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sldIdLst>
    <p:sldId id="256" r:id="rId2"/>
    <p:sldId id="257" r:id="rId3"/>
    <p:sldId id="258" r:id="rId4"/>
    <p:sldId id="259" r:id="rId5"/>
    <p:sldId id="278" r:id="rId6"/>
    <p:sldId id="260" r:id="rId7"/>
    <p:sldId id="261" r:id="rId8"/>
    <p:sldId id="262" r:id="rId9"/>
    <p:sldId id="263" r:id="rId10"/>
    <p:sldId id="264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  <p:sldId id="302" r:id="rId35"/>
    <p:sldId id="265" r:id="rId36"/>
    <p:sldId id="266" r:id="rId37"/>
    <p:sldId id="267" r:id="rId38"/>
    <p:sldId id="268" r:id="rId39"/>
    <p:sldId id="269" r:id="rId40"/>
    <p:sldId id="270" r:id="rId41"/>
    <p:sldId id="271" r:id="rId42"/>
    <p:sldId id="272" r:id="rId43"/>
    <p:sldId id="273" r:id="rId44"/>
    <p:sldId id="274" r:id="rId45"/>
    <p:sldId id="275" r:id="rId46"/>
    <p:sldId id="276" r:id="rId47"/>
    <p:sldId id="277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8"/>
    <p:restoredTop sz="94578"/>
  </p:normalViewPr>
  <p:slideViewPr>
    <p:cSldViewPr snapToGrid="0" snapToObjects="1">
      <p:cViewPr>
        <p:scale>
          <a:sx n="62" d="100"/>
          <a:sy n="62" d="100"/>
        </p:scale>
        <p:origin x="8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4F85C4-A104-9949-9760-C41392F1BC36}" type="doc">
      <dgm:prSet loTypeId="urn:microsoft.com/office/officeart/2005/8/layout/hChevron3" loCatId="" qsTypeId="urn:microsoft.com/office/officeart/2005/8/quickstyle/simple1" qsCatId="simple" csTypeId="urn:microsoft.com/office/officeart/2005/8/colors/accent1_2" csCatId="accent1" phldr="1"/>
      <dgm:spPr/>
    </dgm:pt>
    <dgm:pt modelId="{BE78C80D-BF70-8449-966E-ABE8B7D19924}">
      <dgm:prSet phldrT="[Tekst]"/>
      <dgm:spPr/>
      <dgm:t>
        <a:bodyPr/>
        <a:lstStyle/>
        <a:p>
          <a:r>
            <a:rPr lang="pl-PL" dirty="0"/>
            <a:t>przygotowanie wzorca wniosku ubezpieczeniowego przez ubezpieczyciela</a:t>
          </a:r>
        </a:p>
      </dgm:t>
    </dgm:pt>
    <dgm:pt modelId="{1C9C8661-100E-894C-8DEE-A39EF1DA6D23}" type="parTrans" cxnId="{D19378B6-D78C-EA47-969F-00F367B9AE02}">
      <dgm:prSet/>
      <dgm:spPr/>
      <dgm:t>
        <a:bodyPr/>
        <a:lstStyle/>
        <a:p>
          <a:endParaRPr lang="pl-PL"/>
        </a:p>
      </dgm:t>
    </dgm:pt>
    <dgm:pt modelId="{2C349A2C-4895-C743-A4A5-3232EBDDF82C}" type="sibTrans" cxnId="{D19378B6-D78C-EA47-969F-00F367B9AE02}">
      <dgm:prSet/>
      <dgm:spPr/>
      <dgm:t>
        <a:bodyPr/>
        <a:lstStyle/>
        <a:p>
          <a:endParaRPr lang="pl-PL"/>
        </a:p>
      </dgm:t>
    </dgm:pt>
    <dgm:pt modelId="{732CDE80-DB8A-6B45-87B3-A291314A4326}">
      <dgm:prSet phldrT="[Tekst]"/>
      <dgm:spPr/>
      <dgm:t>
        <a:bodyPr/>
        <a:lstStyle/>
        <a:p>
          <a:r>
            <a:rPr lang="pl-PL" dirty="0"/>
            <a:t>Złożenie wniosku ubezpieczeniowego przez ubezpieczającego (złożenie oferty zawarcia UU)</a:t>
          </a:r>
        </a:p>
      </dgm:t>
    </dgm:pt>
    <dgm:pt modelId="{E1570212-FEB0-854B-9FB3-72B0139F8C07}" type="parTrans" cxnId="{1F3754B6-4CCD-734A-AD47-87140D951C60}">
      <dgm:prSet/>
      <dgm:spPr/>
      <dgm:t>
        <a:bodyPr/>
        <a:lstStyle/>
        <a:p>
          <a:endParaRPr lang="pl-PL"/>
        </a:p>
      </dgm:t>
    </dgm:pt>
    <dgm:pt modelId="{A6A52868-C2A2-494E-AE25-8088775FD2C7}" type="sibTrans" cxnId="{1F3754B6-4CCD-734A-AD47-87140D951C60}">
      <dgm:prSet/>
      <dgm:spPr/>
      <dgm:t>
        <a:bodyPr/>
        <a:lstStyle/>
        <a:p>
          <a:endParaRPr lang="pl-PL"/>
        </a:p>
      </dgm:t>
    </dgm:pt>
    <dgm:pt modelId="{E73A8DAE-27FA-0A4B-A9EB-B202B4A911D8}">
      <dgm:prSet phldrT="[Tekst]"/>
      <dgm:spPr/>
      <dgm:t>
        <a:bodyPr/>
        <a:lstStyle/>
        <a:p>
          <a:r>
            <a:rPr lang="pl-PL" dirty="0"/>
            <a:t>Przyjęcie oferty przez ubezpieczyciela</a:t>
          </a:r>
        </a:p>
      </dgm:t>
    </dgm:pt>
    <dgm:pt modelId="{C2D2CD65-CF46-6D4F-85ED-AE5E3A55D1A3}" type="parTrans" cxnId="{0B65638F-9786-C64A-AA2F-1AC43A4FC9FE}">
      <dgm:prSet/>
      <dgm:spPr/>
      <dgm:t>
        <a:bodyPr/>
        <a:lstStyle/>
        <a:p>
          <a:endParaRPr lang="pl-PL"/>
        </a:p>
      </dgm:t>
    </dgm:pt>
    <dgm:pt modelId="{9FDDD6FF-43D3-5240-9DBA-B2E2D8103469}" type="sibTrans" cxnId="{0B65638F-9786-C64A-AA2F-1AC43A4FC9FE}">
      <dgm:prSet/>
      <dgm:spPr/>
      <dgm:t>
        <a:bodyPr/>
        <a:lstStyle/>
        <a:p>
          <a:endParaRPr lang="pl-PL"/>
        </a:p>
      </dgm:t>
    </dgm:pt>
    <dgm:pt modelId="{5EAD94BC-F37A-6C42-B97D-86940BC538FC}" type="pres">
      <dgm:prSet presAssocID="{2A4F85C4-A104-9949-9760-C41392F1BC36}" presName="Name0" presStyleCnt="0">
        <dgm:presLayoutVars>
          <dgm:dir/>
          <dgm:resizeHandles val="exact"/>
        </dgm:presLayoutVars>
      </dgm:prSet>
      <dgm:spPr/>
    </dgm:pt>
    <dgm:pt modelId="{986A0DFE-BEC4-E74F-BE83-467E456D854D}" type="pres">
      <dgm:prSet presAssocID="{BE78C80D-BF70-8449-966E-ABE8B7D19924}" presName="parTxOnly" presStyleLbl="node1" presStyleIdx="0" presStyleCnt="3">
        <dgm:presLayoutVars>
          <dgm:bulletEnabled val="1"/>
        </dgm:presLayoutVars>
      </dgm:prSet>
      <dgm:spPr/>
    </dgm:pt>
    <dgm:pt modelId="{A28992EA-EC43-6743-86EF-51EBB9518901}" type="pres">
      <dgm:prSet presAssocID="{2C349A2C-4895-C743-A4A5-3232EBDDF82C}" presName="parSpace" presStyleCnt="0"/>
      <dgm:spPr/>
    </dgm:pt>
    <dgm:pt modelId="{CAD0F2BA-3CC2-1740-913A-BA6A3B673832}" type="pres">
      <dgm:prSet presAssocID="{732CDE80-DB8A-6B45-87B3-A291314A4326}" presName="parTxOnly" presStyleLbl="node1" presStyleIdx="1" presStyleCnt="3">
        <dgm:presLayoutVars>
          <dgm:bulletEnabled val="1"/>
        </dgm:presLayoutVars>
      </dgm:prSet>
      <dgm:spPr/>
    </dgm:pt>
    <dgm:pt modelId="{AEC6160B-D28D-1648-8068-E30A8759B601}" type="pres">
      <dgm:prSet presAssocID="{A6A52868-C2A2-494E-AE25-8088775FD2C7}" presName="parSpace" presStyleCnt="0"/>
      <dgm:spPr/>
    </dgm:pt>
    <dgm:pt modelId="{331BC76C-980B-694D-B447-C2ACC750EE16}" type="pres">
      <dgm:prSet presAssocID="{E73A8DAE-27FA-0A4B-A9EB-B202B4A911D8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7F795409-48D3-4E4B-BEAC-4E2F66050CD3}" type="presOf" srcId="{732CDE80-DB8A-6B45-87B3-A291314A4326}" destId="{CAD0F2BA-3CC2-1740-913A-BA6A3B673832}" srcOrd="0" destOrd="0" presId="urn:microsoft.com/office/officeart/2005/8/layout/hChevron3"/>
    <dgm:cxn modelId="{0B65638F-9786-C64A-AA2F-1AC43A4FC9FE}" srcId="{2A4F85C4-A104-9949-9760-C41392F1BC36}" destId="{E73A8DAE-27FA-0A4B-A9EB-B202B4A911D8}" srcOrd="2" destOrd="0" parTransId="{C2D2CD65-CF46-6D4F-85ED-AE5E3A55D1A3}" sibTransId="{9FDDD6FF-43D3-5240-9DBA-B2E2D8103469}"/>
    <dgm:cxn modelId="{C63256B1-88EE-EB49-BB6A-D1F2F39CD3E7}" type="presOf" srcId="{2A4F85C4-A104-9949-9760-C41392F1BC36}" destId="{5EAD94BC-F37A-6C42-B97D-86940BC538FC}" srcOrd="0" destOrd="0" presId="urn:microsoft.com/office/officeart/2005/8/layout/hChevron3"/>
    <dgm:cxn modelId="{1F3754B6-4CCD-734A-AD47-87140D951C60}" srcId="{2A4F85C4-A104-9949-9760-C41392F1BC36}" destId="{732CDE80-DB8A-6B45-87B3-A291314A4326}" srcOrd="1" destOrd="0" parTransId="{E1570212-FEB0-854B-9FB3-72B0139F8C07}" sibTransId="{A6A52868-C2A2-494E-AE25-8088775FD2C7}"/>
    <dgm:cxn modelId="{D19378B6-D78C-EA47-969F-00F367B9AE02}" srcId="{2A4F85C4-A104-9949-9760-C41392F1BC36}" destId="{BE78C80D-BF70-8449-966E-ABE8B7D19924}" srcOrd="0" destOrd="0" parTransId="{1C9C8661-100E-894C-8DEE-A39EF1DA6D23}" sibTransId="{2C349A2C-4895-C743-A4A5-3232EBDDF82C}"/>
    <dgm:cxn modelId="{A32D01F2-D811-9C4F-A954-570AF7A6A571}" type="presOf" srcId="{E73A8DAE-27FA-0A4B-A9EB-B202B4A911D8}" destId="{331BC76C-980B-694D-B447-C2ACC750EE16}" srcOrd="0" destOrd="0" presId="urn:microsoft.com/office/officeart/2005/8/layout/hChevron3"/>
    <dgm:cxn modelId="{43E914FE-6858-CA40-AA0C-66DEA37D3BF7}" type="presOf" srcId="{BE78C80D-BF70-8449-966E-ABE8B7D19924}" destId="{986A0DFE-BEC4-E74F-BE83-467E456D854D}" srcOrd="0" destOrd="0" presId="urn:microsoft.com/office/officeart/2005/8/layout/hChevron3"/>
    <dgm:cxn modelId="{3B9C814C-E522-5841-8C13-B5B2DE5776D8}" type="presParOf" srcId="{5EAD94BC-F37A-6C42-B97D-86940BC538FC}" destId="{986A0DFE-BEC4-E74F-BE83-467E456D854D}" srcOrd="0" destOrd="0" presId="urn:microsoft.com/office/officeart/2005/8/layout/hChevron3"/>
    <dgm:cxn modelId="{4235E1AA-6669-1744-93C9-090350627E4F}" type="presParOf" srcId="{5EAD94BC-F37A-6C42-B97D-86940BC538FC}" destId="{A28992EA-EC43-6743-86EF-51EBB9518901}" srcOrd="1" destOrd="0" presId="urn:microsoft.com/office/officeart/2005/8/layout/hChevron3"/>
    <dgm:cxn modelId="{6719AF7A-1AB5-A94F-B27F-91EAB21E1E7D}" type="presParOf" srcId="{5EAD94BC-F37A-6C42-B97D-86940BC538FC}" destId="{CAD0F2BA-3CC2-1740-913A-BA6A3B673832}" srcOrd="2" destOrd="0" presId="urn:microsoft.com/office/officeart/2005/8/layout/hChevron3"/>
    <dgm:cxn modelId="{7C384CCB-0492-8E46-AC46-C7EA5CFCB4C7}" type="presParOf" srcId="{5EAD94BC-F37A-6C42-B97D-86940BC538FC}" destId="{AEC6160B-D28D-1648-8068-E30A8759B601}" srcOrd="3" destOrd="0" presId="urn:microsoft.com/office/officeart/2005/8/layout/hChevron3"/>
    <dgm:cxn modelId="{AA4500B1-4BE0-8342-9B68-E8ED87273CDF}" type="presParOf" srcId="{5EAD94BC-F37A-6C42-B97D-86940BC538FC}" destId="{331BC76C-980B-694D-B447-C2ACC750EE1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F6B291-2262-4D47-8901-A61985F0C8C6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E2898B0-2434-6A49-8F7B-A22EC43C8BF7}">
      <dgm:prSet phldrT="[Tekst]"/>
      <dgm:spPr/>
      <dgm:t>
        <a:bodyPr/>
        <a:lstStyle/>
        <a:p>
          <a:r>
            <a:rPr lang="pl-PL" dirty="0"/>
            <a:t>UBEZPIECZAJĄCY</a:t>
          </a:r>
        </a:p>
      </dgm:t>
    </dgm:pt>
    <dgm:pt modelId="{A1EB8ED6-A8D8-3149-AE3A-A3283D37EB2E}" type="parTrans" cxnId="{DF9D3835-0C0A-DC4E-B7CC-84E8EDE0986D}">
      <dgm:prSet/>
      <dgm:spPr/>
      <dgm:t>
        <a:bodyPr/>
        <a:lstStyle/>
        <a:p>
          <a:endParaRPr lang="pl-PL"/>
        </a:p>
      </dgm:t>
    </dgm:pt>
    <dgm:pt modelId="{D6191C5D-8B40-C341-B702-87A5456DCAFE}" type="sibTrans" cxnId="{DF9D3835-0C0A-DC4E-B7CC-84E8EDE0986D}">
      <dgm:prSet/>
      <dgm:spPr/>
      <dgm:t>
        <a:bodyPr/>
        <a:lstStyle/>
        <a:p>
          <a:endParaRPr lang="pl-PL"/>
        </a:p>
      </dgm:t>
    </dgm:pt>
    <dgm:pt modelId="{309A7058-40FB-C14B-BCE0-01242C11590D}">
      <dgm:prSet phldrT="[Tekst]"/>
      <dgm:spPr/>
      <dgm:t>
        <a:bodyPr/>
        <a:lstStyle/>
        <a:p>
          <a:r>
            <a:rPr lang="pl-PL" dirty="0"/>
            <a:t>UBEZPIECZYCIEL</a:t>
          </a:r>
        </a:p>
      </dgm:t>
    </dgm:pt>
    <dgm:pt modelId="{857A67F2-55C7-BF48-B809-8AF895922466}" type="parTrans" cxnId="{51338700-8297-584E-8778-50B229AFE445}">
      <dgm:prSet/>
      <dgm:spPr/>
      <dgm:t>
        <a:bodyPr/>
        <a:lstStyle/>
        <a:p>
          <a:endParaRPr lang="pl-PL"/>
        </a:p>
      </dgm:t>
    </dgm:pt>
    <dgm:pt modelId="{72D3B5EA-ECC7-4249-A75B-5F1FCEEFCB18}" type="sibTrans" cxnId="{51338700-8297-584E-8778-50B229AFE445}">
      <dgm:prSet/>
      <dgm:spPr/>
      <dgm:t>
        <a:bodyPr/>
        <a:lstStyle/>
        <a:p>
          <a:endParaRPr lang="pl-PL"/>
        </a:p>
      </dgm:t>
    </dgm:pt>
    <dgm:pt modelId="{3580ADFD-0646-8948-8E4D-26253FFF2210}" type="pres">
      <dgm:prSet presAssocID="{90F6B291-2262-4D47-8901-A61985F0C8C6}" presName="diagram" presStyleCnt="0">
        <dgm:presLayoutVars>
          <dgm:dir/>
          <dgm:resizeHandles val="exact"/>
        </dgm:presLayoutVars>
      </dgm:prSet>
      <dgm:spPr/>
    </dgm:pt>
    <dgm:pt modelId="{0A2210A2-CE7B-874F-87C8-8DE1BF4C0344}" type="pres">
      <dgm:prSet presAssocID="{4E2898B0-2434-6A49-8F7B-A22EC43C8BF7}" presName="arrow" presStyleLbl="node1" presStyleIdx="0" presStyleCnt="2">
        <dgm:presLayoutVars>
          <dgm:bulletEnabled val="1"/>
        </dgm:presLayoutVars>
      </dgm:prSet>
      <dgm:spPr/>
    </dgm:pt>
    <dgm:pt modelId="{3CB8C4AB-AAD3-2443-8FBC-10634A5EF43B}" type="pres">
      <dgm:prSet presAssocID="{309A7058-40FB-C14B-BCE0-01242C11590D}" presName="arrow" presStyleLbl="node1" presStyleIdx="1" presStyleCnt="2">
        <dgm:presLayoutVars>
          <dgm:bulletEnabled val="1"/>
        </dgm:presLayoutVars>
      </dgm:prSet>
      <dgm:spPr/>
    </dgm:pt>
  </dgm:ptLst>
  <dgm:cxnLst>
    <dgm:cxn modelId="{51338700-8297-584E-8778-50B229AFE445}" srcId="{90F6B291-2262-4D47-8901-A61985F0C8C6}" destId="{309A7058-40FB-C14B-BCE0-01242C11590D}" srcOrd="1" destOrd="0" parTransId="{857A67F2-55C7-BF48-B809-8AF895922466}" sibTransId="{72D3B5EA-ECC7-4249-A75B-5F1FCEEFCB18}"/>
    <dgm:cxn modelId="{DF9D3835-0C0A-DC4E-B7CC-84E8EDE0986D}" srcId="{90F6B291-2262-4D47-8901-A61985F0C8C6}" destId="{4E2898B0-2434-6A49-8F7B-A22EC43C8BF7}" srcOrd="0" destOrd="0" parTransId="{A1EB8ED6-A8D8-3149-AE3A-A3283D37EB2E}" sibTransId="{D6191C5D-8B40-C341-B702-87A5456DCAFE}"/>
    <dgm:cxn modelId="{5C8F69DF-0C7C-EE48-A693-AD8CDD4BC813}" type="presOf" srcId="{4E2898B0-2434-6A49-8F7B-A22EC43C8BF7}" destId="{0A2210A2-CE7B-874F-87C8-8DE1BF4C0344}" srcOrd="0" destOrd="0" presId="urn:microsoft.com/office/officeart/2005/8/layout/arrow5"/>
    <dgm:cxn modelId="{7F3EAAE6-1650-BB44-9360-D03D1766968C}" type="presOf" srcId="{309A7058-40FB-C14B-BCE0-01242C11590D}" destId="{3CB8C4AB-AAD3-2443-8FBC-10634A5EF43B}" srcOrd="0" destOrd="0" presId="urn:microsoft.com/office/officeart/2005/8/layout/arrow5"/>
    <dgm:cxn modelId="{D46771EB-246E-2C4E-A032-3200C35C46C9}" type="presOf" srcId="{90F6B291-2262-4D47-8901-A61985F0C8C6}" destId="{3580ADFD-0646-8948-8E4D-26253FFF2210}" srcOrd="0" destOrd="0" presId="urn:microsoft.com/office/officeart/2005/8/layout/arrow5"/>
    <dgm:cxn modelId="{E532F31B-BD9C-BF49-A9EA-6252C10A2394}" type="presParOf" srcId="{3580ADFD-0646-8948-8E4D-26253FFF2210}" destId="{0A2210A2-CE7B-874F-87C8-8DE1BF4C0344}" srcOrd="0" destOrd="0" presId="urn:microsoft.com/office/officeart/2005/8/layout/arrow5"/>
    <dgm:cxn modelId="{7DEEF903-AC29-CB4E-88B8-07D52EEC3EE3}" type="presParOf" srcId="{3580ADFD-0646-8948-8E4D-26253FFF2210}" destId="{3CB8C4AB-AAD3-2443-8FBC-10634A5EF43B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6F20C4-47C7-4142-AF0D-83DE81BA147A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AA39139-1B6E-5745-A11E-F0AE6468092B}">
      <dgm:prSet phldrT="[Tekst]"/>
      <dgm:spPr/>
      <dgm:t>
        <a:bodyPr/>
        <a:lstStyle/>
        <a:p>
          <a:r>
            <a:rPr lang="pl-PL" dirty="0"/>
            <a:t>PODMIOTY STOSUNKU PRAWNEGO UBEZPIECZENIA</a:t>
          </a:r>
        </a:p>
      </dgm:t>
    </dgm:pt>
    <dgm:pt modelId="{8315511B-3347-0F45-B708-F1BF680D49D5}" type="parTrans" cxnId="{B2E154C2-3E30-5545-8093-101D53E3F2E0}">
      <dgm:prSet/>
      <dgm:spPr/>
      <dgm:t>
        <a:bodyPr/>
        <a:lstStyle/>
        <a:p>
          <a:endParaRPr lang="pl-PL"/>
        </a:p>
      </dgm:t>
    </dgm:pt>
    <dgm:pt modelId="{A6350D52-C108-6A43-8FE7-B25392AFD481}" type="sibTrans" cxnId="{B2E154C2-3E30-5545-8093-101D53E3F2E0}">
      <dgm:prSet/>
      <dgm:spPr/>
      <dgm:t>
        <a:bodyPr/>
        <a:lstStyle/>
        <a:p>
          <a:endParaRPr lang="pl-PL"/>
        </a:p>
      </dgm:t>
    </dgm:pt>
    <dgm:pt modelId="{38F6AEB7-37EE-C741-A75B-49A9A3337398}">
      <dgm:prSet phldrT="[Tekst]"/>
      <dgm:spPr/>
      <dgm:t>
        <a:bodyPr/>
        <a:lstStyle/>
        <a:p>
          <a:r>
            <a:rPr lang="pl-PL" dirty="0"/>
            <a:t>STRONY UMOWY UBEZPIECZENIA</a:t>
          </a:r>
        </a:p>
      </dgm:t>
    </dgm:pt>
    <dgm:pt modelId="{B4807C47-4B0F-7642-AE81-408111067DC7}" type="parTrans" cxnId="{98F26159-F102-AB4C-B602-FAAF99D1809F}">
      <dgm:prSet/>
      <dgm:spPr/>
      <dgm:t>
        <a:bodyPr/>
        <a:lstStyle/>
        <a:p>
          <a:endParaRPr lang="pl-PL"/>
        </a:p>
      </dgm:t>
    </dgm:pt>
    <dgm:pt modelId="{162C57D4-25F2-AF49-BD5B-0C4DD8938B6A}" type="sibTrans" cxnId="{98F26159-F102-AB4C-B602-FAAF99D1809F}">
      <dgm:prSet/>
      <dgm:spPr/>
      <dgm:t>
        <a:bodyPr/>
        <a:lstStyle/>
        <a:p>
          <a:endParaRPr lang="pl-PL"/>
        </a:p>
      </dgm:t>
    </dgm:pt>
    <dgm:pt modelId="{5FEE44F2-47B1-0F47-A86A-BBE8786F0082}">
      <dgm:prSet phldrT="[Tekst]"/>
      <dgm:spPr/>
      <dgm:t>
        <a:bodyPr/>
        <a:lstStyle/>
        <a:p>
          <a:r>
            <a:rPr lang="pl-PL" dirty="0"/>
            <a:t>INNE PODMIOTY</a:t>
          </a:r>
        </a:p>
      </dgm:t>
    </dgm:pt>
    <dgm:pt modelId="{60428AC2-F061-604E-9050-E8B7A51570B2}" type="parTrans" cxnId="{136B5143-87E7-944E-9A0A-25167D32D9B7}">
      <dgm:prSet/>
      <dgm:spPr/>
      <dgm:t>
        <a:bodyPr/>
        <a:lstStyle/>
        <a:p>
          <a:endParaRPr lang="pl-PL"/>
        </a:p>
      </dgm:t>
    </dgm:pt>
    <dgm:pt modelId="{66702A9B-8271-8E4F-9343-7D214FDC3095}" type="sibTrans" cxnId="{136B5143-87E7-944E-9A0A-25167D32D9B7}">
      <dgm:prSet/>
      <dgm:spPr/>
      <dgm:t>
        <a:bodyPr/>
        <a:lstStyle/>
        <a:p>
          <a:endParaRPr lang="pl-PL"/>
        </a:p>
      </dgm:t>
    </dgm:pt>
    <dgm:pt modelId="{236C27AF-83DF-5646-942E-9952FA7A3435}">
      <dgm:prSet phldrT="[Tekst]"/>
      <dgm:spPr/>
      <dgm:t>
        <a:bodyPr/>
        <a:lstStyle/>
        <a:p>
          <a:r>
            <a:rPr lang="pl-PL" dirty="0"/>
            <a:t>UBEZPIECZYCIEL</a:t>
          </a:r>
        </a:p>
      </dgm:t>
    </dgm:pt>
    <dgm:pt modelId="{48816442-DF79-6549-8515-273A346395D6}" type="parTrans" cxnId="{4E106430-5416-664C-AD74-71F90B1A5C7A}">
      <dgm:prSet/>
      <dgm:spPr/>
      <dgm:t>
        <a:bodyPr/>
        <a:lstStyle/>
        <a:p>
          <a:endParaRPr lang="pl-PL"/>
        </a:p>
      </dgm:t>
    </dgm:pt>
    <dgm:pt modelId="{915DDB18-4EEB-7D42-B2BA-7D592B1FC81F}" type="sibTrans" cxnId="{4E106430-5416-664C-AD74-71F90B1A5C7A}">
      <dgm:prSet/>
      <dgm:spPr/>
      <dgm:t>
        <a:bodyPr/>
        <a:lstStyle/>
        <a:p>
          <a:endParaRPr lang="pl-PL"/>
        </a:p>
      </dgm:t>
    </dgm:pt>
    <dgm:pt modelId="{8D782211-098F-6248-A4B7-2CD8BCCAFB88}">
      <dgm:prSet phldrT="[Tekst]"/>
      <dgm:spPr/>
      <dgm:t>
        <a:bodyPr/>
        <a:lstStyle/>
        <a:p>
          <a:r>
            <a:rPr lang="pl-PL" dirty="0"/>
            <a:t>UBEZPIECZAJĄCY</a:t>
          </a:r>
        </a:p>
      </dgm:t>
    </dgm:pt>
    <dgm:pt modelId="{6EBE9186-DDE4-1648-B076-CD261CA49CBE}" type="parTrans" cxnId="{F7988DBF-C062-5641-8BD9-03B3F5A1B627}">
      <dgm:prSet/>
      <dgm:spPr/>
      <dgm:t>
        <a:bodyPr/>
        <a:lstStyle/>
        <a:p>
          <a:endParaRPr lang="pl-PL"/>
        </a:p>
      </dgm:t>
    </dgm:pt>
    <dgm:pt modelId="{9ADFFA37-5B33-4F4F-B4C5-B8D83DF61212}" type="sibTrans" cxnId="{F7988DBF-C062-5641-8BD9-03B3F5A1B627}">
      <dgm:prSet/>
      <dgm:spPr/>
      <dgm:t>
        <a:bodyPr/>
        <a:lstStyle/>
        <a:p>
          <a:endParaRPr lang="pl-PL"/>
        </a:p>
      </dgm:t>
    </dgm:pt>
    <dgm:pt modelId="{39EA3E1F-75DE-504C-B0BE-F7B2C664910F}">
      <dgm:prSet phldrT="[Tekst]"/>
      <dgm:spPr/>
      <dgm:t>
        <a:bodyPr/>
        <a:lstStyle/>
        <a:p>
          <a:r>
            <a:rPr lang="pl-PL" dirty="0"/>
            <a:t>UBEZPIECZONY</a:t>
          </a:r>
        </a:p>
      </dgm:t>
    </dgm:pt>
    <dgm:pt modelId="{04ABAEE7-EE18-7C48-A551-56DE2F2BD671}" type="parTrans" cxnId="{92DCB25E-DB06-234D-85BA-DFA57336A9C1}">
      <dgm:prSet/>
      <dgm:spPr/>
      <dgm:t>
        <a:bodyPr/>
        <a:lstStyle/>
        <a:p>
          <a:endParaRPr lang="pl-PL"/>
        </a:p>
      </dgm:t>
    </dgm:pt>
    <dgm:pt modelId="{E713A692-C7E8-404B-B015-9FF039D8EC79}" type="sibTrans" cxnId="{92DCB25E-DB06-234D-85BA-DFA57336A9C1}">
      <dgm:prSet/>
      <dgm:spPr/>
      <dgm:t>
        <a:bodyPr/>
        <a:lstStyle/>
        <a:p>
          <a:endParaRPr lang="pl-PL"/>
        </a:p>
      </dgm:t>
    </dgm:pt>
    <dgm:pt modelId="{5CB8A5FC-3985-BB4F-B6AA-9E2A5BD735F5}">
      <dgm:prSet phldrT="[Tekst]"/>
      <dgm:spPr/>
      <dgm:t>
        <a:bodyPr/>
        <a:lstStyle/>
        <a:p>
          <a:r>
            <a:rPr lang="pl-PL" dirty="0"/>
            <a:t>UPOSAŻONY</a:t>
          </a:r>
        </a:p>
      </dgm:t>
    </dgm:pt>
    <dgm:pt modelId="{3CC24927-97ED-6F4E-90FC-53CD38E6E600}" type="parTrans" cxnId="{9FFA0FD3-D7FC-F64F-90E5-0ECC974CEAD5}">
      <dgm:prSet/>
      <dgm:spPr/>
      <dgm:t>
        <a:bodyPr/>
        <a:lstStyle/>
        <a:p>
          <a:endParaRPr lang="pl-PL"/>
        </a:p>
      </dgm:t>
    </dgm:pt>
    <dgm:pt modelId="{5774ABA9-97B2-5846-A019-CC3AFDB0019A}" type="sibTrans" cxnId="{9FFA0FD3-D7FC-F64F-90E5-0ECC974CEAD5}">
      <dgm:prSet/>
      <dgm:spPr/>
      <dgm:t>
        <a:bodyPr/>
        <a:lstStyle/>
        <a:p>
          <a:endParaRPr lang="pl-PL"/>
        </a:p>
      </dgm:t>
    </dgm:pt>
    <dgm:pt modelId="{AC013E13-9032-7540-BD9F-5CA152AB3A3D}">
      <dgm:prSet phldrT="[Tekst]"/>
      <dgm:spPr/>
      <dgm:t>
        <a:bodyPr/>
        <a:lstStyle/>
        <a:p>
          <a:r>
            <a:rPr lang="pl-PL" dirty="0"/>
            <a:t>POSZKODOWANY</a:t>
          </a:r>
        </a:p>
      </dgm:t>
    </dgm:pt>
    <dgm:pt modelId="{149ABF0F-84EF-3647-AA3C-F263E358770A}" type="parTrans" cxnId="{710F8F3B-9566-D64D-BC5B-B8CAD9F00656}">
      <dgm:prSet/>
      <dgm:spPr/>
      <dgm:t>
        <a:bodyPr/>
        <a:lstStyle/>
        <a:p>
          <a:endParaRPr lang="pl-PL"/>
        </a:p>
      </dgm:t>
    </dgm:pt>
    <dgm:pt modelId="{AE4FC438-B86D-804C-817E-DB681F4C47CD}" type="sibTrans" cxnId="{710F8F3B-9566-D64D-BC5B-B8CAD9F00656}">
      <dgm:prSet/>
      <dgm:spPr/>
      <dgm:t>
        <a:bodyPr/>
        <a:lstStyle/>
        <a:p>
          <a:endParaRPr lang="pl-PL"/>
        </a:p>
      </dgm:t>
    </dgm:pt>
    <dgm:pt modelId="{AA21D7C8-A4A8-F746-9BE4-71F6397CAF94}" type="pres">
      <dgm:prSet presAssocID="{176F20C4-47C7-4142-AF0D-83DE81BA147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AAD017D-CD4A-E749-B459-A216B984D2F6}" type="pres">
      <dgm:prSet presAssocID="{7AA39139-1B6E-5745-A11E-F0AE6468092B}" presName="hierRoot1" presStyleCnt="0">
        <dgm:presLayoutVars>
          <dgm:hierBranch val="init"/>
        </dgm:presLayoutVars>
      </dgm:prSet>
      <dgm:spPr/>
    </dgm:pt>
    <dgm:pt modelId="{1A95395A-2347-5847-A046-8C34FF7F3FE5}" type="pres">
      <dgm:prSet presAssocID="{7AA39139-1B6E-5745-A11E-F0AE6468092B}" presName="rootComposite1" presStyleCnt="0"/>
      <dgm:spPr/>
    </dgm:pt>
    <dgm:pt modelId="{0D063397-FBB7-FB46-9D4C-35B044BA2CD2}" type="pres">
      <dgm:prSet presAssocID="{7AA39139-1B6E-5745-A11E-F0AE6468092B}" presName="rootText1" presStyleLbl="node0" presStyleIdx="0" presStyleCnt="1" custScaleX="173241">
        <dgm:presLayoutVars>
          <dgm:chPref val="3"/>
        </dgm:presLayoutVars>
      </dgm:prSet>
      <dgm:spPr/>
    </dgm:pt>
    <dgm:pt modelId="{DA024F4A-3FEE-3C4C-856A-A1E3F98D359D}" type="pres">
      <dgm:prSet presAssocID="{7AA39139-1B6E-5745-A11E-F0AE6468092B}" presName="rootConnector1" presStyleLbl="node1" presStyleIdx="0" presStyleCnt="0"/>
      <dgm:spPr/>
    </dgm:pt>
    <dgm:pt modelId="{D2ACD363-63C7-174A-95BD-0B3E45F7A05F}" type="pres">
      <dgm:prSet presAssocID="{7AA39139-1B6E-5745-A11E-F0AE6468092B}" presName="hierChild2" presStyleCnt="0"/>
      <dgm:spPr/>
    </dgm:pt>
    <dgm:pt modelId="{CCB8049C-78C0-5B44-915B-C28F0447FA6E}" type="pres">
      <dgm:prSet presAssocID="{B4807C47-4B0F-7642-AE81-408111067DC7}" presName="Name37" presStyleLbl="parChTrans1D2" presStyleIdx="0" presStyleCnt="2"/>
      <dgm:spPr/>
    </dgm:pt>
    <dgm:pt modelId="{E3CC4725-A84C-C24F-8365-CB0BD6A6BA39}" type="pres">
      <dgm:prSet presAssocID="{38F6AEB7-37EE-C741-A75B-49A9A3337398}" presName="hierRoot2" presStyleCnt="0">
        <dgm:presLayoutVars>
          <dgm:hierBranch val="init"/>
        </dgm:presLayoutVars>
      </dgm:prSet>
      <dgm:spPr/>
    </dgm:pt>
    <dgm:pt modelId="{F5F7A9F7-56A4-F045-8310-FBB2493AA323}" type="pres">
      <dgm:prSet presAssocID="{38F6AEB7-37EE-C741-A75B-49A9A3337398}" presName="rootComposite" presStyleCnt="0"/>
      <dgm:spPr/>
    </dgm:pt>
    <dgm:pt modelId="{9033346B-A52E-524D-B58F-B2AD15C1A661}" type="pres">
      <dgm:prSet presAssocID="{38F6AEB7-37EE-C741-A75B-49A9A3337398}" presName="rootText" presStyleLbl="node2" presStyleIdx="0" presStyleCnt="2">
        <dgm:presLayoutVars>
          <dgm:chPref val="3"/>
        </dgm:presLayoutVars>
      </dgm:prSet>
      <dgm:spPr/>
    </dgm:pt>
    <dgm:pt modelId="{3245BEDC-AD22-FA4D-AF46-E34775CB3618}" type="pres">
      <dgm:prSet presAssocID="{38F6AEB7-37EE-C741-A75B-49A9A3337398}" presName="rootConnector" presStyleLbl="node2" presStyleIdx="0" presStyleCnt="2"/>
      <dgm:spPr/>
    </dgm:pt>
    <dgm:pt modelId="{1139DE4A-A901-9E49-90A4-30449A5907E1}" type="pres">
      <dgm:prSet presAssocID="{38F6AEB7-37EE-C741-A75B-49A9A3337398}" presName="hierChild4" presStyleCnt="0"/>
      <dgm:spPr/>
    </dgm:pt>
    <dgm:pt modelId="{832325BE-7FD0-1E4F-ACBE-12AD0AD24DA2}" type="pres">
      <dgm:prSet presAssocID="{48816442-DF79-6549-8515-273A346395D6}" presName="Name37" presStyleLbl="parChTrans1D3" presStyleIdx="0" presStyleCnt="5"/>
      <dgm:spPr/>
    </dgm:pt>
    <dgm:pt modelId="{C5F63F80-89D0-E34D-ABC9-AF8392E0D256}" type="pres">
      <dgm:prSet presAssocID="{236C27AF-83DF-5646-942E-9952FA7A3435}" presName="hierRoot2" presStyleCnt="0">
        <dgm:presLayoutVars>
          <dgm:hierBranch val="init"/>
        </dgm:presLayoutVars>
      </dgm:prSet>
      <dgm:spPr/>
    </dgm:pt>
    <dgm:pt modelId="{9F7688EB-5A30-F743-A1FD-B1436BBA14D5}" type="pres">
      <dgm:prSet presAssocID="{236C27AF-83DF-5646-942E-9952FA7A3435}" presName="rootComposite" presStyleCnt="0"/>
      <dgm:spPr/>
    </dgm:pt>
    <dgm:pt modelId="{FAAAF65D-7A6D-1A4C-A37E-8274C11FEE2E}" type="pres">
      <dgm:prSet presAssocID="{236C27AF-83DF-5646-942E-9952FA7A3435}" presName="rootText" presStyleLbl="node3" presStyleIdx="0" presStyleCnt="5" custLinFactNeighborX="-1564" custLinFactNeighborY="-12191">
        <dgm:presLayoutVars>
          <dgm:chPref val="3"/>
        </dgm:presLayoutVars>
      </dgm:prSet>
      <dgm:spPr/>
    </dgm:pt>
    <dgm:pt modelId="{68B9CA63-BEFE-7E44-A41E-DFFF4E3EF7A6}" type="pres">
      <dgm:prSet presAssocID="{236C27AF-83DF-5646-942E-9952FA7A3435}" presName="rootConnector" presStyleLbl="node3" presStyleIdx="0" presStyleCnt="5"/>
      <dgm:spPr/>
    </dgm:pt>
    <dgm:pt modelId="{AC787702-78DD-3049-A004-C3716EEA2B84}" type="pres">
      <dgm:prSet presAssocID="{236C27AF-83DF-5646-942E-9952FA7A3435}" presName="hierChild4" presStyleCnt="0"/>
      <dgm:spPr/>
    </dgm:pt>
    <dgm:pt modelId="{2A54D8B1-CBE4-4945-A9C0-F89C6E046E15}" type="pres">
      <dgm:prSet presAssocID="{236C27AF-83DF-5646-942E-9952FA7A3435}" presName="hierChild5" presStyleCnt="0"/>
      <dgm:spPr/>
    </dgm:pt>
    <dgm:pt modelId="{0CA036C8-F1BB-104F-87BD-3FACA9B2B43B}" type="pres">
      <dgm:prSet presAssocID="{6EBE9186-DDE4-1648-B076-CD261CA49CBE}" presName="Name37" presStyleLbl="parChTrans1D3" presStyleIdx="1" presStyleCnt="5"/>
      <dgm:spPr/>
    </dgm:pt>
    <dgm:pt modelId="{17068E3D-4E88-0942-A483-9952528BC921}" type="pres">
      <dgm:prSet presAssocID="{8D782211-098F-6248-A4B7-2CD8BCCAFB88}" presName="hierRoot2" presStyleCnt="0">
        <dgm:presLayoutVars>
          <dgm:hierBranch val="init"/>
        </dgm:presLayoutVars>
      </dgm:prSet>
      <dgm:spPr/>
    </dgm:pt>
    <dgm:pt modelId="{569A8FBF-E547-074B-856B-46B29FF59BFA}" type="pres">
      <dgm:prSet presAssocID="{8D782211-098F-6248-A4B7-2CD8BCCAFB88}" presName="rootComposite" presStyleCnt="0"/>
      <dgm:spPr/>
    </dgm:pt>
    <dgm:pt modelId="{749647EC-BD2A-6E45-AE36-0E057E089597}" type="pres">
      <dgm:prSet presAssocID="{8D782211-098F-6248-A4B7-2CD8BCCAFB88}" presName="rootText" presStyleLbl="node3" presStyleIdx="1" presStyleCnt="5">
        <dgm:presLayoutVars>
          <dgm:chPref val="3"/>
        </dgm:presLayoutVars>
      </dgm:prSet>
      <dgm:spPr/>
    </dgm:pt>
    <dgm:pt modelId="{14B9BE80-DFB3-B546-A65C-4689E22B7898}" type="pres">
      <dgm:prSet presAssocID="{8D782211-098F-6248-A4B7-2CD8BCCAFB88}" presName="rootConnector" presStyleLbl="node3" presStyleIdx="1" presStyleCnt="5"/>
      <dgm:spPr/>
    </dgm:pt>
    <dgm:pt modelId="{F1463519-2479-9F4D-A433-195911C0B956}" type="pres">
      <dgm:prSet presAssocID="{8D782211-098F-6248-A4B7-2CD8BCCAFB88}" presName="hierChild4" presStyleCnt="0"/>
      <dgm:spPr/>
    </dgm:pt>
    <dgm:pt modelId="{9D2CAA77-5CDF-E545-8A98-810C8515AC7B}" type="pres">
      <dgm:prSet presAssocID="{8D782211-098F-6248-A4B7-2CD8BCCAFB88}" presName="hierChild5" presStyleCnt="0"/>
      <dgm:spPr/>
    </dgm:pt>
    <dgm:pt modelId="{F6A3A77A-3844-9A4C-BF6D-0D4EA2D1BD4B}" type="pres">
      <dgm:prSet presAssocID="{38F6AEB7-37EE-C741-A75B-49A9A3337398}" presName="hierChild5" presStyleCnt="0"/>
      <dgm:spPr/>
    </dgm:pt>
    <dgm:pt modelId="{0D0B6998-F1CD-1746-834A-F21F819A5C6A}" type="pres">
      <dgm:prSet presAssocID="{60428AC2-F061-604E-9050-E8B7A51570B2}" presName="Name37" presStyleLbl="parChTrans1D2" presStyleIdx="1" presStyleCnt="2"/>
      <dgm:spPr/>
    </dgm:pt>
    <dgm:pt modelId="{1287403F-B834-8841-9FC1-2EBC2D355B76}" type="pres">
      <dgm:prSet presAssocID="{5FEE44F2-47B1-0F47-A86A-BBE8786F0082}" presName="hierRoot2" presStyleCnt="0">
        <dgm:presLayoutVars>
          <dgm:hierBranch val="init"/>
        </dgm:presLayoutVars>
      </dgm:prSet>
      <dgm:spPr/>
    </dgm:pt>
    <dgm:pt modelId="{E35A7A91-A655-FB4F-B4F6-6A56E2D05162}" type="pres">
      <dgm:prSet presAssocID="{5FEE44F2-47B1-0F47-A86A-BBE8786F0082}" presName="rootComposite" presStyleCnt="0"/>
      <dgm:spPr/>
    </dgm:pt>
    <dgm:pt modelId="{13B2F936-25BB-8B47-BBFF-3B07116EBAF6}" type="pres">
      <dgm:prSet presAssocID="{5FEE44F2-47B1-0F47-A86A-BBE8786F0082}" presName="rootText" presStyleLbl="node2" presStyleIdx="1" presStyleCnt="2">
        <dgm:presLayoutVars>
          <dgm:chPref val="3"/>
        </dgm:presLayoutVars>
      </dgm:prSet>
      <dgm:spPr/>
    </dgm:pt>
    <dgm:pt modelId="{F9DFA428-4B68-6A4D-869C-C882EBB487E8}" type="pres">
      <dgm:prSet presAssocID="{5FEE44F2-47B1-0F47-A86A-BBE8786F0082}" presName="rootConnector" presStyleLbl="node2" presStyleIdx="1" presStyleCnt="2"/>
      <dgm:spPr/>
    </dgm:pt>
    <dgm:pt modelId="{1531F861-44BE-514B-9459-00FBFB812829}" type="pres">
      <dgm:prSet presAssocID="{5FEE44F2-47B1-0F47-A86A-BBE8786F0082}" presName="hierChild4" presStyleCnt="0"/>
      <dgm:spPr/>
    </dgm:pt>
    <dgm:pt modelId="{F07B2E70-D6C7-AA4E-BFD8-F471601E19A5}" type="pres">
      <dgm:prSet presAssocID="{04ABAEE7-EE18-7C48-A551-56DE2F2BD671}" presName="Name37" presStyleLbl="parChTrans1D3" presStyleIdx="2" presStyleCnt="5"/>
      <dgm:spPr/>
    </dgm:pt>
    <dgm:pt modelId="{B752B00C-2C87-AB4A-BBD0-34C4C00E061D}" type="pres">
      <dgm:prSet presAssocID="{39EA3E1F-75DE-504C-B0BE-F7B2C664910F}" presName="hierRoot2" presStyleCnt="0">
        <dgm:presLayoutVars>
          <dgm:hierBranch val="init"/>
        </dgm:presLayoutVars>
      </dgm:prSet>
      <dgm:spPr/>
    </dgm:pt>
    <dgm:pt modelId="{969BBCDF-44F3-4B43-AB90-47CD164F1022}" type="pres">
      <dgm:prSet presAssocID="{39EA3E1F-75DE-504C-B0BE-F7B2C664910F}" presName="rootComposite" presStyleCnt="0"/>
      <dgm:spPr/>
    </dgm:pt>
    <dgm:pt modelId="{353ED037-07CC-8947-BA25-3B615970BA0D}" type="pres">
      <dgm:prSet presAssocID="{39EA3E1F-75DE-504C-B0BE-F7B2C664910F}" presName="rootText" presStyleLbl="node3" presStyleIdx="2" presStyleCnt="5">
        <dgm:presLayoutVars>
          <dgm:chPref val="3"/>
        </dgm:presLayoutVars>
      </dgm:prSet>
      <dgm:spPr/>
    </dgm:pt>
    <dgm:pt modelId="{29663C25-54A9-274B-AF4C-89E3233FEFC0}" type="pres">
      <dgm:prSet presAssocID="{39EA3E1F-75DE-504C-B0BE-F7B2C664910F}" presName="rootConnector" presStyleLbl="node3" presStyleIdx="2" presStyleCnt="5"/>
      <dgm:spPr/>
    </dgm:pt>
    <dgm:pt modelId="{2BFFA311-7D1A-114D-B6C1-38FE62E30492}" type="pres">
      <dgm:prSet presAssocID="{39EA3E1F-75DE-504C-B0BE-F7B2C664910F}" presName="hierChild4" presStyleCnt="0"/>
      <dgm:spPr/>
    </dgm:pt>
    <dgm:pt modelId="{5341599F-89CB-4845-9687-8855D30D3BD9}" type="pres">
      <dgm:prSet presAssocID="{39EA3E1F-75DE-504C-B0BE-F7B2C664910F}" presName="hierChild5" presStyleCnt="0"/>
      <dgm:spPr/>
    </dgm:pt>
    <dgm:pt modelId="{7B13A831-6E99-114C-816C-B239D39249DB}" type="pres">
      <dgm:prSet presAssocID="{3CC24927-97ED-6F4E-90FC-53CD38E6E600}" presName="Name37" presStyleLbl="parChTrans1D3" presStyleIdx="3" presStyleCnt="5"/>
      <dgm:spPr/>
    </dgm:pt>
    <dgm:pt modelId="{B6D64B5A-A2BC-484F-8D8F-DC434784F638}" type="pres">
      <dgm:prSet presAssocID="{5CB8A5FC-3985-BB4F-B6AA-9E2A5BD735F5}" presName="hierRoot2" presStyleCnt="0">
        <dgm:presLayoutVars>
          <dgm:hierBranch val="init"/>
        </dgm:presLayoutVars>
      </dgm:prSet>
      <dgm:spPr/>
    </dgm:pt>
    <dgm:pt modelId="{76C766B6-7768-EA49-953F-B243503BD8E1}" type="pres">
      <dgm:prSet presAssocID="{5CB8A5FC-3985-BB4F-B6AA-9E2A5BD735F5}" presName="rootComposite" presStyleCnt="0"/>
      <dgm:spPr/>
    </dgm:pt>
    <dgm:pt modelId="{C25B7F87-ED56-5849-A13F-DA7A40442722}" type="pres">
      <dgm:prSet presAssocID="{5CB8A5FC-3985-BB4F-B6AA-9E2A5BD735F5}" presName="rootText" presStyleLbl="node3" presStyleIdx="3" presStyleCnt="5">
        <dgm:presLayoutVars>
          <dgm:chPref val="3"/>
        </dgm:presLayoutVars>
      </dgm:prSet>
      <dgm:spPr/>
    </dgm:pt>
    <dgm:pt modelId="{56ACA660-5B7A-F74A-8354-3CC70D320DD7}" type="pres">
      <dgm:prSet presAssocID="{5CB8A5FC-3985-BB4F-B6AA-9E2A5BD735F5}" presName="rootConnector" presStyleLbl="node3" presStyleIdx="3" presStyleCnt="5"/>
      <dgm:spPr/>
    </dgm:pt>
    <dgm:pt modelId="{605EB5AA-38C7-8042-B3BE-009A9909DAC5}" type="pres">
      <dgm:prSet presAssocID="{5CB8A5FC-3985-BB4F-B6AA-9E2A5BD735F5}" presName="hierChild4" presStyleCnt="0"/>
      <dgm:spPr/>
    </dgm:pt>
    <dgm:pt modelId="{BAAD55C3-5E0F-934F-82C9-446AEB0230A2}" type="pres">
      <dgm:prSet presAssocID="{5CB8A5FC-3985-BB4F-B6AA-9E2A5BD735F5}" presName="hierChild5" presStyleCnt="0"/>
      <dgm:spPr/>
    </dgm:pt>
    <dgm:pt modelId="{52F1B6CD-A577-E842-A14A-B1D2E2C7F6EC}" type="pres">
      <dgm:prSet presAssocID="{149ABF0F-84EF-3647-AA3C-F263E358770A}" presName="Name37" presStyleLbl="parChTrans1D3" presStyleIdx="4" presStyleCnt="5"/>
      <dgm:spPr/>
    </dgm:pt>
    <dgm:pt modelId="{DC3B032B-A839-1546-B363-998E3474C81E}" type="pres">
      <dgm:prSet presAssocID="{AC013E13-9032-7540-BD9F-5CA152AB3A3D}" presName="hierRoot2" presStyleCnt="0">
        <dgm:presLayoutVars>
          <dgm:hierBranch val="init"/>
        </dgm:presLayoutVars>
      </dgm:prSet>
      <dgm:spPr/>
    </dgm:pt>
    <dgm:pt modelId="{D2A98FE0-C3B1-C14D-9064-71C912B6B43A}" type="pres">
      <dgm:prSet presAssocID="{AC013E13-9032-7540-BD9F-5CA152AB3A3D}" presName="rootComposite" presStyleCnt="0"/>
      <dgm:spPr/>
    </dgm:pt>
    <dgm:pt modelId="{03372F78-5C71-6F40-8E65-12B11854DB2E}" type="pres">
      <dgm:prSet presAssocID="{AC013E13-9032-7540-BD9F-5CA152AB3A3D}" presName="rootText" presStyleLbl="node3" presStyleIdx="4" presStyleCnt="5">
        <dgm:presLayoutVars>
          <dgm:chPref val="3"/>
        </dgm:presLayoutVars>
      </dgm:prSet>
      <dgm:spPr/>
    </dgm:pt>
    <dgm:pt modelId="{B7C3DB67-FBE8-9D44-AF32-CF933FE61282}" type="pres">
      <dgm:prSet presAssocID="{AC013E13-9032-7540-BD9F-5CA152AB3A3D}" presName="rootConnector" presStyleLbl="node3" presStyleIdx="4" presStyleCnt="5"/>
      <dgm:spPr/>
    </dgm:pt>
    <dgm:pt modelId="{CB17E4E8-0AF7-714F-B8A4-7CBA89B3A5CD}" type="pres">
      <dgm:prSet presAssocID="{AC013E13-9032-7540-BD9F-5CA152AB3A3D}" presName="hierChild4" presStyleCnt="0"/>
      <dgm:spPr/>
    </dgm:pt>
    <dgm:pt modelId="{C400306C-E33D-BE40-9B08-6C978646255C}" type="pres">
      <dgm:prSet presAssocID="{AC013E13-9032-7540-BD9F-5CA152AB3A3D}" presName="hierChild5" presStyleCnt="0"/>
      <dgm:spPr/>
    </dgm:pt>
    <dgm:pt modelId="{062AA5A9-9741-9040-98D3-EC460D16AB64}" type="pres">
      <dgm:prSet presAssocID="{5FEE44F2-47B1-0F47-A86A-BBE8786F0082}" presName="hierChild5" presStyleCnt="0"/>
      <dgm:spPr/>
    </dgm:pt>
    <dgm:pt modelId="{33AAC519-27C9-034C-BE72-4E1117E72D6C}" type="pres">
      <dgm:prSet presAssocID="{7AA39139-1B6E-5745-A11E-F0AE6468092B}" presName="hierChild3" presStyleCnt="0"/>
      <dgm:spPr/>
    </dgm:pt>
  </dgm:ptLst>
  <dgm:cxnLst>
    <dgm:cxn modelId="{60902217-5F65-F745-95F7-A108EB2E6991}" type="presOf" srcId="{149ABF0F-84EF-3647-AA3C-F263E358770A}" destId="{52F1B6CD-A577-E842-A14A-B1D2E2C7F6EC}" srcOrd="0" destOrd="0" presId="urn:microsoft.com/office/officeart/2005/8/layout/orgChart1"/>
    <dgm:cxn modelId="{4E106430-5416-664C-AD74-71F90B1A5C7A}" srcId="{38F6AEB7-37EE-C741-A75B-49A9A3337398}" destId="{236C27AF-83DF-5646-942E-9952FA7A3435}" srcOrd="0" destOrd="0" parTransId="{48816442-DF79-6549-8515-273A346395D6}" sibTransId="{915DDB18-4EEB-7D42-B2BA-7D592B1FC81F}"/>
    <dgm:cxn modelId="{E1EFE035-51CD-8747-9C18-9EFC40F17DF8}" type="presOf" srcId="{B4807C47-4B0F-7642-AE81-408111067DC7}" destId="{CCB8049C-78C0-5B44-915B-C28F0447FA6E}" srcOrd="0" destOrd="0" presId="urn:microsoft.com/office/officeart/2005/8/layout/orgChart1"/>
    <dgm:cxn modelId="{710F8F3B-9566-D64D-BC5B-B8CAD9F00656}" srcId="{5FEE44F2-47B1-0F47-A86A-BBE8786F0082}" destId="{AC013E13-9032-7540-BD9F-5CA152AB3A3D}" srcOrd="2" destOrd="0" parTransId="{149ABF0F-84EF-3647-AA3C-F263E358770A}" sibTransId="{AE4FC438-B86D-804C-817E-DB681F4C47CD}"/>
    <dgm:cxn modelId="{92DCB25E-DB06-234D-85BA-DFA57336A9C1}" srcId="{5FEE44F2-47B1-0F47-A86A-BBE8786F0082}" destId="{39EA3E1F-75DE-504C-B0BE-F7B2C664910F}" srcOrd="0" destOrd="0" parTransId="{04ABAEE7-EE18-7C48-A551-56DE2F2BD671}" sibTransId="{E713A692-C7E8-404B-B015-9FF039D8EC79}"/>
    <dgm:cxn modelId="{72CBD560-40AA-E240-9072-2B7EF844FE21}" type="presOf" srcId="{48816442-DF79-6549-8515-273A346395D6}" destId="{832325BE-7FD0-1E4F-ACBE-12AD0AD24DA2}" srcOrd="0" destOrd="0" presId="urn:microsoft.com/office/officeart/2005/8/layout/orgChart1"/>
    <dgm:cxn modelId="{136B5143-87E7-944E-9A0A-25167D32D9B7}" srcId="{7AA39139-1B6E-5745-A11E-F0AE6468092B}" destId="{5FEE44F2-47B1-0F47-A86A-BBE8786F0082}" srcOrd="1" destOrd="0" parTransId="{60428AC2-F061-604E-9050-E8B7A51570B2}" sibTransId="{66702A9B-8271-8E4F-9343-7D214FDC3095}"/>
    <dgm:cxn modelId="{3AAF1044-6994-2045-BB58-843BE04C9FC0}" type="presOf" srcId="{7AA39139-1B6E-5745-A11E-F0AE6468092B}" destId="{DA024F4A-3FEE-3C4C-856A-A1E3F98D359D}" srcOrd="1" destOrd="0" presId="urn:microsoft.com/office/officeart/2005/8/layout/orgChart1"/>
    <dgm:cxn modelId="{18B29444-8ABF-904C-B302-7ED7FFADC2F5}" type="presOf" srcId="{7AA39139-1B6E-5745-A11E-F0AE6468092B}" destId="{0D063397-FBB7-FB46-9D4C-35B044BA2CD2}" srcOrd="0" destOrd="0" presId="urn:microsoft.com/office/officeart/2005/8/layout/orgChart1"/>
    <dgm:cxn modelId="{F876B866-610C-DE49-B55B-871003165C5D}" type="presOf" srcId="{5CB8A5FC-3985-BB4F-B6AA-9E2A5BD735F5}" destId="{C25B7F87-ED56-5849-A13F-DA7A40442722}" srcOrd="0" destOrd="0" presId="urn:microsoft.com/office/officeart/2005/8/layout/orgChart1"/>
    <dgm:cxn modelId="{2FE0D16B-3953-3D4B-8419-9EEE8396FD55}" type="presOf" srcId="{39EA3E1F-75DE-504C-B0BE-F7B2C664910F}" destId="{29663C25-54A9-274B-AF4C-89E3233FEFC0}" srcOrd="1" destOrd="0" presId="urn:microsoft.com/office/officeart/2005/8/layout/orgChart1"/>
    <dgm:cxn modelId="{98F26159-F102-AB4C-B602-FAAF99D1809F}" srcId="{7AA39139-1B6E-5745-A11E-F0AE6468092B}" destId="{38F6AEB7-37EE-C741-A75B-49A9A3337398}" srcOrd="0" destOrd="0" parTransId="{B4807C47-4B0F-7642-AE81-408111067DC7}" sibTransId="{162C57D4-25F2-AF49-BD5B-0C4DD8938B6A}"/>
    <dgm:cxn modelId="{3F54F87E-2ECD-E643-8DB2-9003CDBE9B17}" type="presOf" srcId="{AC013E13-9032-7540-BD9F-5CA152AB3A3D}" destId="{03372F78-5C71-6F40-8E65-12B11854DB2E}" srcOrd="0" destOrd="0" presId="urn:microsoft.com/office/officeart/2005/8/layout/orgChart1"/>
    <dgm:cxn modelId="{6A07CA80-9C2E-FE4D-9771-71AB15BDE167}" type="presOf" srcId="{5FEE44F2-47B1-0F47-A86A-BBE8786F0082}" destId="{13B2F936-25BB-8B47-BBFF-3B07116EBAF6}" srcOrd="0" destOrd="0" presId="urn:microsoft.com/office/officeart/2005/8/layout/orgChart1"/>
    <dgm:cxn modelId="{71596681-6696-9748-97AA-64BA7D171E1F}" type="presOf" srcId="{38F6AEB7-37EE-C741-A75B-49A9A3337398}" destId="{9033346B-A52E-524D-B58F-B2AD15C1A661}" srcOrd="0" destOrd="0" presId="urn:microsoft.com/office/officeart/2005/8/layout/orgChart1"/>
    <dgm:cxn modelId="{E17B8A84-95B6-A34B-B547-491F791473AD}" type="presOf" srcId="{3CC24927-97ED-6F4E-90FC-53CD38E6E600}" destId="{7B13A831-6E99-114C-816C-B239D39249DB}" srcOrd="0" destOrd="0" presId="urn:microsoft.com/office/officeart/2005/8/layout/orgChart1"/>
    <dgm:cxn modelId="{90A4AA87-D891-F944-B27F-C82A80D99503}" type="presOf" srcId="{04ABAEE7-EE18-7C48-A551-56DE2F2BD671}" destId="{F07B2E70-D6C7-AA4E-BFD8-F471601E19A5}" srcOrd="0" destOrd="0" presId="urn:microsoft.com/office/officeart/2005/8/layout/orgChart1"/>
    <dgm:cxn modelId="{2CDEA898-346D-F34D-8327-441B95F5973C}" type="presOf" srcId="{8D782211-098F-6248-A4B7-2CD8BCCAFB88}" destId="{14B9BE80-DFB3-B546-A65C-4689E22B7898}" srcOrd="1" destOrd="0" presId="urn:microsoft.com/office/officeart/2005/8/layout/orgChart1"/>
    <dgm:cxn modelId="{2F7E48B4-0D4F-7544-A789-C6D132ECDFA7}" type="presOf" srcId="{236C27AF-83DF-5646-942E-9952FA7A3435}" destId="{68B9CA63-BEFE-7E44-A41E-DFFF4E3EF7A6}" srcOrd="1" destOrd="0" presId="urn:microsoft.com/office/officeart/2005/8/layout/orgChart1"/>
    <dgm:cxn modelId="{F7988DBF-C062-5641-8BD9-03B3F5A1B627}" srcId="{38F6AEB7-37EE-C741-A75B-49A9A3337398}" destId="{8D782211-098F-6248-A4B7-2CD8BCCAFB88}" srcOrd="1" destOrd="0" parTransId="{6EBE9186-DDE4-1648-B076-CD261CA49CBE}" sibTransId="{9ADFFA37-5B33-4F4F-B4C5-B8D83DF61212}"/>
    <dgm:cxn modelId="{B2E154C2-3E30-5545-8093-101D53E3F2E0}" srcId="{176F20C4-47C7-4142-AF0D-83DE81BA147A}" destId="{7AA39139-1B6E-5745-A11E-F0AE6468092B}" srcOrd="0" destOrd="0" parTransId="{8315511B-3347-0F45-B708-F1BF680D49D5}" sibTransId="{A6350D52-C108-6A43-8FE7-B25392AFD481}"/>
    <dgm:cxn modelId="{2CAF46CD-BE76-CF48-AC6A-A540D8780C9E}" type="presOf" srcId="{AC013E13-9032-7540-BD9F-5CA152AB3A3D}" destId="{B7C3DB67-FBE8-9D44-AF32-CF933FE61282}" srcOrd="1" destOrd="0" presId="urn:microsoft.com/office/officeart/2005/8/layout/orgChart1"/>
    <dgm:cxn modelId="{4EB41FCF-E214-5146-ABF3-A051881D7336}" type="presOf" srcId="{39EA3E1F-75DE-504C-B0BE-F7B2C664910F}" destId="{353ED037-07CC-8947-BA25-3B615970BA0D}" srcOrd="0" destOrd="0" presId="urn:microsoft.com/office/officeart/2005/8/layout/orgChart1"/>
    <dgm:cxn modelId="{9FFA0FD3-D7FC-F64F-90E5-0ECC974CEAD5}" srcId="{5FEE44F2-47B1-0F47-A86A-BBE8786F0082}" destId="{5CB8A5FC-3985-BB4F-B6AA-9E2A5BD735F5}" srcOrd="1" destOrd="0" parTransId="{3CC24927-97ED-6F4E-90FC-53CD38E6E600}" sibTransId="{5774ABA9-97B2-5846-A019-CC3AFDB0019A}"/>
    <dgm:cxn modelId="{E844A9D8-60D4-B241-995F-678BEE4CCFAE}" type="presOf" srcId="{38F6AEB7-37EE-C741-A75B-49A9A3337398}" destId="{3245BEDC-AD22-FA4D-AF46-E34775CB3618}" srcOrd="1" destOrd="0" presId="urn:microsoft.com/office/officeart/2005/8/layout/orgChart1"/>
    <dgm:cxn modelId="{57C8ABDD-D44B-FD4D-9D6C-44279B71E132}" type="presOf" srcId="{5FEE44F2-47B1-0F47-A86A-BBE8786F0082}" destId="{F9DFA428-4B68-6A4D-869C-C882EBB487E8}" srcOrd="1" destOrd="0" presId="urn:microsoft.com/office/officeart/2005/8/layout/orgChart1"/>
    <dgm:cxn modelId="{7CA49EE3-BBAB-1547-9EA1-DB15018E32B3}" type="presOf" srcId="{60428AC2-F061-604E-9050-E8B7A51570B2}" destId="{0D0B6998-F1CD-1746-834A-F21F819A5C6A}" srcOrd="0" destOrd="0" presId="urn:microsoft.com/office/officeart/2005/8/layout/orgChart1"/>
    <dgm:cxn modelId="{154B4AE7-9D64-E44D-A549-7F0C8482879B}" type="presOf" srcId="{5CB8A5FC-3985-BB4F-B6AA-9E2A5BD735F5}" destId="{56ACA660-5B7A-F74A-8354-3CC70D320DD7}" srcOrd="1" destOrd="0" presId="urn:microsoft.com/office/officeart/2005/8/layout/orgChart1"/>
    <dgm:cxn modelId="{1430B0F4-9E9A-A642-9DA0-333D95D635E4}" type="presOf" srcId="{8D782211-098F-6248-A4B7-2CD8BCCAFB88}" destId="{749647EC-BD2A-6E45-AE36-0E057E089597}" srcOrd="0" destOrd="0" presId="urn:microsoft.com/office/officeart/2005/8/layout/orgChart1"/>
    <dgm:cxn modelId="{2F5036F5-480E-104B-9206-B553B7D49F76}" type="presOf" srcId="{236C27AF-83DF-5646-942E-9952FA7A3435}" destId="{FAAAF65D-7A6D-1A4C-A37E-8274C11FEE2E}" srcOrd="0" destOrd="0" presId="urn:microsoft.com/office/officeart/2005/8/layout/orgChart1"/>
    <dgm:cxn modelId="{3E778EF9-4DBD-4A4D-8DFD-549324CC2222}" type="presOf" srcId="{176F20C4-47C7-4142-AF0D-83DE81BA147A}" destId="{AA21D7C8-A4A8-F746-9BE4-71F6397CAF94}" srcOrd="0" destOrd="0" presId="urn:microsoft.com/office/officeart/2005/8/layout/orgChart1"/>
    <dgm:cxn modelId="{3072B9FE-700A-E24E-BF24-09706DDE2AC2}" type="presOf" srcId="{6EBE9186-DDE4-1648-B076-CD261CA49CBE}" destId="{0CA036C8-F1BB-104F-87BD-3FACA9B2B43B}" srcOrd="0" destOrd="0" presId="urn:microsoft.com/office/officeart/2005/8/layout/orgChart1"/>
    <dgm:cxn modelId="{815A7A5E-5F93-0D4C-A5E1-04E90F3B723B}" type="presParOf" srcId="{AA21D7C8-A4A8-F746-9BE4-71F6397CAF94}" destId="{EAAD017D-CD4A-E749-B459-A216B984D2F6}" srcOrd="0" destOrd="0" presId="urn:microsoft.com/office/officeart/2005/8/layout/orgChart1"/>
    <dgm:cxn modelId="{284DCF20-2182-8F4A-A4FE-6FF39C20B299}" type="presParOf" srcId="{EAAD017D-CD4A-E749-B459-A216B984D2F6}" destId="{1A95395A-2347-5847-A046-8C34FF7F3FE5}" srcOrd="0" destOrd="0" presId="urn:microsoft.com/office/officeart/2005/8/layout/orgChart1"/>
    <dgm:cxn modelId="{C6441DAC-FB0A-544D-BC4F-750EC209EB55}" type="presParOf" srcId="{1A95395A-2347-5847-A046-8C34FF7F3FE5}" destId="{0D063397-FBB7-FB46-9D4C-35B044BA2CD2}" srcOrd="0" destOrd="0" presId="urn:microsoft.com/office/officeart/2005/8/layout/orgChart1"/>
    <dgm:cxn modelId="{BFBB8465-0743-244B-B7E7-BBD29F405BE9}" type="presParOf" srcId="{1A95395A-2347-5847-A046-8C34FF7F3FE5}" destId="{DA024F4A-3FEE-3C4C-856A-A1E3F98D359D}" srcOrd="1" destOrd="0" presId="urn:microsoft.com/office/officeart/2005/8/layout/orgChart1"/>
    <dgm:cxn modelId="{5AD84904-CD33-9444-9175-6D3CC84C55B7}" type="presParOf" srcId="{EAAD017D-CD4A-E749-B459-A216B984D2F6}" destId="{D2ACD363-63C7-174A-95BD-0B3E45F7A05F}" srcOrd="1" destOrd="0" presId="urn:microsoft.com/office/officeart/2005/8/layout/orgChart1"/>
    <dgm:cxn modelId="{3264FA72-2D10-864B-838D-CD08147B91DB}" type="presParOf" srcId="{D2ACD363-63C7-174A-95BD-0B3E45F7A05F}" destId="{CCB8049C-78C0-5B44-915B-C28F0447FA6E}" srcOrd="0" destOrd="0" presId="urn:microsoft.com/office/officeart/2005/8/layout/orgChart1"/>
    <dgm:cxn modelId="{59037230-8478-2849-9B19-2056F12D1D9E}" type="presParOf" srcId="{D2ACD363-63C7-174A-95BD-0B3E45F7A05F}" destId="{E3CC4725-A84C-C24F-8365-CB0BD6A6BA39}" srcOrd="1" destOrd="0" presId="urn:microsoft.com/office/officeart/2005/8/layout/orgChart1"/>
    <dgm:cxn modelId="{15EC770D-B62B-364E-BE92-7B5F7DD03C52}" type="presParOf" srcId="{E3CC4725-A84C-C24F-8365-CB0BD6A6BA39}" destId="{F5F7A9F7-56A4-F045-8310-FBB2493AA323}" srcOrd="0" destOrd="0" presId="urn:microsoft.com/office/officeart/2005/8/layout/orgChart1"/>
    <dgm:cxn modelId="{C7546A48-6251-9D46-904F-28159E0E1F7A}" type="presParOf" srcId="{F5F7A9F7-56A4-F045-8310-FBB2493AA323}" destId="{9033346B-A52E-524D-B58F-B2AD15C1A661}" srcOrd="0" destOrd="0" presId="urn:microsoft.com/office/officeart/2005/8/layout/orgChart1"/>
    <dgm:cxn modelId="{3AA3C39A-25CC-4A40-A609-77F547E83356}" type="presParOf" srcId="{F5F7A9F7-56A4-F045-8310-FBB2493AA323}" destId="{3245BEDC-AD22-FA4D-AF46-E34775CB3618}" srcOrd="1" destOrd="0" presId="urn:microsoft.com/office/officeart/2005/8/layout/orgChart1"/>
    <dgm:cxn modelId="{2A60849F-A7A0-DC4B-8492-07C052AD6C20}" type="presParOf" srcId="{E3CC4725-A84C-C24F-8365-CB0BD6A6BA39}" destId="{1139DE4A-A901-9E49-90A4-30449A5907E1}" srcOrd="1" destOrd="0" presId="urn:microsoft.com/office/officeart/2005/8/layout/orgChart1"/>
    <dgm:cxn modelId="{610515D2-2BE2-AA43-BCD4-A32ED4A1ABB5}" type="presParOf" srcId="{1139DE4A-A901-9E49-90A4-30449A5907E1}" destId="{832325BE-7FD0-1E4F-ACBE-12AD0AD24DA2}" srcOrd="0" destOrd="0" presId="urn:microsoft.com/office/officeart/2005/8/layout/orgChart1"/>
    <dgm:cxn modelId="{5C49751E-F4FB-3045-9D0D-052849939E82}" type="presParOf" srcId="{1139DE4A-A901-9E49-90A4-30449A5907E1}" destId="{C5F63F80-89D0-E34D-ABC9-AF8392E0D256}" srcOrd="1" destOrd="0" presId="urn:microsoft.com/office/officeart/2005/8/layout/orgChart1"/>
    <dgm:cxn modelId="{C404A72F-496C-0C41-AAFC-60EBE7E8E4B1}" type="presParOf" srcId="{C5F63F80-89D0-E34D-ABC9-AF8392E0D256}" destId="{9F7688EB-5A30-F743-A1FD-B1436BBA14D5}" srcOrd="0" destOrd="0" presId="urn:microsoft.com/office/officeart/2005/8/layout/orgChart1"/>
    <dgm:cxn modelId="{185B5737-3C47-5240-B525-19486F58380E}" type="presParOf" srcId="{9F7688EB-5A30-F743-A1FD-B1436BBA14D5}" destId="{FAAAF65D-7A6D-1A4C-A37E-8274C11FEE2E}" srcOrd="0" destOrd="0" presId="urn:microsoft.com/office/officeart/2005/8/layout/orgChart1"/>
    <dgm:cxn modelId="{DFC12D1A-1A8D-B84A-AC4C-401DFB2EA80C}" type="presParOf" srcId="{9F7688EB-5A30-F743-A1FD-B1436BBA14D5}" destId="{68B9CA63-BEFE-7E44-A41E-DFFF4E3EF7A6}" srcOrd="1" destOrd="0" presId="urn:microsoft.com/office/officeart/2005/8/layout/orgChart1"/>
    <dgm:cxn modelId="{BA4A6EE0-C8B1-DE4D-AAA3-CE706707FE62}" type="presParOf" srcId="{C5F63F80-89D0-E34D-ABC9-AF8392E0D256}" destId="{AC787702-78DD-3049-A004-C3716EEA2B84}" srcOrd="1" destOrd="0" presId="urn:microsoft.com/office/officeart/2005/8/layout/orgChart1"/>
    <dgm:cxn modelId="{B7AAE405-C37D-5641-91AB-3C8458BB8BAB}" type="presParOf" srcId="{C5F63F80-89D0-E34D-ABC9-AF8392E0D256}" destId="{2A54D8B1-CBE4-4945-A9C0-F89C6E046E15}" srcOrd="2" destOrd="0" presId="urn:microsoft.com/office/officeart/2005/8/layout/orgChart1"/>
    <dgm:cxn modelId="{00229DAF-147C-A04B-B0EF-87831405E0B1}" type="presParOf" srcId="{1139DE4A-A901-9E49-90A4-30449A5907E1}" destId="{0CA036C8-F1BB-104F-87BD-3FACA9B2B43B}" srcOrd="2" destOrd="0" presId="urn:microsoft.com/office/officeart/2005/8/layout/orgChart1"/>
    <dgm:cxn modelId="{1B5F7DEE-6D2C-784D-94A2-B91450C1758D}" type="presParOf" srcId="{1139DE4A-A901-9E49-90A4-30449A5907E1}" destId="{17068E3D-4E88-0942-A483-9952528BC921}" srcOrd="3" destOrd="0" presId="urn:microsoft.com/office/officeart/2005/8/layout/orgChart1"/>
    <dgm:cxn modelId="{0304276F-FA9F-2342-9B32-C91D3D29A99F}" type="presParOf" srcId="{17068E3D-4E88-0942-A483-9952528BC921}" destId="{569A8FBF-E547-074B-856B-46B29FF59BFA}" srcOrd="0" destOrd="0" presId="urn:microsoft.com/office/officeart/2005/8/layout/orgChart1"/>
    <dgm:cxn modelId="{2B25D0EC-67A0-3142-B5D0-FB81C2128763}" type="presParOf" srcId="{569A8FBF-E547-074B-856B-46B29FF59BFA}" destId="{749647EC-BD2A-6E45-AE36-0E057E089597}" srcOrd="0" destOrd="0" presId="urn:microsoft.com/office/officeart/2005/8/layout/orgChart1"/>
    <dgm:cxn modelId="{48EE194F-E6FD-4F4A-9DF7-6ED3506C99D7}" type="presParOf" srcId="{569A8FBF-E547-074B-856B-46B29FF59BFA}" destId="{14B9BE80-DFB3-B546-A65C-4689E22B7898}" srcOrd="1" destOrd="0" presId="urn:microsoft.com/office/officeart/2005/8/layout/orgChart1"/>
    <dgm:cxn modelId="{B483CC47-3304-5642-89A2-9FCF8B7D9BC6}" type="presParOf" srcId="{17068E3D-4E88-0942-A483-9952528BC921}" destId="{F1463519-2479-9F4D-A433-195911C0B956}" srcOrd="1" destOrd="0" presId="urn:microsoft.com/office/officeart/2005/8/layout/orgChart1"/>
    <dgm:cxn modelId="{FF28FBCE-4757-9B4C-894E-1B5A4BF457EC}" type="presParOf" srcId="{17068E3D-4E88-0942-A483-9952528BC921}" destId="{9D2CAA77-5CDF-E545-8A98-810C8515AC7B}" srcOrd="2" destOrd="0" presId="urn:microsoft.com/office/officeart/2005/8/layout/orgChart1"/>
    <dgm:cxn modelId="{D2B29AE1-5C45-2241-85CF-66FAE6E6523C}" type="presParOf" srcId="{E3CC4725-A84C-C24F-8365-CB0BD6A6BA39}" destId="{F6A3A77A-3844-9A4C-BF6D-0D4EA2D1BD4B}" srcOrd="2" destOrd="0" presId="urn:microsoft.com/office/officeart/2005/8/layout/orgChart1"/>
    <dgm:cxn modelId="{F1DD1D25-B131-BC49-A9D0-CA71160BDDA4}" type="presParOf" srcId="{D2ACD363-63C7-174A-95BD-0B3E45F7A05F}" destId="{0D0B6998-F1CD-1746-834A-F21F819A5C6A}" srcOrd="2" destOrd="0" presId="urn:microsoft.com/office/officeart/2005/8/layout/orgChart1"/>
    <dgm:cxn modelId="{A8A873DD-4DB9-5A4E-A164-5B2CEA252F8D}" type="presParOf" srcId="{D2ACD363-63C7-174A-95BD-0B3E45F7A05F}" destId="{1287403F-B834-8841-9FC1-2EBC2D355B76}" srcOrd="3" destOrd="0" presId="urn:microsoft.com/office/officeart/2005/8/layout/orgChart1"/>
    <dgm:cxn modelId="{D3DE67FF-2BA6-F643-890B-F5EF3FDD2548}" type="presParOf" srcId="{1287403F-B834-8841-9FC1-2EBC2D355B76}" destId="{E35A7A91-A655-FB4F-B4F6-6A56E2D05162}" srcOrd="0" destOrd="0" presId="urn:microsoft.com/office/officeart/2005/8/layout/orgChart1"/>
    <dgm:cxn modelId="{129BEFF4-22B9-7F43-912C-DB495567DD1A}" type="presParOf" srcId="{E35A7A91-A655-FB4F-B4F6-6A56E2D05162}" destId="{13B2F936-25BB-8B47-BBFF-3B07116EBAF6}" srcOrd="0" destOrd="0" presId="urn:microsoft.com/office/officeart/2005/8/layout/orgChart1"/>
    <dgm:cxn modelId="{9718F702-B4EB-9543-AF87-CFFAB184DB2D}" type="presParOf" srcId="{E35A7A91-A655-FB4F-B4F6-6A56E2D05162}" destId="{F9DFA428-4B68-6A4D-869C-C882EBB487E8}" srcOrd="1" destOrd="0" presId="urn:microsoft.com/office/officeart/2005/8/layout/orgChart1"/>
    <dgm:cxn modelId="{5099CC5F-DC28-9E42-957B-4794E2C914A9}" type="presParOf" srcId="{1287403F-B834-8841-9FC1-2EBC2D355B76}" destId="{1531F861-44BE-514B-9459-00FBFB812829}" srcOrd="1" destOrd="0" presId="urn:microsoft.com/office/officeart/2005/8/layout/orgChart1"/>
    <dgm:cxn modelId="{FE01DA73-1DDF-9E4A-B351-93EA05394B59}" type="presParOf" srcId="{1531F861-44BE-514B-9459-00FBFB812829}" destId="{F07B2E70-D6C7-AA4E-BFD8-F471601E19A5}" srcOrd="0" destOrd="0" presId="urn:microsoft.com/office/officeart/2005/8/layout/orgChart1"/>
    <dgm:cxn modelId="{78385447-B4B7-4145-A7EF-A50904EE8F00}" type="presParOf" srcId="{1531F861-44BE-514B-9459-00FBFB812829}" destId="{B752B00C-2C87-AB4A-BBD0-34C4C00E061D}" srcOrd="1" destOrd="0" presId="urn:microsoft.com/office/officeart/2005/8/layout/orgChart1"/>
    <dgm:cxn modelId="{9219BF64-E390-1742-830A-628B6B1E7080}" type="presParOf" srcId="{B752B00C-2C87-AB4A-BBD0-34C4C00E061D}" destId="{969BBCDF-44F3-4B43-AB90-47CD164F1022}" srcOrd="0" destOrd="0" presId="urn:microsoft.com/office/officeart/2005/8/layout/orgChart1"/>
    <dgm:cxn modelId="{1F9CBFD8-80BC-A54D-B0F0-CF4998AB70ED}" type="presParOf" srcId="{969BBCDF-44F3-4B43-AB90-47CD164F1022}" destId="{353ED037-07CC-8947-BA25-3B615970BA0D}" srcOrd="0" destOrd="0" presId="urn:microsoft.com/office/officeart/2005/8/layout/orgChart1"/>
    <dgm:cxn modelId="{55957832-6BF2-2548-9807-4E06E66C80B0}" type="presParOf" srcId="{969BBCDF-44F3-4B43-AB90-47CD164F1022}" destId="{29663C25-54A9-274B-AF4C-89E3233FEFC0}" srcOrd="1" destOrd="0" presId="urn:microsoft.com/office/officeart/2005/8/layout/orgChart1"/>
    <dgm:cxn modelId="{F2BC09D8-07E3-974E-BD21-F7674842C41C}" type="presParOf" srcId="{B752B00C-2C87-AB4A-BBD0-34C4C00E061D}" destId="{2BFFA311-7D1A-114D-B6C1-38FE62E30492}" srcOrd="1" destOrd="0" presId="urn:microsoft.com/office/officeart/2005/8/layout/orgChart1"/>
    <dgm:cxn modelId="{3D127CEB-452C-3C43-B545-DA62D1B75F15}" type="presParOf" srcId="{B752B00C-2C87-AB4A-BBD0-34C4C00E061D}" destId="{5341599F-89CB-4845-9687-8855D30D3BD9}" srcOrd="2" destOrd="0" presId="urn:microsoft.com/office/officeart/2005/8/layout/orgChart1"/>
    <dgm:cxn modelId="{B9FA596D-5A18-E749-82C7-75DE7ED448E8}" type="presParOf" srcId="{1531F861-44BE-514B-9459-00FBFB812829}" destId="{7B13A831-6E99-114C-816C-B239D39249DB}" srcOrd="2" destOrd="0" presId="urn:microsoft.com/office/officeart/2005/8/layout/orgChart1"/>
    <dgm:cxn modelId="{9F136DC2-817D-E643-906A-E3A82DEC17A8}" type="presParOf" srcId="{1531F861-44BE-514B-9459-00FBFB812829}" destId="{B6D64B5A-A2BC-484F-8D8F-DC434784F638}" srcOrd="3" destOrd="0" presId="urn:microsoft.com/office/officeart/2005/8/layout/orgChart1"/>
    <dgm:cxn modelId="{C15CA359-0BBE-984A-A044-0CE729583350}" type="presParOf" srcId="{B6D64B5A-A2BC-484F-8D8F-DC434784F638}" destId="{76C766B6-7768-EA49-953F-B243503BD8E1}" srcOrd="0" destOrd="0" presId="urn:microsoft.com/office/officeart/2005/8/layout/orgChart1"/>
    <dgm:cxn modelId="{BDCE5D8B-9146-1940-94F7-7D8C16E3C7E2}" type="presParOf" srcId="{76C766B6-7768-EA49-953F-B243503BD8E1}" destId="{C25B7F87-ED56-5849-A13F-DA7A40442722}" srcOrd="0" destOrd="0" presId="urn:microsoft.com/office/officeart/2005/8/layout/orgChart1"/>
    <dgm:cxn modelId="{59B69C13-24D8-5A40-BFBE-22D70BA368AD}" type="presParOf" srcId="{76C766B6-7768-EA49-953F-B243503BD8E1}" destId="{56ACA660-5B7A-F74A-8354-3CC70D320DD7}" srcOrd="1" destOrd="0" presId="urn:microsoft.com/office/officeart/2005/8/layout/orgChart1"/>
    <dgm:cxn modelId="{6902CE02-68A4-4C4F-9101-C0C6E5778B67}" type="presParOf" srcId="{B6D64B5A-A2BC-484F-8D8F-DC434784F638}" destId="{605EB5AA-38C7-8042-B3BE-009A9909DAC5}" srcOrd="1" destOrd="0" presId="urn:microsoft.com/office/officeart/2005/8/layout/orgChart1"/>
    <dgm:cxn modelId="{4D6842DB-0194-6C4E-A097-489AD16F9F05}" type="presParOf" srcId="{B6D64B5A-A2BC-484F-8D8F-DC434784F638}" destId="{BAAD55C3-5E0F-934F-82C9-446AEB0230A2}" srcOrd="2" destOrd="0" presId="urn:microsoft.com/office/officeart/2005/8/layout/orgChart1"/>
    <dgm:cxn modelId="{ED7773C8-7F6C-8F41-A9D2-D8396E591E4F}" type="presParOf" srcId="{1531F861-44BE-514B-9459-00FBFB812829}" destId="{52F1B6CD-A577-E842-A14A-B1D2E2C7F6EC}" srcOrd="4" destOrd="0" presId="urn:microsoft.com/office/officeart/2005/8/layout/orgChart1"/>
    <dgm:cxn modelId="{D6193DF3-3B1A-3144-A042-CAE54D00ED8F}" type="presParOf" srcId="{1531F861-44BE-514B-9459-00FBFB812829}" destId="{DC3B032B-A839-1546-B363-998E3474C81E}" srcOrd="5" destOrd="0" presId="urn:microsoft.com/office/officeart/2005/8/layout/orgChart1"/>
    <dgm:cxn modelId="{A5098A99-B695-3C4C-8E12-E28F837DFA37}" type="presParOf" srcId="{DC3B032B-A839-1546-B363-998E3474C81E}" destId="{D2A98FE0-C3B1-C14D-9064-71C912B6B43A}" srcOrd="0" destOrd="0" presId="urn:microsoft.com/office/officeart/2005/8/layout/orgChart1"/>
    <dgm:cxn modelId="{9AEFE471-2084-274E-8C6D-65CBF26CAF4A}" type="presParOf" srcId="{D2A98FE0-C3B1-C14D-9064-71C912B6B43A}" destId="{03372F78-5C71-6F40-8E65-12B11854DB2E}" srcOrd="0" destOrd="0" presId="urn:microsoft.com/office/officeart/2005/8/layout/orgChart1"/>
    <dgm:cxn modelId="{A8D44745-DB88-7B49-80F3-02B254378BD4}" type="presParOf" srcId="{D2A98FE0-C3B1-C14D-9064-71C912B6B43A}" destId="{B7C3DB67-FBE8-9D44-AF32-CF933FE61282}" srcOrd="1" destOrd="0" presId="urn:microsoft.com/office/officeart/2005/8/layout/orgChart1"/>
    <dgm:cxn modelId="{183ED781-6DD6-3D45-B72C-116122C54CAA}" type="presParOf" srcId="{DC3B032B-A839-1546-B363-998E3474C81E}" destId="{CB17E4E8-0AF7-714F-B8A4-7CBA89B3A5CD}" srcOrd="1" destOrd="0" presId="urn:microsoft.com/office/officeart/2005/8/layout/orgChart1"/>
    <dgm:cxn modelId="{8FD04266-D254-F044-9A20-4283095AA550}" type="presParOf" srcId="{DC3B032B-A839-1546-B363-998E3474C81E}" destId="{C400306C-E33D-BE40-9B08-6C978646255C}" srcOrd="2" destOrd="0" presId="urn:microsoft.com/office/officeart/2005/8/layout/orgChart1"/>
    <dgm:cxn modelId="{B4892A61-47BE-3047-BCAB-9F4AE4EADFCB}" type="presParOf" srcId="{1287403F-B834-8841-9FC1-2EBC2D355B76}" destId="{062AA5A9-9741-9040-98D3-EC460D16AB64}" srcOrd="2" destOrd="0" presId="urn:microsoft.com/office/officeart/2005/8/layout/orgChart1"/>
    <dgm:cxn modelId="{EADE5D70-410E-674A-92FB-CC3E20E4F880}" type="presParOf" srcId="{EAAD017D-CD4A-E749-B459-A216B984D2F6}" destId="{33AAC519-27C9-034C-BE72-4E1117E72D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F90A59-14CF-4190-A785-82AD2403F3D1}" type="doc">
      <dgm:prSet loTypeId="urn:microsoft.com/office/officeart/2005/8/layout/hierarchy4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A1637E8-026C-49DD-947E-229A08476D7C}">
      <dgm:prSet phldrT="[Tekst]"/>
      <dgm:spPr/>
      <dgm:t>
        <a:bodyPr/>
        <a:lstStyle/>
        <a:p>
          <a:r>
            <a:rPr lang="pl-PL" dirty="0"/>
            <a:t>UBEZPIECZENIA GOSPODARCZE</a:t>
          </a:r>
        </a:p>
      </dgm:t>
    </dgm:pt>
    <dgm:pt modelId="{53C5635E-2AC8-4D8E-9CF2-120A1A6D5987}" type="parTrans" cxnId="{FF1747DD-D873-42B2-A110-66C7513E9CF8}">
      <dgm:prSet/>
      <dgm:spPr/>
      <dgm:t>
        <a:bodyPr/>
        <a:lstStyle/>
        <a:p>
          <a:endParaRPr lang="pl-PL"/>
        </a:p>
      </dgm:t>
    </dgm:pt>
    <dgm:pt modelId="{DD7A8671-F41E-47C0-A8E2-CD6A4EE0F61B}" type="sibTrans" cxnId="{FF1747DD-D873-42B2-A110-66C7513E9CF8}">
      <dgm:prSet/>
      <dgm:spPr/>
      <dgm:t>
        <a:bodyPr/>
        <a:lstStyle/>
        <a:p>
          <a:endParaRPr lang="pl-PL"/>
        </a:p>
      </dgm:t>
    </dgm:pt>
    <dgm:pt modelId="{CAC4FA21-B4ED-4B69-A666-5BC2D2685BCA}">
      <dgm:prSet phldrT="[Tekst]"/>
      <dgm:spPr/>
      <dgm:t>
        <a:bodyPr/>
        <a:lstStyle/>
        <a:p>
          <a:r>
            <a:rPr lang="pl-PL" dirty="0"/>
            <a:t>UBEZPIECZENIA MAJĄTKOWE</a:t>
          </a:r>
        </a:p>
      </dgm:t>
    </dgm:pt>
    <dgm:pt modelId="{7B36D08D-8CF1-4928-A5DA-970EF97A1977}" type="parTrans" cxnId="{7748FB1A-D20E-49B2-8870-5FB0CD3DE5AC}">
      <dgm:prSet/>
      <dgm:spPr/>
      <dgm:t>
        <a:bodyPr/>
        <a:lstStyle/>
        <a:p>
          <a:endParaRPr lang="pl-PL"/>
        </a:p>
      </dgm:t>
    </dgm:pt>
    <dgm:pt modelId="{E784C140-EF68-4E5A-BBFF-D52F02F36D17}" type="sibTrans" cxnId="{7748FB1A-D20E-49B2-8870-5FB0CD3DE5AC}">
      <dgm:prSet/>
      <dgm:spPr/>
      <dgm:t>
        <a:bodyPr/>
        <a:lstStyle/>
        <a:p>
          <a:endParaRPr lang="pl-PL"/>
        </a:p>
      </dgm:t>
    </dgm:pt>
    <dgm:pt modelId="{2E419044-C640-4061-8766-B97722073035}">
      <dgm:prSet phldrT="[Tekst]"/>
      <dgm:spPr/>
      <dgm:t>
        <a:bodyPr/>
        <a:lstStyle/>
        <a:p>
          <a:r>
            <a:rPr lang="pl-PL" dirty="0"/>
            <a:t>UBEZPIECZENIA AKTYWÓW</a:t>
          </a:r>
        </a:p>
      </dgm:t>
    </dgm:pt>
    <dgm:pt modelId="{D2E95277-68F1-47D8-8B6E-1A7E6728AF15}" type="parTrans" cxnId="{057CB3F0-D97F-4D4E-AA39-6EFCC0ECF00C}">
      <dgm:prSet/>
      <dgm:spPr/>
      <dgm:t>
        <a:bodyPr/>
        <a:lstStyle/>
        <a:p>
          <a:endParaRPr lang="pl-PL"/>
        </a:p>
      </dgm:t>
    </dgm:pt>
    <dgm:pt modelId="{1C74F820-6187-4ADD-9DC0-E58B7E02BA9B}" type="sibTrans" cxnId="{057CB3F0-D97F-4D4E-AA39-6EFCC0ECF00C}">
      <dgm:prSet/>
      <dgm:spPr/>
      <dgm:t>
        <a:bodyPr/>
        <a:lstStyle/>
        <a:p>
          <a:endParaRPr lang="pl-PL"/>
        </a:p>
      </dgm:t>
    </dgm:pt>
    <dgm:pt modelId="{ED685561-4908-4BA8-99A1-8902E16C54F5}">
      <dgm:prSet phldrT="[Tekst]"/>
      <dgm:spPr/>
      <dgm:t>
        <a:bodyPr/>
        <a:lstStyle/>
        <a:p>
          <a:r>
            <a:rPr lang="pl-PL" dirty="0"/>
            <a:t>UBEZPIECZENIA OC</a:t>
          </a:r>
        </a:p>
      </dgm:t>
    </dgm:pt>
    <dgm:pt modelId="{D20F6AC7-217D-44F8-A6DD-EBA721E70C4B}" type="parTrans" cxnId="{0AB34BD0-4CB9-4838-A12C-1A5EECDE5705}">
      <dgm:prSet/>
      <dgm:spPr/>
      <dgm:t>
        <a:bodyPr/>
        <a:lstStyle/>
        <a:p>
          <a:endParaRPr lang="pl-PL"/>
        </a:p>
      </dgm:t>
    </dgm:pt>
    <dgm:pt modelId="{79FDE063-14A5-49D3-8AB3-F9CCFF22A2D6}" type="sibTrans" cxnId="{0AB34BD0-4CB9-4838-A12C-1A5EECDE5705}">
      <dgm:prSet/>
      <dgm:spPr/>
      <dgm:t>
        <a:bodyPr/>
        <a:lstStyle/>
        <a:p>
          <a:endParaRPr lang="pl-PL"/>
        </a:p>
      </dgm:t>
    </dgm:pt>
    <dgm:pt modelId="{6FCC2647-BB26-4314-A3D8-1EF8C5CA1A72}">
      <dgm:prSet phldrT="[Tekst]"/>
      <dgm:spPr/>
      <dgm:t>
        <a:bodyPr/>
        <a:lstStyle/>
        <a:p>
          <a:r>
            <a:rPr lang="pl-PL" dirty="0"/>
            <a:t>UBEZPIECZENIA OSOBOWE</a:t>
          </a:r>
        </a:p>
      </dgm:t>
    </dgm:pt>
    <dgm:pt modelId="{3CA3BDDF-2406-4CBC-9E5F-55FBFA8D73A7}" type="parTrans" cxnId="{D71BAD12-F3BC-4500-8A77-BE5E9DC5608F}">
      <dgm:prSet/>
      <dgm:spPr/>
      <dgm:t>
        <a:bodyPr/>
        <a:lstStyle/>
        <a:p>
          <a:endParaRPr lang="pl-PL"/>
        </a:p>
      </dgm:t>
    </dgm:pt>
    <dgm:pt modelId="{8BBF3DEB-5130-4A95-9DBB-AAC719E9A747}" type="sibTrans" cxnId="{D71BAD12-F3BC-4500-8A77-BE5E9DC5608F}">
      <dgm:prSet/>
      <dgm:spPr/>
      <dgm:t>
        <a:bodyPr/>
        <a:lstStyle/>
        <a:p>
          <a:endParaRPr lang="pl-PL"/>
        </a:p>
      </dgm:t>
    </dgm:pt>
    <dgm:pt modelId="{3E000B10-D0B3-4D7A-ABCE-66A768CE97DF}">
      <dgm:prSet phldrT="[Tekst]"/>
      <dgm:spPr/>
      <dgm:t>
        <a:bodyPr/>
        <a:lstStyle/>
        <a:p>
          <a:r>
            <a:rPr lang="pl-PL" dirty="0"/>
            <a:t>UBEZPIECZENIA NA ŻYCIE I DOŻYCIE</a:t>
          </a:r>
        </a:p>
      </dgm:t>
    </dgm:pt>
    <dgm:pt modelId="{14D06AF9-2967-47BC-A322-7CD046D0ADBD}" type="parTrans" cxnId="{0F0E3509-3DDB-4566-85C6-64A29392E3AE}">
      <dgm:prSet/>
      <dgm:spPr/>
      <dgm:t>
        <a:bodyPr/>
        <a:lstStyle/>
        <a:p>
          <a:endParaRPr lang="pl-PL"/>
        </a:p>
      </dgm:t>
    </dgm:pt>
    <dgm:pt modelId="{C07B9FF3-8E71-4FC3-831D-C063A2C68755}" type="sibTrans" cxnId="{0F0E3509-3DDB-4566-85C6-64A29392E3AE}">
      <dgm:prSet/>
      <dgm:spPr/>
      <dgm:t>
        <a:bodyPr/>
        <a:lstStyle/>
        <a:p>
          <a:endParaRPr lang="pl-PL"/>
        </a:p>
      </dgm:t>
    </dgm:pt>
    <dgm:pt modelId="{CB8494D7-D66D-42E9-8D0C-6F038E58300C}">
      <dgm:prSet phldrT="[Tekst]"/>
      <dgm:spPr/>
      <dgm:t>
        <a:bodyPr/>
        <a:lstStyle/>
        <a:p>
          <a:r>
            <a:rPr lang="pl-PL" dirty="0"/>
            <a:t>UBEZPIECZENIA NNW</a:t>
          </a:r>
        </a:p>
      </dgm:t>
    </dgm:pt>
    <dgm:pt modelId="{8C540E81-E191-46AF-92D7-DA235F605BB0}" type="parTrans" cxnId="{81FE760D-F4F9-404B-8616-C25E338966CA}">
      <dgm:prSet/>
      <dgm:spPr/>
      <dgm:t>
        <a:bodyPr/>
        <a:lstStyle/>
        <a:p>
          <a:endParaRPr lang="pl-PL"/>
        </a:p>
      </dgm:t>
    </dgm:pt>
    <dgm:pt modelId="{C77C342B-6343-4DAA-9DB6-D8C1318392FA}" type="sibTrans" cxnId="{81FE760D-F4F9-404B-8616-C25E338966CA}">
      <dgm:prSet/>
      <dgm:spPr/>
      <dgm:t>
        <a:bodyPr/>
        <a:lstStyle/>
        <a:p>
          <a:endParaRPr lang="pl-PL"/>
        </a:p>
      </dgm:t>
    </dgm:pt>
    <dgm:pt modelId="{1832813D-8060-40D5-BEDF-3A2BCF59D5DD}">
      <dgm:prSet phldrT="[Tekst]"/>
      <dgm:spPr/>
      <dgm:t>
        <a:bodyPr/>
        <a:lstStyle/>
        <a:p>
          <a:r>
            <a:rPr lang="pl-PL" dirty="0"/>
            <a:t>INNE</a:t>
          </a:r>
        </a:p>
      </dgm:t>
    </dgm:pt>
    <dgm:pt modelId="{62F18C6B-D54D-487A-BB6B-97A8CD8A2315}" type="parTrans" cxnId="{18251961-890D-4472-9DE2-E50AF239EDF4}">
      <dgm:prSet/>
      <dgm:spPr/>
      <dgm:t>
        <a:bodyPr/>
        <a:lstStyle/>
        <a:p>
          <a:endParaRPr lang="pl-PL"/>
        </a:p>
      </dgm:t>
    </dgm:pt>
    <dgm:pt modelId="{AAAC5CBF-B746-4E30-909A-873E03DD38E9}" type="sibTrans" cxnId="{18251961-890D-4472-9DE2-E50AF239EDF4}">
      <dgm:prSet/>
      <dgm:spPr/>
      <dgm:t>
        <a:bodyPr/>
        <a:lstStyle/>
        <a:p>
          <a:endParaRPr lang="pl-PL"/>
        </a:p>
      </dgm:t>
    </dgm:pt>
    <dgm:pt modelId="{E2292E59-4493-4C96-B5D3-04211FB51CCB}" type="pres">
      <dgm:prSet presAssocID="{5DF90A59-14CF-4190-A785-82AD2403F3D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3BDF7E4-FD14-4A97-B2B4-7EB5E973F505}" type="pres">
      <dgm:prSet presAssocID="{CA1637E8-026C-49DD-947E-229A08476D7C}" presName="vertOne" presStyleCnt="0"/>
      <dgm:spPr/>
    </dgm:pt>
    <dgm:pt modelId="{D05C8D1A-882B-4800-8F1B-927C8B844A60}" type="pres">
      <dgm:prSet presAssocID="{CA1637E8-026C-49DD-947E-229A08476D7C}" presName="txOne" presStyleLbl="node0" presStyleIdx="0" presStyleCnt="1">
        <dgm:presLayoutVars>
          <dgm:chPref val="3"/>
        </dgm:presLayoutVars>
      </dgm:prSet>
      <dgm:spPr/>
    </dgm:pt>
    <dgm:pt modelId="{96095728-E50C-4D74-963B-26894CAB5ECE}" type="pres">
      <dgm:prSet presAssocID="{CA1637E8-026C-49DD-947E-229A08476D7C}" presName="parTransOne" presStyleCnt="0"/>
      <dgm:spPr/>
    </dgm:pt>
    <dgm:pt modelId="{2C58F672-15A5-4DFB-A42B-6E203CF905E9}" type="pres">
      <dgm:prSet presAssocID="{CA1637E8-026C-49DD-947E-229A08476D7C}" presName="horzOne" presStyleCnt="0"/>
      <dgm:spPr/>
    </dgm:pt>
    <dgm:pt modelId="{3850620F-0459-4E56-99FB-D8D68FC5F77A}" type="pres">
      <dgm:prSet presAssocID="{CAC4FA21-B4ED-4B69-A666-5BC2D2685BCA}" presName="vertTwo" presStyleCnt="0"/>
      <dgm:spPr/>
    </dgm:pt>
    <dgm:pt modelId="{0A33F7F9-E4CF-48C5-8A27-706A8174B9CA}" type="pres">
      <dgm:prSet presAssocID="{CAC4FA21-B4ED-4B69-A666-5BC2D2685BCA}" presName="txTwo" presStyleLbl="node2" presStyleIdx="0" presStyleCnt="2">
        <dgm:presLayoutVars>
          <dgm:chPref val="3"/>
        </dgm:presLayoutVars>
      </dgm:prSet>
      <dgm:spPr/>
    </dgm:pt>
    <dgm:pt modelId="{FB4819C9-BDB7-4352-891E-48F9C7EEBB2E}" type="pres">
      <dgm:prSet presAssocID="{CAC4FA21-B4ED-4B69-A666-5BC2D2685BCA}" presName="parTransTwo" presStyleCnt="0"/>
      <dgm:spPr/>
    </dgm:pt>
    <dgm:pt modelId="{62509449-56A0-4865-8E90-18DB565C341B}" type="pres">
      <dgm:prSet presAssocID="{CAC4FA21-B4ED-4B69-A666-5BC2D2685BCA}" presName="horzTwo" presStyleCnt="0"/>
      <dgm:spPr/>
    </dgm:pt>
    <dgm:pt modelId="{A0C943EB-7943-4354-8834-F2097600CC46}" type="pres">
      <dgm:prSet presAssocID="{2E419044-C640-4061-8766-B97722073035}" presName="vertThree" presStyleCnt="0"/>
      <dgm:spPr/>
    </dgm:pt>
    <dgm:pt modelId="{A51CACED-A7C2-4E5D-8336-E0A4CD9038A0}" type="pres">
      <dgm:prSet presAssocID="{2E419044-C640-4061-8766-B97722073035}" presName="txThree" presStyleLbl="node3" presStyleIdx="0" presStyleCnt="5">
        <dgm:presLayoutVars>
          <dgm:chPref val="3"/>
        </dgm:presLayoutVars>
      </dgm:prSet>
      <dgm:spPr/>
    </dgm:pt>
    <dgm:pt modelId="{8EF5C4B5-1935-4B65-94DB-EF40DFA2C2C4}" type="pres">
      <dgm:prSet presAssocID="{2E419044-C640-4061-8766-B97722073035}" presName="horzThree" presStyleCnt="0"/>
      <dgm:spPr/>
    </dgm:pt>
    <dgm:pt modelId="{3C254B77-79D2-42EA-965C-45E130BFF5C3}" type="pres">
      <dgm:prSet presAssocID="{1C74F820-6187-4ADD-9DC0-E58B7E02BA9B}" presName="sibSpaceThree" presStyleCnt="0"/>
      <dgm:spPr/>
    </dgm:pt>
    <dgm:pt modelId="{3FEE6655-393E-4AD2-A8C0-49F8A63C74CB}" type="pres">
      <dgm:prSet presAssocID="{ED685561-4908-4BA8-99A1-8902E16C54F5}" presName="vertThree" presStyleCnt="0"/>
      <dgm:spPr/>
    </dgm:pt>
    <dgm:pt modelId="{EFA2B1D6-3FAB-4D23-BFD5-077E3D0EAC20}" type="pres">
      <dgm:prSet presAssocID="{ED685561-4908-4BA8-99A1-8902E16C54F5}" presName="txThree" presStyleLbl="node3" presStyleIdx="1" presStyleCnt="5">
        <dgm:presLayoutVars>
          <dgm:chPref val="3"/>
        </dgm:presLayoutVars>
      </dgm:prSet>
      <dgm:spPr/>
    </dgm:pt>
    <dgm:pt modelId="{0E428C13-A24E-4F0C-BA77-8CB1CB06FFB4}" type="pres">
      <dgm:prSet presAssocID="{ED685561-4908-4BA8-99A1-8902E16C54F5}" presName="horzThree" presStyleCnt="0"/>
      <dgm:spPr/>
    </dgm:pt>
    <dgm:pt modelId="{8F803E14-3AD0-4CBF-A14D-79A7B56BE8F2}" type="pres">
      <dgm:prSet presAssocID="{E784C140-EF68-4E5A-BBFF-D52F02F36D17}" presName="sibSpaceTwo" presStyleCnt="0"/>
      <dgm:spPr/>
    </dgm:pt>
    <dgm:pt modelId="{8F8D6A01-B8E9-40A0-A395-2517EEFFC212}" type="pres">
      <dgm:prSet presAssocID="{6FCC2647-BB26-4314-A3D8-1EF8C5CA1A72}" presName="vertTwo" presStyleCnt="0"/>
      <dgm:spPr/>
    </dgm:pt>
    <dgm:pt modelId="{C426D4E2-6FCF-4614-B794-BA297C7010DE}" type="pres">
      <dgm:prSet presAssocID="{6FCC2647-BB26-4314-A3D8-1EF8C5CA1A72}" presName="txTwo" presStyleLbl="node2" presStyleIdx="1" presStyleCnt="2">
        <dgm:presLayoutVars>
          <dgm:chPref val="3"/>
        </dgm:presLayoutVars>
      </dgm:prSet>
      <dgm:spPr/>
    </dgm:pt>
    <dgm:pt modelId="{D2375464-A5BA-4AF5-A22E-7F5E0C256B11}" type="pres">
      <dgm:prSet presAssocID="{6FCC2647-BB26-4314-A3D8-1EF8C5CA1A72}" presName="parTransTwo" presStyleCnt="0"/>
      <dgm:spPr/>
    </dgm:pt>
    <dgm:pt modelId="{7387C45B-B369-44AD-A355-D314AC30F2EE}" type="pres">
      <dgm:prSet presAssocID="{6FCC2647-BB26-4314-A3D8-1EF8C5CA1A72}" presName="horzTwo" presStyleCnt="0"/>
      <dgm:spPr/>
    </dgm:pt>
    <dgm:pt modelId="{401D8C30-164E-48AC-8345-997827F49791}" type="pres">
      <dgm:prSet presAssocID="{3E000B10-D0B3-4D7A-ABCE-66A768CE97DF}" presName="vertThree" presStyleCnt="0"/>
      <dgm:spPr/>
    </dgm:pt>
    <dgm:pt modelId="{61AB1A8C-1FFF-4735-A802-6FFF2865086D}" type="pres">
      <dgm:prSet presAssocID="{3E000B10-D0B3-4D7A-ABCE-66A768CE97DF}" presName="txThree" presStyleLbl="node3" presStyleIdx="2" presStyleCnt="5">
        <dgm:presLayoutVars>
          <dgm:chPref val="3"/>
        </dgm:presLayoutVars>
      </dgm:prSet>
      <dgm:spPr/>
    </dgm:pt>
    <dgm:pt modelId="{D29B8451-A33D-4AE6-A225-8D9C5B37CF17}" type="pres">
      <dgm:prSet presAssocID="{3E000B10-D0B3-4D7A-ABCE-66A768CE97DF}" presName="horzThree" presStyleCnt="0"/>
      <dgm:spPr/>
    </dgm:pt>
    <dgm:pt modelId="{2045A343-E80F-437F-93CA-F03C94DA202B}" type="pres">
      <dgm:prSet presAssocID="{C07B9FF3-8E71-4FC3-831D-C063A2C68755}" presName="sibSpaceThree" presStyleCnt="0"/>
      <dgm:spPr/>
    </dgm:pt>
    <dgm:pt modelId="{E00BEA14-ECC4-464E-A2A6-EB4AF7D16865}" type="pres">
      <dgm:prSet presAssocID="{CB8494D7-D66D-42E9-8D0C-6F038E58300C}" presName="vertThree" presStyleCnt="0"/>
      <dgm:spPr/>
    </dgm:pt>
    <dgm:pt modelId="{81AB5156-F18B-4AC9-A6A0-5C62DCE54441}" type="pres">
      <dgm:prSet presAssocID="{CB8494D7-D66D-42E9-8D0C-6F038E58300C}" presName="txThree" presStyleLbl="node3" presStyleIdx="3" presStyleCnt="5">
        <dgm:presLayoutVars>
          <dgm:chPref val="3"/>
        </dgm:presLayoutVars>
      </dgm:prSet>
      <dgm:spPr/>
    </dgm:pt>
    <dgm:pt modelId="{D6B01738-F79E-4B69-929B-1705056E707E}" type="pres">
      <dgm:prSet presAssocID="{CB8494D7-D66D-42E9-8D0C-6F038E58300C}" presName="horzThree" presStyleCnt="0"/>
      <dgm:spPr/>
    </dgm:pt>
    <dgm:pt modelId="{4CB3EB66-7D4C-4EFE-92C4-601A846971FA}" type="pres">
      <dgm:prSet presAssocID="{C77C342B-6343-4DAA-9DB6-D8C1318392FA}" presName="sibSpaceThree" presStyleCnt="0"/>
      <dgm:spPr/>
    </dgm:pt>
    <dgm:pt modelId="{237FBF54-FCE5-4C49-A4DA-710CB69C4303}" type="pres">
      <dgm:prSet presAssocID="{1832813D-8060-40D5-BEDF-3A2BCF59D5DD}" presName="vertThree" presStyleCnt="0"/>
      <dgm:spPr/>
    </dgm:pt>
    <dgm:pt modelId="{C24EA5D9-ED26-4A48-BFA3-EFD2EEB30604}" type="pres">
      <dgm:prSet presAssocID="{1832813D-8060-40D5-BEDF-3A2BCF59D5DD}" presName="txThree" presStyleLbl="node3" presStyleIdx="4" presStyleCnt="5">
        <dgm:presLayoutVars>
          <dgm:chPref val="3"/>
        </dgm:presLayoutVars>
      </dgm:prSet>
      <dgm:spPr/>
    </dgm:pt>
    <dgm:pt modelId="{6B463E82-0BE0-4442-ACA1-EAB7588DAFD6}" type="pres">
      <dgm:prSet presAssocID="{1832813D-8060-40D5-BEDF-3A2BCF59D5DD}" presName="horzThree" presStyleCnt="0"/>
      <dgm:spPr/>
    </dgm:pt>
  </dgm:ptLst>
  <dgm:cxnLst>
    <dgm:cxn modelId="{0F0E3509-3DDB-4566-85C6-64A29392E3AE}" srcId="{6FCC2647-BB26-4314-A3D8-1EF8C5CA1A72}" destId="{3E000B10-D0B3-4D7A-ABCE-66A768CE97DF}" srcOrd="0" destOrd="0" parTransId="{14D06AF9-2967-47BC-A322-7CD046D0ADBD}" sibTransId="{C07B9FF3-8E71-4FC3-831D-C063A2C68755}"/>
    <dgm:cxn modelId="{707A130D-4C66-418C-90EA-2CE1A2043302}" type="presOf" srcId="{CAC4FA21-B4ED-4B69-A666-5BC2D2685BCA}" destId="{0A33F7F9-E4CF-48C5-8A27-706A8174B9CA}" srcOrd="0" destOrd="0" presId="urn:microsoft.com/office/officeart/2005/8/layout/hierarchy4"/>
    <dgm:cxn modelId="{81FE760D-F4F9-404B-8616-C25E338966CA}" srcId="{6FCC2647-BB26-4314-A3D8-1EF8C5CA1A72}" destId="{CB8494D7-D66D-42E9-8D0C-6F038E58300C}" srcOrd="1" destOrd="0" parTransId="{8C540E81-E191-46AF-92D7-DA235F605BB0}" sibTransId="{C77C342B-6343-4DAA-9DB6-D8C1318392FA}"/>
    <dgm:cxn modelId="{D71BAD12-F3BC-4500-8A77-BE5E9DC5608F}" srcId="{CA1637E8-026C-49DD-947E-229A08476D7C}" destId="{6FCC2647-BB26-4314-A3D8-1EF8C5CA1A72}" srcOrd="1" destOrd="0" parTransId="{3CA3BDDF-2406-4CBC-9E5F-55FBFA8D73A7}" sibTransId="{8BBF3DEB-5130-4A95-9DBB-AAC719E9A747}"/>
    <dgm:cxn modelId="{7748FB1A-D20E-49B2-8870-5FB0CD3DE5AC}" srcId="{CA1637E8-026C-49DD-947E-229A08476D7C}" destId="{CAC4FA21-B4ED-4B69-A666-5BC2D2685BCA}" srcOrd="0" destOrd="0" parTransId="{7B36D08D-8CF1-4928-A5DA-970EF97A1977}" sibTransId="{E784C140-EF68-4E5A-BBFF-D52F02F36D17}"/>
    <dgm:cxn modelId="{CAEFC52C-ECBD-4AF1-A126-E08364BFF00B}" type="presOf" srcId="{ED685561-4908-4BA8-99A1-8902E16C54F5}" destId="{EFA2B1D6-3FAB-4D23-BFD5-077E3D0EAC20}" srcOrd="0" destOrd="0" presId="urn:microsoft.com/office/officeart/2005/8/layout/hierarchy4"/>
    <dgm:cxn modelId="{5E236535-7928-4CA4-A6BB-F9712AE24180}" type="presOf" srcId="{6FCC2647-BB26-4314-A3D8-1EF8C5CA1A72}" destId="{C426D4E2-6FCF-4614-B794-BA297C7010DE}" srcOrd="0" destOrd="0" presId="urn:microsoft.com/office/officeart/2005/8/layout/hierarchy4"/>
    <dgm:cxn modelId="{18251961-890D-4472-9DE2-E50AF239EDF4}" srcId="{6FCC2647-BB26-4314-A3D8-1EF8C5CA1A72}" destId="{1832813D-8060-40D5-BEDF-3A2BCF59D5DD}" srcOrd="2" destOrd="0" parTransId="{62F18C6B-D54D-487A-BB6B-97A8CD8A2315}" sibTransId="{AAAC5CBF-B746-4E30-909A-873E03DD38E9}"/>
    <dgm:cxn modelId="{407D0056-B771-407F-9A5B-4D3F2C95DE94}" type="presOf" srcId="{2E419044-C640-4061-8766-B97722073035}" destId="{A51CACED-A7C2-4E5D-8336-E0A4CD9038A0}" srcOrd="0" destOrd="0" presId="urn:microsoft.com/office/officeart/2005/8/layout/hierarchy4"/>
    <dgm:cxn modelId="{75057187-C19F-47AE-BC5B-262AFB1DF2AB}" type="presOf" srcId="{5DF90A59-14CF-4190-A785-82AD2403F3D1}" destId="{E2292E59-4493-4C96-B5D3-04211FB51CCB}" srcOrd="0" destOrd="0" presId="urn:microsoft.com/office/officeart/2005/8/layout/hierarchy4"/>
    <dgm:cxn modelId="{5D0C01AF-4EE6-4383-B35F-1AC361C3DC05}" type="presOf" srcId="{3E000B10-D0B3-4D7A-ABCE-66A768CE97DF}" destId="{61AB1A8C-1FFF-4735-A802-6FFF2865086D}" srcOrd="0" destOrd="0" presId="urn:microsoft.com/office/officeart/2005/8/layout/hierarchy4"/>
    <dgm:cxn modelId="{77ECC7BC-A5C2-4B66-9A68-F2F326A39266}" type="presOf" srcId="{CA1637E8-026C-49DD-947E-229A08476D7C}" destId="{D05C8D1A-882B-4800-8F1B-927C8B844A60}" srcOrd="0" destOrd="0" presId="urn:microsoft.com/office/officeart/2005/8/layout/hierarchy4"/>
    <dgm:cxn modelId="{0AB34BD0-4CB9-4838-A12C-1A5EECDE5705}" srcId="{CAC4FA21-B4ED-4B69-A666-5BC2D2685BCA}" destId="{ED685561-4908-4BA8-99A1-8902E16C54F5}" srcOrd="1" destOrd="0" parTransId="{D20F6AC7-217D-44F8-A6DD-EBA721E70C4B}" sibTransId="{79FDE063-14A5-49D3-8AB3-F9CCFF22A2D6}"/>
    <dgm:cxn modelId="{FF1747DD-D873-42B2-A110-66C7513E9CF8}" srcId="{5DF90A59-14CF-4190-A785-82AD2403F3D1}" destId="{CA1637E8-026C-49DD-947E-229A08476D7C}" srcOrd="0" destOrd="0" parTransId="{53C5635E-2AC8-4D8E-9CF2-120A1A6D5987}" sibTransId="{DD7A8671-F41E-47C0-A8E2-CD6A4EE0F61B}"/>
    <dgm:cxn modelId="{3A6351DD-B9F8-40D9-A6BC-E3BC6CE18547}" type="presOf" srcId="{1832813D-8060-40D5-BEDF-3A2BCF59D5DD}" destId="{C24EA5D9-ED26-4A48-BFA3-EFD2EEB30604}" srcOrd="0" destOrd="0" presId="urn:microsoft.com/office/officeart/2005/8/layout/hierarchy4"/>
    <dgm:cxn modelId="{057CB3F0-D97F-4D4E-AA39-6EFCC0ECF00C}" srcId="{CAC4FA21-B4ED-4B69-A666-5BC2D2685BCA}" destId="{2E419044-C640-4061-8766-B97722073035}" srcOrd="0" destOrd="0" parTransId="{D2E95277-68F1-47D8-8B6E-1A7E6728AF15}" sibTransId="{1C74F820-6187-4ADD-9DC0-E58B7E02BA9B}"/>
    <dgm:cxn modelId="{58AE29FC-D8E6-4979-9013-A38690E088E9}" type="presOf" srcId="{CB8494D7-D66D-42E9-8D0C-6F038E58300C}" destId="{81AB5156-F18B-4AC9-A6A0-5C62DCE54441}" srcOrd="0" destOrd="0" presId="urn:microsoft.com/office/officeart/2005/8/layout/hierarchy4"/>
    <dgm:cxn modelId="{B36A54E9-A03A-4534-AE45-AE0AF4E2CEB5}" type="presParOf" srcId="{E2292E59-4493-4C96-B5D3-04211FB51CCB}" destId="{D3BDF7E4-FD14-4A97-B2B4-7EB5E973F505}" srcOrd="0" destOrd="0" presId="urn:microsoft.com/office/officeart/2005/8/layout/hierarchy4"/>
    <dgm:cxn modelId="{1ED39C64-29D6-40A9-BCF4-2B7626666215}" type="presParOf" srcId="{D3BDF7E4-FD14-4A97-B2B4-7EB5E973F505}" destId="{D05C8D1A-882B-4800-8F1B-927C8B844A60}" srcOrd="0" destOrd="0" presId="urn:microsoft.com/office/officeart/2005/8/layout/hierarchy4"/>
    <dgm:cxn modelId="{A429533F-1FCC-4856-9964-BE2466D2029B}" type="presParOf" srcId="{D3BDF7E4-FD14-4A97-B2B4-7EB5E973F505}" destId="{96095728-E50C-4D74-963B-26894CAB5ECE}" srcOrd="1" destOrd="0" presId="urn:microsoft.com/office/officeart/2005/8/layout/hierarchy4"/>
    <dgm:cxn modelId="{06CDF9F0-B767-4E48-B237-9F9F6F07334C}" type="presParOf" srcId="{D3BDF7E4-FD14-4A97-B2B4-7EB5E973F505}" destId="{2C58F672-15A5-4DFB-A42B-6E203CF905E9}" srcOrd="2" destOrd="0" presId="urn:microsoft.com/office/officeart/2005/8/layout/hierarchy4"/>
    <dgm:cxn modelId="{FE5F6CF2-0FBB-4A1E-909E-4410FCB4DD8F}" type="presParOf" srcId="{2C58F672-15A5-4DFB-A42B-6E203CF905E9}" destId="{3850620F-0459-4E56-99FB-D8D68FC5F77A}" srcOrd="0" destOrd="0" presId="urn:microsoft.com/office/officeart/2005/8/layout/hierarchy4"/>
    <dgm:cxn modelId="{65DB0B57-EF42-482D-84E9-D7E85BCF517B}" type="presParOf" srcId="{3850620F-0459-4E56-99FB-D8D68FC5F77A}" destId="{0A33F7F9-E4CF-48C5-8A27-706A8174B9CA}" srcOrd="0" destOrd="0" presId="urn:microsoft.com/office/officeart/2005/8/layout/hierarchy4"/>
    <dgm:cxn modelId="{38F174BA-D2CE-4C3F-A34C-F5787BC09CCB}" type="presParOf" srcId="{3850620F-0459-4E56-99FB-D8D68FC5F77A}" destId="{FB4819C9-BDB7-4352-891E-48F9C7EEBB2E}" srcOrd="1" destOrd="0" presId="urn:microsoft.com/office/officeart/2005/8/layout/hierarchy4"/>
    <dgm:cxn modelId="{12CD7670-CB88-4C5E-9554-78DAAF349335}" type="presParOf" srcId="{3850620F-0459-4E56-99FB-D8D68FC5F77A}" destId="{62509449-56A0-4865-8E90-18DB565C341B}" srcOrd="2" destOrd="0" presId="urn:microsoft.com/office/officeart/2005/8/layout/hierarchy4"/>
    <dgm:cxn modelId="{5465075D-FB0E-42AB-B093-A3C47FAA26B8}" type="presParOf" srcId="{62509449-56A0-4865-8E90-18DB565C341B}" destId="{A0C943EB-7943-4354-8834-F2097600CC46}" srcOrd="0" destOrd="0" presId="urn:microsoft.com/office/officeart/2005/8/layout/hierarchy4"/>
    <dgm:cxn modelId="{3C3248C8-B15D-44A6-83BE-5EC4070A07DB}" type="presParOf" srcId="{A0C943EB-7943-4354-8834-F2097600CC46}" destId="{A51CACED-A7C2-4E5D-8336-E0A4CD9038A0}" srcOrd="0" destOrd="0" presId="urn:microsoft.com/office/officeart/2005/8/layout/hierarchy4"/>
    <dgm:cxn modelId="{B11EE293-2D45-41BC-BE1E-8CA9CC821613}" type="presParOf" srcId="{A0C943EB-7943-4354-8834-F2097600CC46}" destId="{8EF5C4B5-1935-4B65-94DB-EF40DFA2C2C4}" srcOrd="1" destOrd="0" presId="urn:microsoft.com/office/officeart/2005/8/layout/hierarchy4"/>
    <dgm:cxn modelId="{B593A2A3-7347-4308-8CF7-0F52EC5E8AD2}" type="presParOf" srcId="{62509449-56A0-4865-8E90-18DB565C341B}" destId="{3C254B77-79D2-42EA-965C-45E130BFF5C3}" srcOrd="1" destOrd="0" presId="urn:microsoft.com/office/officeart/2005/8/layout/hierarchy4"/>
    <dgm:cxn modelId="{5E3A598C-A03B-47D9-879E-66E03D023FA1}" type="presParOf" srcId="{62509449-56A0-4865-8E90-18DB565C341B}" destId="{3FEE6655-393E-4AD2-A8C0-49F8A63C74CB}" srcOrd="2" destOrd="0" presId="urn:microsoft.com/office/officeart/2005/8/layout/hierarchy4"/>
    <dgm:cxn modelId="{0835054F-26C6-41F6-B55C-2F34A2EBABB2}" type="presParOf" srcId="{3FEE6655-393E-4AD2-A8C0-49F8A63C74CB}" destId="{EFA2B1D6-3FAB-4D23-BFD5-077E3D0EAC20}" srcOrd="0" destOrd="0" presId="urn:microsoft.com/office/officeart/2005/8/layout/hierarchy4"/>
    <dgm:cxn modelId="{6A79C709-D876-4071-84AB-F7B1A8855D69}" type="presParOf" srcId="{3FEE6655-393E-4AD2-A8C0-49F8A63C74CB}" destId="{0E428C13-A24E-4F0C-BA77-8CB1CB06FFB4}" srcOrd="1" destOrd="0" presId="urn:microsoft.com/office/officeart/2005/8/layout/hierarchy4"/>
    <dgm:cxn modelId="{EEDC7370-177B-4D00-A9EA-593CCE829AF1}" type="presParOf" srcId="{2C58F672-15A5-4DFB-A42B-6E203CF905E9}" destId="{8F803E14-3AD0-4CBF-A14D-79A7B56BE8F2}" srcOrd="1" destOrd="0" presId="urn:microsoft.com/office/officeart/2005/8/layout/hierarchy4"/>
    <dgm:cxn modelId="{9EF9ACBE-F5BC-4305-9EBF-F4EAA30AAEAF}" type="presParOf" srcId="{2C58F672-15A5-4DFB-A42B-6E203CF905E9}" destId="{8F8D6A01-B8E9-40A0-A395-2517EEFFC212}" srcOrd="2" destOrd="0" presId="urn:microsoft.com/office/officeart/2005/8/layout/hierarchy4"/>
    <dgm:cxn modelId="{07DDD635-316A-4817-BA3A-48740CC0E135}" type="presParOf" srcId="{8F8D6A01-B8E9-40A0-A395-2517EEFFC212}" destId="{C426D4E2-6FCF-4614-B794-BA297C7010DE}" srcOrd="0" destOrd="0" presId="urn:microsoft.com/office/officeart/2005/8/layout/hierarchy4"/>
    <dgm:cxn modelId="{9396A44F-B0EC-42A0-B078-81BEC3006CED}" type="presParOf" srcId="{8F8D6A01-B8E9-40A0-A395-2517EEFFC212}" destId="{D2375464-A5BA-4AF5-A22E-7F5E0C256B11}" srcOrd="1" destOrd="0" presId="urn:microsoft.com/office/officeart/2005/8/layout/hierarchy4"/>
    <dgm:cxn modelId="{2D644737-3ECA-4E06-B91D-B5F1DB687974}" type="presParOf" srcId="{8F8D6A01-B8E9-40A0-A395-2517EEFFC212}" destId="{7387C45B-B369-44AD-A355-D314AC30F2EE}" srcOrd="2" destOrd="0" presId="urn:microsoft.com/office/officeart/2005/8/layout/hierarchy4"/>
    <dgm:cxn modelId="{0AF3C759-9EC1-472B-85D7-D6A48500F7B2}" type="presParOf" srcId="{7387C45B-B369-44AD-A355-D314AC30F2EE}" destId="{401D8C30-164E-48AC-8345-997827F49791}" srcOrd="0" destOrd="0" presId="urn:microsoft.com/office/officeart/2005/8/layout/hierarchy4"/>
    <dgm:cxn modelId="{5C017BDE-8190-40C8-B99E-7E8DDA869AAB}" type="presParOf" srcId="{401D8C30-164E-48AC-8345-997827F49791}" destId="{61AB1A8C-1FFF-4735-A802-6FFF2865086D}" srcOrd="0" destOrd="0" presId="urn:microsoft.com/office/officeart/2005/8/layout/hierarchy4"/>
    <dgm:cxn modelId="{2453121B-D6AD-49C0-A6F9-A91C0F7FB8FF}" type="presParOf" srcId="{401D8C30-164E-48AC-8345-997827F49791}" destId="{D29B8451-A33D-4AE6-A225-8D9C5B37CF17}" srcOrd="1" destOrd="0" presId="urn:microsoft.com/office/officeart/2005/8/layout/hierarchy4"/>
    <dgm:cxn modelId="{D02472BA-EF72-40B4-85FB-B9E531C2CE02}" type="presParOf" srcId="{7387C45B-B369-44AD-A355-D314AC30F2EE}" destId="{2045A343-E80F-437F-93CA-F03C94DA202B}" srcOrd="1" destOrd="0" presId="urn:microsoft.com/office/officeart/2005/8/layout/hierarchy4"/>
    <dgm:cxn modelId="{45A06BD0-BE1D-48D1-A229-51E96275291A}" type="presParOf" srcId="{7387C45B-B369-44AD-A355-D314AC30F2EE}" destId="{E00BEA14-ECC4-464E-A2A6-EB4AF7D16865}" srcOrd="2" destOrd="0" presId="urn:microsoft.com/office/officeart/2005/8/layout/hierarchy4"/>
    <dgm:cxn modelId="{C75F8EA8-92CD-43E6-B914-A39FF4ACCFF6}" type="presParOf" srcId="{E00BEA14-ECC4-464E-A2A6-EB4AF7D16865}" destId="{81AB5156-F18B-4AC9-A6A0-5C62DCE54441}" srcOrd="0" destOrd="0" presId="urn:microsoft.com/office/officeart/2005/8/layout/hierarchy4"/>
    <dgm:cxn modelId="{E8E8AAD3-059B-4E96-A041-9B17E5EDE10A}" type="presParOf" srcId="{E00BEA14-ECC4-464E-A2A6-EB4AF7D16865}" destId="{D6B01738-F79E-4B69-929B-1705056E707E}" srcOrd="1" destOrd="0" presId="urn:microsoft.com/office/officeart/2005/8/layout/hierarchy4"/>
    <dgm:cxn modelId="{F02D6265-64BA-405F-825B-F727D7FB3DAF}" type="presParOf" srcId="{7387C45B-B369-44AD-A355-D314AC30F2EE}" destId="{4CB3EB66-7D4C-4EFE-92C4-601A846971FA}" srcOrd="3" destOrd="0" presId="urn:microsoft.com/office/officeart/2005/8/layout/hierarchy4"/>
    <dgm:cxn modelId="{F276DF12-8123-4403-9EA4-7158AB990044}" type="presParOf" srcId="{7387C45B-B369-44AD-A355-D314AC30F2EE}" destId="{237FBF54-FCE5-4C49-A4DA-710CB69C4303}" srcOrd="4" destOrd="0" presId="urn:microsoft.com/office/officeart/2005/8/layout/hierarchy4"/>
    <dgm:cxn modelId="{48458DFA-6E5C-4B3F-8EE3-7C9A3EE56004}" type="presParOf" srcId="{237FBF54-FCE5-4C49-A4DA-710CB69C4303}" destId="{C24EA5D9-ED26-4A48-BFA3-EFD2EEB30604}" srcOrd="0" destOrd="0" presId="urn:microsoft.com/office/officeart/2005/8/layout/hierarchy4"/>
    <dgm:cxn modelId="{DCA46FF1-EF26-4C1E-8C9B-88DD1FDD2794}" type="presParOf" srcId="{237FBF54-FCE5-4C49-A4DA-710CB69C4303}" destId="{6B463E82-0BE0-4442-ACA1-EAB7588DAFD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6A0DFE-BEC4-E74F-BE83-467E456D854D}">
      <dsp:nvSpPr>
        <dsp:cNvPr id="0" name=""/>
        <dsp:cNvSpPr/>
      </dsp:nvSpPr>
      <dsp:spPr>
        <a:xfrm>
          <a:off x="3571" y="252932"/>
          <a:ext cx="3123406" cy="124936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przygotowanie wzorca wniosku ubezpieczeniowego przez ubezpieczyciela</a:t>
          </a:r>
        </a:p>
      </dsp:txBody>
      <dsp:txXfrm>
        <a:off x="3571" y="252932"/>
        <a:ext cx="2811066" cy="1249362"/>
      </dsp:txXfrm>
    </dsp:sp>
    <dsp:sp modelId="{CAD0F2BA-3CC2-1740-913A-BA6A3B673832}">
      <dsp:nvSpPr>
        <dsp:cNvPr id="0" name=""/>
        <dsp:cNvSpPr/>
      </dsp:nvSpPr>
      <dsp:spPr>
        <a:xfrm>
          <a:off x="2502296" y="252932"/>
          <a:ext cx="3123406" cy="12493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Złożenie wniosku ubezpieczeniowego przez ubezpieczającego (złożenie oferty zawarcia UU)</a:t>
          </a:r>
        </a:p>
      </dsp:txBody>
      <dsp:txXfrm>
        <a:off x="3126977" y="252932"/>
        <a:ext cx="1874044" cy="1249362"/>
      </dsp:txXfrm>
    </dsp:sp>
    <dsp:sp modelId="{331BC76C-980B-694D-B447-C2ACC750EE16}">
      <dsp:nvSpPr>
        <dsp:cNvPr id="0" name=""/>
        <dsp:cNvSpPr/>
      </dsp:nvSpPr>
      <dsp:spPr>
        <a:xfrm>
          <a:off x="5001021" y="252932"/>
          <a:ext cx="3123406" cy="12493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 dirty="0"/>
            <a:t>Przyjęcie oferty przez ubezpieczyciela</a:t>
          </a:r>
        </a:p>
      </dsp:txBody>
      <dsp:txXfrm>
        <a:off x="5625702" y="252932"/>
        <a:ext cx="1874044" cy="12493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210A2-CE7B-874F-87C8-8DE1BF4C0344}">
      <dsp:nvSpPr>
        <dsp:cNvPr id="0" name=""/>
        <dsp:cNvSpPr/>
      </dsp:nvSpPr>
      <dsp:spPr>
        <a:xfrm rot="16200000">
          <a:off x="1753" y="1365"/>
          <a:ext cx="3099244" cy="309924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UBEZPIECZAJĄCY</a:t>
          </a:r>
        </a:p>
      </dsp:txBody>
      <dsp:txXfrm rot="5400000">
        <a:off x="1753" y="776176"/>
        <a:ext cx="2556876" cy="1549622"/>
      </dsp:txXfrm>
    </dsp:sp>
    <dsp:sp modelId="{3CB8C4AB-AAD3-2443-8FBC-10634A5EF43B}">
      <dsp:nvSpPr>
        <dsp:cNvPr id="0" name=""/>
        <dsp:cNvSpPr/>
      </dsp:nvSpPr>
      <dsp:spPr>
        <a:xfrm rot="5400000">
          <a:off x="4630126" y="1365"/>
          <a:ext cx="3099244" cy="3099244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UBEZPIECZYCIEL</a:t>
          </a:r>
        </a:p>
      </dsp:txBody>
      <dsp:txXfrm rot="-5400000">
        <a:off x="5172494" y="776176"/>
        <a:ext cx="2556876" cy="15496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F1B6CD-A577-E842-A14A-B1D2E2C7F6EC}">
      <dsp:nvSpPr>
        <dsp:cNvPr id="0" name=""/>
        <dsp:cNvSpPr/>
      </dsp:nvSpPr>
      <dsp:spPr>
        <a:xfrm>
          <a:off x="5691671" y="1595729"/>
          <a:ext cx="197670" cy="2477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7465"/>
              </a:lnTo>
              <a:lnTo>
                <a:pt x="197670" y="24774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3A831-6E99-114C-816C-B239D39249DB}">
      <dsp:nvSpPr>
        <dsp:cNvPr id="0" name=""/>
        <dsp:cNvSpPr/>
      </dsp:nvSpPr>
      <dsp:spPr>
        <a:xfrm>
          <a:off x="5691671" y="1595729"/>
          <a:ext cx="197670" cy="1541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826"/>
              </a:lnTo>
              <a:lnTo>
                <a:pt x="197670" y="15418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B2E70-D6C7-AA4E-BFD8-F471601E19A5}">
      <dsp:nvSpPr>
        <dsp:cNvPr id="0" name=""/>
        <dsp:cNvSpPr/>
      </dsp:nvSpPr>
      <dsp:spPr>
        <a:xfrm>
          <a:off x="5691671" y="1595729"/>
          <a:ext cx="197670" cy="606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6188"/>
              </a:lnTo>
              <a:lnTo>
                <a:pt x="197670" y="6061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B6998-F1CD-1746-834A-F21F819A5C6A}">
      <dsp:nvSpPr>
        <dsp:cNvPr id="0" name=""/>
        <dsp:cNvSpPr/>
      </dsp:nvSpPr>
      <dsp:spPr>
        <a:xfrm>
          <a:off x="5421522" y="660091"/>
          <a:ext cx="797269" cy="2767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369"/>
              </a:lnTo>
              <a:lnTo>
                <a:pt x="797269" y="138369"/>
              </a:lnTo>
              <a:lnTo>
                <a:pt x="797269" y="276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A036C8-F1BB-104F-87BD-3FACA9B2B43B}">
      <dsp:nvSpPr>
        <dsp:cNvPr id="0" name=""/>
        <dsp:cNvSpPr/>
      </dsp:nvSpPr>
      <dsp:spPr>
        <a:xfrm>
          <a:off x="4097132" y="1595729"/>
          <a:ext cx="197670" cy="15418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826"/>
              </a:lnTo>
              <a:lnTo>
                <a:pt x="197670" y="15418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2325BE-7FD0-1E4F-ACBE-12AD0AD24DA2}">
      <dsp:nvSpPr>
        <dsp:cNvPr id="0" name=""/>
        <dsp:cNvSpPr/>
      </dsp:nvSpPr>
      <dsp:spPr>
        <a:xfrm>
          <a:off x="4097132" y="1595729"/>
          <a:ext cx="177059" cy="525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5861"/>
              </a:lnTo>
              <a:lnTo>
                <a:pt x="177059" y="5258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8049C-78C0-5B44-915B-C28F0447FA6E}">
      <dsp:nvSpPr>
        <dsp:cNvPr id="0" name=""/>
        <dsp:cNvSpPr/>
      </dsp:nvSpPr>
      <dsp:spPr>
        <a:xfrm>
          <a:off x="4624252" y="660091"/>
          <a:ext cx="797269" cy="276738"/>
        </a:xfrm>
        <a:custGeom>
          <a:avLst/>
          <a:gdLst/>
          <a:ahLst/>
          <a:cxnLst/>
          <a:rect l="0" t="0" r="0" b="0"/>
          <a:pathLst>
            <a:path>
              <a:moveTo>
                <a:pt x="797269" y="0"/>
              </a:moveTo>
              <a:lnTo>
                <a:pt x="797269" y="138369"/>
              </a:lnTo>
              <a:lnTo>
                <a:pt x="0" y="138369"/>
              </a:lnTo>
              <a:lnTo>
                <a:pt x="0" y="2767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063397-FBB7-FB46-9D4C-35B044BA2CD2}">
      <dsp:nvSpPr>
        <dsp:cNvPr id="0" name=""/>
        <dsp:cNvSpPr/>
      </dsp:nvSpPr>
      <dsp:spPr>
        <a:xfrm>
          <a:off x="4280036" y="1190"/>
          <a:ext cx="2282971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PODMIOTY STOSUNKU PRAWNEGO UBEZPIECZENIA</a:t>
          </a:r>
        </a:p>
      </dsp:txBody>
      <dsp:txXfrm>
        <a:off x="4280036" y="1190"/>
        <a:ext cx="2282971" cy="658900"/>
      </dsp:txXfrm>
    </dsp:sp>
    <dsp:sp modelId="{9033346B-A52E-524D-B58F-B2AD15C1A661}">
      <dsp:nvSpPr>
        <dsp:cNvPr id="0" name=""/>
        <dsp:cNvSpPr/>
      </dsp:nvSpPr>
      <dsp:spPr>
        <a:xfrm>
          <a:off x="3965352" y="936829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STRONY UMOWY UBEZPIECZENIA</a:t>
          </a:r>
        </a:p>
      </dsp:txBody>
      <dsp:txXfrm>
        <a:off x="3965352" y="936829"/>
        <a:ext cx="1317800" cy="658900"/>
      </dsp:txXfrm>
    </dsp:sp>
    <dsp:sp modelId="{FAAAF65D-7A6D-1A4C-A37E-8274C11FEE2E}">
      <dsp:nvSpPr>
        <dsp:cNvPr id="0" name=""/>
        <dsp:cNvSpPr/>
      </dsp:nvSpPr>
      <dsp:spPr>
        <a:xfrm>
          <a:off x="4274192" y="1792141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UBEZPIECZYCIEL</a:t>
          </a:r>
        </a:p>
      </dsp:txBody>
      <dsp:txXfrm>
        <a:off x="4274192" y="1792141"/>
        <a:ext cx="1317800" cy="658900"/>
      </dsp:txXfrm>
    </dsp:sp>
    <dsp:sp modelId="{749647EC-BD2A-6E45-AE36-0E057E089597}">
      <dsp:nvSpPr>
        <dsp:cNvPr id="0" name=""/>
        <dsp:cNvSpPr/>
      </dsp:nvSpPr>
      <dsp:spPr>
        <a:xfrm>
          <a:off x="4294802" y="2808106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UBEZPIECZAJĄCY</a:t>
          </a:r>
        </a:p>
      </dsp:txBody>
      <dsp:txXfrm>
        <a:off x="4294802" y="2808106"/>
        <a:ext cx="1317800" cy="658900"/>
      </dsp:txXfrm>
    </dsp:sp>
    <dsp:sp modelId="{13B2F936-25BB-8B47-BBFF-3B07116EBAF6}">
      <dsp:nvSpPr>
        <dsp:cNvPr id="0" name=""/>
        <dsp:cNvSpPr/>
      </dsp:nvSpPr>
      <dsp:spPr>
        <a:xfrm>
          <a:off x="5559891" y="936829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INNE PODMIOTY</a:t>
          </a:r>
        </a:p>
      </dsp:txBody>
      <dsp:txXfrm>
        <a:off x="5559891" y="936829"/>
        <a:ext cx="1317800" cy="658900"/>
      </dsp:txXfrm>
    </dsp:sp>
    <dsp:sp modelId="{353ED037-07CC-8947-BA25-3B615970BA0D}">
      <dsp:nvSpPr>
        <dsp:cNvPr id="0" name=""/>
        <dsp:cNvSpPr/>
      </dsp:nvSpPr>
      <dsp:spPr>
        <a:xfrm>
          <a:off x="5889341" y="1872467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UBEZPIECZONY</a:t>
          </a:r>
        </a:p>
      </dsp:txBody>
      <dsp:txXfrm>
        <a:off x="5889341" y="1872467"/>
        <a:ext cx="1317800" cy="658900"/>
      </dsp:txXfrm>
    </dsp:sp>
    <dsp:sp modelId="{C25B7F87-ED56-5849-A13F-DA7A40442722}">
      <dsp:nvSpPr>
        <dsp:cNvPr id="0" name=""/>
        <dsp:cNvSpPr/>
      </dsp:nvSpPr>
      <dsp:spPr>
        <a:xfrm>
          <a:off x="5889341" y="2808106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UPOSAŻONY</a:t>
          </a:r>
        </a:p>
      </dsp:txBody>
      <dsp:txXfrm>
        <a:off x="5889341" y="2808106"/>
        <a:ext cx="1317800" cy="658900"/>
      </dsp:txXfrm>
    </dsp:sp>
    <dsp:sp modelId="{03372F78-5C71-6F40-8E65-12B11854DB2E}">
      <dsp:nvSpPr>
        <dsp:cNvPr id="0" name=""/>
        <dsp:cNvSpPr/>
      </dsp:nvSpPr>
      <dsp:spPr>
        <a:xfrm>
          <a:off x="5889341" y="3743744"/>
          <a:ext cx="1317800" cy="6589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POSZKODOWANY</a:t>
          </a:r>
        </a:p>
      </dsp:txBody>
      <dsp:txXfrm>
        <a:off x="5889341" y="3743744"/>
        <a:ext cx="1317800" cy="658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5C8D1A-882B-4800-8F1B-927C8B844A60}">
      <dsp:nvSpPr>
        <dsp:cNvPr id="0" name=""/>
        <dsp:cNvSpPr/>
      </dsp:nvSpPr>
      <dsp:spPr>
        <a:xfrm>
          <a:off x="681" y="337"/>
          <a:ext cx="5935887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000" kern="1200" dirty="0"/>
            <a:t>UBEZPIECZENIA GOSPODARCZE</a:t>
          </a:r>
        </a:p>
      </dsp:txBody>
      <dsp:txXfrm>
        <a:off x="28940" y="28596"/>
        <a:ext cx="5879369" cy="908305"/>
      </dsp:txXfrm>
    </dsp:sp>
    <dsp:sp modelId="{0A33F7F9-E4CF-48C5-8A27-706A8174B9CA}">
      <dsp:nvSpPr>
        <dsp:cNvPr id="0" name=""/>
        <dsp:cNvSpPr/>
      </dsp:nvSpPr>
      <dsp:spPr>
        <a:xfrm>
          <a:off x="681" y="1068575"/>
          <a:ext cx="2326503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UBEZPIECZENIA MAJĄTKOWE</a:t>
          </a:r>
        </a:p>
      </dsp:txBody>
      <dsp:txXfrm>
        <a:off x="28940" y="1096834"/>
        <a:ext cx="2269985" cy="908305"/>
      </dsp:txXfrm>
    </dsp:sp>
    <dsp:sp modelId="{A51CACED-A7C2-4E5D-8336-E0A4CD9038A0}">
      <dsp:nvSpPr>
        <dsp:cNvPr id="0" name=""/>
        <dsp:cNvSpPr/>
      </dsp:nvSpPr>
      <dsp:spPr>
        <a:xfrm>
          <a:off x="681" y="2136813"/>
          <a:ext cx="1139325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UBEZPIECZENIA AKTYWÓW</a:t>
          </a:r>
        </a:p>
      </dsp:txBody>
      <dsp:txXfrm>
        <a:off x="28940" y="2165072"/>
        <a:ext cx="1082807" cy="908305"/>
      </dsp:txXfrm>
    </dsp:sp>
    <dsp:sp modelId="{EFA2B1D6-3FAB-4D23-BFD5-077E3D0EAC20}">
      <dsp:nvSpPr>
        <dsp:cNvPr id="0" name=""/>
        <dsp:cNvSpPr/>
      </dsp:nvSpPr>
      <dsp:spPr>
        <a:xfrm>
          <a:off x="1187858" y="2136813"/>
          <a:ext cx="1139325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UBEZPIECZENIA OC</a:t>
          </a:r>
        </a:p>
      </dsp:txBody>
      <dsp:txXfrm>
        <a:off x="1216117" y="2165072"/>
        <a:ext cx="1082807" cy="908305"/>
      </dsp:txXfrm>
    </dsp:sp>
    <dsp:sp modelId="{C426D4E2-6FCF-4614-B794-BA297C7010DE}">
      <dsp:nvSpPr>
        <dsp:cNvPr id="0" name=""/>
        <dsp:cNvSpPr/>
      </dsp:nvSpPr>
      <dsp:spPr>
        <a:xfrm>
          <a:off x="2422887" y="1068575"/>
          <a:ext cx="3513680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 dirty="0"/>
            <a:t>UBEZPIECZENIA OSOBOWE</a:t>
          </a:r>
        </a:p>
      </dsp:txBody>
      <dsp:txXfrm>
        <a:off x="2451146" y="1096834"/>
        <a:ext cx="3457162" cy="908305"/>
      </dsp:txXfrm>
    </dsp:sp>
    <dsp:sp modelId="{61AB1A8C-1FFF-4735-A802-6FFF2865086D}">
      <dsp:nvSpPr>
        <dsp:cNvPr id="0" name=""/>
        <dsp:cNvSpPr/>
      </dsp:nvSpPr>
      <dsp:spPr>
        <a:xfrm>
          <a:off x="2422887" y="2136813"/>
          <a:ext cx="1139325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UBEZPIECZENIA NA ŻYCIE I DOŻYCIE</a:t>
          </a:r>
        </a:p>
      </dsp:txBody>
      <dsp:txXfrm>
        <a:off x="2451146" y="2165072"/>
        <a:ext cx="1082807" cy="908305"/>
      </dsp:txXfrm>
    </dsp:sp>
    <dsp:sp modelId="{81AB5156-F18B-4AC9-A6A0-5C62DCE54441}">
      <dsp:nvSpPr>
        <dsp:cNvPr id="0" name=""/>
        <dsp:cNvSpPr/>
      </dsp:nvSpPr>
      <dsp:spPr>
        <a:xfrm>
          <a:off x="3610065" y="2136813"/>
          <a:ext cx="1139325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UBEZPIECZENIA NNW</a:t>
          </a:r>
        </a:p>
      </dsp:txBody>
      <dsp:txXfrm>
        <a:off x="3638324" y="2165072"/>
        <a:ext cx="1082807" cy="908305"/>
      </dsp:txXfrm>
    </dsp:sp>
    <dsp:sp modelId="{C24EA5D9-ED26-4A48-BFA3-EFD2EEB30604}">
      <dsp:nvSpPr>
        <dsp:cNvPr id="0" name=""/>
        <dsp:cNvSpPr/>
      </dsp:nvSpPr>
      <dsp:spPr>
        <a:xfrm>
          <a:off x="4797242" y="2136813"/>
          <a:ext cx="1139325" cy="964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00" kern="1200" dirty="0"/>
            <a:t>INNE</a:t>
          </a:r>
        </a:p>
      </dsp:txBody>
      <dsp:txXfrm>
        <a:off x="4825501" y="2165072"/>
        <a:ext cx="1082807" cy="908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93580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682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00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760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680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973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390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249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045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31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06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DFB47EF-682A-6D45-8E7B-13CF9C403527}" type="datetimeFigureOut">
              <a:rPr lang="pl-PL" smtClean="0"/>
              <a:t>01.12.2019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CF4AA2C-E5FF-4B4F-9016-C8659C03F62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943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UMOWA UBEZPIECZENIA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50274" y="4329098"/>
            <a:ext cx="7691452" cy="1637948"/>
          </a:xfrm>
        </p:spPr>
        <p:txBody>
          <a:bodyPr>
            <a:normAutofit/>
          </a:bodyPr>
          <a:lstStyle/>
          <a:p>
            <a:r>
              <a:rPr lang="pl-PL" dirty="0"/>
              <a:t>Dorota Wieczorkowska</a:t>
            </a:r>
          </a:p>
          <a:p>
            <a:r>
              <a:rPr lang="pl-PL" dirty="0"/>
              <a:t>Zakład Prawa Gospodarczego i Handlowego</a:t>
            </a:r>
          </a:p>
          <a:p>
            <a:r>
              <a:rPr lang="pl-PL" dirty="0"/>
              <a:t>Wydział Prawa Administracji i Ekonomii Uniwersytetu Wrocławskiego</a:t>
            </a:r>
          </a:p>
        </p:txBody>
      </p:sp>
    </p:spTree>
    <p:extLst>
      <p:ext uri="{BB962C8B-B14F-4D97-AF65-F5344CB8AC3E}">
        <p14:creationId xmlns:p14="http://schemas.microsoft.com/office/powerpoint/2010/main" val="1244875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kwalifikowana podmiotowo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Przez umowę ubezpieczenia </a:t>
            </a:r>
            <a:r>
              <a:rPr lang="pl-PL" b="1" dirty="0"/>
              <a:t>ubezpieczyciel</a:t>
            </a:r>
            <a:r>
              <a:rPr lang="pl-PL" dirty="0"/>
              <a:t> zobowiązuje się, </a:t>
            </a:r>
            <a:r>
              <a:rPr lang="pl-PL" dirty="0">
                <a:solidFill>
                  <a:srgbClr val="FF0000"/>
                </a:solidFill>
              </a:rPr>
              <a:t>w zakresie działalności swego przedsiębiorstwa</a:t>
            </a:r>
            <a:r>
              <a:rPr lang="pl-PL" dirty="0"/>
              <a:t>, spełnić określone świadczenie w razie zajścia przewidzianego w umowie wypadku, a </a:t>
            </a:r>
            <a:r>
              <a:rPr lang="pl-PL" b="1" dirty="0"/>
              <a:t>ubezpieczający</a:t>
            </a:r>
            <a:r>
              <a:rPr lang="pl-PL" dirty="0"/>
              <a:t> zobowiązuje się zapłacić składkę.</a:t>
            </a:r>
          </a:p>
          <a:p>
            <a:endParaRPr lang="pl-PL" dirty="0"/>
          </a:p>
          <a:p>
            <a:r>
              <a:rPr lang="pl-PL" dirty="0"/>
              <a:t>Działalność regulowana</a:t>
            </a:r>
          </a:p>
          <a:p>
            <a:pPr lvl="1"/>
            <a:r>
              <a:rPr lang="pl-PL" dirty="0"/>
              <a:t>Forma prawna</a:t>
            </a:r>
          </a:p>
          <a:p>
            <a:pPr lvl="1"/>
            <a:r>
              <a:rPr lang="pl-PL" dirty="0"/>
              <a:t>Zezwolenie KNF</a:t>
            </a:r>
          </a:p>
          <a:p>
            <a:pPr lvl="1"/>
            <a:r>
              <a:rPr lang="pl-PL" dirty="0"/>
              <a:t>Zasady prowadzenia działalności</a:t>
            </a:r>
          </a:p>
          <a:p>
            <a:r>
              <a:rPr lang="pl-PL" dirty="0"/>
              <a:t>Sankcja </a:t>
            </a:r>
            <a:r>
              <a:rPr lang="pl-PL" dirty="0">
                <a:sym typeface="Wingdings"/>
              </a:rPr>
              <a:t> nieważność (58 KC)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8088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CC3DEE-D96E-B04E-BABF-81A70722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Zawarcie umowy ubezpieczenia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22F8C0-4495-7C40-B201-7FD372840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564" y="2710349"/>
            <a:ext cx="7729728" cy="3101983"/>
          </a:xfrm>
        </p:spPr>
        <p:txBody>
          <a:bodyPr/>
          <a:lstStyle/>
          <a:p>
            <a:r>
              <a:rPr lang="pl-PL" dirty="0"/>
              <a:t>Tryby zawierania umów:</a:t>
            </a:r>
          </a:p>
          <a:p>
            <a:pPr lvl="1">
              <a:spcBef>
                <a:spcPts val="400"/>
              </a:spcBef>
            </a:pPr>
            <a:r>
              <a:rPr lang="pl-PL" b="1" dirty="0"/>
              <a:t>Ofertowy</a:t>
            </a:r>
          </a:p>
          <a:p>
            <a:pPr lvl="1">
              <a:spcBef>
                <a:spcPts val="400"/>
              </a:spcBef>
            </a:pPr>
            <a:r>
              <a:rPr lang="pl-PL" b="1" dirty="0"/>
              <a:t>Negocjacyjny</a:t>
            </a:r>
          </a:p>
          <a:p>
            <a:pPr lvl="1">
              <a:spcBef>
                <a:spcPts val="400"/>
              </a:spcBef>
            </a:pPr>
            <a:r>
              <a:rPr lang="pl-PL" dirty="0"/>
              <a:t>Akcyjny *</a:t>
            </a:r>
          </a:p>
          <a:p>
            <a:pPr lvl="1">
              <a:spcBef>
                <a:spcPts val="400"/>
              </a:spcBef>
            </a:pPr>
            <a:r>
              <a:rPr lang="pl-PL" dirty="0"/>
              <a:t>Przetargowy *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0104891-73C5-C640-91AF-7A6C0C54EA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813861"/>
              </p:ext>
            </p:extLst>
          </p:nvPr>
        </p:nvGraphicFramePr>
        <p:xfrm>
          <a:off x="1958428" y="4261340"/>
          <a:ext cx="8128000" cy="1755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pole tekstowe 4">
            <a:extLst>
              <a:ext uri="{FF2B5EF4-FFF2-40B4-BE49-F238E27FC236}">
                <a16:creationId xmlns:a16="http://schemas.microsoft.com/office/drawing/2014/main" id="{7FAB8725-0052-7C41-BF79-9D275BDD8DF1}"/>
              </a:ext>
            </a:extLst>
          </p:cNvPr>
          <p:cNvSpPr txBox="1"/>
          <p:nvPr/>
        </p:nvSpPr>
        <p:spPr>
          <a:xfrm>
            <a:off x="977463" y="6369269"/>
            <a:ext cx="9900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MOMENT ZAWARCIA UMOWY =/= MOMENT ROZPOCZĘCIA ŚWIADCZENIA OCHRONY UBEZPIECZENIOWEJ</a:t>
            </a:r>
          </a:p>
        </p:txBody>
      </p:sp>
    </p:spTree>
    <p:extLst>
      <p:ext uri="{BB962C8B-B14F-4D97-AF65-F5344CB8AC3E}">
        <p14:creationId xmlns:p14="http://schemas.microsoft.com/office/powerpoint/2010/main" val="27792665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6BA5A6-0FF8-1448-A6FB-7D518A904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STRONY UMOWY UBEZPIECZENIA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4528A793-4B64-6B49-9B02-343B74871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24937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9466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3361A7-D61A-2642-9EB4-6D33D8F55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INNE PODMIOTU STOSUNKU PRAWNEGO UBEZPIECZENIA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5F7E506A-DE90-B142-B6B6-EE7AC0FC1F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9936390"/>
              </p:ext>
            </p:extLst>
          </p:nvPr>
        </p:nvGraphicFramePr>
        <p:xfrm>
          <a:off x="504497" y="2270234"/>
          <a:ext cx="11172495" cy="440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6790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058303-EBCA-0845-90B9-DBA3FB730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UBEZPIECZAJĄCY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167D57-5C80-3045-AAFD-40EC8BAC0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Jest stroną umowy ubezpieczenia</a:t>
            </a:r>
          </a:p>
          <a:p>
            <a:endParaRPr lang="pl-PL" dirty="0"/>
          </a:p>
          <a:p>
            <a:r>
              <a:rPr lang="pl-PL" dirty="0"/>
              <a:t>Ma obowiązki wynikające z umowy</a:t>
            </a:r>
          </a:p>
          <a:p>
            <a:pPr lvl="1"/>
            <a:r>
              <a:rPr lang="pl-PL" dirty="0"/>
              <a:t>Zapłata składki</a:t>
            </a:r>
          </a:p>
          <a:p>
            <a:pPr lvl="1"/>
            <a:r>
              <a:rPr lang="pl-PL" dirty="0"/>
              <a:t>Obowiązki dodatkowe</a:t>
            </a:r>
          </a:p>
          <a:p>
            <a:r>
              <a:rPr lang="pl-PL" dirty="0"/>
              <a:t>Nie musi mieć sam interesu ubezpieczeniowego</a:t>
            </a:r>
          </a:p>
        </p:txBody>
      </p:sp>
    </p:spTree>
    <p:extLst>
      <p:ext uri="{BB962C8B-B14F-4D97-AF65-F5344CB8AC3E}">
        <p14:creationId xmlns:p14="http://schemas.microsoft.com/office/powerpoint/2010/main" val="126395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C9CA32-A673-1C41-8A8E-2C19789EE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F2B20A6-E162-664F-8776-74E3CCDB7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0524" y="2343807"/>
            <a:ext cx="8920340" cy="4309241"/>
          </a:xfrm>
        </p:spPr>
        <p:txBody>
          <a:bodyPr>
            <a:normAutofit/>
          </a:bodyPr>
          <a:lstStyle/>
          <a:p>
            <a:r>
              <a:rPr lang="pl-PL" sz="2000" dirty="0"/>
              <a:t>Podmiot, któremu zagraża ryzyko ubezpieczeniowe</a:t>
            </a:r>
          </a:p>
          <a:p>
            <a:r>
              <a:rPr lang="pl-PL" sz="2000" dirty="0"/>
              <a:t>Musi mieć interes ubezpieczeniowy</a:t>
            </a:r>
          </a:p>
          <a:p>
            <a:r>
              <a:rPr lang="pl-PL" sz="2000" dirty="0"/>
              <a:t>Jest centralną postacią umowy ubezpieczenia – ma prawo do:</a:t>
            </a:r>
          </a:p>
          <a:p>
            <a:pPr lvl="1"/>
            <a:r>
              <a:rPr lang="pl-PL" sz="1800" dirty="0"/>
              <a:t>Ochrony ubezpieczeniowej ze strony ubezpieczyciela,</a:t>
            </a:r>
          </a:p>
          <a:p>
            <a:pPr lvl="1"/>
            <a:r>
              <a:rPr lang="pl-PL" sz="1800" dirty="0"/>
              <a:t>Ubezpieczony jest uprawniony do żądania należnego świadczenia bezpośrednio od ubezpieczyciela, chyba że strony uzgodniły inaczej;</a:t>
            </a:r>
          </a:p>
          <a:p>
            <a:pPr lvl="1"/>
            <a:r>
              <a:rPr lang="pl-PL" sz="1800" dirty="0"/>
              <a:t>informacji o postanowieniach zawartej umowy oraz ogólnych warunków ubezpieczenia w zakresie, w jakim dotyczą praw i obowiązków ubezpieczonego.</a:t>
            </a:r>
          </a:p>
          <a:p>
            <a:r>
              <a:rPr lang="pl-PL" sz="2000" dirty="0"/>
              <a:t>Nie musi być stroną umowy</a:t>
            </a:r>
          </a:p>
          <a:p>
            <a:r>
              <a:rPr lang="pl-PL" sz="2000" dirty="0"/>
              <a:t>Może być obciążony obowiązkami dodatkowymi – ale tylko, gdy wie o fakcie zawarcia umowy ubezpieczenia na jego rzecz oraz o treści tej umowy.</a:t>
            </a:r>
          </a:p>
        </p:txBody>
      </p:sp>
    </p:spTree>
    <p:extLst>
      <p:ext uri="{BB962C8B-B14F-4D97-AF65-F5344CB8AC3E}">
        <p14:creationId xmlns:p14="http://schemas.microsoft.com/office/powerpoint/2010/main" val="4091507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00D3A7-BD9C-DC4D-A0FB-EC9B2602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uposażony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2E10B6-58D5-6F4A-9739-186589A22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8930" y="2638044"/>
            <a:ext cx="8501934" cy="3844949"/>
          </a:xfrm>
        </p:spPr>
        <p:txBody>
          <a:bodyPr>
            <a:normAutofit/>
          </a:bodyPr>
          <a:lstStyle/>
          <a:p>
            <a:r>
              <a:rPr lang="pl-PL" sz="2000" dirty="0"/>
              <a:t>Występuje w umowie ubezpieczenia na życie;</a:t>
            </a:r>
          </a:p>
          <a:p>
            <a:r>
              <a:rPr lang="pl-PL" sz="2000" dirty="0"/>
              <a:t>Osoba uprawniona do odbioru sumy ubezpieczenia po śmierci ubezpieczonego;</a:t>
            </a:r>
          </a:p>
          <a:p>
            <a:r>
              <a:rPr lang="pl-PL" sz="2000" dirty="0"/>
              <a:t>Wskazanie uposażonego jest dokonywane </a:t>
            </a:r>
            <a:r>
              <a:rPr lang="pl-PL" sz="2000" i="1" dirty="0"/>
              <a:t>mortis causa </a:t>
            </a:r>
            <a:r>
              <a:rPr lang="pl-PL" sz="2000" dirty="0"/>
              <a:t>przez ubezpieczającego (art. 831 § 1 KC)</a:t>
            </a:r>
          </a:p>
          <a:p>
            <a:r>
              <a:rPr lang="pl-PL" sz="2000" dirty="0"/>
              <a:t>Co w przypadku niewskazania uposażonego </a:t>
            </a:r>
            <a:r>
              <a:rPr lang="pl-PL" sz="2000" dirty="0">
                <a:sym typeface="Wingdings" pitchFamily="2" charset="2"/>
              </a:rPr>
              <a:t> zasady dziedziczenia ustawowego;</a:t>
            </a:r>
          </a:p>
          <a:p>
            <a:r>
              <a:rPr lang="pl-PL" sz="2000" dirty="0">
                <a:sym typeface="Wingdings" pitchFamily="2" charset="2"/>
              </a:rPr>
              <a:t>Bezskuteczność wskazania uposażonego (art. 832 KC):</a:t>
            </a:r>
          </a:p>
          <a:p>
            <a:pPr lvl="1"/>
            <a:r>
              <a:rPr lang="pl-PL" sz="1800" dirty="0">
                <a:sym typeface="Wingdings" pitchFamily="2" charset="2"/>
              </a:rPr>
              <a:t>Nie dożył śmierci ubezpieczonego;</a:t>
            </a:r>
          </a:p>
          <a:p>
            <a:pPr lvl="1"/>
            <a:r>
              <a:rPr lang="pl-PL" sz="1800" dirty="0">
                <a:sym typeface="Wingdings" pitchFamily="2" charset="2"/>
              </a:rPr>
              <a:t>Przyczynił się do śmierci ubezpieczonego;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1813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35B1B1-4347-8641-AB1C-AF9AB4580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Poszkodowany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C159297-AC60-3947-A5F5-B7BFF65B7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2638044"/>
            <a:ext cx="10110952" cy="4219956"/>
          </a:xfrm>
        </p:spPr>
        <p:txBody>
          <a:bodyPr>
            <a:normAutofit/>
          </a:bodyPr>
          <a:lstStyle/>
          <a:p>
            <a:r>
              <a:rPr lang="pl-PL" dirty="0"/>
              <a:t>Jest to osoba posiadająca szereg uprawnień w związku z zawartą umową ubezpieczenia OC – osoba wobec której ubezpieczony ponosi odpowiedzialność w zakresie ochrony ubezpieczeniowej wynikającej z danej umowy. </a:t>
            </a:r>
          </a:p>
          <a:p>
            <a:r>
              <a:rPr lang="pl-PL" dirty="0"/>
              <a:t>Nie jest stroną umowy ubezpieczenia;</a:t>
            </a:r>
          </a:p>
          <a:p>
            <a:r>
              <a:rPr lang="pl-PL" dirty="0"/>
              <a:t>W przypadku, gdy dojdzie do powstania szkody </a:t>
            </a:r>
            <a:r>
              <a:rPr lang="pl-PL" u="sng" dirty="0"/>
              <a:t>za którą odpowiada ubezpieczony</a:t>
            </a:r>
            <a:r>
              <a:rPr lang="pl-PL" dirty="0"/>
              <a:t>, w związku z wypadkiem ubezpieczeniowym, poszkodowany uzyskuje roszczenie o naprawienie szkody </a:t>
            </a:r>
            <a:r>
              <a:rPr lang="pl-PL" u="sng" dirty="0"/>
              <a:t>bezpośrednio od ubezpieczyciela </a:t>
            </a:r>
            <a:r>
              <a:rPr lang="pl-PL" dirty="0"/>
              <a:t>(</a:t>
            </a:r>
            <a:r>
              <a:rPr lang="pl-PL" i="1" dirty="0" err="1"/>
              <a:t>actio</a:t>
            </a:r>
            <a:r>
              <a:rPr lang="pl-PL" i="1" dirty="0"/>
              <a:t> </a:t>
            </a:r>
            <a:r>
              <a:rPr lang="pl-PL" i="1" dirty="0" err="1"/>
              <a:t>directa</a:t>
            </a:r>
            <a:r>
              <a:rPr lang="pl-PL" dirty="0"/>
              <a:t>).</a:t>
            </a:r>
          </a:p>
          <a:p>
            <a:r>
              <a:rPr lang="pl-PL" dirty="0"/>
              <a:t>Art.. 822 § 4 KC: Uprawniony do odszkodowania w związku ze zdarzeniem objętym umową ubezpieczenia odpowiedzialności cywilnej może dochodzić roszczenia bezpośrednio od ubezpieczyciela.</a:t>
            </a:r>
          </a:p>
          <a:p>
            <a:r>
              <a:rPr lang="pl-PL" dirty="0"/>
              <a:t>Art.. 822 § 5 KC: Ubezpieczyciel nie może przeciwko uprawnionemu do odszkodowania podnieść zarzutu naruszenia obowiązków wynikających z umowy lub ogólnych warunków ubezpieczenia przez ubezpieczającego lub ubezpieczonego, jeżeli nastąpiło ono po zajściu wypadku.</a:t>
            </a:r>
          </a:p>
        </p:txBody>
      </p:sp>
    </p:spTree>
    <p:extLst>
      <p:ext uri="{BB962C8B-B14F-4D97-AF65-F5344CB8AC3E}">
        <p14:creationId xmlns:p14="http://schemas.microsoft.com/office/powerpoint/2010/main" val="127892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UBEZPIECZENIA MAJĄTKOWE I OSOBOWE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9921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UBEZPIECZENIA OSOBOWE I MAJĄTKOWE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130550" y="2638426"/>
          <a:ext cx="5937250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2355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Art. 805 KC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§ 1. Przez umowę ubezpieczenia </a:t>
            </a:r>
            <a:r>
              <a:rPr lang="pl-PL" b="1" dirty="0"/>
              <a:t>ubezpieczyciel</a:t>
            </a:r>
            <a:r>
              <a:rPr lang="pl-PL" dirty="0"/>
              <a:t> zobowiązuje się, w zakresie działalności swego przedsiębiorstwa, </a:t>
            </a:r>
            <a:r>
              <a:rPr lang="pl-PL" dirty="0">
                <a:solidFill>
                  <a:srgbClr val="FF0000"/>
                </a:solidFill>
              </a:rPr>
              <a:t>spełnić określone świadczenie</a:t>
            </a:r>
            <a:r>
              <a:rPr lang="pl-PL" dirty="0"/>
              <a:t> </a:t>
            </a:r>
            <a:r>
              <a:rPr lang="pl-PL" dirty="0">
                <a:solidFill>
                  <a:schemeClr val="accent6"/>
                </a:solidFill>
              </a:rPr>
              <a:t>w razie zajścia przewidzianego w umowie wypadku</a:t>
            </a:r>
            <a:r>
              <a:rPr lang="pl-PL" dirty="0"/>
              <a:t>, a </a:t>
            </a:r>
            <a:r>
              <a:rPr lang="pl-PL" b="1" dirty="0"/>
              <a:t>ubezpieczający</a:t>
            </a:r>
            <a:r>
              <a:rPr lang="pl-PL" dirty="0"/>
              <a:t> zobowiązuje się </a:t>
            </a:r>
            <a:r>
              <a:rPr lang="pl-PL" dirty="0">
                <a:solidFill>
                  <a:srgbClr val="FF0000"/>
                </a:solidFill>
              </a:rPr>
              <a:t>zapłacić składkę</a:t>
            </a:r>
            <a:r>
              <a:rPr lang="pl-PL" dirty="0"/>
              <a:t>. </a:t>
            </a:r>
          </a:p>
          <a:p>
            <a:pPr marL="0" indent="0">
              <a:buNone/>
            </a:pPr>
            <a:r>
              <a:rPr lang="pl-PL" dirty="0"/>
              <a:t>§ 2. Świadczenie ubezpieczyciela polega w szczególności na zapłacie: </a:t>
            </a:r>
          </a:p>
          <a:p>
            <a:pPr marL="0" indent="0">
              <a:buNone/>
            </a:pPr>
            <a:r>
              <a:rPr lang="pl-PL" dirty="0"/>
              <a:t>1) przy ubezpieczeniu majątkowym – określonego odszkodowania za szkodę powstałą wskutek przewidzianego w umowie wypadku; </a:t>
            </a:r>
          </a:p>
          <a:p>
            <a:pPr marL="0" indent="0">
              <a:buNone/>
            </a:pPr>
            <a:r>
              <a:rPr lang="pl-PL" dirty="0"/>
              <a:t>2) przy ubezpieczeniu osobowym – umówionej sumy pieniężnej, renty lub innego świadczenia w razie zajścia przewidzianego w umowie wypadku w życiu osoby ubezpieczonej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5974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UBEZPIECZENIA MAJĄTKOWE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b="1" dirty="0"/>
              <a:t>Cel</a:t>
            </a:r>
            <a:r>
              <a:rPr lang="pl-PL" sz="2000" dirty="0"/>
              <a:t> – ochrona integralności majątku ubezpieczonego</a:t>
            </a:r>
          </a:p>
          <a:p>
            <a:r>
              <a:rPr lang="pl-PL" sz="2000" b="1" dirty="0"/>
              <a:t>Przedmiot</a:t>
            </a:r>
            <a:r>
              <a:rPr lang="pl-PL" sz="2000" dirty="0"/>
              <a:t> – interes ubezpieczeniowy, czyli </a:t>
            </a:r>
            <a:r>
              <a:rPr lang="pl-PL" sz="2000" u="sng" dirty="0"/>
              <a:t>więź ekonomiczna </a:t>
            </a:r>
            <a:r>
              <a:rPr lang="pl-PL" sz="2000" dirty="0"/>
              <a:t>z przedmiotem podlegającym ubezpieczeniu. </a:t>
            </a:r>
          </a:p>
          <a:p>
            <a:pPr lvl="1"/>
            <a:r>
              <a:rPr lang="pl-PL" sz="1800" dirty="0"/>
              <a:t>Ma charakter pozytywny w przypadku ubezpieczeń aktywów (istnieje w chwili zawarcia mowy ubezpieczenia)</a:t>
            </a:r>
          </a:p>
          <a:p>
            <a:pPr lvl="1"/>
            <a:r>
              <a:rPr lang="pl-PL" sz="1800" dirty="0"/>
              <a:t>Ma charakter potencjalny w przypadku ubezpieczeń OC</a:t>
            </a:r>
          </a:p>
          <a:p>
            <a:pPr lvl="1"/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7285728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INTERES UBEZPIECZENIOWY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400" dirty="0"/>
              <a:t>art. 821 KC</a:t>
            </a:r>
          </a:p>
          <a:p>
            <a:pPr>
              <a:buNone/>
            </a:pPr>
            <a:r>
              <a:rPr lang="pl-PL" sz="2400" dirty="0"/>
              <a:t>Przedmiotem ubezpieczenia majątkowego może być każdy interes majątkowy, który </a:t>
            </a:r>
            <a:r>
              <a:rPr lang="pl-PL" sz="2400" dirty="0">
                <a:solidFill>
                  <a:srgbClr val="FF0000"/>
                </a:solidFill>
              </a:rPr>
              <a:t>nie jest sprzeczny z prawem </a:t>
            </a:r>
            <a:r>
              <a:rPr lang="pl-PL" sz="2400" dirty="0"/>
              <a:t>i </a:t>
            </a:r>
            <a:r>
              <a:rPr lang="pl-PL" sz="2400" dirty="0">
                <a:solidFill>
                  <a:schemeClr val="accent3"/>
                </a:solidFill>
              </a:rPr>
              <a:t>daje się ocenić w pieniądzu.</a:t>
            </a:r>
          </a:p>
        </p:txBody>
      </p:sp>
    </p:spTree>
    <p:extLst>
      <p:ext uri="{BB962C8B-B14F-4D97-AF65-F5344CB8AC3E}">
        <p14:creationId xmlns:p14="http://schemas.microsoft.com/office/powerpoint/2010/main" val="1741236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AKTYWÓW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000" dirty="0"/>
              <a:t>Interes ubezpieczeniowy jest wyznaczany przez zakres chronionego prawa majątkowego (lub posiadania).</a:t>
            </a:r>
          </a:p>
          <a:p>
            <a:r>
              <a:rPr lang="pl-PL" sz="2000" dirty="0"/>
              <a:t>Ocena interesu w pieniądzu:</a:t>
            </a:r>
          </a:p>
          <a:p>
            <a:pPr lvl="1"/>
            <a:r>
              <a:rPr lang="pl-PL" sz="1800" dirty="0"/>
              <a:t>Gdy wywodzi się z prawa własności – wartość rynkowa przedmiotu podlegającego ochronie z chwili zawarcia umowy ubezpieczenia</a:t>
            </a:r>
          </a:p>
          <a:p>
            <a:pPr lvl="1"/>
            <a:r>
              <a:rPr lang="pl-PL" sz="1800" dirty="0"/>
              <a:t>Gdy wywodzi się z innego tytułu – należy wartość interesu wskazać w umowie ubezpieczenia (metodę jej obliczenia)</a:t>
            </a:r>
          </a:p>
        </p:txBody>
      </p:sp>
    </p:spTree>
    <p:extLst>
      <p:ext uri="{BB962C8B-B14F-4D97-AF65-F5344CB8AC3E}">
        <p14:creationId xmlns:p14="http://schemas.microsoft.com/office/powerpoint/2010/main" val="2972609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AKTYWÓW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07568" y="2420888"/>
            <a:ext cx="8229600" cy="4853136"/>
          </a:xfrm>
        </p:spPr>
        <p:txBody>
          <a:bodyPr>
            <a:normAutofit/>
          </a:bodyPr>
          <a:lstStyle/>
          <a:p>
            <a:r>
              <a:rPr lang="pl-PL" dirty="0"/>
              <a:t>Obowiązki i prawa ubezpieczyciela:</a:t>
            </a:r>
          </a:p>
          <a:p>
            <a:pPr lvl="1"/>
            <a:r>
              <a:rPr lang="pl-PL" dirty="0"/>
              <a:t>Spełnienie świadczenia – wypłaty odszkodowania – w  razie zajścia wypadku ubezpieczeniowego</a:t>
            </a:r>
          </a:p>
          <a:p>
            <a:pPr lvl="1"/>
            <a:r>
              <a:rPr lang="pl-PL" dirty="0"/>
              <a:t>Świadczenie ochrony ubezpieczeniowej</a:t>
            </a:r>
          </a:p>
          <a:p>
            <a:r>
              <a:rPr lang="pl-PL" dirty="0"/>
              <a:t>Obowiązki i prawa ubezpieczającego:</a:t>
            </a:r>
          </a:p>
          <a:p>
            <a:pPr lvl="1"/>
            <a:r>
              <a:rPr lang="pl-PL" dirty="0"/>
              <a:t>Prawo żądania wypłaty odszkodowania w terminie 30 dni od dnia zgłoszenia szkody</a:t>
            </a:r>
          </a:p>
          <a:p>
            <a:pPr lvl="2"/>
            <a:r>
              <a:rPr lang="pl-PL" dirty="0"/>
              <a:t>granice: </a:t>
            </a:r>
          </a:p>
          <a:p>
            <a:pPr lvl="3"/>
            <a:r>
              <a:rPr lang="pl-PL" dirty="0"/>
              <a:t>rzeczywiście poniesiona szkoda 824(1) KC</a:t>
            </a:r>
          </a:p>
          <a:p>
            <a:pPr lvl="3"/>
            <a:r>
              <a:rPr lang="pl-PL" dirty="0"/>
              <a:t>Suma ubezpieczenia 824 KC</a:t>
            </a:r>
          </a:p>
          <a:p>
            <a:pPr lvl="1"/>
            <a:r>
              <a:rPr lang="pl-PL" dirty="0"/>
              <a:t>Obowiązek zapłaty składki ubezpieczeniowej</a:t>
            </a:r>
          </a:p>
        </p:txBody>
      </p:sp>
    </p:spTree>
    <p:extLst>
      <p:ext uri="{BB962C8B-B14F-4D97-AF65-F5344CB8AC3E}">
        <p14:creationId xmlns:p14="http://schemas.microsoft.com/office/powerpoint/2010/main" val="284012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UBEZPIECZENIE ODPOWIEDZIALNOŚCI CYWILNEJ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/>
              <a:t>art. 822 par 1 KC</a:t>
            </a:r>
          </a:p>
          <a:p>
            <a:pPr>
              <a:buNone/>
            </a:pPr>
            <a:r>
              <a:rPr lang="pl-PL" dirty="0"/>
              <a:t>Przez umowę ubezpieczenia </a:t>
            </a:r>
            <a:r>
              <a:rPr lang="pl-PL" dirty="0">
                <a:solidFill>
                  <a:srgbClr val="FF0000"/>
                </a:solidFill>
              </a:rPr>
              <a:t>odpowiedzialności cywilnej </a:t>
            </a:r>
            <a:r>
              <a:rPr lang="pl-PL" dirty="0"/>
              <a:t>ubezpieczyciel zobowiązuje się do zapłacenia określonego w umowie odszkodowania za szkody wyrządzone osobom trzecim, wobec których odpowiedzialność za szkodę ponosi ubezpieczający albo ubezpieczony.</a:t>
            </a:r>
          </a:p>
        </p:txBody>
      </p:sp>
    </p:spTree>
    <p:extLst>
      <p:ext uri="{BB962C8B-B14F-4D97-AF65-F5344CB8AC3E}">
        <p14:creationId xmlns:p14="http://schemas.microsoft.com/office/powerpoint/2010/main" val="4130597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UBEZPIECZENIE ODPOWIEDZIALNOŚCI CYWILNEJ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Interes ubezpieczeniowy:</a:t>
            </a:r>
          </a:p>
          <a:p>
            <a:pPr lvl="1"/>
            <a:r>
              <a:rPr lang="pl-PL" dirty="0"/>
              <a:t>Czy można go ocenić w pieniądzu w chwili zawierania umowy ubezpieczenia? </a:t>
            </a:r>
            <a:r>
              <a:rPr lang="pl-PL" dirty="0">
                <a:sym typeface="Wingdings" pitchFamily="2" charset="2"/>
              </a:rPr>
              <a:t> NIE</a:t>
            </a:r>
          </a:p>
          <a:p>
            <a:pPr lvl="1"/>
            <a:r>
              <a:rPr lang="pl-PL" dirty="0">
                <a:sym typeface="Wingdings" pitchFamily="2" charset="2"/>
              </a:rPr>
              <a:t>Interes ten jest niepoliczalny w momencie zawierania umowy ubezpieczenia.</a:t>
            </a:r>
          </a:p>
          <a:p>
            <a:pPr lvl="1"/>
            <a:r>
              <a:rPr lang="pl-PL" dirty="0">
                <a:sym typeface="Wingdings" pitchFamily="2" charset="2"/>
              </a:rPr>
              <a:t>Ubezpieczyciel będzie ponosił odpowiedzialność w takim zakresie jak ubezpieczający/ubezpieczony, ale z ograniczeniem do określonej w umowie </a:t>
            </a:r>
            <a:r>
              <a:rPr lang="pl-PL" b="1" dirty="0">
                <a:sym typeface="Wingdings" pitchFamily="2" charset="2"/>
              </a:rPr>
              <a:t>sumy gwarancyjnej. </a:t>
            </a:r>
            <a:endParaRPr lang="pl-PL" dirty="0"/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0814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UBEZPIECZENIE ODPOWIEDZIALNOŚCI CYWILNEJ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000" dirty="0"/>
              <a:t>Granice czasowe odpowiedzialności ubezpieczyciela – zależy od wybranego modelu (</a:t>
            </a:r>
            <a:r>
              <a:rPr lang="pl-PL" sz="2000" dirty="0" err="1"/>
              <a:t>trigger</a:t>
            </a:r>
            <a:r>
              <a:rPr lang="pl-PL" sz="2000" dirty="0"/>
              <a:t>):</a:t>
            </a:r>
          </a:p>
          <a:p>
            <a:r>
              <a:rPr lang="pl-PL" sz="2000" dirty="0"/>
              <a:t>Klauzula pierwotnej przyczyny szkody</a:t>
            </a:r>
          </a:p>
          <a:p>
            <a:r>
              <a:rPr lang="pl-PL" sz="2000" dirty="0"/>
              <a:t>Klauzula powstania szkody</a:t>
            </a:r>
          </a:p>
          <a:p>
            <a:r>
              <a:rPr lang="pl-PL" sz="2000" dirty="0"/>
              <a:t>Klauzula ujawnienia szkody</a:t>
            </a:r>
          </a:p>
          <a:p>
            <a:r>
              <a:rPr lang="pl-PL" sz="2000" dirty="0"/>
              <a:t>Klauzula zgłoszenia roszczeń odszkodowawczych</a:t>
            </a:r>
          </a:p>
        </p:txBody>
      </p:sp>
    </p:spTree>
    <p:extLst>
      <p:ext uri="{BB962C8B-B14F-4D97-AF65-F5344CB8AC3E}">
        <p14:creationId xmlns:p14="http://schemas.microsoft.com/office/powerpoint/2010/main" val="3557586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UBEZPIECZENIE ODPOWIEDZIALNOŚCI CYWILNEJ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79577" y="2638046"/>
            <a:ext cx="7560840" cy="3959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Art. 822 par 2 KC</a:t>
            </a:r>
          </a:p>
          <a:p>
            <a:pPr>
              <a:buNone/>
            </a:pPr>
            <a:r>
              <a:rPr lang="pl-PL" dirty="0">
                <a:solidFill>
                  <a:schemeClr val="accent3"/>
                </a:solidFill>
              </a:rPr>
              <a:t>Jeżeli strony nie umówiły się inaczej</a:t>
            </a:r>
            <a:r>
              <a:rPr lang="pl-PL" dirty="0"/>
              <a:t>, umowa ubezpieczenia odpowiedzialności cywilnej obejmuje szkody będące następstwem przewidzianego w umowie </a:t>
            </a:r>
            <a:r>
              <a:rPr lang="pl-PL" dirty="0">
                <a:solidFill>
                  <a:srgbClr val="FF0000"/>
                </a:solidFill>
              </a:rPr>
              <a:t>zdarzenia, które miało miejsce w okresie ubezpieczenia</a:t>
            </a:r>
            <a:r>
              <a:rPr lang="pl-PL" dirty="0"/>
              <a:t>. </a:t>
            </a:r>
          </a:p>
          <a:p>
            <a:pPr>
              <a:buNone/>
            </a:pPr>
            <a:endParaRPr lang="pl-PL" dirty="0"/>
          </a:p>
          <a:p>
            <a:pPr lvl="1">
              <a:buFont typeface="Wingdings" pitchFamily="2" charset="2"/>
              <a:buChar char="à"/>
            </a:pPr>
            <a:r>
              <a:rPr lang="pl-PL" b="1" dirty="0"/>
              <a:t>Klauzula pierwotnej przyczyny szkody </a:t>
            </a:r>
            <a:r>
              <a:rPr lang="pl-PL" dirty="0"/>
              <a:t>– rozwiązanie modelowe przyjęte w KC!</a:t>
            </a:r>
          </a:p>
          <a:p>
            <a:pPr>
              <a:buFont typeface="Wingdings" pitchFamily="2" charset="2"/>
              <a:buChar char="à"/>
            </a:pPr>
            <a:endParaRPr lang="pl-PL" dirty="0"/>
          </a:p>
          <a:p>
            <a:pPr marL="0" indent="0">
              <a:buNone/>
            </a:pPr>
            <a:r>
              <a:rPr lang="pl-PL" dirty="0"/>
              <a:t>Art.. 822 par 3 KC</a:t>
            </a:r>
          </a:p>
          <a:p>
            <a:pPr marL="0" indent="0">
              <a:buNone/>
            </a:pPr>
            <a:r>
              <a:rPr lang="pl-PL" dirty="0">
                <a:solidFill>
                  <a:schemeClr val="accent3"/>
                </a:solidFill>
              </a:rPr>
              <a:t>Strony</a:t>
            </a:r>
            <a:r>
              <a:rPr lang="pl-PL" dirty="0"/>
              <a:t> </a:t>
            </a:r>
            <a:r>
              <a:rPr lang="pl-PL" dirty="0">
                <a:solidFill>
                  <a:schemeClr val="accent3"/>
                </a:solidFill>
              </a:rPr>
              <a:t>mogą postanowić</a:t>
            </a:r>
            <a:r>
              <a:rPr lang="pl-PL" dirty="0"/>
              <a:t>, że umowa będzie obejmować </a:t>
            </a:r>
            <a:r>
              <a:rPr lang="pl-PL" dirty="0">
                <a:solidFill>
                  <a:srgbClr val="92D050"/>
                </a:solidFill>
              </a:rPr>
              <a:t>szkody powstałe</a:t>
            </a:r>
            <a:r>
              <a:rPr lang="pl-PL" dirty="0"/>
              <a:t>, </a:t>
            </a:r>
            <a:r>
              <a:rPr lang="pl-PL" dirty="0">
                <a:solidFill>
                  <a:srgbClr val="00B0F0"/>
                </a:solidFill>
              </a:rPr>
              <a:t>szkody</a:t>
            </a:r>
            <a:r>
              <a:rPr lang="pl-PL" dirty="0"/>
              <a:t> </a:t>
            </a:r>
            <a:r>
              <a:rPr lang="pl-PL" dirty="0">
                <a:solidFill>
                  <a:srgbClr val="00B0F0"/>
                </a:solidFill>
              </a:rPr>
              <a:t>ujawnione</a:t>
            </a:r>
            <a:r>
              <a:rPr lang="pl-PL" dirty="0"/>
              <a:t> lub 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szkody</a:t>
            </a:r>
            <a:r>
              <a:rPr lang="pl-PL" dirty="0"/>
              <a:t> </a:t>
            </a:r>
            <a:r>
              <a:rPr lang="pl-PL" dirty="0">
                <a:solidFill>
                  <a:schemeClr val="accent6">
                    <a:lumMod val="75000"/>
                  </a:schemeClr>
                </a:solidFill>
              </a:rPr>
              <a:t>zgłoszone</a:t>
            </a:r>
            <a:r>
              <a:rPr lang="pl-PL" dirty="0"/>
              <a:t> w okresie ubezpieczenia.</a:t>
            </a:r>
          </a:p>
        </p:txBody>
      </p:sp>
    </p:spTree>
    <p:extLst>
      <p:ext uri="{BB962C8B-B14F-4D97-AF65-F5344CB8AC3E}">
        <p14:creationId xmlns:p14="http://schemas.microsoft.com/office/powerpoint/2010/main" val="1164237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UBEZPIECZENIE ODPOWIEDZIALNOŚCI CYWILNEJ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i="1" dirty="0"/>
              <a:t>ACTIO DIRECTA</a:t>
            </a:r>
            <a:r>
              <a:rPr lang="pl-PL" dirty="0"/>
              <a:t> poszkodowanego względem ubezpieczyciela.</a:t>
            </a:r>
          </a:p>
          <a:p>
            <a:r>
              <a:rPr lang="pl-PL" dirty="0"/>
              <a:t>art. 822 par. 4 KC</a:t>
            </a:r>
          </a:p>
          <a:p>
            <a:pPr>
              <a:buNone/>
            </a:pPr>
            <a:r>
              <a:rPr lang="pl-PL" dirty="0"/>
              <a:t>Uprawniony do odszkodowania w związku ze zdarzeniem objętym umową ubezpieczenia OC </a:t>
            </a:r>
            <a:r>
              <a:rPr lang="pl-PL" dirty="0">
                <a:solidFill>
                  <a:srgbClr val="FF0000"/>
                </a:solidFill>
              </a:rPr>
              <a:t>może dochodzić roszczenia bezpośrednio od ubezpieczyciela. </a:t>
            </a:r>
          </a:p>
          <a:p>
            <a:r>
              <a:rPr lang="pl-PL" dirty="0"/>
              <a:t>Regres ubezpieczeniowy – art. 828 KC</a:t>
            </a:r>
          </a:p>
        </p:txBody>
      </p:sp>
    </p:spTree>
    <p:extLst>
      <p:ext uri="{BB962C8B-B14F-4D97-AF65-F5344CB8AC3E}">
        <p14:creationId xmlns:p14="http://schemas.microsoft.com/office/powerpoint/2010/main" val="16101079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UBEZPIECZENIA OSOBOWE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CEL: wypłata określonej w umowie sumy pieniężnej, renty lub innego świadczenia.</a:t>
            </a:r>
          </a:p>
          <a:p>
            <a:r>
              <a:rPr lang="pl-PL" dirty="0"/>
              <a:t>Przedmiot: katalog otwarty (dobra osobiste)</a:t>
            </a:r>
          </a:p>
          <a:p>
            <a:r>
              <a:rPr lang="pl-PL" dirty="0"/>
              <a:t>Art. 829 par 1 KC:</a:t>
            </a:r>
          </a:p>
          <a:p>
            <a:pPr lvl="1"/>
            <a:r>
              <a:rPr lang="pl-PL" dirty="0"/>
              <a:t>Ubezpieczenie na życie – śmierć osoby ubezpieczonej lub dożycie określonego wieku</a:t>
            </a:r>
          </a:p>
          <a:p>
            <a:pPr lvl="1"/>
            <a:r>
              <a:rPr lang="pl-PL" dirty="0"/>
              <a:t>Ubezpieczenie NNW – uszkodzenie ciała, rozstrój zdrowia, śmierć wskutek nieszczęśliwego wypadku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384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Charakter prawny umowy ubezpieczenia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Umowa najwyższego zaufania,</a:t>
            </a:r>
          </a:p>
          <a:p>
            <a:r>
              <a:rPr lang="pl-PL" dirty="0"/>
              <a:t>Umowa losowa,</a:t>
            </a:r>
          </a:p>
          <a:p>
            <a:r>
              <a:rPr lang="pl-PL" dirty="0"/>
              <a:t>Umowa konsensualna</a:t>
            </a:r>
          </a:p>
          <a:p>
            <a:r>
              <a:rPr lang="pl-PL" dirty="0"/>
              <a:t>Umowa dwustronnie zobowiązująca,</a:t>
            </a:r>
          </a:p>
          <a:p>
            <a:r>
              <a:rPr lang="pl-PL" dirty="0"/>
              <a:t>Umowa odpłatna,</a:t>
            </a:r>
          </a:p>
          <a:p>
            <a:r>
              <a:rPr lang="pl-PL" dirty="0"/>
              <a:t>Umowa wzajemna (?),</a:t>
            </a:r>
          </a:p>
          <a:p>
            <a:r>
              <a:rPr lang="pl-PL" dirty="0"/>
              <a:t>Umowa kauzalna,</a:t>
            </a:r>
          </a:p>
          <a:p>
            <a:r>
              <a:rPr lang="pl-PL" dirty="0"/>
              <a:t>Umowa kwalifikowana podmiotowo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13152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UBEZPIECZENIA OSOBOWE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Czy musi istnieć interes ubezpieczeniowy?</a:t>
            </a:r>
          </a:p>
          <a:p>
            <a:pPr lvl="1"/>
            <a:r>
              <a:rPr lang="pl-PL" sz="2800" dirty="0"/>
              <a:t>Brak przepisów regulujących tę kwestię,</a:t>
            </a:r>
          </a:p>
          <a:p>
            <a:pPr lvl="1"/>
            <a:r>
              <a:rPr lang="pl-PL" sz="2800" dirty="0"/>
              <a:t>Nie jest dopuszczalne zawieranie umów o charakterze hazardowym dot. cudzego życia (osoby zupełnie obcej).</a:t>
            </a:r>
          </a:p>
        </p:txBody>
      </p:sp>
    </p:spTree>
    <p:extLst>
      <p:ext uri="{BB962C8B-B14F-4D97-AF65-F5344CB8AC3E}">
        <p14:creationId xmlns:p14="http://schemas.microsoft.com/office/powerpoint/2010/main" val="17852563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NA ŻYCIE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Dotyczy życia ubezpieczonego</a:t>
            </a:r>
          </a:p>
          <a:p>
            <a:r>
              <a:rPr lang="pl-PL" sz="2400" dirty="0"/>
              <a:t>Wypłata sumy pieniężnej w razie zajścia wypadku ubezpieczeniowego:</a:t>
            </a:r>
          </a:p>
          <a:p>
            <a:pPr lvl="1"/>
            <a:r>
              <a:rPr lang="pl-PL" sz="2000" dirty="0"/>
              <a:t>W razie śmierci: na rzecz osób najbliższych (uposażonych)</a:t>
            </a:r>
          </a:p>
          <a:p>
            <a:pPr lvl="1"/>
            <a:r>
              <a:rPr lang="pl-PL" sz="2000" dirty="0"/>
              <a:t>W razie dożycia określonego wieku: na rzecz ubezpieczonego</a:t>
            </a:r>
          </a:p>
          <a:p>
            <a:r>
              <a:rPr lang="pl-PL" sz="2400" dirty="0"/>
              <a:t>Charakter długoterminowy i inwestycyjny</a:t>
            </a:r>
          </a:p>
        </p:txBody>
      </p:sp>
    </p:spTree>
    <p:extLst>
      <p:ext uri="{BB962C8B-B14F-4D97-AF65-F5344CB8AC3E}">
        <p14:creationId xmlns:p14="http://schemas.microsoft.com/office/powerpoint/2010/main" val="1428687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NA ŻYCIE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art. 834 KC</a:t>
            </a:r>
          </a:p>
          <a:p>
            <a:pPr>
              <a:buNone/>
            </a:pPr>
            <a:r>
              <a:rPr lang="pl-PL" sz="2400" dirty="0"/>
              <a:t>Jeżeli do wypadku doszło po upływie </a:t>
            </a:r>
            <a:r>
              <a:rPr lang="pl-PL" sz="2400" dirty="0">
                <a:solidFill>
                  <a:srgbClr val="FF0000"/>
                </a:solidFill>
              </a:rPr>
              <a:t>lat trzech </a:t>
            </a:r>
            <a:r>
              <a:rPr lang="pl-PL" sz="2400" dirty="0"/>
              <a:t>od zawarcia umowy ubezpieczenia na życie, ubezpieczyciel nie może podnieść zarzutu, że przy zawieraniu umowy podano wiadomości nieprawdziwe, w szczególności że zatajona została choroba osoby ubezpieczonej.</a:t>
            </a:r>
          </a:p>
        </p:txBody>
      </p:sp>
    </p:spTree>
    <p:extLst>
      <p:ext uri="{BB962C8B-B14F-4D97-AF65-F5344CB8AC3E}">
        <p14:creationId xmlns:p14="http://schemas.microsoft.com/office/powerpoint/2010/main" val="42103371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UBEZPIECZENIE NA ŻYCIE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Art. 833 KC</a:t>
            </a:r>
          </a:p>
          <a:p>
            <a:pPr>
              <a:buNone/>
            </a:pPr>
            <a:r>
              <a:rPr lang="pl-PL" sz="2400" dirty="0"/>
              <a:t>Przy ubezpieczeniu na życie samobójstwo ubezpieczonego nie zwalnia ubezpieczyciela od obowiązku świadczenia, jeżeli samobójstwo nastąpiło po upływie</a:t>
            </a:r>
            <a:r>
              <a:rPr lang="pl-PL" sz="2400" dirty="0">
                <a:solidFill>
                  <a:srgbClr val="FF0000"/>
                </a:solidFill>
              </a:rPr>
              <a:t> lat dwóch </a:t>
            </a:r>
            <a:r>
              <a:rPr lang="pl-PL" sz="2400" dirty="0"/>
              <a:t>od zawarcia umowy ubezpieczenia. </a:t>
            </a:r>
          </a:p>
          <a:p>
            <a:pPr>
              <a:buNone/>
            </a:pPr>
            <a:r>
              <a:rPr lang="pl-PL" sz="2400" dirty="0"/>
              <a:t>Umowa lub ogólne warunki ubezpieczenia mogą </a:t>
            </a:r>
            <a:r>
              <a:rPr lang="pl-PL" sz="2400" u="sng" dirty="0"/>
              <a:t>skrócić</a:t>
            </a:r>
            <a:r>
              <a:rPr lang="pl-PL" sz="2400" dirty="0"/>
              <a:t> ten termin, nie bardziej jednak niż </a:t>
            </a:r>
            <a:r>
              <a:rPr lang="pl-PL" sz="2400" dirty="0">
                <a:solidFill>
                  <a:srgbClr val="FF0000"/>
                </a:solidFill>
              </a:rPr>
              <a:t>do 6 miesięcy.</a:t>
            </a:r>
          </a:p>
        </p:txBody>
      </p:sp>
    </p:spTree>
    <p:extLst>
      <p:ext uri="{BB962C8B-B14F-4D97-AF65-F5344CB8AC3E}">
        <p14:creationId xmlns:p14="http://schemas.microsoft.com/office/powerpoint/2010/main" val="39107950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35F5F2-8FD5-8942-A189-2A92962CB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Świadczenia stron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A46A5D-951D-DF4C-B1D8-7A79C7A89E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62728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Świadczenia stron umowy ubezpieczenia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Świadczenia </a:t>
            </a:r>
            <a:r>
              <a:rPr lang="pl-PL" b="1" dirty="0"/>
              <a:t>ubezpieczyciela:</a:t>
            </a:r>
          </a:p>
          <a:p>
            <a:pPr lvl="1"/>
            <a:r>
              <a:rPr lang="pl-PL" dirty="0"/>
              <a:t>Świadczenie ochrony ubezpieczeniowej</a:t>
            </a:r>
          </a:p>
          <a:p>
            <a:pPr lvl="1"/>
            <a:r>
              <a:rPr lang="pl-PL" dirty="0"/>
              <a:t>Świadczenie pieniężne</a:t>
            </a:r>
          </a:p>
          <a:p>
            <a:pPr lvl="1"/>
            <a:endParaRPr lang="pl-PL" dirty="0"/>
          </a:p>
          <a:p>
            <a:r>
              <a:rPr lang="pl-PL" dirty="0"/>
              <a:t>Świadczenia</a:t>
            </a:r>
            <a:r>
              <a:rPr lang="pl-PL" b="1" dirty="0"/>
              <a:t> ubezpieczającego:</a:t>
            </a:r>
          </a:p>
          <a:p>
            <a:pPr lvl="1"/>
            <a:r>
              <a:rPr lang="pl-PL" dirty="0"/>
              <a:t>Zapłata składki</a:t>
            </a:r>
          </a:p>
          <a:p>
            <a:pPr lvl="1"/>
            <a:r>
              <a:rPr lang="pl-PL" dirty="0"/>
              <a:t>Powinności ubezpieczającego</a:t>
            </a:r>
          </a:p>
          <a:p>
            <a:pPr lvl="2"/>
            <a:r>
              <a:rPr lang="pl-PL" dirty="0"/>
              <a:t>Ustawowe</a:t>
            </a:r>
          </a:p>
          <a:p>
            <a:pPr lvl="2"/>
            <a:r>
              <a:rPr lang="pl-PL" dirty="0"/>
              <a:t>Umowne </a:t>
            </a:r>
          </a:p>
        </p:txBody>
      </p:sp>
    </p:spTree>
    <p:extLst>
      <p:ext uri="{BB962C8B-B14F-4D97-AF65-F5344CB8AC3E}">
        <p14:creationId xmlns:p14="http://schemas.microsoft.com/office/powerpoint/2010/main" val="18214410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Czynniki limitujące ochronę ubezpieczeniową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1869" y="2283372"/>
            <a:ext cx="10515600" cy="4574628"/>
          </a:xfrm>
        </p:spPr>
        <p:txBody>
          <a:bodyPr>
            <a:normAutofit/>
          </a:bodyPr>
          <a:lstStyle/>
          <a:p>
            <a:r>
              <a:rPr lang="pl-PL" b="1" dirty="0"/>
              <a:t>Wartość ubezpieczeniowa </a:t>
            </a:r>
            <a:r>
              <a:rPr lang="pl-PL" dirty="0"/>
              <a:t>= wartość maksymalnej szkody, której może dotyczyć odszkodowanie.</a:t>
            </a:r>
          </a:p>
          <a:p>
            <a:endParaRPr lang="pl-PL" dirty="0"/>
          </a:p>
          <a:p>
            <a:r>
              <a:rPr lang="pl-PL" b="1" dirty="0"/>
              <a:t>Suma ubezpieczenia </a:t>
            </a:r>
            <a:r>
              <a:rPr lang="pl-PL" dirty="0"/>
              <a:t>= kwota pieniężna stanowiąca górną granicę świadczenia pieniężnego ubezpieczyciela</a:t>
            </a:r>
            <a:endParaRPr lang="pl-PL" b="1" dirty="0"/>
          </a:p>
          <a:p>
            <a:pPr lvl="1"/>
            <a:r>
              <a:rPr lang="pl-PL" b="1" dirty="0"/>
              <a:t>(Suma gwarancyjna </a:t>
            </a:r>
            <a:r>
              <a:rPr lang="mr-IN" b="1" dirty="0"/>
              <a:t>–</a:t>
            </a:r>
            <a:r>
              <a:rPr lang="pl-PL" b="1" dirty="0"/>
              <a:t> </a:t>
            </a:r>
            <a:r>
              <a:rPr lang="pl-PL" dirty="0"/>
              <a:t>w ubezpieczeniach OC</a:t>
            </a:r>
            <a:r>
              <a:rPr lang="pl-PL" b="1" dirty="0"/>
              <a:t>)</a:t>
            </a:r>
          </a:p>
          <a:p>
            <a:pPr lvl="1"/>
            <a:endParaRPr lang="pl-PL" b="1" dirty="0"/>
          </a:p>
          <a:p>
            <a:r>
              <a:rPr lang="pl-PL" b="1" dirty="0"/>
              <a:t>Art. 824 KC</a:t>
            </a:r>
          </a:p>
          <a:p>
            <a:r>
              <a:rPr lang="pl-PL" dirty="0"/>
              <a:t>§ 1. Jeżeli nie umówiono się inaczej, suma ubezpieczenia ustalona w umowie stanowi górną granicę odpowiedzialności ubezpieczyciela. </a:t>
            </a:r>
          </a:p>
          <a:p>
            <a:r>
              <a:rPr lang="pl-PL" dirty="0"/>
              <a:t>§ 2. Jeżeli po zawarciu umowy </a:t>
            </a:r>
            <a:r>
              <a:rPr lang="pl-PL" b="1" dirty="0"/>
              <a:t>wartość ubezpieczonego </a:t>
            </a:r>
            <a:r>
              <a:rPr lang="pl-PL" dirty="0"/>
              <a:t>mienia uległa zmniejszeniu, ubezpieczający może żądać odpowiedniego zmniejszenia </a:t>
            </a:r>
            <a:r>
              <a:rPr lang="pl-PL" b="1" dirty="0"/>
              <a:t>sumy ubezpieczenia</a:t>
            </a:r>
            <a:r>
              <a:rPr lang="pl-PL" dirty="0"/>
              <a:t>. Zmniejszenia sumy ubezpieczenia może także z tej samej przyczyny dokonać jednostronnie ubezpieczyciel, zawiadamiając o tym jednocześnie ubezpieczającego. </a:t>
            </a: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916891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546100"/>
            <a:ext cx="10515600" cy="5630863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dirty="0"/>
              <a:t>SU &gt; WU </a:t>
            </a:r>
            <a:r>
              <a:rPr lang="pl-PL" sz="3200" dirty="0">
                <a:sym typeface="Wingdings"/>
              </a:rPr>
              <a:t> </a:t>
            </a:r>
            <a:r>
              <a:rPr lang="pl-PL" sz="3200" b="1" dirty="0">
                <a:sym typeface="Wingdings"/>
              </a:rPr>
              <a:t>nadubezpieczenie</a:t>
            </a:r>
          </a:p>
          <a:p>
            <a:pPr marL="0" indent="0" algn="just">
              <a:buNone/>
            </a:pPr>
            <a:r>
              <a:rPr lang="pl-PL" b="1" dirty="0"/>
              <a:t>Art. 824</a:t>
            </a:r>
            <a:r>
              <a:rPr lang="pl-PL" b="1" baseline="30000" dirty="0"/>
              <a:t>1</a:t>
            </a:r>
            <a:r>
              <a:rPr lang="pl-PL" b="1" dirty="0"/>
              <a:t>. </a:t>
            </a:r>
            <a:r>
              <a:rPr lang="pl-PL" dirty="0"/>
              <a:t>§ 1. O ile nie umówiono się inaczej, suma pieniężna wypłacona przez ubezpieczyciela z tytułu ubezpieczenia nie może być wyższa od poniesionej szkody. </a:t>
            </a:r>
          </a:p>
          <a:p>
            <a:pPr marL="0" indent="0" algn="ctr">
              <a:buNone/>
            </a:pPr>
            <a:endParaRPr lang="pl-PL" sz="3200" b="1" dirty="0"/>
          </a:p>
          <a:p>
            <a:pPr marL="0" indent="0" algn="ctr">
              <a:buNone/>
            </a:pPr>
            <a:r>
              <a:rPr lang="pl-PL" sz="3200" b="1" dirty="0"/>
              <a:t>Podwójne ubezpieczenie</a:t>
            </a:r>
          </a:p>
          <a:p>
            <a:pPr marL="0" indent="0" algn="just">
              <a:buNone/>
            </a:pPr>
            <a:r>
              <a:rPr lang="pl-PL" dirty="0"/>
              <a:t>§ 2. Jeżeli ten sam przedmiot ubezpieczenia w tym samym czasie jest ubezpieczony od tego samego ryzyka u dwóch lub więcej ubezpieczycieli na sumy, które łącznie przewyższają jego wartość ubezpieczeniową, ubezpieczający nie może żądać świadczenia przenoszącego wysokość szkody. Między ubezpieczycielami każdy z nich odpowiada w takim stosunku, w jakim przyjęta przez niego suma  ubezpieczenia pozostaje do łącznych sum wynikających z podwójnego lub wielokrotnego ubezpieczenia </a:t>
            </a:r>
          </a:p>
          <a:p>
            <a:pPr lvl="1"/>
            <a:endParaRPr lang="pl-PL" dirty="0"/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09211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idx="1"/>
          </p:nvPr>
        </p:nvSpPr>
        <p:spPr>
          <a:xfrm>
            <a:off x="838200" y="749300"/>
            <a:ext cx="10515600" cy="5427663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dirty="0"/>
              <a:t>SU &lt; WU </a:t>
            </a:r>
            <a:r>
              <a:rPr lang="pl-PL" sz="3200" dirty="0">
                <a:sym typeface="Wingdings"/>
              </a:rPr>
              <a:t> </a:t>
            </a:r>
            <a:r>
              <a:rPr lang="pl-PL" sz="3200" b="1" dirty="0">
                <a:sym typeface="Wingdings"/>
              </a:rPr>
              <a:t>niedoubezpieczenie</a:t>
            </a:r>
          </a:p>
          <a:p>
            <a:endParaRPr lang="pl-PL" dirty="0"/>
          </a:p>
          <a:p>
            <a:r>
              <a:rPr lang="pl-PL" dirty="0"/>
              <a:t>System odpowiedzialności „na pierwsze ryzyko”</a:t>
            </a:r>
          </a:p>
          <a:p>
            <a:endParaRPr lang="pl-PL" dirty="0"/>
          </a:p>
          <a:p>
            <a:r>
              <a:rPr lang="pl-PL" dirty="0"/>
              <a:t>System odpowiedzialności proporcjonalnej</a:t>
            </a:r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468009"/>
              </p:ext>
            </p:extLst>
          </p:nvPr>
        </p:nvGraphicFramePr>
        <p:xfrm>
          <a:off x="1816100" y="3958166"/>
          <a:ext cx="8441997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7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0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3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Wartość odszkodowania (O)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Suma ubezpieczenia (SU)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____________________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Wartość szkody (</a:t>
                      </a:r>
                      <a:r>
                        <a:rPr lang="pl-PL" dirty="0" err="1"/>
                        <a:t>Sz</a:t>
                      </a:r>
                      <a:r>
                        <a:rPr lang="pl-P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Wartość ubezpieczenia (W)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pole tekstowe 2">
                <a:extLst>
                  <a:ext uri="{FF2B5EF4-FFF2-40B4-BE49-F238E27FC236}">
                    <a16:creationId xmlns:a16="http://schemas.microsoft.com/office/drawing/2014/main" id="{33511B57-A5D8-3B45-98B3-57AE1A14A3FA}"/>
                  </a:ext>
                </a:extLst>
              </p:cNvPr>
              <p:cNvSpPr txBox="1"/>
              <p:nvPr/>
            </p:nvSpPr>
            <p:spPr>
              <a:xfrm>
                <a:off x="7721162" y="5770879"/>
                <a:ext cx="2154621" cy="52007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pl-P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l-P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l-P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𝑆𝑧</m:t>
                          </m:r>
                          <m:r>
                            <a:rPr lang="pl-P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l-P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𝑆𝑈</m:t>
                          </m:r>
                        </m:num>
                        <m:den>
                          <m:r>
                            <a:rPr lang="pl-P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den>
                      </m:f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3" name="pole tekstowe 2">
                <a:extLst>
                  <a:ext uri="{FF2B5EF4-FFF2-40B4-BE49-F238E27FC236}">
                    <a16:creationId xmlns:a16="http://schemas.microsoft.com/office/drawing/2014/main" id="{33511B57-A5D8-3B45-98B3-57AE1A14A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1162" y="5770879"/>
                <a:ext cx="2154621" cy="520079"/>
              </a:xfrm>
              <a:prstGeom prst="rect">
                <a:avLst/>
              </a:prstGeom>
              <a:blipFill>
                <a:blip r:embed="rId2"/>
                <a:stretch>
                  <a:fillRect t="-2381" b="-11905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ole tekstowe 3">
            <a:extLst>
              <a:ext uri="{FF2B5EF4-FFF2-40B4-BE49-F238E27FC236}">
                <a16:creationId xmlns:a16="http://schemas.microsoft.com/office/drawing/2014/main" id="{AE43F08B-50F7-5244-A071-5FB771028E58}"/>
              </a:ext>
            </a:extLst>
          </p:cNvPr>
          <p:cNvSpPr txBox="1"/>
          <p:nvPr/>
        </p:nvSpPr>
        <p:spPr>
          <a:xfrm>
            <a:off x="1816100" y="5569253"/>
            <a:ext cx="5404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FF0000"/>
                </a:solidFill>
              </a:rPr>
              <a:t>Aby obliczyć wartość należnego odszkodowania w systemie odpowiedzialności proporcjonalnej należy zastosować następujący wzór:</a:t>
            </a:r>
          </a:p>
        </p:txBody>
      </p:sp>
    </p:spTree>
    <p:extLst>
      <p:ext uri="{BB962C8B-B14F-4D97-AF65-F5344CB8AC3E}">
        <p14:creationId xmlns:p14="http://schemas.microsoft.com/office/powerpoint/2010/main" val="11522336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Klauzule dodatkowe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88770" y="2404153"/>
            <a:ext cx="9006840" cy="4293827"/>
          </a:xfrm>
        </p:spPr>
        <p:txBody>
          <a:bodyPr>
            <a:normAutofit fontScale="92500"/>
          </a:bodyPr>
          <a:lstStyle/>
          <a:p>
            <a:r>
              <a:rPr lang="pl-PL" b="1" dirty="0"/>
              <a:t>Franszyzy:</a:t>
            </a:r>
          </a:p>
          <a:p>
            <a:pPr lvl="1"/>
            <a:r>
              <a:rPr lang="pl-PL" b="1" dirty="0"/>
              <a:t>Integralna (warunkowa</a:t>
            </a:r>
            <a:r>
              <a:rPr lang="pl-PL" dirty="0"/>
              <a:t>) - to kwota, do wysokości której ubezpieczyciel nie odpowiada za powstałą szkodę. Jeżeli jednak wartość szkody przekroczy tę kwotę, wówczas ubezpieczyciel wypłaca całe należne odszkodowanie. Franszyza integralna jest spotykana we wszystkich rodzajach ubezpieczeń i ma na celu wyeliminowanie konieczności likwidowania przez ubezpieczyciela szkód drobnych (często koszt likwidacji takich szkód przekracza ich wysokość) i podniesienie działań prewencyjnych ubezpieczonego.</a:t>
            </a:r>
          </a:p>
          <a:p>
            <a:pPr lvl="1"/>
            <a:r>
              <a:rPr lang="pl-PL" b="1" dirty="0"/>
              <a:t>Redukcyjna (bezwarunkowa) </a:t>
            </a:r>
            <a:r>
              <a:rPr lang="pl-PL" dirty="0"/>
              <a:t>- to kwota, którą ubezpieczyciel potrąca z każdego odszkodowania. W praktyce oznacza to, że jeśli wartość szkody nie przekroczy tej kwoty odszkodowanie nie jest wypłacane. </a:t>
            </a:r>
          </a:p>
          <a:p>
            <a:pPr lvl="1"/>
            <a:endParaRPr lang="pl-PL" dirty="0"/>
          </a:p>
          <a:p>
            <a:r>
              <a:rPr lang="pl-PL" b="1" dirty="0"/>
              <a:t>Klauzula udziału własnego </a:t>
            </a:r>
            <a:r>
              <a:rPr lang="pl-PL" dirty="0"/>
              <a:t>- jest to określona w umowie ubezpieczenia część wartości szkody, jaką ubezpieczony zobowiązuje się pokryć w sytuacji jej wystąpienia. Warunek ten wyrażany jest na dwa sposoby:</a:t>
            </a:r>
          </a:p>
          <a:p>
            <a:pPr lvl="1"/>
            <a:r>
              <a:rPr lang="pl-PL" dirty="0"/>
              <a:t>kwotowo </a:t>
            </a:r>
          </a:p>
          <a:p>
            <a:pPr lvl="1"/>
            <a:r>
              <a:rPr lang="pl-PL" dirty="0"/>
              <a:t>procentowo </a:t>
            </a:r>
          </a:p>
        </p:txBody>
      </p:sp>
    </p:spTree>
    <p:extLst>
      <p:ext uri="{BB962C8B-B14F-4D97-AF65-F5344CB8AC3E}">
        <p14:creationId xmlns:p14="http://schemas.microsoft.com/office/powerpoint/2010/main" val="128099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najwyższego zaufania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Ocena ryzyka na podstawie faktów znanych ubezpieczającemu,</a:t>
            </a:r>
          </a:p>
          <a:p>
            <a:pPr lvl="1"/>
            <a:r>
              <a:rPr lang="pl-PL" dirty="0"/>
              <a:t>Czy informacje są prawdziwe?</a:t>
            </a:r>
          </a:p>
          <a:p>
            <a:pPr lvl="1"/>
            <a:r>
              <a:rPr lang="pl-PL" dirty="0"/>
              <a:t>Czy informacje są pełne?</a:t>
            </a:r>
          </a:p>
          <a:p>
            <a:r>
              <a:rPr lang="pl-PL" dirty="0"/>
              <a:t>Przejęcie ryzyka bez weryfikacji podanych informacji o ryzyku,</a:t>
            </a:r>
          </a:p>
          <a:p>
            <a:r>
              <a:rPr lang="pl-PL" dirty="0"/>
              <a:t>Obiekt objęty ochroną pozostaje we władaniu/pod kontrolą ubezpieczonego</a:t>
            </a:r>
          </a:p>
          <a:p>
            <a:r>
              <a:rPr lang="pl-PL" dirty="0"/>
              <a:t>Sankcja </a:t>
            </a:r>
            <a:r>
              <a:rPr lang="mr-IN" dirty="0"/>
              <a:t>–</a:t>
            </a:r>
            <a:r>
              <a:rPr lang="pl-PL" dirty="0"/>
              <a:t> art. 815 par. 3 KC</a:t>
            </a:r>
          </a:p>
          <a:p>
            <a:r>
              <a:rPr lang="pl-PL" dirty="0"/>
              <a:t>Czy zasada ta działa w drugą stronę?</a:t>
            </a:r>
          </a:p>
        </p:txBody>
      </p:sp>
    </p:spTree>
    <p:extLst>
      <p:ext uri="{BB962C8B-B14F-4D97-AF65-F5344CB8AC3E}">
        <p14:creationId xmlns:p14="http://schemas.microsoft.com/office/powerpoint/2010/main" val="15322881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Świadczenie pieniężne ubezpieczyciela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45870" y="2638044"/>
            <a:ext cx="8714994" cy="3945636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Świadczenie ubezpieczyciela polega w szczególności na zapłacie: </a:t>
            </a:r>
          </a:p>
          <a:p>
            <a:pPr marL="0" indent="0">
              <a:buNone/>
            </a:pPr>
            <a:r>
              <a:rPr lang="pl-PL" dirty="0"/>
              <a:t>1) przy ubezpieczeniu majątkowym – określonego odszkodowania za szkodę powstałą wskutek przewidzianego w umowie wypadku; </a:t>
            </a:r>
          </a:p>
          <a:p>
            <a:pPr marL="0" indent="0">
              <a:buNone/>
            </a:pPr>
            <a:r>
              <a:rPr lang="pl-PL" dirty="0"/>
              <a:t>2) przy ubezpieczeniu osobowym – umówionej sumy pieniężnej, renty lub innego świadczenia w razie zajścia przewidzianego w umowie wypadku w życiu osoby ubezpieczonej</a:t>
            </a:r>
          </a:p>
        </p:txBody>
      </p:sp>
    </p:spTree>
    <p:extLst>
      <p:ext uri="{BB962C8B-B14F-4D97-AF65-F5344CB8AC3E}">
        <p14:creationId xmlns:p14="http://schemas.microsoft.com/office/powerpoint/2010/main" val="6343466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8684514" cy="4219956"/>
          </a:xfrm>
        </p:spPr>
        <p:txBody>
          <a:bodyPr>
            <a:normAutofit/>
          </a:bodyPr>
          <a:lstStyle/>
          <a:p>
            <a:r>
              <a:rPr lang="pl-PL" b="1" dirty="0"/>
              <a:t>Art. 817. </a:t>
            </a:r>
            <a:r>
              <a:rPr lang="pl-PL" dirty="0"/>
              <a:t>§ 1. Ubezpieczyciel obowiązany jest spełnić świadczenie w terminie </a:t>
            </a:r>
            <a:r>
              <a:rPr lang="pl-PL" b="1" dirty="0"/>
              <a:t>trzydziestu dni, licząc od daty otrzymania zawiadomienia o wypadku. </a:t>
            </a:r>
          </a:p>
          <a:p>
            <a:r>
              <a:rPr lang="pl-PL" dirty="0"/>
              <a:t>§ 2. Gdyby wyjaśnienie w powyższym terminie okoliczności koniecznych do ustalenia odpowiedzialności ubezpieczyciela albo wysokości świadczenia okazało się niemożliwe, świadczenie powinno być spełnione </a:t>
            </a:r>
            <a:r>
              <a:rPr lang="pl-PL" b="1" dirty="0"/>
              <a:t>w ciągu 14 dni od dnia, w którym przy zachowaniu należytej staranności wyjaśnienie tych okoliczności było możliwe</a:t>
            </a:r>
            <a:r>
              <a:rPr lang="pl-PL" dirty="0"/>
              <a:t>. Jednakże bezsporną część świadczenia ubezpieczyciel powinien spełnić w terminie przewidzianym w § 1. </a:t>
            </a:r>
          </a:p>
          <a:p>
            <a:r>
              <a:rPr lang="pl-PL" dirty="0"/>
              <a:t>§ 3. Umowa ubezpieczenia lub ogólne warunki ubezpieczenia mogą zawierać postanowienia </a:t>
            </a:r>
            <a:r>
              <a:rPr lang="pl-PL" u="sng" dirty="0"/>
              <a:t>korzystniejsze dla uprawnionego </a:t>
            </a:r>
            <a:r>
              <a:rPr lang="pl-PL" dirty="0"/>
              <a:t>niż określone w paragrafach poprzedzających.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23370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8467344" cy="3854196"/>
          </a:xfrm>
        </p:spPr>
        <p:txBody>
          <a:bodyPr>
            <a:normAutofit/>
          </a:bodyPr>
          <a:lstStyle/>
          <a:p>
            <a:r>
              <a:rPr lang="pl-PL" b="1" dirty="0"/>
              <a:t>Art. 819. </a:t>
            </a:r>
            <a:r>
              <a:rPr lang="pl-PL" dirty="0"/>
              <a:t>§ 1. Roszczenia z umowy ubezpieczenia </a:t>
            </a:r>
            <a:r>
              <a:rPr lang="pl-PL" b="1" dirty="0"/>
              <a:t>przedawniają się z upływem lat trzech. </a:t>
            </a:r>
          </a:p>
          <a:p>
            <a:r>
              <a:rPr lang="pl-PL" dirty="0"/>
              <a:t>§ 3. W wypadku ubezpieczenia odpowiedzialności cywilnej roszczenie poszkodowanego do ubezpieczyciela o odszkodowanie lub zadośćuczynienie przedawnia się z upływem terminu przewidzianego dla tego roszczenia w przepisach o odpowiedzialności za szkodę wyrządzoną czynem niedozwolonym lub wynikłą z niewykonania bądź nienależytego wykonania zobowiązania. </a:t>
            </a:r>
          </a:p>
          <a:p>
            <a:r>
              <a:rPr lang="pl-PL" dirty="0"/>
              <a:t>§ 4. </a:t>
            </a:r>
            <a:r>
              <a:rPr lang="pl-PL" u="sng" dirty="0"/>
              <a:t>Bieg przedawnienia roszczenia o świadczenie do ubezpieczyciela przerywa się także przez zgłoszenie ubezpieczycielowi tego roszczenia lub przez zgłoszenie zdarzenia objętego ubezpieczeniem. </a:t>
            </a:r>
            <a:r>
              <a:rPr lang="pl-PL" dirty="0"/>
              <a:t>Bieg przedawnienia rozpoczyna się na nowo od dnia, w którym zgłaszający roszczenie lub zdarzenie otrzymał na piśmie oświadczenie ubezpieczyciela o przyznaniu lub odmowie świadczenia.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606696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Świadczenia ubezpieczającego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Zapłata składki</a:t>
            </a:r>
          </a:p>
          <a:p>
            <a:pPr lvl="1"/>
            <a:r>
              <a:rPr lang="pl-PL" dirty="0"/>
              <a:t>W zamian za ponoszenie ryzyka ochrony ubezpieczeniowej </a:t>
            </a:r>
            <a:r>
              <a:rPr lang="mr-IN" dirty="0"/>
              <a:t>–</a:t>
            </a:r>
            <a:r>
              <a:rPr lang="pl-PL" dirty="0"/>
              <a:t> art. 813 KC</a:t>
            </a:r>
          </a:p>
          <a:p>
            <a:pPr lvl="1"/>
            <a:r>
              <a:rPr lang="pl-PL" dirty="0"/>
              <a:t>Możliwe zwiększenie składki, w razie wzrostu poziomu ryzyka </a:t>
            </a:r>
            <a:r>
              <a:rPr lang="mr-IN" dirty="0"/>
              <a:t>–</a:t>
            </a:r>
            <a:r>
              <a:rPr lang="pl-PL" dirty="0"/>
              <a:t> art. 816 KC</a:t>
            </a:r>
          </a:p>
          <a:p>
            <a:pPr lvl="1"/>
            <a:r>
              <a:rPr lang="pl-PL" dirty="0"/>
              <a:t>Nakaz zwrotu składki za niewykorzystany okres ochrony</a:t>
            </a:r>
          </a:p>
          <a:p>
            <a:pPr lvl="1"/>
            <a:endParaRPr lang="pl-PL" dirty="0"/>
          </a:p>
          <a:p>
            <a:r>
              <a:rPr lang="pl-PL" dirty="0"/>
              <a:t>Powinności ubezpieczającego</a:t>
            </a:r>
          </a:p>
          <a:p>
            <a:pPr lvl="1"/>
            <a:r>
              <a:rPr lang="pl-PL" dirty="0"/>
              <a:t>Rola: zachowanie równowagi pomiędzy ponoszonym przez ubezpieczyciela ryzykiem a wysokością składki</a:t>
            </a:r>
          </a:p>
          <a:p>
            <a:pPr lvl="1"/>
            <a:r>
              <a:rPr lang="pl-PL" dirty="0"/>
              <a:t>Ubezpieczający ma obowiązek zachowania zgodnego z powinnościami</a:t>
            </a:r>
          </a:p>
        </p:txBody>
      </p:sp>
    </p:spTree>
    <p:extLst>
      <p:ext uri="{BB962C8B-B14F-4D97-AF65-F5344CB8AC3E}">
        <p14:creationId xmlns:p14="http://schemas.microsoft.com/office/powerpoint/2010/main" val="3790896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Obowiązek deklaracji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896320"/>
          </a:xfrm>
        </p:spPr>
        <p:txBody>
          <a:bodyPr>
            <a:normAutofit fontScale="92500" lnSpcReduction="10000"/>
          </a:bodyPr>
          <a:lstStyle/>
          <a:p>
            <a:r>
              <a:rPr lang="pl-PL" b="1" dirty="0"/>
              <a:t>Art. 815. </a:t>
            </a:r>
            <a:r>
              <a:rPr lang="pl-PL" dirty="0"/>
              <a:t>§ 1. Ubezpieczający obowiązany </a:t>
            </a:r>
            <a:r>
              <a:rPr lang="pl-PL" u="sng" dirty="0"/>
              <a:t>jest podać do wiadomości ubezpieczyciela wszystkie znane sobie okoliczności, </a:t>
            </a:r>
            <a:r>
              <a:rPr lang="pl-PL" dirty="0"/>
              <a:t>o które ubezpieczyciel zapytywał w formularzu oferty albo przed zawarciem umowy w innych pismach. [</a:t>
            </a:r>
            <a:r>
              <a:rPr lang="mr-IN" dirty="0"/>
              <a:t>…</a:t>
            </a:r>
            <a:r>
              <a:rPr lang="pl-PL" dirty="0"/>
              <a:t>]. </a:t>
            </a:r>
          </a:p>
          <a:p>
            <a:r>
              <a:rPr lang="pl-PL" dirty="0"/>
              <a:t>§ 2. Jeżeli w umowie ubezpieczenia zastrzeżono, że w czasie jej trwania </a:t>
            </a:r>
            <a:r>
              <a:rPr lang="pl-PL" u="sng" dirty="0"/>
              <a:t>należy zgłaszać zmiany okoliczności</a:t>
            </a:r>
            <a:r>
              <a:rPr lang="pl-PL" dirty="0"/>
              <a:t> wymienionych w paragrafie poprzedzającym, ubezpieczający obowiązany jest zawiadamiać o tych zmianach ubezpieczyciela niezwłocznie po otrzymaniu o nich wiadomości. Przepisu tego nie stosuje się do ubezpieczeń na życie. </a:t>
            </a:r>
          </a:p>
          <a:p>
            <a:r>
              <a:rPr lang="pl-PL" dirty="0"/>
              <a:t>§ 3. Ubezpieczyciel nie ponosi odpowiedzialności za skutki okoliczności, które z naruszeniem paragrafów poprzedzających nie zostały podane do jego wiadomości. Jeżeli do naruszenia paragrafów poprzedzających doszło z winy umyślnej, w razie wątpliwości przyjmuje się, że wypadek przewidziany umową i jego następstwa są skutkiem okoliczności, o których mowa w zdaniu poprzedzającym  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580539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Umożliwienie zapoznania się ze stanem po wypadku ubezpieczeniowym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Oględziny</a:t>
            </a:r>
          </a:p>
          <a:p>
            <a:r>
              <a:rPr lang="pl-PL" dirty="0"/>
              <a:t>Wydanie dokumentów</a:t>
            </a:r>
          </a:p>
        </p:txBody>
      </p:sp>
    </p:spTree>
    <p:extLst>
      <p:ext uri="{BB962C8B-B14F-4D97-AF65-F5344CB8AC3E}">
        <p14:creationId xmlns:p14="http://schemas.microsoft.com/office/powerpoint/2010/main" val="7508614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Obowiązek ratowania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Art. 826. </a:t>
            </a:r>
            <a:r>
              <a:rPr lang="pl-PL" dirty="0"/>
              <a:t>§ 1. W razie zajścia wypadku ubezpieczający obowiązany jest użyć dostępnych mu środków w celu ratowania przedmiotu ubezpieczenia oraz zapobieżenia szkodzie lub zmniejszenia jej rozmiarów. </a:t>
            </a:r>
          </a:p>
          <a:p>
            <a:r>
              <a:rPr lang="pl-PL" dirty="0"/>
              <a:t>§ 2. Umowa ubezpieczenia lub ogólne warunki ubezpieczenia mogą przewidywać, że w razie zajścia wypadku ubezpieczający obowiązany jest zabezpieczyć możność dochodzenia roszczeń odszkodowawczych wobec osób odpowiedzialnych za szkodę. </a:t>
            </a:r>
          </a:p>
          <a:p>
            <a:r>
              <a:rPr lang="pl-PL" dirty="0"/>
              <a:t>§ 3. Jeżeli ubezpieczający umyślnie lub wskutek rażącego niedbalstwa nie zastosował środków określonych w § 1, ubezpieczyciel jest wolny od odpowiedzialności za szkody powstałe z tego powodu. </a:t>
            </a:r>
          </a:p>
        </p:txBody>
      </p:sp>
    </p:spTree>
    <p:extLst>
      <p:ext uri="{BB962C8B-B14F-4D97-AF65-F5344CB8AC3E}">
        <p14:creationId xmlns:p14="http://schemas.microsoft.com/office/powerpoint/2010/main" val="95069276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Obowiązek powstrzymania się od wyrządzenia szkody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771555"/>
            <a:ext cx="10515600" cy="4676775"/>
          </a:xfrm>
        </p:spPr>
        <p:txBody>
          <a:bodyPr>
            <a:normAutofit/>
          </a:bodyPr>
          <a:lstStyle/>
          <a:p>
            <a:r>
              <a:rPr lang="pl-PL" b="1" dirty="0"/>
              <a:t>Art. 827. </a:t>
            </a:r>
            <a:r>
              <a:rPr lang="pl-PL" dirty="0"/>
              <a:t>§ 1. Ubezpieczyciel jest wolny od odpowiedzialności, jeżeli ubezpieczający wyrządził szkodę umyślnie; w razie rażącego niedbalstwa odszkodowanie nie należy się, chyba że umowa lub ogólne warunki ubezpieczenia stanowią inaczej lub zapłata odszkodowania odpowiada w danych okolicznościach względom słuszności. </a:t>
            </a:r>
          </a:p>
          <a:p>
            <a:r>
              <a:rPr lang="pl-PL" dirty="0"/>
              <a:t>§ 2. W ubezpieczeniu odpowiedzialności cywilnej można ustalić inne zasady odpowiedzialności ubezpieczyciela niż określone w § 1. </a:t>
            </a:r>
          </a:p>
          <a:p>
            <a:r>
              <a:rPr lang="pl-PL" dirty="0"/>
              <a:t>§ 3. Jeżeli nie umówiono się inaczej, ubezpieczyciel nie ponosi odpowiedzialności za szkodę wyrządzoną umyślnie przez osobę, z którą ubezpieczający pozostaje we wspólnym gospodarstwie domowym. 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50666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D9CF07-915C-104C-B05F-7EB35B9F2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Zakończenie umowy ubezpieczenia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904A87-5CCC-6C45-B22B-E265428AFD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08268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Sposoby zakończenia stosunku prawnego ubezpieczenia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pl-PL" sz="2800" dirty="0"/>
              <a:t>Upływ terminu, na jaki umowa została zawarta</a:t>
            </a:r>
          </a:p>
          <a:p>
            <a:r>
              <a:rPr lang="pl-PL" sz="2800" dirty="0"/>
              <a:t>Wypowiedzenie umowy ubezpieczenia</a:t>
            </a:r>
          </a:p>
          <a:p>
            <a:r>
              <a:rPr lang="pl-PL" sz="2800" dirty="0"/>
              <a:t>Wygaśnięcie wskutek przeniesienia praw do przedmiotu ochrony ubezpieczeniowej</a:t>
            </a:r>
          </a:p>
          <a:p>
            <a:r>
              <a:rPr lang="pl-PL" sz="2800" dirty="0"/>
              <a:t>Wyczerpanie sumy ubezpieczenia / sumy gwarancyjnej</a:t>
            </a:r>
          </a:p>
        </p:txBody>
      </p:sp>
    </p:spTree>
    <p:extLst>
      <p:ext uri="{BB962C8B-B14F-4D97-AF65-F5344CB8AC3E}">
        <p14:creationId xmlns:p14="http://schemas.microsoft.com/office/powerpoint/2010/main" val="804124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325B03-A5EB-F042-A2C7-BDA6D31AD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Art. 815 KC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899DD8-E939-D948-A668-75BA8A2900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297" y="2638044"/>
            <a:ext cx="10930758" cy="4219956"/>
          </a:xfrm>
        </p:spPr>
        <p:txBody>
          <a:bodyPr>
            <a:normAutofit fontScale="92500" lnSpcReduction="20000"/>
          </a:bodyPr>
          <a:lstStyle/>
          <a:p>
            <a:r>
              <a:rPr lang="pl-PL" b="1" dirty="0"/>
              <a:t>Art.  815.  [Obowiązki ubezpieczającego]</a:t>
            </a:r>
          </a:p>
          <a:p>
            <a:r>
              <a:rPr lang="pl-PL" b="1" dirty="0"/>
              <a:t>§  1.  </a:t>
            </a:r>
            <a:r>
              <a:rPr lang="pl-PL" dirty="0"/>
              <a:t>Ubezpieczający obowiązany jest </a:t>
            </a:r>
            <a:r>
              <a:rPr lang="pl-PL" u="sng" dirty="0"/>
              <a:t>podać do wiadomości ubezpieczyciela wszystkie znane sobie okoliczności</a:t>
            </a:r>
            <a:r>
              <a:rPr lang="pl-PL" dirty="0"/>
              <a:t>, o które ubezpieczyciel zapytywał w formularzu oferty albo przed zawarciem umowy w innych pismach. Jeżeli ubezpieczający zawiera umowę przez przedstawiciela, obowiązek ten ciąży również na przedstawicielu i obejmuje ponadto okoliczności jemu znane. W razie zawarcia przez ubezpieczyciela umowy ubezpieczenia mimo braku odpowiedzi na poszczególne pytania, pominięte okoliczności uważa się za nieistotne.</a:t>
            </a:r>
          </a:p>
          <a:p>
            <a:r>
              <a:rPr lang="pl-PL" b="1" dirty="0"/>
              <a:t>§  2.  </a:t>
            </a:r>
            <a:r>
              <a:rPr lang="pl-PL" u="sng" dirty="0"/>
              <a:t>Jeżeli w umowie ubezpieczenia zastrzeżono, że w czasie jej trwania należy zgłaszać zmiany okoliczności wymienionych w paragrafie poprzedzającym, ubezpieczający obowiązany jest zawiadamiać o tych zmianach ubezpieczyciela niezwłocznie po otrzymaniu o nich wiadomości</a:t>
            </a:r>
            <a:r>
              <a:rPr lang="pl-PL" dirty="0"/>
              <a:t>. Przepisu tego nie stosuje się do ubezpieczeń na życie.</a:t>
            </a:r>
          </a:p>
          <a:p>
            <a:r>
              <a:rPr lang="pl-PL" b="1" dirty="0"/>
              <a:t>§  2</a:t>
            </a:r>
            <a:r>
              <a:rPr lang="pl-PL" b="1" baseline="30000" dirty="0"/>
              <a:t>1</a:t>
            </a:r>
            <a:r>
              <a:rPr lang="pl-PL" b="1" dirty="0"/>
              <a:t>.  </a:t>
            </a:r>
            <a:r>
              <a:rPr lang="pl-PL" dirty="0"/>
              <a:t>W razie zawarcia umowy ubezpieczenia na cudzy rachunek obowiązki określone w paragrafach poprzedzających spoczywają zarówno na ubezpieczającym, jak i na ubezpieczonym, chyba że ubezpieczony nie wiedział o zawarciu umowy na jego rachunek.</a:t>
            </a:r>
          </a:p>
          <a:p>
            <a:r>
              <a:rPr lang="pl-PL" b="1" dirty="0"/>
              <a:t>§  3.  </a:t>
            </a:r>
            <a:r>
              <a:rPr lang="pl-PL" u="sng" dirty="0"/>
              <a:t>Ubezpieczyciel </a:t>
            </a:r>
            <a:r>
              <a:rPr lang="pl-PL" b="1" u="sng" dirty="0"/>
              <a:t>nie ponosi odpowiedzialności </a:t>
            </a:r>
            <a:r>
              <a:rPr lang="pl-PL" u="sng" dirty="0"/>
              <a:t>za skutki okoliczności, które z naruszeniem paragrafów poprzedzających nie zostały podane do jego wiadomości</a:t>
            </a:r>
            <a:r>
              <a:rPr lang="pl-PL" dirty="0"/>
              <a:t>. Jeżeli do naruszenia paragrafów poprzedzających doszło z winy umyślnej, w razie wątpliwości przyjmuje się, że wypadek przewidziany umową i jego następstwa są skutkiem okoliczności, o których mowa w zdaniu poprzedzającym.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070668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Upływ terminu, na jaki zawarto umowę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27143"/>
          </a:xfrm>
        </p:spPr>
        <p:txBody>
          <a:bodyPr>
            <a:normAutofit fontScale="92500"/>
          </a:bodyPr>
          <a:lstStyle/>
          <a:p>
            <a:r>
              <a:rPr lang="pl-PL" sz="2400" dirty="0"/>
              <a:t>Co do zasady umowy ubezpieczenia są umowami terminowymi</a:t>
            </a:r>
          </a:p>
          <a:p>
            <a:pPr lvl="1"/>
            <a:r>
              <a:rPr lang="pl-PL" sz="2000" dirty="0"/>
              <a:t>Potrzeba dostosowania do zmiennej rzeczywistości i zmian na rynku</a:t>
            </a:r>
          </a:p>
          <a:p>
            <a:pPr lvl="1"/>
            <a:r>
              <a:rPr lang="pl-PL" sz="2000" dirty="0"/>
              <a:t>Obliczenie ryzyka</a:t>
            </a:r>
          </a:p>
          <a:p>
            <a:pPr lvl="1"/>
            <a:r>
              <a:rPr lang="pl-PL" sz="2000" dirty="0"/>
              <a:t>Obliczenie składki</a:t>
            </a:r>
          </a:p>
          <a:p>
            <a:r>
              <a:rPr lang="pl-PL" sz="2400" dirty="0"/>
              <a:t>czasami ustawa wskazuje okres obowiązywania umowy ubezpieczenia:</a:t>
            </a:r>
          </a:p>
          <a:p>
            <a:pPr lvl="1"/>
            <a:r>
              <a:rPr lang="pl-PL" sz="2000" dirty="0"/>
              <a:t>12 miesięcy ubezpieczenie OC posiadaczy pojazdów mechanicznych </a:t>
            </a:r>
          </a:p>
          <a:p>
            <a:r>
              <a:rPr lang="pl-PL" sz="2400" dirty="0"/>
              <a:t>Wyjątek </a:t>
            </a:r>
            <a:r>
              <a:rPr lang="mr-IN" sz="2400" dirty="0"/>
              <a:t>–</a:t>
            </a:r>
            <a:r>
              <a:rPr lang="pl-PL" sz="2400" dirty="0"/>
              <a:t> umowa na życie i dożycie</a:t>
            </a:r>
          </a:p>
          <a:p>
            <a:pPr lvl="1"/>
            <a:r>
              <a:rPr lang="pl-PL" sz="2000" dirty="0"/>
              <a:t>Charakter długoterminowy</a:t>
            </a:r>
          </a:p>
        </p:txBody>
      </p:sp>
    </p:spTree>
    <p:extLst>
      <p:ext uri="{BB962C8B-B14F-4D97-AF65-F5344CB8AC3E}">
        <p14:creationId xmlns:p14="http://schemas.microsoft.com/office/powerpoint/2010/main" val="1898284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Upływ terminu, na jaki zawarto umowę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Klauzula prolongacyjna </a:t>
            </a:r>
            <a:r>
              <a:rPr lang="mr-IN" sz="2400" dirty="0"/>
              <a:t>–</a:t>
            </a:r>
            <a:r>
              <a:rPr lang="pl-PL" sz="2400" dirty="0"/>
              <a:t> postanowienie umowy powodujące automatyczne przedłużanie obowiązywania umowy na dalszy okres.</a:t>
            </a:r>
          </a:p>
          <a:p>
            <a:endParaRPr lang="pl-PL" sz="2400" dirty="0"/>
          </a:p>
          <a:p>
            <a:r>
              <a:rPr lang="pl-PL" sz="2400" dirty="0"/>
              <a:t>Prolongacja z mocy prawa</a:t>
            </a:r>
          </a:p>
          <a:p>
            <a:pPr lvl="1"/>
            <a:r>
              <a:rPr lang="pl-PL" sz="2000" dirty="0"/>
              <a:t>Skutek przedłużenia wynika z przepisu ustawy,</a:t>
            </a:r>
          </a:p>
          <a:p>
            <a:pPr lvl="1"/>
            <a:r>
              <a:rPr lang="pl-PL" sz="2000" dirty="0"/>
              <a:t>Np.: Ubezpieczenie OC posiadaczy pojazdów mechanicznych</a:t>
            </a:r>
          </a:p>
        </p:txBody>
      </p:sp>
    </p:spTree>
    <p:extLst>
      <p:ext uri="{BB962C8B-B14F-4D97-AF65-F5344CB8AC3E}">
        <p14:creationId xmlns:p14="http://schemas.microsoft.com/office/powerpoint/2010/main" val="39739866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Wypowiedzenie i odstąpienie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957965"/>
          </a:xfrm>
        </p:spPr>
        <p:txBody>
          <a:bodyPr>
            <a:normAutofit/>
          </a:bodyPr>
          <a:lstStyle/>
          <a:p>
            <a:pPr algn="just"/>
            <a:r>
              <a:rPr lang="pl-PL" sz="2000" dirty="0">
                <a:sym typeface="Wingdings" charset="2"/>
              </a:rPr>
              <a:t>W</a:t>
            </a:r>
            <a:r>
              <a:rPr lang="pl-PL" sz="2000" dirty="0"/>
              <a:t>ypowiedzenie dotyczy co do zasady tylko umów zawartych na czas nieokreślony. </a:t>
            </a:r>
          </a:p>
          <a:p>
            <a:pPr algn="just"/>
            <a:r>
              <a:rPr lang="pl-PL" sz="2000" dirty="0">
                <a:sym typeface="Wingdings" charset="2"/>
              </a:rPr>
              <a:t>A</a:t>
            </a:r>
            <a:r>
              <a:rPr lang="pl-PL" sz="2000" dirty="0"/>
              <a:t>le umowa lub ustawa może przewidzieć szczególne okoliczności, po zaistnieniu których strona może wypowiedzieć umowę zawartą na czas określony. </a:t>
            </a:r>
          </a:p>
          <a:p>
            <a:r>
              <a:rPr lang="pl-PL" sz="2000" dirty="0"/>
              <a:t>Art. 812 par. 4 k.c.:</a:t>
            </a:r>
          </a:p>
          <a:p>
            <a:pPr algn="just"/>
            <a:r>
              <a:rPr lang="pl-PL" sz="2000" dirty="0"/>
              <a:t>„Jeżeli umowa ubezpieczenia jest zawarta na okres dłuższy niż 6 miesięcy, </a:t>
            </a:r>
            <a:r>
              <a:rPr lang="pl-PL" sz="2000" b="1" u="sng" dirty="0"/>
              <a:t>ubezpieczający </a:t>
            </a:r>
            <a:r>
              <a:rPr lang="pl-PL" sz="2000" dirty="0"/>
              <a:t>ma prawo odstąpienia od umowy ubezpieczenia w terminie 30 dni, a gdy ubezpieczający jest przedsiębiorcą – w terminie 7 dni od dnia zawarcia umowy. […]”</a:t>
            </a:r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267652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Wypowiedzenie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000" dirty="0"/>
              <a:t>art. 812 par 5 k.c.:</a:t>
            </a:r>
          </a:p>
          <a:p>
            <a:pPr algn="just"/>
            <a:r>
              <a:rPr lang="pl-PL" sz="2000" dirty="0"/>
              <a:t>„Jeżeli umowa zawarta jest na czas określony, </a:t>
            </a:r>
            <a:r>
              <a:rPr lang="pl-PL" sz="2000" b="1" u="sng" dirty="0"/>
              <a:t>ubezpieczyciel</a:t>
            </a:r>
            <a:r>
              <a:rPr lang="pl-PL" sz="2000" dirty="0"/>
              <a:t> może ją wypowiedzieć tylko w wypadkach wskazanych w ustawie, a także z ważnych powodów określonych w umowie lub ogólnych warunkach ubezpieczenia”</a:t>
            </a:r>
          </a:p>
          <a:p>
            <a:endParaRPr lang="pl-PL" sz="2000" dirty="0"/>
          </a:p>
          <a:p>
            <a:pPr algn="just"/>
            <a:r>
              <a:rPr lang="pl-PL" sz="2000" dirty="0"/>
              <a:t>wypowiedzenie jest skuteczne z chwilą upływu terminu wypowiedzenia – do tego czasu ochrona ubezpieczeniowa będzie zapewniona na dotychczasowych warunkach. </a:t>
            </a:r>
          </a:p>
          <a:p>
            <a:pPr algn="just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831170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Wypowiedzenie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15092" y="2638044"/>
            <a:ext cx="8645772" cy="4040158"/>
          </a:xfrm>
        </p:spPr>
        <p:txBody>
          <a:bodyPr>
            <a:normAutofit lnSpcReduction="10000"/>
          </a:bodyPr>
          <a:lstStyle/>
          <a:p>
            <a:r>
              <a:rPr lang="pl-PL" sz="2400" dirty="0"/>
              <a:t>Ustawowe prawo wypowiedzenia:</a:t>
            </a:r>
          </a:p>
          <a:p>
            <a:r>
              <a:rPr lang="pl-PL" sz="2400" dirty="0"/>
              <a:t>art. 814 par 2 k.c.</a:t>
            </a:r>
          </a:p>
          <a:p>
            <a:pPr lvl="0" algn="just"/>
            <a:r>
              <a:rPr lang="pl-PL" sz="2400" dirty="0"/>
              <a:t>„Jeżeli ubezpieczyciel ponosi odpowiedzialność jeszcze przed zapłaceniem składki lub jej pierwszej raty, a składka lub jej pierwsza rata nie została zapłacona w terminie, ubezpieczyciel może wypowiedzieć umowę ze skutkiem natychmiastowym i żądać zapłaty składki za okres, przez który ponosił odpowiedzialność” </a:t>
            </a:r>
          </a:p>
          <a:p>
            <a:pPr lvl="0"/>
            <a:endParaRPr lang="pl-PL" sz="2400" dirty="0"/>
          </a:p>
          <a:p>
            <a:pPr algn="just"/>
            <a:r>
              <a:rPr lang="pl-PL" sz="2400" dirty="0"/>
              <a:t>inny przykład: art. 816 k.c. (zwiększenie prawdopodobieństwa wypadku).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8919629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Wypowiedzenie </a:t>
            </a:r>
            <a:r>
              <a:rPr lang="mr-IN" dirty="0"/>
              <a:t>–</a:t>
            </a:r>
            <a:r>
              <a:rPr lang="pl-PL" dirty="0"/>
              <a:t> umowy na życie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3303" y="2638044"/>
            <a:ext cx="10726221" cy="3762756"/>
          </a:xfrm>
        </p:spPr>
        <p:txBody>
          <a:bodyPr>
            <a:normAutofit/>
          </a:bodyPr>
          <a:lstStyle/>
          <a:p>
            <a:pPr algn="just"/>
            <a:endParaRPr lang="pl-PL" sz="2400" dirty="0"/>
          </a:p>
          <a:p>
            <a:pPr algn="just"/>
            <a:endParaRPr lang="pl-PL" sz="2400" dirty="0"/>
          </a:p>
          <a:p>
            <a:pPr algn="just"/>
            <a:endParaRPr lang="pl-PL" sz="2400" dirty="0"/>
          </a:p>
          <a:p>
            <a:pPr algn="just"/>
            <a:r>
              <a:rPr lang="pl-PL" sz="2400" dirty="0"/>
              <a:t>W przypadku umów na życie – </a:t>
            </a:r>
            <a:r>
              <a:rPr lang="pl-PL" sz="2400" b="1" dirty="0"/>
              <a:t>ubezpieczający</a:t>
            </a:r>
            <a:r>
              <a:rPr lang="pl-PL" sz="2400" dirty="0"/>
              <a:t> ma zawsze prawo wypowiedzenia z zachowaniem umówionego okresu wypowiedzenia lub gdy go brak – ze skutkiem natychmiastowym (art. 830 KC). </a:t>
            </a:r>
          </a:p>
        </p:txBody>
      </p:sp>
    </p:spTree>
    <p:extLst>
      <p:ext uri="{BB962C8B-B14F-4D97-AF65-F5344CB8AC3E}">
        <p14:creationId xmlns:p14="http://schemas.microsoft.com/office/powerpoint/2010/main" val="46021042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Przeniesienie przedmiotu ochrony ubezpieczeniowej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2207" y="2638044"/>
            <a:ext cx="10767317" cy="3588095"/>
          </a:xfrm>
        </p:spPr>
        <p:txBody>
          <a:bodyPr>
            <a:normAutofit/>
          </a:bodyPr>
          <a:lstStyle/>
          <a:p>
            <a:r>
              <a:rPr lang="pl-PL" sz="2800" dirty="0"/>
              <a:t>W razie zbycia rzeczy będącej przedmiotem ochrony ubezpieczeniowej, możliwe są dwa rozwiązania:</a:t>
            </a:r>
          </a:p>
          <a:p>
            <a:endParaRPr lang="pl-PL" sz="2800" dirty="0"/>
          </a:p>
          <a:p>
            <a:r>
              <a:rPr lang="pl-PL" sz="2800" dirty="0"/>
              <a:t>1/ ochrona ubezpieczeniowa podąża za rzeczą (FR)</a:t>
            </a:r>
          </a:p>
          <a:p>
            <a:r>
              <a:rPr lang="pl-PL" sz="2800" dirty="0"/>
              <a:t>2/ zbycie obiektu powoduje wygaśnięcie umowy ubezpieczenia (PL)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2532060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Przeniesienie przedmiotu ochrony ubezpieczeniowej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353" y="2638044"/>
            <a:ext cx="10900881" cy="4040158"/>
          </a:xfrm>
        </p:spPr>
        <p:txBody>
          <a:bodyPr>
            <a:normAutofit lnSpcReduction="10000"/>
          </a:bodyPr>
          <a:lstStyle/>
          <a:p>
            <a:r>
              <a:rPr lang="pl-PL" sz="2400" dirty="0"/>
              <a:t>823 par. 3 k.c.</a:t>
            </a:r>
          </a:p>
          <a:p>
            <a:pPr algn="just"/>
            <a:r>
              <a:rPr lang="pl-PL" sz="2400" dirty="0"/>
              <a:t>„Jeżeli prawa z umowy ubezpieczenia nie zostały przeniesione na nabywcę przedmiotu ubezpieczenia, stosunek ubezpieczenia wygasa z chwilą przejścia przedmiotu ubezpieczenia na nabywcę.” </a:t>
            </a:r>
          </a:p>
          <a:p>
            <a:endParaRPr lang="pl-PL" sz="2400" dirty="0">
              <a:sym typeface="Wingdings" charset="2"/>
            </a:endParaRPr>
          </a:p>
          <a:p>
            <a:r>
              <a:rPr lang="pl-PL" sz="2400" dirty="0">
                <a:sym typeface="Wingdings" charset="2"/>
              </a:rPr>
              <a:t></a:t>
            </a:r>
            <a:r>
              <a:rPr lang="pl-PL" sz="2400" dirty="0"/>
              <a:t> możliwość zapobieżenia wygaśnięciu w ten sposób:</a:t>
            </a:r>
          </a:p>
          <a:p>
            <a:endParaRPr lang="pl-PL" sz="2400" dirty="0"/>
          </a:p>
          <a:p>
            <a:r>
              <a:rPr lang="pl-PL" sz="2400" dirty="0"/>
              <a:t>1/ postanowienie umowy ubezpieczenia</a:t>
            </a:r>
          </a:p>
          <a:p>
            <a:r>
              <a:rPr lang="pl-PL" sz="2400" dirty="0"/>
              <a:t>2/ porozumienie zbywcy + nabywcy + zgoda ubezpieczyciela</a:t>
            </a:r>
          </a:p>
          <a:p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639265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Wyczerpanie sumy ubezpieczenia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7416" y="2638044"/>
            <a:ext cx="10613204" cy="4009336"/>
          </a:xfrm>
        </p:spPr>
        <p:txBody>
          <a:bodyPr>
            <a:normAutofit/>
          </a:bodyPr>
          <a:lstStyle/>
          <a:p>
            <a:pPr algn="just"/>
            <a:r>
              <a:rPr lang="pl-PL" sz="2400" dirty="0"/>
              <a:t>Suma ubezpieczenia (suma gwarancyjna) to górna granica odpowiedzialności ubezpieczyciela. </a:t>
            </a:r>
          </a:p>
          <a:p>
            <a:endParaRPr lang="pl-PL" sz="2400" dirty="0"/>
          </a:p>
          <a:p>
            <a:pPr algn="just"/>
            <a:r>
              <a:rPr lang="pl-PL" sz="2400" dirty="0"/>
              <a:t>Niezależnie od wysokości powstałej szkody, ubezpieczyciel ma obowiązek zapłacić jedynie kwotę w maksymalnej wysokości SU/SG. </a:t>
            </a:r>
          </a:p>
          <a:p>
            <a:pPr algn="just"/>
            <a:endParaRPr lang="pl-PL" sz="2400" dirty="0"/>
          </a:p>
          <a:p>
            <a:pPr algn="just"/>
            <a:r>
              <a:rPr lang="pl-PL" sz="2400" dirty="0"/>
              <a:t>Z chwilą wypłaty kwoty odszkodowania = SU/SG, ubezpieczyciel nie ponosi już żadnej odpowiedzialności </a:t>
            </a:r>
          </a:p>
        </p:txBody>
      </p:sp>
    </p:spTree>
    <p:extLst>
      <p:ext uri="{BB962C8B-B14F-4D97-AF65-F5344CB8AC3E}">
        <p14:creationId xmlns:p14="http://schemas.microsoft.com/office/powerpoint/2010/main" val="1696553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losowa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Efekt umowy zależy od zaistnienia zdarzenia przyszłego niepewnego</a:t>
            </a:r>
          </a:p>
          <a:p>
            <a:pPr lvl="1"/>
            <a:r>
              <a:rPr lang="pl-PL" dirty="0"/>
              <a:t>Czy zajdzie wypadek ubezpieczeniowy?</a:t>
            </a:r>
          </a:p>
          <a:p>
            <a:pPr lvl="1"/>
            <a:r>
              <a:rPr lang="pl-PL" dirty="0"/>
              <a:t>Czy w zamian za zapłaconą składkę nastąpi wypłata świadczenia ubezpieczyciela?</a:t>
            </a:r>
          </a:p>
          <a:p>
            <a:pPr lvl="1"/>
            <a:endParaRPr lang="pl-PL" dirty="0"/>
          </a:p>
          <a:p>
            <a:r>
              <a:rPr lang="pl-PL" dirty="0"/>
              <a:t>Losowość jest „opanowana” poprzez statystyczne metody planowania ryzyka.</a:t>
            </a:r>
          </a:p>
          <a:p>
            <a:r>
              <a:rPr lang="pl-PL" dirty="0"/>
              <a:t>Całość działalności ubezpieczyciela jest pozbawiona losowości. </a:t>
            </a:r>
          </a:p>
        </p:txBody>
      </p:sp>
    </p:spTree>
    <p:extLst>
      <p:ext uri="{BB962C8B-B14F-4D97-AF65-F5344CB8AC3E}">
        <p14:creationId xmlns:p14="http://schemas.microsoft.com/office/powerpoint/2010/main" val="1592129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konsensualna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Dochodzi do jej zawarcia solo </a:t>
            </a:r>
            <a:r>
              <a:rPr lang="pl-PL" dirty="0" err="1"/>
              <a:t>consensu</a:t>
            </a:r>
            <a:r>
              <a:rPr lang="pl-PL" dirty="0"/>
              <a:t>,</a:t>
            </a:r>
          </a:p>
          <a:p>
            <a:pPr lvl="1"/>
            <a:r>
              <a:rPr lang="pl-PL" dirty="0"/>
              <a:t>Charakter prawny polisy? </a:t>
            </a:r>
            <a:r>
              <a:rPr lang="pl-PL" dirty="0">
                <a:sym typeface="Wingdings"/>
              </a:rPr>
              <a:t> tylko potwierdza zawarcie umowy</a:t>
            </a:r>
          </a:p>
          <a:p>
            <a:endParaRPr lang="pl-PL" dirty="0">
              <a:sym typeface="Wingdings"/>
            </a:endParaRPr>
          </a:p>
          <a:p>
            <a:r>
              <a:rPr lang="pl-PL" dirty="0">
                <a:sym typeface="Wingdings"/>
              </a:rPr>
              <a:t>Kiedy rozpoczyna się ochrona ubezpieczeniowa? </a:t>
            </a:r>
          </a:p>
          <a:p>
            <a:pPr lvl="1"/>
            <a:r>
              <a:rPr lang="pl-PL" dirty="0">
                <a:sym typeface="Wingdings"/>
              </a:rPr>
              <a:t>Art. 814 par. 1 KC</a:t>
            </a:r>
          </a:p>
          <a:p>
            <a:pPr lvl="1"/>
            <a:r>
              <a:rPr lang="pl-PL" dirty="0"/>
              <a:t>Jeżeli nie umówiono się inaczej, </a:t>
            </a:r>
            <a:r>
              <a:rPr lang="pl-PL" u="sng" dirty="0"/>
              <a:t>odpowiedzialność ubezpieczyciela rozpoczyna się od dnia następującego po zawarciu umowy</a:t>
            </a:r>
            <a:r>
              <a:rPr lang="pl-PL" dirty="0"/>
              <a:t>, nie wcześniej jednak niż od dnia następnego po zapłaceniu składki lub jej pierwszej raty. </a:t>
            </a:r>
          </a:p>
          <a:p>
            <a:pPr lvl="1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8467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dwustronnie zobowiązująca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410052"/>
            <a:ext cx="10515600" cy="656318"/>
          </a:xfrm>
        </p:spPr>
        <p:txBody>
          <a:bodyPr/>
          <a:lstStyle/>
          <a:p>
            <a:r>
              <a:rPr lang="pl-PL" dirty="0"/>
              <a:t>Obie strony są na raz wierzycielem i dłużnikiem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838200" y="5069063"/>
            <a:ext cx="10515600" cy="656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Obowiązek zapłaty skład</a:t>
            </a:r>
            <a:r>
              <a:rPr lang="pl-PL" sz="1800" dirty="0"/>
              <a:t>ki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068AB565-10F0-8C4F-9785-F16973215548}"/>
              </a:ext>
            </a:extLst>
          </p:cNvPr>
          <p:cNvSpPr txBox="1">
            <a:spLocks/>
          </p:cNvSpPr>
          <p:nvPr/>
        </p:nvSpPr>
        <p:spPr>
          <a:xfrm>
            <a:off x="2231136" y="3404090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Umowa odpłatna</a:t>
            </a:r>
          </a:p>
        </p:txBody>
      </p:sp>
    </p:spTree>
    <p:extLst>
      <p:ext uri="{BB962C8B-B14F-4D97-AF65-F5344CB8AC3E}">
        <p14:creationId xmlns:p14="http://schemas.microsoft.com/office/powerpoint/2010/main" val="169448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Umowa wzajemna???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Wzajemność </a:t>
            </a:r>
            <a:r>
              <a:rPr lang="pl-PL" dirty="0">
                <a:sym typeface="Wingdings"/>
              </a:rPr>
              <a:t> 487 KC</a:t>
            </a:r>
          </a:p>
          <a:p>
            <a:pPr lvl="1"/>
            <a:r>
              <a:rPr lang="pl-PL" dirty="0">
                <a:sym typeface="Wingdings"/>
              </a:rPr>
              <a:t>Świadczenie jednej strony jest odpowiednikiem świadczenia drugiej strony.</a:t>
            </a:r>
          </a:p>
          <a:p>
            <a:r>
              <a:rPr lang="pl-PL" dirty="0">
                <a:sym typeface="Wingdings"/>
              </a:rPr>
              <a:t>Problem: na czym polega świadczenie ubezpieczyciela?</a:t>
            </a:r>
          </a:p>
          <a:p>
            <a:pPr lvl="1"/>
            <a:r>
              <a:rPr lang="pl-PL" dirty="0">
                <a:sym typeface="Wingdings"/>
              </a:rPr>
              <a:t>805 par. 1-2 KC, 822 par. 1 KC vs 813-814 KC</a:t>
            </a:r>
          </a:p>
          <a:p>
            <a:pPr lvl="1"/>
            <a:endParaRPr lang="pl-PL" dirty="0">
              <a:sym typeface="Wingdings"/>
            </a:endParaRPr>
          </a:p>
          <a:p>
            <a:r>
              <a:rPr lang="pl-PL" dirty="0">
                <a:sym typeface="Wingdings"/>
              </a:rPr>
              <a:t>Czy nie zachodzi dysproporcja pomiędzy świadczeniami stron?</a:t>
            </a:r>
          </a:p>
          <a:p>
            <a:pPr lvl="1"/>
            <a:r>
              <a:rPr lang="pl-PL" dirty="0">
                <a:sym typeface="Wingdings"/>
              </a:rPr>
              <a:t>Mała składka</a:t>
            </a:r>
          </a:p>
          <a:p>
            <a:pPr lvl="1"/>
            <a:r>
              <a:rPr lang="pl-PL" dirty="0">
                <a:sym typeface="Wingdings"/>
              </a:rPr>
              <a:t>Wysokie odszkodowanie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9367182"/>
      </p:ext>
    </p:extLst>
  </p:cSld>
  <p:clrMapOvr>
    <a:masterClrMapping/>
  </p:clrMapOvr>
</p:sld>
</file>

<file path=ppt/theme/theme1.xml><?xml version="1.0" encoding="utf-8"?>
<a:theme xmlns:a="http://schemas.openxmlformats.org/drawingml/2006/main" name="Paczka">
  <a:themeElements>
    <a:clrScheme name="Paczka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czk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zka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{520701DC-84E5-A04B-8B15-08137B3A1AD2}tf10001120</Template>
  <TotalTime>415</TotalTime>
  <Words>3310</Words>
  <Application>Microsoft Office PowerPoint</Application>
  <PresentationFormat>Panoramiczny</PresentationFormat>
  <Paragraphs>346</Paragraphs>
  <Slides>58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58</vt:i4>
      </vt:variant>
    </vt:vector>
  </HeadingPairs>
  <TitlesOfParts>
    <vt:vector size="63" baseType="lpstr">
      <vt:lpstr>Arial</vt:lpstr>
      <vt:lpstr>Cambria Math</vt:lpstr>
      <vt:lpstr>Gill Sans MT</vt:lpstr>
      <vt:lpstr>Wingdings</vt:lpstr>
      <vt:lpstr>Paczka</vt:lpstr>
      <vt:lpstr>UMOWA UBEZPIECZENIA</vt:lpstr>
      <vt:lpstr>Art. 805 KC</vt:lpstr>
      <vt:lpstr>Charakter prawny umowy ubezpieczenia</vt:lpstr>
      <vt:lpstr>Umowa najwyższego zaufania</vt:lpstr>
      <vt:lpstr>Art. 815 KC</vt:lpstr>
      <vt:lpstr>Umowa losowa</vt:lpstr>
      <vt:lpstr>Umowa konsensualna</vt:lpstr>
      <vt:lpstr>Umowa dwustronnie zobowiązująca</vt:lpstr>
      <vt:lpstr>Umowa wzajemna???</vt:lpstr>
      <vt:lpstr>Umowa kwalifikowana podmiotowo</vt:lpstr>
      <vt:lpstr>Zawarcie umowy ubezpieczenia</vt:lpstr>
      <vt:lpstr>STRONY UMOWY UBEZPIECZENIA</vt:lpstr>
      <vt:lpstr>INNE PODMIOTU STOSUNKU PRAWNEGO UBEZPIECZENIA</vt:lpstr>
      <vt:lpstr>UBEZPIECZAJĄCY</vt:lpstr>
      <vt:lpstr>ubezpieczony</vt:lpstr>
      <vt:lpstr>uposażony</vt:lpstr>
      <vt:lpstr>Poszkodowany </vt:lpstr>
      <vt:lpstr>UBEZPIECZENIA MAJĄTKOWE I OSOBOWE</vt:lpstr>
      <vt:lpstr>UBEZPIECZENIA OSOBOWE I MAJĄTKOWE</vt:lpstr>
      <vt:lpstr>UBEZPIECZENIA MAJĄTKOWE</vt:lpstr>
      <vt:lpstr>INTERES UBEZPIECZENIOWY</vt:lpstr>
      <vt:lpstr>UBEZPIECZENIE AKTYWÓW</vt:lpstr>
      <vt:lpstr>UBEZPIECZENIE AKTYWÓW</vt:lpstr>
      <vt:lpstr>UBEZPIECZENIE ODPOWIEDZIALNOŚCI CYWILNEJ</vt:lpstr>
      <vt:lpstr>UBEZPIECZENIE ODPOWIEDZIALNOŚCI CYWILNEJ</vt:lpstr>
      <vt:lpstr>UBEZPIECZENIE ODPOWIEDZIALNOŚCI CYWILNEJ</vt:lpstr>
      <vt:lpstr>UBEZPIECZENIE ODPOWIEDZIALNOŚCI CYWILNEJ</vt:lpstr>
      <vt:lpstr>UBEZPIECZENIE ODPOWIEDZIALNOŚCI CYWILNEJ</vt:lpstr>
      <vt:lpstr>UBEZPIECZENIA OSOBOWE</vt:lpstr>
      <vt:lpstr>UBEZPIECZENIA OSOBOWE</vt:lpstr>
      <vt:lpstr>UBEZPIECZENIE NA ŻYCIE</vt:lpstr>
      <vt:lpstr>UBEZPIECZENIE NA ŻYCIE</vt:lpstr>
      <vt:lpstr>UBEZPIECZENIE NA ŻYCIE</vt:lpstr>
      <vt:lpstr>Świadczenia stron</vt:lpstr>
      <vt:lpstr>Świadczenia stron umowy ubezpieczenia</vt:lpstr>
      <vt:lpstr>Czynniki limitujące ochronę ubezpieczeniową</vt:lpstr>
      <vt:lpstr>Prezentacja programu PowerPoint</vt:lpstr>
      <vt:lpstr>Prezentacja programu PowerPoint</vt:lpstr>
      <vt:lpstr>Klauzule dodatkowe</vt:lpstr>
      <vt:lpstr>Świadczenie pieniężne ubezpieczyciela</vt:lpstr>
      <vt:lpstr>Terminy</vt:lpstr>
      <vt:lpstr>Terminy</vt:lpstr>
      <vt:lpstr>Świadczenia ubezpieczającego</vt:lpstr>
      <vt:lpstr>Obowiązek deklaracji</vt:lpstr>
      <vt:lpstr>Umożliwienie zapoznania się ze stanem po wypadku ubezpieczeniowym</vt:lpstr>
      <vt:lpstr>Obowiązek ratowania</vt:lpstr>
      <vt:lpstr>Obowiązek powstrzymania się od wyrządzenia szkody</vt:lpstr>
      <vt:lpstr>Zakończenie umowy ubezpieczenia</vt:lpstr>
      <vt:lpstr>Sposoby zakończenia stosunku prawnego ubezpieczenia</vt:lpstr>
      <vt:lpstr>Upływ terminu, na jaki zawarto umowę</vt:lpstr>
      <vt:lpstr>Upływ terminu, na jaki zawarto umowę</vt:lpstr>
      <vt:lpstr>Wypowiedzenie i odstąpienie </vt:lpstr>
      <vt:lpstr>Wypowiedzenie</vt:lpstr>
      <vt:lpstr>Wypowiedzenie</vt:lpstr>
      <vt:lpstr>Wypowiedzenie – umowy na życie</vt:lpstr>
      <vt:lpstr>Przeniesienie przedmiotu ochrony ubezpieczeniowej</vt:lpstr>
      <vt:lpstr>Przeniesienie przedmiotu ochrony ubezpieczeniowej</vt:lpstr>
      <vt:lpstr>Wyczerpanie sumy ubezpieczenia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UMOWA UBEZPIECZENIA</dc:title>
  <dc:creator>Dorota Wieczorkowska</dc:creator>
  <cp:lastModifiedBy>Dorota Wieczorkowska</cp:lastModifiedBy>
  <cp:revision>30</cp:revision>
  <cp:lastPrinted>2017-10-17T21:30:11Z</cp:lastPrinted>
  <dcterms:created xsi:type="dcterms:W3CDTF">2017-10-17T21:21:11Z</dcterms:created>
  <dcterms:modified xsi:type="dcterms:W3CDTF">2019-12-01T22:37:02Z</dcterms:modified>
</cp:coreProperties>
</file>