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4" r:id="rId6"/>
    <p:sldId id="260" r:id="rId7"/>
    <p:sldId id="261" r:id="rId8"/>
    <p:sldId id="262" r:id="rId9"/>
    <p:sldId id="263" r:id="rId10"/>
    <p:sldId id="277" r:id="rId11"/>
    <p:sldId id="265" r:id="rId12"/>
    <p:sldId id="266" r:id="rId13"/>
    <p:sldId id="267" r:id="rId14"/>
    <p:sldId id="268" r:id="rId15"/>
    <p:sldId id="269" r:id="rId16"/>
    <p:sldId id="270" r:id="rId17"/>
    <p:sldId id="271" r:id="rId18"/>
    <p:sldId id="274" r:id="rId19"/>
    <p:sldId id="275" r:id="rId20"/>
    <p:sldId id="276" r:id="rId21"/>
    <p:sldId id="272"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24"/>
    <p:restoredTop sz="94595"/>
  </p:normalViewPr>
  <p:slideViewPr>
    <p:cSldViewPr snapToGrid="0" snapToObjects="1">
      <p:cViewPr varScale="1">
        <p:scale>
          <a:sx n="67" d="100"/>
          <a:sy n="67" d="100"/>
        </p:scale>
        <p:origin x="48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79E85A-0B83-B540-9D97-C1F93615980B}" type="doc">
      <dgm:prSet loTypeId="urn:microsoft.com/office/officeart/2009/layout/CircleArrowProcess" loCatId="" qsTypeId="urn:microsoft.com/office/officeart/2005/8/quickstyle/simple1" qsCatId="simple" csTypeId="urn:microsoft.com/office/officeart/2005/8/colors/accent1_2" csCatId="accent1" phldr="1"/>
      <dgm:spPr/>
      <dgm:t>
        <a:bodyPr/>
        <a:lstStyle/>
        <a:p>
          <a:endParaRPr lang="pl-PL"/>
        </a:p>
      </dgm:t>
    </dgm:pt>
    <dgm:pt modelId="{9947F451-419F-8443-8C23-2BAD0E8DEE2C}">
      <dgm:prSet phldrT="[Tekst]"/>
      <dgm:spPr/>
      <dgm:t>
        <a:bodyPr/>
        <a:lstStyle/>
        <a:p>
          <a:r>
            <a:rPr lang="pl-PL" dirty="0"/>
            <a:t>Oferta I</a:t>
          </a:r>
        </a:p>
      </dgm:t>
    </dgm:pt>
    <dgm:pt modelId="{4885C5F9-02AF-924C-ACAF-D005A7581795}" type="parTrans" cxnId="{F49160C6-ABDC-BC49-B168-68356D15BF79}">
      <dgm:prSet/>
      <dgm:spPr/>
      <dgm:t>
        <a:bodyPr/>
        <a:lstStyle/>
        <a:p>
          <a:endParaRPr lang="pl-PL"/>
        </a:p>
      </dgm:t>
    </dgm:pt>
    <dgm:pt modelId="{77EA8B6A-5720-7F4D-A759-E2892C06F797}" type="sibTrans" cxnId="{F49160C6-ABDC-BC49-B168-68356D15BF79}">
      <dgm:prSet/>
      <dgm:spPr/>
      <dgm:t>
        <a:bodyPr/>
        <a:lstStyle/>
        <a:p>
          <a:endParaRPr lang="pl-PL"/>
        </a:p>
      </dgm:t>
    </dgm:pt>
    <dgm:pt modelId="{A25DE08E-C682-E546-918F-8E8CB60E48D9}">
      <dgm:prSet phldrT="[Tekst]"/>
      <dgm:spPr/>
      <dgm:t>
        <a:bodyPr/>
        <a:lstStyle/>
        <a:p>
          <a:r>
            <a:rPr lang="pl-PL" dirty="0"/>
            <a:t>Oferta II</a:t>
          </a:r>
        </a:p>
      </dgm:t>
    </dgm:pt>
    <dgm:pt modelId="{223108D0-677D-5447-8B86-04FE27D37AC5}" type="parTrans" cxnId="{CC30E7EE-183B-D041-A565-6DE61784F595}">
      <dgm:prSet/>
      <dgm:spPr/>
      <dgm:t>
        <a:bodyPr/>
        <a:lstStyle/>
        <a:p>
          <a:endParaRPr lang="pl-PL"/>
        </a:p>
      </dgm:t>
    </dgm:pt>
    <dgm:pt modelId="{3C0BC4BD-3FBE-EB40-A194-7F2DA3CE933A}" type="sibTrans" cxnId="{CC30E7EE-183B-D041-A565-6DE61784F595}">
      <dgm:prSet/>
      <dgm:spPr/>
      <dgm:t>
        <a:bodyPr/>
        <a:lstStyle/>
        <a:p>
          <a:endParaRPr lang="pl-PL"/>
        </a:p>
      </dgm:t>
    </dgm:pt>
    <dgm:pt modelId="{52B6CB08-737E-F241-8549-58F19854C3EE}">
      <dgm:prSet phldrT="[Tekst]"/>
      <dgm:spPr/>
      <dgm:t>
        <a:bodyPr/>
        <a:lstStyle/>
        <a:p>
          <a:r>
            <a:rPr lang="pl-PL" dirty="0"/>
            <a:t>Oferta III</a:t>
          </a:r>
        </a:p>
      </dgm:t>
    </dgm:pt>
    <dgm:pt modelId="{92F610B0-4F67-F241-ADC3-C28DE52E9EE1}" type="parTrans" cxnId="{6D325D5D-F80A-C445-90C8-08BD760FE55B}">
      <dgm:prSet/>
      <dgm:spPr/>
      <dgm:t>
        <a:bodyPr/>
        <a:lstStyle/>
        <a:p>
          <a:endParaRPr lang="pl-PL"/>
        </a:p>
      </dgm:t>
    </dgm:pt>
    <dgm:pt modelId="{61A050ED-1E63-7647-BECA-59902809BA4A}" type="sibTrans" cxnId="{6D325D5D-F80A-C445-90C8-08BD760FE55B}">
      <dgm:prSet/>
      <dgm:spPr/>
      <dgm:t>
        <a:bodyPr/>
        <a:lstStyle/>
        <a:p>
          <a:endParaRPr lang="pl-PL"/>
        </a:p>
      </dgm:t>
    </dgm:pt>
    <dgm:pt modelId="{DD252E89-469B-F642-A137-D536C64C21B7}" type="pres">
      <dgm:prSet presAssocID="{9F79E85A-0B83-B540-9D97-C1F93615980B}" presName="Name0" presStyleCnt="0">
        <dgm:presLayoutVars>
          <dgm:chMax val="7"/>
          <dgm:chPref val="7"/>
          <dgm:dir/>
          <dgm:animLvl val="lvl"/>
        </dgm:presLayoutVars>
      </dgm:prSet>
      <dgm:spPr/>
    </dgm:pt>
    <dgm:pt modelId="{4656AEA5-261D-B845-BF72-59E658AB24A5}" type="pres">
      <dgm:prSet presAssocID="{9947F451-419F-8443-8C23-2BAD0E8DEE2C}" presName="Accent1" presStyleCnt="0"/>
      <dgm:spPr/>
    </dgm:pt>
    <dgm:pt modelId="{15FB1766-C13B-774B-89DC-EC19015AAA65}" type="pres">
      <dgm:prSet presAssocID="{9947F451-419F-8443-8C23-2BAD0E8DEE2C}" presName="Accent" presStyleLbl="node1" presStyleIdx="0" presStyleCnt="3"/>
      <dgm:spPr/>
    </dgm:pt>
    <dgm:pt modelId="{DCC2E7AC-599B-1A4F-9FC2-16C4FF64DCB6}" type="pres">
      <dgm:prSet presAssocID="{9947F451-419F-8443-8C23-2BAD0E8DEE2C}" presName="Parent1" presStyleLbl="revTx" presStyleIdx="0" presStyleCnt="3">
        <dgm:presLayoutVars>
          <dgm:chMax val="1"/>
          <dgm:chPref val="1"/>
          <dgm:bulletEnabled val="1"/>
        </dgm:presLayoutVars>
      </dgm:prSet>
      <dgm:spPr/>
    </dgm:pt>
    <dgm:pt modelId="{CBD57FB8-C6E8-AE47-94BA-5F7E25202E62}" type="pres">
      <dgm:prSet presAssocID="{A25DE08E-C682-E546-918F-8E8CB60E48D9}" presName="Accent2" presStyleCnt="0"/>
      <dgm:spPr/>
    </dgm:pt>
    <dgm:pt modelId="{2294843D-370D-3B4E-AAC6-C52E6E3772D4}" type="pres">
      <dgm:prSet presAssocID="{A25DE08E-C682-E546-918F-8E8CB60E48D9}" presName="Accent" presStyleLbl="node1" presStyleIdx="1" presStyleCnt="3"/>
      <dgm:spPr/>
    </dgm:pt>
    <dgm:pt modelId="{6E84F2FB-A34F-3448-A675-48814370358E}" type="pres">
      <dgm:prSet presAssocID="{A25DE08E-C682-E546-918F-8E8CB60E48D9}" presName="Parent2" presStyleLbl="revTx" presStyleIdx="1" presStyleCnt="3">
        <dgm:presLayoutVars>
          <dgm:chMax val="1"/>
          <dgm:chPref val="1"/>
          <dgm:bulletEnabled val="1"/>
        </dgm:presLayoutVars>
      </dgm:prSet>
      <dgm:spPr/>
    </dgm:pt>
    <dgm:pt modelId="{B4E23E0B-333A-F34F-ABA0-B87B000B2D4D}" type="pres">
      <dgm:prSet presAssocID="{52B6CB08-737E-F241-8549-58F19854C3EE}" presName="Accent3" presStyleCnt="0"/>
      <dgm:spPr/>
    </dgm:pt>
    <dgm:pt modelId="{18A8205A-B057-A648-AC2D-C88F45845AB6}" type="pres">
      <dgm:prSet presAssocID="{52B6CB08-737E-F241-8549-58F19854C3EE}" presName="Accent" presStyleLbl="node1" presStyleIdx="2" presStyleCnt="3"/>
      <dgm:spPr/>
    </dgm:pt>
    <dgm:pt modelId="{EB217EF4-17D7-2146-A5C9-E262D6952007}" type="pres">
      <dgm:prSet presAssocID="{52B6CB08-737E-F241-8549-58F19854C3EE}" presName="Parent3" presStyleLbl="revTx" presStyleIdx="2" presStyleCnt="3">
        <dgm:presLayoutVars>
          <dgm:chMax val="1"/>
          <dgm:chPref val="1"/>
          <dgm:bulletEnabled val="1"/>
        </dgm:presLayoutVars>
      </dgm:prSet>
      <dgm:spPr/>
    </dgm:pt>
  </dgm:ptLst>
  <dgm:cxnLst>
    <dgm:cxn modelId="{D078E628-19DE-9E47-82F1-9378EC2F72A2}" type="presOf" srcId="{52B6CB08-737E-F241-8549-58F19854C3EE}" destId="{EB217EF4-17D7-2146-A5C9-E262D6952007}" srcOrd="0" destOrd="0" presId="urn:microsoft.com/office/officeart/2009/layout/CircleArrowProcess"/>
    <dgm:cxn modelId="{6E63D62C-6B44-614F-9ADD-376EFA623AD7}" type="presOf" srcId="{9947F451-419F-8443-8C23-2BAD0E8DEE2C}" destId="{DCC2E7AC-599B-1A4F-9FC2-16C4FF64DCB6}" srcOrd="0" destOrd="0" presId="urn:microsoft.com/office/officeart/2009/layout/CircleArrowProcess"/>
    <dgm:cxn modelId="{6D325D5D-F80A-C445-90C8-08BD760FE55B}" srcId="{9F79E85A-0B83-B540-9D97-C1F93615980B}" destId="{52B6CB08-737E-F241-8549-58F19854C3EE}" srcOrd="2" destOrd="0" parTransId="{92F610B0-4F67-F241-ADC3-C28DE52E9EE1}" sibTransId="{61A050ED-1E63-7647-BECA-59902809BA4A}"/>
    <dgm:cxn modelId="{21B7D974-F2A7-C64C-9940-8A10D8F5FDFB}" type="presOf" srcId="{9F79E85A-0B83-B540-9D97-C1F93615980B}" destId="{DD252E89-469B-F642-A137-D536C64C21B7}" srcOrd="0" destOrd="0" presId="urn:microsoft.com/office/officeart/2009/layout/CircleArrowProcess"/>
    <dgm:cxn modelId="{F49160C6-ABDC-BC49-B168-68356D15BF79}" srcId="{9F79E85A-0B83-B540-9D97-C1F93615980B}" destId="{9947F451-419F-8443-8C23-2BAD0E8DEE2C}" srcOrd="0" destOrd="0" parTransId="{4885C5F9-02AF-924C-ACAF-D005A7581795}" sibTransId="{77EA8B6A-5720-7F4D-A759-E2892C06F797}"/>
    <dgm:cxn modelId="{8D92EAD0-9AC1-8B47-A8FF-D4C5DAB2D226}" type="presOf" srcId="{A25DE08E-C682-E546-918F-8E8CB60E48D9}" destId="{6E84F2FB-A34F-3448-A675-48814370358E}" srcOrd="0" destOrd="0" presId="urn:microsoft.com/office/officeart/2009/layout/CircleArrowProcess"/>
    <dgm:cxn modelId="{CC30E7EE-183B-D041-A565-6DE61784F595}" srcId="{9F79E85A-0B83-B540-9D97-C1F93615980B}" destId="{A25DE08E-C682-E546-918F-8E8CB60E48D9}" srcOrd="1" destOrd="0" parTransId="{223108D0-677D-5447-8B86-04FE27D37AC5}" sibTransId="{3C0BC4BD-3FBE-EB40-A194-7F2DA3CE933A}"/>
    <dgm:cxn modelId="{04DA5A01-9844-1D44-A554-8052AB69A315}" type="presParOf" srcId="{DD252E89-469B-F642-A137-D536C64C21B7}" destId="{4656AEA5-261D-B845-BF72-59E658AB24A5}" srcOrd="0" destOrd="0" presId="urn:microsoft.com/office/officeart/2009/layout/CircleArrowProcess"/>
    <dgm:cxn modelId="{3202F332-A429-D347-B225-B61DB6100743}" type="presParOf" srcId="{4656AEA5-261D-B845-BF72-59E658AB24A5}" destId="{15FB1766-C13B-774B-89DC-EC19015AAA65}" srcOrd="0" destOrd="0" presId="urn:microsoft.com/office/officeart/2009/layout/CircleArrowProcess"/>
    <dgm:cxn modelId="{C2F8B430-5E52-6B46-8989-8C055E7C9CBD}" type="presParOf" srcId="{DD252E89-469B-F642-A137-D536C64C21B7}" destId="{DCC2E7AC-599B-1A4F-9FC2-16C4FF64DCB6}" srcOrd="1" destOrd="0" presId="urn:microsoft.com/office/officeart/2009/layout/CircleArrowProcess"/>
    <dgm:cxn modelId="{19D68276-E17A-5640-BF44-BB8B03AA779C}" type="presParOf" srcId="{DD252E89-469B-F642-A137-D536C64C21B7}" destId="{CBD57FB8-C6E8-AE47-94BA-5F7E25202E62}" srcOrd="2" destOrd="0" presId="urn:microsoft.com/office/officeart/2009/layout/CircleArrowProcess"/>
    <dgm:cxn modelId="{00601BBC-F289-DA44-86EE-28095AB2EB18}" type="presParOf" srcId="{CBD57FB8-C6E8-AE47-94BA-5F7E25202E62}" destId="{2294843D-370D-3B4E-AAC6-C52E6E3772D4}" srcOrd="0" destOrd="0" presId="urn:microsoft.com/office/officeart/2009/layout/CircleArrowProcess"/>
    <dgm:cxn modelId="{EC65514A-8E1D-8048-827D-186051CD78A1}" type="presParOf" srcId="{DD252E89-469B-F642-A137-D536C64C21B7}" destId="{6E84F2FB-A34F-3448-A675-48814370358E}" srcOrd="3" destOrd="0" presId="urn:microsoft.com/office/officeart/2009/layout/CircleArrowProcess"/>
    <dgm:cxn modelId="{D9E6E62A-D273-D745-82D9-50CE22186180}" type="presParOf" srcId="{DD252E89-469B-F642-A137-D536C64C21B7}" destId="{B4E23E0B-333A-F34F-ABA0-B87B000B2D4D}" srcOrd="4" destOrd="0" presId="urn:microsoft.com/office/officeart/2009/layout/CircleArrowProcess"/>
    <dgm:cxn modelId="{944A588A-3CE4-064A-B3D6-3F2D08BC80AF}" type="presParOf" srcId="{B4E23E0B-333A-F34F-ABA0-B87B000B2D4D}" destId="{18A8205A-B057-A648-AC2D-C88F45845AB6}" srcOrd="0" destOrd="0" presId="urn:microsoft.com/office/officeart/2009/layout/CircleArrowProcess"/>
    <dgm:cxn modelId="{CDB814B7-D80E-2B47-BBDD-C4F1178E97F9}" type="presParOf" srcId="{DD252E89-469B-F642-A137-D536C64C21B7}" destId="{EB217EF4-17D7-2146-A5C9-E262D6952007}"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35A81C-4A68-ED42-A772-DE45D0C28E03}" type="doc">
      <dgm:prSet loTypeId="urn:microsoft.com/office/officeart/2005/8/layout/radial4" loCatId="" qsTypeId="urn:microsoft.com/office/officeart/2005/8/quickstyle/simple1" qsCatId="simple" csTypeId="urn:microsoft.com/office/officeart/2005/8/colors/accent1_2" csCatId="accent1" phldr="1"/>
      <dgm:spPr/>
      <dgm:t>
        <a:bodyPr/>
        <a:lstStyle/>
        <a:p>
          <a:endParaRPr lang="pl-PL"/>
        </a:p>
      </dgm:t>
    </dgm:pt>
    <dgm:pt modelId="{EE35BD69-8B6A-0944-94A2-FA9DA3E1C3EE}">
      <dgm:prSet phldrT="[Tekst]"/>
      <dgm:spPr/>
      <dgm:t>
        <a:bodyPr/>
        <a:lstStyle/>
        <a:p>
          <a:r>
            <a:rPr lang="pl-PL" dirty="0"/>
            <a:t>Organizator przetargu</a:t>
          </a:r>
        </a:p>
      </dgm:t>
    </dgm:pt>
    <dgm:pt modelId="{10B2388E-107F-7A42-ABB2-A5FF48190F0C}" type="parTrans" cxnId="{C7202E31-7BBB-AE40-B66A-006736C933C9}">
      <dgm:prSet/>
      <dgm:spPr/>
      <dgm:t>
        <a:bodyPr/>
        <a:lstStyle/>
        <a:p>
          <a:endParaRPr lang="pl-PL"/>
        </a:p>
      </dgm:t>
    </dgm:pt>
    <dgm:pt modelId="{EEBCD9A5-05B8-EE4A-800D-DD0CC2997C77}" type="sibTrans" cxnId="{C7202E31-7BBB-AE40-B66A-006736C933C9}">
      <dgm:prSet/>
      <dgm:spPr/>
      <dgm:t>
        <a:bodyPr/>
        <a:lstStyle/>
        <a:p>
          <a:endParaRPr lang="pl-PL"/>
        </a:p>
      </dgm:t>
    </dgm:pt>
    <dgm:pt modelId="{103D4605-F916-7B4B-99E1-33649B956FAA}">
      <dgm:prSet phldrT="[Tekst]"/>
      <dgm:spPr/>
      <dgm:t>
        <a:bodyPr/>
        <a:lstStyle/>
        <a:p>
          <a:r>
            <a:rPr lang="pl-PL" dirty="0"/>
            <a:t>Oferta 1</a:t>
          </a:r>
        </a:p>
      </dgm:t>
    </dgm:pt>
    <dgm:pt modelId="{B933EB40-CC4C-1545-8E59-0F08A73FC15E}" type="parTrans" cxnId="{1A1FC743-1DDF-C44A-A766-81EDC3F87F7B}">
      <dgm:prSet/>
      <dgm:spPr/>
      <dgm:t>
        <a:bodyPr/>
        <a:lstStyle/>
        <a:p>
          <a:endParaRPr lang="pl-PL"/>
        </a:p>
      </dgm:t>
    </dgm:pt>
    <dgm:pt modelId="{C3DB8E86-7A6D-EE47-9C9C-678E71D8C0DC}" type="sibTrans" cxnId="{1A1FC743-1DDF-C44A-A766-81EDC3F87F7B}">
      <dgm:prSet/>
      <dgm:spPr/>
      <dgm:t>
        <a:bodyPr/>
        <a:lstStyle/>
        <a:p>
          <a:endParaRPr lang="pl-PL"/>
        </a:p>
      </dgm:t>
    </dgm:pt>
    <dgm:pt modelId="{0D42DB1C-B76E-1B41-AF1A-8D0B300757F6}">
      <dgm:prSet phldrT="[Tekst]"/>
      <dgm:spPr/>
      <dgm:t>
        <a:bodyPr/>
        <a:lstStyle/>
        <a:p>
          <a:r>
            <a:rPr lang="pl-PL" dirty="0"/>
            <a:t>Oferta II</a:t>
          </a:r>
        </a:p>
      </dgm:t>
    </dgm:pt>
    <dgm:pt modelId="{F2C31AE8-AC95-D642-A293-7E3238CACC08}" type="parTrans" cxnId="{B9EE2178-AEAF-9C4A-96A3-50B0A09927BD}">
      <dgm:prSet/>
      <dgm:spPr/>
      <dgm:t>
        <a:bodyPr/>
        <a:lstStyle/>
        <a:p>
          <a:endParaRPr lang="pl-PL"/>
        </a:p>
      </dgm:t>
    </dgm:pt>
    <dgm:pt modelId="{EC7ED792-D91A-CA44-A587-824EA4AFA714}" type="sibTrans" cxnId="{B9EE2178-AEAF-9C4A-96A3-50B0A09927BD}">
      <dgm:prSet/>
      <dgm:spPr/>
      <dgm:t>
        <a:bodyPr/>
        <a:lstStyle/>
        <a:p>
          <a:endParaRPr lang="pl-PL"/>
        </a:p>
      </dgm:t>
    </dgm:pt>
    <dgm:pt modelId="{8F37F100-A7D8-2E42-B09D-CBF0473AF945}">
      <dgm:prSet phldrT="[Tekst]"/>
      <dgm:spPr/>
      <dgm:t>
        <a:bodyPr/>
        <a:lstStyle/>
        <a:p>
          <a:r>
            <a:rPr lang="pl-PL" dirty="0"/>
            <a:t>Oferta III</a:t>
          </a:r>
        </a:p>
      </dgm:t>
    </dgm:pt>
    <dgm:pt modelId="{CF251D14-F8C6-A04E-9223-EAC2554F92D8}" type="parTrans" cxnId="{85F8302F-FFA2-B848-94C1-CEB4381ECA9E}">
      <dgm:prSet/>
      <dgm:spPr/>
      <dgm:t>
        <a:bodyPr/>
        <a:lstStyle/>
        <a:p>
          <a:endParaRPr lang="pl-PL"/>
        </a:p>
      </dgm:t>
    </dgm:pt>
    <dgm:pt modelId="{7EDEBA74-1F8A-4E4C-957E-56112E7888B7}" type="sibTrans" cxnId="{85F8302F-FFA2-B848-94C1-CEB4381ECA9E}">
      <dgm:prSet/>
      <dgm:spPr/>
      <dgm:t>
        <a:bodyPr/>
        <a:lstStyle/>
        <a:p>
          <a:endParaRPr lang="pl-PL"/>
        </a:p>
      </dgm:t>
    </dgm:pt>
    <dgm:pt modelId="{351AA3DE-9578-C642-9C66-42D780515B31}" type="pres">
      <dgm:prSet presAssocID="{0B35A81C-4A68-ED42-A772-DE45D0C28E03}" presName="cycle" presStyleCnt="0">
        <dgm:presLayoutVars>
          <dgm:chMax val="1"/>
          <dgm:dir/>
          <dgm:animLvl val="ctr"/>
          <dgm:resizeHandles val="exact"/>
        </dgm:presLayoutVars>
      </dgm:prSet>
      <dgm:spPr/>
    </dgm:pt>
    <dgm:pt modelId="{17AF529D-1985-464F-94CD-105D8264EA97}" type="pres">
      <dgm:prSet presAssocID="{EE35BD69-8B6A-0944-94A2-FA9DA3E1C3EE}" presName="centerShape" presStyleLbl="node0" presStyleIdx="0" presStyleCnt="1"/>
      <dgm:spPr/>
    </dgm:pt>
    <dgm:pt modelId="{985D8D5B-B155-4744-BF67-0C55295411F4}" type="pres">
      <dgm:prSet presAssocID="{B933EB40-CC4C-1545-8E59-0F08A73FC15E}" presName="parTrans" presStyleLbl="bgSibTrans2D1" presStyleIdx="0" presStyleCnt="3"/>
      <dgm:spPr/>
    </dgm:pt>
    <dgm:pt modelId="{D7569E6B-F714-3043-9D1A-DFDDF69B95C4}" type="pres">
      <dgm:prSet presAssocID="{103D4605-F916-7B4B-99E1-33649B956FAA}" presName="node" presStyleLbl="node1" presStyleIdx="0" presStyleCnt="3">
        <dgm:presLayoutVars>
          <dgm:bulletEnabled val="1"/>
        </dgm:presLayoutVars>
      </dgm:prSet>
      <dgm:spPr/>
    </dgm:pt>
    <dgm:pt modelId="{FCD2987D-447D-1147-B54E-DC3DF1DFABF0}" type="pres">
      <dgm:prSet presAssocID="{F2C31AE8-AC95-D642-A293-7E3238CACC08}" presName="parTrans" presStyleLbl="bgSibTrans2D1" presStyleIdx="1" presStyleCnt="3"/>
      <dgm:spPr/>
    </dgm:pt>
    <dgm:pt modelId="{55E7C018-A406-5D4A-B7E1-ED71CA3AD2FB}" type="pres">
      <dgm:prSet presAssocID="{0D42DB1C-B76E-1B41-AF1A-8D0B300757F6}" presName="node" presStyleLbl="node1" presStyleIdx="1" presStyleCnt="3">
        <dgm:presLayoutVars>
          <dgm:bulletEnabled val="1"/>
        </dgm:presLayoutVars>
      </dgm:prSet>
      <dgm:spPr/>
    </dgm:pt>
    <dgm:pt modelId="{28D0B87C-3D70-0246-99BE-81997F19C6B8}" type="pres">
      <dgm:prSet presAssocID="{CF251D14-F8C6-A04E-9223-EAC2554F92D8}" presName="parTrans" presStyleLbl="bgSibTrans2D1" presStyleIdx="2" presStyleCnt="3"/>
      <dgm:spPr/>
    </dgm:pt>
    <dgm:pt modelId="{FDD1B521-6F4D-0D40-88F9-9B5F5AD968CA}" type="pres">
      <dgm:prSet presAssocID="{8F37F100-A7D8-2E42-B09D-CBF0473AF945}" presName="node" presStyleLbl="node1" presStyleIdx="2" presStyleCnt="3">
        <dgm:presLayoutVars>
          <dgm:bulletEnabled val="1"/>
        </dgm:presLayoutVars>
      </dgm:prSet>
      <dgm:spPr/>
    </dgm:pt>
  </dgm:ptLst>
  <dgm:cxnLst>
    <dgm:cxn modelId="{834C480E-892F-3F4D-8A84-BDDF43184F99}" type="presOf" srcId="{B933EB40-CC4C-1545-8E59-0F08A73FC15E}" destId="{985D8D5B-B155-4744-BF67-0C55295411F4}" srcOrd="0" destOrd="0" presId="urn:microsoft.com/office/officeart/2005/8/layout/radial4"/>
    <dgm:cxn modelId="{690B6312-20F7-1A4E-94F4-73CB58215FC4}" type="presOf" srcId="{EE35BD69-8B6A-0944-94A2-FA9DA3E1C3EE}" destId="{17AF529D-1985-464F-94CD-105D8264EA97}" srcOrd="0" destOrd="0" presId="urn:microsoft.com/office/officeart/2005/8/layout/radial4"/>
    <dgm:cxn modelId="{85870C1D-7560-BC43-BEBF-D544FC0A30E9}" type="presOf" srcId="{0D42DB1C-B76E-1B41-AF1A-8D0B300757F6}" destId="{55E7C018-A406-5D4A-B7E1-ED71CA3AD2FB}" srcOrd="0" destOrd="0" presId="urn:microsoft.com/office/officeart/2005/8/layout/radial4"/>
    <dgm:cxn modelId="{85F8302F-FFA2-B848-94C1-CEB4381ECA9E}" srcId="{EE35BD69-8B6A-0944-94A2-FA9DA3E1C3EE}" destId="{8F37F100-A7D8-2E42-B09D-CBF0473AF945}" srcOrd="2" destOrd="0" parTransId="{CF251D14-F8C6-A04E-9223-EAC2554F92D8}" sibTransId="{7EDEBA74-1F8A-4E4C-957E-56112E7888B7}"/>
    <dgm:cxn modelId="{C7202E31-7BBB-AE40-B66A-006736C933C9}" srcId="{0B35A81C-4A68-ED42-A772-DE45D0C28E03}" destId="{EE35BD69-8B6A-0944-94A2-FA9DA3E1C3EE}" srcOrd="0" destOrd="0" parTransId="{10B2388E-107F-7A42-ABB2-A5FF48190F0C}" sibTransId="{EEBCD9A5-05B8-EE4A-800D-DD0CC2997C77}"/>
    <dgm:cxn modelId="{1A1FC743-1DDF-C44A-A766-81EDC3F87F7B}" srcId="{EE35BD69-8B6A-0944-94A2-FA9DA3E1C3EE}" destId="{103D4605-F916-7B4B-99E1-33649B956FAA}" srcOrd="0" destOrd="0" parTransId="{B933EB40-CC4C-1545-8E59-0F08A73FC15E}" sibTransId="{C3DB8E86-7A6D-EE47-9C9C-678E71D8C0DC}"/>
    <dgm:cxn modelId="{D1A3696F-34D5-2B44-99BA-F7AF139D29E0}" type="presOf" srcId="{F2C31AE8-AC95-D642-A293-7E3238CACC08}" destId="{FCD2987D-447D-1147-B54E-DC3DF1DFABF0}" srcOrd="0" destOrd="0" presId="urn:microsoft.com/office/officeart/2005/8/layout/radial4"/>
    <dgm:cxn modelId="{B9EE2178-AEAF-9C4A-96A3-50B0A09927BD}" srcId="{EE35BD69-8B6A-0944-94A2-FA9DA3E1C3EE}" destId="{0D42DB1C-B76E-1B41-AF1A-8D0B300757F6}" srcOrd="1" destOrd="0" parTransId="{F2C31AE8-AC95-D642-A293-7E3238CACC08}" sibTransId="{EC7ED792-D91A-CA44-A587-824EA4AFA714}"/>
    <dgm:cxn modelId="{0B5EE55A-0DC3-EE46-80D2-16BBC11AB274}" type="presOf" srcId="{103D4605-F916-7B4B-99E1-33649B956FAA}" destId="{D7569E6B-F714-3043-9D1A-DFDDF69B95C4}" srcOrd="0" destOrd="0" presId="urn:microsoft.com/office/officeart/2005/8/layout/radial4"/>
    <dgm:cxn modelId="{6931F1A5-8855-AB49-9D8A-C433C8801593}" type="presOf" srcId="{0B35A81C-4A68-ED42-A772-DE45D0C28E03}" destId="{351AA3DE-9578-C642-9C66-42D780515B31}" srcOrd="0" destOrd="0" presId="urn:microsoft.com/office/officeart/2005/8/layout/radial4"/>
    <dgm:cxn modelId="{74EA0FDF-2291-F942-9D0E-1922BB746E76}" type="presOf" srcId="{8F37F100-A7D8-2E42-B09D-CBF0473AF945}" destId="{FDD1B521-6F4D-0D40-88F9-9B5F5AD968CA}" srcOrd="0" destOrd="0" presId="urn:microsoft.com/office/officeart/2005/8/layout/radial4"/>
    <dgm:cxn modelId="{CD603BE6-7E1D-9D49-9AEA-7C2E6C9D1068}" type="presOf" srcId="{CF251D14-F8C6-A04E-9223-EAC2554F92D8}" destId="{28D0B87C-3D70-0246-99BE-81997F19C6B8}" srcOrd="0" destOrd="0" presId="urn:microsoft.com/office/officeart/2005/8/layout/radial4"/>
    <dgm:cxn modelId="{17E9F955-7E39-4342-998C-BC69E0FC369E}" type="presParOf" srcId="{351AA3DE-9578-C642-9C66-42D780515B31}" destId="{17AF529D-1985-464F-94CD-105D8264EA97}" srcOrd="0" destOrd="0" presId="urn:microsoft.com/office/officeart/2005/8/layout/radial4"/>
    <dgm:cxn modelId="{512322E8-F3AA-0441-9DE3-71B75EC58BDB}" type="presParOf" srcId="{351AA3DE-9578-C642-9C66-42D780515B31}" destId="{985D8D5B-B155-4744-BF67-0C55295411F4}" srcOrd="1" destOrd="0" presId="urn:microsoft.com/office/officeart/2005/8/layout/radial4"/>
    <dgm:cxn modelId="{0ECAD2AE-6947-6248-893D-320BF19E11D1}" type="presParOf" srcId="{351AA3DE-9578-C642-9C66-42D780515B31}" destId="{D7569E6B-F714-3043-9D1A-DFDDF69B95C4}" srcOrd="2" destOrd="0" presId="urn:microsoft.com/office/officeart/2005/8/layout/radial4"/>
    <dgm:cxn modelId="{5C40DB9F-0F3B-844F-B7C4-CD21C356A2D6}" type="presParOf" srcId="{351AA3DE-9578-C642-9C66-42D780515B31}" destId="{FCD2987D-447D-1147-B54E-DC3DF1DFABF0}" srcOrd="3" destOrd="0" presId="urn:microsoft.com/office/officeart/2005/8/layout/radial4"/>
    <dgm:cxn modelId="{7F395510-1529-8B48-BD60-518F94CC85E3}" type="presParOf" srcId="{351AA3DE-9578-C642-9C66-42D780515B31}" destId="{55E7C018-A406-5D4A-B7E1-ED71CA3AD2FB}" srcOrd="4" destOrd="0" presId="urn:microsoft.com/office/officeart/2005/8/layout/radial4"/>
    <dgm:cxn modelId="{A9294BCF-8665-894E-9715-E0503205C455}" type="presParOf" srcId="{351AA3DE-9578-C642-9C66-42D780515B31}" destId="{28D0B87C-3D70-0246-99BE-81997F19C6B8}" srcOrd="5" destOrd="0" presId="urn:microsoft.com/office/officeart/2005/8/layout/radial4"/>
    <dgm:cxn modelId="{47499793-CAEA-5F46-8CD1-156CCC5F9EF3}" type="presParOf" srcId="{351AA3DE-9578-C642-9C66-42D780515B31}" destId="{FDD1B521-6F4D-0D40-88F9-9B5F5AD968C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B1766-C13B-774B-89DC-EC19015AAA65}">
      <dsp:nvSpPr>
        <dsp:cNvPr id="0" name=""/>
        <dsp:cNvSpPr/>
      </dsp:nvSpPr>
      <dsp:spPr>
        <a:xfrm>
          <a:off x="1511226" y="0"/>
          <a:ext cx="2067522" cy="2067836"/>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C2E7AC-599B-1A4F-9FC2-16C4FF64DCB6}">
      <dsp:nvSpPr>
        <dsp:cNvPr id="0" name=""/>
        <dsp:cNvSpPr/>
      </dsp:nvSpPr>
      <dsp:spPr>
        <a:xfrm>
          <a:off x="1968217" y="746551"/>
          <a:ext cx="1148882" cy="574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t>Oferta I</a:t>
          </a:r>
        </a:p>
      </dsp:txBody>
      <dsp:txXfrm>
        <a:off x="1968217" y="746551"/>
        <a:ext cx="1148882" cy="574303"/>
      </dsp:txXfrm>
    </dsp:sp>
    <dsp:sp modelId="{2294843D-370D-3B4E-AAC6-C52E6E3772D4}">
      <dsp:nvSpPr>
        <dsp:cNvPr id="0" name=""/>
        <dsp:cNvSpPr/>
      </dsp:nvSpPr>
      <dsp:spPr>
        <a:xfrm>
          <a:off x="936979" y="1188125"/>
          <a:ext cx="2067522" cy="2067836"/>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84F2FB-A34F-3448-A675-48814370358E}">
      <dsp:nvSpPr>
        <dsp:cNvPr id="0" name=""/>
        <dsp:cNvSpPr/>
      </dsp:nvSpPr>
      <dsp:spPr>
        <a:xfrm>
          <a:off x="1396299" y="1941550"/>
          <a:ext cx="1148882" cy="574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t>Oferta II</a:t>
          </a:r>
        </a:p>
      </dsp:txBody>
      <dsp:txXfrm>
        <a:off x="1396299" y="1941550"/>
        <a:ext cx="1148882" cy="574303"/>
      </dsp:txXfrm>
    </dsp:sp>
    <dsp:sp modelId="{18A8205A-B057-A648-AC2D-C88F45845AB6}">
      <dsp:nvSpPr>
        <dsp:cNvPr id="0" name=""/>
        <dsp:cNvSpPr/>
      </dsp:nvSpPr>
      <dsp:spPr>
        <a:xfrm>
          <a:off x="1658380" y="2518431"/>
          <a:ext cx="1776321" cy="1777033"/>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217EF4-17D7-2146-A5C9-E262D6952007}">
      <dsp:nvSpPr>
        <dsp:cNvPr id="0" name=""/>
        <dsp:cNvSpPr/>
      </dsp:nvSpPr>
      <dsp:spPr>
        <a:xfrm>
          <a:off x="1970935" y="3138266"/>
          <a:ext cx="1148882" cy="574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t>Oferta III</a:t>
          </a:r>
        </a:p>
      </dsp:txBody>
      <dsp:txXfrm>
        <a:off x="1970935" y="3138266"/>
        <a:ext cx="1148882" cy="5743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F529D-1985-464F-94CD-105D8264EA97}">
      <dsp:nvSpPr>
        <dsp:cNvPr id="0" name=""/>
        <dsp:cNvSpPr/>
      </dsp:nvSpPr>
      <dsp:spPr>
        <a:xfrm>
          <a:off x="1522226" y="2872196"/>
          <a:ext cx="1404063" cy="14040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Organizator przetargu</a:t>
          </a:r>
        </a:p>
      </dsp:txBody>
      <dsp:txXfrm>
        <a:off x="1727846" y="3077816"/>
        <a:ext cx="992823" cy="992823"/>
      </dsp:txXfrm>
    </dsp:sp>
    <dsp:sp modelId="{985D8D5B-B155-4744-BF67-0C55295411F4}">
      <dsp:nvSpPr>
        <dsp:cNvPr id="0" name=""/>
        <dsp:cNvSpPr/>
      </dsp:nvSpPr>
      <dsp:spPr>
        <a:xfrm rot="12900000">
          <a:off x="567061" y="2609542"/>
          <a:ext cx="1130451" cy="40015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569E6B-F714-3043-9D1A-DFDDF69B95C4}">
      <dsp:nvSpPr>
        <dsp:cNvPr id="0" name=""/>
        <dsp:cNvSpPr/>
      </dsp:nvSpPr>
      <dsp:spPr>
        <a:xfrm>
          <a:off x="2351" y="1951877"/>
          <a:ext cx="1333860" cy="10670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pl-PL" sz="3300" kern="1200" dirty="0"/>
            <a:t>Oferta 1</a:t>
          </a:r>
        </a:p>
      </dsp:txBody>
      <dsp:txXfrm>
        <a:off x="33605" y="1983131"/>
        <a:ext cx="1271352" cy="1004580"/>
      </dsp:txXfrm>
    </dsp:sp>
    <dsp:sp modelId="{FCD2987D-447D-1147-B54E-DC3DF1DFABF0}">
      <dsp:nvSpPr>
        <dsp:cNvPr id="0" name=""/>
        <dsp:cNvSpPr/>
      </dsp:nvSpPr>
      <dsp:spPr>
        <a:xfrm rot="16200000">
          <a:off x="1659032" y="2041098"/>
          <a:ext cx="1130451" cy="40015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E7C018-A406-5D4A-B7E1-ED71CA3AD2FB}">
      <dsp:nvSpPr>
        <dsp:cNvPr id="0" name=""/>
        <dsp:cNvSpPr/>
      </dsp:nvSpPr>
      <dsp:spPr>
        <a:xfrm>
          <a:off x="1557328" y="1142407"/>
          <a:ext cx="1333860" cy="10670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pl-PL" sz="3300" kern="1200" dirty="0"/>
            <a:t>Oferta II</a:t>
          </a:r>
        </a:p>
      </dsp:txBody>
      <dsp:txXfrm>
        <a:off x="1588582" y="1173661"/>
        <a:ext cx="1271352" cy="1004580"/>
      </dsp:txXfrm>
    </dsp:sp>
    <dsp:sp modelId="{28D0B87C-3D70-0246-99BE-81997F19C6B8}">
      <dsp:nvSpPr>
        <dsp:cNvPr id="0" name=""/>
        <dsp:cNvSpPr/>
      </dsp:nvSpPr>
      <dsp:spPr>
        <a:xfrm rot="19500000">
          <a:off x="2751004" y="2609542"/>
          <a:ext cx="1130451" cy="40015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D1B521-6F4D-0D40-88F9-9B5F5AD968CA}">
      <dsp:nvSpPr>
        <dsp:cNvPr id="0" name=""/>
        <dsp:cNvSpPr/>
      </dsp:nvSpPr>
      <dsp:spPr>
        <a:xfrm>
          <a:off x="3112305" y="1951877"/>
          <a:ext cx="1333860" cy="10670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marL="0" lvl="0" indent="0" algn="ctr" defTabSz="1466850">
            <a:lnSpc>
              <a:spcPct val="90000"/>
            </a:lnSpc>
            <a:spcBef>
              <a:spcPct val="0"/>
            </a:spcBef>
            <a:spcAft>
              <a:spcPct val="35000"/>
            </a:spcAft>
            <a:buNone/>
          </a:pPr>
          <a:r>
            <a:rPr lang="pl-PL" sz="3300" kern="1200" dirty="0"/>
            <a:t>Oferta III</a:t>
          </a:r>
        </a:p>
      </dsp:txBody>
      <dsp:txXfrm>
        <a:off x="3143559" y="1983131"/>
        <a:ext cx="1271352" cy="100458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
Drugi poziom
Trzeci poziom
Czwarty poziom
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10/13/2019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
Drugi poziom
Trzeci poziom
Czwarty poziom
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
Drugi poziom
Trzeci poziom
Czwarty poziom
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
Drugi poziom
Trzeci poziom
Czwarty poziom
Piąty poziom</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dirty="0"/>
              <a:t>10/13/2019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
Drugi poziom
Trzeci poziom
Czwarty poziom
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9" name="Date Placeholder 8"/>
          <p:cNvSpPr>
            <a:spLocks noGrp="1"/>
          </p:cNvSpPr>
          <p:nvPr>
            <p:ph type="dt" sz="half" idx="10"/>
          </p:nvPr>
        </p:nvSpPr>
        <p:spPr/>
        <p:txBody>
          <a:bodyPr/>
          <a:lstStyle/>
          <a:p>
            <a:fld id="{D1BE4249-C0D0-4B06-8692-E8BB871AF643}" type="datetimeFigureOut">
              <a:rPr lang="en-US" dirty="0"/>
              <a:t>10/13/2019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
Drugi poziom
Trzeci poziom
Czwarty poziom
Piąty poziom</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10/13/2019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10/13/2019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28E04D-2FF1-B642-A983-4CCCD01B8FB5}"/>
              </a:ext>
            </a:extLst>
          </p:cNvPr>
          <p:cNvSpPr>
            <a:spLocks noGrp="1"/>
          </p:cNvSpPr>
          <p:nvPr>
            <p:ph type="ctrTitle"/>
          </p:nvPr>
        </p:nvSpPr>
        <p:spPr/>
        <p:txBody>
          <a:bodyPr>
            <a:normAutofit/>
          </a:bodyPr>
          <a:lstStyle/>
          <a:p>
            <a:r>
              <a:rPr lang="pl-PL" dirty="0"/>
              <a:t>umowa handlowa </a:t>
            </a:r>
            <a:br>
              <a:rPr lang="pl-PL" dirty="0"/>
            </a:br>
            <a:r>
              <a:rPr lang="pl-PL" sz="2800" dirty="0"/>
              <a:t>– ZAWARCIE I ZAKOŃCZENIE</a:t>
            </a:r>
            <a:endParaRPr lang="pl-PL" dirty="0"/>
          </a:p>
        </p:txBody>
      </p:sp>
      <p:sp>
        <p:nvSpPr>
          <p:cNvPr id="3" name="Podtytuł 2">
            <a:extLst>
              <a:ext uri="{FF2B5EF4-FFF2-40B4-BE49-F238E27FC236}">
                <a16:creationId xmlns:a16="http://schemas.microsoft.com/office/drawing/2014/main" id="{911462A7-769C-B742-9E51-BAAB018A9A51}"/>
              </a:ext>
            </a:extLst>
          </p:cNvPr>
          <p:cNvSpPr>
            <a:spLocks noGrp="1"/>
          </p:cNvSpPr>
          <p:nvPr>
            <p:ph type="subTitle" idx="1"/>
          </p:nvPr>
        </p:nvSpPr>
        <p:spPr>
          <a:xfrm>
            <a:off x="1483112" y="4352544"/>
            <a:ext cx="9108688" cy="1239894"/>
          </a:xfrm>
        </p:spPr>
        <p:txBody>
          <a:bodyPr>
            <a:normAutofit lnSpcReduction="10000"/>
          </a:bodyPr>
          <a:lstStyle/>
          <a:p>
            <a:r>
              <a:rPr lang="pl-PL" dirty="0"/>
              <a:t>Dorota Wieczorkowska</a:t>
            </a:r>
          </a:p>
          <a:p>
            <a:r>
              <a:rPr lang="pl-PL" dirty="0"/>
              <a:t>Zakład Prawa Gospodarczego i Handlowego </a:t>
            </a:r>
          </a:p>
          <a:p>
            <a:r>
              <a:rPr lang="pl-PL" dirty="0"/>
              <a:t>Wydział Prawa Administracji i Ekonomii Uniwersytetu Wrocławskiego</a:t>
            </a:r>
          </a:p>
        </p:txBody>
      </p:sp>
    </p:spTree>
    <p:extLst>
      <p:ext uri="{BB962C8B-B14F-4D97-AF65-F5344CB8AC3E}">
        <p14:creationId xmlns:p14="http://schemas.microsoft.com/office/powerpoint/2010/main" val="20987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C818E9-7CB8-41AC-BC65-474C120DE065}"/>
              </a:ext>
            </a:extLst>
          </p:cNvPr>
          <p:cNvSpPr>
            <a:spLocks noGrp="1"/>
          </p:cNvSpPr>
          <p:nvPr>
            <p:ph type="title"/>
          </p:nvPr>
        </p:nvSpPr>
        <p:spPr/>
        <p:txBody>
          <a:bodyPr/>
          <a:lstStyle/>
          <a:p>
            <a:r>
              <a:rPr lang="pl-PL" dirty="0" err="1"/>
              <a:t>Konkludentne</a:t>
            </a:r>
            <a:r>
              <a:rPr lang="pl-PL" dirty="0"/>
              <a:t> przyjęcie oferty</a:t>
            </a:r>
            <a:endParaRPr lang="en-AU" dirty="0"/>
          </a:p>
        </p:txBody>
      </p:sp>
      <p:sp>
        <p:nvSpPr>
          <p:cNvPr id="3" name="Symbol zastępczy zawartości 2">
            <a:extLst>
              <a:ext uri="{FF2B5EF4-FFF2-40B4-BE49-F238E27FC236}">
                <a16:creationId xmlns:a16="http://schemas.microsoft.com/office/drawing/2014/main" id="{E7674C23-CF1C-4AA5-8DFC-3513B5AD43D0}"/>
              </a:ext>
            </a:extLst>
          </p:cNvPr>
          <p:cNvSpPr>
            <a:spLocks noGrp="1"/>
          </p:cNvSpPr>
          <p:nvPr>
            <p:ph idx="1"/>
          </p:nvPr>
        </p:nvSpPr>
        <p:spPr/>
        <p:txBody>
          <a:bodyPr/>
          <a:lstStyle/>
          <a:p>
            <a:r>
              <a:rPr lang="pl-PL" dirty="0"/>
              <a:t>Jeżeli według ustalonego w danych stosunkach </a:t>
            </a:r>
            <a:r>
              <a:rPr lang="pl-PL" u="sng" dirty="0"/>
              <a:t>zwyczaju lub według treści oferty </a:t>
            </a:r>
            <a:r>
              <a:rPr lang="pl-PL" dirty="0"/>
              <a:t>dojście do składającego ofertę oświadczenia drugiej strony o jej przyjęciu nie jest wymagane, w szczególności jeżeli składający ofertę żąda niezwłocznego wykonania umowy, umowa dochodzi do skutku, skoro druga strona w czasie właściwym przystąpi do jej wykonania; w przeciwnym razie oferta przestaje wiązać.</a:t>
            </a:r>
            <a:endParaRPr lang="en-AU" dirty="0"/>
          </a:p>
        </p:txBody>
      </p:sp>
    </p:spTree>
    <p:extLst>
      <p:ext uri="{BB962C8B-B14F-4D97-AF65-F5344CB8AC3E}">
        <p14:creationId xmlns:p14="http://schemas.microsoft.com/office/powerpoint/2010/main" val="2073947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265B27-A761-064D-A3ED-9E3394D80918}"/>
              </a:ext>
            </a:extLst>
          </p:cNvPr>
          <p:cNvSpPr>
            <a:spLocks noGrp="1"/>
          </p:cNvSpPr>
          <p:nvPr>
            <p:ph type="title"/>
          </p:nvPr>
        </p:nvSpPr>
        <p:spPr/>
        <p:txBody>
          <a:bodyPr/>
          <a:lstStyle/>
          <a:p>
            <a:r>
              <a:rPr lang="pl-PL" dirty="0"/>
              <a:t>negocjacje</a:t>
            </a:r>
          </a:p>
        </p:txBody>
      </p:sp>
      <p:sp>
        <p:nvSpPr>
          <p:cNvPr id="3" name="Symbol zastępczy zawartości 2">
            <a:extLst>
              <a:ext uri="{FF2B5EF4-FFF2-40B4-BE49-F238E27FC236}">
                <a16:creationId xmlns:a16="http://schemas.microsoft.com/office/drawing/2014/main" id="{BAE75083-B138-D246-94F9-F32ADC306AAE}"/>
              </a:ext>
            </a:extLst>
          </p:cNvPr>
          <p:cNvSpPr>
            <a:spLocks noGrp="1"/>
          </p:cNvSpPr>
          <p:nvPr>
            <p:ph idx="1"/>
          </p:nvPr>
        </p:nvSpPr>
        <p:spPr/>
        <p:txBody>
          <a:bodyPr/>
          <a:lstStyle/>
          <a:p>
            <a:r>
              <a:rPr lang="pl-PL" sz="2400" dirty="0"/>
              <a:t>Dyskusja między stronami zmierzająca do zawarcia umowy. Umowa zostaje zawarta, gdy strony dojdą do porozumienia co do wszystkich jej postanowień, które były przedmiotem negocjacji.</a:t>
            </a:r>
          </a:p>
          <a:p>
            <a:endParaRPr lang="pl-PL" dirty="0"/>
          </a:p>
        </p:txBody>
      </p:sp>
    </p:spTree>
    <p:extLst>
      <p:ext uri="{BB962C8B-B14F-4D97-AF65-F5344CB8AC3E}">
        <p14:creationId xmlns:p14="http://schemas.microsoft.com/office/powerpoint/2010/main" val="1179266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A96173-EA47-EF4D-9FEC-D6993354E694}"/>
              </a:ext>
            </a:extLst>
          </p:cNvPr>
          <p:cNvSpPr>
            <a:spLocks noGrp="1"/>
          </p:cNvSpPr>
          <p:nvPr>
            <p:ph type="title"/>
          </p:nvPr>
        </p:nvSpPr>
        <p:spPr/>
        <p:txBody>
          <a:bodyPr/>
          <a:lstStyle/>
          <a:p>
            <a:r>
              <a:rPr lang="pl-PL" dirty="0"/>
              <a:t>Reguły uczciwego negocjowania</a:t>
            </a:r>
          </a:p>
        </p:txBody>
      </p:sp>
      <p:sp>
        <p:nvSpPr>
          <p:cNvPr id="3" name="Symbol zastępczy zawartości 2">
            <a:extLst>
              <a:ext uri="{FF2B5EF4-FFF2-40B4-BE49-F238E27FC236}">
                <a16:creationId xmlns:a16="http://schemas.microsoft.com/office/drawing/2014/main" id="{FBB54421-6896-1F46-BA40-4051BD6BB2DB}"/>
              </a:ext>
            </a:extLst>
          </p:cNvPr>
          <p:cNvSpPr>
            <a:spLocks noGrp="1"/>
          </p:cNvSpPr>
          <p:nvPr>
            <p:ph idx="1"/>
          </p:nvPr>
        </p:nvSpPr>
        <p:spPr>
          <a:xfrm>
            <a:off x="1463039" y="2638044"/>
            <a:ext cx="9720775" cy="4030042"/>
          </a:xfrm>
        </p:spPr>
        <p:txBody>
          <a:bodyPr>
            <a:normAutofit lnSpcReduction="10000"/>
          </a:bodyPr>
          <a:lstStyle/>
          <a:p>
            <a:r>
              <a:rPr lang="pl-PL" dirty="0"/>
              <a:t>Zasada postępowania zgodnie z dobrymi obyczajami:</a:t>
            </a:r>
          </a:p>
          <a:p>
            <a:pPr lvl="1"/>
            <a:r>
              <a:rPr lang="pl-PL" dirty="0"/>
              <a:t>Strona, która rozpoczęła lub prowadziła negocjacje z </a:t>
            </a:r>
            <a:r>
              <a:rPr lang="pl-PL" b="1" dirty="0"/>
              <a:t>naruszeniem dobrych obyczajów,</a:t>
            </a:r>
            <a:r>
              <a:rPr lang="pl-PL" dirty="0"/>
              <a:t> w szczególności bez zamiaru zawarcia umowy, jest obowiązana do naprawienia szkody, jaką druga strona poniosła przez to, że liczyła na zawarcie umowy;</a:t>
            </a:r>
          </a:p>
          <a:p>
            <a:pPr lvl="1"/>
            <a:r>
              <a:rPr lang="pl-PL" dirty="0"/>
              <a:t>Szczerość intencji stron negocjacji;</a:t>
            </a:r>
          </a:p>
          <a:p>
            <a:pPr lvl="1"/>
            <a:r>
              <a:rPr lang="pl-PL" dirty="0"/>
              <a:t>Respekt dla interesów partnera;</a:t>
            </a:r>
          </a:p>
          <a:p>
            <a:pPr lvl="1"/>
            <a:r>
              <a:rPr lang="pl-PL" dirty="0"/>
              <a:t>Obowiązek wzajemnego informowania o istotnych okolicznościach;</a:t>
            </a:r>
          </a:p>
          <a:p>
            <a:r>
              <a:rPr lang="pl-PL" dirty="0"/>
              <a:t>Zasada poufności negocjacji:</a:t>
            </a:r>
          </a:p>
          <a:p>
            <a:pPr lvl="1"/>
            <a:r>
              <a:rPr lang="pl-PL" dirty="0"/>
              <a:t>Jeżeli w toku negocjacji strona udostępniła </a:t>
            </a:r>
            <a:r>
              <a:rPr lang="pl-PL" u="sng" dirty="0"/>
              <a:t>informacje z zastrzeżeniem poufności</a:t>
            </a:r>
            <a:r>
              <a:rPr lang="pl-PL" dirty="0"/>
              <a:t>, druga strona jest obowiązana do </a:t>
            </a:r>
            <a:r>
              <a:rPr lang="pl-PL" u="sng" dirty="0"/>
              <a:t>nieujawniania i nieprzekazywania ich innym osobom oraz do niewykorzystywania tych informacji dla własnych celów</a:t>
            </a:r>
            <a:r>
              <a:rPr lang="pl-PL" dirty="0"/>
              <a:t>, chyba że strony uzgodniły inaczej.</a:t>
            </a:r>
          </a:p>
          <a:p>
            <a:pPr lvl="1"/>
            <a:r>
              <a:rPr lang="pl-PL" dirty="0"/>
              <a:t>W razie niewykonania lub nienależytego wykonania obowiązków, o których mowa w § 1, uprawniony może żądać od drugiej strony naprawienia szkody albo wydania uzyskanych przez nią korzyści.</a:t>
            </a:r>
          </a:p>
          <a:p>
            <a:pPr lvl="1"/>
            <a:endParaRPr lang="pl-PL" dirty="0"/>
          </a:p>
          <a:p>
            <a:pPr lvl="1"/>
            <a:endParaRPr lang="pl-PL" dirty="0"/>
          </a:p>
          <a:p>
            <a:pPr lvl="1"/>
            <a:endParaRPr lang="pl-PL" dirty="0"/>
          </a:p>
        </p:txBody>
      </p:sp>
    </p:spTree>
    <p:extLst>
      <p:ext uri="{BB962C8B-B14F-4D97-AF65-F5344CB8AC3E}">
        <p14:creationId xmlns:p14="http://schemas.microsoft.com/office/powerpoint/2010/main" val="5377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D59B68-8258-0C49-B29F-FDFE4E00DD50}"/>
              </a:ext>
            </a:extLst>
          </p:cNvPr>
          <p:cNvSpPr>
            <a:spLocks noGrp="1"/>
          </p:cNvSpPr>
          <p:nvPr>
            <p:ph type="title"/>
          </p:nvPr>
        </p:nvSpPr>
        <p:spPr/>
        <p:txBody>
          <a:bodyPr/>
          <a:lstStyle/>
          <a:p>
            <a:r>
              <a:rPr lang="pl-PL" dirty="0"/>
              <a:t>Culpa in </a:t>
            </a:r>
            <a:r>
              <a:rPr lang="pl-PL" dirty="0" err="1"/>
              <a:t>contrahendo</a:t>
            </a:r>
            <a:endParaRPr lang="pl-PL" dirty="0"/>
          </a:p>
        </p:txBody>
      </p:sp>
      <p:sp>
        <p:nvSpPr>
          <p:cNvPr id="3" name="Symbol zastępczy zawartości 2">
            <a:extLst>
              <a:ext uri="{FF2B5EF4-FFF2-40B4-BE49-F238E27FC236}">
                <a16:creationId xmlns:a16="http://schemas.microsoft.com/office/drawing/2014/main" id="{DBCC1A1A-DE4F-BF4A-8429-E5B36375B41E}"/>
              </a:ext>
            </a:extLst>
          </p:cNvPr>
          <p:cNvSpPr>
            <a:spLocks noGrp="1"/>
          </p:cNvSpPr>
          <p:nvPr>
            <p:ph idx="1"/>
          </p:nvPr>
        </p:nvSpPr>
        <p:spPr/>
        <p:txBody>
          <a:bodyPr/>
          <a:lstStyle/>
          <a:p>
            <a:r>
              <a:rPr lang="pl-PL" dirty="0"/>
              <a:t>Strona, która rozpoczęła lub prowadziła </a:t>
            </a:r>
            <a:r>
              <a:rPr lang="pl-PL" u="sng" dirty="0"/>
              <a:t>negocjacje z naruszeniem dobrych obyczajów, </a:t>
            </a:r>
            <a:r>
              <a:rPr lang="pl-PL" dirty="0"/>
              <a:t>w szczególności bez zamiaru zawarcia umowy, jest obowiązana do naprawienia szkody, jaką druga strona poniosła przez to, że liczyła na zawarcie umowy.</a:t>
            </a:r>
          </a:p>
          <a:p>
            <a:pPr lvl="1"/>
            <a:r>
              <a:rPr lang="pl-PL" dirty="0"/>
              <a:t>Charakter odpowiedzialności: deliktowa</a:t>
            </a:r>
          </a:p>
          <a:p>
            <a:pPr lvl="1"/>
            <a:r>
              <a:rPr lang="pl-PL" dirty="0"/>
              <a:t>Zakres odpowiedzialności: ujemny interes umowny;</a:t>
            </a:r>
          </a:p>
          <a:p>
            <a:pPr lvl="1"/>
            <a:r>
              <a:rPr lang="pl-PL" dirty="0"/>
              <a:t>Kryteria odpowiedzialności: postępowanie sprzeczne z dobrymi obyczajami</a:t>
            </a:r>
          </a:p>
        </p:txBody>
      </p:sp>
    </p:spTree>
    <p:extLst>
      <p:ext uri="{BB962C8B-B14F-4D97-AF65-F5344CB8AC3E}">
        <p14:creationId xmlns:p14="http://schemas.microsoft.com/office/powerpoint/2010/main" val="1436927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38E382-C245-6A45-B17A-FE143DAC3AF3}"/>
              </a:ext>
            </a:extLst>
          </p:cNvPr>
          <p:cNvSpPr>
            <a:spLocks noGrp="1"/>
          </p:cNvSpPr>
          <p:nvPr>
            <p:ph type="title"/>
          </p:nvPr>
        </p:nvSpPr>
        <p:spPr/>
        <p:txBody>
          <a:bodyPr/>
          <a:lstStyle/>
          <a:p>
            <a:r>
              <a:rPr lang="pl-PL" dirty="0"/>
              <a:t>Tryb aukcyjny i przetargowy</a:t>
            </a:r>
          </a:p>
        </p:txBody>
      </p:sp>
      <p:sp>
        <p:nvSpPr>
          <p:cNvPr id="3" name="Symbol zastępczy zawartości 2">
            <a:extLst>
              <a:ext uri="{FF2B5EF4-FFF2-40B4-BE49-F238E27FC236}">
                <a16:creationId xmlns:a16="http://schemas.microsoft.com/office/drawing/2014/main" id="{7D9FFBA8-2E5B-1147-9CC1-C22BD6D30635}"/>
              </a:ext>
            </a:extLst>
          </p:cNvPr>
          <p:cNvSpPr>
            <a:spLocks noGrp="1"/>
          </p:cNvSpPr>
          <p:nvPr>
            <p:ph idx="1"/>
          </p:nvPr>
        </p:nvSpPr>
        <p:spPr>
          <a:xfrm>
            <a:off x="2231136" y="2638044"/>
            <a:ext cx="7729728" cy="3804959"/>
          </a:xfrm>
        </p:spPr>
        <p:txBody>
          <a:bodyPr>
            <a:normAutofit/>
          </a:bodyPr>
          <a:lstStyle/>
          <a:p>
            <a:r>
              <a:rPr lang="pl-PL" dirty="0"/>
              <a:t>W ogłoszeniu aukcji albo przetargu należy określić </a:t>
            </a:r>
            <a:r>
              <a:rPr lang="pl-PL" u="sng" dirty="0"/>
              <a:t>czas, miejsce, przedmiot oraz warunki</a:t>
            </a:r>
            <a:r>
              <a:rPr lang="pl-PL" dirty="0"/>
              <a:t> aukcji albo przetargu albo wskazać </a:t>
            </a:r>
            <a:r>
              <a:rPr lang="pl-PL" u="sng" dirty="0"/>
              <a:t>sposób udostępnienia </a:t>
            </a:r>
            <a:r>
              <a:rPr lang="pl-PL" dirty="0"/>
              <a:t>tych warunków.</a:t>
            </a:r>
          </a:p>
          <a:p>
            <a:r>
              <a:rPr lang="pl-PL" dirty="0"/>
              <a:t>Ogłoszenie, a także warunki aukcji albo przetargu </a:t>
            </a:r>
            <a:r>
              <a:rPr lang="pl-PL" u="sng" dirty="0"/>
              <a:t>mogą być zmienione lub odwołane tylko wtedy, gdy zastrzeżono to w ich treści</a:t>
            </a:r>
            <a:r>
              <a:rPr lang="pl-PL" dirty="0"/>
              <a:t>.</a:t>
            </a:r>
          </a:p>
          <a:p>
            <a:r>
              <a:rPr lang="pl-PL" dirty="0"/>
              <a:t>Organizator od chwili udostępnienia warunków, a oferent od chwili złożenia oferty zgodnie z ogłoszeniem aukcji albo przetargu </a:t>
            </a:r>
            <a:r>
              <a:rPr lang="pl-PL" u="sng" dirty="0"/>
              <a:t>są obowiązani postępować zgodnie z postanowieniami ogłoszenia, a także warunków</a:t>
            </a:r>
            <a:r>
              <a:rPr lang="pl-PL" dirty="0"/>
              <a:t> aukcji albo przetargu.</a:t>
            </a:r>
          </a:p>
          <a:p>
            <a:r>
              <a:rPr lang="pl-PL" dirty="0"/>
              <a:t>W warunkach aukcji albo przetargu można zastrzec, że przystępujący do aukcji albo przetargu powinien, </a:t>
            </a:r>
            <a:r>
              <a:rPr lang="pl-PL" u="sng" dirty="0"/>
              <a:t>pod rygorem niedopuszczenia </a:t>
            </a:r>
            <a:r>
              <a:rPr lang="pl-PL" dirty="0"/>
              <a:t>do nich, wpłacić organizatorowi określoną sumę albo ustanowić odpowiednie zabezpieczenie jej zapłaty (</a:t>
            </a:r>
            <a:r>
              <a:rPr lang="pl-PL" b="1" dirty="0"/>
              <a:t>wadium</a:t>
            </a:r>
            <a:r>
              <a:rPr lang="pl-PL" dirty="0"/>
              <a:t>).</a:t>
            </a:r>
          </a:p>
          <a:p>
            <a:endParaRPr lang="pl-PL" dirty="0"/>
          </a:p>
        </p:txBody>
      </p:sp>
    </p:spTree>
    <p:extLst>
      <p:ext uri="{BB962C8B-B14F-4D97-AF65-F5344CB8AC3E}">
        <p14:creationId xmlns:p14="http://schemas.microsoft.com/office/powerpoint/2010/main" val="1935510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8CB991-D7B5-DF4F-8922-F687A46F9267}"/>
              </a:ext>
            </a:extLst>
          </p:cNvPr>
          <p:cNvSpPr>
            <a:spLocks noGrp="1"/>
          </p:cNvSpPr>
          <p:nvPr>
            <p:ph type="title"/>
          </p:nvPr>
        </p:nvSpPr>
        <p:spPr/>
        <p:txBody>
          <a:bodyPr/>
          <a:lstStyle/>
          <a:p>
            <a:r>
              <a:rPr lang="pl-PL" dirty="0"/>
              <a:t>Oferta w toku aukcji</a:t>
            </a:r>
          </a:p>
        </p:txBody>
      </p:sp>
      <p:sp>
        <p:nvSpPr>
          <p:cNvPr id="3" name="Symbol zastępczy zawartości 2">
            <a:extLst>
              <a:ext uri="{FF2B5EF4-FFF2-40B4-BE49-F238E27FC236}">
                <a16:creationId xmlns:a16="http://schemas.microsoft.com/office/drawing/2014/main" id="{1069127F-DDA4-AA46-8D27-E5620F78A0B5}"/>
              </a:ext>
            </a:extLst>
          </p:cNvPr>
          <p:cNvSpPr>
            <a:spLocks noGrp="1"/>
          </p:cNvSpPr>
          <p:nvPr>
            <p:ph idx="1"/>
          </p:nvPr>
        </p:nvSpPr>
        <p:spPr>
          <a:xfrm>
            <a:off x="393895" y="2638044"/>
            <a:ext cx="5092505" cy="3101983"/>
          </a:xfrm>
        </p:spPr>
        <p:txBody>
          <a:bodyPr/>
          <a:lstStyle/>
          <a:p>
            <a:r>
              <a:rPr lang="pl-PL" dirty="0"/>
              <a:t>Oferta złożona w toku aukcji przestaje wiązać, gdy inny uczestnik aukcji (licytant) złożył ofertę korzystniejszą, chyba że w warunkach aukcji zastrzeżono inaczej.</a:t>
            </a:r>
          </a:p>
          <a:p>
            <a:r>
              <a:rPr lang="pl-PL" dirty="0"/>
              <a:t>Zawarcie umowy w wyniku aukcji następuje z chwilą udzielenia przybicia.</a:t>
            </a:r>
          </a:p>
          <a:p>
            <a:endParaRPr lang="pl-PL" dirty="0"/>
          </a:p>
        </p:txBody>
      </p:sp>
      <p:graphicFrame>
        <p:nvGraphicFramePr>
          <p:cNvPr id="4" name="Diagram 3">
            <a:extLst>
              <a:ext uri="{FF2B5EF4-FFF2-40B4-BE49-F238E27FC236}">
                <a16:creationId xmlns:a16="http://schemas.microsoft.com/office/drawing/2014/main" id="{DFB3BE1D-4134-604B-9625-64558CFE5C69}"/>
              </a:ext>
            </a:extLst>
          </p:cNvPr>
          <p:cNvGraphicFramePr/>
          <p:nvPr>
            <p:extLst>
              <p:ext uri="{D42A27DB-BD31-4B8C-83A1-F6EECF244321}">
                <p14:modId xmlns:p14="http://schemas.microsoft.com/office/powerpoint/2010/main" val="4107978440"/>
              </p:ext>
            </p:extLst>
          </p:nvPr>
        </p:nvGraphicFramePr>
        <p:xfrm>
          <a:off x="6194474" y="2153412"/>
          <a:ext cx="4515729" cy="4295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aokrąglony prostokąt 4">
            <a:extLst>
              <a:ext uri="{FF2B5EF4-FFF2-40B4-BE49-F238E27FC236}">
                <a16:creationId xmlns:a16="http://schemas.microsoft.com/office/drawing/2014/main" id="{5932DF46-CF4C-3C43-8646-C8DC15D241AC}"/>
              </a:ext>
            </a:extLst>
          </p:cNvPr>
          <p:cNvSpPr/>
          <p:nvPr/>
        </p:nvSpPr>
        <p:spPr>
          <a:xfrm>
            <a:off x="9960864" y="5740027"/>
            <a:ext cx="2038878" cy="70885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PRZYBICIE</a:t>
            </a:r>
          </a:p>
        </p:txBody>
      </p:sp>
    </p:spTree>
    <p:extLst>
      <p:ext uri="{BB962C8B-B14F-4D97-AF65-F5344CB8AC3E}">
        <p14:creationId xmlns:p14="http://schemas.microsoft.com/office/powerpoint/2010/main" val="2302241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74707F-EABB-084B-9BED-147FC4C03ED7}"/>
              </a:ext>
            </a:extLst>
          </p:cNvPr>
          <p:cNvSpPr>
            <a:spLocks noGrp="1"/>
          </p:cNvSpPr>
          <p:nvPr>
            <p:ph type="title"/>
          </p:nvPr>
        </p:nvSpPr>
        <p:spPr/>
        <p:txBody>
          <a:bodyPr/>
          <a:lstStyle/>
          <a:p>
            <a:r>
              <a:rPr lang="pl-PL" dirty="0"/>
              <a:t>Oferta w toku przetargu</a:t>
            </a:r>
          </a:p>
        </p:txBody>
      </p:sp>
      <p:sp>
        <p:nvSpPr>
          <p:cNvPr id="3" name="Symbol zastępczy zawartości 2">
            <a:extLst>
              <a:ext uri="{FF2B5EF4-FFF2-40B4-BE49-F238E27FC236}">
                <a16:creationId xmlns:a16="http://schemas.microsoft.com/office/drawing/2014/main" id="{A16F472D-B55C-CD4D-A265-755823040363}"/>
              </a:ext>
            </a:extLst>
          </p:cNvPr>
          <p:cNvSpPr>
            <a:spLocks noGrp="1"/>
          </p:cNvSpPr>
          <p:nvPr>
            <p:ph idx="1"/>
          </p:nvPr>
        </p:nvSpPr>
        <p:spPr>
          <a:xfrm>
            <a:off x="548640" y="2638044"/>
            <a:ext cx="4994031" cy="3101983"/>
          </a:xfrm>
        </p:spPr>
        <p:txBody>
          <a:bodyPr>
            <a:normAutofit fontScale="85000" lnSpcReduction="10000"/>
          </a:bodyPr>
          <a:lstStyle/>
          <a:p>
            <a:br>
              <a:rPr lang="pl-PL" dirty="0"/>
            </a:br>
            <a:r>
              <a:rPr lang="pl-PL" dirty="0"/>
              <a:t>Oferta złożona w toku przetargu przestaje wiązać, gdy została wybrana inna oferta albo gdy przetarg został zamknięty bez wybrania którejkolwiek z ofert, chyba że w warunkach przetargu zastrzeżono inaczej.</a:t>
            </a:r>
          </a:p>
          <a:p>
            <a:r>
              <a:rPr lang="pl-PL" dirty="0"/>
              <a:t>Organizator jest obowiązany niezwłocznie powiadomić na piśmie uczestników przetargu o jego wyniku albo o zamknięciu przetargu bez dokonania wyboru.</a:t>
            </a:r>
          </a:p>
          <a:p>
            <a:r>
              <a:rPr lang="pl-PL" dirty="0"/>
              <a:t>Do ustalenia chwili zawarcia umowy w drodze przetargu stosuje się przepisy dotyczące przyjęcia oferty, chyba że w warunkach przetargu zastrzeżono inaczej.</a:t>
            </a:r>
          </a:p>
          <a:p>
            <a:endParaRPr lang="pl-PL" dirty="0"/>
          </a:p>
        </p:txBody>
      </p:sp>
      <p:graphicFrame>
        <p:nvGraphicFramePr>
          <p:cNvPr id="4" name="Diagram 3">
            <a:extLst>
              <a:ext uri="{FF2B5EF4-FFF2-40B4-BE49-F238E27FC236}">
                <a16:creationId xmlns:a16="http://schemas.microsoft.com/office/drawing/2014/main" id="{64F98251-E00F-1049-A2EE-02D4733FB6B9}"/>
              </a:ext>
            </a:extLst>
          </p:cNvPr>
          <p:cNvGraphicFramePr/>
          <p:nvPr>
            <p:extLst>
              <p:ext uri="{D42A27DB-BD31-4B8C-83A1-F6EECF244321}">
                <p14:modId xmlns:p14="http://schemas.microsoft.com/office/powerpoint/2010/main" val="2170842899"/>
              </p:ext>
            </p:extLst>
          </p:nvPr>
        </p:nvGraphicFramePr>
        <p:xfrm>
          <a:off x="6555543" y="1479701"/>
          <a:ext cx="444851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aokrąglony prostokąt 4">
            <a:extLst>
              <a:ext uri="{FF2B5EF4-FFF2-40B4-BE49-F238E27FC236}">
                <a16:creationId xmlns:a16="http://schemas.microsoft.com/office/drawing/2014/main" id="{C6E02579-CDB4-3E46-ADD6-C0CE3FEA970F}"/>
              </a:ext>
            </a:extLst>
          </p:cNvPr>
          <p:cNvSpPr/>
          <p:nvPr/>
        </p:nvSpPr>
        <p:spPr>
          <a:xfrm>
            <a:off x="9650437" y="5556738"/>
            <a:ext cx="1786597" cy="604911"/>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WYBÓR OFERTY</a:t>
            </a:r>
          </a:p>
        </p:txBody>
      </p:sp>
    </p:spTree>
    <p:extLst>
      <p:ext uri="{BB962C8B-B14F-4D97-AF65-F5344CB8AC3E}">
        <p14:creationId xmlns:p14="http://schemas.microsoft.com/office/powerpoint/2010/main" val="316770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9775E8-0653-DF49-830A-78841E44CE96}"/>
              </a:ext>
            </a:extLst>
          </p:cNvPr>
          <p:cNvSpPr>
            <a:spLocks noGrp="1"/>
          </p:cNvSpPr>
          <p:nvPr>
            <p:ph type="title"/>
          </p:nvPr>
        </p:nvSpPr>
        <p:spPr/>
        <p:txBody>
          <a:bodyPr/>
          <a:lstStyle/>
          <a:p>
            <a:r>
              <a:rPr lang="pl-PL" dirty="0"/>
              <a:t>ZAKOŃCZENIE STOSUNKÓW UMOWNYCH</a:t>
            </a:r>
          </a:p>
        </p:txBody>
      </p:sp>
      <p:sp>
        <p:nvSpPr>
          <p:cNvPr id="3" name="Symbol zastępczy zawartości 2">
            <a:extLst>
              <a:ext uri="{FF2B5EF4-FFF2-40B4-BE49-F238E27FC236}">
                <a16:creationId xmlns:a16="http://schemas.microsoft.com/office/drawing/2014/main" id="{14E1CB3B-9FA4-3049-B1E9-1F45E5C1EB3C}"/>
              </a:ext>
            </a:extLst>
          </p:cNvPr>
          <p:cNvSpPr>
            <a:spLocks noGrp="1"/>
          </p:cNvSpPr>
          <p:nvPr>
            <p:ph idx="1"/>
          </p:nvPr>
        </p:nvSpPr>
        <p:spPr>
          <a:xfrm>
            <a:off x="998805" y="2638044"/>
            <a:ext cx="10199077" cy="4030042"/>
          </a:xfrm>
        </p:spPr>
        <p:txBody>
          <a:bodyPr>
            <a:normAutofit/>
          </a:bodyPr>
          <a:lstStyle/>
          <a:p>
            <a:r>
              <a:rPr lang="pl-PL" dirty="0"/>
              <a:t>Sposoby zakończenia obligacyjnych stosunków umownych:</a:t>
            </a:r>
          </a:p>
          <a:p>
            <a:endParaRPr lang="pl-PL" dirty="0"/>
          </a:p>
          <a:p>
            <a:pPr marL="400050" indent="-400050">
              <a:buFont typeface="+mj-lt"/>
              <a:buAutoNum type="romanUcPeriod"/>
            </a:pPr>
            <a:r>
              <a:rPr lang="pl-PL" dirty="0"/>
              <a:t>Umowa rozwiązująca (</a:t>
            </a:r>
            <a:r>
              <a:rPr lang="pl-PL" dirty="0" err="1"/>
              <a:t>actus</a:t>
            </a:r>
            <a:r>
              <a:rPr lang="pl-PL" dirty="0"/>
              <a:t> </a:t>
            </a:r>
            <a:r>
              <a:rPr lang="pl-PL" dirty="0" err="1"/>
              <a:t>contrarius</a:t>
            </a:r>
            <a:r>
              <a:rPr lang="pl-PL" dirty="0"/>
              <a:t>, </a:t>
            </a:r>
            <a:r>
              <a:rPr lang="pl-PL" dirty="0" err="1"/>
              <a:t>contrarius</a:t>
            </a:r>
            <a:r>
              <a:rPr lang="pl-PL" dirty="0"/>
              <a:t> </a:t>
            </a:r>
            <a:r>
              <a:rPr lang="pl-PL" dirty="0" err="1"/>
              <a:t>consensus</a:t>
            </a:r>
            <a:r>
              <a:rPr lang="pl-PL" dirty="0"/>
              <a:t>)</a:t>
            </a:r>
          </a:p>
          <a:p>
            <a:pPr marL="400050" indent="-400050">
              <a:buFont typeface="+mj-lt"/>
              <a:buAutoNum type="romanUcPeriod"/>
            </a:pPr>
            <a:r>
              <a:rPr lang="pl-PL" dirty="0"/>
              <a:t>Wypowiedzenie umowy</a:t>
            </a:r>
          </a:p>
          <a:p>
            <a:pPr marL="400050" indent="-400050">
              <a:buFont typeface="+mj-lt"/>
              <a:buAutoNum type="romanUcPeriod"/>
            </a:pPr>
            <a:r>
              <a:rPr lang="pl-PL" dirty="0"/>
              <a:t>Odstąpienie od umowy</a:t>
            </a:r>
          </a:p>
          <a:p>
            <a:pPr marL="628650" lvl="1" indent="-400050">
              <a:buFont typeface="+mj-lt"/>
              <a:buAutoNum type="romanUcPeriod"/>
            </a:pPr>
            <a:r>
              <a:rPr lang="pl-PL" dirty="0"/>
              <a:t>Prawo mowne</a:t>
            </a:r>
          </a:p>
          <a:p>
            <a:pPr marL="628650" lvl="1" indent="-400050">
              <a:buFont typeface="+mj-lt"/>
              <a:buAutoNum type="romanUcPeriod"/>
            </a:pPr>
            <a:r>
              <a:rPr lang="pl-PL" dirty="0"/>
              <a:t>Prawo ustawowe </a:t>
            </a:r>
          </a:p>
          <a:p>
            <a:pPr marL="400050" indent="-400050">
              <a:buFont typeface="+mj-lt"/>
              <a:buAutoNum type="romanUcPeriod"/>
            </a:pPr>
            <a:r>
              <a:rPr lang="pl-PL" dirty="0"/>
              <a:t>Upływ czasu</a:t>
            </a:r>
          </a:p>
          <a:p>
            <a:pPr marL="400050" indent="-400050">
              <a:buFont typeface="+mj-lt"/>
              <a:buAutoNum type="romanUcPeriod"/>
            </a:pPr>
            <a:r>
              <a:rPr lang="pl-PL" dirty="0"/>
              <a:t>Ziszczenie się warunku rozwiązującego</a:t>
            </a:r>
          </a:p>
          <a:p>
            <a:pPr marL="400050" indent="-400050">
              <a:buFont typeface="+mj-lt"/>
              <a:buAutoNum type="romanUcPeriod"/>
            </a:pPr>
            <a:endParaRPr lang="pl-PL" dirty="0"/>
          </a:p>
        </p:txBody>
      </p:sp>
    </p:spTree>
    <p:extLst>
      <p:ext uri="{BB962C8B-B14F-4D97-AF65-F5344CB8AC3E}">
        <p14:creationId xmlns:p14="http://schemas.microsoft.com/office/powerpoint/2010/main" val="3845931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97B65-94B3-734A-A542-9FEB19562E86}"/>
              </a:ext>
            </a:extLst>
          </p:cNvPr>
          <p:cNvSpPr>
            <a:spLocks noGrp="1"/>
          </p:cNvSpPr>
          <p:nvPr>
            <p:ph type="title"/>
          </p:nvPr>
        </p:nvSpPr>
        <p:spPr/>
        <p:txBody>
          <a:bodyPr/>
          <a:lstStyle/>
          <a:p>
            <a:r>
              <a:rPr lang="pl-PL" dirty="0"/>
              <a:t>Umowne Prawo odstąpienia</a:t>
            </a:r>
          </a:p>
        </p:txBody>
      </p:sp>
      <p:sp>
        <p:nvSpPr>
          <p:cNvPr id="3" name="Symbol zastępczy zawartości 2">
            <a:extLst>
              <a:ext uri="{FF2B5EF4-FFF2-40B4-BE49-F238E27FC236}">
                <a16:creationId xmlns:a16="http://schemas.microsoft.com/office/drawing/2014/main" id="{B096A6C4-3EC2-0A49-B3F7-40B8DDD05792}"/>
              </a:ext>
            </a:extLst>
          </p:cNvPr>
          <p:cNvSpPr>
            <a:spLocks noGrp="1"/>
          </p:cNvSpPr>
          <p:nvPr>
            <p:ph idx="1"/>
          </p:nvPr>
        </p:nvSpPr>
        <p:spPr>
          <a:xfrm>
            <a:off x="1252025" y="2638044"/>
            <a:ext cx="10241280" cy="4219956"/>
          </a:xfrm>
        </p:spPr>
        <p:txBody>
          <a:bodyPr>
            <a:normAutofit/>
          </a:bodyPr>
          <a:lstStyle/>
          <a:p>
            <a:r>
              <a:rPr lang="pl-PL" b="1" dirty="0"/>
              <a:t>Art.  395.  [Prawo odstąpienia]</a:t>
            </a:r>
          </a:p>
          <a:p>
            <a:r>
              <a:rPr lang="pl-PL" b="1" dirty="0"/>
              <a:t>§  1.  </a:t>
            </a:r>
            <a:r>
              <a:rPr lang="pl-PL" dirty="0"/>
              <a:t>Można zastrzec, że jednej lub obu stronom przysługiwać będzie </a:t>
            </a:r>
            <a:r>
              <a:rPr lang="pl-PL" u="sng" dirty="0"/>
              <a:t>w ciągu oznaczonego terminu</a:t>
            </a:r>
            <a:r>
              <a:rPr lang="pl-PL" dirty="0"/>
              <a:t> prawo odstąpienia od umowy. Prawo to wykonywa się przez oświadczenie złożone drugiej stronie.</a:t>
            </a:r>
          </a:p>
          <a:p>
            <a:r>
              <a:rPr lang="pl-PL" b="1" dirty="0"/>
              <a:t>§  2.  </a:t>
            </a:r>
            <a:r>
              <a:rPr lang="pl-PL" dirty="0"/>
              <a:t>W razie wykonania prawa odstąpienia </a:t>
            </a:r>
            <a:r>
              <a:rPr lang="pl-PL" u="sng" dirty="0"/>
              <a:t>umowa uważana jest za niezawartą</a:t>
            </a:r>
            <a:r>
              <a:rPr lang="pl-PL" dirty="0"/>
              <a:t>. To, co strony już świadczyły, ulega zwrotowi w stanie niezmienionym, chyba że zmiana była konieczna w granicach zwykłego zarządu. Za świadczone usługi oraz za korzystanie z rzeczy należy się drugiej stronie odpowiednie wynagrodzenie.</a:t>
            </a:r>
          </a:p>
          <a:p>
            <a:r>
              <a:rPr lang="pl-PL" b="1" dirty="0"/>
              <a:t>Art.  396.  [Odstępne]</a:t>
            </a:r>
          </a:p>
          <a:p>
            <a:r>
              <a:rPr lang="pl-PL" dirty="0"/>
              <a:t>Jeżeli zostało zastrzeżone, że jednej lub obu stronom wolno od umowy odstąpić za zapłatą oznaczonej sumy (odstępne), oświadczenie o odstąpieniu jest skuteczne tylko wtedy, gdy zostało złożone jednocześnie z zapłatą odstępnego.</a:t>
            </a:r>
          </a:p>
          <a:p>
            <a:endParaRPr lang="pl-PL" dirty="0"/>
          </a:p>
        </p:txBody>
      </p:sp>
    </p:spTree>
    <p:extLst>
      <p:ext uri="{BB962C8B-B14F-4D97-AF65-F5344CB8AC3E}">
        <p14:creationId xmlns:p14="http://schemas.microsoft.com/office/powerpoint/2010/main" val="1163304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C9406-DF11-B342-9246-A574EC11CCBC}"/>
              </a:ext>
            </a:extLst>
          </p:cNvPr>
          <p:cNvSpPr>
            <a:spLocks noGrp="1"/>
          </p:cNvSpPr>
          <p:nvPr>
            <p:ph type="title"/>
          </p:nvPr>
        </p:nvSpPr>
        <p:spPr/>
        <p:txBody>
          <a:bodyPr/>
          <a:lstStyle/>
          <a:p>
            <a:r>
              <a:rPr lang="pl-PL" dirty="0"/>
              <a:t>Ustawowe prawo odstąpienia – umowy wzajemne</a:t>
            </a:r>
          </a:p>
        </p:txBody>
      </p:sp>
      <p:sp>
        <p:nvSpPr>
          <p:cNvPr id="3" name="Symbol zastępczy zawartości 2">
            <a:extLst>
              <a:ext uri="{FF2B5EF4-FFF2-40B4-BE49-F238E27FC236}">
                <a16:creationId xmlns:a16="http://schemas.microsoft.com/office/drawing/2014/main" id="{849B48E1-76DB-534D-B59D-00E2B156FAA4}"/>
              </a:ext>
            </a:extLst>
          </p:cNvPr>
          <p:cNvSpPr>
            <a:spLocks noGrp="1"/>
          </p:cNvSpPr>
          <p:nvPr>
            <p:ph idx="1"/>
          </p:nvPr>
        </p:nvSpPr>
        <p:spPr>
          <a:xfrm>
            <a:off x="604911" y="2153413"/>
            <a:ext cx="10902461" cy="4704587"/>
          </a:xfrm>
        </p:spPr>
        <p:txBody>
          <a:bodyPr>
            <a:normAutofit fontScale="92500" lnSpcReduction="10000"/>
          </a:bodyPr>
          <a:lstStyle/>
          <a:p>
            <a:r>
              <a:rPr lang="pl-PL" dirty="0"/>
              <a:t>Zagrożenie osiągnięcia gospodarczego celu umowy;</a:t>
            </a:r>
          </a:p>
          <a:p>
            <a:r>
              <a:rPr lang="pl-PL" b="1" dirty="0"/>
              <a:t>Art.  491.  [Skutki zwłoki]§  1.  </a:t>
            </a:r>
            <a:r>
              <a:rPr lang="pl-PL" dirty="0"/>
              <a:t>Jeżeli jedna ze stron dopuszcza się zwłoki w wykonaniu zobowiązania z umowy wzajemnej, druga strona może wyznaczyć jej odpowiedni dodatkowy termin do wykonania z zagrożeniem, iż w razie bezskutecznego upływu wyznaczonego terminu będzie uprawniona do odstąpienia od umowy. Może również bądź bez wyznaczenia terminu dodatkowego, bądź też po jego bezskutecznym upływie żądać wykonania zobowiązania i naprawienia szkody wynikłej ze zwłoki.</a:t>
            </a:r>
          </a:p>
          <a:p>
            <a:r>
              <a:rPr lang="pl-PL" b="1" dirty="0"/>
              <a:t>Art.  492.  [Odstąpienie od umowy]</a:t>
            </a:r>
            <a:r>
              <a:rPr lang="pl-PL" dirty="0"/>
              <a:t>Jeżeli uprawnienie do odstąpienia od umowy wzajemnej zostało zastrzeżone na wypadek niewykonania zobowiązania w terminie ściśle określonym, strona uprawniona może w razie zwłoki drugiej strony odstąpić od umowy bez wyznaczenia terminu dodatkowego. To samo dotyczy wypadku, gdy wykonanie zobowiązania przez jedną ze stron po terminie nie miałoby dla drugiej strony znaczenia ze względu na właściwości zobowiązania albo ze względu na zamierzony przez nią cel umowy, wiadomy stronie będącej w zwłoce.</a:t>
            </a:r>
          </a:p>
          <a:p>
            <a:r>
              <a:rPr lang="pl-PL" b="1" dirty="0"/>
              <a:t>Art.  494.  [Skutki odstąpienia]§  1.  </a:t>
            </a:r>
            <a:r>
              <a:rPr lang="pl-PL" dirty="0"/>
              <a:t>Strona, która odstępuje od umowy wzajemnej, obowiązana jest zwrócić drugiej stronie wszystko, co otrzymała od niej na mocy umowy, a druga strona obowiązana jest to przyjąć. Strona, która odstępuje od umowy, może żądać nie tylko zwrotu tego, co świadczyła, lecz również na zasadach ogólnych naprawienia szkody wynikłej z niewykonania zobowiązania.</a:t>
            </a:r>
          </a:p>
          <a:p>
            <a:r>
              <a:rPr lang="pl-PL" b="1" dirty="0"/>
              <a:t>§  2.  </a:t>
            </a:r>
            <a:r>
              <a:rPr lang="pl-PL" dirty="0"/>
              <a:t>Zwrot świadczenia na rzecz konsumenta powinien nastąpić niezwłocznie.</a:t>
            </a:r>
          </a:p>
          <a:p>
            <a:pPr marL="0" indent="0">
              <a:buNone/>
            </a:pPr>
            <a:endParaRPr lang="pl-PL" dirty="0"/>
          </a:p>
          <a:p>
            <a:endParaRPr lang="pl-PL" dirty="0"/>
          </a:p>
          <a:p>
            <a:endParaRPr lang="pl-PL" dirty="0"/>
          </a:p>
        </p:txBody>
      </p:sp>
    </p:spTree>
    <p:extLst>
      <p:ext uri="{BB962C8B-B14F-4D97-AF65-F5344CB8AC3E}">
        <p14:creationId xmlns:p14="http://schemas.microsoft.com/office/powerpoint/2010/main" val="3114835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FDBCE6-26F4-D948-B1C5-2FAAA69F40B6}"/>
              </a:ext>
            </a:extLst>
          </p:cNvPr>
          <p:cNvSpPr>
            <a:spLocks noGrp="1"/>
          </p:cNvSpPr>
          <p:nvPr>
            <p:ph type="title"/>
          </p:nvPr>
        </p:nvSpPr>
        <p:spPr/>
        <p:txBody>
          <a:bodyPr/>
          <a:lstStyle/>
          <a:p>
            <a:r>
              <a:rPr lang="pl-PL" dirty="0"/>
              <a:t>Tryby zawierania umów handlowych</a:t>
            </a:r>
          </a:p>
        </p:txBody>
      </p:sp>
      <p:sp>
        <p:nvSpPr>
          <p:cNvPr id="3" name="Symbol zastępczy zawartości 2">
            <a:extLst>
              <a:ext uri="{FF2B5EF4-FFF2-40B4-BE49-F238E27FC236}">
                <a16:creationId xmlns:a16="http://schemas.microsoft.com/office/drawing/2014/main" id="{6B9ABD4C-B8FF-0344-856C-1F2F3C3D7490}"/>
              </a:ext>
            </a:extLst>
          </p:cNvPr>
          <p:cNvSpPr>
            <a:spLocks noGrp="1"/>
          </p:cNvSpPr>
          <p:nvPr>
            <p:ph idx="1"/>
          </p:nvPr>
        </p:nvSpPr>
        <p:spPr/>
        <p:txBody>
          <a:bodyPr/>
          <a:lstStyle/>
          <a:p>
            <a:pPr marL="0" indent="0">
              <a:buNone/>
            </a:pPr>
            <a:r>
              <a:rPr lang="pl-PL" dirty="0"/>
              <a:t>Przepisy art. 66 – 72(1) KC regulują cztery tryby zawierania umów (w tym umów handlowych):</a:t>
            </a:r>
          </a:p>
          <a:p>
            <a:pPr marL="0" indent="0">
              <a:buNone/>
            </a:pPr>
            <a:endParaRPr lang="pl-PL" dirty="0"/>
          </a:p>
          <a:p>
            <a:pPr marL="342900" indent="-342900">
              <a:buAutoNum type="arabicPeriod"/>
            </a:pPr>
            <a:r>
              <a:rPr lang="pl-PL" dirty="0"/>
              <a:t>Tryb ofertowy,</a:t>
            </a:r>
          </a:p>
          <a:p>
            <a:pPr marL="342900" indent="-342900">
              <a:buAutoNum type="arabicPeriod"/>
            </a:pPr>
            <a:r>
              <a:rPr lang="pl-PL" dirty="0"/>
              <a:t>Tryb negocjacji,</a:t>
            </a:r>
          </a:p>
          <a:p>
            <a:pPr marL="342900" indent="-342900">
              <a:buAutoNum type="arabicPeriod"/>
            </a:pPr>
            <a:r>
              <a:rPr lang="pl-PL" dirty="0"/>
              <a:t>Tryb aukcyjny,</a:t>
            </a:r>
          </a:p>
          <a:p>
            <a:pPr marL="342900" indent="-342900">
              <a:buAutoNum type="arabicPeriod"/>
            </a:pPr>
            <a:r>
              <a:rPr lang="pl-PL" dirty="0"/>
              <a:t>Tryb przetargowy. </a:t>
            </a:r>
          </a:p>
          <a:p>
            <a:pPr marL="0" indent="0">
              <a:buNone/>
            </a:pPr>
            <a:endParaRPr lang="pl-PL" dirty="0"/>
          </a:p>
        </p:txBody>
      </p:sp>
    </p:spTree>
    <p:extLst>
      <p:ext uri="{BB962C8B-B14F-4D97-AF65-F5344CB8AC3E}">
        <p14:creationId xmlns:p14="http://schemas.microsoft.com/office/powerpoint/2010/main" val="142409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0F8B3F-6465-BE4E-A335-A5D34B417853}"/>
              </a:ext>
            </a:extLst>
          </p:cNvPr>
          <p:cNvSpPr>
            <a:spLocks noGrp="1"/>
          </p:cNvSpPr>
          <p:nvPr>
            <p:ph type="title"/>
          </p:nvPr>
        </p:nvSpPr>
        <p:spPr/>
        <p:txBody>
          <a:bodyPr/>
          <a:lstStyle/>
          <a:p>
            <a:r>
              <a:rPr lang="pl-PL" dirty="0"/>
              <a:t>Odstąpienie – zwłoka w zapłacie części ceny</a:t>
            </a:r>
          </a:p>
        </p:txBody>
      </p:sp>
      <p:sp>
        <p:nvSpPr>
          <p:cNvPr id="3" name="Symbol zastępczy zawartości 2">
            <a:extLst>
              <a:ext uri="{FF2B5EF4-FFF2-40B4-BE49-F238E27FC236}">
                <a16:creationId xmlns:a16="http://schemas.microsoft.com/office/drawing/2014/main" id="{BE61ABEE-B041-4840-9E0B-1AB402DE1E40}"/>
              </a:ext>
            </a:extLst>
          </p:cNvPr>
          <p:cNvSpPr>
            <a:spLocks noGrp="1"/>
          </p:cNvSpPr>
          <p:nvPr>
            <p:ph idx="1"/>
          </p:nvPr>
        </p:nvSpPr>
        <p:spPr/>
        <p:txBody>
          <a:bodyPr/>
          <a:lstStyle/>
          <a:p>
            <a:r>
              <a:rPr lang="pl-PL" b="1" dirty="0"/>
              <a:t>Art.  552.  [Zwłoka w zapłacie części ceny]</a:t>
            </a:r>
            <a:r>
              <a:rPr lang="pl-PL" dirty="0"/>
              <a:t>Jeżeli kupujący dopuścił się zwłoki z zapłatą ceny za dostarczoną część rzeczy sprzedanych albo jeżeli ze względu na jego stan majątkowy jest wątpliwe, czy zapłata ceny za część rzeczy, które mają być dostarczone później, nastąpi w terminie, sprzedawca może powstrzymać się z dostarczeniem dalszych części rzeczy sprzedanych wyznaczając kupującemu odpowiedni termin do zabezpieczenia zapłaty, a po bezskutecznym upływie wyznaczonego terminu może od umowy odstąpić.</a:t>
            </a:r>
          </a:p>
          <a:p>
            <a:endParaRPr lang="pl-PL" dirty="0"/>
          </a:p>
        </p:txBody>
      </p:sp>
    </p:spTree>
    <p:extLst>
      <p:ext uri="{BB962C8B-B14F-4D97-AF65-F5344CB8AC3E}">
        <p14:creationId xmlns:p14="http://schemas.microsoft.com/office/powerpoint/2010/main" val="289916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708BFB-C818-DB41-BBB2-1B6BDB1FC948}"/>
              </a:ext>
            </a:extLst>
          </p:cNvPr>
          <p:cNvSpPr>
            <a:spLocks noGrp="1"/>
          </p:cNvSpPr>
          <p:nvPr>
            <p:ph type="title"/>
          </p:nvPr>
        </p:nvSpPr>
        <p:spPr/>
        <p:txBody>
          <a:bodyPr/>
          <a:lstStyle/>
          <a:p>
            <a:r>
              <a:rPr lang="pl-PL" dirty="0"/>
              <a:t>Kazus 1</a:t>
            </a:r>
          </a:p>
        </p:txBody>
      </p:sp>
      <p:sp>
        <p:nvSpPr>
          <p:cNvPr id="3" name="Symbol zastępczy zawartości 2">
            <a:extLst>
              <a:ext uri="{FF2B5EF4-FFF2-40B4-BE49-F238E27FC236}">
                <a16:creationId xmlns:a16="http://schemas.microsoft.com/office/drawing/2014/main" id="{B55C3A53-E0A7-284E-B005-38D7391EF92B}"/>
              </a:ext>
            </a:extLst>
          </p:cNvPr>
          <p:cNvSpPr>
            <a:spLocks noGrp="1"/>
          </p:cNvSpPr>
          <p:nvPr>
            <p:ph idx="1"/>
          </p:nvPr>
        </p:nvSpPr>
        <p:spPr>
          <a:xfrm>
            <a:off x="534573" y="2489983"/>
            <a:ext cx="11197882" cy="4220306"/>
          </a:xfrm>
        </p:spPr>
        <p:txBody>
          <a:bodyPr>
            <a:normAutofit lnSpcReduction="10000"/>
          </a:bodyPr>
          <a:lstStyle/>
          <a:p>
            <a:pPr algn="just"/>
            <a:r>
              <a:rPr lang="pl-PL" sz="2000" dirty="0"/>
              <a:t>W dniu 1 czerwca 2017 r. spółka ABC Sprzątanie sp. j. zawarła ze spółką IT </a:t>
            </a:r>
            <a:r>
              <a:rPr lang="pl-PL" sz="2000" dirty="0" err="1"/>
              <a:t>Masters</a:t>
            </a:r>
            <a:r>
              <a:rPr lang="pl-PL" sz="2000" dirty="0"/>
              <a:t> sp. z o.o. Umowę o świadczenie usług, której przedmiotem było sprzątanie powierzchni biurowych. Wskazana umowa została zawarta na okres 12 miesięcy bez możliwości jej wypowiedzenia. Usługodawcy z tytułu świadczonych usług należne było miesięczne wynagrodzenie ryczałtowe w wysokości 5.000 zł, płatne z góry do 10 dnia każdego miesiąca. Z uwagi na to, że spółka ABC Sprzątanie sp. j. planowała generalną wymianę sprzętów sprzątających, dokonała niezwłocznie na rzecz spółki Dobry Bank S.A. odpłatnej cesji wierzytelności z tytułu umowy z dnia 1 czerwca 2017 roku, na mocy której otrzymała wynagrodzenie w wysokości  48.000 zł. IT </a:t>
            </a:r>
            <a:r>
              <a:rPr lang="pl-PL" sz="2000" dirty="0" err="1"/>
              <a:t>Masters</a:t>
            </a:r>
            <a:r>
              <a:rPr lang="pl-PL" sz="2000" dirty="0"/>
              <a:t> sp. z o.o. została poinformowana o dokonaniu cesji. W dniu 15 grudnia 2017 roku ABC Sprzątanie sp. j. oraz IT </a:t>
            </a:r>
            <a:r>
              <a:rPr lang="pl-PL" sz="2000" dirty="0" err="1"/>
              <a:t>Masters</a:t>
            </a:r>
            <a:r>
              <a:rPr lang="pl-PL" sz="2000" dirty="0"/>
              <a:t> sp. z o.o. na mocy porozumienia stron dokonały rozwiązania umowy z dnia 1 czerwca ze skutkiem na koniec miesiąca. W dniu 10 stycznia IT </a:t>
            </a:r>
            <a:r>
              <a:rPr lang="pl-PL" sz="2000" dirty="0" err="1"/>
              <a:t>Masters</a:t>
            </a:r>
            <a:r>
              <a:rPr lang="pl-PL" sz="2000" dirty="0"/>
              <a:t> sp. z o.o. nie dokonała już na rzecz Dobrego Banku S.A. zapłaty kwoty 5.000 zł, wskazując na fakt rozwiązania z ABC sprzątanie sp. j. umowy o świadczenie usług. Płatności nie były regulowane także w dalszych miesiącach</a:t>
            </a:r>
          </a:p>
          <a:p>
            <a:pPr algn="just"/>
            <a:r>
              <a:rPr lang="pl-PL" sz="2000" dirty="0"/>
              <a:t>Czy cesjonariusz może skutecznie domagać się od IT </a:t>
            </a:r>
            <a:r>
              <a:rPr lang="pl-PL" sz="2000" dirty="0" err="1"/>
              <a:t>Masters</a:t>
            </a:r>
            <a:r>
              <a:rPr lang="pl-PL" sz="2000" dirty="0"/>
              <a:t> sp. z o.o. zapłaty za miesiące styczeń-maj 2018?</a:t>
            </a:r>
          </a:p>
          <a:p>
            <a:endParaRPr lang="pl-PL" dirty="0"/>
          </a:p>
        </p:txBody>
      </p:sp>
    </p:spTree>
    <p:extLst>
      <p:ext uri="{BB962C8B-B14F-4D97-AF65-F5344CB8AC3E}">
        <p14:creationId xmlns:p14="http://schemas.microsoft.com/office/powerpoint/2010/main" val="3361541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0DAF24-B7BD-C344-9C4D-B4242D1B06FB}"/>
              </a:ext>
            </a:extLst>
          </p:cNvPr>
          <p:cNvSpPr>
            <a:spLocks noGrp="1"/>
          </p:cNvSpPr>
          <p:nvPr>
            <p:ph type="title"/>
          </p:nvPr>
        </p:nvSpPr>
        <p:spPr/>
        <p:txBody>
          <a:bodyPr/>
          <a:lstStyle/>
          <a:p>
            <a:r>
              <a:rPr lang="pl-PL" dirty="0"/>
              <a:t>Kazus II</a:t>
            </a:r>
          </a:p>
        </p:txBody>
      </p:sp>
      <p:sp>
        <p:nvSpPr>
          <p:cNvPr id="3" name="Symbol zastępczy zawartości 2">
            <a:extLst>
              <a:ext uri="{FF2B5EF4-FFF2-40B4-BE49-F238E27FC236}">
                <a16:creationId xmlns:a16="http://schemas.microsoft.com/office/drawing/2014/main" id="{B181B6AA-A881-5942-8D4F-6F62EFA4D7D6}"/>
              </a:ext>
            </a:extLst>
          </p:cNvPr>
          <p:cNvSpPr>
            <a:spLocks noGrp="1"/>
          </p:cNvSpPr>
          <p:nvPr>
            <p:ph idx="1"/>
          </p:nvPr>
        </p:nvSpPr>
        <p:spPr>
          <a:xfrm>
            <a:off x="872197" y="2638044"/>
            <a:ext cx="9748911" cy="4015974"/>
          </a:xfrm>
        </p:spPr>
        <p:txBody>
          <a:bodyPr>
            <a:normAutofit/>
          </a:bodyPr>
          <a:lstStyle/>
          <a:p>
            <a:pPr algn="just"/>
            <a:r>
              <a:rPr lang="pl-PL" sz="2000" dirty="0"/>
              <a:t>ABC sp. z o.o. zawarła z XYZ sp. z o.o. umowę wykonania biurowej szafy wnękowej z materiałów dostarczonych przez ABC za wynagrodzeniem w wysokości 6.000 zł. Termin realizacji zamówienia został przez strony oznaczony na dzień 1.09.2018 r.  Umowa przewidywała, że w przypadku </a:t>
            </a:r>
            <a:r>
              <a:rPr lang="pl-PL" sz="2000" dirty="0" err="1"/>
              <a:t>opóżnienia</a:t>
            </a:r>
            <a:r>
              <a:rPr lang="pl-PL" sz="2000" dirty="0"/>
              <a:t> w montażu szafy ABC będzie uprawniona do żądania zapłaty przez XYZ kary umownej w wysokości 1000 zł.. Z powodu natłoku zamówień XYZ nie zdołała wykonać szafy na czas, w konsekwencji czego ABC wyznaczyła jej dodatkowy 5 dniowy termin na realizację zamówienia z zastrzeżeniem, że po bezskutecznym upływie tego terminu odstąpi od umowy.  W dniu 6.09.2018 r. ABC złożyła w sekretariacie XYZ oświadczenie o odstąpieniu od umowy. W liście z dnia 10.09.2018 r. ABC zażądała od XYZ zapłaty kwoty 1000 zł tytułem kary umownej. </a:t>
            </a:r>
          </a:p>
          <a:p>
            <a:pPr algn="just"/>
            <a:r>
              <a:rPr lang="pl-PL" sz="2000" dirty="0"/>
              <a:t>Czy żądanie ABC jest zasadne?</a:t>
            </a:r>
          </a:p>
        </p:txBody>
      </p:sp>
    </p:spTree>
    <p:extLst>
      <p:ext uri="{BB962C8B-B14F-4D97-AF65-F5344CB8AC3E}">
        <p14:creationId xmlns:p14="http://schemas.microsoft.com/office/powerpoint/2010/main" val="2828358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820844-F61B-FE4C-B7D3-39F014A32F26}"/>
              </a:ext>
            </a:extLst>
          </p:cNvPr>
          <p:cNvSpPr>
            <a:spLocks noGrp="1"/>
          </p:cNvSpPr>
          <p:nvPr>
            <p:ph type="title"/>
          </p:nvPr>
        </p:nvSpPr>
        <p:spPr/>
        <p:txBody>
          <a:bodyPr>
            <a:normAutofit fontScale="90000"/>
          </a:bodyPr>
          <a:lstStyle/>
          <a:p>
            <a:r>
              <a:rPr lang="pl-PL" dirty="0"/>
              <a:t>Czynności przygotowawcze poprzedzające zawarcie umowy handlowej</a:t>
            </a:r>
          </a:p>
        </p:txBody>
      </p:sp>
      <p:sp>
        <p:nvSpPr>
          <p:cNvPr id="3" name="Symbol zastępczy zawartości 2">
            <a:extLst>
              <a:ext uri="{FF2B5EF4-FFF2-40B4-BE49-F238E27FC236}">
                <a16:creationId xmlns:a16="http://schemas.microsoft.com/office/drawing/2014/main" id="{B8A93BF4-5380-2740-85D5-CABB5F60FE14}"/>
              </a:ext>
            </a:extLst>
          </p:cNvPr>
          <p:cNvSpPr>
            <a:spLocks noGrp="1"/>
          </p:cNvSpPr>
          <p:nvPr>
            <p:ph idx="1"/>
          </p:nvPr>
        </p:nvSpPr>
        <p:spPr>
          <a:xfrm>
            <a:off x="2231136" y="2638045"/>
            <a:ext cx="7729728" cy="2496664"/>
          </a:xfrm>
        </p:spPr>
        <p:txBody>
          <a:bodyPr/>
          <a:lstStyle/>
          <a:p>
            <a:pPr marL="400050" indent="-400050">
              <a:buFont typeface="+mj-lt"/>
              <a:buAutoNum type="romanUcPeriod"/>
            </a:pPr>
            <a:r>
              <a:rPr lang="pl-PL" b="1" dirty="0"/>
              <a:t>Umowa o zachowaniu poufności</a:t>
            </a:r>
            <a:r>
              <a:rPr lang="pl-PL" dirty="0"/>
              <a:t> (NDA – non </a:t>
            </a:r>
            <a:r>
              <a:rPr lang="pl-PL" dirty="0" err="1"/>
              <a:t>disclosure</a:t>
            </a:r>
            <a:r>
              <a:rPr lang="pl-PL" dirty="0"/>
              <a:t> </a:t>
            </a:r>
            <a:r>
              <a:rPr lang="pl-PL" dirty="0" err="1"/>
              <a:t>agreement</a:t>
            </a:r>
            <a:r>
              <a:rPr lang="pl-PL" dirty="0"/>
              <a:t>) </a:t>
            </a:r>
          </a:p>
          <a:p>
            <a:pPr marL="400050" indent="-400050">
              <a:buFont typeface="+mj-lt"/>
              <a:buAutoNum type="romanUcPeriod"/>
            </a:pPr>
            <a:r>
              <a:rPr lang="pl-PL" b="1" dirty="0"/>
              <a:t>List intencyjny </a:t>
            </a:r>
            <a:r>
              <a:rPr lang="pl-PL" dirty="0"/>
              <a:t>(LOI – </a:t>
            </a:r>
            <a:r>
              <a:rPr lang="pl-PL" dirty="0" err="1"/>
              <a:t>letter</a:t>
            </a:r>
            <a:r>
              <a:rPr lang="pl-PL" dirty="0"/>
              <a:t> of </a:t>
            </a:r>
            <a:r>
              <a:rPr lang="pl-PL" dirty="0" err="1"/>
              <a:t>intent</a:t>
            </a:r>
            <a:r>
              <a:rPr lang="pl-PL" dirty="0"/>
              <a:t>)</a:t>
            </a:r>
          </a:p>
          <a:p>
            <a:pPr marL="400050" indent="-400050">
              <a:buFont typeface="+mj-lt"/>
              <a:buAutoNum type="romanUcPeriod"/>
            </a:pPr>
            <a:r>
              <a:rPr lang="pl-PL" b="1" dirty="0"/>
              <a:t>Umowa przedwstępna </a:t>
            </a:r>
            <a:r>
              <a:rPr lang="pl-PL" dirty="0"/>
              <a:t>(389 – 390 KC)</a:t>
            </a:r>
            <a:endParaRPr lang="pl-PL" b="1" dirty="0"/>
          </a:p>
          <a:p>
            <a:pPr marL="400050" indent="-400050">
              <a:buFont typeface="+mj-lt"/>
              <a:buAutoNum type="romanUcPeriod"/>
            </a:pPr>
            <a:r>
              <a:rPr lang="pl-PL" b="1" dirty="0"/>
              <a:t>Wzorzec umowny </a:t>
            </a:r>
            <a:r>
              <a:rPr lang="pl-PL" dirty="0"/>
              <a:t>(384 i nn. KC)</a:t>
            </a:r>
          </a:p>
          <a:p>
            <a:pPr marL="400050" indent="-400050">
              <a:buFont typeface="+mj-lt"/>
              <a:buAutoNum type="romanUcPeriod"/>
            </a:pPr>
            <a:r>
              <a:rPr lang="pl-PL" b="1" dirty="0"/>
              <a:t>Umowa Ramowa</a:t>
            </a:r>
          </a:p>
          <a:p>
            <a:pPr marL="400050" indent="-400050">
              <a:buFont typeface="+mj-lt"/>
              <a:buAutoNum type="romanUcPeriod"/>
            </a:pPr>
            <a:r>
              <a:rPr lang="pl-PL" b="1" dirty="0"/>
              <a:t>Umowa o negocjacje</a:t>
            </a:r>
            <a:endParaRPr lang="pl-PL" dirty="0"/>
          </a:p>
        </p:txBody>
      </p:sp>
      <p:sp>
        <p:nvSpPr>
          <p:cNvPr id="4" name="pole tekstowe 3">
            <a:extLst>
              <a:ext uri="{FF2B5EF4-FFF2-40B4-BE49-F238E27FC236}">
                <a16:creationId xmlns:a16="http://schemas.microsoft.com/office/drawing/2014/main" id="{84872611-F195-904E-B60E-C478C700D7F3}"/>
              </a:ext>
            </a:extLst>
          </p:cNvPr>
          <p:cNvSpPr txBox="1"/>
          <p:nvPr/>
        </p:nvSpPr>
        <p:spPr>
          <a:xfrm>
            <a:off x="956604" y="5740027"/>
            <a:ext cx="8916672" cy="784830"/>
          </a:xfrm>
          <a:prstGeom prst="rect">
            <a:avLst/>
          </a:prstGeom>
          <a:noFill/>
        </p:spPr>
        <p:txBody>
          <a:bodyPr wrap="none" rtlCol="0">
            <a:spAutoFit/>
          </a:bodyPr>
          <a:lstStyle/>
          <a:p>
            <a:pPr>
              <a:lnSpc>
                <a:spcPct val="150000"/>
              </a:lnSpc>
            </a:pPr>
            <a:r>
              <a:rPr lang="pl-PL" dirty="0"/>
              <a:t>Jaki jest cel zawierania takich umów? </a:t>
            </a:r>
          </a:p>
          <a:p>
            <a:r>
              <a:rPr lang="pl-PL" dirty="0"/>
              <a:t>W jakich przypadkach stosowanie ww. typów czynności przygotowawczych jest niezbędne?</a:t>
            </a:r>
          </a:p>
        </p:txBody>
      </p:sp>
    </p:spTree>
    <p:extLst>
      <p:ext uri="{BB962C8B-B14F-4D97-AF65-F5344CB8AC3E}">
        <p14:creationId xmlns:p14="http://schemas.microsoft.com/office/powerpoint/2010/main" val="3192979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BA353E-6EB3-4B44-9D26-4D96675F0A21}"/>
              </a:ext>
            </a:extLst>
          </p:cNvPr>
          <p:cNvSpPr>
            <a:spLocks noGrp="1"/>
          </p:cNvSpPr>
          <p:nvPr>
            <p:ph type="title"/>
          </p:nvPr>
        </p:nvSpPr>
        <p:spPr/>
        <p:txBody>
          <a:bodyPr/>
          <a:lstStyle/>
          <a:p>
            <a:r>
              <a:rPr lang="pl-PL" dirty="0"/>
              <a:t>Tryb ofertowy</a:t>
            </a:r>
          </a:p>
        </p:txBody>
      </p:sp>
      <p:sp>
        <p:nvSpPr>
          <p:cNvPr id="5" name="Zaokrąglony prostokąt 4">
            <a:extLst>
              <a:ext uri="{FF2B5EF4-FFF2-40B4-BE49-F238E27FC236}">
                <a16:creationId xmlns:a16="http://schemas.microsoft.com/office/drawing/2014/main" id="{5838CBFB-934D-544F-9B25-C34CA1498814}"/>
              </a:ext>
            </a:extLst>
          </p:cNvPr>
          <p:cNvSpPr/>
          <p:nvPr/>
        </p:nvSpPr>
        <p:spPr>
          <a:xfrm>
            <a:off x="1378633" y="3502854"/>
            <a:ext cx="2897945" cy="1069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OFERENT</a:t>
            </a:r>
            <a:endParaRPr lang="pl-PL" dirty="0"/>
          </a:p>
        </p:txBody>
      </p:sp>
      <p:sp>
        <p:nvSpPr>
          <p:cNvPr id="7" name="Zaokrąglony prostokąt 6">
            <a:extLst>
              <a:ext uri="{FF2B5EF4-FFF2-40B4-BE49-F238E27FC236}">
                <a16:creationId xmlns:a16="http://schemas.microsoft.com/office/drawing/2014/main" id="{CF239A48-8473-C749-AE8F-5094FEB28CCB}"/>
              </a:ext>
            </a:extLst>
          </p:cNvPr>
          <p:cNvSpPr/>
          <p:nvPr/>
        </p:nvSpPr>
        <p:spPr>
          <a:xfrm>
            <a:off x="7763020" y="3502853"/>
            <a:ext cx="2897945" cy="1069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OBLAT</a:t>
            </a:r>
          </a:p>
        </p:txBody>
      </p:sp>
      <p:cxnSp>
        <p:nvCxnSpPr>
          <p:cNvPr id="10" name="Łącznik łamany 9">
            <a:extLst>
              <a:ext uri="{FF2B5EF4-FFF2-40B4-BE49-F238E27FC236}">
                <a16:creationId xmlns:a16="http://schemas.microsoft.com/office/drawing/2014/main" id="{E1B350A5-82DF-324E-801A-F8DDF77895F0}"/>
              </a:ext>
            </a:extLst>
          </p:cNvPr>
          <p:cNvCxnSpPr>
            <a:stCxn id="5" idx="0"/>
          </p:cNvCxnSpPr>
          <p:nvPr/>
        </p:nvCxnSpPr>
        <p:spPr>
          <a:xfrm>
            <a:off x="2827605" y="3502854"/>
            <a:ext cx="914400" cy="91440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Łącznik łamany 11">
            <a:extLst>
              <a:ext uri="{FF2B5EF4-FFF2-40B4-BE49-F238E27FC236}">
                <a16:creationId xmlns:a16="http://schemas.microsoft.com/office/drawing/2014/main" id="{FC1CAA96-801B-554C-8D6E-1358815523D4}"/>
              </a:ext>
            </a:extLst>
          </p:cNvPr>
          <p:cNvCxnSpPr>
            <a:cxnSpLocks/>
            <a:stCxn id="5" idx="0"/>
            <a:endCxn id="7" idx="0"/>
          </p:cNvCxnSpPr>
          <p:nvPr/>
        </p:nvCxnSpPr>
        <p:spPr>
          <a:xfrm rot="5400000" flipH="1" flipV="1">
            <a:off x="6019799" y="310661"/>
            <a:ext cx="1" cy="6384387"/>
          </a:xfrm>
          <a:prstGeom prst="bentConnector3">
            <a:avLst>
              <a:gd name="adj1" fmla="val 2286010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Łącznik łamany 22">
            <a:extLst>
              <a:ext uri="{FF2B5EF4-FFF2-40B4-BE49-F238E27FC236}">
                <a16:creationId xmlns:a16="http://schemas.microsoft.com/office/drawing/2014/main" id="{4602904D-D2C0-4645-B46D-1CE1D7BD743B}"/>
              </a:ext>
            </a:extLst>
          </p:cNvPr>
          <p:cNvCxnSpPr>
            <a:stCxn id="7" idx="2"/>
            <a:endCxn id="5" idx="2"/>
          </p:cNvCxnSpPr>
          <p:nvPr/>
        </p:nvCxnSpPr>
        <p:spPr>
          <a:xfrm rot="5400000">
            <a:off x="6019800" y="1379805"/>
            <a:ext cx="1" cy="6384387"/>
          </a:xfrm>
          <a:prstGeom prst="bentConnector3">
            <a:avLst>
              <a:gd name="adj1" fmla="val 228601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Prostokąt 23">
            <a:extLst>
              <a:ext uri="{FF2B5EF4-FFF2-40B4-BE49-F238E27FC236}">
                <a16:creationId xmlns:a16="http://schemas.microsoft.com/office/drawing/2014/main" id="{466A311F-2168-3641-A14B-F636757D5236}"/>
              </a:ext>
            </a:extLst>
          </p:cNvPr>
          <p:cNvSpPr/>
          <p:nvPr/>
        </p:nvSpPr>
        <p:spPr>
          <a:xfrm>
            <a:off x="4613030" y="2750761"/>
            <a:ext cx="2965937" cy="295422"/>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solidFill>
                  <a:schemeClr val="bg1">
                    <a:lumMod val="50000"/>
                  </a:schemeClr>
                </a:solidFill>
              </a:rPr>
              <a:t>ZŁOŻENIE OFERTY</a:t>
            </a:r>
          </a:p>
        </p:txBody>
      </p:sp>
      <p:sp>
        <p:nvSpPr>
          <p:cNvPr id="25" name="Prostokąt 24">
            <a:extLst>
              <a:ext uri="{FF2B5EF4-FFF2-40B4-BE49-F238E27FC236}">
                <a16:creationId xmlns:a16="http://schemas.microsoft.com/office/drawing/2014/main" id="{FBD59E41-CE86-BD4F-9D57-8964581AC503}"/>
              </a:ext>
            </a:extLst>
          </p:cNvPr>
          <p:cNvSpPr/>
          <p:nvPr/>
        </p:nvSpPr>
        <p:spPr>
          <a:xfrm>
            <a:off x="4613031" y="5008095"/>
            <a:ext cx="2965937" cy="29542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solidFill>
                  <a:schemeClr val="bg1">
                    <a:lumMod val="50000"/>
                  </a:schemeClr>
                </a:solidFill>
              </a:rPr>
              <a:t>PRZYJĘCIE OFERTY</a:t>
            </a:r>
          </a:p>
        </p:txBody>
      </p:sp>
      <p:sp>
        <p:nvSpPr>
          <p:cNvPr id="26" name="pole tekstowe 25">
            <a:extLst>
              <a:ext uri="{FF2B5EF4-FFF2-40B4-BE49-F238E27FC236}">
                <a16:creationId xmlns:a16="http://schemas.microsoft.com/office/drawing/2014/main" id="{5F003856-51D3-1B40-9F11-240FAEE8884D}"/>
              </a:ext>
            </a:extLst>
          </p:cNvPr>
          <p:cNvSpPr txBox="1"/>
          <p:nvPr/>
        </p:nvSpPr>
        <p:spPr>
          <a:xfrm>
            <a:off x="2011714" y="5921439"/>
            <a:ext cx="8016169" cy="369332"/>
          </a:xfrm>
          <a:prstGeom prst="rect">
            <a:avLst/>
          </a:prstGeom>
          <a:noFill/>
        </p:spPr>
        <p:txBody>
          <a:bodyPr wrap="none" rtlCol="0">
            <a:spAutoFit/>
          </a:bodyPr>
          <a:lstStyle/>
          <a:p>
            <a:r>
              <a:rPr lang="pl-PL" dirty="0"/>
              <a:t>OFERTA – oświadczenie woli zawarcia umowy, określające jej istotne postanowienia</a:t>
            </a:r>
          </a:p>
        </p:txBody>
      </p:sp>
    </p:spTree>
    <p:extLst>
      <p:ext uri="{BB962C8B-B14F-4D97-AF65-F5344CB8AC3E}">
        <p14:creationId xmlns:p14="http://schemas.microsoft.com/office/powerpoint/2010/main" val="3487273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80C698-56E8-AA4C-B227-52023A489C78}"/>
              </a:ext>
            </a:extLst>
          </p:cNvPr>
          <p:cNvSpPr>
            <a:spLocks noGrp="1"/>
          </p:cNvSpPr>
          <p:nvPr>
            <p:ph type="title"/>
          </p:nvPr>
        </p:nvSpPr>
        <p:spPr/>
        <p:txBody>
          <a:bodyPr/>
          <a:lstStyle/>
          <a:p>
            <a:r>
              <a:rPr lang="pl-PL" dirty="0"/>
              <a:t>Czas i miejsce zawarcia umowy</a:t>
            </a:r>
          </a:p>
        </p:txBody>
      </p:sp>
      <p:sp>
        <p:nvSpPr>
          <p:cNvPr id="3" name="Symbol zastępczy zawartości 2">
            <a:extLst>
              <a:ext uri="{FF2B5EF4-FFF2-40B4-BE49-F238E27FC236}">
                <a16:creationId xmlns:a16="http://schemas.microsoft.com/office/drawing/2014/main" id="{14BB5842-0E19-5D41-A4F3-1F54CCDD04C8}"/>
              </a:ext>
            </a:extLst>
          </p:cNvPr>
          <p:cNvSpPr>
            <a:spLocks noGrp="1"/>
          </p:cNvSpPr>
          <p:nvPr>
            <p:ph idx="1"/>
          </p:nvPr>
        </p:nvSpPr>
        <p:spPr/>
        <p:txBody>
          <a:bodyPr/>
          <a:lstStyle/>
          <a:p>
            <a:r>
              <a:rPr lang="pl-PL" dirty="0"/>
              <a:t>W razie wątpliwości umowę poczytuje się za zawartą </a:t>
            </a:r>
            <a:r>
              <a:rPr lang="pl-PL" u="sng" dirty="0"/>
              <a:t>w chwili otrzymania przez składającego ofertę oświadczenia o jej przyjęciu, </a:t>
            </a:r>
            <a:r>
              <a:rPr lang="pl-PL" dirty="0"/>
              <a:t>a jeżeli dojście do składającego ofertę oświadczenia o jej przyjęciu nie jest wymagane - w chwili przystąpienia przez drugą stronę do wykonania umowy.</a:t>
            </a:r>
          </a:p>
          <a:p>
            <a:r>
              <a:rPr lang="pl-PL" dirty="0"/>
              <a:t>W razie wątpliwości umowę poczytuje się za zawartą </a:t>
            </a:r>
            <a:r>
              <a:rPr lang="pl-PL" u="sng" dirty="0"/>
              <a:t>w miejscu otrzymania przez składającego ofertę oświadczenia o jej przyjęciu</a:t>
            </a:r>
            <a:r>
              <a:rPr lang="pl-PL" dirty="0"/>
              <a:t>, a jeżeli dojście do składającego ofertę oświadczenia o jej przyjęciu nie jest wymagane albo oferta jest składana w postaci elektronicznej - w miejscu zamieszkania albo w siedzibie składającego ofertę w chwili zawarcia umowy.</a:t>
            </a:r>
          </a:p>
          <a:p>
            <a:endParaRPr lang="pl-PL" dirty="0"/>
          </a:p>
        </p:txBody>
      </p:sp>
    </p:spTree>
    <p:extLst>
      <p:ext uri="{BB962C8B-B14F-4D97-AF65-F5344CB8AC3E}">
        <p14:creationId xmlns:p14="http://schemas.microsoft.com/office/powerpoint/2010/main" val="3133889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2A0385-A5DD-6147-9BDD-570ABCD80774}"/>
              </a:ext>
            </a:extLst>
          </p:cNvPr>
          <p:cNvSpPr>
            <a:spLocks noGrp="1"/>
          </p:cNvSpPr>
          <p:nvPr>
            <p:ph type="title"/>
          </p:nvPr>
        </p:nvSpPr>
        <p:spPr/>
        <p:txBody>
          <a:bodyPr/>
          <a:lstStyle/>
          <a:p>
            <a:r>
              <a:rPr lang="pl-PL" dirty="0"/>
              <a:t>Czas trwania oferty</a:t>
            </a:r>
          </a:p>
        </p:txBody>
      </p:sp>
      <p:sp>
        <p:nvSpPr>
          <p:cNvPr id="3" name="Symbol zastępczy zawartości 2">
            <a:extLst>
              <a:ext uri="{FF2B5EF4-FFF2-40B4-BE49-F238E27FC236}">
                <a16:creationId xmlns:a16="http://schemas.microsoft.com/office/drawing/2014/main" id="{7864CC3F-23C3-4541-959B-4D40A383F27D}"/>
              </a:ext>
            </a:extLst>
          </p:cNvPr>
          <p:cNvSpPr>
            <a:spLocks noGrp="1"/>
          </p:cNvSpPr>
          <p:nvPr>
            <p:ph idx="1"/>
          </p:nvPr>
        </p:nvSpPr>
        <p:spPr/>
        <p:txBody>
          <a:bodyPr/>
          <a:lstStyle/>
          <a:p>
            <a:r>
              <a:rPr lang="pl-PL" dirty="0"/>
              <a:t>Określenie w treści oferty okresu ważności oferty.</a:t>
            </a:r>
          </a:p>
          <a:p>
            <a:r>
              <a:rPr lang="pl-PL" dirty="0"/>
              <a:t>Jeżeli oferent nie oznaczył w ofercie terminu, w ciągu którego oczekiwać będzie odpowiedzi, oferta złożona w obecności drugiej strony albo za pomocą środka bezpośredniego porozumiewania się na odległość przestaje wiązać, gdy nie zostanie przyjęta niezwłocznie; złożona w inny sposób przestaje wiązać z upływem czasu, w którym składający ofertę mógł w zwykłym toku czynności otrzymać odpowiedź wysłaną bez nieuzasadnionego opóźnienia.</a:t>
            </a:r>
          </a:p>
        </p:txBody>
      </p:sp>
    </p:spTree>
    <p:extLst>
      <p:ext uri="{BB962C8B-B14F-4D97-AF65-F5344CB8AC3E}">
        <p14:creationId xmlns:p14="http://schemas.microsoft.com/office/powerpoint/2010/main" val="4088502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1DDFB0-2AEE-324E-B6E9-62367AD23F19}"/>
              </a:ext>
            </a:extLst>
          </p:cNvPr>
          <p:cNvSpPr>
            <a:spLocks noGrp="1"/>
          </p:cNvSpPr>
          <p:nvPr>
            <p:ph type="title"/>
          </p:nvPr>
        </p:nvSpPr>
        <p:spPr/>
        <p:txBody>
          <a:bodyPr>
            <a:normAutofit fontScale="90000"/>
          </a:bodyPr>
          <a:lstStyle/>
          <a:p>
            <a:r>
              <a:rPr lang="pl-PL" dirty="0"/>
              <a:t>Możliwość odwołania oferty w stosunkach między przedsiębiorcami</a:t>
            </a:r>
          </a:p>
        </p:txBody>
      </p:sp>
      <p:sp>
        <p:nvSpPr>
          <p:cNvPr id="3" name="Symbol zastępczy zawartości 2">
            <a:extLst>
              <a:ext uri="{FF2B5EF4-FFF2-40B4-BE49-F238E27FC236}">
                <a16:creationId xmlns:a16="http://schemas.microsoft.com/office/drawing/2014/main" id="{7526B53E-716F-D94B-89DC-1078E63BEBC8}"/>
              </a:ext>
            </a:extLst>
          </p:cNvPr>
          <p:cNvSpPr>
            <a:spLocks noGrp="1"/>
          </p:cNvSpPr>
          <p:nvPr>
            <p:ph idx="1"/>
          </p:nvPr>
        </p:nvSpPr>
        <p:spPr/>
        <p:txBody>
          <a:bodyPr/>
          <a:lstStyle/>
          <a:p>
            <a:r>
              <a:rPr lang="pl-PL" dirty="0"/>
              <a:t>W stosunkach między przedsiębiorcami oferta może być odwołana przed zawarciem umowy, jeżeli </a:t>
            </a:r>
            <a:r>
              <a:rPr lang="pl-PL" u="sng" dirty="0"/>
              <a:t>oświadczenie o odwołaniu zostało złożone drugiej stronie przed wysłaniem przez nią oświadczenia o przyjęciu oferty</a:t>
            </a:r>
            <a:r>
              <a:rPr lang="pl-PL" dirty="0"/>
              <a:t>.</a:t>
            </a:r>
          </a:p>
          <a:p>
            <a:r>
              <a:rPr lang="pl-PL" dirty="0"/>
              <a:t>Jednakże oferty nie można odwołać, jeżeli:</a:t>
            </a:r>
          </a:p>
          <a:p>
            <a:pPr lvl="1"/>
            <a:r>
              <a:rPr lang="pl-PL" dirty="0"/>
              <a:t>wynika to z jej treści lub </a:t>
            </a:r>
          </a:p>
          <a:p>
            <a:pPr lvl="1"/>
            <a:r>
              <a:rPr lang="pl-PL" dirty="0"/>
              <a:t>określono w niej termin przyjęcia.</a:t>
            </a:r>
          </a:p>
          <a:p>
            <a:endParaRPr lang="pl-PL" dirty="0"/>
          </a:p>
        </p:txBody>
      </p:sp>
    </p:spTree>
    <p:extLst>
      <p:ext uri="{BB962C8B-B14F-4D97-AF65-F5344CB8AC3E}">
        <p14:creationId xmlns:p14="http://schemas.microsoft.com/office/powerpoint/2010/main" val="6112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1CC601-339C-554B-83DD-242650F32AB8}"/>
              </a:ext>
            </a:extLst>
          </p:cNvPr>
          <p:cNvSpPr>
            <a:spLocks noGrp="1"/>
          </p:cNvSpPr>
          <p:nvPr>
            <p:ph type="title"/>
          </p:nvPr>
        </p:nvSpPr>
        <p:spPr/>
        <p:txBody>
          <a:bodyPr/>
          <a:lstStyle/>
          <a:p>
            <a:r>
              <a:rPr lang="pl-PL" dirty="0"/>
              <a:t>Modyfikujące przyjęcie oferty między przedsiębiorcami</a:t>
            </a:r>
          </a:p>
        </p:txBody>
      </p:sp>
      <p:sp>
        <p:nvSpPr>
          <p:cNvPr id="3" name="Symbol zastępczy zawartości 2">
            <a:extLst>
              <a:ext uri="{FF2B5EF4-FFF2-40B4-BE49-F238E27FC236}">
                <a16:creationId xmlns:a16="http://schemas.microsoft.com/office/drawing/2014/main" id="{D5852794-6495-CE4F-8592-9EAAB679E9B0}"/>
              </a:ext>
            </a:extLst>
          </p:cNvPr>
          <p:cNvSpPr>
            <a:spLocks noGrp="1"/>
          </p:cNvSpPr>
          <p:nvPr>
            <p:ph idx="1"/>
          </p:nvPr>
        </p:nvSpPr>
        <p:spPr>
          <a:xfrm>
            <a:off x="2231136" y="2638044"/>
            <a:ext cx="7729728" cy="3734621"/>
          </a:xfrm>
        </p:spPr>
        <p:txBody>
          <a:bodyPr>
            <a:normAutofit/>
          </a:bodyPr>
          <a:lstStyle/>
          <a:p>
            <a:r>
              <a:rPr lang="pl-PL" dirty="0"/>
              <a:t>W stosunkach między przedsiębiorcami odpowiedź na ofertę z zastrzeżeniem zmian lub uzupełnień niezmieniających istotnie treści oferty poczytuje się za jej przyjęcie. W takim wypadku strony wiąże umowa o treści określonej w ofercie, z uwzględnieniem zastrzeżeń zawartych w odpowiedzi na nią.</a:t>
            </a:r>
          </a:p>
          <a:p>
            <a:endParaRPr lang="pl-PL" dirty="0"/>
          </a:p>
          <a:p>
            <a:r>
              <a:rPr lang="pl-PL" dirty="0"/>
              <a:t>Reguły tej nie stosuje się, jeżeli: </a:t>
            </a:r>
          </a:p>
          <a:p>
            <a:pPr lvl="1"/>
            <a:r>
              <a:rPr lang="pl-PL" dirty="0"/>
              <a:t>w treści oferty wskazano, że może ona być przyjęta jedynie bez zastrzeżeń, albo </a:t>
            </a:r>
          </a:p>
          <a:p>
            <a:pPr lvl="1"/>
            <a:r>
              <a:rPr lang="pl-PL" dirty="0"/>
              <a:t>oferent niezwłocznie sprzeciwił się włączeniu zastrzeżeń do umowy, albo</a:t>
            </a:r>
          </a:p>
          <a:p>
            <a:pPr lvl="1"/>
            <a:r>
              <a:rPr lang="pl-PL" dirty="0"/>
              <a:t>druga strona w odpowiedzi na ofertę uzależniła jej przyjęcie od zgody oferenta na włączenie zastrzeżeń do umowy, a zgody tej niezwłocznie nie otrzymała.</a:t>
            </a:r>
          </a:p>
        </p:txBody>
      </p:sp>
    </p:spTree>
    <p:extLst>
      <p:ext uri="{BB962C8B-B14F-4D97-AF65-F5344CB8AC3E}">
        <p14:creationId xmlns:p14="http://schemas.microsoft.com/office/powerpoint/2010/main" val="2929428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5094F8-6329-8648-B06B-9F0D2B7CA430}"/>
              </a:ext>
            </a:extLst>
          </p:cNvPr>
          <p:cNvSpPr>
            <a:spLocks noGrp="1"/>
          </p:cNvSpPr>
          <p:nvPr>
            <p:ph type="title"/>
          </p:nvPr>
        </p:nvSpPr>
        <p:spPr/>
        <p:txBody>
          <a:bodyPr/>
          <a:lstStyle/>
          <a:p>
            <a:r>
              <a:rPr lang="pl-PL" dirty="0"/>
              <a:t>Milczące przyjęcie oferty między przedsiębiorcami</a:t>
            </a:r>
          </a:p>
        </p:txBody>
      </p:sp>
      <p:sp>
        <p:nvSpPr>
          <p:cNvPr id="3" name="Symbol zastępczy zawartości 2">
            <a:extLst>
              <a:ext uri="{FF2B5EF4-FFF2-40B4-BE49-F238E27FC236}">
                <a16:creationId xmlns:a16="http://schemas.microsoft.com/office/drawing/2014/main" id="{1DC1FCB0-0605-1940-B168-B424B8BA2494}"/>
              </a:ext>
            </a:extLst>
          </p:cNvPr>
          <p:cNvSpPr>
            <a:spLocks noGrp="1"/>
          </p:cNvSpPr>
          <p:nvPr>
            <p:ph idx="1"/>
          </p:nvPr>
        </p:nvSpPr>
        <p:spPr>
          <a:xfrm>
            <a:off x="2231135" y="2638044"/>
            <a:ext cx="7953873" cy="3720553"/>
          </a:xfrm>
        </p:spPr>
        <p:txBody>
          <a:bodyPr/>
          <a:lstStyle/>
          <a:p>
            <a:r>
              <a:rPr lang="pl-PL" dirty="0"/>
              <a:t>Jeżeli przedsiębiorca otrzymał </a:t>
            </a:r>
            <a:r>
              <a:rPr lang="pl-PL" u="sng" dirty="0"/>
              <a:t>od osoby, z którą pozostaje w stałych stosunkach gospodarczych</a:t>
            </a:r>
            <a:r>
              <a:rPr lang="pl-PL" dirty="0"/>
              <a:t>, ofertę zawarcia </a:t>
            </a:r>
            <a:r>
              <a:rPr lang="pl-PL" u="sng" dirty="0"/>
              <a:t>umowy w ramach swej działalności</a:t>
            </a:r>
            <a:r>
              <a:rPr lang="pl-PL" dirty="0"/>
              <a:t>, brak niezwłocznej odpowiedzi poczytuje się za przyjęcie oferty.</a:t>
            </a:r>
          </a:p>
        </p:txBody>
      </p:sp>
    </p:spTree>
    <p:extLst>
      <p:ext uri="{BB962C8B-B14F-4D97-AF65-F5344CB8AC3E}">
        <p14:creationId xmlns:p14="http://schemas.microsoft.com/office/powerpoint/2010/main" val="3343577604"/>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Paczka</Template>
  <TotalTime>541</TotalTime>
  <Words>1453</Words>
  <Application>Microsoft Office PowerPoint</Application>
  <PresentationFormat>Panoramiczny</PresentationFormat>
  <Paragraphs>117</Paragraphs>
  <Slides>22</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22</vt:i4>
      </vt:variant>
    </vt:vector>
  </HeadingPairs>
  <TitlesOfParts>
    <vt:vector size="25" baseType="lpstr">
      <vt:lpstr>Arial</vt:lpstr>
      <vt:lpstr>Gill Sans MT</vt:lpstr>
      <vt:lpstr>Paczka</vt:lpstr>
      <vt:lpstr>umowa handlowa  – ZAWARCIE I ZAKOŃCZENIE</vt:lpstr>
      <vt:lpstr>Tryby zawierania umów handlowych</vt:lpstr>
      <vt:lpstr>Czynności przygotowawcze poprzedzające zawarcie umowy handlowej</vt:lpstr>
      <vt:lpstr>Tryb ofertowy</vt:lpstr>
      <vt:lpstr>Czas i miejsce zawarcia umowy</vt:lpstr>
      <vt:lpstr>Czas trwania oferty</vt:lpstr>
      <vt:lpstr>Możliwość odwołania oferty w stosunkach między przedsiębiorcami</vt:lpstr>
      <vt:lpstr>Modyfikujące przyjęcie oferty między przedsiębiorcami</vt:lpstr>
      <vt:lpstr>Milczące przyjęcie oferty między przedsiębiorcami</vt:lpstr>
      <vt:lpstr>Konkludentne przyjęcie oferty</vt:lpstr>
      <vt:lpstr>negocjacje</vt:lpstr>
      <vt:lpstr>Reguły uczciwego negocjowania</vt:lpstr>
      <vt:lpstr>Culpa in contrahendo</vt:lpstr>
      <vt:lpstr>Tryb aukcyjny i przetargowy</vt:lpstr>
      <vt:lpstr>Oferta w toku aukcji</vt:lpstr>
      <vt:lpstr>Oferta w toku przetargu</vt:lpstr>
      <vt:lpstr>ZAKOŃCZENIE STOSUNKÓW UMOWNYCH</vt:lpstr>
      <vt:lpstr>Umowne Prawo odstąpienia</vt:lpstr>
      <vt:lpstr>Ustawowe prawo odstąpienia – umowy wzajemne</vt:lpstr>
      <vt:lpstr>Odstąpienie – zwłoka w zapłacie części ceny</vt:lpstr>
      <vt:lpstr>Kazus 1</vt:lpstr>
      <vt:lpstr>Kazus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Zawarcie umowy handlowej</dc:title>
  <dc:creator>Dorota Wieczorkowska</dc:creator>
  <cp:lastModifiedBy>Dorota Wieczorkowska</cp:lastModifiedBy>
  <cp:revision>25</cp:revision>
  <dcterms:created xsi:type="dcterms:W3CDTF">2018-10-11T16:04:17Z</dcterms:created>
  <dcterms:modified xsi:type="dcterms:W3CDTF">2019-10-13T17:28:33Z</dcterms:modified>
</cp:coreProperties>
</file>