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A59230-5D1E-4A2C-9075-5CD84C8B9929}" v="502" dt="2020-05-11T11:26:59.2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658867-A05A-4E6A-8B2A-574683151AC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BE50E494-B518-440A-B3E6-F6A48F7B63BD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Wstępny- weryfikacja wniosku o wszczęcie egzekucji</a:t>
          </a:r>
          <a:endParaRPr lang="en-US"/>
        </a:p>
      </dgm:t>
    </dgm:pt>
    <dgm:pt modelId="{01397877-2E89-4395-924F-D1764A6E8922}" type="parTrans" cxnId="{E799AE86-6B39-47AE-9315-EF4275D7106B}">
      <dgm:prSet/>
      <dgm:spPr/>
      <dgm:t>
        <a:bodyPr/>
        <a:lstStyle/>
        <a:p>
          <a:endParaRPr lang="en-US"/>
        </a:p>
      </dgm:t>
    </dgm:pt>
    <dgm:pt modelId="{93809A60-F4BD-41F5-BB00-5160BA6E7892}" type="sibTrans" cxnId="{E799AE86-6B39-47AE-9315-EF4275D7106B}">
      <dgm:prSet/>
      <dgm:spPr/>
      <dgm:t>
        <a:bodyPr/>
        <a:lstStyle/>
        <a:p>
          <a:endParaRPr lang="en-US"/>
        </a:p>
      </dgm:t>
    </dgm:pt>
    <dgm:pt modelId="{DB8237AA-5A9E-428E-B28A-432F6CD9527E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/>
            <a:t>Właściwe postępowanie egzekucyjne- podjęcie czynności egzekucyjnych</a:t>
          </a:r>
          <a:endParaRPr lang="en-US" dirty="0"/>
        </a:p>
      </dgm:t>
    </dgm:pt>
    <dgm:pt modelId="{83A7939A-1683-4792-ACC5-68ED1AD161B4}" type="parTrans" cxnId="{39FD9948-D2DE-4B0E-920E-702D921EF1E7}">
      <dgm:prSet/>
      <dgm:spPr/>
      <dgm:t>
        <a:bodyPr/>
        <a:lstStyle/>
        <a:p>
          <a:endParaRPr lang="en-US"/>
        </a:p>
      </dgm:t>
    </dgm:pt>
    <dgm:pt modelId="{C9EC970C-3B78-4DDF-8188-50A2F77DA134}" type="sibTrans" cxnId="{39FD9948-D2DE-4B0E-920E-702D921EF1E7}">
      <dgm:prSet/>
      <dgm:spPr/>
      <dgm:t>
        <a:bodyPr/>
        <a:lstStyle/>
        <a:p>
          <a:endParaRPr lang="en-US"/>
        </a:p>
      </dgm:t>
    </dgm:pt>
    <dgm:pt modelId="{B97A862A-8F7D-4CC0-9C24-743B3DFBCE1C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Postępowanie podziałowe- związane z dokonaniem podziału sumy uzyskanej z egzekucji</a:t>
          </a:r>
          <a:endParaRPr lang="en-US"/>
        </a:p>
      </dgm:t>
    </dgm:pt>
    <dgm:pt modelId="{4692DB62-6942-4E43-8787-04DE518922C9}" type="parTrans" cxnId="{F5AEA06A-1493-4812-95A8-03516DE6D1EC}">
      <dgm:prSet/>
      <dgm:spPr/>
      <dgm:t>
        <a:bodyPr/>
        <a:lstStyle/>
        <a:p>
          <a:endParaRPr lang="en-US"/>
        </a:p>
      </dgm:t>
    </dgm:pt>
    <dgm:pt modelId="{E7598914-9D0C-4D62-9B9E-5BC31939E2A0}" type="sibTrans" cxnId="{F5AEA06A-1493-4812-95A8-03516DE6D1EC}">
      <dgm:prSet/>
      <dgm:spPr/>
      <dgm:t>
        <a:bodyPr/>
        <a:lstStyle/>
        <a:p>
          <a:endParaRPr lang="en-US"/>
        </a:p>
      </dgm:t>
    </dgm:pt>
    <dgm:pt modelId="{0CECF486-E6BF-4ED0-9962-CEFDFD825941}" type="pres">
      <dgm:prSet presAssocID="{B7658867-A05A-4E6A-8B2A-574683151AC6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289D96A9-B71B-4C3A-9905-667260B04548}" type="pres">
      <dgm:prSet presAssocID="{BE50E494-B518-440A-B3E6-F6A48F7B63BD}" presName="compNode" presStyleCnt="0"/>
      <dgm:spPr/>
    </dgm:pt>
    <dgm:pt modelId="{8DFED72D-56D2-45C4-B6EB-DEF0650E053C}" type="pres">
      <dgm:prSet presAssocID="{BE50E494-B518-440A-B3E6-F6A48F7B63BD}" presName="bgRect" presStyleLbl="bgShp" presStyleIdx="0" presStyleCnt="3"/>
      <dgm:spPr/>
    </dgm:pt>
    <dgm:pt modelId="{71026CF8-90D6-4EEB-85BB-EB9148BDC949}" type="pres">
      <dgm:prSet presAssocID="{BE50E494-B518-440A-B3E6-F6A48F7B63B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="" xmlns:dgm14="http://schemas.microsoft.com/office/drawing/2010/diagram" id="0" name="" descr="Checkmark"/>
        </a:ext>
      </dgm:extLst>
    </dgm:pt>
    <dgm:pt modelId="{E64E6D11-4262-4B16-BBE1-226F37EDE8FF}" type="pres">
      <dgm:prSet presAssocID="{BE50E494-B518-440A-B3E6-F6A48F7B63BD}" presName="spaceRect" presStyleCnt="0"/>
      <dgm:spPr/>
    </dgm:pt>
    <dgm:pt modelId="{FD961590-FEE9-4D98-8746-52D9F72581DE}" type="pres">
      <dgm:prSet presAssocID="{BE50E494-B518-440A-B3E6-F6A48F7B63BD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127DBB80-4525-4966-8E70-F7F9ABFE4663}" type="pres">
      <dgm:prSet presAssocID="{93809A60-F4BD-41F5-BB00-5160BA6E7892}" presName="sibTrans" presStyleCnt="0"/>
      <dgm:spPr/>
    </dgm:pt>
    <dgm:pt modelId="{BEC92088-1670-4BFD-95E7-3DF774A92F07}" type="pres">
      <dgm:prSet presAssocID="{DB8237AA-5A9E-428E-B28A-432F6CD9527E}" presName="compNode" presStyleCnt="0"/>
      <dgm:spPr/>
    </dgm:pt>
    <dgm:pt modelId="{D442EBA8-2A00-4A71-9721-B957954B6878}" type="pres">
      <dgm:prSet presAssocID="{DB8237AA-5A9E-428E-B28A-432F6CD9527E}" presName="bgRect" presStyleLbl="bgShp" presStyleIdx="1" presStyleCnt="3"/>
      <dgm:spPr/>
    </dgm:pt>
    <dgm:pt modelId="{43E7D074-1E3D-4A49-8190-B997789A4E33}" type="pres">
      <dgm:prSet presAssocID="{DB8237AA-5A9E-428E-B28A-432F6CD9527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="" xmlns:dgm14="http://schemas.microsoft.com/office/drawing/2010/diagram" id="0" name="" descr="Skeleton"/>
        </a:ext>
      </dgm:extLst>
    </dgm:pt>
    <dgm:pt modelId="{C637F74A-6431-4D6B-BB3A-3F1C2C1C29D6}" type="pres">
      <dgm:prSet presAssocID="{DB8237AA-5A9E-428E-B28A-432F6CD9527E}" presName="spaceRect" presStyleCnt="0"/>
      <dgm:spPr/>
    </dgm:pt>
    <dgm:pt modelId="{396862F7-AD19-4A4C-A17D-5C9B287ABE93}" type="pres">
      <dgm:prSet presAssocID="{DB8237AA-5A9E-428E-B28A-432F6CD9527E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65002C88-9079-400E-BEF2-F15678CF88C2}" type="pres">
      <dgm:prSet presAssocID="{C9EC970C-3B78-4DDF-8188-50A2F77DA134}" presName="sibTrans" presStyleCnt="0"/>
      <dgm:spPr/>
    </dgm:pt>
    <dgm:pt modelId="{879644E8-D71E-4C40-8A30-2EECCF136851}" type="pres">
      <dgm:prSet presAssocID="{B97A862A-8F7D-4CC0-9C24-743B3DFBCE1C}" presName="compNode" presStyleCnt="0"/>
      <dgm:spPr/>
    </dgm:pt>
    <dgm:pt modelId="{E15B0739-028C-4C9C-AC70-D8C7DF99CFF5}" type="pres">
      <dgm:prSet presAssocID="{B97A862A-8F7D-4CC0-9C24-743B3DFBCE1C}" presName="bgRect" presStyleLbl="bgShp" presStyleIdx="2" presStyleCnt="3"/>
      <dgm:spPr/>
    </dgm:pt>
    <dgm:pt modelId="{223631EB-CF48-4323-B2D3-A8FF520C97DE}" type="pres">
      <dgm:prSet presAssocID="{B97A862A-8F7D-4CC0-9C24-743B3DFBCE1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="" xmlns:dgm14="http://schemas.microsoft.com/office/drawing/2010/diagram" id="0" name="" descr="GenieBottle"/>
        </a:ext>
      </dgm:extLst>
    </dgm:pt>
    <dgm:pt modelId="{34D24266-AFAE-47AF-865E-1F7F11E344CE}" type="pres">
      <dgm:prSet presAssocID="{B97A862A-8F7D-4CC0-9C24-743B3DFBCE1C}" presName="spaceRect" presStyleCnt="0"/>
      <dgm:spPr/>
    </dgm:pt>
    <dgm:pt modelId="{6A084F7B-2D97-44FD-8F14-7621A572C96C}" type="pres">
      <dgm:prSet presAssocID="{B97A862A-8F7D-4CC0-9C24-743B3DFBCE1C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</dgm:ptLst>
  <dgm:cxnLst>
    <dgm:cxn modelId="{39FD9948-D2DE-4B0E-920E-702D921EF1E7}" srcId="{B7658867-A05A-4E6A-8B2A-574683151AC6}" destId="{DB8237AA-5A9E-428E-B28A-432F6CD9527E}" srcOrd="1" destOrd="0" parTransId="{83A7939A-1683-4792-ACC5-68ED1AD161B4}" sibTransId="{C9EC970C-3B78-4DDF-8188-50A2F77DA134}"/>
    <dgm:cxn modelId="{7C449918-0015-41B7-B46D-E86AA8ADB343}" type="presOf" srcId="{DB8237AA-5A9E-428E-B28A-432F6CD9527E}" destId="{396862F7-AD19-4A4C-A17D-5C9B287ABE93}" srcOrd="0" destOrd="0" presId="urn:microsoft.com/office/officeart/2018/2/layout/IconVerticalSolidList"/>
    <dgm:cxn modelId="{F5AEA06A-1493-4812-95A8-03516DE6D1EC}" srcId="{B7658867-A05A-4E6A-8B2A-574683151AC6}" destId="{B97A862A-8F7D-4CC0-9C24-743B3DFBCE1C}" srcOrd="2" destOrd="0" parTransId="{4692DB62-6942-4E43-8787-04DE518922C9}" sibTransId="{E7598914-9D0C-4D62-9B9E-5BC31939E2A0}"/>
    <dgm:cxn modelId="{CC0CDAFA-9083-41A8-A1EE-2BFF2D19EBF9}" type="presOf" srcId="{BE50E494-B518-440A-B3E6-F6A48F7B63BD}" destId="{FD961590-FEE9-4D98-8746-52D9F72581DE}" srcOrd="0" destOrd="0" presId="urn:microsoft.com/office/officeart/2018/2/layout/IconVerticalSolidList"/>
    <dgm:cxn modelId="{E799AE86-6B39-47AE-9315-EF4275D7106B}" srcId="{B7658867-A05A-4E6A-8B2A-574683151AC6}" destId="{BE50E494-B518-440A-B3E6-F6A48F7B63BD}" srcOrd="0" destOrd="0" parTransId="{01397877-2E89-4395-924F-D1764A6E8922}" sibTransId="{93809A60-F4BD-41F5-BB00-5160BA6E7892}"/>
    <dgm:cxn modelId="{005802D1-B894-4D68-A8CE-8D0CF85A23BA}" type="presOf" srcId="{B7658867-A05A-4E6A-8B2A-574683151AC6}" destId="{0CECF486-E6BF-4ED0-9962-CEFDFD825941}" srcOrd="0" destOrd="0" presId="urn:microsoft.com/office/officeart/2018/2/layout/IconVerticalSolidList"/>
    <dgm:cxn modelId="{4E2B61F7-95C3-45DC-9E54-576C4A056BBD}" type="presOf" srcId="{B97A862A-8F7D-4CC0-9C24-743B3DFBCE1C}" destId="{6A084F7B-2D97-44FD-8F14-7621A572C96C}" srcOrd="0" destOrd="0" presId="urn:microsoft.com/office/officeart/2018/2/layout/IconVerticalSolidList"/>
    <dgm:cxn modelId="{4ED4697C-267D-4B46-94B0-394F79D2DC9D}" type="presParOf" srcId="{0CECF486-E6BF-4ED0-9962-CEFDFD825941}" destId="{289D96A9-B71B-4C3A-9905-667260B04548}" srcOrd="0" destOrd="0" presId="urn:microsoft.com/office/officeart/2018/2/layout/IconVerticalSolidList"/>
    <dgm:cxn modelId="{5992931D-E4FB-4EC5-BA54-DDC4DC40FD59}" type="presParOf" srcId="{289D96A9-B71B-4C3A-9905-667260B04548}" destId="{8DFED72D-56D2-45C4-B6EB-DEF0650E053C}" srcOrd="0" destOrd="0" presId="urn:microsoft.com/office/officeart/2018/2/layout/IconVerticalSolidList"/>
    <dgm:cxn modelId="{2201BD2A-3393-4A70-92D6-9BD920F50B9A}" type="presParOf" srcId="{289D96A9-B71B-4C3A-9905-667260B04548}" destId="{71026CF8-90D6-4EEB-85BB-EB9148BDC949}" srcOrd="1" destOrd="0" presId="urn:microsoft.com/office/officeart/2018/2/layout/IconVerticalSolidList"/>
    <dgm:cxn modelId="{1C5AFED4-B594-48DB-8030-CCC56B9FA07B}" type="presParOf" srcId="{289D96A9-B71B-4C3A-9905-667260B04548}" destId="{E64E6D11-4262-4B16-BBE1-226F37EDE8FF}" srcOrd="2" destOrd="0" presId="urn:microsoft.com/office/officeart/2018/2/layout/IconVerticalSolidList"/>
    <dgm:cxn modelId="{500BF7D8-AD00-450A-BD04-E7334571729F}" type="presParOf" srcId="{289D96A9-B71B-4C3A-9905-667260B04548}" destId="{FD961590-FEE9-4D98-8746-52D9F72581DE}" srcOrd="3" destOrd="0" presId="urn:microsoft.com/office/officeart/2018/2/layout/IconVerticalSolidList"/>
    <dgm:cxn modelId="{0A1D640E-D474-4AC6-9694-F98D05DE4402}" type="presParOf" srcId="{0CECF486-E6BF-4ED0-9962-CEFDFD825941}" destId="{127DBB80-4525-4966-8E70-F7F9ABFE4663}" srcOrd="1" destOrd="0" presId="urn:microsoft.com/office/officeart/2018/2/layout/IconVerticalSolidList"/>
    <dgm:cxn modelId="{31C48D9B-916E-4988-9185-0C5355459DE7}" type="presParOf" srcId="{0CECF486-E6BF-4ED0-9962-CEFDFD825941}" destId="{BEC92088-1670-4BFD-95E7-3DF774A92F07}" srcOrd="2" destOrd="0" presId="urn:microsoft.com/office/officeart/2018/2/layout/IconVerticalSolidList"/>
    <dgm:cxn modelId="{9D5B26D6-900B-4233-AE5F-1B0BCDFDB84A}" type="presParOf" srcId="{BEC92088-1670-4BFD-95E7-3DF774A92F07}" destId="{D442EBA8-2A00-4A71-9721-B957954B6878}" srcOrd="0" destOrd="0" presId="urn:microsoft.com/office/officeart/2018/2/layout/IconVerticalSolidList"/>
    <dgm:cxn modelId="{D0C9BF1F-1D2C-40B2-A9B6-3C6F3BF73B1B}" type="presParOf" srcId="{BEC92088-1670-4BFD-95E7-3DF774A92F07}" destId="{43E7D074-1E3D-4A49-8190-B997789A4E33}" srcOrd="1" destOrd="0" presId="urn:microsoft.com/office/officeart/2018/2/layout/IconVerticalSolidList"/>
    <dgm:cxn modelId="{E9E1EC3B-6FD8-4A53-A35F-0E7C0B242ED6}" type="presParOf" srcId="{BEC92088-1670-4BFD-95E7-3DF774A92F07}" destId="{C637F74A-6431-4D6B-BB3A-3F1C2C1C29D6}" srcOrd="2" destOrd="0" presId="urn:microsoft.com/office/officeart/2018/2/layout/IconVerticalSolidList"/>
    <dgm:cxn modelId="{06A5D6CC-A3DC-4444-B81A-368D83911376}" type="presParOf" srcId="{BEC92088-1670-4BFD-95E7-3DF774A92F07}" destId="{396862F7-AD19-4A4C-A17D-5C9B287ABE93}" srcOrd="3" destOrd="0" presId="urn:microsoft.com/office/officeart/2018/2/layout/IconVerticalSolidList"/>
    <dgm:cxn modelId="{BC1587D0-E560-47ED-A081-1CEF65CCED14}" type="presParOf" srcId="{0CECF486-E6BF-4ED0-9962-CEFDFD825941}" destId="{65002C88-9079-400E-BEF2-F15678CF88C2}" srcOrd="3" destOrd="0" presId="urn:microsoft.com/office/officeart/2018/2/layout/IconVerticalSolidList"/>
    <dgm:cxn modelId="{50D0374E-EE15-49FC-854B-C052CF21C1D2}" type="presParOf" srcId="{0CECF486-E6BF-4ED0-9962-CEFDFD825941}" destId="{879644E8-D71E-4C40-8A30-2EECCF136851}" srcOrd="4" destOrd="0" presId="urn:microsoft.com/office/officeart/2018/2/layout/IconVerticalSolidList"/>
    <dgm:cxn modelId="{D5678495-0C99-4BA1-868D-96638397B0A9}" type="presParOf" srcId="{879644E8-D71E-4C40-8A30-2EECCF136851}" destId="{E15B0739-028C-4C9C-AC70-D8C7DF99CFF5}" srcOrd="0" destOrd="0" presId="urn:microsoft.com/office/officeart/2018/2/layout/IconVerticalSolidList"/>
    <dgm:cxn modelId="{441E8455-AA71-4BDF-9CCC-A88254A79773}" type="presParOf" srcId="{879644E8-D71E-4C40-8A30-2EECCF136851}" destId="{223631EB-CF48-4323-B2D3-A8FF520C97DE}" srcOrd="1" destOrd="0" presId="urn:microsoft.com/office/officeart/2018/2/layout/IconVerticalSolidList"/>
    <dgm:cxn modelId="{8B0D77BC-39FC-48C3-8532-F1E452E8E791}" type="presParOf" srcId="{879644E8-D71E-4C40-8A30-2EECCF136851}" destId="{34D24266-AFAE-47AF-865E-1F7F11E344CE}" srcOrd="2" destOrd="0" presId="urn:microsoft.com/office/officeart/2018/2/layout/IconVerticalSolidList"/>
    <dgm:cxn modelId="{8C868764-0A50-4C77-95D9-E5F205770BFA}" type="presParOf" srcId="{879644E8-D71E-4C40-8A30-2EECCF136851}" destId="{6A084F7B-2D97-44FD-8F14-7621A572C96C}" srcOrd="3" destOrd="0" presId="urn:microsoft.com/office/officeart/2018/2/layout/IconVerticalSolidLis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6AB46E-DF18-4C34-A1FF-7243A94EED78}" type="doc">
      <dgm:prSet loTypeId="urn:microsoft.com/office/officeart/2005/8/layout/default#1" loCatId="list" qsTypeId="urn:microsoft.com/office/officeart/2005/8/quickstyle/simple4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4AD4A037-1090-4D18-A307-84B6225A5754}">
      <dgm:prSet/>
      <dgm:spPr/>
      <dgm:t>
        <a:bodyPr/>
        <a:lstStyle/>
        <a:p>
          <a:r>
            <a:rPr lang="pl-PL"/>
            <a:t>Podmioty uprawnione do dokonywania czynności w postępowaniu egzekucyjnym.</a:t>
          </a:r>
          <a:endParaRPr lang="en-US"/>
        </a:p>
      </dgm:t>
    </dgm:pt>
    <dgm:pt modelId="{E5B2B05E-FC73-4189-8163-C02131067BE2}" type="parTrans" cxnId="{B60A568D-185D-4313-B12F-CE4C2667E622}">
      <dgm:prSet/>
      <dgm:spPr/>
      <dgm:t>
        <a:bodyPr/>
        <a:lstStyle/>
        <a:p>
          <a:endParaRPr lang="en-US"/>
        </a:p>
      </dgm:t>
    </dgm:pt>
    <dgm:pt modelId="{58CC7B19-3B8B-4E67-BF92-648E5E8A4655}" type="sibTrans" cxnId="{B60A568D-185D-4313-B12F-CE4C2667E622}">
      <dgm:prSet/>
      <dgm:spPr/>
      <dgm:t>
        <a:bodyPr/>
        <a:lstStyle/>
        <a:p>
          <a:endParaRPr lang="en-US"/>
        </a:p>
      </dgm:t>
    </dgm:pt>
    <dgm:pt modelId="{81D2B54D-2AE8-4E0C-AAFA-3A5D14C42D11}">
      <dgm:prSet/>
      <dgm:spPr/>
      <dgm:t>
        <a:bodyPr/>
        <a:lstStyle/>
        <a:p>
          <a:r>
            <a:rPr lang="pl-PL"/>
            <a:t>Podmioty te dzielimy na uczestników postępowania i organy egzekucyjne.</a:t>
          </a:r>
          <a:endParaRPr lang="en-US"/>
        </a:p>
      </dgm:t>
    </dgm:pt>
    <dgm:pt modelId="{49AA3000-4E72-4F0D-BAEF-A18AF12EB936}" type="parTrans" cxnId="{E555617C-4D29-4E17-B3B8-48B4AC3D8752}">
      <dgm:prSet/>
      <dgm:spPr/>
      <dgm:t>
        <a:bodyPr/>
        <a:lstStyle/>
        <a:p>
          <a:endParaRPr lang="en-US"/>
        </a:p>
      </dgm:t>
    </dgm:pt>
    <dgm:pt modelId="{8421623A-376A-47D3-8495-D2156E69A777}" type="sibTrans" cxnId="{E555617C-4D29-4E17-B3B8-48B4AC3D8752}">
      <dgm:prSet/>
      <dgm:spPr/>
      <dgm:t>
        <a:bodyPr/>
        <a:lstStyle/>
        <a:p>
          <a:endParaRPr lang="en-US"/>
        </a:p>
      </dgm:t>
    </dgm:pt>
    <dgm:pt modelId="{C626F6BB-922E-4FA8-8ED0-7D77BB259641}">
      <dgm:prSet/>
      <dgm:spPr/>
      <dgm:t>
        <a:bodyPr/>
        <a:lstStyle/>
        <a:p>
          <a:r>
            <a:rPr lang="pl-PL"/>
            <a:t>Zadanie organu egzekucyjnego- skuteczne i sprawne przeprowadzenie postępowania egzekucyjnego, nie zaś badanie zasadności i wymagalności obowiązku objętego TW.</a:t>
          </a:r>
          <a:endParaRPr lang="en-US"/>
        </a:p>
      </dgm:t>
    </dgm:pt>
    <dgm:pt modelId="{231711C3-1DF1-4804-B2AE-1867B5EC1C9B}" type="parTrans" cxnId="{9DF34B58-EC35-41B9-BF79-913E809586EB}">
      <dgm:prSet/>
      <dgm:spPr/>
      <dgm:t>
        <a:bodyPr/>
        <a:lstStyle/>
        <a:p>
          <a:endParaRPr lang="en-US"/>
        </a:p>
      </dgm:t>
    </dgm:pt>
    <dgm:pt modelId="{6AE38DB1-1C5C-4177-8FD7-D7810686508A}" type="sibTrans" cxnId="{9DF34B58-EC35-41B9-BF79-913E809586EB}">
      <dgm:prSet/>
      <dgm:spPr/>
      <dgm:t>
        <a:bodyPr/>
        <a:lstStyle/>
        <a:p>
          <a:endParaRPr lang="en-US"/>
        </a:p>
      </dgm:t>
    </dgm:pt>
    <dgm:pt modelId="{4DB01BAD-7EE2-4016-8D0A-CD59217D2D7B}">
      <dgm:prSet/>
      <dgm:spPr/>
      <dgm:t>
        <a:bodyPr/>
        <a:lstStyle/>
        <a:p>
          <a:r>
            <a:rPr lang="pl-PL"/>
            <a:t>Art. 758 [Organy] Sprawy egzekucyjne należą do właściwości sądów rejonowych i działających przy tych sądach komorników.</a:t>
          </a:r>
          <a:endParaRPr lang="en-US"/>
        </a:p>
      </dgm:t>
    </dgm:pt>
    <dgm:pt modelId="{EAEF6F4F-1D18-4A44-9B39-FD4CA08C7EB2}" type="parTrans" cxnId="{8DDF5767-FBAC-47B7-9354-5966A4CB86FA}">
      <dgm:prSet/>
      <dgm:spPr/>
      <dgm:t>
        <a:bodyPr/>
        <a:lstStyle/>
        <a:p>
          <a:endParaRPr lang="en-US"/>
        </a:p>
      </dgm:t>
    </dgm:pt>
    <dgm:pt modelId="{BD34C9DC-C747-4894-A8E9-E46B31F66556}" type="sibTrans" cxnId="{8DDF5767-FBAC-47B7-9354-5966A4CB86FA}">
      <dgm:prSet/>
      <dgm:spPr/>
      <dgm:t>
        <a:bodyPr/>
        <a:lstStyle/>
        <a:p>
          <a:endParaRPr lang="en-US"/>
        </a:p>
      </dgm:t>
    </dgm:pt>
    <dgm:pt modelId="{E0BCECBE-4BAD-4A52-876A-5A135FC2632C}">
      <dgm:prSet/>
      <dgm:spPr/>
      <dgm:t>
        <a:bodyPr/>
        <a:lstStyle/>
        <a:p>
          <a:r>
            <a:rPr lang="pl-PL"/>
            <a:t>804 § 1: Organ egzekucyjny nie jest uprawniony do badania zasadności i wymagalności obowiązku objętego tytułem wykonawczym.</a:t>
          </a:r>
          <a:endParaRPr lang="en-US"/>
        </a:p>
      </dgm:t>
    </dgm:pt>
    <dgm:pt modelId="{EA4980CF-8E49-4099-B134-66D80B1BB814}" type="parTrans" cxnId="{FBEF55D1-CEFA-473F-B14A-59E0CBA48D15}">
      <dgm:prSet/>
      <dgm:spPr/>
      <dgm:t>
        <a:bodyPr/>
        <a:lstStyle/>
        <a:p>
          <a:endParaRPr lang="en-US"/>
        </a:p>
      </dgm:t>
    </dgm:pt>
    <dgm:pt modelId="{C4AB6822-45C1-48DB-B368-4641D0E14224}" type="sibTrans" cxnId="{FBEF55D1-CEFA-473F-B14A-59E0CBA48D15}">
      <dgm:prSet/>
      <dgm:spPr/>
      <dgm:t>
        <a:bodyPr/>
        <a:lstStyle/>
        <a:p>
          <a:endParaRPr lang="en-US"/>
        </a:p>
      </dgm:t>
    </dgm:pt>
    <dgm:pt modelId="{93492EF5-9419-4AD5-ABC1-F579F5165D48}" type="pres">
      <dgm:prSet presAssocID="{236AB46E-DF18-4C34-A1FF-7243A94EED7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2F14550-4B30-4407-9CF3-D4831CB4BF25}" type="pres">
      <dgm:prSet presAssocID="{4AD4A037-1090-4D18-A307-84B6225A575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C717653-92B0-45E6-BB80-DBAE0B92BE36}" type="pres">
      <dgm:prSet presAssocID="{58CC7B19-3B8B-4E67-BF92-648E5E8A4655}" presName="sibTrans" presStyleCnt="0"/>
      <dgm:spPr/>
    </dgm:pt>
    <dgm:pt modelId="{C9D79B2F-9C7E-4EAC-85DA-D7106EBBA745}" type="pres">
      <dgm:prSet presAssocID="{81D2B54D-2AE8-4E0C-AAFA-3A5D14C42D1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0E1E8C8-A090-45C8-9D0E-253840D9CC45}" type="pres">
      <dgm:prSet presAssocID="{8421623A-376A-47D3-8495-D2156E69A777}" presName="sibTrans" presStyleCnt="0"/>
      <dgm:spPr/>
    </dgm:pt>
    <dgm:pt modelId="{E81CC7AA-8F38-4343-9BAB-1991EF308EBA}" type="pres">
      <dgm:prSet presAssocID="{C626F6BB-922E-4FA8-8ED0-7D77BB25964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FC1ED2C-1E4D-4572-8EEA-85B71DE1BA4B}" type="pres">
      <dgm:prSet presAssocID="{6AE38DB1-1C5C-4177-8FD7-D7810686508A}" presName="sibTrans" presStyleCnt="0"/>
      <dgm:spPr/>
    </dgm:pt>
    <dgm:pt modelId="{F9A69567-8F16-487D-A66D-267926BF1468}" type="pres">
      <dgm:prSet presAssocID="{4DB01BAD-7EE2-4016-8D0A-CD59217D2D7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90F91D0-2FA2-4B60-AA5A-C775C28C24F6}" type="pres">
      <dgm:prSet presAssocID="{BD34C9DC-C747-4894-A8E9-E46B31F66556}" presName="sibTrans" presStyleCnt="0"/>
      <dgm:spPr/>
    </dgm:pt>
    <dgm:pt modelId="{83A926F0-1401-498F-9F13-E0FC4ED8C031}" type="pres">
      <dgm:prSet presAssocID="{E0BCECBE-4BAD-4A52-876A-5A135FC2632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DF34B58-EC35-41B9-BF79-913E809586EB}" srcId="{236AB46E-DF18-4C34-A1FF-7243A94EED78}" destId="{C626F6BB-922E-4FA8-8ED0-7D77BB259641}" srcOrd="2" destOrd="0" parTransId="{231711C3-1DF1-4804-B2AE-1867B5EC1C9B}" sibTransId="{6AE38DB1-1C5C-4177-8FD7-D7810686508A}"/>
    <dgm:cxn modelId="{71A7B031-7268-4DB5-A684-942999B47AC1}" type="presOf" srcId="{4DB01BAD-7EE2-4016-8D0A-CD59217D2D7B}" destId="{F9A69567-8F16-487D-A66D-267926BF1468}" srcOrd="0" destOrd="0" presId="urn:microsoft.com/office/officeart/2005/8/layout/default#1"/>
    <dgm:cxn modelId="{E555617C-4D29-4E17-B3B8-48B4AC3D8752}" srcId="{236AB46E-DF18-4C34-A1FF-7243A94EED78}" destId="{81D2B54D-2AE8-4E0C-AAFA-3A5D14C42D11}" srcOrd="1" destOrd="0" parTransId="{49AA3000-4E72-4F0D-BAEF-A18AF12EB936}" sibTransId="{8421623A-376A-47D3-8495-D2156E69A777}"/>
    <dgm:cxn modelId="{B04BCFA8-6E36-4299-9774-5D521ABD751F}" type="presOf" srcId="{C626F6BB-922E-4FA8-8ED0-7D77BB259641}" destId="{E81CC7AA-8F38-4343-9BAB-1991EF308EBA}" srcOrd="0" destOrd="0" presId="urn:microsoft.com/office/officeart/2005/8/layout/default#1"/>
    <dgm:cxn modelId="{F5D18EEE-890F-4758-B0DF-B0FD85245999}" type="presOf" srcId="{81D2B54D-2AE8-4E0C-AAFA-3A5D14C42D11}" destId="{C9D79B2F-9C7E-4EAC-85DA-D7106EBBA745}" srcOrd="0" destOrd="0" presId="urn:microsoft.com/office/officeart/2005/8/layout/default#1"/>
    <dgm:cxn modelId="{53BD9636-3A69-42D8-A0A0-3C0409382843}" type="presOf" srcId="{236AB46E-DF18-4C34-A1FF-7243A94EED78}" destId="{93492EF5-9419-4AD5-ABC1-F579F5165D48}" srcOrd="0" destOrd="0" presId="urn:microsoft.com/office/officeart/2005/8/layout/default#1"/>
    <dgm:cxn modelId="{FBEF55D1-CEFA-473F-B14A-59E0CBA48D15}" srcId="{236AB46E-DF18-4C34-A1FF-7243A94EED78}" destId="{E0BCECBE-4BAD-4A52-876A-5A135FC2632C}" srcOrd="4" destOrd="0" parTransId="{EA4980CF-8E49-4099-B134-66D80B1BB814}" sibTransId="{C4AB6822-45C1-48DB-B368-4641D0E14224}"/>
    <dgm:cxn modelId="{8DDF5767-FBAC-47B7-9354-5966A4CB86FA}" srcId="{236AB46E-DF18-4C34-A1FF-7243A94EED78}" destId="{4DB01BAD-7EE2-4016-8D0A-CD59217D2D7B}" srcOrd="3" destOrd="0" parTransId="{EAEF6F4F-1D18-4A44-9B39-FD4CA08C7EB2}" sibTransId="{BD34C9DC-C747-4894-A8E9-E46B31F66556}"/>
    <dgm:cxn modelId="{5BA22835-479B-40EC-BA51-0DF890F02DE9}" type="presOf" srcId="{E0BCECBE-4BAD-4A52-876A-5A135FC2632C}" destId="{83A926F0-1401-498F-9F13-E0FC4ED8C031}" srcOrd="0" destOrd="0" presId="urn:microsoft.com/office/officeart/2005/8/layout/default#1"/>
    <dgm:cxn modelId="{DCB7126C-9219-4C7F-B33E-93849BA7F5DF}" type="presOf" srcId="{4AD4A037-1090-4D18-A307-84B6225A5754}" destId="{52F14550-4B30-4407-9CF3-D4831CB4BF25}" srcOrd="0" destOrd="0" presId="urn:microsoft.com/office/officeart/2005/8/layout/default#1"/>
    <dgm:cxn modelId="{B60A568D-185D-4313-B12F-CE4C2667E622}" srcId="{236AB46E-DF18-4C34-A1FF-7243A94EED78}" destId="{4AD4A037-1090-4D18-A307-84B6225A5754}" srcOrd="0" destOrd="0" parTransId="{E5B2B05E-FC73-4189-8163-C02131067BE2}" sibTransId="{58CC7B19-3B8B-4E67-BF92-648E5E8A4655}"/>
    <dgm:cxn modelId="{7EC2A4F0-2942-42C9-AAE5-4AB07D07906D}" type="presParOf" srcId="{93492EF5-9419-4AD5-ABC1-F579F5165D48}" destId="{52F14550-4B30-4407-9CF3-D4831CB4BF25}" srcOrd="0" destOrd="0" presId="urn:microsoft.com/office/officeart/2005/8/layout/default#1"/>
    <dgm:cxn modelId="{49C24983-8847-4520-97C5-474384A26482}" type="presParOf" srcId="{93492EF5-9419-4AD5-ABC1-F579F5165D48}" destId="{7C717653-92B0-45E6-BB80-DBAE0B92BE36}" srcOrd="1" destOrd="0" presId="urn:microsoft.com/office/officeart/2005/8/layout/default#1"/>
    <dgm:cxn modelId="{E2BF15AE-B202-4543-9D1F-719B0BC8BC54}" type="presParOf" srcId="{93492EF5-9419-4AD5-ABC1-F579F5165D48}" destId="{C9D79B2F-9C7E-4EAC-85DA-D7106EBBA745}" srcOrd="2" destOrd="0" presId="urn:microsoft.com/office/officeart/2005/8/layout/default#1"/>
    <dgm:cxn modelId="{D897E8F4-5210-4777-B3E5-AED69DFD74AD}" type="presParOf" srcId="{93492EF5-9419-4AD5-ABC1-F579F5165D48}" destId="{A0E1E8C8-A090-45C8-9D0E-253840D9CC45}" srcOrd="3" destOrd="0" presId="urn:microsoft.com/office/officeart/2005/8/layout/default#1"/>
    <dgm:cxn modelId="{8B1A7602-A421-445E-94EE-5C2AA2D289FE}" type="presParOf" srcId="{93492EF5-9419-4AD5-ABC1-F579F5165D48}" destId="{E81CC7AA-8F38-4343-9BAB-1991EF308EBA}" srcOrd="4" destOrd="0" presId="urn:microsoft.com/office/officeart/2005/8/layout/default#1"/>
    <dgm:cxn modelId="{9B7B103A-2B29-4A5F-B665-25CFFFE453DB}" type="presParOf" srcId="{93492EF5-9419-4AD5-ABC1-F579F5165D48}" destId="{4FC1ED2C-1E4D-4572-8EEA-85B71DE1BA4B}" srcOrd="5" destOrd="0" presId="urn:microsoft.com/office/officeart/2005/8/layout/default#1"/>
    <dgm:cxn modelId="{5C0B3A48-8813-4F55-88A3-DA545E87C402}" type="presParOf" srcId="{93492EF5-9419-4AD5-ABC1-F579F5165D48}" destId="{F9A69567-8F16-487D-A66D-267926BF1468}" srcOrd="6" destOrd="0" presId="urn:microsoft.com/office/officeart/2005/8/layout/default#1"/>
    <dgm:cxn modelId="{48265658-5706-45CF-B5C5-678B9FC92B8D}" type="presParOf" srcId="{93492EF5-9419-4AD5-ABC1-F579F5165D48}" destId="{490F91D0-2FA2-4B60-AA5A-C775C28C24F6}" srcOrd="7" destOrd="0" presId="urn:microsoft.com/office/officeart/2005/8/layout/default#1"/>
    <dgm:cxn modelId="{BEC1D1A4-63FA-4D09-9887-442E1B1FDE99}" type="presParOf" srcId="{93492EF5-9419-4AD5-ABC1-F579F5165D48}" destId="{83A926F0-1401-498F-9F13-E0FC4ED8C031}" srcOrd="8" destOrd="0" presId="urn:microsoft.com/office/officeart/2005/8/layout/default#1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83942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5/12/2020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42429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37771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5/12/2020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37900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30424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4406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94477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05547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5/12/2020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83824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5/12/2020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28438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5/12/2020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07482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5/12/2020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87145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5/12/2020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94121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5/12/2020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1040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5/12/2020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835205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15.m4a"/><Relationship Id="rId5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4.m4a"/><Relationship Id="rId5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media" Target="../media/media6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9.m4a"/><Relationship Id="rId5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="" xmlns:a16="http://schemas.microsoft.com/office/drawing/2014/main" id="{2FE8DED1-24FF-4A79-873B-ECE3ABE730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9">
            <a:extLst>
              <a:ext uri="{FF2B5EF4-FFF2-40B4-BE49-F238E27FC236}">
                <a16:creationId xmlns="" xmlns:a16="http://schemas.microsoft.com/office/drawing/2014/main" id="{0AA6A048-501A-4387-906B-B8A8543E7B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819" y="643467"/>
            <a:ext cx="8188361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60419" y="1286935"/>
            <a:ext cx="7228615" cy="2668377"/>
          </a:xfrm>
          <a:effectLst/>
        </p:spPr>
        <p:txBody>
          <a:bodyPr>
            <a:normAutofit/>
          </a:bodyPr>
          <a:lstStyle/>
          <a:p>
            <a:pPr algn="ctr"/>
            <a:r>
              <a:rPr lang="pl-PL">
                <a:solidFill>
                  <a:schemeClr val="tx1"/>
                </a:solidFill>
              </a:rPr>
              <a:t>POSTĘPOWANIE EGZEKUCYJNE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960419" y="4116179"/>
            <a:ext cx="7228615" cy="1599642"/>
          </a:xfrm>
          <a:effectLst/>
        </p:spPr>
        <p:txBody>
          <a:bodyPr>
            <a:normAutofit/>
          </a:bodyPr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ZARZĄDCA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endParaRPr lang="pl-PL" dirty="0"/>
          </a:p>
          <a:p>
            <a:pPr>
              <a:buNone/>
            </a:pPr>
            <a:r>
              <a:rPr lang="pl-PL"/>
              <a:t>Zarządca- </a:t>
            </a:r>
            <a:r>
              <a:rPr lang="pl-PL" b="1" dirty="0"/>
              <a:t>kwestia sporna</a:t>
            </a:r>
            <a:endParaRPr lang="pl-PL" dirty="0"/>
          </a:p>
          <a:p>
            <a:pPr>
              <a:buNone/>
            </a:pPr>
            <a:r>
              <a:rPr lang="pl-PL" b="1" dirty="0"/>
              <a:t>Art. 1064</a:t>
            </a:r>
            <a:r>
              <a:rPr lang="pl-PL" b="1" baseline="30000" dirty="0"/>
              <a:t>13</a:t>
            </a:r>
            <a:r>
              <a:rPr lang="pl-PL" b="1" dirty="0"/>
              <a:t> § 1. Zarządca sporządza plan podziału sumy uzyskanej z egzekucji.</a:t>
            </a:r>
            <a:endParaRPr lang="pl-PL" dirty="0"/>
          </a:p>
          <a:p>
            <a:pPr>
              <a:buNone/>
            </a:pPr>
            <a:r>
              <a:rPr lang="pl-PL" b="1" dirty="0"/>
              <a:t>Art. 1064</a:t>
            </a:r>
            <a:r>
              <a:rPr lang="pl-PL" b="1" baseline="30000" dirty="0"/>
              <a:t>20</a:t>
            </a:r>
            <a:r>
              <a:rPr lang="pl-PL" b="1" dirty="0"/>
              <a:t> § 2. Licytację prowadzi zarządca pod nadzorem sędziego. Sędzia niezwłocznie udziela przybicia osobie, która zaoferowała najwyższą cenę.</a:t>
            </a:r>
            <a:endParaRPr lang="pl-PL" dirty="0"/>
          </a:p>
          <a:p>
            <a:pPr>
              <a:buNone/>
            </a:pPr>
            <a:endParaRPr lang="pl-PL" b="1" dirty="0"/>
          </a:p>
          <a:p>
            <a:pPr>
              <a:buNone/>
            </a:pPr>
            <a:r>
              <a:rPr lang="pl-PL" b="1" dirty="0"/>
              <a:t>Zarządca dokonuje podziału sumy uzyskanej z egzekucji oraz prowadzi licytację  w ramach egzekucji przez zarząd przymusowy( czyli czynności egzekucyjnych zarezerwowanych zasadniczo dla innych organów egzekucyjnych)</a:t>
            </a:r>
            <a:endParaRPr lang="pl-PL" dirty="0"/>
          </a:p>
          <a:p>
            <a:pPr>
              <a:buNone/>
            </a:pPr>
            <a:endParaRPr lang="pl-PL" dirty="0"/>
          </a:p>
        </p:txBody>
      </p:sp>
      <p:pic>
        <p:nvPicPr>
          <p:cNvPr id="4" name="101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DC92F50B-0282-4578-B388-098E415AA6C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308304" y="52601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="" xmlns:a16="http://schemas.microsoft.com/office/drawing/2014/main" id="{F1E0D4A3-ECB8-4689-ABDB-9CE848CE83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7500" y="447188"/>
            <a:ext cx="7928998" cy="970450"/>
          </a:xfrm>
          <a:effectLst/>
        </p:spPr>
        <p:txBody>
          <a:bodyPr anchor="ctr">
            <a:normAutofit/>
          </a:bodyPr>
          <a:lstStyle/>
          <a:p>
            <a:pPr algn="ctr"/>
            <a:r>
              <a:rPr lang="pl-PL" sz="2400">
                <a:solidFill>
                  <a:schemeClr val="tx1"/>
                </a:solidFill>
              </a:rPr>
              <a:t>UCZESTNICY</a:t>
            </a:r>
          </a:p>
        </p:txBody>
      </p:sp>
      <p:sp>
        <p:nvSpPr>
          <p:cNvPr id="6" name="Freeform: Shape 9">
            <a:extLst>
              <a:ext uri="{FF2B5EF4-FFF2-40B4-BE49-F238E27FC236}">
                <a16:creationId xmlns="" xmlns:a16="http://schemas.microsoft.com/office/drawing/2014/main" id="{8854772B-9C8F-4037-89E0-3A45208AB3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819" y="1576408"/>
            <a:ext cx="8188361" cy="4638125"/>
          </a:xfrm>
          <a:custGeom>
            <a:avLst/>
            <a:gdLst>
              <a:gd name="connsiteX0" fmla="*/ 5441025 w 10917814"/>
              <a:gd name="connsiteY0" fmla="*/ 0 h 4638125"/>
              <a:gd name="connsiteX1" fmla="*/ 5453725 w 10917814"/>
              <a:gd name="connsiteY1" fmla="*/ 0 h 4638125"/>
              <a:gd name="connsiteX2" fmla="*/ 5464308 w 10917814"/>
              <a:gd name="connsiteY2" fmla="*/ 0 h 4638125"/>
              <a:gd name="connsiteX3" fmla="*/ 5477009 w 10917814"/>
              <a:gd name="connsiteY3" fmla="*/ 4762 h 4638125"/>
              <a:gd name="connsiteX4" fmla="*/ 5489708 w 10917814"/>
              <a:gd name="connsiteY4" fmla="*/ 9525 h 4638125"/>
              <a:gd name="connsiteX5" fmla="*/ 5498175 w 10917814"/>
              <a:gd name="connsiteY5" fmla="*/ 12700 h 4638125"/>
              <a:gd name="connsiteX6" fmla="*/ 5865801 w 10917814"/>
              <a:gd name="connsiteY6" fmla="*/ 288419 h 4638125"/>
              <a:gd name="connsiteX7" fmla="*/ 10765009 w 10917814"/>
              <a:gd name="connsiteY7" fmla="*/ 288419 h 4638125"/>
              <a:gd name="connsiteX8" fmla="*/ 10917814 w 10917814"/>
              <a:gd name="connsiteY8" fmla="*/ 441224 h 4638125"/>
              <a:gd name="connsiteX9" fmla="*/ 10917814 w 10917814"/>
              <a:gd name="connsiteY9" fmla="*/ 4485320 h 4638125"/>
              <a:gd name="connsiteX10" fmla="*/ 10765009 w 10917814"/>
              <a:gd name="connsiteY10" fmla="*/ 4638125 h 4638125"/>
              <a:gd name="connsiteX11" fmla="*/ 152805 w 10917814"/>
              <a:gd name="connsiteY11" fmla="*/ 4638125 h 4638125"/>
              <a:gd name="connsiteX12" fmla="*/ 0 w 10917814"/>
              <a:gd name="connsiteY12" fmla="*/ 4485320 h 4638125"/>
              <a:gd name="connsiteX13" fmla="*/ 0 w 10917814"/>
              <a:gd name="connsiteY13" fmla="*/ 441224 h 4638125"/>
              <a:gd name="connsiteX14" fmla="*/ 152805 w 10917814"/>
              <a:gd name="connsiteY14" fmla="*/ 288419 h 4638125"/>
              <a:gd name="connsiteX15" fmla="*/ 5041650 w 10917814"/>
              <a:gd name="connsiteY15" fmla="*/ 288419 h 4638125"/>
              <a:gd name="connsiteX16" fmla="*/ 5409275 w 10917814"/>
              <a:gd name="connsiteY16" fmla="*/ 12700 h 4638125"/>
              <a:gd name="connsiteX17" fmla="*/ 5417742 w 10917814"/>
              <a:gd name="connsiteY17" fmla="*/ 9525 h 4638125"/>
              <a:gd name="connsiteX18" fmla="*/ 5430442 w 10917814"/>
              <a:gd name="connsiteY18" fmla="*/ 4762 h 46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917814" h="4638125">
                <a:moveTo>
                  <a:pt x="5441025" y="0"/>
                </a:moveTo>
                <a:lnTo>
                  <a:pt x="5453725" y="0"/>
                </a:lnTo>
                <a:lnTo>
                  <a:pt x="5464308" y="0"/>
                </a:lnTo>
                <a:lnTo>
                  <a:pt x="5477009" y="4762"/>
                </a:lnTo>
                <a:lnTo>
                  <a:pt x="5489708" y="9525"/>
                </a:lnTo>
                <a:lnTo>
                  <a:pt x="5498175" y="12700"/>
                </a:lnTo>
                <a:lnTo>
                  <a:pt x="5865801" y="288419"/>
                </a:lnTo>
                <a:lnTo>
                  <a:pt x="10765009" y="288419"/>
                </a:lnTo>
                <a:cubicBezTo>
                  <a:pt x="10849401" y="288419"/>
                  <a:pt x="10917814" y="356832"/>
                  <a:pt x="10917814" y="441224"/>
                </a:cubicBezTo>
                <a:lnTo>
                  <a:pt x="10917814" y="4485320"/>
                </a:lnTo>
                <a:cubicBezTo>
                  <a:pt x="10917814" y="4569712"/>
                  <a:pt x="10849401" y="4638125"/>
                  <a:pt x="10765009" y="4638125"/>
                </a:cubicBezTo>
                <a:lnTo>
                  <a:pt x="152805" y="4638125"/>
                </a:lnTo>
                <a:cubicBezTo>
                  <a:pt x="68413" y="4638125"/>
                  <a:pt x="0" y="4569712"/>
                  <a:pt x="0" y="4485320"/>
                </a:cubicBezTo>
                <a:lnTo>
                  <a:pt x="0" y="441224"/>
                </a:lnTo>
                <a:cubicBezTo>
                  <a:pt x="0" y="356832"/>
                  <a:pt x="68413" y="288419"/>
                  <a:pt x="152805" y="288419"/>
                </a:cubicBezTo>
                <a:lnTo>
                  <a:pt x="5041650" y="288419"/>
                </a:lnTo>
                <a:lnTo>
                  <a:pt x="5409275" y="12700"/>
                </a:lnTo>
                <a:lnTo>
                  <a:pt x="5417742" y="9525"/>
                </a:lnTo>
                <a:lnTo>
                  <a:pt x="5430442" y="4762"/>
                </a:ln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6799" y="2222287"/>
            <a:ext cx="7475214" cy="3636511"/>
          </a:xfrm>
          <a:effectLst/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None/>
            </a:pPr>
            <a:r>
              <a:rPr lang="pl-PL" sz="1100"/>
              <a:t>UCZESTNICY:</a:t>
            </a:r>
          </a:p>
          <a:p>
            <a:pPr>
              <a:lnSpc>
                <a:spcPct val="90000"/>
              </a:lnSpc>
            </a:pPr>
            <a:r>
              <a:rPr lang="pl-PL" sz="1100"/>
              <a:t>Zasadnicze strony postępowania: </a:t>
            </a:r>
            <a:r>
              <a:rPr lang="pl-PL" sz="1100" b="1"/>
              <a:t>Wierzyciel egzekwujący i Dłużnik egzekwowany</a:t>
            </a:r>
          </a:p>
          <a:p>
            <a:pPr lvl="0">
              <a:lnSpc>
                <a:spcPct val="90000"/>
              </a:lnSpc>
            </a:pPr>
            <a:r>
              <a:rPr lang="pl-PL" sz="1100"/>
              <a:t>Inni uczestnicy postępowania (np. osoby, którym przysługują ograniczone prawa rzeczowe lub roszczenia- przy egzekucji z nieruchomości, dozorca zajętej ruchomości- 855 KPC)</a:t>
            </a:r>
          </a:p>
          <a:p>
            <a:pPr>
              <a:lnSpc>
                <a:spcPct val="90000"/>
              </a:lnSpc>
            </a:pPr>
            <a:endParaRPr lang="pl-PL" sz="1100" dirty="0"/>
          </a:p>
          <a:p>
            <a:pPr>
              <a:lnSpc>
                <a:spcPct val="90000"/>
              </a:lnSpc>
              <a:buNone/>
            </a:pPr>
            <a:r>
              <a:rPr lang="pl-PL" sz="1100"/>
              <a:t>Strony w znaczeniu </a:t>
            </a:r>
            <a:r>
              <a:rPr lang="pl-PL" sz="1100" b="1"/>
              <a:t>materialnym:</a:t>
            </a:r>
            <a:r>
              <a:rPr lang="pl-PL" sz="1100"/>
              <a:t> </a:t>
            </a:r>
          </a:p>
          <a:p>
            <a:pPr>
              <a:lnSpc>
                <a:spcPct val="90000"/>
              </a:lnSpc>
              <a:buNone/>
            </a:pPr>
            <a:r>
              <a:rPr lang="pl-PL" sz="1100"/>
              <a:t>- wierzyciel, na rzecz którego prowadzone jest postępowa­nie egzekucyjne,</a:t>
            </a:r>
          </a:p>
          <a:p>
            <a:pPr>
              <a:lnSpc>
                <a:spcPct val="90000"/>
              </a:lnSpc>
              <a:buNone/>
            </a:pPr>
            <a:r>
              <a:rPr lang="pl-PL" sz="1100"/>
              <a:t>- dłużnik, przeciwko któremu prowadzone jest postę­powanie egzekucyjne.</a:t>
            </a:r>
          </a:p>
          <a:p>
            <a:pPr>
              <a:lnSpc>
                <a:spcPct val="90000"/>
              </a:lnSpc>
              <a:buNone/>
            </a:pPr>
            <a:r>
              <a:rPr lang="pl-PL" sz="1100"/>
              <a:t>Strony w znaczeniu </a:t>
            </a:r>
            <a:r>
              <a:rPr lang="pl-PL" sz="1100" b="1"/>
              <a:t>procesowym</a:t>
            </a:r>
            <a:r>
              <a:rPr lang="pl-PL" sz="1100"/>
              <a:t>:</a:t>
            </a:r>
          </a:p>
          <a:p>
            <a:pPr>
              <a:lnSpc>
                <a:spcPct val="90000"/>
              </a:lnSpc>
            </a:pPr>
            <a:r>
              <a:rPr lang="pl-PL" sz="1100"/>
              <a:t>prokurator, inny organ działający na zasadach właściwych dla prokuratora albo organizacja pozarządowa, jeżeli wystąpi z wnioskiem o wszczęcie egzekucji.</a:t>
            </a:r>
          </a:p>
          <a:p>
            <a:pPr>
              <a:lnSpc>
                <a:spcPct val="90000"/>
              </a:lnSpc>
            </a:pPr>
            <a:endParaRPr lang="pl-PL" sz="1100" dirty="0"/>
          </a:p>
          <a:p>
            <a:pPr marL="0" indent="0">
              <a:lnSpc>
                <a:spcPct val="90000"/>
              </a:lnSpc>
              <a:buNone/>
            </a:pPr>
            <a:endParaRPr lang="pl-PL" sz="1100" dirty="0"/>
          </a:p>
          <a:p>
            <a:pPr>
              <a:lnSpc>
                <a:spcPct val="90000"/>
              </a:lnSpc>
              <a:buNone/>
            </a:pPr>
            <a:r>
              <a:rPr lang="pl-PL" sz="1100"/>
              <a:t>Uczestnicy</a:t>
            </a:r>
            <a:r>
              <a:rPr lang="pl-PL" sz="1100" dirty="0"/>
              <a:t> postępowania egzekucyjnego mogą działać samodzielnie lub przez pełnomocników, za wyjątkiem tych czynności, gdzie istnieje obowiązek osobistego udziału uczestnika, np. złożenie wyjaśnień w trybie 801 KPC</a:t>
            </a:r>
          </a:p>
          <a:p>
            <a:pPr>
              <a:lnSpc>
                <a:spcPct val="90000"/>
              </a:lnSpc>
              <a:buNone/>
            </a:pPr>
            <a:r>
              <a:rPr lang="pl-PL" sz="1100"/>
              <a:t>Organy pomocnicze jako odrębna kategoria- Policja, Banki, Straż Graniczna itd.</a:t>
            </a:r>
            <a:endParaRPr lang="pl-PL" sz="1100" dirty="0"/>
          </a:p>
          <a:p>
            <a:pPr>
              <a:lnSpc>
                <a:spcPct val="90000"/>
              </a:lnSpc>
            </a:pPr>
            <a:endParaRPr lang="pl-PL" sz="11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35C44DBB-AD7C-4682-B258-6367305D20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3900" y="1218476"/>
            <a:ext cx="2390488" cy="4421050"/>
          </a:xfrm>
          <a:effectLst/>
        </p:spPr>
        <p:txBody>
          <a:bodyPr anchor="ctr">
            <a:normAutofit/>
          </a:bodyPr>
          <a:lstStyle/>
          <a:p>
            <a:pPr algn="r"/>
            <a:r>
              <a:rPr lang="pl-PL" sz="1800">
                <a:solidFill>
                  <a:schemeClr val="tx1"/>
                </a:solidFill>
              </a:rPr>
              <a:t>WARUNKI DOPUSZCZALNOŚCI EGZEKUCJI 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A1CED323-FAF0-4E0B-8717-FC1F468A28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487225" y="1696777"/>
            <a:ext cx="0" cy="346444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60063" y="183306"/>
            <a:ext cx="5232897" cy="6612159"/>
          </a:xfrm>
          <a:effectLst/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pl-PL" sz="1050"/>
              <a:t>1) istnienie ważnego TYTUŁU WYKONAWCZEGO</a:t>
            </a:r>
          </a:p>
          <a:p>
            <a:pPr>
              <a:lnSpc>
                <a:spcPct val="90000"/>
              </a:lnSpc>
              <a:buNone/>
            </a:pPr>
            <a:r>
              <a:rPr lang="pl-PL" sz="1050"/>
              <a:t>2) złożenie przez WIERZYCIELA wniosku o wszczęcie postępowania egzekucyjnego i podjęcia czynności egzekucyjnych (uwaga! Postępowanie egzekucyjne może być wszczęte przez sąd z urzędu)</a:t>
            </a:r>
          </a:p>
          <a:p>
            <a:pPr lvl="0">
              <a:lnSpc>
                <a:spcPct val="90000"/>
              </a:lnSpc>
              <a:buNone/>
            </a:pPr>
            <a:r>
              <a:rPr lang="pl-PL" sz="900"/>
              <a:t>art. 796 § 2 KPC: </a:t>
            </a:r>
            <a:r>
              <a:rPr lang="pl-PL" sz="900" i="1"/>
              <a:t>W sprawach, które mogą być wszczęte z urzędu, egzekucja może być wszczęta z urzędu na żądanie sądu pierwszej instancji, który sprawę rozpoznawał, skierowane do właściwego sądu lub komornika.</a:t>
            </a:r>
            <a:endParaRPr lang="pl-PL" sz="900"/>
          </a:p>
          <a:p>
            <a:pPr lvl="0">
              <a:lnSpc>
                <a:spcPct val="90000"/>
              </a:lnSpc>
              <a:buNone/>
            </a:pPr>
            <a:r>
              <a:rPr lang="pl-PL" sz="900"/>
              <a:t>wszczęcie tzw. właściwego postępowania egzekucyjnego należy odróżnić od wszczęcia egzekucji. Do wszczęcia właściwego postępowania egzekucyjnego dochodzi z chwilą złożenia wniosku o wszczęcie egzekucji lub skierowania do organu egzekucyjnego żądania wszczęcia egzekucji z urzędu. Wszczęcie egzekucji zaś, co do zasady, następuje w momencie dokonania pierwszej czynności egzekucyjnej</a:t>
            </a:r>
          </a:p>
          <a:p>
            <a:pPr lvl="0">
              <a:lnSpc>
                <a:spcPct val="90000"/>
              </a:lnSpc>
            </a:pPr>
            <a:r>
              <a:rPr lang="pl-PL" sz="900"/>
              <a:t>wniosek składa się do właściwego sądu lub komornika,</a:t>
            </a:r>
          </a:p>
          <a:p>
            <a:pPr lvl="0">
              <a:lnSpc>
                <a:spcPct val="90000"/>
              </a:lnSpc>
            </a:pPr>
            <a:r>
              <a:rPr lang="pl-PL" sz="900"/>
              <a:t>We wniosku o wszczęcie egzekucji lub żądaniu przeprowadzenia egzekucji z urzędu wskazuje się świadczenie, które ma być spełnione. Do wniosku lub żądania dołącza się tytuł wykonawczy ( w oryginale)</a:t>
            </a:r>
          </a:p>
          <a:p>
            <a:pPr lvl="0">
              <a:lnSpc>
                <a:spcPct val="90000"/>
              </a:lnSpc>
            </a:pPr>
            <a:r>
              <a:rPr lang="pl-PL" sz="900"/>
              <a:t>Precyzyjne sformułowanie egzekwowanego świadczenia pozwala na określenie granic egzekucji. Organ egzekucyjny jest związany treścią wniosku, co oznacza, że </a:t>
            </a:r>
            <a:r>
              <a:rPr lang="pl-PL" sz="900" b="1"/>
              <a:t>nie może egzekwować świadczenia w zakresie szerszym niż wskazany we wniosku</a:t>
            </a:r>
            <a:r>
              <a:rPr lang="pl-PL" sz="900"/>
              <a:t>.</a:t>
            </a:r>
          </a:p>
          <a:p>
            <a:pPr>
              <a:lnSpc>
                <a:spcPct val="90000"/>
              </a:lnSpc>
            </a:pPr>
            <a:r>
              <a:rPr lang="pl-PL" sz="900"/>
              <a:t>Wierzyciel może wskazać wybrany przez siebie sposób albo sposoby egzekucji (sposób! Nie wystarczy rodzaj)</a:t>
            </a:r>
          </a:p>
          <a:p>
            <a:pPr>
              <a:lnSpc>
                <a:spcPct val="90000"/>
              </a:lnSpc>
              <a:buNone/>
            </a:pPr>
            <a:r>
              <a:rPr lang="pl-PL" sz="1050"/>
              <a:t>3) Istnienie pozytywnych przesłanek procesowych (np. jurysdykcja krajowa, dopuszczalność drogi sądowej, posiadanie przez strony zdolności sądowej i procesowej)</a:t>
            </a:r>
          </a:p>
          <a:p>
            <a:pPr>
              <a:lnSpc>
                <a:spcPct val="90000"/>
              </a:lnSpc>
            </a:pPr>
            <a:endParaRPr lang="pl-PL" sz="900"/>
          </a:p>
        </p:txBody>
      </p:sp>
      <p:pic>
        <p:nvPicPr>
          <p:cNvPr id="4" name="121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8724FCF4-040B-443C-9988-98FDF66ED8D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004048" y="260648"/>
            <a:ext cx="406400" cy="406400"/>
          </a:xfrm>
          <a:prstGeom prst="rect">
            <a:avLst/>
          </a:prstGeom>
        </p:spPr>
      </p:pic>
      <p:pic>
        <p:nvPicPr>
          <p:cNvPr id="5" name="122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4021F010-DB01-4916-A05D-4059900851B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952923" y="260648"/>
            <a:ext cx="406400" cy="406400"/>
          </a:xfrm>
          <a:prstGeom prst="rect">
            <a:avLst/>
          </a:prstGeom>
        </p:spPr>
      </p:pic>
      <p:pic>
        <p:nvPicPr>
          <p:cNvPr id="6" name="123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1AC2D87C-CB75-421B-ADA9-43248729A87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901798" y="26064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5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14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="" xmlns:a16="http://schemas.microsoft.com/office/drawing/2014/main" id="{35C44DBB-AD7C-4682-B258-6367305D20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3900" y="1218476"/>
            <a:ext cx="2390488" cy="4421050"/>
          </a:xfrm>
          <a:effectLst/>
        </p:spPr>
        <p:txBody>
          <a:bodyPr anchor="ctr">
            <a:normAutofit/>
          </a:bodyPr>
          <a:lstStyle/>
          <a:p>
            <a:pPr algn="r"/>
            <a:r>
              <a:rPr lang="pl-PL" sz="2000">
                <a:solidFill>
                  <a:schemeClr val="tx1"/>
                </a:solidFill>
              </a:rPr>
              <a:t>DEFINICJA POSTĘPOWANIA EGZEKUCYJNEGO</a:t>
            </a:r>
            <a:br>
              <a:rPr lang="pl-PL" sz="2000">
                <a:solidFill>
                  <a:schemeClr val="tx1"/>
                </a:solidFill>
              </a:rPr>
            </a:br>
            <a:endParaRPr lang="pl-PL" sz="2000">
              <a:solidFill>
                <a:schemeClr val="tx1"/>
              </a:solidFill>
            </a:endParaRPr>
          </a:p>
        </p:txBody>
      </p:sp>
      <p:cxnSp>
        <p:nvCxnSpPr>
          <p:cNvPr id="6" name="Straight Connector 9">
            <a:extLst>
              <a:ext uri="{FF2B5EF4-FFF2-40B4-BE49-F238E27FC236}">
                <a16:creationId xmlns="" xmlns:a16="http://schemas.microsoft.com/office/drawing/2014/main" id="{A1CED323-FAF0-4E0B-8717-FC1F468A28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487225" y="1696777"/>
            <a:ext cx="0" cy="346444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60063" y="1218475"/>
            <a:ext cx="4560037" cy="4421051"/>
          </a:xfrm>
          <a:effectLst/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pl-PL" sz="1100" dirty="0"/>
              <a:t>Postępowanie egzekucyjne: pojawia się w dwóch znaczeniach w KPC</a:t>
            </a:r>
          </a:p>
          <a:p>
            <a:pPr>
              <a:lnSpc>
                <a:spcPct val="90000"/>
              </a:lnSpc>
            </a:pPr>
            <a:r>
              <a:rPr lang="pl-PL" sz="1100" dirty="0"/>
              <a:t> jako tytuł części trzeciej kodeksu,</a:t>
            </a:r>
          </a:p>
          <a:p>
            <a:pPr>
              <a:lnSpc>
                <a:spcPct val="90000"/>
              </a:lnSpc>
            </a:pPr>
            <a:r>
              <a:rPr lang="pl-PL" sz="1100" dirty="0"/>
              <a:t>jako postępowanie egzekucyjne mające na celu przeprowadzenie egzekucji czyli przymusową realizację świadczenia określonego w tytule wykonawczym.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pl-PL" sz="1100" dirty="0"/>
          </a:p>
          <a:p>
            <a:pPr>
              <a:lnSpc>
                <a:spcPct val="90000"/>
              </a:lnSpc>
              <a:buNone/>
            </a:pPr>
            <a:r>
              <a:rPr lang="pl-PL" sz="1100" dirty="0"/>
              <a:t>Definicja doktryny: rodzaj sądowego postępowania cywilnego, obejmującego zespół czynności związanych z egzekucją [S. Cieślak, [w:] Kodeks postępowania cywilnego, t. II, komentarz do art. 730–1088, J. Jankowski (red.), Warszawa 2013, s. 106–107]</a:t>
            </a:r>
          </a:p>
          <a:p>
            <a:pPr>
              <a:lnSpc>
                <a:spcPct val="90000"/>
              </a:lnSpc>
              <a:buNone/>
            </a:pPr>
            <a:endParaRPr lang="pl-PL" sz="1100" dirty="0"/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pl-PL" sz="1100" dirty="0"/>
              <a:t>Postępowanie egzekucyjne jest rodzajem postępowania wykonawczego (obok postępowania klauzulowego i postępowania o wyjawienie majątku)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pl-PL" sz="1100" dirty="0"/>
              <a:t>Postępowanie egzekucyjne ≠ egzekucja</a:t>
            </a:r>
          </a:p>
          <a:p>
            <a:pPr>
              <a:lnSpc>
                <a:spcPct val="90000"/>
              </a:lnSpc>
              <a:buNone/>
            </a:pPr>
            <a:r>
              <a:rPr lang="pl-PL" sz="1100" dirty="0"/>
              <a:t>Postępowanie egzekucyjne to sposób prowadzenia egzekucji</a:t>
            </a:r>
          </a:p>
          <a:p>
            <a:pPr>
              <a:lnSpc>
                <a:spcPct val="90000"/>
              </a:lnSpc>
              <a:buNone/>
            </a:pPr>
            <a:r>
              <a:rPr lang="pl-PL" sz="1100" dirty="0"/>
              <a:t>Egzekucja może się odbyć jedynie w ramach postępowania egzekucyjnego</a:t>
            </a:r>
          </a:p>
          <a:p>
            <a:pPr>
              <a:lnSpc>
                <a:spcPct val="90000"/>
              </a:lnSpc>
              <a:buNone/>
            </a:pPr>
            <a:endParaRPr lang="pl-PL" sz="1100" dirty="0"/>
          </a:p>
        </p:txBody>
      </p:sp>
      <p:pic>
        <p:nvPicPr>
          <p:cNvPr id="4" name="1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27D25E93-CD16-4216-9FAC-1D8FCA463DD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161346" y="2028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35C44DBB-AD7C-4682-B258-6367305D20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3900" y="1218476"/>
            <a:ext cx="2390488" cy="4421050"/>
          </a:xfrm>
          <a:effectLst/>
        </p:spPr>
        <p:txBody>
          <a:bodyPr anchor="ctr">
            <a:normAutofit/>
          </a:bodyPr>
          <a:lstStyle/>
          <a:p>
            <a:pPr algn="r"/>
            <a:r>
              <a:rPr lang="pl-PL" sz="2800">
                <a:solidFill>
                  <a:schemeClr val="tx1"/>
                </a:solidFill>
              </a:rPr>
              <a:t>PRZEDMIOT EGZEKUCJI I RODZAJE EGZEKUCJI</a:t>
            </a:r>
            <a:br>
              <a:rPr lang="pl-PL" sz="2800">
                <a:solidFill>
                  <a:schemeClr val="tx1"/>
                </a:solidFill>
              </a:rPr>
            </a:br>
            <a:endParaRPr lang="pl-PL" sz="2800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A1CED323-FAF0-4E0B-8717-FC1F468A28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487225" y="1696777"/>
            <a:ext cx="0" cy="346444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60063" y="71162"/>
            <a:ext cx="5241523" cy="6707050"/>
          </a:xfrm>
          <a:effectLst/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pl-PL" sz="900" dirty="0"/>
              <a:t>mienie dłużnika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pl-PL" sz="900" dirty="0"/>
              <a:t>osoba dłużnika (wykonanie czynności czy obowiązek zaniechania określonych czynności)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pl-PL" sz="900" dirty="0"/>
          </a:p>
          <a:p>
            <a:pPr>
              <a:lnSpc>
                <a:spcPct val="90000"/>
              </a:lnSpc>
              <a:buNone/>
            </a:pPr>
            <a:r>
              <a:rPr lang="pl-PL" sz="900" dirty="0"/>
              <a:t>W oparciu o powyższe rozróżnienie można mówić o tzw. egzekucji realnej lub egzekucji personalnej. Ta ostatnia sprowadza się do wymuszenia konkretnego  zachowania na dłużniku celem zaspokojenia wierzyciela</a:t>
            </a:r>
          </a:p>
          <a:p>
            <a:pPr>
              <a:lnSpc>
                <a:spcPct val="90000"/>
              </a:lnSpc>
              <a:buNone/>
            </a:pPr>
            <a:r>
              <a:rPr lang="pl-PL" sz="900" dirty="0"/>
              <a:t>Rodzaje egzekucji:</a:t>
            </a:r>
          </a:p>
          <a:p>
            <a:pPr lvl="0">
              <a:lnSpc>
                <a:spcPct val="90000"/>
              </a:lnSpc>
              <a:buFont typeface="Wingdings" pitchFamily="2" charset="2"/>
              <a:buChar char="§"/>
            </a:pPr>
            <a:r>
              <a:rPr lang="pl-PL" sz="900" dirty="0"/>
              <a:t>Sądowa</a:t>
            </a:r>
          </a:p>
          <a:p>
            <a:pPr lvl="0">
              <a:lnSpc>
                <a:spcPct val="90000"/>
              </a:lnSpc>
              <a:buFont typeface="Wingdings" pitchFamily="2" charset="2"/>
              <a:buChar char="§"/>
            </a:pPr>
            <a:r>
              <a:rPr lang="pl-PL" sz="900" dirty="0"/>
              <a:t>Administracyjna</a:t>
            </a:r>
          </a:p>
          <a:p>
            <a:pPr lvl="0">
              <a:lnSpc>
                <a:spcPct val="90000"/>
              </a:lnSpc>
              <a:buNone/>
            </a:pPr>
            <a:r>
              <a:rPr lang="pl-PL" sz="900" dirty="0"/>
              <a:t>Podział egzekucji:</a:t>
            </a:r>
          </a:p>
          <a:p>
            <a:pPr>
              <a:lnSpc>
                <a:spcPct val="90000"/>
              </a:lnSpc>
              <a:buNone/>
            </a:pPr>
            <a:r>
              <a:rPr lang="pl-PL" sz="900" dirty="0"/>
              <a:t>Egzekucja świadczeń pieniężnych</a:t>
            </a:r>
          </a:p>
          <a:p>
            <a:pPr>
              <a:lnSpc>
                <a:spcPct val="90000"/>
              </a:lnSpc>
              <a:buNone/>
            </a:pPr>
            <a:r>
              <a:rPr lang="pl-PL" sz="900" dirty="0"/>
              <a:t>Egzekucja świadczeń niepieniężnych</a:t>
            </a:r>
          </a:p>
          <a:p>
            <a:pPr>
              <a:lnSpc>
                <a:spcPct val="90000"/>
              </a:lnSpc>
              <a:buNone/>
            </a:pPr>
            <a:r>
              <a:rPr lang="pl-PL" sz="900" dirty="0"/>
              <a:t>Egzekucja w celu zniesienia współwłasności nieruchomości w drodze sprzedaży publicznej</a:t>
            </a:r>
          </a:p>
          <a:p>
            <a:pPr>
              <a:lnSpc>
                <a:spcPct val="90000"/>
              </a:lnSpc>
              <a:buNone/>
            </a:pPr>
            <a:endParaRPr lang="pl-PL" sz="900" dirty="0"/>
          </a:p>
          <a:p>
            <a:pPr>
              <a:lnSpc>
                <a:spcPct val="90000"/>
              </a:lnSpc>
              <a:buNone/>
            </a:pPr>
            <a:endParaRPr lang="pl-PL" sz="900" dirty="0"/>
          </a:p>
          <a:p>
            <a:pPr>
              <a:lnSpc>
                <a:spcPct val="90000"/>
              </a:lnSpc>
              <a:buNone/>
            </a:pPr>
            <a:r>
              <a:rPr lang="pl-PL" sz="900" dirty="0"/>
              <a:t>Podziału egzekucji można także dokonać w oparciu o kryterium zakresowe majątku będącego przedmiotem egzekucji:</a:t>
            </a:r>
          </a:p>
          <a:p>
            <a:pPr lvl="0">
              <a:lnSpc>
                <a:spcPct val="90000"/>
              </a:lnSpc>
              <a:buFont typeface="Wingdings" pitchFamily="2" charset="2"/>
              <a:buChar char="§"/>
            </a:pPr>
            <a:r>
              <a:rPr lang="pl-PL" sz="900" dirty="0"/>
              <a:t>egzekucja uniwersalna (regulowana jest przepisami prawa upadłościowego)</a:t>
            </a:r>
          </a:p>
          <a:p>
            <a:pPr lvl="0">
              <a:lnSpc>
                <a:spcPct val="90000"/>
              </a:lnSpc>
              <a:buFont typeface="Wingdings" pitchFamily="2" charset="2"/>
              <a:buChar char="§"/>
            </a:pPr>
            <a:r>
              <a:rPr lang="pl-PL" sz="900" dirty="0"/>
              <a:t>egzekucja syngularna (skierowana do poszczególnych części)</a:t>
            </a:r>
          </a:p>
          <a:p>
            <a:pPr lvl="0">
              <a:lnSpc>
                <a:spcPct val="90000"/>
              </a:lnSpc>
              <a:buFont typeface="Wingdings" pitchFamily="2" charset="2"/>
              <a:buChar char="§"/>
            </a:pPr>
            <a:endParaRPr lang="pl-PL" sz="900" dirty="0"/>
          </a:p>
          <a:p>
            <a:pPr lvl="0">
              <a:lnSpc>
                <a:spcPct val="90000"/>
              </a:lnSpc>
              <a:buNone/>
            </a:pPr>
            <a:r>
              <a:rPr lang="pl-PL" sz="900" dirty="0"/>
              <a:t>803 KPC- egzekucja może być prowadzona ze wszystkich części majątku dłużnika, co jednak nie prowadzi do skierowania egzekucji do </a:t>
            </a:r>
            <a:r>
              <a:rPr lang="pl-PL" sz="900" b="1" dirty="0"/>
              <a:t>całego majątku dłużnika</a:t>
            </a:r>
            <a:r>
              <a:rPr lang="pl-PL" sz="900" dirty="0"/>
              <a:t>, pojmowanego jako ogół praw majątkowych przysługujących dłużnikowi.</a:t>
            </a:r>
          </a:p>
          <a:p>
            <a:pPr lvl="0">
              <a:lnSpc>
                <a:spcPct val="90000"/>
              </a:lnSpc>
              <a:buNone/>
            </a:pPr>
            <a:r>
              <a:rPr lang="pl-PL" sz="900" dirty="0"/>
              <a:t>- umożliwia jedynie skierowanie egzekucji do każdego ze składników tworzących majątek dłużnika</a:t>
            </a:r>
          </a:p>
          <a:p>
            <a:pPr>
              <a:lnSpc>
                <a:spcPct val="90000"/>
              </a:lnSpc>
              <a:buNone/>
            </a:pPr>
            <a:endParaRPr lang="pl-PL" sz="700" dirty="0"/>
          </a:p>
          <a:p>
            <a:pPr lvl="0">
              <a:lnSpc>
                <a:spcPct val="90000"/>
              </a:lnSpc>
              <a:buNone/>
            </a:pPr>
            <a:endParaRPr lang="pl-PL" sz="700" dirty="0"/>
          </a:p>
          <a:p>
            <a:pPr>
              <a:lnSpc>
                <a:spcPct val="90000"/>
              </a:lnSpc>
              <a:buNone/>
            </a:pPr>
            <a:endParaRPr lang="pl-PL" sz="700" dirty="0"/>
          </a:p>
        </p:txBody>
      </p:sp>
      <p:pic>
        <p:nvPicPr>
          <p:cNvPr id="4" name="2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42480EF0-71F0-4483-8E5B-7729242A0C2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277624" y="79788"/>
            <a:ext cx="406400" cy="406400"/>
          </a:xfrm>
          <a:prstGeom prst="rect">
            <a:avLst/>
          </a:prstGeom>
        </p:spPr>
      </p:pic>
      <p:pic>
        <p:nvPicPr>
          <p:cNvPr id="5" name="22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9A87628A-47FF-474B-8B01-B412D40B2D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023299" y="79788"/>
            <a:ext cx="406400" cy="406400"/>
          </a:xfrm>
          <a:prstGeom prst="rect">
            <a:avLst/>
          </a:prstGeom>
        </p:spPr>
      </p:pic>
      <p:pic>
        <p:nvPicPr>
          <p:cNvPr id="6" name="23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813A0F13-92D5-469A-8862-211396ABD2E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802536" y="7978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0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18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7">
            <a:extLst>
              <a:ext uri="{FF2B5EF4-FFF2-40B4-BE49-F238E27FC236}">
                <a16:creationId xmlns="" xmlns:a16="http://schemas.microsoft.com/office/drawing/2014/main" id="{F1E0D4A3-ECB8-4689-ABDB-9CE848CE83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7500" y="447188"/>
            <a:ext cx="7928998" cy="970450"/>
          </a:xfrm>
          <a:effectLst/>
        </p:spPr>
        <p:txBody>
          <a:bodyPr anchor="ctr">
            <a:normAutofit/>
          </a:bodyPr>
          <a:lstStyle/>
          <a:p>
            <a:pPr algn="ctr"/>
            <a:r>
              <a:rPr lang="pl-PL" sz="2400">
                <a:solidFill>
                  <a:schemeClr val="tx1"/>
                </a:solidFill>
              </a:rPr>
              <a:t>PODZIAŁ EGZEKUCJI</a:t>
            </a:r>
          </a:p>
        </p:txBody>
      </p:sp>
      <p:sp>
        <p:nvSpPr>
          <p:cNvPr id="9" name="Freeform: Shape 9">
            <a:extLst>
              <a:ext uri="{FF2B5EF4-FFF2-40B4-BE49-F238E27FC236}">
                <a16:creationId xmlns="" xmlns:a16="http://schemas.microsoft.com/office/drawing/2014/main" id="{8854772B-9C8F-4037-89E0-3A45208AB3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819" y="1576408"/>
            <a:ext cx="8188361" cy="4638125"/>
          </a:xfrm>
          <a:custGeom>
            <a:avLst/>
            <a:gdLst>
              <a:gd name="connsiteX0" fmla="*/ 5441025 w 10917814"/>
              <a:gd name="connsiteY0" fmla="*/ 0 h 4638125"/>
              <a:gd name="connsiteX1" fmla="*/ 5453725 w 10917814"/>
              <a:gd name="connsiteY1" fmla="*/ 0 h 4638125"/>
              <a:gd name="connsiteX2" fmla="*/ 5464308 w 10917814"/>
              <a:gd name="connsiteY2" fmla="*/ 0 h 4638125"/>
              <a:gd name="connsiteX3" fmla="*/ 5477009 w 10917814"/>
              <a:gd name="connsiteY3" fmla="*/ 4762 h 4638125"/>
              <a:gd name="connsiteX4" fmla="*/ 5489708 w 10917814"/>
              <a:gd name="connsiteY4" fmla="*/ 9525 h 4638125"/>
              <a:gd name="connsiteX5" fmla="*/ 5498175 w 10917814"/>
              <a:gd name="connsiteY5" fmla="*/ 12700 h 4638125"/>
              <a:gd name="connsiteX6" fmla="*/ 5865801 w 10917814"/>
              <a:gd name="connsiteY6" fmla="*/ 288419 h 4638125"/>
              <a:gd name="connsiteX7" fmla="*/ 10765009 w 10917814"/>
              <a:gd name="connsiteY7" fmla="*/ 288419 h 4638125"/>
              <a:gd name="connsiteX8" fmla="*/ 10917814 w 10917814"/>
              <a:gd name="connsiteY8" fmla="*/ 441224 h 4638125"/>
              <a:gd name="connsiteX9" fmla="*/ 10917814 w 10917814"/>
              <a:gd name="connsiteY9" fmla="*/ 4485320 h 4638125"/>
              <a:gd name="connsiteX10" fmla="*/ 10765009 w 10917814"/>
              <a:gd name="connsiteY10" fmla="*/ 4638125 h 4638125"/>
              <a:gd name="connsiteX11" fmla="*/ 152805 w 10917814"/>
              <a:gd name="connsiteY11" fmla="*/ 4638125 h 4638125"/>
              <a:gd name="connsiteX12" fmla="*/ 0 w 10917814"/>
              <a:gd name="connsiteY12" fmla="*/ 4485320 h 4638125"/>
              <a:gd name="connsiteX13" fmla="*/ 0 w 10917814"/>
              <a:gd name="connsiteY13" fmla="*/ 441224 h 4638125"/>
              <a:gd name="connsiteX14" fmla="*/ 152805 w 10917814"/>
              <a:gd name="connsiteY14" fmla="*/ 288419 h 4638125"/>
              <a:gd name="connsiteX15" fmla="*/ 5041650 w 10917814"/>
              <a:gd name="connsiteY15" fmla="*/ 288419 h 4638125"/>
              <a:gd name="connsiteX16" fmla="*/ 5409275 w 10917814"/>
              <a:gd name="connsiteY16" fmla="*/ 12700 h 4638125"/>
              <a:gd name="connsiteX17" fmla="*/ 5417742 w 10917814"/>
              <a:gd name="connsiteY17" fmla="*/ 9525 h 4638125"/>
              <a:gd name="connsiteX18" fmla="*/ 5430442 w 10917814"/>
              <a:gd name="connsiteY18" fmla="*/ 4762 h 46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917814" h="4638125">
                <a:moveTo>
                  <a:pt x="5441025" y="0"/>
                </a:moveTo>
                <a:lnTo>
                  <a:pt x="5453725" y="0"/>
                </a:lnTo>
                <a:lnTo>
                  <a:pt x="5464308" y="0"/>
                </a:lnTo>
                <a:lnTo>
                  <a:pt x="5477009" y="4762"/>
                </a:lnTo>
                <a:lnTo>
                  <a:pt x="5489708" y="9525"/>
                </a:lnTo>
                <a:lnTo>
                  <a:pt x="5498175" y="12700"/>
                </a:lnTo>
                <a:lnTo>
                  <a:pt x="5865801" y="288419"/>
                </a:lnTo>
                <a:lnTo>
                  <a:pt x="10765009" y="288419"/>
                </a:lnTo>
                <a:cubicBezTo>
                  <a:pt x="10849401" y="288419"/>
                  <a:pt x="10917814" y="356832"/>
                  <a:pt x="10917814" y="441224"/>
                </a:cubicBezTo>
                <a:lnTo>
                  <a:pt x="10917814" y="4485320"/>
                </a:lnTo>
                <a:cubicBezTo>
                  <a:pt x="10917814" y="4569712"/>
                  <a:pt x="10849401" y="4638125"/>
                  <a:pt x="10765009" y="4638125"/>
                </a:cubicBezTo>
                <a:lnTo>
                  <a:pt x="152805" y="4638125"/>
                </a:lnTo>
                <a:cubicBezTo>
                  <a:pt x="68413" y="4638125"/>
                  <a:pt x="0" y="4569712"/>
                  <a:pt x="0" y="4485320"/>
                </a:cubicBezTo>
                <a:lnTo>
                  <a:pt x="0" y="441224"/>
                </a:lnTo>
                <a:cubicBezTo>
                  <a:pt x="0" y="356832"/>
                  <a:pt x="68413" y="288419"/>
                  <a:pt x="152805" y="288419"/>
                </a:cubicBezTo>
                <a:lnTo>
                  <a:pt x="5041650" y="288419"/>
                </a:lnTo>
                <a:lnTo>
                  <a:pt x="5409275" y="12700"/>
                </a:lnTo>
                <a:lnTo>
                  <a:pt x="5417742" y="9525"/>
                </a:lnTo>
                <a:lnTo>
                  <a:pt x="5430442" y="4762"/>
                </a:ln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6799" y="2222287"/>
            <a:ext cx="7475214" cy="3636511"/>
          </a:xfrm>
          <a:effectLst/>
        </p:spPr>
        <p:txBody>
          <a:bodyPr numCol="2" spcCol="180000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1000"/>
              <a:t>Egzekucja świadczeń pieniężnych [rodzaj]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000"/>
              <a:t>[sposoby:]</a:t>
            </a:r>
            <a:endParaRPr lang="pl-PL" sz="1000" dirty="0"/>
          </a:p>
          <a:p>
            <a:pPr>
              <a:lnSpc>
                <a:spcPct val="90000"/>
              </a:lnSpc>
              <a:buNone/>
            </a:pPr>
            <a:r>
              <a:rPr lang="pl-PL" sz="1000"/>
              <a:t>- z ruchomości</a:t>
            </a:r>
          </a:p>
          <a:p>
            <a:pPr>
              <a:lnSpc>
                <a:spcPct val="90000"/>
              </a:lnSpc>
              <a:buNone/>
            </a:pPr>
            <a:r>
              <a:rPr lang="pl-PL" sz="1000"/>
              <a:t>- z wynagrodzenia za pracę</a:t>
            </a:r>
          </a:p>
          <a:p>
            <a:pPr>
              <a:lnSpc>
                <a:spcPct val="90000"/>
              </a:lnSpc>
              <a:buNone/>
            </a:pPr>
            <a:r>
              <a:rPr lang="pl-PL" sz="1000"/>
              <a:t>- z rachunków bankowych</a:t>
            </a:r>
          </a:p>
          <a:p>
            <a:pPr>
              <a:lnSpc>
                <a:spcPct val="90000"/>
              </a:lnSpc>
              <a:buNone/>
            </a:pPr>
            <a:r>
              <a:rPr lang="pl-PL" sz="1000"/>
              <a:t>- z innych wierzytelności</a:t>
            </a:r>
          </a:p>
          <a:p>
            <a:pPr>
              <a:lnSpc>
                <a:spcPct val="90000"/>
              </a:lnSpc>
              <a:buNone/>
            </a:pPr>
            <a:r>
              <a:rPr lang="pl-PL" sz="1000"/>
              <a:t>- z innych praw majątkowych</a:t>
            </a:r>
          </a:p>
          <a:p>
            <a:pPr>
              <a:lnSpc>
                <a:spcPct val="90000"/>
              </a:lnSpc>
              <a:buNone/>
            </a:pPr>
            <a:r>
              <a:rPr lang="pl-PL" sz="1000"/>
              <a:t>- z nieruchomości</a:t>
            </a:r>
          </a:p>
          <a:p>
            <a:pPr>
              <a:lnSpc>
                <a:spcPct val="90000"/>
              </a:lnSpc>
              <a:buNone/>
            </a:pPr>
            <a:r>
              <a:rPr lang="pl-PL" sz="1000"/>
              <a:t>- ze statków morskich</a:t>
            </a:r>
          </a:p>
          <a:p>
            <a:pPr>
              <a:lnSpc>
                <a:spcPct val="90000"/>
              </a:lnSpc>
              <a:buNone/>
            </a:pPr>
            <a:r>
              <a:rPr lang="pl-PL" sz="1000"/>
              <a:t>- przez zarząd przymusowy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000"/>
              <a:t>- przez sprzedaż przedsiębiorstwa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pl-PL" sz="1000"/>
          </a:p>
          <a:p>
            <a:pPr>
              <a:lnSpc>
                <a:spcPct val="90000"/>
              </a:lnSpc>
              <a:buFontTx/>
              <a:buChar char="-"/>
            </a:pPr>
            <a:endParaRPr lang="pl-PL" sz="1000"/>
          </a:p>
          <a:p>
            <a:pPr>
              <a:lnSpc>
                <a:spcPct val="90000"/>
              </a:lnSpc>
              <a:buFontTx/>
              <a:buChar char="-"/>
            </a:pPr>
            <a:endParaRPr lang="pl-PL" sz="1000"/>
          </a:p>
          <a:p>
            <a:pPr>
              <a:lnSpc>
                <a:spcPct val="90000"/>
              </a:lnSpc>
              <a:buFontTx/>
              <a:buChar char="-"/>
            </a:pPr>
            <a:endParaRPr lang="pl-PL" sz="1000"/>
          </a:p>
          <a:p>
            <a:pPr>
              <a:lnSpc>
                <a:spcPct val="90000"/>
              </a:lnSpc>
            </a:pPr>
            <a:r>
              <a:rPr lang="pl-PL" sz="1000"/>
              <a:t>Egzekucja świadczeń niepieniężnych [rodzaj]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000">
                <a:ea typeface="+mn-lt"/>
                <a:cs typeface="+mn-lt"/>
              </a:rPr>
              <a:t>[sposoby:]</a:t>
            </a:r>
            <a:endParaRPr lang="pl-PL"/>
          </a:p>
          <a:p>
            <a:pPr>
              <a:lnSpc>
                <a:spcPct val="90000"/>
              </a:lnSpc>
              <a:buNone/>
            </a:pPr>
            <a:r>
              <a:rPr lang="pl-PL" sz="1000"/>
              <a:t>- wydanie rzeczy ruchomej</a:t>
            </a:r>
          </a:p>
          <a:p>
            <a:pPr>
              <a:lnSpc>
                <a:spcPct val="90000"/>
              </a:lnSpc>
              <a:buNone/>
            </a:pPr>
            <a:r>
              <a:rPr lang="pl-PL" sz="1000"/>
              <a:t>- wydanie nieruchomości</a:t>
            </a:r>
          </a:p>
          <a:p>
            <a:pPr>
              <a:lnSpc>
                <a:spcPct val="90000"/>
              </a:lnSpc>
              <a:buNone/>
            </a:pPr>
            <a:r>
              <a:rPr lang="pl-PL" sz="1000"/>
              <a:t>- wykonanie czynności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l-PL" sz="1000"/>
              <a:t>zaniechanie pewnej czynności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pl-PL" sz="1000"/>
          </a:p>
          <a:p>
            <a:pPr>
              <a:lnSpc>
                <a:spcPct val="90000"/>
              </a:lnSpc>
              <a:buFontTx/>
              <a:buChar char="-"/>
            </a:pPr>
            <a:endParaRPr lang="pl-PL" sz="1000"/>
          </a:p>
          <a:p>
            <a:pPr lvl="0">
              <a:lnSpc>
                <a:spcPct val="90000"/>
              </a:lnSpc>
            </a:pPr>
            <a:r>
              <a:rPr lang="pl-PL" sz="1000"/>
              <a:t>Egzekucja w celu zniesienia współwłasności nieruchomości w drodze sprzedaży publicznej</a:t>
            </a:r>
          </a:p>
          <a:p>
            <a:pPr>
              <a:lnSpc>
                <a:spcPct val="90000"/>
              </a:lnSpc>
              <a:buNone/>
            </a:pPr>
            <a:endParaRPr lang="pl-PL" sz="1000"/>
          </a:p>
        </p:txBody>
      </p:sp>
      <p:pic>
        <p:nvPicPr>
          <p:cNvPr id="4" name="31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C6395779-9876-4A13-9DE4-63F8321B968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596336" y="42060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7500" y="447188"/>
            <a:ext cx="7928998" cy="970450"/>
          </a:xfrm>
        </p:spPr>
        <p:txBody>
          <a:bodyPr>
            <a:normAutofit/>
          </a:bodyPr>
          <a:lstStyle/>
          <a:p>
            <a:r>
              <a:rPr lang="pl-PL"/>
              <a:t>ETAPY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="" xmlns:a16="http://schemas.microsoft.com/office/drawing/2014/main" id="{C84FC814-1A49-4DDE-9EA3-05BC732DC9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152867397"/>
              </p:ext>
            </p:extLst>
          </p:nvPr>
        </p:nvGraphicFramePr>
        <p:xfrm>
          <a:off x="614362" y="2548647"/>
          <a:ext cx="7915275" cy="3310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="" xmlns:a16="http://schemas.microsoft.com/office/drawing/2014/main" id="{35C44DBB-AD7C-4682-B258-6367305D20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3900" y="1218476"/>
            <a:ext cx="2390488" cy="4421050"/>
          </a:xfrm>
          <a:effectLst/>
        </p:spPr>
        <p:txBody>
          <a:bodyPr anchor="ctr">
            <a:normAutofit/>
          </a:bodyPr>
          <a:lstStyle/>
          <a:p>
            <a:pPr algn="r"/>
            <a:r>
              <a:rPr lang="pl-PL" sz="2400">
                <a:solidFill>
                  <a:schemeClr val="tx1"/>
                </a:solidFill>
              </a:rPr>
              <a:t>CZYNNOŚCI EGZEKUCYJNE</a:t>
            </a:r>
          </a:p>
        </p:txBody>
      </p:sp>
      <p:cxnSp>
        <p:nvCxnSpPr>
          <p:cNvPr id="12" name="Straight Connector 9">
            <a:extLst>
              <a:ext uri="{FF2B5EF4-FFF2-40B4-BE49-F238E27FC236}">
                <a16:creationId xmlns="" xmlns:a16="http://schemas.microsoft.com/office/drawing/2014/main" id="{A1CED323-FAF0-4E0B-8717-FC1F468A28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487225" y="1696777"/>
            <a:ext cx="0" cy="346444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60063" y="174679"/>
            <a:ext cx="5215644" cy="6612160"/>
          </a:xfrm>
          <a:effectLst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700"/>
              <a:t>Czynności egzekucyjne wchodzą w szerszy zakres czynności podejmowanych w ramach postępowania egzekucyjnego. Te ostatnie składają się natomiast właśnie z czynności egzekucyjnych i czynności procesowych. </a:t>
            </a:r>
            <a:endParaRPr lang="pl-PL" sz="700" dirty="0"/>
          </a:p>
          <a:p>
            <a:pPr>
              <a:lnSpc>
                <a:spcPct val="90000"/>
              </a:lnSpc>
            </a:pPr>
            <a:r>
              <a:rPr lang="pl-PL" sz="700"/>
              <a:t>Czynności egzekucyjne to czynności podejmowane przez organy egzekucyjne (NIE STRONY POSTĘPOWANIA) w ramach konkretnego postępowania egzekucyjnego, które mogą powodować skutki prawne dla egzekucji. Czynności egzekucyjne nie mogę być nosić przymiotu dowolności, tj. </a:t>
            </a:r>
            <a:endParaRPr lang="pl-PL" sz="700" dirty="0"/>
          </a:p>
          <a:p>
            <a:pPr>
              <a:lnSpc>
                <a:spcPct val="90000"/>
              </a:lnSpc>
              <a:buNone/>
            </a:pPr>
            <a:r>
              <a:rPr lang="pl-PL" sz="700"/>
              <a:t>- muszą być dokonane przez organy egzekucyjne powołane do dokonania tej czynności,</a:t>
            </a:r>
            <a:endParaRPr lang="pl-PL" sz="700" dirty="0"/>
          </a:p>
          <a:p>
            <a:pPr>
              <a:lnSpc>
                <a:spcPct val="90000"/>
              </a:lnSpc>
              <a:buNone/>
            </a:pPr>
            <a:r>
              <a:rPr lang="pl-PL" sz="700"/>
              <a:t>- muszą być dokonane w odpowiedniej formie wskazanej w KPC,</a:t>
            </a:r>
            <a:endParaRPr lang="pl-PL" sz="700" dirty="0"/>
          </a:p>
          <a:p>
            <a:pPr marL="0" indent="0">
              <a:lnSpc>
                <a:spcPct val="90000"/>
              </a:lnSpc>
              <a:buNone/>
            </a:pPr>
            <a:r>
              <a:rPr lang="pl-PL" sz="700"/>
              <a:t>- mogą być podjęte tylko i wyłącznie w stosunku do osób podlegających egzekucji sądowej.</a:t>
            </a:r>
            <a:endParaRPr lang="pl-PL" sz="700" dirty="0"/>
          </a:p>
          <a:p>
            <a:pPr>
              <a:lnSpc>
                <a:spcPct val="90000"/>
              </a:lnSpc>
              <a:buFontTx/>
              <a:buChar char="-"/>
            </a:pPr>
            <a:endParaRPr lang="pl-PL" sz="700" dirty="0"/>
          </a:p>
          <a:p>
            <a:pPr>
              <a:lnSpc>
                <a:spcPct val="90000"/>
              </a:lnSpc>
              <a:buFontTx/>
              <a:buChar char="-"/>
            </a:pPr>
            <a:endParaRPr lang="pl-PL" sz="700" dirty="0"/>
          </a:p>
          <a:p>
            <a:pPr>
              <a:lnSpc>
                <a:spcPct val="90000"/>
              </a:lnSpc>
              <a:buNone/>
            </a:pPr>
            <a:r>
              <a:rPr lang="pl-PL" sz="700"/>
              <a:t>Art. 759 [Właściwość]</a:t>
            </a:r>
            <a:endParaRPr lang="pl-PL" sz="700" dirty="0"/>
          </a:p>
          <a:p>
            <a:pPr>
              <a:lnSpc>
                <a:spcPct val="90000"/>
              </a:lnSpc>
              <a:buNone/>
            </a:pPr>
            <a:r>
              <a:rPr lang="pl-PL" sz="700"/>
              <a:t>§ 1. Czynności egzekucyjne są wykonywane przez komorników z wyjątkiem czynności zastrzeżonych dla sądów.</a:t>
            </a:r>
            <a:endParaRPr lang="pl-PL" sz="700" dirty="0"/>
          </a:p>
          <a:p>
            <a:pPr>
              <a:lnSpc>
                <a:spcPct val="90000"/>
              </a:lnSpc>
              <a:buNone/>
            </a:pPr>
            <a:r>
              <a:rPr lang="pl-PL" sz="700"/>
              <a:t>§ 11. Czynności zastrzeżone dla sądu mogą być wykonywane przez referendarza sądowego, z wyłączeniem:</a:t>
            </a:r>
            <a:endParaRPr lang="pl-PL" sz="700" dirty="0"/>
          </a:p>
          <a:p>
            <a:pPr>
              <a:lnSpc>
                <a:spcPct val="90000"/>
              </a:lnSpc>
              <a:buNone/>
            </a:pPr>
            <a:r>
              <a:rPr lang="pl-PL" sz="700"/>
              <a:t>1) stosowania środków przymusu;</a:t>
            </a:r>
            <a:endParaRPr lang="pl-PL" sz="700" dirty="0"/>
          </a:p>
          <a:p>
            <a:pPr>
              <a:lnSpc>
                <a:spcPct val="90000"/>
              </a:lnSpc>
              <a:buNone/>
            </a:pPr>
            <a:r>
              <a:rPr lang="pl-PL" sz="700"/>
              <a:t>2) orzekania o ściągnięciu należności w trybie art. 873;</a:t>
            </a:r>
            <a:endParaRPr lang="pl-PL" sz="700" dirty="0"/>
          </a:p>
          <a:p>
            <a:pPr>
              <a:lnSpc>
                <a:spcPct val="90000"/>
              </a:lnSpc>
              <a:buNone/>
            </a:pPr>
            <a:r>
              <a:rPr lang="pl-PL" sz="700"/>
              <a:t>3) stwierdzenia wygaśnięcia skutków przybicia i utraty rękojmi;</a:t>
            </a:r>
            <a:endParaRPr lang="pl-PL" sz="700" dirty="0"/>
          </a:p>
          <a:p>
            <a:pPr>
              <a:lnSpc>
                <a:spcPct val="90000"/>
              </a:lnSpc>
              <a:buNone/>
            </a:pPr>
            <a:r>
              <a:rPr lang="pl-PL" sz="700"/>
              <a:t>4) spraw o egzekucję świadczeń niepieniężnych z wyjątkiem wydania rzeczy ruchomej;</a:t>
            </a:r>
            <a:endParaRPr lang="pl-PL" sz="700" dirty="0"/>
          </a:p>
          <a:p>
            <a:pPr>
              <a:lnSpc>
                <a:spcPct val="90000"/>
              </a:lnSpc>
              <a:buNone/>
            </a:pPr>
            <a:r>
              <a:rPr lang="pl-PL" sz="700"/>
              <a:t>5) spraw o egzekucję przez zarząd przymusowy;</a:t>
            </a:r>
            <a:endParaRPr lang="pl-PL" sz="700" dirty="0"/>
          </a:p>
          <a:p>
            <a:pPr>
              <a:lnSpc>
                <a:spcPct val="90000"/>
              </a:lnSpc>
              <a:buNone/>
            </a:pPr>
            <a:r>
              <a:rPr lang="pl-PL" sz="700"/>
              <a:t>6) spraw o egzekucję przez sprzedaż przedsiębiorstwa lub gospodarstwa rolnego.</a:t>
            </a:r>
            <a:endParaRPr lang="pl-PL" sz="700" dirty="0"/>
          </a:p>
          <a:p>
            <a:pPr>
              <a:lnSpc>
                <a:spcPct val="90000"/>
              </a:lnSpc>
              <a:buNone/>
            </a:pPr>
            <a:r>
              <a:rPr lang="pl-PL" sz="700"/>
              <a:t>§ 2. Sąd wydaje z urzędu komornikowi zarządzenia zmierzające do zapewnienia należytego wykonania egzekucji oraz usuwa spostrzeżone uchybienia. Ocena prawna wyrażona przez sąd w ramach wydanych zarządzeń jest wiążąca dla komornika.</a:t>
            </a:r>
            <a:endParaRPr lang="pl-PL" sz="700" dirty="0"/>
          </a:p>
          <a:p>
            <a:pPr>
              <a:lnSpc>
                <a:spcPct val="90000"/>
              </a:lnSpc>
              <a:buNone/>
            </a:pPr>
            <a:r>
              <a:rPr lang="pl-PL" sz="700"/>
              <a:t>§ 3. Sąd może zobowiązać komornika do składania sprawozdań z czynności podjętych w wyniku zarządzeń, o których mowa w § 2.</a:t>
            </a:r>
            <a:endParaRPr lang="pl-PL" sz="700" dirty="0"/>
          </a:p>
          <a:p>
            <a:pPr>
              <a:lnSpc>
                <a:spcPct val="90000"/>
              </a:lnSpc>
              <a:buNone/>
            </a:pPr>
            <a:endParaRPr lang="pl-PL" sz="700" dirty="0"/>
          </a:p>
          <a:p>
            <a:pPr>
              <a:lnSpc>
                <a:spcPct val="90000"/>
              </a:lnSpc>
            </a:pPr>
            <a:r>
              <a:rPr lang="pl-PL" sz="700"/>
              <a:t>W § 1 wyrażono generalną zasadę kompetencji komorniczych do dokonywania czynności egzekucyjnych. </a:t>
            </a:r>
            <a:endParaRPr lang="pl-PL" sz="700" dirty="0"/>
          </a:p>
          <a:p>
            <a:pPr>
              <a:lnSpc>
                <a:spcPct val="90000"/>
              </a:lnSpc>
              <a:buNone/>
            </a:pPr>
            <a:endParaRPr lang="pl-PL" sz="700" dirty="0"/>
          </a:p>
          <a:p>
            <a:pPr>
              <a:lnSpc>
                <a:spcPct val="90000"/>
              </a:lnSpc>
              <a:buNone/>
            </a:pPr>
            <a:r>
              <a:rPr lang="pl-PL" sz="700"/>
              <a:t>Czynności egzekucyjne mogą być podejmowane:</a:t>
            </a:r>
            <a:endParaRPr lang="pl-PL" sz="700" dirty="0"/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pl-PL" sz="700"/>
              <a:t>na wniosek, np. zawieszenie postępowania na wniosek wierzyciela lub dłużnika (820 KPC)</a:t>
            </a:r>
            <a:endParaRPr lang="pl-PL" sz="700" dirty="0"/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pl-PL" sz="700"/>
              <a:t>z urzędu, np. zawieszenie postępowania z urzędu ( 818 KPC).</a:t>
            </a:r>
            <a:endParaRPr lang="pl-PL" sz="700" dirty="0"/>
          </a:p>
          <a:p>
            <a:pPr>
              <a:lnSpc>
                <a:spcPct val="90000"/>
              </a:lnSpc>
              <a:buFontTx/>
              <a:buChar char="-"/>
            </a:pPr>
            <a:endParaRPr lang="pl-PL" sz="700" dirty="0"/>
          </a:p>
          <a:p>
            <a:pPr>
              <a:lnSpc>
                <a:spcPct val="90000"/>
              </a:lnSpc>
            </a:pPr>
            <a:r>
              <a:rPr lang="pl-PL" sz="700"/>
              <a:t>Czynności egzekucyjne mogą przybrać postać aktów, np. postanowienie o kosztach postępowania egzekucyjnego lub tzw. aktów manualnych, np. do egzekucji z ruchomości komornik przystępuje przez ich zajęcie. </a:t>
            </a:r>
          </a:p>
          <a:p>
            <a:pPr>
              <a:lnSpc>
                <a:spcPct val="90000"/>
              </a:lnSpc>
              <a:buNone/>
            </a:pPr>
            <a:endParaRPr lang="pl-PL" sz="400"/>
          </a:p>
          <a:p>
            <a:pPr>
              <a:lnSpc>
                <a:spcPct val="90000"/>
              </a:lnSpc>
              <a:buNone/>
            </a:pPr>
            <a:endParaRPr lang="pl-PL" sz="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7500" y="447188"/>
            <a:ext cx="7928998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3100"/>
              <a:t>PODMIOTY POSTĘPOWANIA EGZEKUCYJNEGO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="" xmlns:a16="http://schemas.microsoft.com/office/drawing/2014/main" id="{C149893A-C49C-48D9-919E-6718804FD5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70535509"/>
              </p:ext>
            </p:extLst>
          </p:nvPr>
        </p:nvGraphicFramePr>
        <p:xfrm>
          <a:off x="614362" y="2494722"/>
          <a:ext cx="7915275" cy="3364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71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1172336B-79D1-4D51-B374-5D220C5C10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596336" y="52601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="" xmlns:a16="http://schemas.microsoft.com/office/drawing/2014/main" id="{35C44DBB-AD7C-4682-B258-6367305D20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3900" y="1218476"/>
            <a:ext cx="2390488" cy="4421050"/>
          </a:xfrm>
          <a:effectLst/>
        </p:spPr>
        <p:txBody>
          <a:bodyPr anchor="ctr">
            <a:normAutofit/>
          </a:bodyPr>
          <a:lstStyle/>
          <a:p>
            <a:pPr algn="r"/>
            <a:r>
              <a:rPr lang="pl-PL" sz="2800">
                <a:solidFill>
                  <a:schemeClr val="tx1"/>
                </a:solidFill>
              </a:rPr>
              <a:t>SĄD</a:t>
            </a:r>
          </a:p>
        </p:txBody>
      </p:sp>
      <p:cxnSp>
        <p:nvCxnSpPr>
          <p:cNvPr id="6" name="Straight Connector 9">
            <a:extLst>
              <a:ext uri="{FF2B5EF4-FFF2-40B4-BE49-F238E27FC236}">
                <a16:creationId xmlns="" xmlns:a16="http://schemas.microsoft.com/office/drawing/2014/main" id="{A1CED323-FAF0-4E0B-8717-FC1F468A28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487225" y="1696777"/>
            <a:ext cx="0" cy="346444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392" y="252317"/>
            <a:ext cx="5569326" cy="6569027"/>
          </a:xfrm>
          <a:effectLst/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pl-PL" sz="800"/>
              <a:t>- jako organ egzekucyjny (tu np. postanowienie co do przybicia, postanowienie o przysądzeniu nieruchomości)</a:t>
            </a:r>
            <a:endParaRPr lang="pl-PL" sz="800" dirty="0"/>
          </a:p>
          <a:p>
            <a:pPr>
              <a:lnSpc>
                <a:spcPct val="90000"/>
              </a:lnSpc>
              <a:buNone/>
            </a:pPr>
            <a:r>
              <a:rPr lang="pl-PL" sz="800"/>
              <a:t>- jako sąd egzekucyjny (nadzór); wówczas sąd może działać z urzędu, jak i w konsekwencji wniesionego środka zaskarżenia</a:t>
            </a:r>
            <a:endParaRPr lang="pl-PL" sz="800" dirty="0"/>
          </a:p>
          <a:p>
            <a:pPr>
              <a:lnSpc>
                <a:spcPct val="90000"/>
              </a:lnSpc>
              <a:buNone/>
            </a:pPr>
            <a:endParaRPr lang="pl-PL" sz="800" dirty="0"/>
          </a:p>
          <a:p>
            <a:pPr>
              <a:lnSpc>
                <a:spcPct val="90000"/>
              </a:lnSpc>
              <a:buNone/>
            </a:pPr>
            <a:r>
              <a:rPr lang="pl-PL" sz="800"/>
              <a:t>Sąd okręgowy- 926 KPC ( Postępowania egzekucyjne toczące się co do kilku nieruchomości tego samego dłużnika, gdy nieruchomości są położone w okręgach różnych sądów rejonowych)</a:t>
            </a:r>
            <a:endParaRPr lang="pl-PL" sz="800" dirty="0"/>
          </a:p>
          <a:p>
            <a:pPr>
              <a:lnSpc>
                <a:spcPct val="90000"/>
              </a:lnSpc>
              <a:buNone/>
            </a:pPr>
            <a:r>
              <a:rPr lang="pl-PL" sz="800"/>
              <a:t>Art. 926 [Połączenie egzekucji]</a:t>
            </a:r>
            <a:endParaRPr lang="pl-PL" sz="800" dirty="0"/>
          </a:p>
          <a:p>
            <a:pPr>
              <a:lnSpc>
                <a:spcPct val="90000"/>
              </a:lnSpc>
              <a:buNone/>
            </a:pPr>
            <a:r>
              <a:rPr lang="pl-PL" sz="800"/>
              <a:t>§ 1. Postępowania egzekucyjne toczące się co do kilku nieruchomości tego samego dłużnika lub co do kilku części tej samej nieruchomości, jak również postępowania egzekucyjne dotyczące części nieruchomości i jej całości, mogą być połączone w jedno postępowanie, jeżeli odpowiada to celowi egzekucji, a nie ma przeszkód natury prawnej lub gospodarczej. Połączenie zarządza na wniosek jednej ze stron komornik, a gdy nieruchomości są położone w okręgach różnych sądów rejonowych, sąd okręgowy przełożony nad sądem rejonowym, w którego okręgu wszczęto pierwszą egzekucję.</a:t>
            </a:r>
            <a:endParaRPr lang="pl-PL" sz="800" dirty="0"/>
          </a:p>
          <a:p>
            <a:pPr>
              <a:lnSpc>
                <a:spcPct val="90000"/>
              </a:lnSpc>
              <a:buNone/>
            </a:pPr>
            <a:endParaRPr lang="pl-PL" sz="800" dirty="0"/>
          </a:p>
          <a:p>
            <a:pPr>
              <a:lnSpc>
                <a:spcPct val="90000"/>
              </a:lnSpc>
              <a:buNone/>
            </a:pPr>
            <a:r>
              <a:rPr lang="pl-PL" sz="800"/>
              <a:t>Właściwość sądu jako organu egzekucyjnego związana jest z poszczególnymi rodzajami sposobów egzekucji</a:t>
            </a:r>
            <a:endParaRPr lang="pl-PL" sz="800" dirty="0"/>
          </a:p>
          <a:p>
            <a:pPr>
              <a:lnSpc>
                <a:spcPct val="90000"/>
              </a:lnSpc>
              <a:buNone/>
            </a:pPr>
            <a:r>
              <a:rPr lang="pl-PL" sz="800"/>
              <a:t>Art. 1049 [Egzekucja czynności zastępowalnych]</a:t>
            </a:r>
            <a:endParaRPr lang="pl-PL" sz="800" dirty="0"/>
          </a:p>
          <a:p>
            <a:pPr>
              <a:lnSpc>
                <a:spcPct val="90000"/>
              </a:lnSpc>
              <a:buNone/>
            </a:pPr>
            <a:r>
              <a:rPr lang="pl-PL" sz="800"/>
              <a:t>§ 1. Jeżeli w samym tytule egzekucyjnym nie postanowiono, że w razie niewykonania przez dłużnika w wyznaczonym terminie czynności, którą może wykonać także inna osoba, wierzyciel będzie umocowany do wykonania tej czynności na koszt dłużnika - sąd, w którego okręgu czynność ma być wykonana, na wniosek wierzyciela wezwie dłużnika do jej wykonania w wyznaczonym terminie, a po bezskutecznym upływie terminu udzieli wierzycielowi umocowania do wykonania czynności na koszt dłużnika. Na żądanie wierzyciela sąd przyzna mu sumę potrzebną do wykonania czynności. Na postanowienie sądu przysługuje zażalenie.</a:t>
            </a:r>
            <a:endParaRPr lang="pl-PL" sz="800" dirty="0"/>
          </a:p>
          <a:p>
            <a:pPr>
              <a:lnSpc>
                <a:spcPct val="90000"/>
              </a:lnSpc>
              <a:buNone/>
            </a:pPr>
            <a:r>
              <a:rPr lang="pl-PL" sz="800"/>
              <a:t>Art. 1064</a:t>
            </a:r>
            <a:r>
              <a:rPr lang="pl-PL" sz="800" baseline="30000"/>
              <a:t>4</a:t>
            </a:r>
            <a:r>
              <a:rPr lang="pl-PL" sz="800"/>
              <a:t> [Właściwość sądu] Do prowadzenia egzekucji przez zarząd przymusowy właściwy jest sąd, w którego okręgu znajduje się siedziba przedsiębiorstwa lub w którego okręgu jest położone gospodarstwo rolne. Jeżeli gospodarstwo rolne położone jest w okręgu kilku sądów, wybór należy do wierzyciela. Jeżeli egzekucja ograniczona jest do części przedsiębiorstwa lub gospodarstwa rolnego, właściwy jest sąd, w którego okręgu część ta się znajduje.</a:t>
            </a:r>
            <a:endParaRPr lang="pl-PL" sz="800" dirty="0"/>
          </a:p>
          <a:p>
            <a:pPr>
              <a:lnSpc>
                <a:spcPct val="90000"/>
              </a:lnSpc>
              <a:buNone/>
            </a:pPr>
            <a:r>
              <a:rPr lang="pl-PL" sz="800"/>
              <a:t>Inny organ egzekucyjny- referendarz sądowy, który wykonuje czynności egzekucyjne zarezerwowane dla sądu. Referendarz jednak nie może wykonywać czynności egzekucyjnych wskazanych poniżej:</a:t>
            </a:r>
            <a:endParaRPr lang="pl-PL" sz="800" dirty="0"/>
          </a:p>
          <a:p>
            <a:pPr>
              <a:lnSpc>
                <a:spcPct val="90000"/>
              </a:lnSpc>
              <a:buNone/>
            </a:pPr>
            <a:r>
              <a:rPr lang="pl-PL" sz="800"/>
              <a:t>1) stosowanie środków przymusu;</a:t>
            </a:r>
            <a:endParaRPr lang="pl-PL" sz="800" dirty="0"/>
          </a:p>
          <a:p>
            <a:pPr>
              <a:lnSpc>
                <a:spcPct val="90000"/>
              </a:lnSpc>
              <a:buNone/>
            </a:pPr>
            <a:r>
              <a:rPr lang="pl-PL" sz="800"/>
              <a:t>2) orzekanie o ściągnięciu należności w trybie art. 873;</a:t>
            </a:r>
            <a:endParaRPr lang="pl-PL" sz="800" dirty="0"/>
          </a:p>
          <a:p>
            <a:pPr>
              <a:lnSpc>
                <a:spcPct val="90000"/>
              </a:lnSpc>
              <a:buNone/>
            </a:pPr>
            <a:r>
              <a:rPr lang="pl-PL" sz="800"/>
              <a:t>3) stwierdzenie wygaśnięcia skutków przybicia i utraty rękojmi;</a:t>
            </a:r>
            <a:endParaRPr lang="pl-PL" sz="800" dirty="0"/>
          </a:p>
          <a:p>
            <a:pPr>
              <a:lnSpc>
                <a:spcPct val="90000"/>
              </a:lnSpc>
              <a:buNone/>
            </a:pPr>
            <a:r>
              <a:rPr lang="pl-PL" sz="800"/>
              <a:t>4) czynności w sprawie o egzekucję świadczeń niepieniężnych z wyjątkiem wydania rzeczy ruchomej;</a:t>
            </a:r>
            <a:endParaRPr lang="pl-PL" sz="800" dirty="0"/>
          </a:p>
          <a:p>
            <a:pPr>
              <a:lnSpc>
                <a:spcPct val="90000"/>
              </a:lnSpc>
              <a:buNone/>
            </a:pPr>
            <a:r>
              <a:rPr lang="pl-PL" sz="800"/>
              <a:t>5) czynności w sprawie o egzekucję przez zarząd przymusowy;</a:t>
            </a:r>
            <a:endParaRPr lang="pl-PL" sz="800" dirty="0"/>
          </a:p>
          <a:p>
            <a:pPr>
              <a:lnSpc>
                <a:spcPct val="90000"/>
              </a:lnSpc>
              <a:buNone/>
            </a:pPr>
            <a:r>
              <a:rPr lang="pl-PL" sz="800"/>
              <a:t>6) czynności w sprawie o egzekucję przez sprzedaż przedsiębiorstwa lub gospodarstwa rolnego.</a:t>
            </a:r>
          </a:p>
          <a:p>
            <a:pPr>
              <a:lnSpc>
                <a:spcPct val="90000"/>
              </a:lnSpc>
              <a:buNone/>
            </a:pPr>
            <a:endParaRPr lang="pl-PL" sz="500"/>
          </a:p>
        </p:txBody>
      </p:sp>
      <p:pic>
        <p:nvPicPr>
          <p:cNvPr id="4" name="81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D9196487-32E6-4086-97CA-04FB6C137A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5536" y="406038"/>
            <a:ext cx="406400" cy="406400"/>
          </a:xfrm>
          <a:prstGeom prst="rect">
            <a:avLst/>
          </a:prstGeom>
        </p:spPr>
      </p:pic>
      <p:pic>
        <p:nvPicPr>
          <p:cNvPr id="7" name="82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BB8032D3-5989-4EFE-BA8D-2CA6FC793D5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72328" y="1124744"/>
            <a:ext cx="406400" cy="406400"/>
          </a:xfrm>
          <a:prstGeom prst="rect">
            <a:avLst/>
          </a:prstGeom>
        </p:spPr>
      </p:pic>
      <p:pic>
        <p:nvPicPr>
          <p:cNvPr id="8" name="83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C66F566E-00BC-457D-8D51-4B3269629B9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72328" y="186090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8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7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="" xmlns:a16="http://schemas.microsoft.com/office/drawing/2014/main" id="{35C44DBB-AD7C-4682-B258-6367305D20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3900" y="1218476"/>
            <a:ext cx="2390488" cy="4421050"/>
          </a:xfrm>
          <a:effectLst/>
        </p:spPr>
        <p:txBody>
          <a:bodyPr anchor="ctr">
            <a:normAutofit/>
          </a:bodyPr>
          <a:lstStyle/>
          <a:p>
            <a:pPr algn="r"/>
            <a:r>
              <a:rPr lang="pl-PL" sz="2800">
                <a:solidFill>
                  <a:schemeClr val="tx1"/>
                </a:solidFill>
              </a:rPr>
              <a:t>KOMORNIK</a:t>
            </a:r>
          </a:p>
        </p:txBody>
      </p:sp>
      <p:cxnSp>
        <p:nvCxnSpPr>
          <p:cNvPr id="6" name="Straight Connector 9">
            <a:extLst>
              <a:ext uri="{FF2B5EF4-FFF2-40B4-BE49-F238E27FC236}">
                <a16:creationId xmlns="" xmlns:a16="http://schemas.microsoft.com/office/drawing/2014/main" id="{A1CED323-FAF0-4E0B-8717-FC1F468A28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487225" y="1696777"/>
            <a:ext cx="0" cy="346444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60063" y="62536"/>
            <a:ext cx="5232897" cy="6724303"/>
          </a:xfrm>
          <a:effectLst/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pl-PL" sz="800" b="1"/>
              <a:t>Art. 2 ust. 1 ustawy o komornikach sądowych:  Komornik jest funkcjonariuszem publicznym działającym przy sądzie rejonowym.</a:t>
            </a:r>
            <a:endParaRPr lang="pl-PL" sz="800" dirty="0"/>
          </a:p>
          <a:p>
            <a:pPr lvl="0">
              <a:lnSpc>
                <a:spcPct val="90000"/>
              </a:lnSpc>
              <a:buNone/>
            </a:pPr>
            <a:r>
              <a:rPr lang="pl-PL" sz="800"/>
              <a:t>co do zasady czynności komornik wykonuje osobiście;</a:t>
            </a:r>
            <a:endParaRPr lang="pl-PL" sz="800" dirty="0"/>
          </a:p>
          <a:p>
            <a:pPr>
              <a:lnSpc>
                <a:spcPct val="90000"/>
              </a:lnSpc>
              <a:buNone/>
            </a:pPr>
            <a:r>
              <a:rPr lang="pl-PL" sz="800"/>
              <a:t>komornik działa na obszarze swojego rewiru (czyli obszaru właściwości sądu rejonowego, przy którym działa komornik)- zasada; może on jednak działać poza swoim rewirem w drodze tzw. wyboru komornika. Wybór musi dotyczyć komornika z obszaru właściwości sądu apelacyjnego. </a:t>
            </a:r>
            <a:endParaRPr lang="pl-PL" sz="800" dirty="0"/>
          </a:p>
          <a:p>
            <a:pPr lvl="0">
              <a:lnSpc>
                <a:spcPct val="90000"/>
              </a:lnSpc>
              <a:buNone/>
            </a:pPr>
            <a:r>
              <a:rPr lang="pl-PL" sz="800"/>
              <a:t>Właściwość miejscowa komornika (regulowana przez odpowiednie przepisy KPC; przy egzekucji z wynagrodzenia za pracę będzie to komornik ogólnej właściwości dłużnika; przy egzekucji z ruchomości, nieruchomości- komornik w którego rewirze znajduje się rzecz lub jest tam położona)</a:t>
            </a:r>
            <a:endParaRPr lang="pl-PL" sz="800" dirty="0"/>
          </a:p>
          <a:p>
            <a:pPr>
              <a:lnSpc>
                <a:spcPct val="90000"/>
              </a:lnSpc>
              <a:buNone/>
            </a:pPr>
            <a:r>
              <a:rPr lang="pl-PL" sz="800"/>
              <a:t>Art. 844 [Właściwość]</a:t>
            </a:r>
            <a:endParaRPr lang="pl-PL" sz="800" dirty="0"/>
          </a:p>
          <a:p>
            <a:pPr>
              <a:lnSpc>
                <a:spcPct val="90000"/>
              </a:lnSpc>
              <a:buNone/>
            </a:pPr>
            <a:r>
              <a:rPr lang="pl-PL" sz="800"/>
              <a:t>§ 1. Egzekucja z ruchomości należy do komornika ogólnej właściwości dłużnika. Jeżeli dłużnik nie ma miejsca zamieszkania, siedziby lub oddziału na terytorium Rzeczypospolitej Polskiej, do przeprowadzenia egzekucji właściwy jest komornik tego sądu, w którego okręgu znajdują się ruchomości.</a:t>
            </a:r>
            <a:endParaRPr lang="pl-PL" sz="800" dirty="0"/>
          </a:p>
          <a:p>
            <a:pPr>
              <a:lnSpc>
                <a:spcPct val="90000"/>
              </a:lnSpc>
              <a:buNone/>
            </a:pPr>
            <a:r>
              <a:rPr lang="pl-PL" sz="800"/>
              <a:t>Art. 880 [Właściwość] Egzekucja z wynagrodzenia za pracę należy do komornika przy sądzie rejonowym ogólnej właściwości dłużnika.</a:t>
            </a:r>
            <a:endParaRPr lang="pl-PL" sz="800" dirty="0"/>
          </a:p>
          <a:p>
            <a:pPr>
              <a:lnSpc>
                <a:spcPct val="90000"/>
              </a:lnSpc>
              <a:buNone/>
            </a:pPr>
            <a:r>
              <a:rPr lang="pl-PL" sz="800"/>
              <a:t>Art. 921 [Właściwość]</a:t>
            </a:r>
            <a:endParaRPr lang="pl-PL" sz="800" dirty="0"/>
          </a:p>
          <a:p>
            <a:pPr>
              <a:lnSpc>
                <a:spcPct val="90000"/>
              </a:lnSpc>
              <a:buNone/>
            </a:pPr>
            <a:r>
              <a:rPr lang="pl-PL" sz="800"/>
              <a:t>§ 1. Egzekucja z nieruchomości należy do komornika działającego przy sądzie, w którego okręgu nieruchomość jest położona.</a:t>
            </a:r>
            <a:endParaRPr lang="pl-PL" sz="800" dirty="0"/>
          </a:p>
          <a:p>
            <a:pPr>
              <a:lnSpc>
                <a:spcPct val="90000"/>
              </a:lnSpc>
              <a:buNone/>
            </a:pPr>
            <a:r>
              <a:rPr lang="pl-PL" sz="800"/>
              <a:t>Art. 3 ust. 3:  Komornikom powierza się następujące zadania:</a:t>
            </a:r>
            <a:endParaRPr lang="pl-PL" sz="800" dirty="0"/>
          </a:p>
          <a:p>
            <a:pPr>
              <a:lnSpc>
                <a:spcPct val="90000"/>
              </a:lnSpc>
              <a:buNone/>
            </a:pPr>
            <a:r>
              <a:rPr lang="pl-PL" sz="800"/>
              <a:t>1) wykonywanie orzeczeń sądowych w sprawach o roszczenia pieniężne i niepieniężne oraz zabezpieczenie roszczeń, w tym europejskich nakazów zabezpieczenia na rachunku bankowym, z uwzględnieniem wyjątków przewidzianych w ustawie z dnia 17 listopada 1964 r. - Kodeks postępowania cywilnego (</a:t>
            </a:r>
            <a:r>
              <a:rPr lang="pl-PL" sz="800" err="1"/>
              <a:t>Dz.U</a:t>
            </a:r>
            <a:r>
              <a:rPr lang="pl-PL" sz="800"/>
              <a:t>. z 2019 r. poz. 1460, z </a:t>
            </a:r>
            <a:r>
              <a:rPr lang="pl-PL" sz="800" err="1"/>
              <a:t>późn</a:t>
            </a:r>
            <a:r>
              <a:rPr lang="pl-PL" sz="800"/>
              <a:t>. zm.1));</a:t>
            </a:r>
            <a:endParaRPr lang="pl-PL" sz="800" dirty="0"/>
          </a:p>
          <a:p>
            <a:pPr>
              <a:lnSpc>
                <a:spcPct val="90000"/>
              </a:lnSpc>
              <a:buNone/>
            </a:pPr>
            <a:r>
              <a:rPr lang="pl-PL" sz="800"/>
              <a:t>2) wykonywanie innych tytułów wykonawczych oraz tytułów egzekucyjnych, które podlegają wykonaniu w drodze egzekucji sądowej bez zaopatrywania ich w klauzulę wykonalności;</a:t>
            </a:r>
            <a:endParaRPr lang="pl-PL" sz="800" dirty="0"/>
          </a:p>
          <a:p>
            <a:pPr>
              <a:lnSpc>
                <a:spcPct val="90000"/>
              </a:lnSpc>
              <a:buNone/>
            </a:pPr>
            <a:r>
              <a:rPr lang="pl-PL" sz="800"/>
              <a:t>2a) wykonywanie postanowień o zabezpieczeniu środka dowodowego oraz postanowień nakazujących wydanie środka dowodowego w postępowaniu w sprawach własności intelektualnej [wchodzi od 2020-07-01]</a:t>
            </a:r>
            <a:endParaRPr lang="pl-PL" sz="800" dirty="0"/>
          </a:p>
          <a:p>
            <a:pPr>
              <a:lnSpc>
                <a:spcPct val="90000"/>
              </a:lnSpc>
              <a:buNone/>
            </a:pPr>
            <a:r>
              <a:rPr lang="pl-PL" sz="800"/>
              <a:t>3) wykonywanie postanowień o zabezpieczeniu spadku lub sporządzanie spisu inwentarza;</a:t>
            </a:r>
            <a:endParaRPr lang="pl-PL" sz="800" dirty="0"/>
          </a:p>
          <a:p>
            <a:pPr>
              <a:lnSpc>
                <a:spcPct val="90000"/>
              </a:lnSpc>
              <a:buNone/>
            </a:pPr>
            <a:r>
              <a:rPr lang="pl-PL" sz="800"/>
              <a:t>4) wykonywanie zadań określonych w innych ustawach.</a:t>
            </a:r>
            <a:endParaRPr lang="pl-PL" sz="800" dirty="0"/>
          </a:p>
          <a:p>
            <a:pPr>
              <a:lnSpc>
                <a:spcPct val="90000"/>
              </a:lnSpc>
              <a:buNone/>
            </a:pPr>
            <a:endParaRPr lang="pl-PL" sz="800" dirty="0"/>
          </a:p>
          <a:p>
            <a:pPr lvl="0">
              <a:lnSpc>
                <a:spcPct val="90000"/>
              </a:lnSpc>
            </a:pPr>
            <a:r>
              <a:rPr lang="pl-PL" sz="800"/>
              <a:t>Asesor komorniczy- podejmuje czynności, jeżeli mają na celu przygotowanie do wykonywania zawodu.</a:t>
            </a:r>
          </a:p>
          <a:p>
            <a:pPr>
              <a:lnSpc>
                <a:spcPct val="90000"/>
              </a:lnSpc>
              <a:buNone/>
            </a:pPr>
            <a:endParaRPr lang="pl-PL" sz="600"/>
          </a:p>
        </p:txBody>
      </p:sp>
      <p:pic>
        <p:nvPicPr>
          <p:cNvPr id="4" name="91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ADC43B70-1E5F-426D-8E15-D00C5AF299D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5536" y="406038"/>
            <a:ext cx="406400" cy="406400"/>
          </a:xfrm>
          <a:prstGeom prst="rect">
            <a:avLst/>
          </a:prstGeom>
        </p:spPr>
      </p:pic>
      <p:pic>
        <p:nvPicPr>
          <p:cNvPr id="7" name="92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13F20CF9-45E0-45BB-B67B-81D5EFBB19A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5536" y="129037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5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1184</Words>
  <Application>Microsoft Office PowerPoint</Application>
  <PresentationFormat>Pokaz na ekranie (4:3)</PresentationFormat>
  <Paragraphs>163</Paragraphs>
  <Slides>12</Slides>
  <Notes>0</Notes>
  <HiddenSlides>0</HiddenSlides>
  <MMClips>15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3" baseType="lpstr">
      <vt:lpstr>Quotable</vt:lpstr>
      <vt:lpstr>POSTĘPOWANIE EGZEKUCYJNE</vt:lpstr>
      <vt:lpstr>DEFINICJA POSTĘPOWANIA EGZEKUCYJNEGO </vt:lpstr>
      <vt:lpstr>PRZEDMIOT EGZEKUCJI I RODZAJE EGZEKUCJI </vt:lpstr>
      <vt:lpstr>PODZIAŁ EGZEKUCJI</vt:lpstr>
      <vt:lpstr>ETAPY</vt:lpstr>
      <vt:lpstr>CZYNNOŚCI EGZEKUCYJNE</vt:lpstr>
      <vt:lpstr>PODMIOTY POSTĘPOWANIA EGZEKUCYJNEGO</vt:lpstr>
      <vt:lpstr>SĄD</vt:lpstr>
      <vt:lpstr>KOMORNIK</vt:lpstr>
      <vt:lpstr>ZARZĄDCA</vt:lpstr>
      <vt:lpstr>UCZESTNICY</vt:lpstr>
      <vt:lpstr>WARUNKI DOPUSZCZALNOŚCI EGZEKUCJI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POSTĘPOWANIE EGZEKUCYJNE</dc:title>
  <dc:creator>Nowak Martyna</dc:creator>
  <cp:lastModifiedBy>ummano10</cp:lastModifiedBy>
  <cp:revision>159</cp:revision>
  <dcterms:created xsi:type="dcterms:W3CDTF">2020-05-11T10:08:00Z</dcterms:created>
  <dcterms:modified xsi:type="dcterms:W3CDTF">2020-05-12T05:50:44Z</dcterms:modified>
  <cp:contentStatus>Wersja ostateczna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