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0" r:id="rId5"/>
    <p:sldId id="261" r:id="rId6"/>
    <p:sldId id="263" r:id="rId7"/>
    <p:sldId id="265" r:id="rId8"/>
    <p:sldId id="268" r:id="rId9"/>
    <p:sldId id="269" r:id="rId10"/>
    <p:sldId id="272" r:id="rId11"/>
    <p:sldId id="275" r:id="rId12"/>
    <p:sldId id="286" r:id="rId13"/>
    <p:sldId id="271" r:id="rId14"/>
    <p:sldId id="274" r:id="rId15"/>
    <p:sldId id="273" r:id="rId16"/>
    <p:sldId id="276" r:id="rId17"/>
    <p:sldId id="278" r:id="rId18"/>
    <p:sldId id="279" r:id="rId19"/>
    <p:sldId id="280" r:id="rId20"/>
    <p:sldId id="281" r:id="rId21"/>
    <p:sldId id="282" r:id="rId22"/>
    <p:sldId id="283" r:id="rId23"/>
    <p:sldId id="284" r:id="rId24"/>
    <p:sldId id="285" r:id="rId25"/>
    <p:sldId id="287" r:id="rId26"/>
    <p:sldId id="288" r:id="rId27"/>
    <p:sldId id="259" r:id="rId28"/>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F65BF"/>
    <a:srgbClr val="B05720"/>
  </p:clrMru>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tyl pośredni 2 — Ak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Styl pośredni 2 — Ak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Styl pośredni 2 — Ak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5758FB7-9AC5-4552-8A53-C91805E547FA}" styleName="Styl z motywem 1 — Ak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822"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sp>
        <p:nvSpPr>
          <p:cNvPr id="23" name="Prostokąt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Prostokąt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Prostokąt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Prostokąt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Prostokąt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Prostokąt zaokrąglony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Prostokąt zaokrąglony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Prostokąt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Prostokąt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Prostokąt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Prostokąt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ytuł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pl-PL" smtClean="0"/>
              <a:t>Kliknij, aby edytować styl</a:t>
            </a:r>
            <a:endParaRPr kumimoji="0" lang="en-US"/>
          </a:p>
        </p:txBody>
      </p:sp>
      <p:sp>
        <p:nvSpPr>
          <p:cNvPr id="9" name="Podtytuł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l-PL" smtClean="0"/>
              <a:t>Kliknij, aby edytować styl wzorca podtytułu</a:t>
            </a:r>
            <a:endParaRPr kumimoji="0" lang="en-US"/>
          </a:p>
        </p:txBody>
      </p:sp>
      <p:sp>
        <p:nvSpPr>
          <p:cNvPr id="28" name="Symbol zastępczy daty 27"/>
          <p:cNvSpPr>
            <a:spLocks noGrp="1"/>
          </p:cNvSpPr>
          <p:nvPr>
            <p:ph type="dt" sz="half" idx="10"/>
          </p:nvPr>
        </p:nvSpPr>
        <p:spPr>
          <a:xfrm>
            <a:off x="6705600" y="4206240"/>
            <a:ext cx="960120" cy="457200"/>
          </a:xfrm>
        </p:spPr>
        <p:txBody>
          <a:bodyPr/>
          <a:lstStyle/>
          <a:p>
            <a:fld id="{A3D45EAA-B1D3-4C16-B832-5FF2FF664D01}" type="datetimeFigureOut">
              <a:rPr lang="pl-PL" smtClean="0"/>
              <a:pPr/>
              <a:t>2019-05-06</a:t>
            </a:fld>
            <a:endParaRPr lang="pl-PL"/>
          </a:p>
        </p:txBody>
      </p:sp>
      <p:sp>
        <p:nvSpPr>
          <p:cNvPr id="17" name="Symbol zastępczy stopki 16"/>
          <p:cNvSpPr>
            <a:spLocks noGrp="1"/>
          </p:cNvSpPr>
          <p:nvPr>
            <p:ph type="ftr" sz="quarter" idx="11"/>
          </p:nvPr>
        </p:nvSpPr>
        <p:spPr>
          <a:xfrm>
            <a:off x="5410200" y="4205288"/>
            <a:ext cx="1295400" cy="457200"/>
          </a:xfrm>
        </p:spPr>
        <p:txBody>
          <a:bodyPr/>
          <a:lstStyle/>
          <a:p>
            <a:endParaRPr lang="pl-PL"/>
          </a:p>
        </p:txBody>
      </p:sp>
      <p:sp>
        <p:nvSpPr>
          <p:cNvPr id="29" name="Symbol zastępczy numeru slajdu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39F8C0FF-84BD-4C6B-AF84-D03747B78392}" type="slidenum">
              <a:rPr lang="pl-PL" smtClean="0"/>
              <a:pPr/>
              <a:t>‹#›</a:t>
            </a:fld>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A3D45EAA-B1D3-4C16-B832-5FF2FF664D01}" type="datetimeFigureOut">
              <a:rPr lang="pl-PL" smtClean="0"/>
              <a:pPr/>
              <a:t>2019-05-06</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39F8C0FF-84BD-4C6B-AF84-D03747B78392}" type="slidenum">
              <a:rPr lang="pl-PL" smtClean="0"/>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781800" y="1143000"/>
            <a:ext cx="1905000" cy="5486400"/>
          </a:xfrm>
        </p:spPr>
        <p:txBody>
          <a:bodyPr vert="eaVert"/>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a:xfrm>
            <a:off x="457200" y="1143000"/>
            <a:ext cx="6248400" cy="5486400"/>
          </a:xfrm>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A3D45EAA-B1D3-4C16-B832-5FF2FF664D01}" type="datetimeFigureOut">
              <a:rPr lang="pl-PL" smtClean="0"/>
              <a:pPr/>
              <a:t>2019-05-06</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39F8C0FF-84BD-4C6B-AF84-D03747B78392}" type="slidenum">
              <a:rPr lang="pl-PL" smtClean="0"/>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3" name="Symbol zastępczy zawartości 2"/>
          <p:cNvSpPr>
            <a:spLocks noGrp="1"/>
          </p:cNvSpPr>
          <p:nvPr>
            <p:ph idx="1"/>
          </p:nvPr>
        </p:nvSpPr>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A3D45EAA-B1D3-4C16-B832-5FF2FF664D01}" type="datetimeFigureOut">
              <a:rPr lang="pl-PL" smtClean="0"/>
              <a:pPr/>
              <a:t>2019-05-06</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39F8C0FF-84BD-4C6B-AF84-D03747B78392}" type="slidenum">
              <a:rPr lang="pl-PL" smtClean="0"/>
              <a:pPr/>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pl-PL" smtClean="0"/>
              <a:t>Kliknij, aby edytować styl</a:t>
            </a:r>
            <a:endParaRPr kumimoji="0" lang="en-US"/>
          </a:p>
        </p:txBody>
      </p:sp>
      <p:sp>
        <p:nvSpPr>
          <p:cNvPr id="3" name="Symbol zastępczy tekstu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l-PL" smtClean="0"/>
              <a:t>Kliknij, aby edytować style wzorca tekstu</a:t>
            </a:r>
          </a:p>
        </p:txBody>
      </p:sp>
      <p:sp>
        <p:nvSpPr>
          <p:cNvPr id="4" name="Symbol zastępczy daty 3"/>
          <p:cNvSpPr>
            <a:spLocks noGrp="1"/>
          </p:cNvSpPr>
          <p:nvPr>
            <p:ph type="dt" sz="half" idx="10"/>
          </p:nvPr>
        </p:nvSpPr>
        <p:spPr/>
        <p:txBody>
          <a:bodyPr/>
          <a:lstStyle/>
          <a:p>
            <a:fld id="{A3D45EAA-B1D3-4C16-B832-5FF2FF664D01}" type="datetimeFigureOut">
              <a:rPr lang="pl-PL" smtClean="0"/>
              <a:pPr/>
              <a:t>2019-05-06</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39F8C0FF-84BD-4C6B-AF84-D03747B78392}" type="slidenum">
              <a:rPr lang="pl-PL" smtClean="0"/>
              <a:pPr/>
              <a:t>‹#›</a:t>
            </a:fld>
            <a:endParaRPr lang="pl-P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3" name="Symbol zastępczy zawartości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zawartości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5" name="Symbol zastępczy daty 4"/>
          <p:cNvSpPr>
            <a:spLocks noGrp="1"/>
          </p:cNvSpPr>
          <p:nvPr>
            <p:ph type="dt" sz="half" idx="10"/>
          </p:nvPr>
        </p:nvSpPr>
        <p:spPr/>
        <p:txBody>
          <a:bodyPr/>
          <a:lstStyle/>
          <a:p>
            <a:fld id="{A3D45EAA-B1D3-4C16-B832-5FF2FF664D01}" type="datetimeFigureOut">
              <a:rPr lang="pl-PL" smtClean="0"/>
              <a:pPr/>
              <a:t>2019-05-06</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39F8C0FF-84BD-4C6B-AF84-D03747B78392}" type="slidenum">
              <a:rPr lang="pl-PL" smtClean="0"/>
              <a:pPr/>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381000" y="1143000"/>
            <a:ext cx="8382000" cy="1069848"/>
          </a:xfrm>
        </p:spPr>
        <p:txBody>
          <a:bodyPr anchor="ctr"/>
          <a:lstStyle>
            <a:lvl1pPr>
              <a:defRPr sz="4000" b="0" i="0" cap="none" baseline="0"/>
            </a:lvl1pPr>
          </a:lstStyle>
          <a:p>
            <a:r>
              <a:rPr kumimoji="0" lang="pl-PL" smtClean="0"/>
              <a:t>Kliknij, aby edytować styl</a:t>
            </a:r>
            <a:endParaRPr kumimoji="0" lang="en-US"/>
          </a:p>
        </p:txBody>
      </p:sp>
      <p:sp>
        <p:nvSpPr>
          <p:cNvPr id="3" name="Symbol zastępczy tekstu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pl-PL" smtClean="0"/>
              <a:t>Kliknij, aby edytować style wzorca tekstu</a:t>
            </a:r>
          </a:p>
        </p:txBody>
      </p:sp>
      <p:sp>
        <p:nvSpPr>
          <p:cNvPr id="4" name="Symbol zastępczy tekstu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pl-PL" smtClean="0"/>
              <a:t>Kliknij, aby edytować style wzorca tekstu</a:t>
            </a:r>
          </a:p>
        </p:txBody>
      </p:sp>
      <p:sp>
        <p:nvSpPr>
          <p:cNvPr id="5" name="Symbol zastępczy zawartości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6" name="Symbol zastępczy zawartości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26" name="Symbol zastępczy daty 25"/>
          <p:cNvSpPr>
            <a:spLocks noGrp="1"/>
          </p:cNvSpPr>
          <p:nvPr>
            <p:ph type="dt" sz="half" idx="10"/>
          </p:nvPr>
        </p:nvSpPr>
        <p:spPr/>
        <p:txBody>
          <a:bodyPr rtlCol="0"/>
          <a:lstStyle/>
          <a:p>
            <a:fld id="{A3D45EAA-B1D3-4C16-B832-5FF2FF664D01}" type="datetimeFigureOut">
              <a:rPr lang="pl-PL" smtClean="0"/>
              <a:pPr/>
              <a:t>2019-05-06</a:t>
            </a:fld>
            <a:endParaRPr lang="pl-PL"/>
          </a:p>
        </p:txBody>
      </p:sp>
      <p:sp>
        <p:nvSpPr>
          <p:cNvPr id="27" name="Symbol zastępczy numeru slajdu 26"/>
          <p:cNvSpPr>
            <a:spLocks noGrp="1"/>
          </p:cNvSpPr>
          <p:nvPr>
            <p:ph type="sldNum" sz="quarter" idx="11"/>
          </p:nvPr>
        </p:nvSpPr>
        <p:spPr/>
        <p:txBody>
          <a:bodyPr rtlCol="0"/>
          <a:lstStyle/>
          <a:p>
            <a:fld id="{39F8C0FF-84BD-4C6B-AF84-D03747B78392}" type="slidenum">
              <a:rPr lang="pl-PL" smtClean="0"/>
              <a:pPr/>
              <a:t>‹#›</a:t>
            </a:fld>
            <a:endParaRPr lang="pl-PL"/>
          </a:p>
        </p:txBody>
      </p:sp>
      <p:sp>
        <p:nvSpPr>
          <p:cNvPr id="28" name="Symbol zastępczy stopki 27"/>
          <p:cNvSpPr>
            <a:spLocks noGrp="1"/>
          </p:cNvSpPr>
          <p:nvPr>
            <p:ph type="ftr" sz="quarter" idx="12"/>
          </p:nvPr>
        </p:nvSpPr>
        <p:spPr/>
        <p:txBody>
          <a:bodyPr rtlCol="0"/>
          <a:lstStyle/>
          <a:p>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pl-PL" smtClean="0"/>
              <a:t>Kliknij, aby edytować styl</a:t>
            </a:r>
            <a:endParaRPr kumimoji="0" lang="en-US"/>
          </a:p>
        </p:txBody>
      </p:sp>
      <p:sp>
        <p:nvSpPr>
          <p:cNvPr id="3" name="Symbol zastępczy daty 2"/>
          <p:cNvSpPr>
            <a:spLocks noGrp="1"/>
          </p:cNvSpPr>
          <p:nvPr>
            <p:ph type="dt" sz="half" idx="10"/>
          </p:nvPr>
        </p:nvSpPr>
        <p:spPr>
          <a:xfrm>
            <a:off x="6583680" y="612648"/>
            <a:ext cx="957264" cy="457200"/>
          </a:xfrm>
        </p:spPr>
        <p:txBody>
          <a:bodyPr/>
          <a:lstStyle/>
          <a:p>
            <a:fld id="{A3D45EAA-B1D3-4C16-B832-5FF2FF664D01}" type="datetimeFigureOut">
              <a:rPr lang="pl-PL" smtClean="0"/>
              <a:pPr/>
              <a:t>2019-05-06</a:t>
            </a:fld>
            <a:endParaRPr lang="pl-PL"/>
          </a:p>
        </p:txBody>
      </p:sp>
      <p:sp>
        <p:nvSpPr>
          <p:cNvPr id="4" name="Symbol zastępczy stopki 3"/>
          <p:cNvSpPr>
            <a:spLocks noGrp="1"/>
          </p:cNvSpPr>
          <p:nvPr>
            <p:ph type="ftr" sz="quarter" idx="11"/>
          </p:nvPr>
        </p:nvSpPr>
        <p:spPr>
          <a:xfrm>
            <a:off x="5257800" y="612648"/>
            <a:ext cx="1325880" cy="457200"/>
          </a:xfrm>
        </p:spPr>
        <p:txBody>
          <a:bodyPr/>
          <a:lstStyle/>
          <a:p>
            <a:endParaRPr lang="pl-PL"/>
          </a:p>
        </p:txBody>
      </p:sp>
      <p:sp>
        <p:nvSpPr>
          <p:cNvPr id="5" name="Symbol zastępczy numeru slajdu 4"/>
          <p:cNvSpPr>
            <a:spLocks noGrp="1"/>
          </p:cNvSpPr>
          <p:nvPr>
            <p:ph type="sldNum" sz="quarter" idx="12"/>
          </p:nvPr>
        </p:nvSpPr>
        <p:spPr>
          <a:xfrm>
            <a:off x="8174736" y="2272"/>
            <a:ext cx="762000" cy="365760"/>
          </a:xfrm>
        </p:spPr>
        <p:txBody>
          <a:bodyPr/>
          <a:lstStyle/>
          <a:p>
            <a:fld id="{39F8C0FF-84BD-4C6B-AF84-D03747B78392}" type="slidenum">
              <a:rPr lang="pl-PL" smtClean="0"/>
              <a:pPr/>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A3D45EAA-B1D3-4C16-B832-5FF2FF664D01}" type="datetimeFigureOut">
              <a:rPr lang="pl-PL" smtClean="0"/>
              <a:pPr/>
              <a:t>2019-05-06</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39F8C0FF-84BD-4C6B-AF84-D03747B78392}" type="slidenum">
              <a:rPr lang="pl-PL" smtClean="0"/>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5353496" y="1101970"/>
            <a:ext cx="3383280" cy="877824"/>
          </a:xfrm>
        </p:spPr>
        <p:txBody>
          <a:bodyPr anchor="b"/>
          <a:lstStyle>
            <a:lvl1pPr algn="l">
              <a:buNone/>
              <a:defRPr sz="1800" b="1"/>
            </a:lvl1pPr>
          </a:lstStyle>
          <a:p>
            <a:r>
              <a:rPr kumimoji="0" lang="pl-PL" smtClean="0"/>
              <a:t>Kliknij, aby edytować styl</a:t>
            </a:r>
            <a:endParaRPr kumimoji="0" lang="en-US"/>
          </a:p>
        </p:txBody>
      </p:sp>
      <p:sp>
        <p:nvSpPr>
          <p:cNvPr id="3" name="Symbol zastępczy tekstu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pl-PL" smtClean="0"/>
              <a:t>Kliknij, aby edytować style wzorca tekstu</a:t>
            </a:r>
          </a:p>
        </p:txBody>
      </p:sp>
      <p:sp>
        <p:nvSpPr>
          <p:cNvPr id="4" name="Symbol zastępczy zawartości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5" name="Symbol zastępczy daty 4"/>
          <p:cNvSpPr>
            <a:spLocks noGrp="1"/>
          </p:cNvSpPr>
          <p:nvPr>
            <p:ph type="dt" sz="half" idx="10"/>
          </p:nvPr>
        </p:nvSpPr>
        <p:spPr/>
        <p:txBody>
          <a:bodyPr/>
          <a:lstStyle/>
          <a:p>
            <a:fld id="{A3D45EAA-B1D3-4C16-B832-5FF2FF664D01}" type="datetimeFigureOut">
              <a:rPr lang="pl-PL" smtClean="0"/>
              <a:pPr/>
              <a:t>2019-05-06</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39F8C0FF-84BD-4C6B-AF84-D03747B78392}" type="slidenum">
              <a:rPr lang="pl-PL" smtClean="0"/>
              <a:pPr/>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pl-PL" smtClean="0"/>
              <a:t>Kliknij, aby edytować styl</a:t>
            </a:r>
            <a:endParaRPr kumimoji="0" lang="en-US"/>
          </a:p>
        </p:txBody>
      </p:sp>
      <p:sp>
        <p:nvSpPr>
          <p:cNvPr id="3" name="Symbol zastępczy obrazu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pl-PL" smtClean="0"/>
              <a:t>Kliknij ikonę, aby dodać obraz</a:t>
            </a:r>
            <a:endParaRPr kumimoji="0" lang="en-US" dirty="0"/>
          </a:p>
        </p:txBody>
      </p:sp>
      <p:sp>
        <p:nvSpPr>
          <p:cNvPr id="4" name="Symbol zastępczy tekstu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pl-PL" smtClean="0"/>
              <a:t>Kliknij, aby edytować style wzorca tekstu</a:t>
            </a:r>
          </a:p>
        </p:txBody>
      </p:sp>
      <p:sp>
        <p:nvSpPr>
          <p:cNvPr id="5" name="Symbol zastępczy daty 4"/>
          <p:cNvSpPr>
            <a:spLocks noGrp="1"/>
          </p:cNvSpPr>
          <p:nvPr>
            <p:ph type="dt" sz="half" idx="10"/>
          </p:nvPr>
        </p:nvSpPr>
        <p:spPr/>
        <p:txBody>
          <a:bodyPr/>
          <a:lstStyle/>
          <a:p>
            <a:fld id="{A3D45EAA-B1D3-4C16-B832-5FF2FF664D01}" type="datetimeFigureOut">
              <a:rPr lang="pl-PL" smtClean="0"/>
              <a:pPr/>
              <a:t>2019-05-06</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39F8C0FF-84BD-4C6B-AF84-D03747B78392}" type="slidenum">
              <a:rPr lang="pl-PL" smtClean="0"/>
              <a:pPr/>
              <a:t>‹#›</a:t>
            </a:fld>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Prostokąt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Prostokąt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Prostokąt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Prostokąt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Prostokąt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Prostokąt zaokrąglony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Prostokąt zaokrąglony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Prostokąt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Prostokąt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Prostokąt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Prostokąt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Prostokąt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Prostokąt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Symbol zastępczy tytułu 21"/>
          <p:cNvSpPr>
            <a:spLocks noGrp="1"/>
          </p:cNvSpPr>
          <p:nvPr>
            <p:ph type="title"/>
          </p:nvPr>
        </p:nvSpPr>
        <p:spPr>
          <a:xfrm>
            <a:off x="457200" y="1143000"/>
            <a:ext cx="8229600" cy="1066800"/>
          </a:xfrm>
          <a:prstGeom prst="rect">
            <a:avLst/>
          </a:prstGeom>
        </p:spPr>
        <p:txBody>
          <a:bodyPr vert="horz" anchor="ctr">
            <a:normAutofit/>
          </a:bodyPr>
          <a:lstStyle/>
          <a:p>
            <a:r>
              <a:rPr kumimoji="0" lang="pl-PL" smtClean="0"/>
              <a:t>Kliknij, aby edytować styl</a:t>
            </a:r>
            <a:endParaRPr kumimoji="0" lang="en-US"/>
          </a:p>
        </p:txBody>
      </p:sp>
      <p:sp>
        <p:nvSpPr>
          <p:cNvPr id="13" name="Symbol zastępczy tekstu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pl-PL" smtClean="0"/>
              <a:t>Kliknij, aby edytować style wzorca tekstu</a:t>
            </a:r>
          </a:p>
          <a:p>
            <a:pPr lvl="1" eaLnBrk="1" latinLnBrk="0" hangingPunct="1"/>
            <a:r>
              <a:rPr kumimoji="0" lang="pl-PL" smtClean="0"/>
              <a:t>Drugi poziom</a:t>
            </a:r>
          </a:p>
          <a:p>
            <a:pPr lvl="2" eaLnBrk="1" latinLnBrk="0" hangingPunct="1"/>
            <a:r>
              <a:rPr kumimoji="0" lang="pl-PL" smtClean="0"/>
              <a:t>Trzeci poziom</a:t>
            </a:r>
          </a:p>
          <a:p>
            <a:pPr lvl="3" eaLnBrk="1" latinLnBrk="0" hangingPunct="1"/>
            <a:r>
              <a:rPr kumimoji="0" lang="pl-PL" smtClean="0"/>
              <a:t>Czwarty poziom</a:t>
            </a:r>
          </a:p>
          <a:p>
            <a:pPr lvl="4" eaLnBrk="1" latinLnBrk="0" hangingPunct="1"/>
            <a:r>
              <a:rPr kumimoji="0" lang="pl-PL" smtClean="0"/>
              <a:t>Piąty poziom</a:t>
            </a:r>
            <a:endParaRPr kumimoji="0" lang="en-US"/>
          </a:p>
        </p:txBody>
      </p:sp>
      <p:sp>
        <p:nvSpPr>
          <p:cNvPr id="14" name="Symbol zastępczy daty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A3D45EAA-B1D3-4C16-B832-5FF2FF664D01}" type="datetimeFigureOut">
              <a:rPr lang="pl-PL" smtClean="0"/>
              <a:pPr/>
              <a:t>2019-05-06</a:t>
            </a:fld>
            <a:endParaRPr lang="pl-PL"/>
          </a:p>
        </p:txBody>
      </p:sp>
      <p:sp>
        <p:nvSpPr>
          <p:cNvPr id="3" name="Symbol zastępczy stopki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pl-PL"/>
          </a:p>
        </p:txBody>
      </p:sp>
      <p:sp>
        <p:nvSpPr>
          <p:cNvPr id="23" name="Symbol zastępczy numeru slajdu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39F8C0FF-84BD-4C6B-AF84-D03747B78392}" type="slidenum">
              <a:rPr lang="pl-PL" smtClean="0"/>
              <a:pPr/>
              <a:t>‹#›</a:t>
            </a:fld>
            <a:endParaRPr lang="pl-PL"/>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mfiles.pl/pl/index.php/Podej%C5%9Bcie_systemowe"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google.pl/search?q=Borje+O.+Saxberg&amp;tbm=isch&amp;source=iu&amp;ictx=1&amp;fir=bj5eCtcDL0DJdM:,JFqc7QTU3gVjZM,_&amp;usg=AI4_-kRfXSt8HT06dYgj2eIJPcZANSaVdg&amp;sa=X&amp;ved=2ahUKEwiGsNCHjN_gAhWlp4sKHZ6iBxMQ9QEwAXoECAYQBA" TargetMode="External"/><Relationship Id="rId2" Type="http://schemas.openxmlformats.org/officeDocument/2006/relationships/hyperlink" Target="http://nf.pl/manager/zarzadzanie-organizacja-ewolucja-nauki-i-metod,,10683,147" TargetMode="External"/><Relationship Id="rId1" Type="http://schemas.openxmlformats.org/officeDocument/2006/relationships/slideLayout" Target="../slideLayouts/slideLayout2.xml"/><Relationship Id="rId4" Type="http://schemas.openxmlformats.org/officeDocument/2006/relationships/hyperlink" Target="https://www.toolshero.com/toolsheroes/edgar-schein/"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928671"/>
            <a:ext cx="7772400" cy="2286015"/>
          </a:xfrm>
        </p:spPr>
        <p:txBody>
          <a:bodyPr/>
          <a:lstStyle/>
          <a:p>
            <a:pPr algn="ctr"/>
            <a:r>
              <a:rPr lang="pl-PL" dirty="0" smtClean="0"/>
              <a:t>Podstawy  organizacji i zarządzania</a:t>
            </a:r>
            <a:br>
              <a:rPr lang="pl-PL" dirty="0" smtClean="0"/>
            </a:br>
            <a:r>
              <a:rPr lang="pl-PL" dirty="0" smtClean="0"/>
              <a:t>Wykład nr 1 </a:t>
            </a:r>
            <a:endParaRPr lang="pl-PL" dirty="0"/>
          </a:p>
        </p:txBody>
      </p:sp>
      <p:sp>
        <p:nvSpPr>
          <p:cNvPr id="3" name="Podtytuł 2"/>
          <p:cNvSpPr>
            <a:spLocks noGrp="1"/>
          </p:cNvSpPr>
          <p:nvPr>
            <p:ph type="subTitle" idx="1"/>
          </p:nvPr>
        </p:nvSpPr>
        <p:spPr>
          <a:xfrm>
            <a:off x="1142976" y="3571876"/>
            <a:ext cx="6400800" cy="1895476"/>
          </a:xfrm>
        </p:spPr>
        <p:txBody>
          <a:bodyPr>
            <a:normAutofit fontScale="92500" lnSpcReduction="10000"/>
          </a:bodyPr>
          <a:lstStyle/>
          <a:p>
            <a:endParaRPr lang="pl-PL" dirty="0" smtClean="0"/>
          </a:p>
          <a:p>
            <a:endParaRPr lang="pl-PL" dirty="0" smtClean="0"/>
          </a:p>
          <a:p>
            <a:pPr algn="r"/>
            <a:r>
              <a:rPr lang="pl-PL" dirty="0" smtClean="0"/>
              <a:t>dr Justyna Mielczarek-Mikołajów, </a:t>
            </a:r>
          </a:p>
          <a:p>
            <a:pPr algn="r"/>
            <a:r>
              <a:rPr lang="pl-PL" dirty="0" smtClean="0"/>
              <a:t>konsultacje: środa 15.30-17.30, 404A</a:t>
            </a:r>
          </a:p>
          <a:p>
            <a:pPr algn="r"/>
            <a:r>
              <a:rPr lang="pl-PL" dirty="0" smtClean="0"/>
              <a:t>mail: justynamielczarek5@wp.pl</a:t>
            </a:r>
          </a:p>
          <a:p>
            <a:endParaRPr lang="pl-PL" dirty="0" smtClean="0"/>
          </a:p>
        </p:txBody>
      </p:sp>
      <p:pic>
        <p:nvPicPr>
          <p:cNvPr id="1026" name="Picture 2"/>
          <p:cNvPicPr>
            <a:picLocks noChangeAspect="1" noChangeArrowheads="1"/>
          </p:cNvPicPr>
          <p:nvPr/>
        </p:nvPicPr>
        <p:blipFill>
          <a:blip r:embed="rId2" cstate="print"/>
          <a:srcRect/>
          <a:stretch>
            <a:fillRect/>
          </a:stretch>
        </p:blipFill>
        <p:spPr bwMode="auto">
          <a:xfrm>
            <a:off x="0" y="3786190"/>
            <a:ext cx="2857488" cy="1347101"/>
          </a:xfrm>
          <a:prstGeom prst="rect">
            <a:avLst/>
          </a:prstGeom>
          <a:noFill/>
          <a:ln w="9525">
            <a:noFill/>
            <a:miter lim="800000"/>
            <a:headEnd/>
            <a:tailEnd/>
          </a:ln>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642918"/>
            <a:ext cx="8229600" cy="1285884"/>
          </a:xfrm>
        </p:spPr>
        <p:txBody>
          <a:bodyPr/>
          <a:lstStyle/>
          <a:p>
            <a:pPr algn="ctr"/>
            <a:r>
              <a:rPr lang="pl-PL" dirty="0" smtClean="0">
                <a:solidFill>
                  <a:srgbClr val="C00000"/>
                </a:solidFill>
              </a:rPr>
              <a:t>Proces powstania szkoły </a:t>
            </a:r>
            <a:endParaRPr lang="pl-PL" dirty="0">
              <a:solidFill>
                <a:srgbClr val="C00000"/>
              </a:solidFill>
            </a:endParaRPr>
          </a:p>
        </p:txBody>
      </p:sp>
      <p:sp>
        <p:nvSpPr>
          <p:cNvPr id="3" name="Symbol zastępczy zawartości 2"/>
          <p:cNvSpPr>
            <a:spLocks noGrp="1"/>
          </p:cNvSpPr>
          <p:nvPr>
            <p:ph idx="1"/>
          </p:nvPr>
        </p:nvSpPr>
        <p:spPr/>
        <p:txBody>
          <a:bodyPr>
            <a:normAutofit fontScale="77500" lnSpcReduction="20000"/>
          </a:bodyPr>
          <a:lstStyle/>
          <a:p>
            <a:pPr marL="0" indent="0" algn="ctr">
              <a:buNone/>
            </a:pPr>
            <a:r>
              <a:rPr lang="pl-PL" b="1" dirty="0" smtClean="0">
                <a:effectLst>
                  <a:outerShdw blurRad="38100" dist="38100" dir="2700000" algn="tl">
                    <a:srgbClr val="000000">
                      <a:alpha val="43137"/>
                    </a:srgbClr>
                  </a:outerShdw>
                </a:effectLst>
              </a:rPr>
              <a:t>PROBLEM</a:t>
            </a:r>
          </a:p>
          <a:p>
            <a:pPr marL="0" indent="0" algn="ctr">
              <a:buNone/>
            </a:pPr>
            <a:endParaRPr lang="pl-PL" dirty="0" smtClean="0"/>
          </a:p>
          <a:p>
            <a:pPr marL="0" indent="0" algn="ctr">
              <a:buNone/>
            </a:pPr>
            <a:r>
              <a:rPr lang="pl-PL" b="1" dirty="0" smtClean="0">
                <a:effectLst>
                  <a:outerShdw blurRad="38100" dist="38100" dir="2700000" algn="tl">
                    <a:srgbClr val="000000">
                      <a:alpha val="43137"/>
                    </a:srgbClr>
                  </a:outerShdw>
                </a:effectLst>
              </a:rPr>
              <a:t>ZAINTERESOWANIE PROBLEMEM ORGANIZACYJNYM</a:t>
            </a:r>
          </a:p>
          <a:p>
            <a:pPr marL="0" indent="0" algn="ctr">
              <a:buNone/>
            </a:pPr>
            <a:endParaRPr lang="pl-PL" b="1" dirty="0" smtClean="0">
              <a:effectLst>
                <a:outerShdw blurRad="38100" dist="38100" dir="2700000" algn="tl">
                  <a:srgbClr val="000000">
                    <a:alpha val="43137"/>
                  </a:srgbClr>
                </a:outerShdw>
              </a:effectLst>
            </a:endParaRPr>
          </a:p>
          <a:p>
            <a:pPr marL="0" indent="0" algn="ctr">
              <a:buNone/>
            </a:pPr>
            <a:r>
              <a:rPr lang="pl-PL" b="1" dirty="0" smtClean="0">
                <a:effectLst>
                  <a:outerShdw blurRad="38100" dist="38100" dir="2700000" algn="tl">
                    <a:srgbClr val="000000">
                      <a:alpha val="43137"/>
                    </a:srgbClr>
                  </a:outerShdw>
                </a:effectLst>
              </a:rPr>
              <a:t>OBRANIE METODY BADAWCZEJ</a:t>
            </a:r>
          </a:p>
          <a:p>
            <a:pPr marL="0" indent="0" algn="ctr">
              <a:buNone/>
            </a:pPr>
            <a:endParaRPr lang="pl-PL" dirty="0" smtClean="0"/>
          </a:p>
          <a:p>
            <a:pPr marL="0" indent="0" algn="ctr">
              <a:buNone/>
            </a:pPr>
            <a:r>
              <a:rPr lang="pl-PL" b="1" dirty="0" smtClean="0">
                <a:effectLst>
                  <a:outerShdw blurRad="38100" dist="38100" dir="2700000" algn="tl">
                    <a:srgbClr val="000000">
                      <a:alpha val="43137"/>
                    </a:srgbClr>
                  </a:outerShdw>
                </a:effectLst>
              </a:rPr>
              <a:t>BADANIA</a:t>
            </a:r>
          </a:p>
          <a:p>
            <a:pPr marL="0" indent="0" algn="ctr">
              <a:buNone/>
            </a:pPr>
            <a:endParaRPr lang="pl-PL" dirty="0" smtClean="0"/>
          </a:p>
          <a:p>
            <a:pPr marL="0" indent="0" algn="ctr">
              <a:buNone/>
            </a:pPr>
            <a:r>
              <a:rPr lang="pl-PL" b="1" dirty="0" smtClean="0">
                <a:effectLst>
                  <a:outerShdw blurRad="38100" dist="38100" dir="2700000" algn="tl">
                    <a:srgbClr val="000000">
                      <a:alpha val="43137"/>
                    </a:srgbClr>
                  </a:outerShdw>
                </a:effectLst>
              </a:rPr>
              <a:t>USTALENIA BADAWCZE</a:t>
            </a:r>
          </a:p>
          <a:p>
            <a:pPr marL="0" indent="0" algn="ctr">
              <a:buNone/>
            </a:pPr>
            <a:endParaRPr lang="pl-PL" dirty="0" smtClean="0"/>
          </a:p>
          <a:p>
            <a:pPr marL="0" indent="0">
              <a:spcBef>
                <a:spcPts val="0"/>
              </a:spcBef>
              <a:buNone/>
            </a:pPr>
            <a:r>
              <a:rPr lang="pl-PL" b="1" dirty="0" smtClean="0">
                <a:effectLst>
                  <a:outerShdw blurRad="38100" dist="38100" dir="2700000" algn="tl">
                    <a:srgbClr val="000000">
                      <a:alpha val="43137"/>
                    </a:srgbClr>
                  </a:outerShdw>
                </a:effectLst>
              </a:rPr>
              <a:t>Akceptacja ustaleń 					Brak akceptacji                       POWSTAJE ZALĄZEK</a:t>
            </a:r>
          </a:p>
          <a:p>
            <a:pPr marL="0" indent="0">
              <a:spcBef>
                <a:spcPts val="0"/>
              </a:spcBef>
              <a:buNone/>
            </a:pPr>
            <a:r>
              <a:rPr lang="pl-PL" b="1" dirty="0" smtClean="0">
                <a:effectLst>
                  <a:outerShdw blurRad="38100" dist="38100" dir="2700000" algn="tl">
                    <a:srgbClr val="000000">
                      <a:alpha val="43137"/>
                    </a:srgbClr>
                  </a:outerShdw>
                </a:effectLst>
              </a:rPr>
              <a:t>(min. częściowe)               SZKOŁY</a:t>
            </a:r>
          </a:p>
          <a:p>
            <a:pPr marL="0" indent="0" algn="r">
              <a:spcBef>
                <a:spcPts val="0"/>
              </a:spcBef>
              <a:buNone/>
            </a:pPr>
            <a:endParaRPr lang="pl-PL" sz="2000" dirty="0" smtClean="0"/>
          </a:p>
          <a:p>
            <a:endParaRPr lang="pl-PL" dirty="0"/>
          </a:p>
        </p:txBody>
      </p:sp>
      <p:cxnSp>
        <p:nvCxnSpPr>
          <p:cNvPr id="5" name="Łącznik prosty ze strzałką 4"/>
          <p:cNvCxnSpPr/>
          <p:nvPr/>
        </p:nvCxnSpPr>
        <p:spPr>
          <a:xfrm rot="5400000">
            <a:off x="4321967" y="2678901"/>
            <a:ext cx="357190" cy="1588"/>
          </a:xfrm>
          <a:prstGeom prst="straightConnector1">
            <a:avLst/>
          </a:prstGeom>
          <a:ln>
            <a:solidFill>
              <a:schemeClr val="accent3">
                <a:lumMod val="40000"/>
                <a:lumOff val="6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 name="Łącznik prosty ze strzałką 6"/>
          <p:cNvCxnSpPr/>
          <p:nvPr/>
        </p:nvCxnSpPr>
        <p:spPr>
          <a:xfrm rot="5400000">
            <a:off x="4286248" y="3571876"/>
            <a:ext cx="42862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Łącznik prosty ze strzałką 7"/>
          <p:cNvCxnSpPr/>
          <p:nvPr/>
        </p:nvCxnSpPr>
        <p:spPr>
          <a:xfrm rot="5400000">
            <a:off x="4394199" y="4178305"/>
            <a:ext cx="357190" cy="1588"/>
          </a:xfrm>
          <a:prstGeom prst="straightConnector1">
            <a:avLst/>
          </a:prstGeom>
          <a:ln>
            <a:solidFill>
              <a:schemeClr val="accent3">
                <a:lumMod val="40000"/>
                <a:lumOff val="6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9" name="Łącznik prosty ze strzałką 8"/>
          <p:cNvCxnSpPr/>
          <p:nvPr/>
        </p:nvCxnSpPr>
        <p:spPr>
          <a:xfrm rot="5400000">
            <a:off x="4465637" y="4821247"/>
            <a:ext cx="357190" cy="1588"/>
          </a:xfrm>
          <a:prstGeom prst="straightConnector1">
            <a:avLst/>
          </a:prstGeom>
          <a:ln>
            <a:solidFill>
              <a:schemeClr val="accent3">
                <a:lumMod val="40000"/>
                <a:lumOff val="6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0" name="Łącznik prosty ze strzałką 9"/>
          <p:cNvCxnSpPr/>
          <p:nvPr/>
        </p:nvCxnSpPr>
        <p:spPr>
          <a:xfrm rot="5400000">
            <a:off x="2751125" y="5464189"/>
            <a:ext cx="357190" cy="1588"/>
          </a:xfrm>
          <a:prstGeom prst="straightConnector1">
            <a:avLst/>
          </a:prstGeom>
          <a:ln>
            <a:solidFill>
              <a:schemeClr val="accent3">
                <a:lumMod val="40000"/>
                <a:lumOff val="6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1" name="Łącznik prosty ze strzałką 10"/>
          <p:cNvCxnSpPr/>
          <p:nvPr/>
        </p:nvCxnSpPr>
        <p:spPr>
          <a:xfrm>
            <a:off x="6502414" y="5072074"/>
            <a:ext cx="1427172" cy="642942"/>
          </a:xfrm>
          <a:prstGeom prst="straightConnector1">
            <a:avLst/>
          </a:prstGeom>
          <a:ln>
            <a:solidFill>
              <a:schemeClr val="accent3">
                <a:lumMod val="40000"/>
                <a:lumOff val="6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4" name="Łącznik prosty ze strzałką 13"/>
          <p:cNvCxnSpPr/>
          <p:nvPr/>
        </p:nvCxnSpPr>
        <p:spPr>
          <a:xfrm>
            <a:off x="3214678" y="5715016"/>
            <a:ext cx="642942" cy="3571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b="1" dirty="0" smtClean="0">
                <a:solidFill>
                  <a:schemeClr val="accent6">
                    <a:lumMod val="75000"/>
                  </a:schemeClr>
                </a:solidFill>
              </a:rPr>
              <a:t>Cechy szkół w </a:t>
            </a:r>
            <a:r>
              <a:rPr lang="pl-PL" b="1" dirty="0" err="1" smtClean="0">
                <a:solidFill>
                  <a:schemeClr val="accent6">
                    <a:lumMod val="75000"/>
                  </a:schemeClr>
                </a:solidFill>
              </a:rPr>
              <a:t>NOiZ</a:t>
            </a:r>
            <a:endParaRPr lang="pl-PL" b="1" dirty="0">
              <a:solidFill>
                <a:schemeClr val="accent6">
                  <a:lumMod val="75000"/>
                </a:schemeClr>
              </a:solidFill>
            </a:endParaRPr>
          </a:p>
        </p:txBody>
      </p:sp>
      <p:sp>
        <p:nvSpPr>
          <p:cNvPr id="3" name="Symbol zastępczy zawartości 2"/>
          <p:cNvSpPr>
            <a:spLocks noGrp="1"/>
          </p:cNvSpPr>
          <p:nvPr>
            <p:ph idx="1"/>
          </p:nvPr>
        </p:nvSpPr>
        <p:spPr/>
        <p:txBody>
          <a:bodyPr>
            <a:normAutofit fontScale="92500" lnSpcReduction="20000"/>
          </a:bodyPr>
          <a:lstStyle/>
          <a:p>
            <a:pPr algn="just"/>
            <a:r>
              <a:rPr lang="pl-PL" dirty="0" smtClean="0"/>
              <a:t>różne okresy występowania, </a:t>
            </a:r>
          </a:p>
          <a:p>
            <a:pPr algn="just"/>
            <a:r>
              <a:rPr lang="pl-PL" dirty="0" smtClean="0"/>
              <a:t>nie odrzucano dorobku poprzednich szkół </a:t>
            </a:r>
          </a:p>
          <a:p>
            <a:pPr marL="0" indent="0" algn="just">
              <a:buNone/>
            </a:pPr>
            <a:r>
              <a:rPr lang="pl-PL" dirty="0" smtClean="0"/>
              <a:t>     (mimo ich krytyki i niedostatków),</a:t>
            </a:r>
          </a:p>
          <a:p>
            <a:pPr algn="just"/>
            <a:r>
              <a:rPr lang="pl-PL" dirty="0" smtClean="0"/>
              <a:t>niejednolite pod względem kierunków i metod badawczych,</a:t>
            </a:r>
          </a:p>
          <a:p>
            <a:pPr algn="just"/>
            <a:r>
              <a:rPr lang="pl-PL" dirty="0" smtClean="0"/>
              <a:t>prawie każda szkoła miała kierunki badawcze</a:t>
            </a:r>
          </a:p>
          <a:p>
            <a:pPr marL="0" indent="0" algn="just">
              <a:buNone/>
            </a:pPr>
            <a:r>
              <a:rPr lang="pl-PL" dirty="0" smtClean="0"/>
              <a:t>      (dominująca myśl występująca w ramach danej szkoły w jakimś podokresie),</a:t>
            </a:r>
          </a:p>
          <a:p>
            <a:pPr algn="just"/>
            <a:r>
              <a:rPr lang="pl-PL" dirty="0" smtClean="0"/>
              <a:t>ewolucja nauki </a:t>
            </a:r>
            <a:r>
              <a:rPr lang="pl-PL" dirty="0" err="1" smtClean="0"/>
              <a:t>oiz</a:t>
            </a:r>
            <a:r>
              <a:rPr lang="pl-PL" dirty="0" smtClean="0"/>
              <a:t> nie przebiegała jednolicie </a:t>
            </a:r>
          </a:p>
          <a:p>
            <a:pPr marL="0" indent="0" algn="just">
              <a:buNone/>
            </a:pPr>
            <a:r>
              <a:rPr lang="pl-PL" dirty="0" smtClean="0"/>
              <a:t>     (USA        Europa i inne kontynenty; proces akceptacji szkoły mógł trwać długo lub nie zawsze występował).</a:t>
            </a:r>
          </a:p>
          <a:p>
            <a:endParaRPr lang="pl-PL"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smtClean="0">
                <a:solidFill>
                  <a:srgbClr val="FFC000"/>
                </a:solidFill>
              </a:rPr>
              <a:t>UMOWNY PODZIAŁ SZKÓŁ </a:t>
            </a:r>
            <a:endParaRPr lang="pl-PL" dirty="0">
              <a:solidFill>
                <a:srgbClr val="FFC000"/>
              </a:solidFill>
            </a:endParaRPr>
          </a:p>
        </p:txBody>
      </p:sp>
      <p:sp>
        <p:nvSpPr>
          <p:cNvPr id="3" name="Symbol zastępczy zawartości 2"/>
          <p:cNvSpPr>
            <a:spLocks noGrp="1"/>
          </p:cNvSpPr>
          <p:nvPr>
            <p:ph idx="1"/>
          </p:nvPr>
        </p:nvSpPr>
        <p:spPr/>
        <p:txBody>
          <a:bodyPr>
            <a:normAutofit fontScale="77500" lnSpcReduction="20000"/>
          </a:bodyPr>
          <a:lstStyle/>
          <a:p>
            <a:r>
              <a:rPr lang="pl-PL" dirty="0" smtClean="0"/>
              <a:t>1. SZKOŁA KLASYCZNA (1880-1924) - kierunek naukowego zarządzania (1880-1915), - kierunek administracyjny (1916-1924)</a:t>
            </a:r>
          </a:p>
          <a:p>
            <a:r>
              <a:rPr lang="pl-PL" dirty="0" smtClean="0"/>
              <a:t> 2. SZKOŁA BEHAWIORALNA (1924 do chwili obecnej) - ruch stosunków międzyludzkich – </a:t>
            </a:r>
            <a:r>
              <a:rPr lang="pl-PL" dirty="0" err="1" smtClean="0"/>
              <a:t>human</a:t>
            </a:r>
            <a:r>
              <a:rPr lang="pl-PL" dirty="0" smtClean="0"/>
              <a:t> </a:t>
            </a:r>
            <a:r>
              <a:rPr lang="pl-PL" dirty="0" err="1" smtClean="0"/>
              <a:t>relations</a:t>
            </a:r>
            <a:r>
              <a:rPr lang="pl-PL" dirty="0" smtClean="0"/>
              <a:t> – 1924-1939 - kierunek behawioralny – zachowań organizacyjnych – lata ’40 - ‘50 </a:t>
            </a:r>
          </a:p>
          <a:p>
            <a:r>
              <a:rPr lang="pl-PL" dirty="0" smtClean="0"/>
              <a:t>3. SZKOŁA ILOŚCIOWA (od 1941/42 do chwili obecnej) - kierunek badań operacyjnych od 1941 - kierunek teorii decyzji od końca lat ’40 </a:t>
            </a:r>
          </a:p>
          <a:p>
            <a:r>
              <a:rPr lang="pl-PL" dirty="0" smtClean="0"/>
              <a:t>4. SZKOŁA SYSTEMÓW SPOŁECZNYCH – sporne początek w latach ’40 lub ’50</a:t>
            </a:r>
          </a:p>
          <a:p>
            <a:r>
              <a:rPr lang="pl-PL" dirty="0" smtClean="0"/>
              <a:t> 5. SZKOŁA NEOKLASYCZNA – druga połowa lat ’60 do chwili obecnej – nazywana szkołą empiryczną lub mianem integrującego podejścia sytuacyjnego</a:t>
            </a:r>
            <a:endParaRPr lang="pl-PL"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1143000"/>
            <a:ext cx="8229600" cy="714364"/>
          </a:xfrm>
        </p:spPr>
        <p:txBody>
          <a:bodyPr>
            <a:normAutofit fontScale="90000"/>
          </a:bodyPr>
          <a:lstStyle/>
          <a:p>
            <a:pPr algn="ctr"/>
            <a:r>
              <a:rPr lang="pl-PL" dirty="0" smtClean="0">
                <a:solidFill>
                  <a:schemeClr val="accent4">
                    <a:lumMod val="60000"/>
                    <a:lumOff val="40000"/>
                  </a:schemeClr>
                </a:solidFill>
              </a:rPr>
              <a:t>F.W. Taylor</a:t>
            </a:r>
            <a:br>
              <a:rPr lang="pl-PL" dirty="0" smtClean="0">
                <a:solidFill>
                  <a:schemeClr val="accent4">
                    <a:lumMod val="60000"/>
                    <a:lumOff val="40000"/>
                  </a:schemeClr>
                </a:solidFill>
              </a:rPr>
            </a:br>
            <a:r>
              <a:rPr lang="pl-PL" sz="2400" dirty="0" smtClean="0">
                <a:solidFill>
                  <a:schemeClr val="accent4">
                    <a:lumMod val="60000"/>
                    <a:lumOff val="40000"/>
                  </a:schemeClr>
                </a:solidFill>
              </a:rPr>
              <a:t>NAUKOWE ZARZĄDZANIE</a:t>
            </a:r>
            <a:endParaRPr lang="pl-PL" sz="2400" dirty="0">
              <a:solidFill>
                <a:schemeClr val="accent4">
                  <a:lumMod val="60000"/>
                  <a:lumOff val="40000"/>
                </a:schemeClr>
              </a:solidFill>
            </a:endParaRPr>
          </a:p>
        </p:txBody>
      </p:sp>
      <p:sp>
        <p:nvSpPr>
          <p:cNvPr id="3" name="Symbol zastępczy zawartości 2"/>
          <p:cNvSpPr>
            <a:spLocks noGrp="1"/>
          </p:cNvSpPr>
          <p:nvPr>
            <p:ph idx="1"/>
          </p:nvPr>
        </p:nvSpPr>
        <p:spPr>
          <a:xfrm>
            <a:off x="0" y="2143116"/>
            <a:ext cx="8686800" cy="4431420"/>
          </a:xfrm>
        </p:spPr>
        <p:txBody>
          <a:bodyPr>
            <a:normAutofit/>
          </a:bodyPr>
          <a:lstStyle/>
          <a:p>
            <a:pPr algn="just">
              <a:buFont typeface="Wingdings" pitchFamily="2" charset="2"/>
              <a:buChar char="ü"/>
            </a:pPr>
            <a:r>
              <a:rPr lang="pl-PL" dirty="0" smtClean="0"/>
              <a:t> </a:t>
            </a:r>
            <a:r>
              <a:rPr lang="pl-PL" sz="2400" dirty="0" smtClean="0"/>
              <a:t>F.W. Taylor wskazywał, iż  celem naukowego </a:t>
            </a:r>
          </a:p>
          <a:p>
            <a:pPr algn="just">
              <a:buNone/>
            </a:pPr>
            <a:r>
              <a:rPr lang="pl-PL" sz="2400" dirty="0" smtClean="0"/>
              <a:t>    zarządzania jest zagwarantowanie dobrobytu </a:t>
            </a:r>
          </a:p>
          <a:p>
            <a:pPr algn="just">
              <a:buNone/>
            </a:pPr>
            <a:r>
              <a:rPr lang="pl-PL" sz="2400" dirty="0" smtClean="0"/>
              <a:t>	powinno być zagwarantowanie maksimum dobrobytu zarówno pracodawcy, jak i każdemu pracownikowi. </a:t>
            </a:r>
          </a:p>
          <a:p>
            <a:pPr algn="just">
              <a:buFont typeface="Wingdings" pitchFamily="2" charset="2"/>
              <a:buChar char="ü"/>
            </a:pPr>
            <a:r>
              <a:rPr lang="pl-PL" sz="2400" dirty="0" smtClean="0"/>
              <a:t>Dobrobyt pracownika jest również związany z dobrobytem pracodawcy.</a:t>
            </a:r>
          </a:p>
          <a:p>
            <a:pPr algn="just">
              <a:buFont typeface="Wingdings" pitchFamily="2" charset="2"/>
              <a:buChar char="ü"/>
            </a:pPr>
            <a:r>
              <a:rPr lang="pl-PL" sz="2400" dirty="0" smtClean="0"/>
              <a:t>Naukowy dobór i stały rozwój pracowników; szkolenia.</a:t>
            </a:r>
          </a:p>
          <a:p>
            <a:pPr algn="just">
              <a:buFont typeface="Wingdings" pitchFamily="2" charset="2"/>
              <a:buChar char="ü"/>
            </a:pPr>
            <a:r>
              <a:rPr lang="pl-PL" sz="2400" dirty="0" smtClean="0"/>
              <a:t> Stała współpraca </a:t>
            </a:r>
          </a:p>
          <a:p>
            <a:pPr algn="just">
              <a:buNone/>
            </a:pPr>
            <a:r>
              <a:rPr lang="pl-PL" sz="2400" dirty="0" smtClean="0"/>
              <a:t>pracowników i kierowników.</a:t>
            </a:r>
          </a:p>
          <a:p>
            <a:pPr algn="just">
              <a:buFont typeface="Wingdings" pitchFamily="2" charset="2"/>
              <a:buChar char="ü"/>
            </a:pPr>
            <a:r>
              <a:rPr lang="pl-PL" sz="2400" dirty="0" smtClean="0"/>
              <a:t> System akordowy</a:t>
            </a:r>
          </a:p>
        </p:txBody>
      </p:sp>
      <p:pic>
        <p:nvPicPr>
          <p:cNvPr id="4" name="Obraz 3" descr="C:\Users\Tysia\Desktop\FWTaylor.jpg"/>
          <p:cNvPicPr/>
          <p:nvPr/>
        </p:nvPicPr>
        <p:blipFill>
          <a:blip r:embed="rId2" cstate="print"/>
          <a:srcRect/>
          <a:stretch>
            <a:fillRect/>
          </a:stretch>
        </p:blipFill>
        <p:spPr bwMode="auto">
          <a:xfrm>
            <a:off x="6858016" y="1142984"/>
            <a:ext cx="1428760" cy="1824750"/>
          </a:xfrm>
          <a:prstGeom prst="rect">
            <a:avLst/>
          </a:prstGeom>
          <a:noFill/>
          <a:ln w="9525">
            <a:noFill/>
            <a:miter lim="800000"/>
            <a:headEnd/>
            <a:tailEnd/>
          </a:ln>
        </p:spPr>
      </p:pic>
      <p:pic>
        <p:nvPicPr>
          <p:cNvPr id="5" name="Picture 2" descr="C:\Users\j.mielczarek\Desktop\Wynagrodzenia-pracownikow-produkcyjnych-Jakie-stawki-i-premie-181111-200x133crop.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429124" y="5000636"/>
            <a:ext cx="2376264" cy="1580216"/>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smtClean="0"/>
              <a:t>Jak zrobić coś szybciej?</a:t>
            </a:r>
            <a:endParaRPr lang="pl-PL" dirty="0"/>
          </a:p>
        </p:txBody>
      </p:sp>
      <p:pic>
        <p:nvPicPr>
          <p:cNvPr id="8194" name="Picture 2"/>
          <p:cNvPicPr>
            <a:picLocks noGrp="1" noChangeAspect="1" noChangeArrowheads="1"/>
          </p:cNvPicPr>
          <p:nvPr>
            <p:ph idx="1"/>
          </p:nvPr>
        </p:nvPicPr>
        <p:blipFill>
          <a:blip r:embed="rId2" cstate="print"/>
          <a:srcRect/>
          <a:stretch>
            <a:fillRect/>
          </a:stretch>
        </p:blipFill>
        <p:spPr bwMode="auto">
          <a:xfrm>
            <a:off x="1571604" y="2428868"/>
            <a:ext cx="5474961" cy="3643338"/>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b="1" dirty="0" smtClean="0">
                <a:solidFill>
                  <a:srgbClr val="B05720"/>
                </a:solidFill>
              </a:rPr>
              <a:t>Szkoła Naukowego Zarządzania</a:t>
            </a:r>
            <a:endParaRPr lang="pl-PL" b="1" dirty="0">
              <a:solidFill>
                <a:srgbClr val="B05720"/>
              </a:solidFill>
            </a:endParaRPr>
          </a:p>
        </p:txBody>
      </p:sp>
      <p:sp>
        <p:nvSpPr>
          <p:cNvPr id="5" name="Symbol zastępczy zawartości 4"/>
          <p:cNvSpPr>
            <a:spLocks noGrp="1"/>
          </p:cNvSpPr>
          <p:nvPr>
            <p:ph idx="1"/>
          </p:nvPr>
        </p:nvSpPr>
        <p:spPr/>
        <p:txBody>
          <a:bodyPr>
            <a:normAutofit fontScale="92500"/>
          </a:bodyPr>
          <a:lstStyle/>
          <a:p>
            <a:r>
              <a:rPr lang="pl-PL" dirty="0" smtClean="0"/>
              <a:t>H.L. Gant – przeprowadzał eksperymenty w zakresie wzrostu wydajności pracy wytwórczej i kierowania nią : ustalił właściwe zadanie dzienne dla człowieka odpowiedniego do danej pracy, ustalił wynagrodzenie, które skłoni pracownika do wykonania zadania, wskazał na proces planowania, który miał zapewnić nieprzerwaną i wydajną pracę.</a:t>
            </a:r>
          </a:p>
          <a:p>
            <a:r>
              <a:rPr lang="pl-PL" dirty="0" smtClean="0"/>
              <a:t>Gilbert – obserwacja pracy murarzy, </a:t>
            </a:r>
          </a:p>
          <a:p>
            <a:pPr>
              <a:buNone/>
            </a:pPr>
            <a:r>
              <a:rPr lang="pl-PL" dirty="0" smtClean="0"/>
              <a:t>zniwelowanie czynności z 18 do 5, </a:t>
            </a:r>
          </a:p>
          <a:p>
            <a:pPr>
              <a:buNone/>
            </a:pPr>
            <a:r>
              <a:rPr lang="pl-PL" dirty="0" smtClean="0"/>
              <a:t>zwiększenie efektywności o 200 %.</a:t>
            </a:r>
            <a:endParaRPr lang="pl-PL" dirty="0"/>
          </a:p>
        </p:txBody>
      </p:sp>
      <p:pic>
        <p:nvPicPr>
          <p:cNvPr id="6" name="Picture 2"/>
          <p:cNvPicPr>
            <a:picLocks noChangeAspect="1" noChangeArrowheads="1"/>
          </p:cNvPicPr>
          <p:nvPr/>
        </p:nvPicPr>
        <p:blipFill>
          <a:blip r:embed="rId2" cstate="print"/>
          <a:srcRect/>
          <a:stretch>
            <a:fillRect/>
          </a:stretch>
        </p:blipFill>
        <p:spPr bwMode="auto">
          <a:xfrm>
            <a:off x="6286512" y="5072074"/>
            <a:ext cx="2460384" cy="1632055"/>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642918"/>
            <a:ext cx="8229600" cy="1566882"/>
          </a:xfrm>
        </p:spPr>
        <p:txBody>
          <a:bodyPr>
            <a:normAutofit/>
          </a:bodyPr>
          <a:lstStyle/>
          <a:p>
            <a:pPr algn="ctr"/>
            <a:r>
              <a:rPr lang="pl-PL" b="1" dirty="0" smtClean="0">
                <a:solidFill>
                  <a:srgbClr val="DF65BF"/>
                </a:solidFill>
              </a:rPr>
              <a:t>H.FAYOL</a:t>
            </a:r>
            <a:r>
              <a:rPr lang="pl-PL" sz="2000" b="1" dirty="0" smtClean="0">
                <a:solidFill>
                  <a:srgbClr val="DF65BF"/>
                </a:solidFill>
              </a:rPr>
              <a:t/>
            </a:r>
            <a:br>
              <a:rPr lang="pl-PL" sz="2000" b="1" dirty="0" smtClean="0">
                <a:solidFill>
                  <a:srgbClr val="DF65BF"/>
                </a:solidFill>
              </a:rPr>
            </a:br>
            <a:r>
              <a:rPr lang="pl-PL" sz="2000" b="1" dirty="0" smtClean="0">
                <a:solidFill>
                  <a:srgbClr val="DF65BF"/>
                </a:solidFill>
              </a:rPr>
              <a:t>KIERUNEK ADMINISTRACYJNY</a:t>
            </a:r>
            <a:endParaRPr lang="pl-PL" sz="2000" b="1" dirty="0">
              <a:solidFill>
                <a:srgbClr val="DF65BF"/>
              </a:solidFill>
            </a:endParaRPr>
          </a:p>
        </p:txBody>
      </p:sp>
      <p:sp>
        <p:nvSpPr>
          <p:cNvPr id="3" name="Symbol zastępczy zawartości 2"/>
          <p:cNvSpPr>
            <a:spLocks noGrp="1"/>
          </p:cNvSpPr>
          <p:nvPr>
            <p:ph idx="1"/>
          </p:nvPr>
        </p:nvSpPr>
        <p:spPr/>
        <p:txBody>
          <a:bodyPr>
            <a:normAutofit fontScale="92500" lnSpcReduction="20000"/>
          </a:bodyPr>
          <a:lstStyle/>
          <a:p>
            <a:pPr algn="just">
              <a:buFont typeface="Wingdings" pitchFamily="2" charset="2"/>
              <a:buChar char="v"/>
            </a:pPr>
            <a:r>
              <a:rPr lang="pl-PL" dirty="0" smtClean="0"/>
              <a:t> `14 zasad </a:t>
            </a:r>
            <a:r>
              <a:rPr lang="pl-PL" dirty="0" err="1" smtClean="0"/>
              <a:t>Fayola</a:t>
            </a:r>
            <a:r>
              <a:rPr lang="pl-PL" dirty="0" smtClean="0"/>
              <a:t> (ogólne zasady administracji- zasady zarządzania) : </a:t>
            </a:r>
          </a:p>
          <a:p>
            <a:pPr algn="just"/>
            <a:r>
              <a:rPr lang="pl-PL" dirty="0" smtClean="0"/>
              <a:t>   podział pracy, autorytet, dyscyplina, jedność rozkazodawstwa, jednolitość kierownictwa, podporządkowanie interesów ogólnych interesowi ogółu, wynagradzania, centralizacja, hierarchia, ład, stałość personelu, ludzkość w obchodzeniu się, inicjatywa, zgranie personelu.</a:t>
            </a:r>
          </a:p>
          <a:p>
            <a:pPr algn="just"/>
            <a:r>
              <a:rPr lang="pl-PL" dirty="0" smtClean="0"/>
              <a:t>Kładka </a:t>
            </a:r>
            <a:r>
              <a:rPr lang="pl-PL" dirty="0" err="1" smtClean="0"/>
              <a:t>Fayola</a:t>
            </a:r>
            <a:r>
              <a:rPr lang="pl-PL" dirty="0" smtClean="0"/>
              <a:t> – upoważnienie pracowników podlegających różnym przełożonym  do wchodzenia w bezpośrednie stosunki organizacyjne i przekazywania stosowanych informacji zwrotnych swoim właściwym przełożonym. </a:t>
            </a:r>
          </a:p>
        </p:txBody>
      </p:sp>
      <p:pic>
        <p:nvPicPr>
          <p:cNvPr id="5" name="Picture 4"/>
          <p:cNvPicPr>
            <a:picLocks noChangeAspect="1" noChangeArrowheads="1"/>
          </p:cNvPicPr>
          <p:nvPr/>
        </p:nvPicPr>
        <p:blipFill>
          <a:blip r:embed="rId2" cstate="print"/>
          <a:srcRect/>
          <a:stretch>
            <a:fillRect/>
          </a:stretch>
        </p:blipFill>
        <p:spPr bwMode="auto">
          <a:xfrm>
            <a:off x="6643702" y="642918"/>
            <a:ext cx="1285874" cy="1620201"/>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algn="ctr"/>
            <a:r>
              <a:rPr lang="pl-PL" sz="3000" dirty="0" smtClean="0"/>
              <a:t>Hierarchia organizacyjna a wielkość przedsiębiorstwa (H. </a:t>
            </a:r>
            <a:r>
              <a:rPr lang="pl-PL" sz="3000" dirty="0" err="1" smtClean="0"/>
              <a:t>Fayol</a:t>
            </a:r>
            <a:r>
              <a:rPr lang="pl-PL" sz="3000" dirty="0" smtClean="0"/>
              <a:t>)</a:t>
            </a:r>
            <a:endParaRPr lang="pl-PL" sz="3000" dirty="0"/>
          </a:p>
        </p:txBody>
      </p:sp>
      <p:graphicFrame>
        <p:nvGraphicFramePr>
          <p:cNvPr id="4" name="Symbol zastępczy zawartości 3"/>
          <p:cNvGraphicFramePr>
            <a:graphicFrameLocks noGrp="1"/>
          </p:cNvGraphicFramePr>
          <p:nvPr>
            <p:ph idx="1"/>
          </p:nvPr>
        </p:nvGraphicFramePr>
        <p:xfrm>
          <a:off x="214282" y="2214553"/>
          <a:ext cx="8501122" cy="4429135"/>
        </p:xfrm>
        <a:graphic>
          <a:graphicData uri="http://schemas.openxmlformats.org/drawingml/2006/table">
            <a:tbl>
              <a:tblPr firstRow="1" bandRow="1">
                <a:tableStyleId>{5C22544A-7EE6-4342-B048-85BDC9FD1C3A}</a:tableStyleId>
              </a:tblPr>
              <a:tblGrid>
                <a:gridCol w="1857388"/>
                <a:gridCol w="2357454"/>
                <a:gridCol w="2286016"/>
                <a:gridCol w="2000264"/>
              </a:tblGrid>
              <a:tr h="923580">
                <a:tc>
                  <a:txBody>
                    <a:bodyPr/>
                    <a:lstStyle/>
                    <a:p>
                      <a:endParaRPr lang="pl-PL" sz="1200" dirty="0"/>
                    </a:p>
                  </a:txBody>
                  <a:tcPr/>
                </a:tc>
                <a:tc>
                  <a:txBody>
                    <a:bodyPr/>
                    <a:lstStyle/>
                    <a:p>
                      <a:pPr algn="ctr"/>
                      <a:r>
                        <a:rPr lang="pl-PL" sz="1200" dirty="0" smtClean="0"/>
                        <a:t>Małe przedsiębiorstwo</a:t>
                      </a:r>
                      <a:endParaRPr lang="pl-PL" sz="1200" dirty="0"/>
                    </a:p>
                  </a:txBody>
                  <a:tcPr/>
                </a:tc>
                <a:tc>
                  <a:txBody>
                    <a:bodyPr/>
                    <a:lstStyle/>
                    <a:p>
                      <a:pPr algn="ctr"/>
                      <a:r>
                        <a:rPr lang="pl-PL" sz="1200" dirty="0" smtClean="0"/>
                        <a:t>Średnie przedsiębiorstwo</a:t>
                      </a:r>
                      <a:endParaRPr lang="pl-PL" sz="1200" dirty="0"/>
                    </a:p>
                  </a:txBody>
                  <a:tcPr/>
                </a:tc>
                <a:tc>
                  <a:txBody>
                    <a:bodyPr/>
                    <a:lstStyle/>
                    <a:p>
                      <a:r>
                        <a:rPr lang="pl-PL" sz="1200" dirty="0" smtClean="0"/>
                        <a:t>Wielkie</a:t>
                      </a:r>
                      <a:r>
                        <a:rPr lang="pl-PL" sz="1200" baseline="0" dirty="0" smtClean="0"/>
                        <a:t> przedsiębiorstwo</a:t>
                      </a:r>
                      <a:endParaRPr lang="pl-PL" sz="1200" dirty="0" smtClean="0"/>
                    </a:p>
                  </a:txBody>
                  <a:tcPr/>
                </a:tc>
              </a:tr>
              <a:tr h="646506">
                <a:tc>
                  <a:txBody>
                    <a:bodyPr/>
                    <a:lstStyle/>
                    <a:p>
                      <a:pPr algn="ctr"/>
                      <a:r>
                        <a:rPr lang="pl-PL" sz="1200" dirty="0" smtClean="0"/>
                        <a:t>Uzdolnienie administracyjne</a:t>
                      </a:r>
                      <a:endParaRPr lang="pl-PL" sz="1200" dirty="0"/>
                    </a:p>
                  </a:txBody>
                  <a:tcPr/>
                </a:tc>
                <a:tc>
                  <a:txBody>
                    <a:bodyPr/>
                    <a:lstStyle/>
                    <a:p>
                      <a:pPr algn="ctr"/>
                      <a:r>
                        <a:rPr lang="pl-PL" sz="1200" dirty="0" smtClean="0"/>
                        <a:t>15%</a:t>
                      </a:r>
                      <a:endParaRPr lang="pl-PL" sz="1200" dirty="0"/>
                    </a:p>
                  </a:txBody>
                  <a:tcPr/>
                </a:tc>
                <a:tc>
                  <a:txBody>
                    <a:bodyPr/>
                    <a:lstStyle/>
                    <a:p>
                      <a:pPr algn="ctr"/>
                      <a:r>
                        <a:rPr lang="pl-PL" sz="1200" dirty="0" smtClean="0"/>
                        <a:t>30%</a:t>
                      </a:r>
                      <a:endParaRPr lang="pl-PL" sz="1200" dirty="0"/>
                    </a:p>
                  </a:txBody>
                  <a:tcPr/>
                </a:tc>
                <a:tc>
                  <a:txBody>
                    <a:bodyPr/>
                    <a:lstStyle/>
                    <a:p>
                      <a:pPr algn="ctr"/>
                      <a:r>
                        <a:rPr lang="pl-PL" sz="1200" dirty="0" smtClean="0"/>
                        <a:t>40%</a:t>
                      </a:r>
                      <a:endParaRPr lang="pl-PL" sz="1200" dirty="0"/>
                    </a:p>
                  </a:txBody>
                  <a:tcPr/>
                </a:tc>
              </a:tr>
              <a:tr h="64650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200" dirty="0" smtClean="0"/>
                        <a:t>Uzdolnienia techniczne</a:t>
                      </a:r>
                    </a:p>
                  </a:txBody>
                  <a:tcPr/>
                </a:tc>
                <a:tc>
                  <a:txBody>
                    <a:bodyPr/>
                    <a:lstStyle/>
                    <a:p>
                      <a:pPr algn="ctr"/>
                      <a:r>
                        <a:rPr lang="pl-PL" sz="1200" dirty="0" smtClean="0"/>
                        <a:t>30%</a:t>
                      </a:r>
                      <a:endParaRPr lang="pl-PL" sz="1200" dirty="0"/>
                    </a:p>
                  </a:txBody>
                  <a:tcPr/>
                </a:tc>
                <a:tc>
                  <a:txBody>
                    <a:bodyPr/>
                    <a:lstStyle/>
                    <a:p>
                      <a:pPr algn="ctr"/>
                      <a:r>
                        <a:rPr lang="pl-PL" sz="1200" dirty="0" smtClean="0"/>
                        <a:t>25%</a:t>
                      </a:r>
                      <a:endParaRPr lang="pl-PL" sz="1200" dirty="0"/>
                    </a:p>
                  </a:txBody>
                  <a:tcPr/>
                </a:tc>
                <a:tc>
                  <a:txBody>
                    <a:bodyPr/>
                    <a:lstStyle/>
                    <a:p>
                      <a:pPr algn="ctr"/>
                      <a:r>
                        <a:rPr lang="pl-PL" sz="1200" dirty="0" smtClean="0"/>
                        <a:t>15%</a:t>
                      </a:r>
                      <a:endParaRPr lang="pl-PL" sz="1200" dirty="0"/>
                    </a:p>
                  </a:txBody>
                  <a:tcPr/>
                </a:tc>
              </a:tr>
              <a:tr h="923580">
                <a:tc>
                  <a:txBody>
                    <a:bodyPr/>
                    <a:lstStyle/>
                    <a:p>
                      <a:pPr algn="ctr"/>
                      <a:r>
                        <a:rPr lang="pl-PL" sz="1200" dirty="0" smtClean="0"/>
                        <a:t>Uzdolnienia handlowe</a:t>
                      </a:r>
                      <a:endParaRPr lang="pl-PL" sz="1200" dirty="0"/>
                    </a:p>
                  </a:txBody>
                  <a:tcPr/>
                </a:tc>
                <a:tc>
                  <a:txBody>
                    <a:bodyPr/>
                    <a:lstStyle/>
                    <a:p>
                      <a:pPr algn="ctr"/>
                      <a:r>
                        <a:rPr lang="pl-PL" sz="1200" dirty="0" smtClean="0"/>
                        <a:t>15%</a:t>
                      </a:r>
                      <a:endParaRPr lang="pl-PL" sz="1200" dirty="0"/>
                    </a:p>
                  </a:txBody>
                  <a:tcPr/>
                </a:tc>
                <a:tc>
                  <a:txBody>
                    <a:bodyPr/>
                    <a:lstStyle/>
                    <a:p>
                      <a:pPr algn="ctr"/>
                      <a:r>
                        <a:rPr lang="pl-PL" sz="1200" dirty="0" smtClean="0"/>
                        <a:t>10%</a:t>
                      </a:r>
                      <a:endParaRPr lang="pl-PL" sz="1200" dirty="0"/>
                    </a:p>
                  </a:txBody>
                  <a:tcPr/>
                </a:tc>
                <a:tc>
                  <a:txBody>
                    <a:bodyPr/>
                    <a:lstStyle/>
                    <a:p>
                      <a:pPr algn="ctr"/>
                      <a:r>
                        <a:rPr lang="pl-PL" sz="1200" dirty="0" smtClean="0"/>
                        <a:t>15%</a:t>
                      </a:r>
                      <a:endParaRPr lang="pl-PL" sz="1200" dirty="0"/>
                    </a:p>
                  </a:txBody>
                  <a:tcPr/>
                </a:tc>
              </a:tr>
              <a:tr h="374563">
                <a:tc>
                  <a:txBody>
                    <a:bodyPr/>
                    <a:lstStyle/>
                    <a:p>
                      <a:r>
                        <a:rPr lang="pl-PL" sz="1200" dirty="0" smtClean="0"/>
                        <a:t>Uzdolnienia</a:t>
                      </a:r>
                      <a:r>
                        <a:rPr lang="pl-PL" sz="1200" baseline="0" dirty="0" smtClean="0"/>
                        <a:t> finansowe</a:t>
                      </a:r>
                      <a:endParaRPr lang="pl-PL" sz="1200" dirty="0"/>
                    </a:p>
                  </a:txBody>
                  <a:tcPr/>
                </a:tc>
                <a:tc>
                  <a:txBody>
                    <a:bodyPr/>
                    <a:lstStyle/>
                    <a:p>
                      <a:pPr algn="ctr"/>
                      <a:r>
                        <a:rPr lang="pl-PL" sz="1200" dirty="0" smtClean="0"/>
                        <a:t>10%</a:t>
                      </a:r>
                      <a:endParaRPr lang="pl-PL" sz="1200" dirty="0"/>
                    </a:p>
                  </a:txBody>
                  <a:tcPr/>
                </a:tc>
                <a:tc>
                  <a:txBody>
                    <a:bodyPr/>
                    <a:lstStyle/>
                    <a:p>
                      <a:pPr algn="ctr"/>
                      <a:r>
                        <a:rPr lang="pl-PL" sz="1200" dirty="0" smtClean="0"/>
                        <a:t>10%</a:t>
                      </a:r>
                      <a:endParaRPr lang="pl-PL" sz="1200" dirty="0"/>
                    </a:p>
                  </a:txBody>
                  <a:tcPr/>
                </a:tc>
                <a:tc>
                  <a:txBody>
                    <a:bodyPr/>
                    <a:lstStyle/>
                    <a:p>
                      <a:pPr algn="ctr"/>
                      <a:r>
                        <a:rPr lang="pl-PL" sz="1200" dirty="0" smtClean="0"/>
                        <a:t>10%</a:t>
                      </a:r>
                      <a:endParaRPr lang="pl-PL" sz="1200" dirty="0"/>
                    </a:p>
                  </a:txBody>
                  <a:tcPr/>
                </a:tc>
              </a:tr>
              <a:tr h="374563">
                <a:tc>
                  <a:txBody>
                    <a:bodyPr/>
                    <a:lstStyle/>
                    <a:p>
                      <a:r>
                        <a:rPr lang="pl-PL" sz="1200" dirty="0" smtClean="0"/>
                        <a:t>Uzdolnienia ubezpieczeniowe</a:t>
                      </a:r>
                      <a:endParaRPr lang="pl-PL" sz="1200" dirty="0"/>
                    </a:p>
                  </a:txBody>
                  <a:tcPr/>
                </a:tc>
                <a:tc>
                  <a:txBody>
                    <a:bodyPr/>
                    <a:lstStyle/>
                    <a:p>
                      <a:pPr algn="ctr"/>
                      <a:r>
                        <a:rPr lang="pl-PL" sz="1200" dirty="0" smtClean="0"/>
                        <a:t>10%</a:t>
                      </a:r>
                      <a:endParaRPr lang="pl-PL" sz="1200" dirty="0"/>
                    </a:p>
                  </a:txBody>
                  <a:tcPr/>
                </a:tc>
                <a:tc>
                  <a:txBody>
                    <a:bodyPr/>
                    <a:lstStyle/>
                    <a:p>
                      <a:pPr algn="ctr"/>
                      <a:r>
                        <a:rPr lang="pl-PL" sz="1200" dirty="0" smtClean="0"/>
                        <a:t>10%</a:t>
                      </a:r>
                      <a:endParaRPr lang="pl-PL" sz="1200" dirty="0"/>
                    </a:p>
                  </a:txBody>
                  <a:tcPr/>
                </a:tc>
                <a:tc>
                  <a:txBody>
                    <a:bodyPr/>
                    <a:lstStyle/>
                    <a:p>
                      <a:pPr algn="ctr"/>
                      <a:r>
                        <a:rPr lang="pl-PL" sz="1200" dirty="0" smtClean="0"/>
                        <a:t>10%</a:t>
                      </a:r>
                      <a:endParaRPr lang="pl-PL" sz="1200" dirty="0"/>
                    </a:p>
                  </a:txBody>
                  <a:tcPr/>
                </a:tc>
              </a:tr>
              <a:tr h="374563">
                <a:tc>
                  <a:txBody>
                    <a:bodyPr/>
                    <a:lstStyle/>
                    <a:p>
                      <a:r>
                        <a:rPr lang="pl-PL" sz="1200" dirty="0" smtClean="0"/>
                        <a:t>Uzdolnienia </a:t>
                      </a:r>
                      <a:r>
                        <a:rPr lang="pl-PL" sz="1200" dirty="0" err="1" smtClean="0"/>
                        <a:t>rachunkowościowe</a:t>
                      </a:r>
                      <a:endParaRPr lang="pl-PL" sz="1200" dirty="0"/>
                    </a:p>
                  </a:txBody>
                  <a:tcPr/>
                </a:tc>
                <a:tc>
                  <a:txBody>
                    <a:bodyPr/>
                    <a:lstStyle/>
                    <a:p>
                      <a:pPr algn="ctr"/>
                      <a:r>
                        <a:rPr lang="pl-PL" sz="1200" dirty="0" smtClean="0"/>
                        <a:t>10%</a:t>
                      </a:r>
                      <a:endParaRPr lang="pl-PL" sz="1200" dirty="0"/>
                    </a:p>
                  </a:txBody>
                  <a:tcPr/>
                </a:tc>
                <a:tc>
                  <a:txBody>
                    <a:bodyPr/>
                    <a:lstStyle/>
                    <a:p>
                      <a:pPr algn="ctr"/>
                      <a:r>
                        <a:rPr lang="pl-PL" sz="1200" dirty="0" smtClean="0"/>
                        <a:t>10%</a:t>
                      </a:r>
                      <a:endParaRPr lang="pl-PL" sz="1200" dirty="0"/>
                    </a:p>
                  </a:txBody>
                  <a:tcPr/>
                </a:tc>
                <a:tc>
                  <a:txBody>
                    <a:bodyPr/>
                    <a:lstStyle/>
                    <a:p>
                      <a:pPr algn="ctr"/>
                      <a:r>
                        <a:rPr lang="pl-PL" sz="1200" dirty="0" smtClean="0"/>
                        <a:t>10%</a:t>
                      </a:r>
                      <a:endParaRPr lang="pl-PL" sz="1200" dirty="0"/>
                    </a:p>
                  </a:txBody>
                  <a:tcPr/>
                </a:tc>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smtClean="0">
                <a:solidFill>
                  <a:srgbClr val="FFC000"/>
                </a:solidFill>
              </a:rPr>
              <a:t>M. Weber</a:t>
            </a:r>
            <a:endParaRPr lang="pl-PL" dirty="0">
              <a:solidFill>
                <a:srgbClr val="FFC000"/>
              </a:solidFill>
            </a:endParaRPr>
          </a:p>
        </p:txBody>
      </p:sp>
      <p:sp>
        <p:nvSpPr>
          <p:cNvPr id="3" name="Symbol zastępczy zawartości 2"/>
          <p:cNvSpPr>
            <a:spLocks noGrp="1"/>
          </p:cNvSpPr>
          <p:nvPr>
            <p:ph idx="1"/>
          </p:nvPr>
        </p:nvSpPr>
        <p:spPr/>
        <p:txBody>
          <a:bodyPr/>
          <a:lstStyle/>
          <a:p>
            <a:r>
              <a:rPr lang="pl-PL" dirty="0" smtClean="0"/>
              <a:t>M. Weber – twórca idealnego modelu biurokracji, wyróżnił typy panowania (racjonalny, tradycyjny charyzmatyczny)</a:t>
            </a:r>
          </a:p>
          <a:p>
            <a:endParaRPr lang="pl-PL" dirty="0" smtClean="0"/>
          </a:p>
          <a:p>
            <a:r>
              <a:rPr lang="pl-PL" dirty="0" smtClean="0"/>
              <a:t>Biurokratyczny model – urzędnicy są osobiście wolni i podlegają jedynie rzeczowym obowiązkom służbowym, stałe pensje, mogą być zwolnieni, perspektywa kariery. </a:t>
            </a:r>
            <a:endParaRPr lang="pl-PL" dirty="0"/>
          </a:p>
        </p:txBody>
      </p:sp>
      <p:pic>
        <p:nvPicPr>
          <p:cNvPr id="4" name="Picture 2" descr="C:\Users\j.mielczarek\Desktop\ArticleWeber.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215206" y="928670"/>
            <a:ext cx="1557949" cy="2232248"/>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algn="ctr"/>
            <a:r>
              <a:rPr lang="pl-PL" dirty="0" smtClean="0"/>
              <a:t>KIERUNEK HUMAN RELATION</a:t>
            </a:r>
            <a:br>
              <a:rPr lang="pl-PL" dirty="0" smtClean="0"/>
            </a:br>
            <a:r>
              <a:rPr lang="pl-PL" dirty="0" smtClean="0"/>
              <a:t>E. MAYO</a:t>
            </a:r>
            <a:endParaRPr lang="pl-PL" dirty="0"/>
          </a:p>
        </p:txBody>
      </p:sp>
      <p:sp>
        <p:nvSpPr>
          <p:cNvPr id="3" name="Symbol zastępczy zawartości 2"/>
          <p:cNvSpPr>
            <a:spLocks noGrp="1"/>
          </p:cNvSpPr>
          <p:nvPr>
            <p:ph idx="1"/>
          </p:nvPr>
        </p:nvSpPr>
        <p:spPr/>
        <p:txBody>
          <a:bodyPr>
            <a:normAutofit/>
          </a:bodyPr>
          <a:lstStyle/>
          <a:p>
            <a:r>
              <a:rPr lang="pl-PL" dirty="0" smtClean="0"/>
              <a:t>Początek szkoły – eksperyment w Hawthorne – wpływ poziomu natężenia na wydajność pracy robotników</a:t>
            </a:r>
          </a:p>
          <a:p>
            <a:r>
              <a:rPr lang="pl-PL" dirty="0" smtClean="0"/>
              <a:t>E. </a:t>
            </a:r>
            <a:r>
              <a:rPr lang="pl-PL" dirty="0" err="1" smtClean="0"/>
              <a:t>Mayo</a:t>
            </a:r>
            <a:r>
              <a:rPr lang="pl-PL" dirty="0" smtClean="0"/>
              <a:t> zauważył, iż po wprowadzeniu swobody pracowników w poruszaniu, zmniejszeniu dnia pracy oraz wprowadzeniu                                          przerw, pracownice były                                                   bardziej negatywne. </a:t>
            </a:r>
          </a:p>
          <a:p>
            <a:r>
              <a:rPr lang="pl-PL" dirty="0" smtClean="0"/>
              <a:t>Znaczenia zadowolenia pracy</a:t>
            </a:r>
            <a:endParaRPr lang="pl-PL" dirty="0"/>
          </a:p>
        </p:txBody>
      </p:sp>
      <p:pic>
        <p:nvPicPr>
          <p:cNvPr id="4" name="Picture 2"/>
          <p:cNvPicPr>
            <a:picLocks noChangeAspect="1" noChangeArrowheads="1"/>
          </p:cNvPicPr>
          <p:nvPr/>
        </p:nvPicPr>
        <p:blipFill>
          <a:blip r:embed="rId2" cstate="print"/>
          <a:srcRect/>
          <a:stretch>
            <a:fillRect/>
          </a:stretch>
        </p:blipFill>
        <p:spPr bwMode="auto">
          <a:xfrm>
            <a:off x="5715008" y="4572008"/>
            <a:ext cx="3001279" cy="2001830"/>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642918"/>
            <a:ext cx="8229600" cy="1143008"/>
          </a:xfrm>
        </p:spPr>
        <p:txBody>
          <a:bodyPr/>
          <a:lstStyle/>
          <a:p>
            <a:pPr algn="ctr"/>
            <a:r>
              <a:rPr lang="pl-PL" b="1" dirty="0" smtClean="0">
                <a:solidFill>
                  <a:srgbClr val="FF0000"/>
                </a:solidFill>
              </a:rPr>
              <a:t>Sprawy organizacyjne</a:t>
            </a:r>
            <a:endParaRPr lang="pl-PL" b="1" dirty="0">
              <a:solidFill>
                <a:srgbClr val="FF0000"/>
              </a:solidFill>
            </a:endParaRPr>
          </a:p>
        </p:txBody>
      </p:sp>
      <p:sp>
        <p:nvSpPr>
          <p:cNvPr id="3" name="Symbol zastępczy zawartości 2"/>
          <p:cNvSpPr>
            <a:spLocks noGrp="1"/>
          </p:cNvSpPr>
          <p:nvPr>
            <p:ph idx="1"/>
          </p:nvPr>
        </p:nvSpPr>
        <p:spPr/>
        <p:txBody>
          <a:bodyPr>
            <a:normAutofit fontScale="92500" lnSpcReduction="20000"/>
          </a:bodyPr>
          <a:lstStyle/>
          <a:p>
            <a:pPr algn="just"/>
            <a:r>
              <a:rPr lang="pl-PL" dirty="0" smtClean="0"/>
              <a:t>7 zajęć – 14 h; zaliczenie na prawach egzaminu w dniu 26.05 2019 r., forma: test/pytania opisowe; </a:t>
            </a:r>
          </a:p>
          <a:p>
            <a:pPr algn="just"/>
            <a:r>
              <a:rPr lang="pl-PL" u="sng" dirty="0" smtClean="0"/>
              <a:t>Literatura</a:t>
            </a:r>
            <a:r>
              <a:rPr lang="pl-PL" dirty="0" smtClean="0"/>
              <a:t> Obowiązkowa: </a:t>
            </a:r>
            <a:r>
              <a:rPr lang="pl-PL" b="1" dirty="0" smtClean="0"/>
              <a:t>A. </a:t>
            </a:r>
            <a:r>
              <a:rPr lang="pl-PL" b="1" dirty="0" err="1" smtClean="0"/>
              <a:t>Chrisidu-Budnik</a:t>
            </a:r>
            <a:r>
              <a:rPr lang="pl-PL" b="1" dirty="0" smtClean="0"/>
              <a:t>, </a:t>
            </a:r>
            <a:r>
              <a:rPr lang="pl-PL" b="1" dirty="0" smtClean="0"/>
              <a:t>J. Korczak</a:t>
            </a:r>
            <a:r>
              <a:rPr lang="pl-PL" b="1" dirty="0" smtClean="0"/>
              <a:t>, </a:t>
            </a:r>
            <a:r>
              <a:rPr lang="pl-PL" b="1" dirty="0" smtClean="0"/>
              <a:t>A.</a:t>
            </a:r>
            <a:r>
              <a:rPr lang="pl-PL" b="1" dirty="0" smtClean="0"/>
              <a:t> </a:t>
            </a:r>
            <a:r>
              <a:rPr lang="pl-PL" b="1" dirty="0" smtClean="0"/>
              <a:t>Pakuła, </a:t>
            </a:r>
            <a:r>
              <a:rPr lang="pl-PL" b="1" dirty="0" smtClean="0"/>
              <a:t>J. </a:t>
            </a:r>
            <a:r>
              <a:rPr lang="pl-PL" b="1" dirty="0" err="1" smtClean="0"/>
              <a:t>Supernat</a:t>
            </a:r>
            <a:r>
              <a:rPr lang="pl-PL" b="1" dirty="0" smtClean="0"/>
              <a:t>, </a:t>
            </a:r>
            <a:r>
              <a:rPr lang="pl-PL" b="1" i="1" dirty="0" smtClean="0"/>
              <a:t>Nauka organizacji i zarządzania</a:t>
            </a:r>
            <a:r>
              <a:rPr lang="pl-PL" b="1" dirty="0" smtClean="0"/>
              <a:t>, Kolonia Limited, </a:t>
            </a:r>
            <a:r>
              <a:rPr lang="pl-PL" b="1" dirty="0" smtClean="0"/>
              <a:t>2005</a:t>
            </a:r>
            <a:r>
              <a:rPr lang="pl-PL" dirty="0" smtClean="0"/>
              <a:t> </a:t>
            </a:r>
            <a:r>
              <a:rPr lang="pl-PL" u="sng" dirty="0" smtClean="0"/>
              <a:t>(Rozdziały obowiązkowe:1,2,4, 7.2-7.5, 6, 8, 5, ). </a:t>
            </a:r>
          </a:p>
          <a:p>
            <a:pPr algn="just">
              <a:buNone/>
            </a:pPr>
            <a:r>
              <a:rPr lang="pl-PL" dirty="0" smtClean="0"/>
              <a:t>    Uzupełniająca: </a:t>
            </a:r>
            <a:r>
              <a:rPr lang="pl-PL" dirty="0" err="1" smtClean="0"/>
              <a:t>Ricky</a:t>
            </a:r>
            <a:r>
              <a:rPr lang="pl-PL" dirty="0" smtClean="0"/>
              <a:t> W. </a:t>
            </a:r>
            <a:r>
              <a:rPr lang="pl-PL" dirty="0" err="1" smtClean="0"/>
              <a:t>Griffin</a:t>
            </a:r>
            <a:r>
              <a:rPr lang="pl-PL" dirty="0" smtClean="0"/>
              <a:t>, </a:t>
            </a:r>
            <a:r>
              <a:rPr lang="pl-PL" i="1" dirty="0" smtClean="0"/>
              <a:t>Podstawy zarządzania organizacjami</a:t>
            </a:r>
            <a:r>
              <a:rPr lang="pl-PL" dirty="0" smtClean="0"/>
              <a:t>, Wydawnictwo Naukowe PWN, Warszawa; James A.F. </a:t>
            </a:r>
            <a:r>
              <a:rPr lang="pl-PL" dirty="0" err="1" smtClean="0"/>
              <a:t>Stoner</a:t>
            </a:r>
            <a:r>
              <a:rPr lang="pl-PL" dirty="0" smtClean="0"/>
              <a:t>, Charles </a:t>
            </a:r>
            <a:r>
              <a:rPr lang="pl-PL" dirty="0" err="1" smtClean="0"/>
              <a:t>Wankel</a:t>
            </a:r>
            <a:r>
              <a:rPr lang="pl-PL" dirty="0" smtClean="0"/>
              <a:t>, </a:t>
            </a:r>
            <a:r>
              <a:rPr lang="pl-PL" i="1" dirty="0" smtClean="0"/>
              <a:t>Kierowanie</a:t>
            </a:r>
            <a:r>
              <a:rPr lang="pl-PL" dirty="0" smtClean="0"/>
              <a:t>, Polskie Wydawnictwo Ekonomiczne, Warszawa 1996</a:t>
            </a:r>
            <a:endParaRPr lang="pl-PL"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smtClean="0"/>
              <a:t>Kierunek behawioralny</a:t>
            </a:r>
            <a:endParaRPr lang="pl-PL" dirty="0"/>
          </a:p>
        </p:txBody>
      </p:sp>
      <p:sp>
        <p:nvSpPr>
          <p:cNvPr id="3" name="Symbol zastępczy zawartości 2"/>
          <p:cNvSpPr>
            <a:spLocks noGrp="1"/>
          </p:cNvSpPr>
          <p:nvPr>
            <p:ph idx="1"/>
          </p:nvPr>
        </p:nvSpPr>
        <p:spPr/>
        <p:txBody>
          <a:bodyPr>
            <a:normAutofit fontScale="92500" lnSpcReduction="20000"/>
          </a:bodyPr>
          <a:lstStyle/>
          <a:p>
            <a:pPr algn="just"/>
            <a:r>
              <a:rPr lang="pl-PL" dirty="0" smtClean="0">
                <a:solidFill>
                  <a:srgbClr val="DF65BF"/>
                </a:solidFill>
              </a:rPr>
              <a:t>Pracownik nie jest jedynie „człowiekiem ekonomicznym</a:t>
            </a:r>
            <a:r>
              <a:rPr lang="pl-PL" dirty="0" smtClean="0"/>
              <a:t>” ale także „człowiekiem społecznym”</a:t>
            </a:r>
          </a:p>
          <a:p>
            <a:pPr algn="just"/>
            <a:r>
              <a:rPr lang="pl-PL" dirty="0" smtClean="0">
                <a:solidFill>
                  <a:srgbClr val="DF65BF"/>
                </a:solidFill>
              </a:rPr>
              <a:t>Bodźce ekonomiczne nie są jedynymi oddziałującymi na pracowników</a:t>
            </a:r>
            <a:r>
              <a:rPr lang="pl-PL" dirty="0" smtClean="0"/>
              <a:t>, dlatego ekonomiczne aspekty nie są jedynymi, które wpływają na pracę pracownika</a:t>
            </a:r>
          </a:p>
          <a:p>
            <a:pPr algn="just"/>
            <a:r>
              <a:rPr lang="pl-PL" dirty="0" smtClean="0"/>
              <a:t>W organizacji formalne tworzą się organizacje nieformalne, które tworzą grupy, stąd ważne jest zrozumienie zachowań grupowych</a:t>
            </a:r>
          </a:p>
          <a:p>
            <a:pPr algn="just"/>
            <a:r>
              <a:rPr lang="pl-PL" dirty="0" smtClean="0"/>
              <a:t>Zmienne wyznaczone przez behawiorystów: potrzeby jednostki, zachowania małych grup, zachowania przełożonych</a:t>
            </a:r>
            <a:endParaRPr lang="pl-PL"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b="1" dirty="0" smtClean="0">
                <a:solidFill>
                  <a:schemeClr val="accent3">
                    <a:lumMod val="60000"/>
                    <a:lumOff val="40000"/>
                  </a:schemeClr>
                </a:solidFill>
              </a:rPr>
              <a:t>Szkoła ilościowa</a:t>
            </a:r>
            <a:endParaRPr lang="pl-PL" b="1" dirty="0">
              <a:solidFill>
                <a:schemeClr val="accent3">
                  <a:lumMod val="60000"/>
                  <a:lumOff val="40000"/>
                </a:schemeClr>
              </a:solidFill>
            </a:endParaRPr>
          </a:p>
        </p:txBody>
      </p:sp>
      <p:sp>
        <p:nvSpPr>
          <p:cNvPr id="3" name="Symbol zastępczy zawartości 2"/>
          <p:cNvSpPr>
            <a:spLocks noGrp="1"/>
          </p:cNvSpPr>
          <p:nvPr>
            <p:ph idx="1"/>
          </p:nvPr>
        </p:nvSpPr>
        <p:spPr/>
        <p:txBody>
          <a:bodyPr>
            <a:normAutofit lnSpcReduction="10000"/>
          </a:bodyPr>
          <a:lstStyle/>
          <a:p>
            <a:pPr algn="just"/>
            <a:r>
              <a:rPr lang="pl-PL" dirty="0" smtClean="0"/>
              <a:t>Podobieństwo między kierunkiem operacyjnym a naukowym zarządzaniem: optymalny sposób wykonywania zadań, standaryzacja czynności, dekompozycja złożonych problemów na części składowe, zorientowanie na podejmowanie poprawnych analitycznie decyzji. </a:t>
            </a:r>
          </a:p>
          <a:p>
            <a:pPr algn="just"/>
            <a:r>
              <a:rPr lang="pl-PL" dirty="0" smtClean="0"/>
              <a:t>Szkoła ilościowa jednak nie została pomyślana jako sposób motywowania ludzi tylko jako sposób projektowania i realizacji zadań decyzyjnych</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b="1" dirty="0" smtClean="0">
                <a:solidFill>
                  <a:srgbClr val="FF0000"/>
                </a:solidFill>
              </a:rPr>
              <a:t>Podejście systemowe</a:t>
            </a:r>
            <a:endParaRPr lang="pl-PL" b="1" dirty="0">
              <a:solidFill>
                <a:srgbClr val="FF0000"/>
              </a:solidFill>
            </a:endParaRPr>
          </a:p>
        </p:txBody>
      </p:sp>
      <p:sp>
        <p:nvSpPr>
          <p:cNvPr id="3" name="Symbol zastępczy zawartości 2"/>
          <p:cNvSpPr>
            <a:spLocks noGrp="1"/>
          </p:cNvSpPr>
          <p:nvPr>
            <p:ph idx="1"/>
          </p:nvPr>
        </p:nvSpPr>
        <p:spPr/>
        <p:txBody>
          <a:bodyPr>
            <a:normAutofit fontScale="85000" lnSpcReduction="20000"/>
          </a:bodyPr>
          <a:lstStyle/>
          <a:p>
            <a:pPr algn="just"/>
            <a:r>
              <a:rPr lang="pl-PL" b="1" dirty="0" smtClean="0">
                <a:hlinkClick r:id="rId2" tooltip="Podejście systemowe"/>
              </a:rPr>
              <a:t>Podejście systemowe</a:t>
            </a:r>
            <a:r>
              <a:rPr lang="pl-PL" dirty="0" smtClean="0"/>
              <a:t> zostało zapoczątkowane przez Ludwiga von </a:t>
            </a:r>
            <a:r>
              <a:rPr lang="pl-PL" dirty="0" err="1" smtClean="0"/>
              <a:t>Bertalanffy'ego</a:t>
            </a:r>
            <a:r>
              <a:rPr lang="pl-PL" dirty="0" smtClean="0"/>
              <a:t> - twórcę ogólnej teorii  </a:t>
            </a:r>
            <a:r>
              <a:rPr lang="pl-PL" dirty="0" err="1" smtClean="0"/>
              <a:t>systemówi</a:t>
            </a:r>
            <a:r>
              <a:rPr lang="pl-PL" dirty="0" smtClean="0"/>
              <a:t> N. Wienera - twórcę cybernetyki. </a:t>
            </a:r>
          </a:p>
          <a:p>
            <a:pPr algn="just"/>
            <a:r>
              <a:rPr lang="pl-PL" dirty="0" smtClean="0"/>
              <a:t>Polega na traktowaniu obiektów jako systemów otwartych, czyli zbiorów elementów powiązanych w taki sposób, że tworzą one pewną nową całość wyróżniającą się w otoczeniu. </a:t>
            </a:r>
          </a:p>
          <a:p>
            <a:pPr algn="just"/>
            <a:r>
              <a:rPr lang="pl-PL" dirty="0" smtClean="0"/>
              <a:t>System jako zastaw składników, między którymi zachodzą wzajemne stosunki (interakcje), i gdzie każdy składnik podłączony jest z każdym innym bezpośrednio lub pośrednio – wprowadzenie jakąkolwiek zmiany w danym podsystemie to spowoduję ona również zmianę w pozostałych podsystemach. Wszystkie te ujęcia trzeba uznać za wzajemnie się uzupełniające, a nie sprzeczne.</a:t>
            </a:r>
            <a:endParaRPr lang="pl-PL"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algn="ctr"/>
            <a:r>
              <a:rPr lang="pl-PL" b="1" dirty="0" smtClean="0">
                <a:solidFill>
                  <a:schemeClr val="accent2">
                    <a:lumMod val="75000"/>
                  </a:schemeClr>
                </a:solidFill>
              </a:rPr>
              <a:t>Cechy organizacji w podejściu systemowym</a:t>
            </a:r>
            <a:endParaRPr lang="pl-PL" b="1" dirty="0">
              <a:solidFill>
                <a:schemeClr val="accent2">
                  <a:lumMod val="75000"/>
                </a:schemeClr>
              </a:solidFill>
            </a:endParaRPr>
          </a:p>
        </p:txBody>
      </p:sp>
      <p:sp>
        <p:nvSpPr>
          <p:cNvPr id="3" name="Symbol zastępczy zawartości 2"/>
          <p:cNvSpPr>
            <a:spLocks noGrp="1"/>
          </p:cNvSpPr>
          <p:nvPr>
            <p:ph idx="1"/>
          </p:nvPr>
        </p:nvSpPr>
        <p:spPr/>
        <p:txBody>
          <a:bodyPr>
            <a:normAutofit fontScale="77500" lnSpcReduction="20000"/>
          </a:bodyPr>
          <a:lstStyle/>
          <a:p>
            <a:r>
              <a:rPr lang="pl-PL" dirty="0" smtClean="0"/>
              <a:t>Obiekty są traktowane jako systemy otwarte,</a:t>
            </a:r>
          </a:p>
          <a:p>
            <a:r>
              <a:rPr lang="pl-PL" dirty="0" smtClean="0"/>
              <a:t>mają uporządkowaną strukturę, struktura ta składa się z pięciu pod systemów (wartości i celów, techniczny, psychologiczny, struktury i zarządzania),</a:t>
            </a:r>
          </a:p>
          <a:p>
            <a:r>
              <a:rPr lang="pl-PL" dirty="0" smtClean="0"/>
              <a:t>są to systemy, które posiadają uporządkowany podział pracy, który przekłada się na porządek organizacyjny i przebieg procesów pracy,</a:t>
            </a:r>
          </a:p>
          <a:p>
            <a:r>
              <a:rPr lang="pl-PL" dirty="0" smtClean="0"/>
              <a:t>to procesy tworzone przez ludzi z myślą realizacji określonego celu lub wykonania zadania,</a:t>
            </a:r>
          </a:p>
          <a:p>
            <a:r>
              <a:rPr lang="pl-PL" dirty="0" smtClean="0"/>
              <a:t>posiadają hierarchię,</a:t>
            </a:r>
          </a:p>
          <a:p>
            <a:r>
              <a:rPr lang="pl-PL" dirty="0" smtClean="0"/>
              <a:t>dopasowują się do otoczenia, współdziałają z nim,</a:t>
            </a:r>
          </a:p>
          <a:p>
            <a:r>
              <a:rPr lang="pl-PL" dirty="0" smtClean="0"/>
              <a:t>utrzymują równowagę wewnętrzną,</a:t>
            </a:r>
          </a:p>
          <a:p>
            <a:r>
              <a:rPr lang="pl-PL" dirty="0" smtClean="0"/>
              <a:t>funkcje kierownicze są tutaj przedstawione jako sterowanie i regulacja procesów.</a:t>
            </a:r>
          </a:p>
          <a:p>
            <a:endParaRPr lang="pl-PL"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smtClean="0">
                <a:solidFill>
                  <a:srgbClr val="FFC000"/>
                </a:solidFill>
              </a:rPr>
              <a:t>Polska myśl organizacyjna</a:t>
            </a:r>
            <a:endParaRPr lang="pl-PL" dirty="0">
              <a:solidFill>
                <a:srgbClr val="FFC000"/>
              </a:solidFill>
            </a:endParaRPr>
          </a:p>
        </p:txBody>
      </p:sp>
      <p:pic>
        <p:nvPicPr>
          <p:cNvPr id="2050" name="Picture 2"/>
          <p:cNvPicPr>
            <a:picLocks noGrp="1" noChangeAspect="1" noChangeArrowheads="1"/>
          </p:cNvPicPr>
          <p:nvPr>
            <p:ph idx="1"/>
          </p:nvPr>
        </p:nvPicPr>
        <p:blipFill>
          <a:blip r:embed="rId2" cstate="print"/>
          <a:srcRect/>
          <a:stretch>
            <a:fillRect/>
          </a:stretch>
        </p:blipFill>
        <p:spPr bwMode="auto">
          <a:xfrm>
            <a:off x="3643306" y="2428868"/>
            <a:ext cx="1657350" cy="2286000"/>
          </a:xfrm>
          <a:prstGeom prst="rect">
            <a:avLst/>
          </a:prstGeom>
          <a:noFill/>
          <a:ln w="9525">
            <a:noFill/>
            <a:miter lim="800000"/>
            <a:headEnd/>
            <a:tailEnd/>
          </a:ln>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smtClean="0">
                <a:solidFill>
                  <a:srgbClr val="0070C0"/>
                </a:solidFill>
              </a:rPr>
              <a:t>Karol Adamiecki</a:t>
            </a:r>
            <a:endParaRPr lang="pl-PL" dirty="0">
              <a:solidFill>
                <a:srgbClr val="0070C0"/>
              </a:solidFill>
            </a:endParaRPr>
          </a:p>
        </p:txBody>
      </p:sp>
      <p:sp>
        <p:nvSpPr>
          <p:cNvPr id="3" name="Symbol zastępczy zawartości 2"/>
          <p:cNvSpPr>
            <a:spLocks noGrp="1"/>
          </p:cNvSpPr>
          <p:nvPr>
            <p:ph idx="1"/>
          </p:nvPr>
        </p:nvSpPr>
        <p:spPr/>
        <p:txBody>
          <a:bodyPr>
            <a:normAutofit fontScale="62500" lnSpcReduction="20000"/>
          </a:bodyPr>
          <a:lstStyle/>
          <a:p>
            <a:pPr algn="just"/>
            <a:r>
              <a:rPr lang="pl-PL" dirty="0" smtClean="0"/>
              <a:t>konstruktor i technolog, teoretyk zarządzenia, ekonomista i współtwórca wielu podstawowych teorii w nauce o organizacji i kierowaniu</a:t>
            </a:r>
          </a:p>
          <a:p>
            <a:pPr algn="just"/>
            <a:r>
              <a:rPr lang="pl-PL" dirty="0" smtClean="0"/>
              <a:t>pracował w Hucie "Bankowej" w Dąbrowie Górniczej. Początkowo był zatrudniony na stanowisku rysownika, a później asystenta szefa oddziału walcowni. Do 1919 roku zajmował kierownicze stanowiska w przemyśle na ziemiach polskich i ówczesnej Rosji </a:t>
            </a:r>
          </a:p>
          <a:p>
            <a:pPr algn="just"/>
            <a:r>
              <a:rPr lang="pl-PL" dirty="0" smtClean="0"/>
              <a:t>Zasłynął on między innymi opracowaniem innowacyjnej metody kontroli jakości blach kotłowych oraz wynalezieniem urządzenia wykorzystywanego do pomiaru deformacji walców. Jednak jego największym sukcesem było opracowanie harmonogramów. Bodźcem, który zmotywował młodego inżyniera, były niepochlebne opinie majstrów-cudzoziemców obwiniających za niską produktywność polskich robotników. Adamiecki potajemnie badał 16 osobową grupę robotników, skupiając swą uwagę na czasie trwania czynności i długości przerw w pracy. Efektem tych pomiarów było powstanie harmonogramów, wskazujących za przyczynę niskiej produktywności, brak harmonii i koordynacji następujących po sobie poszczególnych operacji.</a:t>
            </a:r>
            <a:endParaRPr lang="pl-PL"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smtClean="0"/>
              <a:t>Opracowano na podstawie:</a:t>
            </a:r>
            <a:endParaRPr lang="pl-PL" dirty="0"/>
          </a:p>
        </p:txBody>
      </p:sp>
      <p:sp>
        <p:nvSpPr>
          <p:cNvPr id="3" name="Symbol zastępczy zawartości 2"/>
          <p:cNvSpPr>
            <a:spLocks noGrp="1"/>
          </p:cNvSpPr>
          <p:nvPr>
            <p:ph idx="1"/>
          </p:nvPr>
        </p:nvSpPr>
        <p:spPr/>
        <p:txBody>
          <a:bodyPr/>
          <a:lstStyle/>
          <a:p>
            <a:r>
              <a:rPr lang="pl-PL" b="1" dirty="0" smtClean="0"/>
              <a:t>A. </a:t>
            </a:r>
            <a:r>
              <a:rPr lang="pl-PL" b="1" dirty="0" err="1" smtClean="0"/>
              <a:t>Chrisidu-Budnik</a:t>
            </a:r>
            <a:r>
              <a:rPr lang="pl-PL" b="1" dirty="0" smtClean="0"/>
              <a:t>, J. Korczak, A. Pakuła, J. </a:t>
            </a:r>
            <a:r>
              <a:rPr lang="pl-PL" b="1" dirty="0" err="1" smtClean="0"/>
              <a:t>Supernat</a:t>
            </a:r>
            <a:r>
              <a:rPr lang="pl-PL" b="1" dirty="0" smtClean="0"/>
              <a:t>, </a:t>
            </a:r>
            <a:r>
              <a:rPr lang="pl-PL" b="1" i="1" dirty="0" smtClean="0"/>
              <a:t>Nauka organizacji i zarządzania</a:t>
            </a:r>
            <a:r>
              <a:rPr lang="pl-PL" b="1" dirty="0" smtClean="0"/>
              <a:t>, Kolonia Limited, 2005</a:t>
            </a:r>
            <a:endParaRPr lang="pl-PL"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smtClean="0"/>
              <a:t>Linki do </a:t>
            </a:r>
            <a:r>
              <a:rPr lang="pl-PL" dirty="0" err="1" smtClean="0"/>
              <a:t>zdjeć</a:t>
            </a:r>
            <a:endParaRPr lang="pl-PL" dirty="0"/>
          </a:p>
        </p:txBody>
      </p:sp>
      <p:sp>
        <p:nvSpPr>
          <p:cNvPr id="3" name="Symbol zastępczy zawartości 2"/>
          <p:cNvSpPr>
            <a:spLocks noGrp="1"/>
          </p:cNvSpPr>
          <p:nvPr>
            <p:ph idx="1"/>
          </p:nvPr>
        </p:nvSpPr>
        <p:spPr/>
        <p:txBody>
          <a:bodyPr>
            <a:normAutofit fontScale="62500" lnSpcReduction="20000"/>
          </a:bodyPr>
          <a:lstStyle/>
          <a:p>
            <a:r>
              <a:rPr lang="pl-PL" dirty="0" smtClean="0">
                <a:hlinkClick r:id="rId2"/>
              </a:rPr>
              <a:t>http://nf.pl/manager/zarzadzanie-organizacja-ewolucja-nauki-i-metod,,10683,147</a:t>
            </a:r>
            <a:endParaRPr lang="pl-PL" dirty="0" smtClean="0"/>
          </a:p>
          <a:p>
            <a:r>
              <a:rPr lang="pl-PL" dirty="0" smtClean="0">
                <a:hlinkClick r:id="rId3"/>
              </a:rPr>
              <a:t>https://www.google.pl/search?q=Borje+O.+Saxberg&amp;tbm=isch&amp;source=iu&amp;ictx=1&amp;fir=bj5eCtcDL0DJdM%253A%252CJFqc7QTU3gVjZM%252C_&amp;usg=AI4_-kRfXSt8HT06dYgj2eIJPcZANSaVdg&amp;sa=X&amp;ved=2ahUKEwiGsNCHjN_gAhWlp4sKHZ6iBxMQ9QEwAXoECAYQBA#imgrc=Km8GZvYGY-G47M</a:t>
            </a:r>
            <a:r>
              <a:rPr lang="pl-PL" dirty="0" smtClean="0"/>
              <a:t>:</a:t>
            </a:r>
          </a:p>
          <a:p>
            <a:r>
              <a:rPr lang="pl-PL" dirty="0" smtClean="0">
                <a:hlinkClick r:id="rId4"/>
              </a:rPr>
              <a:t>https://www.toolshero.com/toolsheroes/edgar-schein/</a:t>
            </a:r>
            <a:endParaRPr lang="pl-PL" dirty="0" smtClean="0"/>
          </a:p>
          <a:p>
            <a:r>
              <a:rPr lang="pl-PL" dirty="0" smtClean="0"/>
              <a:t>https://www.google.pl/search?q=Luther+Halsey+Gulick&amp;tbm=isch&amp;source=iu&amp;ictx=1&amp;fir=99Wz7Of3yeNrLM%253A%252C8YVPUhUYQ8bpCM%252C%252Fm%252F0cd1gq&amp;usg=AI4_-kQb2VOiG8a_t0jfrBYRDRUGQMqK9w&amp;sa=X&amp;ved=2ahUKEwjE54rhid_gAhW1AxAIHdu1CDgQ_B0wEHoECAUQEA#imgrc=99Wz7Of3yeNrLM:</a:t>
            </a:r>
          </a:p>
          <a:p>
            <a:r>
              <a:rPr lang="pl-PL" dirty="0" smtClean="0"/>
              <a:t>https://www.google.pl/search?biw=1366&amp;bih=657&amp;tbm=isch&amp;sa=1&amp;ei=SDZ4XN3YN-PorgT2v5SoDQ&amp;q=rewolucja+przemys%C5%82ow%C4%85&amp;oq=rewolucja+przemys%C5%82ow%C4%85&amp;gs_l=img.3...34333.35931..36562...0.0..0.71.256.4......0....1..gws-wiz-img.uWt6Ww-bOPI#imgrc=kEVi6hqp70kGTM:</a:t>
            </a:r>
          </a:p>
          <a:p>
            <a:endParaRPr lang="pl-PL"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algn="ctr"/>
            <a:r>
              <a:rPr lang="pl-PL" sz="3100" b="1" dirty="0" smtClean="0">
                <a:solidFill>
                  <a:srgbClr val="FF0000"/>
                </a:solidFill>
              </a:rPr>
              <a:t>PODSTAWY ORGANIZACJI I ZARZĄDZANIA</a:t>
            </a:r>
            <a:br>
              <a:rPr lang="pl-PL" sz="3100" b="1" dirty="0" smtClean="0">
                <a:solidFill>
                  <a:srgbClr val="FF0000"/>
                </a:solidFill>
              </a:rPr>
            </a:br>
            <a:r>
              <a:rPr lang="pl-PL" sz="3100" b="1" dirty="0" smtClean="0">
                <a:solidFill>
                  <a:srgbClr val="FF0000"/>
                </a:solidFill>
              </a:rPr>
              <a:t>Wprowadzenie do przedmiotu </a:t>
            </a:r>
            <a:r>
              <a:rPr lang="pl-PL" b="1" dirty="0" smtClean="0"/>
              <a:t/>
            </a:r>
            <a:br>
              <a:rPr lang="pl-PL" b="1" dirty="0" smtClean="0"/>
            </a:br>
            <a:endParaRPr lang="pl-PL" b="1" dirty="0"/>
          </a:p>
        </p:txBody>
      </p:sp>
      <p:sp>
        <p:nvSpPr>
          <p:cNvPr id="3" name="Symbol zastępczy zawartości 2"/>
          <p:cNvSpPr>
            <a:spLocks noGrp="1"/>
          </p:cNvSpPr>
          <p:nvPr>
            <p:ph idx="1"/>
          </p:nvPr>
        </p:nvSpPr>
        <p:spPr/>
        <p:txBody>
          <a:bodyPr/>
          <a:lstStyle/>
          <a:p>
            <a:pPr>
              <a:buNone/>
            </a:pPr>
            <a:endParaRPr lang="pl-PL" dirty="0" smtClean="0"/>
          </a:p>
          <a:p>
            <a:pPr algn="ctr">
              <a:buNone/>
            </a:pPr>
            <a:r>
              <a:rPr lang="pl-PL" dirty="0" smtClean="0">
                <a:solidFill>
                  <a:schemeClr val="accent5">
                    <a:lumMod val="75000"/>
                  </a:schemeClr>
                </a:solidFill>
              </a:rPr>
              <a:t>Kierowanie – sztuka, wiedza czy zawód?</a:t>
            </a:r>
          </a:p>
          <a:p>
            <a:pPr algn="ctr">
              <a:buNone/>
            </a:pPr>
            <a:endParaRPr lang="pl-PL" dirty="0" smtClean="0">
              <a:solidFill>
                <a:schemeClr val="accent5">
                  <a:lumMod val="75000"/>
                </a:schemeClr>
              </a:solidFill>
            </a:endParaRPr>
          </a:p>
          <a:p>
            <a:pPr algn="ctr">
              <a:buNone/>
            </a:pPr>
            <a:endParaRPr lang="pl-PL" dirty="0">
              <a:solidFill>
                <a:schemeClr val="accent5">
                  <a:lumMod val="75000"/>
                </a:schemeClr>
              </a:solidFill>
            </a:endParaRPr>
          </a:p>
        </p:txBody>
      </p:sp>
      <p:pic>
        <p:nvPicPr>
          <p:cNvPr id="6" name="Picture 2"/>
          <p:cNvPicPr>
            <a:picLocks noChangeAspect="1" noChangeArrowheads="1"/>
          </p:cNvPicPr>
          <p:nvPr/>
        </p:nvPicPr>
        <p:blipFill>
          <a:blip r:embed="rId2" cstate="print"/>
          <a:srcRect/>
          <a:stretch>
            <a:fillRect/>
          </a:stretch>
        </p:blipFill>
        <p:spPr bwMode="auto">
          <a:xfrm>
            <a:off x="2500298" y="3571876"/>
            <a:ext cx="3833816" cy="1807370"/>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b="1" dirty="0" smtClean="0">
                <a:solidFill>
                  <a:schemeClr val="accent3">
                    <a:lumMod val="60000"/>
                    <a:lumOff val="40000"/>
                  </a:schemeClr>
                </a:solidFill>
              </a:rPr>
              <a:t>Kierowanie to sztuka</a:t>
            </a:r>
            <a:endParaRPr lang="pl-PL" b="1" dirty="0">
              <a:solidFill>
                <a:schemeClr val="accent3">
                  <a:lumMod val="60000"/>
                  <a:lumOff val="40000"/>
                </a:schemeClr>
              </a:solidFill>
            </a:endParaRPr>
          </a:p>
        </p:txBody>
      </p:sp>
      <p:graphicFrame>
        <p:nvGraphicFramePr>
          <p:cNvPr id="4" name="Symbol zastępczy zawartości 3"/>
          <p:cNvGraphicFramePr>
            <a:graphicFrameLocks noGrp="1"/>
          </p:cNvGraphicFramePr>
          <p:nvPr>
            <p:ph idx="1"/>
          </p:nvPr>
        </p:nvGraphicFramePr>
        <p:xfrm>
          <a:off x="457200" y="2249488"/>
          <a:ext cx="8229600" cy="3874378"/>
        </p:xfrm>
        <a:graphic>
          <a:graphicData uri="http://schemas.openxmlformats.org/drawingml/2006/table">
            <a:tbl>
              <a:tblPr firstRow="1" bandRow="1">
                <a:tableStyleId>{00A15C55-8517-42AA-B614-E9B94910E393}</a:tableStyleId>
              </a:tblPr>
              <a:tblGrid>
                <a:gridCol w="2543164"/>
                <a:gridCol w="5686436"/>
              </a:tblGrid>
              <a:tr h="1009258">
                <a:tc>
                  <a:txBody>
                    <a:bodyPr/>
                    <a:lstStyle/>
                    <a:p>
                      <a:pPr algn="ctr"/>
                      <a:r>
                        <a:rPr lang="pl-PL" dirty="0" smtClean="0"/>
                        <a:t> Przedstawiciel</a:t>
                      </a:r>
                      <a:endParaRPr lang="pl-PL" dirty="0"/>
                    </a:p>
                  </a:txBody>
                  <a:tcPr/>
                </a:tc>
                <a:tc>
                  <a:txBody>
                    <a:bodyPr/>
                    <a:lstStyle/>
                    <a:p>
                      <a:pPr algn="ctr"/>
                      <a:r>
                        <a:rPr lang="pl-PL" dirty="0" smtClean="0"/>
                        <a:t> Argumentacja</a:t>
                      </a:r>
                      <a:endParaRPr lang="pl-PL" dirty="0"/>
                    </a:p>
                  </a:txBody>
                  <a:tcPr/>
                </a:tc>
              </a:tr>
              <a:tr h="1009258">
                <a:tc>
                  <a:txBody>
                    <a:bodyPr/>
                    <a:lstStyle/>
                    <a:p>
                      <a:r>
                        <a:rPr lang="pl-PL" sz="1600" dirty="0" err="1" smtClean="0"/>
                        <a:t>Marry</a:t>
                      </a:r>
                      <a:r>
                        <a:rPr lang="pl-PL" sz="1600" dirty="0" smtClean="0"/>
                        <a:t> Parker</a:t>
                      </a:r>
                      <a:r>
                        <a:rPr lang="pl-PL" sz="1600" baseline="0" dirty="0" smtClean="0"/>
                        <a:t>  </a:t>
                      </a:r>
                      <a:r>
                        <a:rPr lang="pl-PL" sz="1600" baseline="0" dirty="0" err="1" smtClean="0"/>
                        <a:t>Follet</a:t>
                      </a:r>
                      <a:endParaRPr lang="pl-PL" sz="1600" dirty="0"/>
                    </a:p>
                  </a:txBody>
                  <a:tcPr/>
                </a:tc>
                <a:tc>
                  <a:txBody>
                    <a:bodyPr/>
                    <a:lstStyle/>
                    <a:p>
                      <a:pPr algn="l">
                        <a:buFontTx/>
                        <a:buNone/>
                      </a:pPr>
                      <a:r>
                        <a:rPr lang="pl-PL" sz="1600" dirty="0" smtClean="0"/>
                        <a:t>Umiejętność, biegłość,</a:t>
                      </a:r>
                      <a:r>
                        <a:rPr lang="pl-PL" sz="1600" baseline="0" dirty="0" smtClean="0"/>
                        <a:t> w wykonywaniu czegoś</a:t>
                      </a:r>
                      <a:r>
                        <a:rPr lang="pl-PL" sz="1600" dirty="0" smtClean="0"/>
                        <a:t>                                                            kunszt;</a:t>
                      </a:r>
                      <a:r>
                        <a:rPr lang="pl-PL" sz="1600" baseline="0" dirty="0" smtClean="0"/>
                        <a:t> </a:t>
                      </a:r>
                      <a:r>
                        <a:rPr lang="pl-PL" sz="1600" dirty="0" smtClean="0"/>
                        <a:t>pojęcie związane z intuicją,                                                     wizją artystyczną.</a:t>
                      </a:r>
                    </a:p>
                    <a:p>
                      <a:endParaRPr lang="pl-PL" sz="1600" dirty="0"/>
                    </a:p>
                  </a:txBody>
                  <a:tcPr/>
                </a:tc>
              </a:tr>
              <a:tr h="1009258">
                <a:tc>
                  <a:txBody>
                    <a:bodyPr/>
                    <a:lstStyle/>
                    <a:p>
                      <a:r>
                        <a:rPr lang="pl-PL" sz="1600" dirty="0" err="1" smtClean="0"/>
                        <a:t>Hnery</a:t>
                      </a:r>
                      <a:r>
                        <a:rPr lang="pl-PL" sz="1600" dirty="0" smtClean="0"/>
                        <a:t> M. </a:t>
                      </a:r>
                      <a:r>
                        <a:rPr lang="pl-PL" sz="1600" dirty="0" err="1" smtClean="0"/>
                        <a:t>Bottinger</a:t>
                      </a:r>
                      <a:endParaRPr lang="pl-PL" sz="1600" dirty="0"/>
                    </a:p>
                  </a:txBody>
                  <a:tcPr/>
                </a:tc>
                <a:tc>
                  <a:txBody>
                    <a:bodyPr/>
                    <a:lstStyle/>
                    <a:p>
                      <a:pPr marL="0" indent="0">
                        <a:buNone/>
                      </a:pPr>
                      <a:r>
                        <a:rPr lang="pl-PL" sz="1600" dirty="0" smtClean="0"/>
                        <a:t>Sztuka</a:t>
                      </a:r>
                      <a:r>
                        <a:rPr lang="pl-PL" sz="1600" baseline="0" dirty="0" smtClean="0"/>
                        <a:t> porządkowania chaosu, c</a:t>
                      </a:r>
                      <a:r>
                        <a:rPr lang="pl-PL" sz="1600" dirty="0" smtClean="0"/>
                        <a:t>zęści składowe kierowania:</a:t>
                      </a:r>
                      <a:r>
                        <a:rPr lang="pl-PL" sz="1600" baseline="0" dirty="0" smtClean="0"/>
                        <a:t> </a:t>
                      </a:r>
                      <a:r>
                        <a:rPr lang="pl-PL" sz="1600" dirty="0" smtClean="0"/>
                        <a:t>wizja artysty,</a:t>
                      </a:r>
                      <a:r>
                        <a:rPr lang="pl-PL" sz="1600" baseline="0" dirty="0" smtClean="0"/>
                        <a:t> </a:t>
                      </a:r>
                      <a:r>
                        <a:rPr lang="pl-PL" sz="1600" dirty="0" smtClean="0"/>
                        <a:t>znajomość rzemiosła</a:t>
                      </a:r>
                    </a:p>
                    <a:p>
                      <a:r>
                        <a:rPr lang="pl-PL" sz="1600" dirty="0" smtClean="0"/>
                        <a:t>skuteczne komunikowanie;</a:t>
                      </a:r>
                      <a:r>
                        <a:rPr lang="pl-PL" sz="1600" baseline="0" dirty="0" smtClean="0"/>
                        <a:t> pr</a:t>
                      </a:r>
                      <a:r>
                        <a:rPr lang="pl-PL" sz="1600" dirty="0" smtClean="0"/>
                        <a:t>awdziwą sztuką można władać dopiero wtedy gdy będzie się kształcić wrodzone umiejętności (np. umiejętność śpiewania, malowania, kierowania)</a:t>
                      </a:r>
                    </a:p>
                    <a:p>
                      <a:endParaRPr lang="pl-PL" sz="1600" dirty="0"/>
                    </a:p>
                  </a:txBody>
                  <a:tcPr/>
                </a:tc>
              </a:tr>
            </a:tbl>
          </a:graphicData>
        </a:graphic>
      </p:graphicFrame>
      <p:pic>
        <p:nvPicPr>
          <p:cNvPr id="5" name="Obraz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7358082" y="2643182"/>
            <a:ext cx="1322022" cy="1800200"/>
          </a:xfrm>
          <a:prstGeom prst="rect">
            <a:avLst/>
          </a:prstGeom>
        </p:spPr>
      </p:pic>
      <p:pic>
        <p:nvPicPr>
          <p:cNvPr id="6" name="Obraz 5"/>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071538" y="4929198"/>
            <a:ext cx="1285884" cy="1738942"/>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b="1" dirty="0" smtClean="0">
                <a:solidFill>
                  <a:schemeClr val="accent4">
                    <a:lumMod val="60000"/>
                    <a:lumOff val="40000"/>
                  </a:schemeClr>
                </a:solidFill>
              </a:rPr>
              <a:t>Kierowanie to wiedza</a:t>
            </a:r>
            <a:endParaRPr lang="pl-PL" b="1" dirty="0">
              <a:solidFill>
                <a:schemeClr val="accent4">
                  <a:lumMod val="60000"/>
                  <a:lumOff val="40000"/>
                </a:schemeClr>
              </a:solidFill>
            </a:endParaRPr>
          </a:p>
        </p:txBody>
      </p:sp>
      <p:graphicFrame>
        <p:nvGraphicFramePr>
          <p:cNvPr id="4" name="Symbol zastępczy zawartości 3"/>
          <p:cNvGraphicFramePr>
            <a:graphicFrameLocks noGrp="1"/>
          </p:cNvGraphicFramePr>
          <p:nvPr>
            <p:ph idx="1"/>
          </p:nvPr>
        </p:nvGraphicFramePr>
        <p:xfrm>
          <a:off x="457200" y="2249488"/>
          <a:ext cx="8186766" cy="4572332"/>
        </p:xfrm>
        <a:graphic>
          <a:graphicData uri="http://schemas.openxmlformats.org/drawingml/2006/table">
            <a:tbl>
              <a:tblPr firstRow="1" bandRow="1">
                <a:tableStyleId>{21E4AEA4-8DFA-4A89-87EB-49C32662AFE0}</a:tableStyleId>
              </a:tblPr>
              <a:tblGrid>
                <a:gridCol w="2543164"/>
                <a:gridCol w="5643602"/>
              </a:tblGrid>
              <a:tr h="823292">
                <a:tc>
                  <a:txBody>
                    <a:bodyPr/>
                    <a:lstStyle/>
                    <a:p>
                      <a:pPr algn="ctr"/>
                      <a:r>
                        <a:rPr lang="pl-PL" dirty="0" smtClean="0"/>
                        <a:t>Przedstawiciel</a:t>
                      </a:r>
                      <a:endParaRPr lang="pl-PL" dirty="0"/>
                    </a:p>
                  </a:txBody>
                  <a:tcPr/>
                </a:tc>
                <a:tc>
                  <a:txBody>
                    <a:bodyPr/>
                    <a:lstStyle/>
                    <a:p>
                      <a:pPr algn="ctr"/>
                      <a:r>
                        <a:rPr lang="pl-PL" dirty="0" smtClean="0"/>
                        <a:t>Argumentacja</a:t>
                      </a:r>
                      <a:endParaRPr lang="pl-PL" dirty="0"/>
                    </a:p>
                  </a:txBody>
                  <a:tcPr/>
                </a:tc>
              </a:tr>
              <a:tr h="1499713">
                <a:tc>
                  <a:txBody>
                    <a:bodyPr/>
                    <a:lstStyle/>
                    <a:p>
                      <a:r>
                        <a:rPr lang="pl-PL" dirty="0" smtClean="0"/>
                        <a:t>L</a:t>
                      </a:r>
                      <a:r>
                        <a:rPr lang="pl-PL" baseline="0" dirty="0" smtClean="0"/>
                        <a:t>uther </a:t>
                      </a:r>
                      <a:r>
                        <a:rPr lang="pl-PL" baseline="0" dirty="0" err="1" smtClean="0"/>
                        <a:t>Halsey</a:t>
                      </a:r>
                      <a:r>
                        <a:rPr lang="pl-PL" baseline="0" dirty="0" smtClean="0"/>
                        <a:t> </a:t>
                      </a:r>
                      <a:r>
                        <a:rPr lang="pl-PL" baseline="0" dirty="0" err="1" smtClean="0"/>
                        <a:t>Gulick</a:t>
                      </a:r>
                      <a:endParaRPr lang="pl-PL" dirty="0"/>
                    </a:p>
                  </a:txBody>
                  <a:tcPr/>
                </a:tc>
                <a:tc>
                  <a:txBody>
                    <a:bodyPr/>
                    <a:lstStyle/>
                    <a:p>
                      <a:pPr algn="just"/>
                      <a:r>
                        <a:rPr lang="pl-PL" dirty="0" smtClean="0"/>
                        <a:t>Kierowanie jest</a:t>
                      </a:r>
                      <a:r>
                        <a:rPr lang="pl-PL" baseline="0" dirty="0" smtClean="0"/>
                        <a:t> dziedziną wiedzy, pozwalającą na systematyczne zrozumienie istoty współpracy ludzi dla osiągnięcia celów oraz do zwiększenia użyteczności systemów współdziałania; wiedza ta mogłaby wskazać kierownikom sposób postępowania w konkretnych sytuacjach</a:t>
                      </a:r>
                      <a:endParaRPr lang="pl-PL" dirty="0"/>
                    </a:p>
                  </a:txBody>
                  <a:tcPr/>
                </a:tc>
              </a:tr>
              <a:tr h="1499713">
                <a:tc>
                  <a:txBody>
                    <a:bodyPr/>
                    <a:lstStyle/>
                    <a:p>
                      <a:r>
                        <a:rPr lang="pl-PL" dirty="0" smtClean="0"/>
                        <a:t>Daniel Katz</a:t>
                      </a:r>
                      <a:endParaRPr lang="pl-PL"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pl-PL" dirty="0" smtClean="0"/>
                        <a:t>Opowiadał się za dominacją wiedzy</a:t>
                      </a:r>
                      <a:r>
                        <a:rPr lang="pl-PL" baseline="0" dirty="0" smtClean="0"/>
                        <a:t> nad umiejętnościami. </a:t>
                      </a:r>
                      <a:r>
                        <a:rPr lang="pl-PL" dirty="0" smtClean="0"/>
                        <a:t>Opisał umiejętności techniczne,</a:t>
                      </a:r>
                      <a:r>
                        <a:rPr lang="pl-PL" baseline="0" dirty="0" smtClean="0"/>
                        <a:t> które musi opanować kandydat na kierownika, aby mógł skutecznie kierować podwładnymi; </a:t>
                      </a:r>
                      <a:r>
                        <a:rPr lang="pl-PL" dirty="0" smtClean="0"/>
                        <a:t>powstają szkoły i kierunki studiów dotyczące nauczania organizacji i zarządzania</a:t>
                      </a:r>
                    </a:p>
                    <a:p>
                      <a:endParaRPr lang="pl-PL" dirty="0"/>
                    </a:p>
                  </a:txBody>
                  <a:tcPr/>
                </a:tc>
              </a:tr>
            </a:tbl>
          </a:graphicData>
        </a:graphic>
      </p:graphicFrame>
      <p:pic>
        <p:nvPicPr>
          <p:cNvPr id="5" name="Picture 2"/>
          <p:cNvPicPr>
            <a:picLocks noChangeAspect="1" noChangeArrowheads="1"/>
          </p:cNvPicPr>
          <p:nvPr/>
        </p:nvPicPr>
        <p:blipFill>
          <a:blip r:embed="rId2" cstate="print"/>
          <a:srcRect/>
          <a:stretch>
            <a:fillRect/>
          </a:stretch>
        </p:blipFill>
        <p:spPr bwMode="auto">
          <a:xfrm>
            <a:off x="928662" y="3500438"/>
            <a:ext cx="1549291" cy="1158870"/>
          </a:xfrm>
          <a:prstGeom prst="rect">
            <a:avLst/>
          </a:prstGeom>
          <a:noFill/>
          <a:ln w="9525">
            <a:noFill/>
            <a:miter lim="800000"/>
            <a:headEnd/>
            <a:tailEnd/>
          </a:ln>
          <a:effectLst/>
        </p:spPr>
      </p:pic>
      <p:pic>
        <p:nvPicPr>
          <p:cNvPr id="6" name="Obraz 5"/>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857356" y="4786323"/>
            <a:ext cx="1143008" cy="1509632"/>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b="1" dirty="0" smtClean="0">
                <a:solidFill>
                  <a:schemeClr val="accent5">
                    <a:lumMod val="40000"/>
                    <a:lumOff val="60000"/>
                  </a:schemeClr>
                </a:solidFill>
              </a:rPr>
              <a:t>Kierowanie to zawód</a:t>
            </a:r>
            <a:endParaRPr lang="pl-PL" b="1" dirty="0">
              <a:solidFill>
                <a:schemeClr val="accent5">
                  <a:lumMod val="40000"/>
                  <a:lumOff val="60000"/>
                </a:schemeClr>
              </a:solidFill>
            </a:endParaRPr>
          </a:p>
        </p:txBody>
      </p:sp>
      <p:graphicFrame>
        <p:nvGraphicFramePr>
          <p:cNvPr id="4" name="Symbol zastępczy zawartości 3"/>
          <p:cNvGraphicFramePr>
            <a:graphicFrameLocks noGrp="1"/>
          </p:cNvGraphicFramePr>
          <p:nvPr>
            <p:ph idx="1"/>
          </p:nvPr>
        </p:nvGraphicFramePr>
        <p:xfrm>
          <a:off x="457200" y="2249488"/>
          <a:ext cx="8229600" cy="3500544"/>
        </p:xfrm>
        <a:graphic>
          <a:graphicData uri="http://schemas.openxmlformats.org/drawingml/2006/table">
            <a:tbl>
              <a:tblPr firstRow="1" bandRow="1">
                <a:tableStyleId>{93296810-A885-4BE3-A3E7-6D5BEEA58F35}</a:tableStyleId>
              </a:tblPr>
              <a:tblGrid>
                <a:gridCol w="2757478"/>
                <a:gridCol w="5472122"/>
              </a:tblGrid>
              <a:tr h="536570">
                <a:tc>
                  <a:txBody>
                    <a:bodyPr/>
                    <a:lstStyle/>
                    <a:p>
                      <a:pPr algn="ctr"/>
                      <a:r>
                        <a:rPr lang="pl-PL" dirty="0" smtClean="0"/>
                        <a:t>Przedstawiciel</a:t>
                      </a:r>
                      <a:endParaRPr lang="pl-PL" dirty="0"/>
                    </a:p>
                  </a:txBody>
                  <a:tcPr/>
                </a:tc>
                <a:tc>
                  <a:txBody>
                    <a:bodyPr/>
                    <a:lstStyle/>
                    <a:p>
                      <a:pPr algn="ctr"/>
                      <a:r>
                        <a:rPr lang="pl-PL" dirty="0" smtClean="0"/>
                        <a:t>Argumentacja</a:t>
                      </a:r>
                      <a:endParaRPr lang="pl-PL" dirty="0"/>
                    </a:p>
                  </a:txBody>
                  <a:tcPr/>
                </a:tc>
              </a:tr>
              <a:tr h="1226614">
                <a:tc>
                  <a:txBody>
                    <a:bodyPr/>
                    <a:lstStyle/>
                    <a:p>
                      <a:pPr algn="l"/>
                      <a:r>
                        <a:rPr lang="pl-PL" dirty="0" smtClean="0"/>
                        <a:t>Edgar H.</a:t>
                      </a:r>
                    </a:p>
                    <a:p>
                      <a:pPr algn="l"/>
                      <a:r>
                        <a:rPr lang="pl-PL" dirty="0" smtClean="0"/>
                        <a:t> </a:t>
                      </a:r>
                      <a:r>
                        <a:rPr lang="pl-PL" dirty="0" err="1" smtClean="0"/>
                        <a:t>Schein</a:t>
                      </a:r>
                      <a:endParaRPr lang="pl-PL" dirty="0"/>
                    </a:p>
                  </a:txBody>
                  <a:tcPr/>
                </a:tc>
                <a:tc>
                  <a:txBody>
                    <a:bodyPr/>
                    <a:lstStyle/>
                    <a:p>
                      <a:pPr algn="just"/>
                      <a:r>
                        <a:rPr lang="pl-PL" dirty="0" smtClean="0"/>
                        <a:t>Kierowanie to wolny zawód, gdyż podobnie jak w innych wolnych zawodach np. adwokata,</a:t>
                      </a:r>
                      <a:r>
                        <a:rPr lang="pl-PL" baseline="0" dirty="0" smtClean="0"/>
                        <a:t> lekarza, kierownicy powinni kierować się ogólnymi zasadami postępowania dzięki czemu zyskują pozycję zawodową, muszą kierować się kodeksem etycznym chroniącym klientów.</a:t>
                      </a:r>
                      <a:endParaRPr lang="pl-PL" dirty="0"/>
                    </a:p>
                  </a:txBody>
                  <a:tcPr/>
                </a:tc>
              </a:tr>
              <a:tr h="1226614">
                <a:tc>
                  <a:txBody>
                    <a:bodyPr/>
                    <a:lstStyle/>
                    <a:p>
                      <a:r>
                        <a:rPr lang="pl-PL" dirty="0" smtClean="0"/>
                        <a:t>                               </a:t>
                      </a:r>
                      <a:r>
                        <a:rPr lang="pl-PL" dirty="0" err="1" smtClean="0"/>
                        <a:t>Borje</a:t>
                      </a:r>
                      <a:r>
                        <a:rPr lang="pl-PL" dirty="0" smtClean="0"/>
                        <a:t> O.                              </a:t>
                      </a:r>
                    </a:p>
                    <a:p>
                      <a:r>
                        <a:rPr lang="pl-PL" dirty="0" smtClean="0"/>
                        <a:t>                              </a:t>
                      </a:r>
                      <a:r>
                        <a:rPr lang="pl-PL" dirty="0" err="1" smtClean="0"/>
                        <a:t>Saxberg</a:t>
                      </a:r>
                      <a:endParaRPr lang="pl-PL" dirty="0"/>
                    </a:p>
                  </a:txBody>
                  <a:tcPr/>
                </a:tc>
                <a:tc>
                  <a:txBody>
                    <a:bodyPr/>
                    <a:lstStyle/>
                    <a:p>
                      <a:pPr algn="just"/>
                      <a:r>
                        <a:rPr lang="pl-PL" dirty="0" smtClean="0"/>
                        <a:t>Konieczne jest osobiste poświęcenie i oddanie zawodowi – przepisy wprowadzają</a:t>
                      </a:r>
                      <a:r>
                        <a:rPr lang="pl-PL" baseline="0" dirty="0" smtClean="0"/>
                        <a:t> nienormowany czas pracy pracowników.</a:t>
                      </a:r>
                      <a:endParaRPr lang="pl-PL" dirty="0"/>
                    </a:p>
                  </a:txBody>
                  <a:tcPr/>
                </a:tc>
              </a:tr>
            </a:tbl>
          </a:graphicData>
        </a:graphic>
      </p:graphicFrame>
      <p:pic>
        <p:nvPicPr>
          <p:cNvPr id="6" name="Picture 2"/>
          <p:cNvPicPr>
            <a:picLocks noChangeAspect="1" noChangeArrowheads="1"/>
          </p:cNvPicPr>
          <p:nvPr/>
        </p:nvPicPr>
        <p:blipFill>
          <a:blip r:embed="rId2" cstate="print"/>
          <a:srcRect/>
          <a:stretch>
            <a:fillRect/>
          </a:stretch>
        </p:blipFill>
        <p:spPr bwMode="auto">
          <a:xfrm>
            <a:off x="1857356" y="2857496"/>
            <a:ext cx="1093104" cy="1530345"/>
          </a:xfrm>
          <a:prstGeom prst="rect">
            <a:avLst/>
          </a:prstGeom>
          <a:noFill/>
          <a:ln w="9525">
            <a:noFill/>
            <a:miter lim="800000"/>
            <a:headEnd/>
            <a:tailEnd/>
          </a:ln>
          <a:effectLst/>
        </p:spPr>
      </p:pic>
      <p:pic>
        <p:nvPicPr>
          <p:cNvPr id="7" name="Picture 3"/>
          <p:cNvPicPr>
            <a:picLocks noChangeAspect="1" noChangeArrowheads="1"/>
          </p:cNvPicPr>
          <p:nvPr/>
        </p:nvPicPr>
        <p:blipFill>
          <a:blip r:embed="rId3" cstate="print"/>
          <a:srcRect/>
          <a:stretch>
            <a:fillRect/>
          </a:stretch>
        </p:blipFill>
        <p:spPr bwMode="auto">
          <a:xfrm>
            <a:off x="714348" y="4214818"/>
            <a:ext cx="1071570" cy="1505301"/>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algn="ctr"/>
            <a:r>
              <a:rPr lang="pl-PL" dirty="0" smtClean="0">
                <a:solidFill>
                  <a:srgbClr val="00B050"/>
                </a:solidFill>
                <a:effectLst>
                  <a:outerShdw blurRad="38100" dist="38100" dir="2700000" algn="tl">
                    <a:srgbClr val="000000">
                      <a:alpha val="43137"/>
                    </a:srgbClr>
                  </a:outerShdw>
                </a:effectLst>
              </a:rPr>
              <a:t>„Mit wykształconych kierowników”</a:t>
            </a:r>
            <a:r>
              <a:rPr lang="pl-PL" dirty="0" smtClean="0">
                <a:solidFill>
                  <a:srgbClr val="00B050"/>
                </a:solidFill>
              </a:rPr>
              <a:t> </a:t>
            </a:r>
            <a:br>
              <a:rPr lang="pl-PL" dirty="0" smtClean="0">
                <a:solidFill>
                  <a:srgbClr val="00B050"/>
                </a:solidFill>
              </a:rPr>
            </a:br>
            <a:endParaRPr lang="pl-PL" dirty="0">
              <a:solidFill>
                <a:srgbClr val="00B050"/>
              </a:solidFill>
            </a:endParaRPr>
          </a:p>
        </p:txBody>
      </p:sp>
      <p:sp>
        <p:nvSpPr>
          <p:cNvPr id="3" name="Symbol zastępczy zawartości 2"/>
          <p:cNvSpPr>
            <a:spLocks noGrp="1"/>
          </p:cNvSpPr>
          <p:nvPr>
            <p:ph idx="1"/>
          </p:nvPr>
        </p:nvSpPr>
        <p:spPr/>
        <p:txBody>
          <a:bodyPr>
            <a:normAutofit fontScale="70000" lnSpcReduction="20000"/>
          </a:bodyPr>
          <a:lstStyle/>
          <a:p>
            <a:pPr marL="0" indent="0">
              <a:buNone/>
            </a:pPr>
            <a:r>
              <a:rPr lang="pl-PL" b="1" dirty="0" smtClean="0">
                <a:solidFill>
                  <a:schemeClr val="tx2">
                    <a:lumMod val="75000"/>
                  </a:schemeClr>
                </a:solidFill>
              </a:rPr>
              <a:t>Lata 60 i 70 XX w.</a:t>
            </a:r>
          </a:p>
          <a:p>
            <a:pPr marL="0" indent="0">
              <a:buNone/>
            </a:pPr>
            <a:r>
              <a:rPr lang="pl-PL" dirty="0" smtClean="0"/>
              <a:t>(rozczarowanie absolwentów szkół uczących </a:t>
            </a:r>
          </a:p>
          <a:p>
            <a:pPr marL="0" indent="0">
              <a:buNone/>
            </a:pPr>
            <a:r>
              <a:rPr lang="pl-PL" dirty="0" err="1" smtClean="0"/>
              <a:t>oiz</a:t>
            </a:r>
            <a:r>
              <a:rPr lang="pl-PL" dirty="0" smtClean="0"/>
              <a:t>, sama wiedza bowiem nie wystarcza)</a:t>
            </a:r>
          </a:p>
          <a:p>
            <a:pPr marL="0" indent="0">
              <a:buNone/>
            </a:pPr>
            <a:endParaRPr lang="pl-PL" sz="1200" dirty="0" smtClean="0"/>
          </a:p>
          <a:p>
            <a:pPr marL="0" indent="0">
              <a:buNone/>
            </a:pPr>
            <a:endParaRPr lang="pl-PL" sz="1050" dirty="0" smtClean="0"/>
          </a:p>
          <a:p>
            <a:pPr marL="0" indent="0">
              <a:buNone/>
            </a:pPr>
            <a:r>
              <a:rPr lang="pl-PL" dirty="0" smtClean="0"/>
              <a:t>Cechy charakterystyczne:</a:t>
            </a:r>
          </a:p>
          <a:p>
            <a:pPr>
              <a:buFontTx/>
              <a:buChar char="-"/>
            </a:pPr>
            <a:r>
              <a:rPr lang="pl-PL" dirty="0" smtClean="0"/>
              <a:t>nauczanie kładzie nacisk na zdolności </a:t>
            </a:r>
          </a:p>
          <a:p>
            <a:pPr>
              <a:buNone/>
            </a:pPr>
            <a:r>
              <a:rPr lang="pl-PL" dirty="0" smtClean="0"/>
              <a:t>analityczne (rozwiązanie problemu i </a:t>
            </a:r>
          </a:p>
          <a:p>
            <a:pPr>
              <a:buNone/>
            </a:pPr>
            <a:r>
              <a:rPr lang="pl-PL" dirty="0" smtClean="0"/>
              <a:t>podjęcie decyzji),</a:t>
            </a:r>
          </a:p>
          <a:p>
            <a:pPr>
              <a:buFontTx/>
              <a:buChar char="-"/>
            </a:pPr>
            <a:r>
              <a:rPr lang="pl-PL" dirty="0" smtClean="0"/>
              <a:t>należy uczyć także przewidywania,</a:t>
            </a:r>
          </a:p>
          <a:p>
            <a:pPr>
              <a:buFontTx/>
              <a:buChar char="-"/>
            </a:pPr>
            <a:r>
              <a:rPr lang="pl-PL" dirty="0" smtClean="0"/>
              <a:t> problemów i wykorzystywania okazji,</a:t>
            </a:r>
          </a:p>
          <a:p>
            <a:pPr>
              <a:buFontTx/>
              <a:buChar char="-"/>
            </a:pPr>
            <a:r>
              <a:rPr lang="pl-PL" dirty="0" smtClean="0"/>
              <a:t>cechy skutecznego kierownika:</a:t>
            </a:r>
          </a:p>
          <a:p>
            <a:pPr marL="0" indent="0">
              <a:buNone/>
            </a:pPr>
            <a:r>
              <a:rPr lang="pl-PL" dirty="0" smtClean="0"/>
              <a:t>	posiada potrzebę kierowania,</a:t>
            </a:r>
          </a:p>
          <a:p>
            <a:pPr marL="0" indent="0">
              <a:buNone/>
            </a:pPr>
            <a:r>
              <a:rPr lang="pl-PL" dirty="0" smtClean="0"/>
              <a:t>	posiada potrzebę władzy,                      John Sterling Livingstone</a:t>
            </a:r>
          </a:p>
          <a:p>
            <a:pPr marL="0" indent="0">
              <a:buNone/>
            </a:pPr>
            <a:r>
              <a:rPr lang="pl-PL" dirty="0" smtClean="0"/>
              <a:t>	posiada zdolności empatii.</a:t>
            </a:r>
          </a:p>
          <a:p>
            <a:pPr algn="ctr"/>
            <a:endParaRPr lang="pl-PL" dirty="0"/>
          </a:p>
        </p:txBody>
      </p:sp>
      <p:pic>
        <p:nvPicPr>
          <p:cNvPr id="4" name="Obraz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6215074" y="2714620"/>
            <a:ext cx="2200275" cy="28575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algn="ctr"/>
            <a:r>
              <a:rPr lang="pl-PL" b="1" dirty="0" smtClean="0">
                <a:solidFill>
                  <a:schemeClr val="accent4">
                    <a:lumMod val="60000"/>
                    <a:lumOff val="40000"/>
                  </a:schemeClr>
                </a:solidFill>
              </a:rPr>
              <a:t>Geneza badań nad organizacją i zarządzaniem </a:t>
            </a:r>
            <a:endParaRPr lang="pl-PL" b="1" dirty="0">
              <a:solidFill>
                <a:schemeClr val="accent4">
                  <a:lumMod val="60000"/>
                  <a:lumOff val="40000"/>
                </a:schemeClr>
              </a:solidFill>
            </a:endParaRPr>
          </a:p>
        </p:txBody>
      </p:sp>
      <p:sp>
        <p:nvSpPr>
          <p:cNvPr id="3" name="Symbol zastępczy zawartości 2"/>
          <p:cNvSpPr>
            <a:spLocks noGrp="1"/>
          </p:cNvSpPr>
          <p:nvPr>
            <p:ph idx="1"/>
          </p:nvPr>
        </p:nvSpPr>
        <p:spPr/>
        <p:txBody>
          <a:bodyPr>
            <a:normAutofit/>
          </a:bodyPr>
          <a:lstStyle/>
          <a:p>
            <a:pPr algn="just"/>
            <a:endParaRPr lang="pl-PL" sz="2000" dirty="0" smtClean="0"/>
          </a:p>
          <a:p>
            <a:pPr algn="just"/>
            <a:r>
              <a:rPr lang="pl-PL" sz="2000" dirty="0" smtClean="0"/>
              <a:t>Poszukiwania procesów zarządzania i organizacji zarządzania produkcją przemysłową datuje się na przełom XVII/VIII i łączy się z rewolucją przemysłową.</a:t>
            </a:r>
          </a:p>
          <a:p>
            <a:pPr algn="just">
              <a:buNone/>
            </a:pPr>
            <a:endParaRPr lang="pl-PL" sz="2000" dirty="0" smtClean="0"/>
          </a:p>
          <a:p>
            <a:pPr algn="just"/>
            <a:r>
              <a:rPr lang="pl-PL" sz="2000" dirty="0" smtClean="0"/>
              <a:t>Badania te podejmowali głównie w praktyce, nie mający przygotowania teoretycznego.</a:t>
            </a:r>
          </a:p>
          <a:p>
            <a:pPr algn="just"/>
            <a:endParaRPr lang="pl-PL" sz="2000" dirty="0" smtClean="0"/>
          </a:p>
          <a:p>
            <a:pPr algn="just"/>
            <a:r>
              <a:rPr lang="pl-PL" sz="2000" dirty="0" smtClean="0"/>
              <a:t>Często  badania wtedy podejmowane</a:t>
            </a:r>
          </a:p>
          <a:p>
            <a:pPr algn="just">
              <a:buNone/>
            </a:pPr>
            <a:r>
              <a:rPr lang="pl-PL" sz="2000" dirty="0" smtClean="0"/>
              <a:t>    nie zostały nigdzie opisane i </a:t>
            </a:r>
          </a:p>
          <a:p>
            <a:pPr algn="just">
              <a:buNone/>
            </a:pPr>
            <a:r>
              <a:rPr lang="pl-PL" sz="2000" dirty="0" smtClean="0"/>
              <a:t>     utrwalone</a:t>
            </a:r>
            <a:endParaRPr lang="pl-PL" sz="2000" dirty="0"/>
          </a:p>
        </p:txBody>
      </p:sp>
      <p:pic>
        <p:nvPicPr>
          <p:cNvPr id="4" name="Picture 2"/>
          <p:cNvPicPr>
            <a:picLocks noChangeAspect="1" noChangeArrowheads="1"/>
          </p:cNvPicPr>
          <p:nvPr/>
        </p:nvPicPr>
        <p:blipFill>
          <a:blip r:embed="rId2" cstate="print"/>
          <a:srcRect/>
          <a:stretch>
            <a:fillRect/>
          </a:stretch>
        </p:blipFill>
        <p:spPr bwMode="auto">
          <a:xfrm>
            <a:off x="5143504" y="4357694"/>
            <a:ext cx="3742830" cy="2073268"/>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b="1" dirty="0" smtClean="0">
                <a:solidFill>
                  <a:srgbClr val="FF0000"/>
                </a:solidFill>
              </a:rPr>
              <a:t>Prekursorzy (XVIII/XIX w.)</a:t>
            </a:r>
            <a:endParaRPr lang="pl-PL" b="1" dirty="0">
              <a:solidFill>
                <a:srgbClr val="FF0000"/>
              </a:solidFill>
            </a:endParaRPr>
          </a:p>
        </p:txBody>
      </p:sp>
      <p:sp>
        <p:nvSpPr>
          <p:cNvPr id="5" name="Symbol zastępczy zawartości 4"/>
          <p:cNvSpPr>
            <a:spLocks noGrp="1"/>
          </p:cNvSpPr>
          <p:nvPr>
            <p:ph idx="1"/>
          </p:nvPr>
        </p:nvSpPr>
        <p:spPr/>
        <p:txBody>
          <a:bodyPr>
            <a:normAutofit fontScale="92500" lnSpcReduction="20000"/>
          </a:bodyPr>
          <a:lstStyle/>
          <a:p>
            <a:pPr algn="just"/>
            <a:endParaRPr lang="pl-PL" dirty="0" smtClean="0"/>
          </a:p>
          <a:p>
            <a:pPr algn="just"/>
            <a:r>
              <a:rPr lang="pl-PL" dirty="0" smtClean="0"/>
              <a:t>R. Owen – przedstawiciel socjalizmu utopijnego, działacz przemysłowy, menedżer i reformator; przeprowadzał eksperymenty a pracownika widział jako człowieka zasługującego na szacunek a nie robotnika postrzeganego jako dodatku do maszyny</a:t>
            </a:r>
          </a:p>
          <a:p>
            <a:pPr algn="just"/>
            <a:r>
              <a:rPr lang="pl-PL" dirty="0" err="1" smtClean="0"/>
              <a:t>Ch</a:t>
            </a:r>
            <a:r>
              <a:rPr lang="pl-PL" dirty="0" smtClean="0"/>
              <a:t>. Babbage –matematyk, który starał się wszelkie zjawiska społeczne opisywać i analizować za pomocą liczb, twórca maszyny liczącej, według niego praca ludzka może być badana w sposób naukowy, przedstawił w sposób naukowy zasadę podziału pracy jako podstawę organizacji produkcji a także zastosowania metod mierzenia czasu pracy.</a:t>
            </a:r>
          </a:p>
          <a:p>
            <a:endParaRPr lang="pl-PL"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ielkomiejski">
  <a:themeElements>
    <a:clrScheme name="Wielkomiejski">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Wielkomiejski">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ielkomiejski">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403</TotalTime>
  <Words>1391</Words>
  <Application>Microsoft Office PowerPoint</Application>
  <PresentationFormat>Pokaz na ekranie (4:3)</PresentationFormat>
  <Paragraphs>183</Paragraphs>
  <Slides>27</Slides>
  <Notes>0</Notes>
  <HiddenSlides>0</HiddenSlides>
  <MMClips>0</MMClips>
  <ScaleCrop>false</ScaleCrop>
  <HeadingPairs>
    <vt:vector size="4" baseType="variant">
      <vt:variant>
        <vt:lpstr>Motyw</vt:lpstr>
      </vt:variant>
      <vt:variant>
        <vt:i4>1</vt:i4>
      </vt:variant>
      <vt:variant>
        <vt:lpstr>Tytuły slajdów</vt:lpstr>
      </vt:variant>
      <vt:variant>
        <vt:i4>27</vt:i4>
      </vt:variant>
    </vt:vector>
  </HeadingPairs>
  <TitlesOfParts>
    <vt:vector size="28" baseType="lpstr">
      <vt:lpstr>Wielkomiejski</vt:lpstr>
      <vt:lpstr>Podstawy  organizacji i zarządzania Wykład nr 1 </vt:lpstr>
      <vt:lpstr>Sprawy organizacyjne</vt:lpstr>
      <vt:lpstr>PODSTAWY ORGANIZACJI I ZARZĄDZANIA Wprowadzenie do przedmiotu  </vt:lpstr>
      <vt:lpstr>Kierowanie to sztuka</vt:lpstr>
      <vt:lpstr>Kierowanie to wiedza</vt:lpstr>
      <vt:lpstr>Kierowanie to zawód</vt:lpstr>
      <vt:lpstr>„Mit wykształconych kierowników”  </vt:lpstr>
      <vt:lpstr>Geneza badań nad organizacją i zarządzaniem </vt:lpstr>
      <vt:lpstr>Prekursorzy (XVIII/XIX w.)</vt:lpstr>
      <vt:lpstr>Proces powstania szkoły </vt:lpstr>
      <vt:lpstr>Cechy szkół w NOiZ</vt:lpstr>
      <vt:lpstr>UMOWNY PODZIAŁ SZKÓŁ </vt:lpstr>
      <vt:lpstr>F.W. Taylor NAUKOWE ZARZĄDZANIE</vt:lpstr>
      <vt:lpstr>Jak zrobić coś szybciej?</vt:lpstr>
      <vt:lpstr>Szkoła Naukowego Zarządzania</vt:lpstr>
      <vt:lpstr>H.FAYOL KIERUNEK ADMINISTRACYJNY</vt:lpstr>
      <vt:lpstr>Hierarchia organizacyjna a wielkość przedsiębiorstwa (H. Fayol)</vt:lpstr>
      <vt:lpstr>M. Weber</vt:lpstr>
      <vt:lpstr>KIERUNEK HUMAN RELATION E. MAYO</vt:lpstr>
      <vt:lpstr>Kierunek behawioralny</vt:lpstr>
      <vt:lpstr>Szkoła ilościowa</vt:lpstr>
      <vt:lpstr>Podejście systemowe</vt:lpstr>
      <vt:lpstr>Cechy organizacji w podejściu systemowym</vt:lpstr>
      <vt:lpstr>Polska myśl organizacyjna</vt:lpstr>
      <vt:lpstr>Karol Adamiecki</vt:lpstr>
      <vt:lpstr>Opracowano na podstawie:</vt:lpstr>
      <vt:lpstr>Linki do zdjeć</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Podstawy  organizacji i zarządzania Wykład nr 1</dc:title>
  <dc:creator>Justyna Mielczarek</dc:creator>
  <cp:lastModifiedBy>Konrad Mikołajów</cp:lastModifiedBy>
  <cp:revision>4</cp:revision>
  <dcterms:created xsi:type="dcterms:W3CDTF">2019-02-28T16:52:43Z</dcterms:created>
  <dcterms:modified xsi:type="dcterms:W3CDTF">2019-05-06T19:21:42Z</dcterms:modified>
</cp:coreProperties>
</file>