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78" r:id="rId28"/>
    <p:sldId id="279" r:id="rId29"/>
    <p:sldId id="280" r:id="rId30"/>
    <p:sldId id="281" r:id="rId31"/>
    <p:sldId id="290" r:id="rId32"/>
    <p:sldId id="262" r:id="rId33"/>
    <p:sldId id="291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>
      <p:cViewPr varScale="1">
        <p:scale>
          <a:sx n="68" d="100"/>
          <a:sy n="68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654E0AA-F8EB-47B1-ADAD-E830C041DCC0}" type="datetimeFigureOut">
              <a:rPr lang="pl-PL" smtClean="0"/>
              <a:pPr/>
              <a:t>2019-05-06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ndict.pl/akademia/zarzadzanie-strategiczne/analiza-strategiczna/5-sil-portera" TargetMode="External"/><Relationship Id="rId3" Type="http://schemas.openxmlformats.org/officeDocument/2006/relationships/hyperlink" Target="https://www.superkid.pl/relacje-w-grupie-materialy-dla-dzieci" TargetMode="External"/><Relationship Id="rId7" Type="http://schemas.openxmlformats.org/officeDocument/2006/relationships/hyperlink" Target="http://retropress.pl/tecza/czy-armia-niemiecka-jest-zdolna-do-prowadzenia-wojny/" TargetMode="External"/><Relationship Id="rId2" Type="http://schemas.openxmlformats.org/officeDocument/2006/relationships/hyperlink" Target="https://www.google.pl/search?q=organizacja+co+to&amp;source=lnms&amp;tbm=isch&amp;sa=X&amp;ved=0ahUKEwjql6mth4LhAhUmqYsKHYQbCEAQ_AUIDigB&amp;biw=1366&amp;bih=6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pl/search?q=znak+zapytania&amp;hl=pl&amp;authuser=0&amp;source=lnms&amp;tbm=isch&amp;sa=X&amp;sqi=2&amp;ved=0ahUKEwixq6T9woLhAhXMfH0KHZzFDbYQ_AUIDigB&amp;biw=1366&amp;bih=657" TargetMode="External"/><Relationship Id="rId5" Type="http://schemas.openxmlformats.org/officeDocument/2006/relationships/hyperlink" Target="https://www.google.pl/search?q=wosp&amp;hl=pl&amp;authuser=0&amp;tbm=isch&amp;source=lnms&amp;sa=X&amp;ved=0ahUKEwiAi9Dly4LhAhWR0KYKHeEnBoUQ_AUICygC&amp;biw=1366&amp;bih=657&amp;dpr=1" TargetMode="External"/><Relationship Id="rId4" Type="http://schemas.openxmlformats.org/officeDocument/2006/relationships/hyperlink" Target="https://www.google.pl/search?q=partia+polityczna&amp;hl=pl&amp;authuser=0&amp;source=lnms&amp;tbm=isch&amp;sa=X&amp;sqi=2&amp;ved=0ahUKEwibj6nZy4LhAhUJfCsKHQCxCCoQ_AUIDygC&amp;biw=1366&amp;bih=657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Podstawy organizacji i zarządzania</a:t>
            </a:r>
            <a:br>
              <a:rPr lang="pl-PL" dirty="0" smtClean="0"/>
            </a:br>
            <a:r>
              <a:rPr lang="pl-PL" dirty="0" smtClean="0"/>
              <a:t>Wykład nr 2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Pojęcie i struktura organizacji 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Instytucjonalizacja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                                      O =  I    </a:t>
            </a:r>
            <a:r>
              <a:rPr lang="pl-PL" sz="4400" dirty="0" smtClean="0"/>
              <a:t>?</a:t>
            </a:r>
            <a:endParaRPr lang="pl-PL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Instytucjonalizacja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FFC000"/>
              </a:solidFill>
            </a:endParaRPr>
          </a:p>
          <a:p>
            <a:r>
              <a:rPr lang="pl-PL" dirty="0" smtClean="0">
                <a:solidFill>
                  <a:srgbClr val="FFC000"/>
                </a:solidFill>
              </a:rPr>
              <a:t> I      O </a:t>
            </a:r>
          </a:p>
          <a:p>
            <a:endParaRPr lang="pl-PL" dirty="0" smtClean="0">
              <a:solidFill>
                <a:srgbClr val="FFC000"/>
              </a:solidFill>
            </a:endParaRPr>
          </a:p>
          <a:p>
            <a:endParaRPr lang="pl-PL" dirty="0" smtClean="0">
              <a:solidFill>
                <a:srgbClr val="FFC000"/>
              </a:solidFill>
            </a:endParaRPr>
          </a:p>
          <a:p>
            <a:r>
              <a:rPr lang="pl-PL" dirty="0" smtClean="0">
                <a:solidFill>
                  <a:srgbClr val="FFC000"/>
                </a:solidFill>
              </a:rPr>
              <a:t>O     I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1214414" y="428625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5400000">
            <a:off x="1214414" y="4214818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Instytucjonalizacja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Stopień zorganizowania instytucji odnosi się do stopnia nasilenia zjawiska </a:t>
            </a:r>
            <a:r>
              <a:rPr lang="pl-PL" dirty="0" err="1" smtClean="0"/>
              <a:t>współprzyczyniania</a:t>
            </a:r>
            <a:r>
              <a:rPr lang="pl-PL" dirty="0" smtClean="0"/>
              <a:t> się członków instytucji do jej powodzenia. </a:t>
            </a:r>
          </a:p>
          <a:p>
            <a:r>
              <a:rPr lang="pl-PL" dirty="0" smtClean="0"/>
              <a:t>Stopnia zorganizowania jest zmienny – zależy od rangi organizacji 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	Wyższa ranga            stopień zorganizowania </a:t>
            </a:r>
          </a:p>
          <a:p>
            <a:pPr>
              <a:buNone/>
            </a:pPr>
            <a:r>
              <a:rPr lang="pl-PL" dirty="0" smtClean="0"/>
              <a:t>     instytucji                          </a:t>
            </a:r>
            <a:r>
              <a:rPr lang="pl-PL" dirty="0" err="1" smtClean="0"/>
              <a:t>instytucji</a:t>
            </a:r>
            <a:endParaRPr lang="pl-PL" dirty="0" smtClean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3143240" y="5286388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Instytucjonalizacja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Czy stopień zorganizowania armii w natarciu i w odwrocie jest taki sam ?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86190"/>
            <a:ext cx="5078067" cy="254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RDZEŃ instytucji –</a:t>
            </a:r>
            <a:r>
              <a:rPr lang="pl-PL" sz="2000" dirty="0" smtClean="0"/>
              <a:t> tworzą uczestnicy instytucji, niezbędni do jej funkcjonowania, np. lekarz w szpitalu. Są oni powiązani z instytucją najczęściej stosunkiem pracy a z tytułu pracy otrzymują świadczenie. Instytucja zaś oczekuje od nich całkowitego podporządkowania się jej celom, zachowania niepożądane grożą wydaleniem z instytucji</a:t>
            </a:r>
            <a:endParaRPr lang="pl-PL" sz="2000" dirty="0"/>
          </a:p>
        </p:txBody>
      </p:sp>
      <p:sp>
        <p:nvSpPr>
          <p:cNvPr id="5" name="Elipsa 4"/>
          <p:cNvSpPr/>
          <p:nvPr/>
        </p:nvSpPr>
        <p:spPr>
          <a:xfrm>
            <a:off x="3929058" y="4000504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857620" y="4143380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Rdzeń</a:t>
            </a:r>
            <a:endParaRPr lang="pl-PL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KRĄG ZEWNĘTRZNY -  </a:t>
            </a:r>
            <a:r>
              <a:rPr lang="pl-PL" sz="2000" dirty="0" smtClean="0"/>
              <a:t>tworzą uczestnicy instytucji, niezbędni do jej istnienia, gdyż ich zachowania są niezbędne do realizacji celów instytucji, np. pacjent w szpitalu;  nie są z instytucją trwale związani; nie otrzymują z tytułu uczestnictwa w organizacji wynagrodzenia, czasami ponoszą koszty. W granicach tolerancji instytucja dopuszcza zachowania niepożądane np. niedostosowanie się przez pacjenta do wymogów terapii. </a:t>
            </a:r>
            <a:endParaRPr lang="pl-PL" sz="2000" dirty="0"/>
          </a:p>
        </p:txBody>
      </p:sp>
      <p:sp>
        <p:nvSpPr>
          <p:cNvPr id="4" name="Elipsa 3"/>
          <p:cNvSpPr/>
          <p:nvPr/>
        </p:nvSpPr>
        <p:spPr>
          <a:xfrm>
            <a:off x="5572132" y="4357694"/>
            <a:ext cx="1143008" cy="11430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OTOCZENIE organizacji </a:t>
            </a:r>
            <a:r>
              <a:rPr lang="pl-PL" sz="2200" dirty="0" smtClean="0"/>
              <a:t>–</a:t>
            </a:r>
            <a:r>
              <a:rPr lang="pl-PL" sz="2000" dirty="0" smtClean="0"/>
              <a:t> tworzą uczestnicy organizacji, którzy nie są niezbędni do jej funkcjonowania w takim stopniu jak rdzeń i krąg zewnętrzny;  tylko niektóre ich zachowania są skierowane na realizację celu instytucji, np. potencjalnie każdy z nas jest pacjentem szpitala; nie otrzymują żadnego wynagrodzenia                              </a:t>
            </a:r>
          </a:p>
          <a:p>
            <a:pPr algn="just">
              <a:buNone/>
            </a:pPr>
            <a:r>
              <a:rPr lang="pl-PL" sz="2000" dirty="0" smtClean="0"/>
              <a:t>   i nie ponoszą kosztów, choć np. w przypadku służby zdrowia wszyscy ponoszą koszty. Instytucja nie ma wpływu na zachowanie otoczenia, może zachęcać ich do stania się uczestnikiem kręgu zewnętrznego, np. kampanie reklamowe lub rdzenia, np. oferty pracy</a:t>
            </a:r>
            <a:endParaRPr lang="pl-PL" sz="2000" dirty="0"/>
          </a:p>
        </p:txBody>
      </p:sp>
      <p:sp>
        <p:nvSpPr>
          <p:cNvPr id="4" name="Elipsa 3"/>
          <p:cNvSpPr/>
          <p:nvPr/>
        </p:nvSpPr>
        <p:spPr>
          <a:xfrm>
            <a:off x="6929454" y="4857760"/>
            <a:ext cx="1571636" cy="15001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Klient sklepu w relacji do sklepu</a:t>
            </a:r>
          </a:p>
          <a:p>
            <a:pPr algn="just"/>
            <a:r>
              <a:rPr lang="pl-PL" dirty="0" smtClean="0"/>
              <a:t>Student iberystyki w odniesieniu do Uniwersytetu Ekonomicznego</a:t>
            </a:r>
          </a:p>
          <a:p>
            <a:pPr algn="just"/>
            <a:r>
              <a:rPr lang="pl-PL" dirty="0" smtClean="0"/>
              <a:t>Więzień na czas odbywania kary pozbawienia wolności</a:t>
            </a:r>
          </a:p>
          <a:p>
            <a:pPr algn="just"/>
            <a:r>
              <a:rPr lang="pl-PL" dirty="0" smtClean="0"/>
              <a:t>Student ekonomii w relacji do Uniwersytetu Wrocławskiego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RELATYWIZM GRANIC ORGANIZACJI – niemożność jednoznacznego oznaczenia granic instytucji i jej granic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PRZYPADEK A- </a:t>
            </a:r>
            <a:r>
              <a:rPr lang="pl-PL" dirty="0" smtClean="0"/>
              <a:t>otoczenie: krąg zewnętrzny: otoczenie, np. student</a:t>
            </a:r>
          </a:p>
          <a:p>
            <a:pPr>
              <a:buNone/>
            </a:pPr>
            <a:r>
              <a:rPr lang="pl-PL" dirty="0" smtClean="0">
                <a:solidFill>
                  <a:srgbClr val="92D050"/>
                </a:solidFill>
              </a:rPr>
              <a:t>PRZYPADEK B </a:t>
            </a:r>
            <a:r>
              <a:rPr lang="pl-PL" dirty="0" smtClean="0"/>
              <a:t>– rdzeń organizacji: otoczenie, np. pracownik służby cywilnej</a:t>
            </a:r>
          </a:p>
          <a:p>
            <a:pPr>
              <a:buNone/>
            </a:pPr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PRZYPADEK C-  </a:t>
            </a:r>
            <a:r>
              <a:rPr lang="pl-PL" dirty="0" smtClean="0"/>
              <a:t>krąg zewnętrzny: rdzeń, np. adiunkt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Otoczenie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Otoczenie organizacji </a:t>
            </a:r>
            <a:r>
              <a:rPr lang="pl-PL" dirty="0" smtClean="0"/>
              <a:t>– warunki, w których funkcjonuje organizacja albo partnerów z jakimi wchodzi w interakcje w toku swojego funkcjonowania</a:t>
            </a:r>
          </a:p>
          <a:p>
            <a:r>
              <a:rPr lang="pl-PL" u="sng" dirty="0" smtClean="0"/>
              <a:t>Otoczenie ogólne (</a:t>
            </a:r>
            <a:r>
              <a:rPr lang="pl-PL" u="sng" dirty="0" err="1" smtClean="0"/>
              <a:t>makrootoczenie</a:t>
            </a:r>
            <a:r>
              <a:rPr lang="pl-PL" u="sng" dirty="0" smtClean="0"/>
              <a:t>, otoczenie dalsze)</a:t>
            </a:r>
            <a:r>
              <a:rPr lang="pl-PL" dirty="0" smtClean="0"/>
              <a:t>– warunki funkcjonowania organizacji</a:t>
            </a:r>
          </a:p>
          <a:p>
            <a:r>
              <a:rPr lang="pl-PL" u="sng" dirty="0" smtClean="0"/>
              <a:t>Otoczenie szczegółowe (</a:t>
            </a:r>
            <a:r>
              <a:rPr lang="pl-PL" u="sng" dirty="0" err="1" smtClean="0"/>
              <a:t>mikrootoczenie</a:t>
            </a:r>
            <a:r>
              <a:rPr lang="pl-PL" u="sng" dirty="0" smtClean="0"/>
              <a:t>, otoczenie bliższe)- </a:t>
            </a:r>
            <a:r>
              <a:rPr lang="pl-PL" dirty="0" smtClean="0"/>
              <a:t>podmioty, z którymi organizacja wchodzi we wzajemne zależności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to jest organizacja?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86058"/>
            <a:ext cx="32956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Otoczenie organizacji</a:t>
            </a:r>
            <a:endParaRPr lang="pl-PL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831" y="2249488"/>
            <a:ext cx="5356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/>
          <a:lstStyle/>
          <a:p>
            <a:pPr algn="ctr"/>
            <a:r>
              <a:rPr lang="pl-PL" b="1" dirty="0" smtClean="0"/>
              <a:t>Otoczenie makroekonomiczne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85720" y="1928802"/>
          <a:ext cx="8543956" cy="42998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2937"/>
                <a:gridCol w="6031019"/>
              </a:tblGrid>
              <a:tr h="72601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      OTOCZENIE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OPIS</a:t>
                      </a:r>
                      <a:endParaRPr lang="pl-PL" dirty="0"/>
                    </a:p>
                  </a:txBody>
                  <a:tcPr/>
                </a:tc>
              </a:tr>
              <a:tr h="735912"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EKONOMICZNE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Zjawiska ekonomiczne kształtujące politykę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gospodarczą rządu wpływającą na</a:t>
                      </a:r>
                      <a:r>
                        <a:rPr lang="pl-PL" sz="1400" baseline="0" dirty="0" smtClean="0"/>
                        <a:t> wskaźniki tj. stopy wzrostu ekonomicznego, bilans handlu, poziom inflacji, kurs wymiany walut</a:t>
                      </a:r>
                      <a:endParaRPr lang="pl-PL" sz="1400" dirty="0"/>
                    </a:p>
                  </a:txBody>
                  <a:tcPr/>
                </a:tc>
              </a:tr>
              <a:tr h="735912"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TECHNOLOGICZNE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Gospodarka</a:t>
                      </a:r>
                      <a:r>
                        <a:rPr lang="pl-PL" sz="1400" baseline="0" dirty="0" smtClean="0"/>
                        <a:t> oparta na wiedzy rozwój technologiczny jako źródło przewagi konkurencyjnej; rozwój technologii jako rozwój innowacji mającej na celu zwiększenie efektywności przedsiębiorstwa</a:t>
                      </a:r>
                      <a:endParaRPr lang="pl-PL" sz="1400" dirty="0"/>
                    </a:p>
                  </a:txBody>
                  <a:tcPr/>
                </a:tc>
              </a:tr>
              <a:tr h="735912"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KULTUROWE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Zespól nakazów moralnych; czynnik interweniujący</a:t>
                      </a:r>
                      <a:r>
                        <a:rPr lang="pl-PL" sz="1400" baseline="0" dirty="0" smtClean="0"/>
                        <a:t> w przebieg wszelkich działań społecznych podejmowanych przez ludzi; kultura współkształtuje sytuację gospodarczą. </a:t>
                      </a:r>
                      <a:endParaRPr lang="pl-PL" sz="1400" dirty="0"/>
                    </a:p>
                  </a:txBody>
                  <a:tcPr/>
                </a:tc>
              </a:tr>
              <a:tr h="726014">
                <a:tc>
                  <a:txBody>
                    <a:bodyPr/>
                    <a:lstStyle/>
                    <a:p>
                      <a:r>
                        <a:rPr lang="pl-PL" dirty="0" smtClean="0"/>
                        <a:t>DEMOGRAFICZNE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Posiada decydujący</a:t>
                      </a:r>
                      <a:r>
                        <a:rPr lang="pl-PL" sz="1400" baseline="0" dirty="0" smtClean="0"/>
                        <a:t> wpływ na to kto i co będzie kupować oraz w jakiej ilości</a:t>
                      </a:r>
                      <a:endParaRPr lang="pl-PL" sz="1400" dirty="0"/>
                    </a:p>
                  </a:txBody>
                  <a:tcPr/>
                </a:tc>
              </a:tr>
              <a:tr h="591581">
                <a:tc>
                  <a:txBody>
                    <a:bodyPr/>
                    <a:lstStyle/>
                    <a:p>
                      <a:r>
                        <a:rPr lang="pl-PL" dirty="0" smtClean="0"/>
                        <a:t>POLITYCZNO-PRAWNE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Wpływ procesów</a:t>
                      </a:r>
                      <a:r>
                        <a:rPr lang="pl-PL" sz="1400" baseline="0" dirty="0" smtClean="0"/>
                        <a:t> politycznych, grup nacisku; brak możliwości wyeliminowania politycznych procesów decyzyjnych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2867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Otoczenie </a:t>
            </a:r>
            <a:r>
              <a:rPr lang="pl-PL" b="1" dirty="0" err="1" smtClean="0"/>
              <a:t>mikroekonomczne</a:t>
            </a:r>
            <a:r>
              <a:rPr lang="pl-PL" b="1" dirty="0" smtClean="0"/>
              <a:t> (sprzężenie zwrotne) 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28596" y="2428868"/>
          <a:ext cx="8229600" cy="414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5514956"/>
              </a:tblGrid>
              <a:tr h="7502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OTOCZENIE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OPIS</a:t>
                      </a:r>
                      <a:endParaRPr lang="pl-PL" dirty="0"/>
                    </a:p>
                  </a:txBody>
                  <a:tcPr/>
                </a:tc>
              </a:tr>
              <a:tr h="750256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KONKURENCI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Grupa podmiotów oferujących wyroby i usługi z punktów widzenia potrzeb oraz oczekiwań klientów; konkurencji bezpośredni i pośredni;</a:t>
                      </a:r>
                      <a:r>
                        <a:rPr lang="pl-PL" sz="1400" baseline="0" dirty="0" smtClean="0"/>
                        <a:t> substytut; konkurencja kosztowa, konkurencja przez zróżnicowanie; efekt synergii</a:t>
                      </a:r>
                      <a:endParaRPr lang="pl-PL" sz="1400" dirty="0"/>
                    </a:p>
                  </a:txBody>
                  <a:tcPr/>
                </a:tc>
              </a:tr>
              <a:tr h="7502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NABYWCA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Podmiot dokonujący</a:t>
                      </a:r>
                      <a:r>
                        <a:rPr lang="pl-PL" sz="1400" baseline="0" dirty="0" smtClean="0"/>
                        <a:t> zakupu na rynku; kryterium motywu zakupu, końcowi użytkownicy produktu, pośredni użytkownicy produktu, nabywcy indywidualni, nabywcy instytucjonalni</a:t>
                      </a:r>
                      <a:endParaRPr lang="pl-PL" sz="1400" dirty="0"/>
                    </a:p>
                  </a:txBody>
                  <a:tcPr/>
                </a:tc>
              </a:tr>
              <a:tr h="7502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DOSTAWCY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Podmioty zaopatrujące organizację w surowce, komponenty,  surowce, półprodukty; uwarunkowany</a:t>
                      </a:r>
                      <a:r>
                        <a:rPr lang="pl-PL" sz="1400" baseline="0" dirty="0" smtClean="0"/>
                        <a:t> wybór dostawcy od poziomu cen, terminowości, elastyczności itp.; samodzielne wytwarzanie</a:t>
                      </a:r>
                      <a:endParaRPr lang="pl-PL" sz="1400" dirty="0"/>
                    </a:p>
                  </a:txBody>
                  <a:tcPr/>
                </a:tc>
              </a:tr>
              <a:tr h="7502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ALIANCI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Przyczyny: nasilająca się konkurencja, potrzeba tworzenia strategii relacyjnych; alianse</a:t>
                      </a:r>
                      <a:r>
                        <a:rPr lang="pl-PL" sz="1400" baseline="0" dirty="0" smtClean="0"/>
                        <a:t> strategiczne – sojusze nawiązywane między organizacjami będącymi faktycznymi lub potencjalnymi konkurentami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Metody analizy otoczenia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Zarządzanie strategiczne; strategia  rozumiana  jako podejmowanie działań dostosowawczych polegających na dostosowaniu potencjału organizacji do szans</a:t>
            </a:r>
          </a:p>
          <a:p>
            <a:pPr algn="just">
              <a:buNone/>
            </a:pPr>
            <a:r>
              <a:rPr lang="pl-PL" dirty="0" smtClean="0"/>
              <a:t>    i zagrożeń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0504"/>
            <a:ext cx="3538828" cy="22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Pięć sił </a:t>
            </a:r>
            <a:r>
              <a:rPr lang="pl-PL" b="1" dirty="0" err="1" smtClean="0"/>
              <a:t>Portera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Rywalizacja pomiędzy podmiotami działającymi w sektorze, </a:t>
            </a:r>
          </a:p>
          <a:p>
            <a:r>
              <a:rPr lang="pl-PL" dirty="0" smtClean="0"/>
              <a:t>Groźba pojawienia się nowych konkurentów, </a:t>
            </a:r>
          </a:p>
          <a:p>
            <a:r>
              <a:rPr lang="pl-PL" dirty="0" smtClean="0"/>
              <a:t>Groźba pojawienia się substytutów, </a:t>
            </a:r>
          </a:p>
          <a:p>
            <a:r>
              <a:rPr lang="pl-PL" dirty="0" smtClean="0"/>
              <a:t>Siła przetargowa nabywców</a:t>
            </a:r>
          </a:p>
          <a:p>
            <a:r>
              <a:rPr lang="pl-PL" dirty="0" smtClean="0"/>
              <a:t>Siła przetargowa dostawców</a:t>
            </a: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Pięć sił </a:t>
            </a:r>
            <a:r>
              <a:rPr lang="pl-PL" b="1" dirty="0" err="1" smtClean="0"/>
              <a:t>Portera</a:t>
            </a:r>
            <a:endParaRPr lang="pl-PL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5" y="2668588"/>
            <a:ext cx="38671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Pięć sił </a:t>
            </a:r>
            <a:r>
              <a:rPr lang="pl-PL" b="1" dirty="0" err="1" smtClean="0"/>
              <a:t>Portera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Atrakcyjność sektora jest większa im mniejsze jest natężenie w sektorze, większe bariery wejścia do sektora,  mniejsza możliwość pojawienia się substytutów</a:t>
            </a:r>
          </a:p>
          <a:p>
            <a:pPr algn="just"/>
            <a:r>
              <a:rPr lang="pl-PL" dirty="0" smtClean="0"/>
              <a:t>Model ten może być stosowany w odniesieniu do grup strategicznych – przedsiębiorstwo danego sektora, oferujące produkty podobne pod względem jakości, używają podobnych kanałów dystrybucji, zaspokajają potrzeby tych samych klientów itp. 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Cybernetyczna koncepcja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Przedmiot badań: zbiór obiektów badanych przez cybernetykę; ogół ich własności/ogół procesów. </a:t>
            </a:r>
          </a:p>
          <a:p>
            <a:pPr algn="just"/>
            <a:r>
              <a:rPr lang="pl-PL" dirty="0" smtClean="0"/>
              <a:t>Werner: przedmiot sformułował jako ogół zwierząt, maszyn, ludzi; procesy stworzenia i łączności tych obiektów. Maszyna była „układem działającym dla osiągnięcia określonego celu”. </a:t>
            </a:r>
          </a:p>
          <a:p>
            <a:pPr algn="just"/>
            <a:r>
              <a:rPr lang="pl-PL" dirty="0" smtClean="0"/>
              <a:t>Modelowanie podstawową metodą cybernetyki, której celem było znalezienie wspólnych właściwości różnych układów</a:t>
            </a: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Systemowa  koncepcja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Organizacja stanowi bardzo złożony układ fragment rzeczywistości, stanowiący swoistą całość. </a:t>
            </a:r>
          </a:p>
          <a:p>
            <a:r>
              <a:rPr lang="pl-PL" sz="2000" dirty="0" smtClean="0"/>
              <a:t>System otwarty pozostaje w ciągłej interakcji z otoczeniem; posiada zdolność do transformowania pracy i energii; dąży do statycznej lub dynamicznej równowagi</a:t>
            </a:r>
            <a:r>
              <a:rPr lang="pl-PL" dirty="0" smtClean="0"/>
              <a:t>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357290" y="4071942"/>
            <a:ext cx="12144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643570" y="4143380"/>
            <a:ext cx="12144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WYJŚCIA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428992" y="4143380"/>
            <a:ext cx="12144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357290" y="414338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WEJŚCIA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428992" y="414338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SYSTEM PRZETW. </a:t>
            </a: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2643174" y="4429132"/>
            <a:ext cx="714380" cy="37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8" idx="3"/>
          </p:cNvCxnSpPr>
          <p:nvPr/>
        </p:nvCxnSpPr>
        <p:spPr>
          <a:xfrm>
            <a:off x="4714876" y="446654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Systemowa  koncepcja organizacji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Wejścia- pobieranie energii ze środowiska zewnętrznego</a:t>
            </a:r>
          </a:p>
          <a:p>
            <a:r>
              <a:rPr lang="pl-PL" dirty="0" smtClean="0"/>
              <a:t>Przejścia- systemy społeczne przetwarzające energie</a:t>
            </a:r>
          </a:p>
          <a:p>
            <a:r>
              <a:rPr lang="pl-PL" dirty="0" smtClean="0"/>
              <a:t>Wyjścia –wydzielanie produktów do otoczenia</a:t>
            </a:r>
          </a:p>
          <a:p>
            <a:r>
              <a:rPr lang="pl-PL" dirty="0" smtClean="0"/>
              <a:t>Cykliczność zdarzeń </a:t>
            </a:r>
          </a:p>
          <a:p>
            <a:r>
              <a:rPr lang="pl-PL" dirty="0" smtClean="0"/>
              <a:t>Negatywna entropia</a:t>
            </a:r>
          </a:p>
          <a:p>
            <a:r>
              <a:rPr lang="pl-PL" dirty="0" smtClean="0"/>
              <a:t>Wejścia informacyjne- ujemnie sprzężone, proces kodowania – dostarczają szereg sygnałów z otoczenia</a:t>
            </a:r>
          </a:p>
          <a:p>
            <a:r>
              <a:rPr lang="pl-PL" dirty="0" smtClean="0"/>
              <a:t>Stan ustalony i homeostaza (stan utrzymywania określonych zmiennych w przedziałach uwarunkowanych adaptacyjnością systemu)</a:t>
            </a:r>
          </a:p>
          <a:p>
            <a:r>
              <a:rPr lang="pl-PL" dirty="0" smtClean="0"/>
              <a:t>Zróżnicowanie </a:t>
            </a:r>
          </a:p>
          <a:p>
            <a:r>
              <a:rPr lang="pl-PL" dirty="0" smtClean="0"/>
              <a:t>Ekwiwalentność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Pojęcie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Wieloznaczne i interdyscyplinarne pojęcie z zakresu nauk o zarządzaniu, socjologii a także psychologii. 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Przykładowo w socjologii wyróżnia się ujęcia: czynnościowe (czynność organizowania), rzeczowe (rzecz zorganizowana), atrybutowe (cecha rzeczy, ale i procesu, polegająca na tym, że składniki rzeczy lub procesu </a:t>
            </a:r>
            <a:r>
              <a:rPr lang="pl-PL" u="sng" dirty="0" err="1" smtClean="0">
                <a:latin typeface="Times New Roman" pitchFamily="18" charset="0"/>
                <a:cs typeface="Times New Roman" pitchFamily="18" charset="0"/>
              </a:rPr>
              <a:t>współprzyczyniają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 się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powodzenia całości) 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Wyróżniamy różne rodzaje organizacji, np. administracyjna, wojskowa, non profit, religijna, gospodarcza.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Systemowa  koncepcja organizacji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PODSYSTEM – SYSTEM – NADSYSTEM</a:t>
            </a:r>
          </a:p>
          <a:p>
            <a:endParaRPr lang="pl-PL" dirty="0" smtClean="0"/>
          </a:p>
          <a:p>
            <a:r>
              <a:rPr lang="pl-PL" dirty="0" smtClean="0"/>
              <a:t>Podsystem celów i wartości</a:t>
            </a:r>
          </a:p>
          <a:p>
            <a:r>
              <a:rPr lang="pl-PL" dirty="0" smtClean="0"/>
              <a:t>Podsystem techniczny</a:t>
            </a:r>
          </a:p>
          <a:p>
            <a:r>
              <a:rPr lang="pl-PL" dirty="0" smtClean="0"/>
              <a:t>Podsystem psychospołeczny</a:t>
            </a:r>
          </a:p>
          <a:p>
            <a:r>
              <a:rPr lang="pl-PL" dirty="0" smtClean="0"/>
              <a:t>Podsystem struktury</a:t>
            </a:r>
          </a:p>
          <a:p>
            <a:r>
              <a:rPr lang="pl-PL" dirty="0" smtClean="0"/>
              <a:t>Podsystem zarządzania</a:t>
            </a: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Funkcje organizacji</a:t>
            </a:r>
            <a:endParaRPr lang="pl-PL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Funkcja podstawowa (</a:t>
            </a:r>
            <a:r>
              <a:rPr lang="pl-PL" dirty="0" err="1" smtClean="0"/>
              <a:t>Kanaban</a:t>
            </a:r>
            <a:r>
              <a:rPr lang="pl-PL" dirty="0" smtClean="0"/>
              <a:t>, </a:t>
            </a:r>
            <a:r>
              <a:rPr lang="pl-PL" dirty="0" err="1" smtClean="0"/>
              <a:t>jidoka</a:t>
            </a:r>
            <a:r>
              <a:rPr lang="pl-PL" dirty="0" smtClean="0"/>
              <a:t>)</a:t>
            </a:r>
          </a:p>
          <a:p>
            <a:r>
              <a:rPr lang="pl-PL" dirty="0" smtClean="0"/>
              <a:t>Marketing</a:t>
            </a:r>
          </a:p>
          <a:p>
            <a:r>
              <a:rPr lang="pl-PL" dirty="0" smtClean="0"/>
              <a:t>Zaopatrzenie</a:t>
            </a:r>
          </a:p>
          <a:p>
            <a:r>
              <a:rPr lang="pl-PL" dirty="0" smtClean="0"/>
              <a:t>Badanie i rozwój</a:t>
            </a:r>
          </a:p>
          <a:p>
            <a:r>
              <a:rPr lang="pl-PL" dirty="0" smtClean="0"/>
              <a:t>Public </a:t>
            </a:r>
            <a:r>
              <a:rPr lang="pl-PL" dirty="0" err="1" smtClean="0"/>
              <a:t>relations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Linki do zdjęć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>
                <a:hlinkClick r:id="rId2"/>
              </a:rPr>
              <a:t>https://www.google.pl/search?q=organizacja+co+to&amp;source=lnms&amp;tbm=isch&amp;sa=X&amp;ved=0ahUKEwjql6mth4LhAhUmqYsKHYQbCEAQ_AUIDigB&amp;biw=1366&amp;bih=657#imgrc=1ZyrRbP7_EQwZM</a:t>
            </a:r>
            <a:r>
              <a:rPr lang="pl-PL" dirty="0" smtClean="0"/>
              <a:t>:</a:t>
            </a:r>
          </a:p>
          <a:p>
            <a:r>
              <a:rPr lang="pl-PL" dirty="0" smtClean="0">
                <a:hlinkClick r:id="rId3"/>
              </a:rPr>
              <a:t>https://www.superkid.pl/relacje-w-grupie-materialy-dla-dzieci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https://www.google.pl/search?q=partia+polityczna&amp;hl=pl&amp;authuser=0&amp;source=lnms&amp;tbm=isch&amp;sa=X&amp;sqi=2&amp;ved=0ahUKEwibj6nZy4LhAhUJfCsKHQCxCCoQ_AUIDygC&amp;biw=1366&amp;bih=657#imgrc=F1rE4D3rze8ivM</a:t>
            </a:r>
            <a:r>
              <a:rPr lang="pl-PL" dirty="0" smtClean="0"/>
              <a:t>:</a:t>
            </a:r>
          </a:p>
          <a:p>
            <a:r>
              <a:rPr lang="pl-PL" dirty="0" smtClean="0">
                <a:hlinkClick r:id="rId5"/>
              </a:rPr>
              <a:t>https://www.google.pl/search?q=wosp&amp;hl=pl&amp;authuser=0&amp;tbm=isch&amp;source=lnms&amp;sa=X&amp;ved=0ahUKEwiAi9Dly4LhAhWR0KYKHeEnBoUQ_AUICygC&amp;biw=1366&amp;bih=657&amp;dpr=1#imgrc=jYHt38KIhTgm7M</a:t>
            </a:r>
            <a:r>
              <a:rPr lang="pl-PL" dirty="0" smtClean="0"/>
              <a:t>:</a:t>
            </a:r>
          </a:p>
          <a:p>
            <a:r>
              <a:rPr lang="pl-PL" dirty="0" smtClean="0">
                <a:hlinkClick r:id="rId6"/>
              </a:rPr>
              <a:t>https://www.google.pl/search?q=znak+zapytania&amp;hl=pl&amp;authuser=0&amp;source=lnms&amp;tbm=isch&amp;sa=X&amp;sqi=2&amp;ved=0ahUKEwixq6T9woLhAhXMfH0KHZzFDbYQ_AUIDigB&amp;biw=1366&amp;bih=657#imgrc=hVJWinaeXzf7cM</a:t>
            </a:r>
            <a:r>
              <a:rPr lang="pl-PL" dirty="0" smtClean="0"/>
              <a:t>:</a:t>
            </a:r>
          </a:p>
          <a:p>
            <a:r>
              <a:rPr lang="pl-PL" dirty="0" smtClean="0">
                <a:hlinkClick r:id="rId7"/>
              </a:rPr>
              <a:t>http://retropress.pl/tecza/czy-armia-niemiecka-jest-zdolna-do-prowadzenia-wojny/</a:t>
            </a:r>
            <a:endParaRPr lang="pl-PL" dirty="0" smtClean="0"/>
          </a:p>
          <a:p>
            <a:r>
              <a:rPr lang="pl-PL" dirty="0" smtClean="0">
                <a:hlinkClick r:id="rId8"/>
              </a:rPr>
              <a:t>https://www.findict.pl/akademia/zarzadzanie-strategiczne/analiza-strategiczna/5-sil-portera</a:t>
            </a:r>
            <a:endParaRPr lang="pl-PL" dirty="0" smtClean="0"/>
          </a:p>
          <a:p>
            <a:r>
              <a:rPr lang="pl-PL" dirty="0" smtClean="0"/>
              <a:t>https://www.google.pl/search?q=strategia&amp;source=lnms&amp;tbm=isch&amp;sa=X&amp;ved=0ahUKEwj24PbAiYPhAhUN2qQKHZDoBTUQ_AUIDigB&amp;biw=1366&amp;bih=657#imgrc=hLrUnKMJsbtDlM: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Literatura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Literatura podstawowa:  A. </a:t>
            </a:r>
            <a:r>
              <a:rPr lang="pl-PL" dirty="0" err="1" smtClean="0"/>
              <a:t>Chrosidu-Budnik</a:t>
            </a:r>
            <a:r>
              <a:rPr lang="pl-PL" dirty="0" smtClean="0"/>
              <a:t>, J. Korczak, A. Pakuła, J. </a:t>
            </a:r>
            <a:r>
              <a:rPr lang="pl-PL" dirty="0" err="1" smtClean="0"/>
              <a:t>Supernat</a:t>
            </a:r>
            <a:r>
              <a:rPr lang="pl-PL" dirty="0" smtClean="0"/>
              <a:t>, </a:t>
            </a:r>
            <a:r>
              <a:rPr lang="pl-PL" i="1" dirty="0" smtClean="0"/>
              <a:t>Nauka organizacji i zarządzania, </a:t>
            </a:r>
            <a:r>
              <a:rPr lang="pl-PL" dirty="0" smtClean="0"/>
              <a:t>Kolonia Limited 2005.</a:t>
            </a:r>
          </a:p>
          <a:p>
            <a:r>
              <a:rPr lang="pl-PL" dirty="0" smtClean="0"/>
              <a:t>Literatura uzupełniająca:  </a:t>
            </a:r>
          </a:p>
          <a:p>
            <a:pPr>
              <a:buNone/>
            </a:pPr>
            <a:r>
              <a:rPr lang="pl-PL" dirty="0" smtClean="0"/>
              <a:t>R.W </a:t>
            </a:r>
            <a:r>
              <a:rPr lang="pl-PL" dirty="0" err="1" smtClean="0"/>
              <a:t>Griffin</a:t>
            </a:r>
            <a:r>
              <a:rPr lang="pl-PL" dirty="0" smtClean="0"/>
              <a:t>, </a:t>
            </a:r>
            <a:r>
              <a:rPr lang="pl-PL" i="1" dirty="0" smtClean="0"/>
              <a:t>Podstawy zarządzania organizacjami, </a:t>
            </a:r>
            <a:r>
              <a:rPr lang="pl-PL" dirty="0" smtClean="0"/>
              <a:t>Warszawa 1996 r.   </a:t>
            </a:r>
          </a:p>
          <a:p>
            <a:pPr>
              <a:buNone/>
            </a:pPr>
            <a:r>
              <a:rPr lang="pl-PL" dirty="0" smtClean="0"/>
              <a:t>J. Zieleniewski, </a:t>
            </a:r>
            <a:r>
              <a:rPr lang="pl-PL" i="1" dirty="0" smtClean="0"/>
              <a:t>Organizacja i zarządzanie</a:t>
            </a:r>
            <a:r>
              <a:rPr lang="pl-PL" dirty="0" smtClean="0"/>
              <a:t>, Warszawa 1971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Organizacja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Proszę omówić sposób zabezpieczenia koncertu, w którym weźmie udział 10.000 osób w przypadku, gdy zabezpieczeniem terenu zajmie się:</a:t>
            </a:r>
          </a:p>
          <a:p>
            <a:pPr marL="624078" indent="-514350">
              <a:buAutoNum type="arabicParenR"/>
            </a:pPr>
            <a:r>
              <a:rPr lang="pl-PL" dirty="0" smtClean="0"/>
              <a:t>grupa ochotników, </a:t>
            </a:r>
          </a:p>
          <a:p>
            <a:pPr marL="624078" indent="-514350">
              <a:buAutoNum type="arabicParenR"/>
            </a:pPr>
            <a:r>
              <a:rPr lang="pl-PL" dirty="0" smtClean="0"/>
              <a:t>profesjonalna firma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Pojęcie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32511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71472" y="1928802"/>
            <a:ext cx="2928958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1928802"/>
            <a:ext cx="27860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 smtClean="0"/>
              <a:t>Odpowiednie dobranie ludzi i zgrupowanie środków </a:t>
            </a:r>
            <a:r>
              <a:rPr lang="pl-PL" sz="1500" dirty="0" smtClean="0"/>
              <a:t>oraz </a:t>
            </a:r>
            <a:r>
              <a:rPr lang="pl-PL" sz="1500" u="sng" dirty="0" smtClean="0"/>
              <a:t>sposobów </a:t>
            </a:r>
            <a:r>
              <a:rPr lang="pl-PL" sz="1500" dirty="0" smtClean="0"/>
              <a:t>służących </a:t>
            </a:r>
            <a:r>
              <a:rPr lang="pl-PL" sz="1500" u="sng" dirty="0" smtClean="0"/>
              <a:t>powiązaniu</a:t>
            </a:r>
            <a:r>
              <a:rPr lang="pl-PL" sz="1500" dirty="0" smtClean="0"/>
              <a:t> poszczególnych </a:t>
            </a:r>
            <a:r>
              <a:rPr lang="pl-PL" sz="1500" u="sng" dirty="0" smtClean="0"/>
              <a:t>czynności</a:t>
            </a:r>
            <a:r>
              <a:rPr lang="pl-PL" sz="1500" dirty="0" smtClean="0"/>
              <a:t> do stworzenia  warunków umożliwiających </a:t>
            </a:r>
            <a:r>
              <a:rPr lang="pl-PL" sz="1500" u="sng" dirty="0" smtClean="0"/>
              <a:t>osiągnięcia zamierzonego celu </a:t>
            </a:r>
            <a:r>
              <a:rPr lang="pl-PL" sz="1500" dirty="0" smtClean="0"/>
              <a:t>przy najmniejszym wkładzie sił i środków (A. Czerwiński) </a:t>
            </a:r>
            <a:endParaRPr lang="pl-PL" sz="1500" dirty="0"/>
          </a:p>
        </p:txBody>
      </p:sp>
      <p:sp>
        <p:nvSpPr>
          <p:cNvPr id="6" name="Prostokąt 5"/>
          <p:cNvSpPr/>
          <p:nvPr/>
        </p:nvSpPr>
        <p:spPr>
          <a:xfrm>
            <a:off x="1000100" y="4357694"/>
            <a:ext cx="3643338" cy="19288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71538" y="4357694"/>
            <a:ext cx="3500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u="sng" dirty="0" smtClean="0"/>
              <a:t>Pewien rodzaj całości </a:t>
            </a:r>
            <a:r>
              <a:rPr lang="pl-PL" sz="1600" b="1" dirty="0" smtClean="0"/>
              <a:t>ze względu na stosunek do niej </a:t>
            </a:r>
            <a:r>
              <a:rPr lang="pl-PL" sz="1600" b="1" u="sng" dirty="0" smtClean="0"/>
              <a:t>własnych elementów</a:t>
            </a:r>
            <a:r>
              <a:rPr lang="pl-PL" sz="1600" b="1" dirty="0" smtClean="0"/>
              <a:t>, mianowicie taką całość, której </a:t>
            </a:r>
            <a:r>
              <a:rPr lang="pl-PL" sz="1600" b="1" u="sng" dirty="0" smtClean="0"/>
              <a:t>wszystkie składniki </a:t>
            </a:r>
            <a:r>
              <a:rPr lang="pl-PL" sz="1600" b="1" u="sng" dirty="0" err="1" smtClean="0"/>
              <a:t>współprzyczyniają</a:t>
            </a:r>
            <a:r>
              <a:rPr lang="pl-PL" sz="1600" b="1" u="sng" dirty="0" smtClean="0"/>
              <a:t> się do tworzenia całości </a:t>
            </a:r>
            <a:r>
              <a:rPr lang="pl-PL" sz="1600" b="1" dirty="0" smtClean="0"/>
              <a:t>(T. Kotarbiński)</a:t>
            </a:r>
            <a:endParaRPr lang="pl-PL" sz="1600" b="1" dirty="0"/>
          </a:p>
        </p:txBody>
      </p:sp>
      <p:sp>
        <p:nvSpPr>
          <p:cNvPr id="8" name="Prostokąt 7"/>
          <p:cNvSpPr/>
          <p:nvPr/>
        </p:nvSpPr>
        <p:spPr>
          <a:xfrm>
            <a:off x="3857620" y="1571612"/>
            <a:ext cx="1785950" cy="221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000496" y="1714488"/>
            <a:ext cx="157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 smtClean="0"/>
              <a:t>Złożony</a:t>
            </a:r>
            <a:r>
              <a:rPr lang="pl-PL" sz="1500" dirty="0" smtClean="0"/>
              <a:t> wzorzec komunikowania się i innych związków zachodzących  w </a:t>
            </a:r>
            <a:r>
              <a:rPr lang="pl-PL" sz="1500" u="sng" dirty="0" smtClean="0"/>
              <a:t>zespołach ludzkich </a:t>
            </a:r>
            <a:r>
              <a:rPr lang="pl-PL" sz="1500" dirty="0" smtClean="0"/>
              <a:t>(H. Simon)</a:t>
            </a:r>
            <a:endParaRPr lang="pl-PL" sz="1500" dirty="0"/>
          </a:p>
        </p:txBody>
      </p:sp>
      <p:sp>
        <p:nvSpPr>
          <p:cNvPr id="10" name="Prostokąt 9"/>
          <p:cNvSpPr/>
          <p:nvPr/>
        </p:nvSpPr>
        <p:spPr>
          <a:xfrm>
            <a:off x="4714876" y="3857628"/>
            <a:ext cx="1571636" cy="26432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786314" y="3929066"/>
            <a:ext cx="157163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 smtClean="0"/>
              <a:t>Grupa ludzi, </a:t>
            </a:r>
            <a:r>
              <a:rPr lang="pl-PL" sz="1500" dirty="0" smtClean="0"/>
              <a:t>którzy </a:t>
            </a:r>
            <a:r>
              <a:rPr lang="pl-PL" sz="1500" u="sng" dirty="0" smtClean="0"/>
              <a:t>współpracują ze sobą  </a:t>
            </a:r>
            <a:r>
              <a:rPr lang="pl-PL" sz="1500" dirty="0" smtClean="0"/>
              <a:t>w sposób </a:t>
            </a:r>
            <a:r>
              <a:rPr lang="pl-PL" sz="1500" u="sng" dirty="0" smtClean="0"/>
              <a:t>uporządkowany i skoordynowany</a:t>
            </a:r>
            <a:r>
              <a:rPr lang="pl-PL" sz="1500" dirty="0" smtClean="0"/>
              <a:t>, aby osiągnąć pewien </a:t>
            </a:r>
            <a:r>
              <a:rPr lang="pl-PL" sz="1500" u="sng" dirty="0" smtClean="0"/>
              <a:t>zestaw celów </a:t>
            </a:r>
            <a:r>
              <a:rPr lang="pl-PL" sz="1500" dirty="0" smtClean="0"/>
              <a:t>(R.W. </a:t>
            </a:r>
            <a:r>
              <a:rPr lang="pl-PL" sz="1500" dirty="0" err="1" smtClean="0"/>
              <a:t>Griffin</a:t>
            </a:r>
            <a:r>
              <a:rPr lang="pl-PL" sz="1500" dirty="0" smtClean="0"/>
              <a:t>)</a:t>
            </a:r>
            <a:endParaRPr lang="pl-PL" sz="1500" dirty="0"/>
          </a:p>
        </p:txBody>
      </p:sp>
      <p:sp>
        <p:nvSpPr>
          <p:cNvPr id="12" name="Prostokąt 11"/>
          <p:cNvSpPr/>
          <p:nvPr/>
        </p:nvSpPr>
        <p:spPr>
          <a:xfrm>
            <a:off x="5857884" y="2000240"/>
            <a:ext cx="2928958" cy="150019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5857884" y="1928802"/>
            <a:ext cx="292895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 smtClean="0"/>
              <a:t>System</a:t>
            </a:r>
            <a:r>
              <a:rPr lang="pl-PL" sz="1500" dirty="0" smtClean="0"/>
              <a:t> złożony z pewnej </a:t>
            </a:r>
            <a:r>
              <a:rPr lang="pl-PL" sz="1500" u="sng" dirty="0" smtClean="0"/>
              <a:t>liczby elementów, </a:t>
            </a:r>
            <a:r>
              <a:rPr lang="pl-PL" sz="1500" dirty="0" smtClean="0"/>
              <a:t>których aktywność jest skierowana do </a:t>
            </a:r>
            <a:r>
              <a:rPr lang="pl-PL" sz="1500" u="sng" dirty="0" smtClean="0"/>
              <a:t>wspólnego celu</a:t>
            </a:r>
            <a:r>
              <a:rPr lang="pl-PL" sz="1500" dirty="0" smtClean="0"/>
              <a:t>.  Uwarunkowana przez to </a:t>
            </a:r>
            <a:r>
              <a:rPr lang="pl-PL" sz="1500" u="sng" dirty="0" smtClean="0"/>
              <a:t>współzależność </a:t>
            </a:r>
            <a:r>
              <a:rPr lang="pl-PL" sz="1500" dirty="0" smtClean="0"/>
              <a:t>wymaga </a:t>
            </a:r>
            <a:r>
              <a:rPr lang="pl-PL" sz="1500" u="sng" dirty="0" smtClean="0"/>
              <a:t>koordynacji </a:t>
            </a:r>
            <a:r>
              <a:rPr lang="pl-PL" sz="1500" dirty="0" smtClean="0"/>
              <a:t>z uwagi na ten cel (</a:t>
            </a:r>
            <a:r>
              <a:rPr lang="pl-PL" sz="1500" dirty="0" err="1" smtClean="0"/>
              <a:t>Bössmann</a:t>
            </a:r>
            <a:r>
              <a:rPr lang="pl-PL" sz="1500" dirty="0" smtClean="0"/>
              <a:t>)</a:t>
            </a:r>
            <a:endParaRPr lang="pl-PL" sz="1500" dirty="0"/>
          </a:p>
        </p:txBody>
      </p:sp>
      <p:sp>
        <p:nvSpPr>
          <p:cNvPr id="14" name="Prostokąt 13"/>
          <p:cNvSpPr/>
          <p:nvPr/>
        </p:nvSpPr>
        <p:spPr>
          <a:xfrm>
            <a:off x="6500826" y="3643314"/>
            <a:ext cx="2286016" cy="3071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6500826" y="3643314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 smtClean="0"/>
              <a:t>Grupa dwojga lub więcej ludzi pracujących razem</a:t>
            </a:r>
            <a:r>
              <a:rPr lang="pl-PL" sz="1500" dirty="0" smtClean="0"/>
              <a:t>,  w </a:t>
            </a:r>
            <a:r>
              <a:rPr lang="pl-PL" sz="1500" u="sng" dirty="0" smtClean="0"/>
              <a:t>nieustannej łączności</a:t>
            </a:r>
            <a:r>
              <a:rPr lang="pl-PL" sz="1500" dirty="0" smtClean="0"/>
              <a:t>, nad osiągnięciem postawionych przed nim </a:t>
            </a:r>
            <a:r>
              <a:rPr lang="pl-PL" sz="1500" u="sng" dirty="0" smtClean="0"/>
              <a:t>celów</a:t>
            </a:r>
            <a:r>
              <a:rPr lang="pl-PL" sz="1500" dirty="0" smtClean="0"/>
              <a:t>. Członkowie organizacji są w sposób przemyślany powiązani ze sobą. Gdy działania są skoordynowane, osiągają więcej, gdyby pracowali w izolacji (A.J. </a:t>
            </a:r>
            <a:r>
              <a:rPr lang="pl-PL" sz="1500" dirty="0" err="1" smtClean="0"/>
              <a:t>DuBrin</a:t>
            </a:r>
            <a:r>
              <a:rPr lang="pl-PL" sz="1500" dirty="0" smtClean="0"/>
              <a:t>)</a:t>
            </a:r>
            <a:endParaRPr lang="pl-PL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Rodzaje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Organizacja formalna i nieformalna </a:t>
            </a:r>
            <a:r>
              <a:rPr lang="pl-PL" dirty="0" smtClean="0"/>
              <a:t>– zachowania uczestników opierają się (lub nie) na przepisach, statutach czy regulaminach</a:t>
            </a:r>
          </a:p>
          <a:p>
            <a:pPr algn="just"/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Organizacja rzeczywista i nierzeczywista</a:t>
            </a:r>
            <a:r>
              <a:rPr lang="pl-PL" dirty="0" smtClean="0"/>
              <a:t> – stosunki organizacyjne występują w rzeczywistości lub tylko w przepisach</a:t>
            </a:r>
          </a:p>
          <a:p>
            <a:pPr algn="just"/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Organizacja świadoma i nieświadoma </a:t>
            </a:r>
            <a:r>
              <a:rPr lang="pl-PL" dirty="0" smtClean="0"/>
              <a:t>-  w zależności od uświadomienia stosunków organizacyjnych</a:t>
            </a:r>
          </a:p>
          <a:p>
            <a:pPr algn="just"/>
            <a:r>
              <a:rPr lang="pl-PL" dirty="0" smtClean="0">
                <a:solidFill>
                  <a:srgbClr val="FFC000"/>
                </a:solidFill>
              </a:rPr>
              <a:t>Organizacja dynamiczna i statyczna</a:t>
            </a:r>
            <a:r>
              <a:rPr lang="pl-PL" dirty="0" smtClean="0"/>
              <a:t> – podatność na zmienność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Rodzaje organizacji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4766250" cy="248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0024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714884"/>
            <a:ext cx="1666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Rodzaje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Czy organizacje różnią się ze sobą:</a:t>
            </a:r>
          </a:p>
          <a:p>
            <a:pPr marL="624078" indent="-514350">
              <a:buAutoNum type="alphaLcParenR"/>
            </a:pPr>
            <a:r>
              <a:rPr lang="pl-PL" dirty="0" smtClean="0"/>
              <a:t>sposobem zorganizowania, </a:t>
            </a:r>
          </a:p>
          <a:p>
            <a:pPr marL="624078" indent="-514350">
              <a:buAutoNum type="alphaLcParenR"/>
            </a:pPr>
            <a:r>
              <a:rPr lang="pl-PL" dirty="0" smtClean="0"/>
              <a:t> powtarzalnością celów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1942"/>
            <a:ext cx="1957390" cy="21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Instytucjonalizacja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Instytucjonalizacja stanowi szczególny zabieg organizacyjny </a:t>
            </a:r>
          </a:p>
          <a:p>
            <a:pPr algn="just"/>
            <a:r>
              <a:rPr lang="pl-PL" dirty="0" smtClean="0"/>
              <a:t>Instytucjonalizacja jest procesem tworzenia i wprowadzania wzorców działa dla utrwalonych celów i struktur całości organizacyjnych </a:t>
            </a:r>
          </a:p>
          <a:p>
            <a:pPr algn="just"/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Niestandardowy 18">
      <a:dk1>
        <a:sysClr val="windowText" lastClr="000000"/>
      </a:dk1>
      <a:lt1>
        <a:sysClr val="window" lastClr="FFFFFF"/>
      </a:lt1>
      <a:dk2>
        <a:srgbClr val="C6D9F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368</TotalTime>
  <Words>1385</Words>
  <Application>Microsoft Office PowerPoint</Application>
  <PresentationFormat>Pokaz na ekranie (4:3)</PresentationFormat>
  <Paragraphs>160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Wielkomiejski</vt:lpstr>
      <vt:lpstr>Podstawy organizacji i zarządzania Wykład nr 2</vt:lpstr>
      <vt:lpstr>Co to jest organizacja?</vt:lpstr>
      <vt:lpstr>Pojęcie organizacji</vt:lpstr>
      <vt:lpstr>Organizacja</vt:lpstr>
      <vt:lpstr>Pojęcie organizacji</vt:lpstr>
      <vt:lpstr>Rodzaje organizacji</vt:lpstr>
      <vt:lpstr>Rodzaje organizacji</vt:lpstr>
      <vt:lpstr>Rodzaje organizacji</vt:lpstr>
      <vt:lpstr>Instytucjonalizacja</vt:lpstr>
      <vt:lpstr>Instytucjonalizacja</vt:lpstr>
      <vt:lpstr>Instytucjonalizacja</vt:lpstr>
      <vt:lpstr>Instytucjonalizacja</vt:lpstr>
      <vt:lpstr>Instytucjonalizacja</vt:lpstr>
      <vt:lpstr>INSTYTUCJA</vt:lpstr>
      <vt:lpstr>INSTYTUCJA</vt:lpstr>
      <vt:lpstr>INSTYTUCJA</vt:lpstr>
      <vt:lpstr>INSTYTUCJA</vt:lpstr>
      <vt:lpstr>INSTYTUCJA</vt:lpstr>
      <vt:lpstr>Otoczenie organizacji</vt:lpstr>
      <vt:lpstr>Otoczenie organizacji</vt:lpstr>
      <vt:lpstr>Otoczenie makroekonomiczne</vt:lpstr>
      <vt:lpstr>Otoczenie mikroekonomczne (sprzężenie zwrotne) </vt:lpstr>
      <vt:lpstr>Metody analizy otoczenia</vt:lpstr>
      <vt:lpstr>Pięć sił Portera</vt:lpstr>
      <vt:lpstr>Pięć sił Portera</vt:lpstr>
      <vt:lpstr>Pięć sił Portera</vt:lpstr>
      <vt:lpstr>Cybernetyczna koncepcja organizacji</vt:lpstr>
      <vt:lpstr>Systemowa  koncepcja organizacji</vt:lpstr>
      <vt:lpstr>Systemowa  koncepcja organizacji</vt:lpstr>
      <vt:lpstr>Systemowa  koncepcja organizacji</vt:lpstr>
      <vt:lpstr>Funkcje organizacji</vt:lpstr>
      <vt:lpstr>Linki do zdjęć</vt:lpstr>
      <vt:lpstr>Literatura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organizacji i zarządzania Wykład nr 2</dc:title>
  <dc:creator>Justyna Mielczarek</dc:creator>
  <cp:lastModifiedBy>Konrad Mikołajów</cp:lastModifiedBy>
  <cp:revision>18</cp:revision>
  <dcterms:created xsi:type="dcterms:W3CDTF">2019-03-14T16:13:48Z</dcterms:created>
  <dcterms:modified xsi:type="dcterms:W3CDTF">2019-05-06T19:30:20Z</dcterms:modified>
</cp:coreProperties>
</file>