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8" r:id="rId12"/>
    <p:sldId id="271" r:id="rId13"/>
    <p:sldId id="272" r:id="rId14"/>
    <p:sldId id="280" r:id="rId15"/>
    <p:sldId id="281" r:id="rId16"/>
    <p:sldId id="273" r:id="rId17"/>
    <p:sldId id="276" r:id="rId18"/>
    <p:sldId id="278" r:id="rId19"/>
    <p:sldId id="269" r:id="rId20"/>
    <p:sldId id="267" r:id="rId21"/>
    <p:sldId id="270" r:id="rId22"/>
    <p:sldId id="274" r:id="rId23"/>
    <p:sldId id="275" r:id="rId24"/>
    <p:sldId id="277" r:id="rId25"/>
    <p:sldId id="282" r:id="rId26"/>
    <p:sldId id="265" r:id="rId2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C80"/>
    <a:srgbClr val="7DDADF"/>
    <a:srgbClr val="1CF8D3"/>
    <a:srgbClr val="E6CA54"/>
    <a:srgbClr val="FEC6D7"/>
    <a:srgbClr val="9999FF"/>
    <a:srgbClr val="FDF5B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462" y="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0EC3-BAB4-4492-B971-2AA336D0BCB3}" type="datetimeFigureOut">
              <a:rPr lang="pl-PL" smtClean="0"/>
              <a:pPr/>
              <a:t>2019-05-06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59D41-027C-487B-9197-EED6E8C0786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0EC3-BAB4-4492-B971-2AA336D0BCB3}" type="datetimeFigureOut">
              <a:rPr lang="pl-PL" smtClean="0"/>
              <a:pPr/>
              <a:t>2019-05-06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59D41-027C-487B-9197-EED6E8C0786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0EC3-BAB4-4492-B971-2AA336D0BCB3}" type="datetimeFigureOut">
              <a:rPr lang="pl-PL" smtClean="0"/>
              <a:pPr/>
              <a:t>2019-05-06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59D41-027C-487B-9197-EED6E8C0786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0EC3-BAB4-4492-B971-2AA336D0BCB3}" type="datetimeFigureOut">
              <a:rPr lang="pl-PL" smtClean="0"/>
              <a:pPr/>
              <a:t>2019-05-06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59D41-027C-487B-9197-EED6E8C0786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0EC3-BAB4-4492-B971-2AA336D0BCB3}" type="datetimeFigureOut">
              <a:rPr lang="pl-PL" smtClean="0"/>
              <a:pPr/>
              <a:t>2019-05-06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59D41-027C-487B-9197-EED6E8C0786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0EC3-BAB4-4492-B971-2AA336D0BCB3}" type="datetimeFigureOut">
              <a:rPr lang="pl-PL" smtClean="0"/>
              <a:pPr/>
              <a:t>2019-05-06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59D41-027C-487B-9197-EED6E8C0786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0EC3-BAB4-4492-B971-2AA336D0BCB3}" type="datetimeFigureOut">
              <a:rPr lang="pl-PL" smtClean="0"/>
              <a:pPr/>
              <a:t>2019-05-06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59D41-027C-487B-9197-EED6E8C0786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0EC3-BAB4-4492-B971-2AA336D0BCB3}" type="datetimeFigureOut">
              <a:rPr lang="pl-PL" smtClean="0"/>
              <a:pPr/>
              <a:t>2019-05-06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59D41-027C-487B-9197-EED6E8C0786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0EC3-BAB4-4492-B971-2AA336D0BCB3}" type="datetimeFigureOut">
              <a:rPr lang="pl-PL" smtClean="0"/>
              <a:pPr/>
              <a:t>2019-05-06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59D41-027C-487B-9197-EED6E8C0786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0EC3-BAB4-4492-B971-2AA336D0BCB3}" type="datetimeFigureOut">
              <a:rPr lang="pl-PL" smtClean="0"/>
              <a:pPr/>
              <a:t>2019-05-06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559D41-027C-487B-9197-EED6E8C0786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0EC3-BAB4-4492-B971-2AA336D0BCB3}" type="datetimeFigureOut">
              <a:rPr lang="pl-PL" smtClean="0"/>
              <a:pPr/>
              <a:t>2019-05-06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59D41-027C-487B-9197-EED6E8C0786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5B20EC3-BAB4-4492-B971-2AA336D0BCB3}" type="datetimeFigureOut">
              <a:rPr lang="pl-PL" smtClean="0"/>
              <a:pPr/>
              <a:t>2019-05-06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34559D41-027C-487B-9197-EED6E8C0786F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ebzol.com/pl/Hierarchia-w-firmie-.82227.html" TargetMode="External"/><Relationship Id="rId2" Type="http://schemas.openxmlformats.org/officeDocument/2006/relationships/hyperlink" Target="http://wynajmijdrukarke.e-intrax.pl/organizacja-srodowiska-pracy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nf.pl/manager/organizacja-eventu-poczatek-prac,,14364,82" TargetMode="External"/><Relationship Id="rId4" Type="http://schemas.openxmlformats.org/officeDocument/2006/relationships/hyperlink" Target="http://edu.pjwstk.edu.pl/wyklady/poz/scb/main44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Podstawy Organizacji i zarządzania 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Wykład nr 3: Struktura organizacyjna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58586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rgbClr val="9999FF"/>
                </a:solidFill>
              </a:rPr>
              <a:t>Elementy struktury organizacyjnej</a:t>
            </a:r>
            <a:endParaRPr lang="pl-PL" dirty="0">
              <a:solidFill>
                <a:srgbClr val="9999FF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Font typeface="Wingdings" pitchFamily="2" charset="2"/>
              <a:buChar char="v"/>
            </a:pPr>
            <a:endParaRPr lang="pl-PL" dirty="0" smtClean="0"/>
          </a:p>
          <a:p>
            <a:pPr algn="just">
              <a:buFont typeface="Wingdings" pitchFamily="2" charset="2"/>
              <a:buChar char="v"/>
            </a:pPr>
            <a:r>
              <a:rPr lang="pl-PL" dirty="0" smtClean="0"/>
              <a:t>Jednostka organizacyjna – działanie wielopodmiotowe niejednorodne</a:t>
            </a:r>
          </a:p>
          <a:p>
            <a:pPr algn="just">
              <a:buFont typeface="Wingdings" pitchFamily="2" charset="2"/>
              <a:buChar char="v"/>
            </a:pPr>
            <a:r>
              <a:rPr lang="pl-PL" dirty="0" smtClean="0"/>
              <a:t>Komorka organizacyjna – działanie jednorodne wielopodmiotowe ; wyodrębnienie w ramach jednostki organizacyjnej z uwagi na pewien zakres funkcji; nie ma odrębnego bytu organizacyjnego; nie jest ośrodkiem dyspozycyjnym w ramach struktury</a:t>
            </a:r>
          </a:p>
          <a:p>
            <a:pPr algn="just">
              <a:buFont typeface="Wingdings" pitchFamily="2" charset="2"/>
              <a:buChar char="v"/>
            </a:pPr>
            <a:r>
              <a:rPr lang="pl-PL" dirty="0" smtClean="0"/>
              <a:t>Stanowisko pracy – jednorodne działanie jednopodmiotowe nie będące ani jednostką ani komórką organizacyjną</a:t>
            </a:r>
          </a:p>
          <a:p>
            <a:pPr algn="just">
              <a:buFont typeface="Wingdings" pitchFamily="2" charset="2"/>
              <a:buChar char="v"/>
            </a:pPr>
            <a:r>
              <a:rPr lang="pl-PL" dirty="0" smtClean="0"/>
              <a:t>Pion organizacyjny - </a:t>
            </a:r>
            <a:r>
              <a:rPr lang="pl-PL" dirty="0"/>
              <a:t>z</a:t>
            </a:r>
            <a:r>
              <a:rPr lang="pl-PL" dirty="0" smtClean="0"/>
              <a:t>espół </a:t>
            </a:r>
            <a:r>
              <a:rPr lang="pl-PL" dirty="0"/>
              <a:t>komórek organizacyjnych realizujących określoną funkcję podstawową i podporządkowanych jednemu z członków kierownictwa naczelnego </a:t>
            </a:r>
            <a:endParaRPr lang="pl-PL" dirty="0" smtClean="0"/>
          </a:p>
          <a:p>
            <a:pPr algn="just">
              <a:buFont typeface="Wingdings" pitchFamily="2" charset="2"/>
              <a:buChar char="v"/>
            </a:pPr>
            <a:r>
              <a:rPr lang="pl-PL" dirty="0" smtClean="0"/>
              <a:t>Szczebel kierowania – poziom w  hierarchii organizacyjnej; poziom na którym proces kierowania jest realizowany w działaniach podejmowanych przez przełożonych i podwładnych jednocześnie</a:t>
            </a:r>
          </a:p>
          <a:p>
            <a:pPr algn="just">
              <a:buFont typeface="Wingdings" pitchFamily="2" charset="2"/>
              <a:buChar char="v"/>
            </a:pPr>
            <a:r>
              <a:rPr lang="pl-PL" dirty="0" smtClean="0"/>
              <a:t>Rozpiętość </a:t>
            </a:r>
            <a:r>
              <a:rPr lang="pl-PL" dirty="0"/>
              <a:t>kierowania – liczba osób podległych bezpośrednio kierownikowi w danej </a:t>
            </a:r>
            <a:r>
              <a:rPr lang="pl-PL" dirty="0" smtClean="0"/>
              <a:t>organizacji.</a:t>
            </a:r>
          </a:p>
          <a:p>
            <a:pPr algn="just">
              <a:buFont typeface="Wingdings" pitchFamily="2" charset="2"/>
              <a:buChar char="v"/>
            </a:pPr>
            <a:r>
              <a:rPr lang="pl-PL" dirty="0" smtClean="0"/>
              <a:t>Stopień </a:t>
            </a:r>
            <a:r>
              <a:rPr lang="pl-PL" dirty="0"/>
              <a:t>kierowania – więź łącząca poziomy organizacyjne, istniejąca pomiędzy podwładnym a przełożonym ; wyraża zależność hierarchiczną</a:t>
            </a:r>
          </a:p>
          <a:p>
            <a:pPr algn="just">
              <a:buFont typeface="Wingdings" pitchFamily="2" charset="2"/>
              <a:buChar char="v"/>
            </a:pP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POJĘCIE struktury organizacyjnej</a:t>
            </a:r>
            <a:endParaRPr lang="pl-PL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pl-PL" dirty="0" smtClean="0"/>
              <a:t>Powiązane w pewien sposób oraz z całością  elementy danej struktury tworzące układ</a:t>
            </a:r>
          </a:p>
          <a:p>
            <a:pPr>
              <a:buFont typeface="Wingdings" pitchFamily="2" charset="2"/>
              <a:buChar char="v"/>
            </a:pPr>
            <a:r>
              <a:rPr lang="pl-PL" dirty="0" smtClean="0"/>
              <a:t>Konkretny opis całości stosunków zachodzących pomiędzy częściami danej organizacji oraz pomiędzy nimi a samą organizacją , mających znaczenie ze względu na jej organizację </a:t>
            </a:r>
            <a:endParaRPr lang="pl-PL" dirty="0"/>
          </a:p>
        </p:txBody>
      </p:sp>
      <p:sp>
        <p:nvSpPr>
          <p:cNvPr id="12" name="Prostokąt 11"/>
          <p:cNvSpPr/>
          <p:nvPr/>
        </p:nvSpPr>
        <p:spPr>
          <a:xfrm>
            <a:off x="571472" y="2571744"/>
            <a:ext cx="2786082" cy="221457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/>
          <p:cNvSpPr txBox="1"/>
          <p:nvPr/>
        </p:nvSpPr>
        <p:spPr>
          <a:xfrm>
            <a:off x="714348" y="2643182"/>
            <a:ext cx="235745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dirty="0" smtClean="0"/>
              <a:t>UJĘCIE STATYCZNE – abstrahuje się od czasowego ujęcia zdarzeń, oznacza koncentrację na opisie jej wyglądu tj. kształt, pozycja organizacji, jej elementy</a:t>
            </a:r>
            <a:endParaRPr lang="pl-PL" sz="1400" dirty="0"/>
          </a:p>
        </p:txBody>
      </p:sp>
      <p:sp>
        <p:nvSpPr>
          <p:cNvPr id="14" name="Prostokąt 13"/>
          <p:cNvSpPr/>
          <p:nvPr/>
        </p:nvSpPr>
        <p:spPr>
          <a:xfrm>
            <a:off x="4643438" y="2571744"/>
            <a:ext cx="2786082" cy="221457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pole tekstowe 14"/>
          <p:cNvSpPr txBox="1"/>
          <p:nvPr/>
        </p:nvSpPr>
        <p:spPr>
          <a:xfrm>
            <a:off x="4857752" y="2643182"/>
            <a:ext cx="21431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dirty="0" smtClean="0"/>
              <a:t>UJĘCIE DYNAMICZNE</a:t>
            </a:r>
          </a:p>
          <a:p>
            <a:pPr algn="ctr"/>
            <a:r>
              <a:rPr lang="pl-PL" sz="1400" dirty="0" smtClean="0"/>
              <a:t>Rozpatrywanie zachodzących w strukturze procesów przez pryzmat stopnia wypełnienia przez nią złożonych względem organizacji funkcji</a:t>
            </a:r>
            <a:endParaRPr lang="pl-PL" sz="1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Struktura organizacyjna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2500" dirty="0" smtClean="0"/>
          </a:p>
          <a:p>
            <a:endParaRPr lang="pl-PL" sz="2500" dirty="0" smtClean="0"/>
          </a:p>
          <a:p>
            <a:endParaRPr lang="pl-PL" sz="2500" dirty="0" smtClean="0"/>
          </a:p>
          <a:p>
            <a:pPr algn="ctr"/>
            <a:r>
              <a:rPr lang="pl-PL" sz="2500" dirty="0" smtClean="0"/>
              <a:t>Jaką rolę pełni struktura organizacyjna ?</a:t>
            </a:r>
            <a:endParaRPr lang="pl-PL" sz="25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ROLA STRUKTURY </a:t>
            </a:r>
            <a:r>
              <a:rPr lang="pl-PL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ORGANIZACYJNEj</a:t>
            </a:r>
            <a:endParaRPr lang="pl-PL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pl-PL" dirty="0" smtClean="0"/>
              <a:t> narzędzie kierowania, </a:t>
            </a:r>
          </a:p>
          <a:p>
            <a:pPr>
              <a:buFont typeface="Wingdings" pitchFamily="2" charset="2"/>
              <a:buChar char="v"/>
            </a:pPr>
            <a:r>
              <a:rPr lang="pl-PL" dirty="0" smtClean="0"/>
              <a:t>scalenie elementów organizacji w całość, </a:t>
            </a:r>
          </a:p>
          <a:p>
            <a:pPr>
              <a:buFont typeface="Wingdings" pitchFamily="2" charset="2"/>
              <a:buChar char="v"/>
            </a:pPr>
            <a:r>
              <a:rPr lang="pl-PL" dirty="0" smtClean="0"/>
              <a:t>zapewnienie względnej równowagi, </a:t>
            </a:r>
          </a:p>
          <a:p>
            <a:pPr>
              <a:buFont typeface="Wingdings" pitchFamily="2" charset="2"/>
              <a:buChar char="v"/>
            </a:pPr>
            <a:r>
              <a:rPr lang="pl-PL" dirty="0" smtClean="0"/>
              <a:t>zmniejszenie niepewności, </a:t>
            </a:r>
          </a:p>
          <a:p>
            <a:pPr>
              <a:buFont typeface="Wingdings" pitchFamily="2" charset="2"/>
              <a:buChar char="v"/>
            </a:pPr>
            <a:r>
              <a:rPr lang="pl-PL" dirty="0" smtClean="0"/>
              <a:t>zapewnienie uporządkowania procesów, </a:t>
            </a:r>
          </a:p>
          <a:p>
            <a:pPr>
              <a:buFont typeface="Wingdings" pitchFamily="2" charset="2"/>
              <a:buChar char="v"/>
            </a:pPr>
            <a:r>
              <a:rPr lang="pl-PL" dirty="0" smtClean="0"/>
              <a:t>wiązanie organizacji z otoczeniem,</a:t>
            </a:r>
            <a:endParaRPr lang="pl-PL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603" y="1714488"/>
            <a:ext cx="3857397" cy="181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Etapy TWORZENIA STRUKTURY ORGANIZACYJNEJ </a:t>
            </a:r>
            <a:endParaRPr lang="pl-PL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/>
              <a:t>	</a:t>
            </a:r>
            <a:r>
              <a:rPr lang="pl-PL" dirty="0" smtClean="0"/>
              <a:t>			</a:t>
            </a:r>
            <a:endParaRPr lang="pl-PL" dirty="0"/>
          </a:p>
        </p:txBody>
      </p:sp>
      <p:sp>
        <p:nvSpPr>
          <p:cNvPr id="4" name="Strzałka w prawo 3"/>
          <p:cNvSpPr/>
          <p:nvPr/>
        </p:nvSpPr>
        <p:spPr>
          <a:xfrm>
            <a:off x="1191948" y="1196752"/>
            <a:ext cx="2088232" cy="1296144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1335964" y="1556792"/>
            <a:ext cx="194421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100" dirty="0" smtClean="0"/>
              <a:t>Określenie celu i przedmiotu działania struktury organizacyjnej</a:t>
            </a:r>
            <a:endParaRPr lang="pl-PL" sz="1100" dirty="0"/>
          </a:p>
        </p:txBody>
      </p:sp>
      <p:sp>
        <p:nvSpPr>
          <p:cNvPr id="6" name="Prostokąt 5"/>
          <p:cNvSpPr/>
          <p:nvPr/>
        </p:nvSpPr>
        <p:spPr>
          <a:xfrm>
            <a:off x="3851920" y="1484784"/>
            <a:ext cx="4176464" cy="90300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3923928" y="1556792"/>
            <a:ext cx="41044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pl-PL" sz="1100" dirty="0" smtClean="0"/>
              <a:t>pierwszy etap: określenie celu i przedmiotu działania organizacji;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pl-PL" sz="1100" dirty="0"/>
              <a:t>w</a:t>
            </a:r>
            <a:r>
              <a:rPr lang="pl-PL" sz="1100" dirty="0" smtClean="0"/>
              <a:t>ymaga identyfikacji funkcji i czynności oraz rzeczywistych celów działania powiązana z ich konkretyzacją</a:t>
            </a:r>
            <a:endParaRPr lang="pl-PL" sz="1100" dirty="0"/>
          </a:p>
        </p:txBody>
      </p:sp>
      <p:sp>
        <p:nvSpPr>
          <p:cNvPr id="8" name="Strzałka w prawo 7"/>
          <p:cNvSpPr/>
          <p:nvPr/>
        </p:nvSpPr>
        <p:spPr>
          <a:xfrm>
            <a:off x="1191948" y="2708920"/>
            <a:ext cx="2088232" cy="1224136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8"/>
          <p:cNvSpPr/>
          <p:nvPr/>
        </p:nvSpPr>
        <p:spPr>
          <a:xfrm>
            <a:off x="3887924" y="2869485"/>
            <a:ext cx="4284476" cy="163963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ole tekstowe 9"/>
          <p:cNvSpPr txBox="1"/>
          <p:nvPr/>
        </p:nvSpPr>
        <p:spPr>
          <a:xfrm>
            <a:off x="3901758" y="2869485"/>
            <a:ext cx="424214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1200" dirty="0"/>
              <a:t>p</a:t>
            </a:r>
            <a:r>
              <a:rPr lang="pl-PL" sz="1200" dirty="0" smtClean="0"/>
              <a:t>odstawę stanowi określenie celu i przedmiotu działania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1200" dirty="0"/>
              <a:t>w</a:t>
            </a:r>
            <a:r>
              <a:rPr lang="pl-PL" sz="1200" dirty="0" smtClean="0"/>
              <a:t>ymagany jest stopień specjalizacji – optymalny, najlepszy w konkretnych warunkach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1200" dirty="0" smtClean="0"/>
              <a:t>opis stanowiska powinien zawierać takie elementy treściowe jak: usytuowanie w strukturze organizacyjnej, szczególne uprawnienia, nazwę, cel, funkcję i zadania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1200" dirty="0" smtClean="0"/>
              <a:t>ryzyko rutyny; potrzeba: rotacji zadań, poszerzenia lub wzbogacenia pracy</a:t>
            </a:r>
          </a:p>
          <a:p>
            <a:endParaRPr lang="pl-PL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1191948" y="3146484"/>
            <a:ext cx="16518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dirty="0" smtClean="0"/>
              <a:t>Projektowanie stanowiska pracy</a:t>
            </a:r>
            <a:endParaRPr lang="pl-PL" sz="1100" dirty="0"/>
          </a:p>
        </p:txBody>
      </p:sp>
    </p:spTree>
    <p:extLst>
      <p:ext uri="{BB962C8B-B14F-4D97-AF65-F5344CB8AC3E}">
        <p14:creationId xmlns="" xmlns:p14="http://schemas.microsoft.com/office/powerpoint/2010/main" val="12861122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Tworzenie Stanowiska pracy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25014994"/>
              </p:ext>
            </p:extLst>
          </p:nvPr>
        </p:nvGraphicFramePr>
        <p:xfrm>
          <a:off x="822325" y="1100138"/>
          <a:ext cx="7521576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5539"/>
                <a:gridCol w="499603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ZASADA</a:t>
                      </a:r>
                      <a:endParaRPr lang="pl-PL" b="1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OPIS</a:t>
                      </a:r>
                      <a:endParaRPr lang="pl-PL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ZASADA PRZYSTOSOWALNOŚCI</a:t>
                      </a:r>
                      <a:endParaRPr lang="pl-PL" sz="12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200" dirty="0" smtClean="0"/>
                        <a:t>zadania i obowiązki danego stanowiska pracy należy układać w taki sposób, aby było możliwe znalezienie osoby, która może im podołać</a:t>
                      </a:r>
                      <a:endParaRPr lang="pl-PL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ZASADA</a:t>
                      </a:r>
                      <a:r>
                        <a:rPr lang="pl-PL" sz="1200" b="1" baseline="0" dirty="0" smtClean="0"/>
                        <a:t> NALEŻYTEJ STARANNOŚCI</a:t>
                      </a:r>
                      <a:endParaRPr lang="pl-PL" sz="12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200" dirty="0" smtClean="0"/>
                        <a:t>umożliwienie</a:t>
                      </a:r>
                      <a:r>
                        <a:rPr lang="pl-PL" sz="1200" baseline="0" dirty="0" smtClean="0"/>
                        <a:t> wyraźnego rozgraniczenia działań organizowanego stanowiska od działa stanowisk sąsiednich</a:t>
                      </a:r>
                      <a:endParaRPr lang="pl-PL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ZASADA MIERNIKÓW</a:t>
                      </a:r>
                      <a:endParaRPr lang="pl-PL" sz="12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200" dirty="0" smtClean="0"/>
                        <a:t>oznacza, ze dla każdego zestawu zadań i obowiązków należy określić wskaźniki będące standardami wykonania – charakter jakościowy</a:t>
                      </a:r>
                      <a:endParaRPr lang="pl-PL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ZASADA PROPOROCJONALNEJ</a:t>
                      </a:r>
                      <a:r>
                        <a:rPr lang="pl-PL" sz="1200" b="1" baseline="0" dirty="0" smtClean="0"/>
                        <a:t> WAGI POWIERZONYCH ZADA</a:t>
                      </a:r>
                      <a:endParaRPr lang="pl-PL" sz="12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200" dirty="0" smtClean="0"/>
                        <a:t>powiązana</a:t>
                      </a:r>
                      <a:r>
                        <a:rPr lang="pl-PL" sz="1200" baseline="0" dirty="0" smtClean="0"/>
                        <a:t> z zasadą równomiernością bodźców- każde zadanie/obowiązek ma określony stopień ważności; hierarchia</a:t>
                      </a:r>
                      <a:endParaRPr lang="pl-PL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ZASADA SAMOREALIZACJI I DOSTOSYWANIA</a:t>
                      </a:r>
                      <a:r>
                        <a:rPr lang="pl-PL" sz="1200" b="1" baseline="0" dirty="0" smtClean="0"/>
                        <a:t> KADR</a:t>
                      </a:r>
                      <a:endParaRPr lang="pl-PL" sz="12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200" dirty="0" smtClean="0"/>
                        <a:t>wykonywane obowiązki powinny powodować samorealizację pracownika; konieczność podnoszenia kwalifikacji</a:t>
                      </a:r>
                      <a:endParaRPr lang="pl-PL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5248609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rgbClr val="FF0000"/>
                </a:solidFill>
              </a:rPr>
              <a:t>Typy struktur organizacyjnych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1026" name="Picture 2" descr="http://edu.pjwstk.edu.pl/wyklady/poz/scb/rys6/6_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1071546"/>
            <a:ext cx="4962525" cy="3981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rgbClr val="FF0000"/>
                </a:solidFill>
              </a:rPr>
              <a:t>Typy struktur organizacyjnych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059772677"/>
              </p:ext>
            </p:extLst>
          </p:nvPr>
        </p:nvGraphicFramePr>
        <p:xfrm>
          <a:off x="827584" y="1268760"/>
          <a:ext cx="7521576" cy="3479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461643"/>
                <a:gridCol w="40599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Struktura płaska</a:t>
                      </a:r>
                      <a:r>
                        <a:rPr lang="pl-PL" baseline="0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 </a:t>
                      </a:r>
                      <a:endParaRPr lang="pl-PL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Struktura smukła</a:t>
                      </a:r>
                      <a:endParaRPr lang="pl-PL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pl-PL" dirty="0" smtClean="0"/>
                        <a:t>niewiele szczebli zarządzania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pl-PL" dirty="0" smtClean="0"/>
                        <a:t>rozpiętość kierowania jest duża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pl-PL" dirty="0" smtClean="0"/>
                        <a:t> komórki organizacyjne są wiele bardziej liczne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pl-PL" dirty="0" smtClean="0"/>
                        <a:t>duża samodzielność pracowników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rzadszy kontakt kierowników z podwładnymi oraz problem z zapewnieniem  łatwości monitorowania ich pracy</a:t>
                      </a:r>
                      <a:endParaRPr lang="pl-P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pl-PL" dirty="0" smtClean="0"/>
                        <a:t>rozpiętość kierowania jest mała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pl-PL" dirty="0" smtClean="0"/>
                        <a:t>komórki są niewielkie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pl-PL" dirty="0" smtClean="0"/>
                        <a:t>duża ilość menedżerów różnego stopnia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pl-PL" dirty="0" smtClean="0"/>
                        <a:t>mniejsza</a:t>
                      </a:r>
                      <a:r>
                        <a:rPr lang="pl-PL" baseline="0" dirty="0" smtClean="0"/>
                        <a:t> samodzielność pracowników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częsty kontakt kierowników z podwładnymi oraz zapewnienie  łatwości monitorowania ich pracy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2644108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rgbClr val="7030A0"/>
                </a:solidFill>
              </a:rPr>
              <a:t>Struktura smukła a płaska</a:t>
            </a:r>
            <a:endParaRPr lang="pl-PL" dirty="0">
              <a:solidFill>
                <a:srgbClr val="7030A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Kompetencja przełożonych i </a:t>
            </a:r>
            <a:r>
              <a:rPr lang="pl-PL" dirty="0" smtClean="0"/>
              <a:t>podwładnych” </a:t>
            </a:r>
            <a:r>
              <a:rPr lang="pl-PL" dirty="0"/>
              <a:t>im </a:t>
            </a:r>
            <a:r>
              <a:rPr lang="pl-PL" dirty="0" smtClean="0"/>
              <a:t>większa </a:t>
            </a:r>
            <a:r>
              <a:rPr lang="pl-PL" dirty="0"/>
              <a:t>tym szersza jest potencjalna </a:t>
            </a:r>
            <a:r>
              <a:rPr lang="pl-PL" dirty="0" smtClean="0"/>
              <a:t>rozpiętość.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 smtClean="0"/>
              <a:t>Fizycznie </a:t>
            </a:r>
            <a:r>
              <a:rPr lang="pl-PL" dirty="0"/>
              <a:t>rozproszenie </a:t>
            </a:r>
            <a:r>
              <a:rPr lang="pl-PL" dirty="0" smtClean="0"/>
              <a:t>podwładnych: </a:t>
            </a:r>
            <a:r>
              <a:rPr lang="pl-PL" dirty="0"/>
              <a:t>im jest ono większe tym węższa jest potencjalna </a:t>
            </a:r>
            <a:r>
              <a:rPr lang="pl-PL" dirty="0" smtClean="0"/>
              <a:t>rozpiętość.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 smtClean="0"/>
              <a:t>Stopień </a:t>
            </a:r>
            <a:r>
              <a:rPr lang="pl-PL" dirty="0"/>
              <a:t>pożądanej </a:t>
            </a:r>
            <a:r>
              <a:rPr lang="pl-PL" dirty="0" smtClean="0"/>
              <a:t>interakcji: </a:t>
            </a:r>
            <a:r>
              <a:rPr lang="pl-PL" dirty="0"/>
              <a:t>im jej więcej, tym węższy potencjalny </a:t>
            </a:r>
            <a:r>
              <a:rPr lang="pl-PL" dirty="0" smtClean="0"/>
              <a:t>zasięg.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 smtClean="0"/>
              <a:t>Zakres </a:t>
            </a:r>
            <a:r>
              <a:rPr lang="pl-PL" dirty="0"/>
              <a:t>występowania standardowych </a:t>
            </a:r>
            <a:r>
              <a:rPr lang="pl-PL" dirty="0" smtClean="0"/>
              <a:t>procedur: </a:t>
            </a:r>
            <a:r>
              <a:rPr lang="pl-PL" dirty="0"/>
              <a:t>im ich więcej tym szerszy potencjalny </a:t>
            </a:r>
            <a:r>
              <a:rPr lang="pl-PL" dirty="0" smtClean="0"/>
              <a:t>zasięg.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 smtClean="0"/>
              <a:t>Prawdopodobieństwo </a:t>
            </a:r>
            <a:r>
              <a:rPr lang="pl-PL" dirty="0"/>
              <a:t>nadzorowanych </a:t>
            </a:r>
            <a:r>
              <a:rPr lang="pl-PL" dirty="0" smtClean="0"/>
              <a:t>zadań: </a:t>
            </a:r>
            <a:r>
              <a:rPr lang="pl-PL" dirty="0"/>
              <a:t>im są one bardziej podobne, tym szerszy potencjalny </a:t>
            </a:r>
            <a:r>
              <a:rPr lang="pl-PL" dirty="0" smtClean="0"/>
              <a:t>zasięg.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 smtClean="0"/>
              <a:t>Częstość </a:t>
            </a:r>
            <a:r>
              <a:rPr lang="pl-PL" dirty="0"/>
              <a:t>występowania nowych </a:t>
            </a:r>
            <a:r>
              <a:rPr lang="pl-PL" dirty="0" smtClean="0"/>
              <a:t>problemów: </a:t>
            </a:r>
            <a:r>
              <a:rPr lang="pl-PL" dirty="0"/>
              <a:t>im większa tym węższy potencjalny </a:t>
            </a:r>
            <a:r>
              <a:rPr lang="pl-PL" dirty="0" smtClean="0"/>
              <a:t>zasięg.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 smtClean="0"/>
              <a:t>Preferencja </a:t>
            </a:r>
            <a:r>
              <a:rPr lang="pl-PL" dirty="0"/>
              <a:t>przełożonych i podwładnych.</a:t>
            </a:r>
          </a:p>
        </p:txBody>
      </p:sp>
    </p:spTree>
    <p:extLst>
      <p:ext uri="{BB962C8B-B14F-4D97-AF65-F5344CB8AC3E}">
        <p14:creationId xmlns="" xmlns:p14="http://schemas.microsoft.com/office/powerpoint/2010/main" val="40147709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Struktura liniowa</a:t>
            </a:r>
            <a:endParaRPr lang="pl-PL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121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9987" y="1861344"/>
            <a:ext cx="42862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Pojęcie organizacji</a:t>
            </a:r>
            <a:endParaRPr lang="pl-PL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b="0" dirty="0" smtClean="0"/>
              <a:t>Organizacja to przykładowo grupa ludzi, którzy współpracują ze sobą w sposób uporządkowany i skoordynowany, aby osiągnąć pewien zestaw </a:t>
            </a:r>
            <a:r>
              <a:rPr lang="pl-PL" b="0" dirty="0"/>
              <a:t>celów”(Griffin)</a:t>
            </a:r>
          </a:p>
          <a:p>
            <a:pPr algn="just"/>
            <a:endParaRPr lang="pl-PL" b="0" dirty="0" smtClean="0"/>
          </a:p>
          <a:p>
            <a:pPr algn="just"/>
            <a:endParaRPr lang="pl-PL" b="0" dirty="0"/>
          </a:p>
          <a:p>
            <a:pPr algn="just"/>
            <a:endParaRPr lang="pl-PL" b="0" dirty="0" smtClean="0"/>
          </a:p>
          <a:p>
            <a:pPr algn="just"/>
            <a:endParaRPr lang="pl-PL" b="0" dirty="0"/>
          </a:p>
          <a:p>
            <a:pPr algn="just"/>
            <a:endParaRPr lang="pl-PL" b="0" dirty="0" smtClean="0"/>
          </a:p>
          <a:p>
            <a:pPr algn="just"/>
            <a:endParaRPr lang="pl-PL" b="0" dirty="0"/>
          </a:p>
          <a:p>
            <a:pPr algn="just"/>
            <a:endParaRPr lang="pl-PL" b="0" dirty="0" smtClean="0"/>
          </a:p>
          <a:p>
            <a:pPr algn="ctr"/>
            <a:endParaRPr lang="pl-PL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pl-PL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ORGANIZACJA JEST CAŁOŚCIĄ ZŁOŻONĄ Z ELEMENTÓW</a:t>
            </a:r>
            <a:endParaRPr lang="pl-PL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Picture 2" descr="C:\Users\j.mielczarek\Desktop\organizacja-pracy-1-810x41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060848"/>
            <a:ext cx="3576182" cy="181016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6451037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rgbClr val="FEC6D7"/>
                </a:solidFill>
              </a:rPr>
              <a:t>Struktura sztabowo-liniowa</a:t>
            </a:r>
            <a:endParaRPr lang="pl-PL" dirty="0">
              <a:solidFill>
                <a:srgbClr val="FEC6D7"/>
              </a:solidFill>
            </a:endParaRPr>
          </a:p>
        </p:txBody>
      </p:sp>
      <p:pic>
        <p:nvPicPr>
          <p:cNvPr id="7169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78075" y="1566069"/>
            <a:ext cx="441007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520940" cy="548640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accent3">
                    <a:lumMod val="75000"/>
                  </a:schemeClr>
                </a:solidFill>
              </a:rPr>
              <a:t>Typy struktur organizacyjnych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357258978"/>
              </p:ext>
            </p:extLst>
          </p:nvPr>
        </p:nvGraphicFramePr>
        <p:xfrm>
          <a:off x="822325" y="1100138"/>
          <a:ext cx="7521576" cy="283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0788"/>
                <a:gridCol w="37607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rPr>
                        <a:t>struktura liniowa</a:t>
                      </a:r>
                      <a:endParaRPr lang="pl-PL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rPr>
                        <a:t>struktura </a:t>
                      </a:r>
                      <a:r>
                        <a:rPr lang="pl-PL" dirty="0" err="1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rPr>
                        <a:t>sztabowa-liniowa</a:t>
                      </a:r>
                      <a:endParaRPr lang="pl-PL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pl-PL" sz="1300" dirty="0" smtClean="0"/>
                        <a:t>zasada jedności rozkazodawstwa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pl-PL" sz="1300" dirty="0" smtClean="0"/>
                        <a:t>menedżer odpowiada za całokształt działania kierowanej przez siebie komórki</a:t>
                      </a:r>
                      <a:r>
                        <a:rPr lang="pl-PL" sz="1300" baseline="0" dirty="0" smtClean="0"/>
                        <a:t> - p</a:t>
                      </a:r>
                      <a:r>
                        <a:rPr lang="pl-PL" sz="1300" dirty="0" smtClean="0"/>
                        <a:t>odwładny ma tylko jednego przełożonego od którego odbiera polecenia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pl-PL" sz="1300" dirty="0" smtClean="0"/>
                        <a:t>linia jest zarówno drogą służbową do przesyłania poleceń, dyrektyw jak też kanałem władzy i delegacji kompetencji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pl-PL" sz="1300" dirty="0" smtClean="0"/>
                        <a:t>dominacja myślenia hierarchicznego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pl-PL" sz="1300" dirty="0" smtClean="0"/>
                        <a:t>struktura sztywna a menedżerowie muszą znać szeroki wachlarz problemów</a:t>
                      </a:r>
                      <a:endParaRPr lang="pl-PL" sz="13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pl-PL" sz="1300" dirty="0" smtClean="0"/>
                        <a:t>zasada jedności rozkazodawstwa,</a:t>
                      </a:r>
                      <a:r>
                        <a:rPr lang="pl-PL" sz="1300" baseline="0" dirty="0" smtClean="0"/>
                        <a:t>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pl-PL" sz="1300" baseline="0" dirty="0" smtClean="0"/>
                        <a:t>d</a:t>
                      </a:r>
                      <a:r>
                        <a:rPr lang="pl-PL" sz="1300" dirty="0" smtClean="0"/>
                        <a:t>odatkową istotną cechą jest stworzenie specjalistycznego wsparcia dla zarządzania poprzez stworzenie komórek sztabowych,</a:t>
                      </a:r>
                      <a:endParaRPr lang="pl-PL" sz="1300" baseline="0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pl-PL" sz="1300" baseline="0" dirty="0" smtClean="0"/>
                        <a:t>m</a:t>
                      </a:r>
                      <a:r>
                        <a:rPr lang="pl-PL" sz="1300" dirty="0" smtClean="0"/>
                        <a:t>enedżer podejmuje decyzje i odpowiada za funkcjonowanie organizacji a komórka sztabowa między innymi: zbiera informację, przygotowuje decyzje, daje rekomendacje, prowadzi prace prognostyczne, przygotowuje projekt decyzji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pl-PL" sz="1300" dirty="0" smtClean="0"/>
                        <a:t>różny sposób ulokowania komórki sztabowej </a:t>
                      </a:r>
                      <a:endParaRPr lang="pl-PL" sz="1400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pl-PL" sz="13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STRUKTURA FUNKCJONALNA</a:t>
            </a:r>
            <a:endParaRPr lang="pl-PL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17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052736"/>
            <a:ext cx="352425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Prostokąt 2"/>
          <p:cNvSpPr/>
          <p:nvPr/>
        </p:nvSpPr>
        <p:spPr>
          <a:xfrm>
            <a:off x="971600" y="3429000"/>
            <a:ext cx="7848872" cy="12961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ole tekstowe 3"/>
          <p:cNvSpPr txBox="1"/>
          <p:nvPr/>
        </p:nvSpPr>
        <p:spPr>
          <a:xfrm>
            <a:off x="1115616" y="3501008"/>
            <a:ext cx="77048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dirty="0"/>
              <a:t>P</a:t>
            </a:r>
            <a:r>
              <a:rPr lang="pl-PL" sz="1400" dirty="0" smtClean="0"/>
              <a:t>owstaje </a:t>
            </a:r>
            <a:r>
              <a:rPr lang="pl-PL" sz="1400" dirty="0"/>
              <a:t>między innymi na skutek przekształcenia struktury </a:t>
            </a:r>
            <a:r>
              <a:rPr lang="pl-PL" sz="1400" dirty="0" smtClean="0"/>
              <a:t>sztabowo-liniowej; następuje </a:t>
            </a:r>
            <a:r>
              <a:rPr lang="pl-PL" sz="1400" dirty="0"/>
              <a:t>uchylenia zasady jedności </a:t>
            </a:r>
            <a:r>
              <a:rPr lang="pl-PL" sz="1400" dirty="0" smtClean="0"/>
              <a:t>rozkazodawstwa; podwładny </a:t>
            </a:r>
            <a:r>
              <a:rPr lang="pl-PL" sz="1400" dirty="0"/>
              <a:t>posiada kilku menedżerów a więc jest realizowana zasada wielostronnego </a:t>
            </a:r>
            <a:r>
              <a:rPr lang="pl-PL" sz="1400" dirty="0" smtClean="0"/>
              <a:t>podporządkowania- każdy z </a:t>
            </a:r>
            <a:r>
              <a:rPr lang="pl-PL" sz="1400" dirty="0"/>
              <a:t>nich jest odpowiedzialny za pewien fragment funkcjonowania organizacji. Komórki organizacyjne wykształciły się na zasadzie specjalizacji.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rgbClr val="E6CA54"/>
                </a:solidFill>
              </a:rPr>
              <a:t>Struktura macierzowa</a:t>
            </a:r>
            <a:endParaRPr lang="pl-PL" dirty="0">
              <a:solidFill>
                <a:srgbClr val="E6CA54"/>
              </a:solidFill>
            </a:endParaRPr>
          </a:p>
        </p:txBody>
      </p:sp>
      <p:pic>
        <p:nvPicPr>
          <p:cNvPr id="327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412776"/>
            <a:ext cx="4238625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Prostokąt 2"/>
          <p:cNvSpPr/>
          <p:nvPr/>
        </p:nvSpPr>
        <p:spPr>
          <a:xfrm>
            <a:off x="6012160" y="1052736"/>
            <a:ext cx="2808312" cy="3672408"/>
          </a:xfrm>
          <a:prstGeom prst="rect">
            <a:avLst/>
          </a:prstGeom>
          <a:solidFill>
            <a:srgbClr val="7DDAD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ole tekstowe 3"/>
          <p:cNvSpPr txBox="1"/>
          <p:nvPr/>
        </p:nvSpPr>
        <p:spPr>
          <a:xfrm>
            <a:off x="5857884" y="1048140"/>
            <a:ext cx="289058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pl-PL" sz="1200" dirty="0"/>
              <a:t>zbudowana jest z kolumn i wierszy. </a:t>
            </a:r>
            <a:r>
              <a:rPr lang="pl-PL" sz="1200" dirty="0" smtClean="0"/>
              <a:t>- najczęściej </a:t>
            </a:r>
            <a:r>
              <a:rPr lang="pl-PL" sz="1200" dirty="0"/>
              <a:t>w kolumnach są umieszczone często powtarzalne funkcje zaś w wierszach nietypowe, zmieniające się określone </a:t>
            </a:r>
            <a:r>
              <a:rPr lang="pl-PL" sz="1200" dirty="0" smtClean="0"/>
              <a:t>zadania.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pl-PL" sz="1200" dirty="0" smtClean="0"/>
              <a:t>strukturze </a:t>
            </a:r>
            <a:r>
              <a:rPr lang="pl-PL" sz="1200" dirty="0"/>
              <a:t>macierzowej pracownik ma dwóch </a:t>
            </a:r>
            <a:r>
              <a:rPr lang="pl-PL" sz="1200" dirty="0" smtClean="0"/>
              <a:t>przełożonych, </a:t>
            </a:r>
            <a:r>
              <a:rPr lang="pl-PL" sz="1200" dirty="0"/>
              <a:t>czyli stosowane jest zasada podwójnego </a:t>
            </a:r>
            <a:r>
              <a:rPr lang="pl-PL" sz="1200" dirty="0" smtClean="0"/>
              <a:t>podporządkowania- stąd jest zwana "systemem </a:t>
            </a:r>
            <a:r>
              <a:rPr lang="pl-PL" sz="1200" dirty="0"/>
              <a:t>wielokrotnego </a:t>
            </a:r>
            <a:r>
              <a:rPr lang="pl-PL" sz="1200" dirty="0" smtClean="0"/>
              <a:t>podporządkowania„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pl-PL" sz="1200" dirty="0" smtClean="0"/>
              <a:t>połączenie </a:t>
            </a:r>
            <a:r>
              <a:rPr lang="pl-PL" sz="1200" dirty="0"/>
              <a:t>cech struktur funkcjonalnych i liniowych a więc wsparcie merytoryczne menedżerów w realizacji zadań możliwość całościowego rozpatrzenia i kierowania projektem, skróceniem kanałów przepływu informacji, względna równość obszarów zadaniowych, elastyczność.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Typy struktur organizacyjnych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Oceń, której ze struktur dotyczy podane stwierdzenie:</a:t>
            </a:r>
          </a:p>
          <a:p>
            <a:r>
              <a:rPr lang="pl-PL" dirty="0"/>
              <a:t>1) </a:t>
            </a:r>
            <a:r>
              <a:rPr lang="pl-PL" dirty="0" smtClean="0"/>
              <a:t> charakterystycznymi cechami są: jedność </a:t>
            </a:r>
            <a:r>
              <a:rPr lang="pl-PL" dirty="0"/>
              <a:t>rozkazodawstwa, </a:t>
            </a:r>
            <a:r>
              <a:rPr lang="pl-PL" dirty="0" smtClean="0"/>
              <a:t>czytelny </a:t>
            </a:r>
            <a:r>
              <a:rPr lang="pl-PL" dirty="0"/>
              <a:t>system władzy i </a:t>
            </a:r>
            <a:r>
              <a:rPr lang="pl-PL" dirty="0" smtClean="0"/>
              <a:t>odpowiedzialność, wykorzystanie wiedzy </a:t>
            </a:r>
            <a:r>
              <a:rPr lang="pl-PL" dirty="0"/>
              <a:t>specjalistycznych komórek </a:t>
            </a:r>
            <a:r>
              <a:rPr lang="pl-PL" dirty="0" smtClean="0"/>
              <a:t>organizacyjnych</a:t>
            </a:r>
          </a:p>
          <a:p>
            <a:r>
              <a:rPr lang="pl-PL" dirty="0" smtClean="0"/>
              <a:t>2)  </a:t>
            </a:r>
            <a:r>
              <a:rPr lang="pl-PL" dirty="0"/>
              <a:t>możliwość dokładnej i bieżącej kontroli pracy podwładnych </a:t>
            </a:r>
            <a:endParaRPr lang="pl-PL" dirty="0" smtClean="0"/>
          </a:p>
          <a:p>
            <a:r>
              <a:rPr lang="pl-PL" dirty="0"/>
              <a:t>3</a:t>
            </a:r>
            <a:r>
              <a:rPr lang="pl-PL" dirty="0" smtClean="0"/>
              <a:t>)  występuje zasada podwójnego podporządkowania</a:t>
            </a:r>
          </a:p>
          <a:p>
            <a:r>
              <a:rPr lang="pl-PL" dirty="0" smtClean="0"/>
              <a:t>4)  </a:t>
            </a:r>
            <a:r>
              <a:rPr lang="pl-PL" dirty="0"/>
              <a:t>powierzenie kierowania specjalistą w danej dziedzinie</a:t>
            </a:r>
            <a:endParaRPr lang="pl-PL" dirty="0" smtClean="0"/>
          </a:p>
          <a:p>
            <a:r>
              <a:rPr lang="pl-PL" dirty="0" smtClean="0"/>
              <a:t>4) duża samodzielność pracowników</a:t>
            </a:r>
          </a:p>
          <a:p>
            <a:r>
              <a:rPr lang="pl-PL" dirty="0" smtClean="0"/>
              <a:t>5) podwładny posiada kilku menadżerów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3260501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Literatura</a:t>
            </a:r>
            <a:endParaRPr lang="pl-PL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Literatura podstawowa:  A. </a:t>
            </a:r>
            <a:r>
              <a:rPr lang="pl-PL" dirty="0" err="1" smtClean="0"/>
              <a:t>Chrosidu-Budnik</a:t>
            </a:r>
            <a:r>
              <a:rPr lang="pl-PL" dirty="0" smtClean="0"/>
              <a:t>, J. Korczak, A. Pakuła, J. </a:t>
            </a:r>
            <a:r>
              <a:rPr lang="pl-PL" dirty="0" err="1" smtClean="0"/>
              <a:t>Supernat</a:t>
            </a:r>
            <a:r>
              <a:rPr lang="pl-PL" dirty="0" smtClean="0"/>
              <a:t>, </a:t>
            </a:r>
            <a:r>
              <a:rPr lang="pl-PL" i="1" dirty="0" smtClean="0"/>
              <a:t>Nauka organizacji i zarządzania, </a:t>
            </a:r>
            <a:r>
              <a:rPr lang="pl-PL" dirty="0" smtClean="0"/>
              <a:t>Kolonia Limited 2005.</a:t>
            </a:r>
          </a:p>
          <a:p>
            <a:r>
              <a:rPr lang="pl-PL" dirty="0" smtClean="0"/>
              <a:t>Literatura uzupełniająca:  </a:t>
            </a:r>
          </a:p>
          <a:p>
            <a:r>
              <a:rPr lang="pl-PL" dirty="0" smtClean="0"/>
              <a:t>R.W </a:t>
            </a:r>
            <a:r>
              <a:rPr lang="pl-PL" dirty="0" err="1" smtClean="0"/>
              <a:t>Griffin</a:t>
            </a:r>
            <a:r>
              <a:rPr lang="pl-PL" dirty="0" smtClean="0"/>
              <a:t>, </a:t>
            </a:r>
            <a:r>
              <a:rPr lang="pl-PL" i="1" dirty="0" smtClean="0"/>
              <a:t>Podstawy zarządzania organizacjami, </a:t>
            </a:r>
            <a:r>
              <a:rPr lang="pl-PL" dirty="0" smtClean="0"/>
              <a:t>Warszawa 1996 r.  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LINKI do zdjęć:</a:t>
            </a:r>
            <a:endParaRPr lang="pl-PL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hlinkClick r:id="rId2"/>
              </a:rPr>
              <a:t>http://wynajmijdrukarke.e-intrax.pl/organizacja-srodowiska-pracy</a:t>
            </a:r>
            <a:r>
              <a:rPr lang="pl-PL" dirty="0" smtClean="0">
                <a:hlinkClick r:id="rId2"/>
              </a:rPr>
              <a:t>/</a:t>
            </a:r>
            <a:endParaRPr lang="pl-PL" dirty="0" smtClean="0"/>
          </a:p>
          <a:p>
            <a:r>
              <a:rPr lang="pl-PL" dirty="0">
                <a:hlinkClick r:id="rId3"/>
              </a:rPr>
              <a:t>https://www.bebzol.com/pl/Hierarchia-w-firmie-.</a:t>
            </a:r>
            <a:r>
              <a:rPr lang="pl-PL" dirty="0" smtClean="0">
                <a:hlinkClick r:id="rId3"/>
              </a:rPr>
              <a:t>82227.html</a:t>
            </a:r>
            <a:endParaRPr lang="pl-PL" dirty="0" smtClean="0"/>
          </a:p>
          <a:p>
            <a:r>
              <a:rPr lang="pl-PL" dirty="0" smtClean="0">
                <a:hlinkClick r:id="rId4"/>
              </a:rPr>
              <a:t>http://edu.pjwstk.edu.pl/wyklady/poz/scb/main44.html</a:t>
            </a:r>
            <a:endParaRPr lang="pl-PL" dirty="0" smtClean="0"/>
          </a:p>
          <a:p>
            <a:r>
              <a:rPr lang="pl-PL" dirty="0" smtClean="0">
                <a:hlinkClick r:id="rId4"/>
              </a:rPr>
              <a:t>http://edu.pjwstk.edu.pl/wyklady/poz/scb/main44.html</a:t>
            </a:r>
            <a:endParaRPr lang="pl-PL" dirty="0" smtClean="0"/>
          </a:p>
          <a:p>
            <a:r>
              <a:rPr lang="pl-PL" smtClean="0">
                <a:hlinkClick r:id="rId5"/>
              </a:rPr>
              <a:t>http://nf.pl/manager/organizacja-eventu-poczatek-prac,,14364,82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4203370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rgbClr val="00B050"/>
                </a:solidFill>
              </a:rPr>
              <a:t>Rozczłonkowanie organizacji</a:t>
            </a:r>
            <a:endParaRPr lang="pl-PL" b="1" dirty="0">
              <a:solidFill>
                <a:srgbClr val="00B05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pl-PL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ROZCZŁONKOWANIE ORGANIZAJI </a:t>
            </a:r>
            <a:r>
              <a:rPr lang="pl-PL" dirty="0" smtClean="0"/>
              <a:t>- organizacja to twór podzielny (nie jest monolityczny) i mimo tego zachowuje spójność, czego warunkiem jest powodzenie całości </a:t>
            </a:r>
          </a:p>
          <a:p>
            <a:pPr>
              <a:buFont typeface="Wingdings" panose="05000000000000000000" pitchFamily="2" charset="2"/>
              <a:buChar char="ü"/>
            </a:pPr>
            <a:endParaRPr lang="pl-PL" dirty="0" smtClean="0"/>
          </a:p>
          <a:p>
            <a:pPr>
              <a:buFont typeface="Wingdings" panose="05000000000000000000" pitchFamily="2" charset="2"/>
              <a:buChar char="ü"/>
            </a:pPr>
            <a:endParaRPr lang="pl-PL" dirty="0"/>
          </a:p>
          <a:p>
            <a:pPr>
              <a:buFont typeface="Wingdings" panose="05000000000000000000" pitchFamily="2" charset="2"/>
              <a:buChar char="ü"/>
            </a:pPr>
            <a:endParaRPr lang="pl-PL" dirty="0" smtClean="0"/>
          </a:p>
          <a:p>
            <a:pPr>
              <a:buFont typeface="Wingdings" panose="05000000000000000000" pitchFamily="2" charset="2"/>
              <a:buChar char="ü"/>
            </a:pPr>
            <a:endParaRPr lang="pl-PL" dirty="0"/>
          </a:p>
          <a:p>
            <a:pPr marL="0" indent="0"/>
            <a:r>
              <a:rPr lang="pl-PL" dirty="0" smtClean="0"/>
              <a:t>Synonim organizacji widzianej statycznie, a więc podziału organizacji na jednostki organizacyjne  następnie na komórki organizacyjne i kolejno na stanowiska pracy </a:t>
            </a:r>
          </a:p>
        </p:txBody>
      </p:sp>
      <p:sp>
        <p:nvSpPr>
          <p:cNvPr id="4" name="Strzałka w prawo z wcięciem 3"/>
          <p:cNvSpPr/>
          <p:nvPr/>
        </p:nvSpPr>
        <p:spPr>
          <a:xfrm rot="5400000">
            <a:off x="3478018" y="2240868"/>
            <a:ext cx="1512168" cy="576064"/>
          </a:xfrm>
          <a:prstGeom prst="notched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615882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rgbClr val="00B0F0"/>
                </a:solidFill>
              </a:rPr>
              <a:t>Rozczłonkowanie organizacji</a:t>
            </a:r>
            <a:endParaRPr lang="pl-PL" dirty="0">
              <a:solidFill>
                <a:srgbClr val="00B0F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      „Żaden kierownik nie może bezpośrednio nadzorować więcej niż pięciu, a najwyżej sześciu podwładnych, których praca jest wzajemnie powiązana” (</a:t>
            </a:r>
            <a:r>
              <a:rPr lang="pl-PL" dirty="0" err="1" smtClean="0"/>
              <a:t>Urwick</a:t>
            </a:r>
            <a:r>
              <a:rPr lang="pl-PL" dirty="0" smtClean="0"/>
              <a:t>)</a:t>
            </a:r>
          </a:p>
          <a:p>
            <a:endParaRPr lang="pl-PL" dirty="0"/>
          </a:p>
          <a:p>
            <a:r>
              <a:rPr lang="pl-PL" dirty="0" smtClean="0"/>
              <a:t>         wzrost wielkości grupy                                zmniejszona spójność grupy</a:t>
            </a:r>
          </a:p>
          <a:p>
            <a:endParaRPr lang="pl-PL" dirty="0"/>
          </a:p>
          <a:p>
            <a:r>
              <a:rPr lang="pl-PL" dirty="0" smtClean="0"/>
              <a:t>Jak zaprojektować idealną strukturą organizacyjną ? Proszę spróbować sporządzić taki projekt dla przedsiębiorstwa liczącego 40  oraz 100 pracowników</a:t>
            </a:r>
          </a:p>
        </p:txBody>
      </p:sp>
      <p:sp>
        <p:nvSpPr>
          <p:cNvPr id="4" name="Strzałka w prawo z wcięciem 3"/>
          <p:cNvSpPr/>
          <p:nvPr/>
        </p:nvSpPr>
        <p:spPr>
          <a:xfrm>
            <a:off x="3707904" y="2035260"/>
            <a:ext cx="792088" cy="288032"/>
          </a:xfrm>
          <a:prstGeom prst="notched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72907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400" dirty="0" smtClean="0">
                <a:solidFill>
                  <a:srgbClr val="FF7C80"/>
                </a:solidFill>
              </a:rPr>
              <a:t>Rozczłonkowanie organizacji</a:t>
            </a:r>
            <a:endParaRPr lang="pl-PL" sz="2400" dirty="0">
              <a:solidFill>
                <a:srgbClr val="FF7C8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00628"/>
            <a:ext cx="8676456" cy="376853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l-PL" dirty="0" smtClean="0"/>
              <a:t>Struktura organizacyjna określa formalny sposób podziału i grupowania zadań , a dla jej zaprojektowania wymaga sześciu głównych elementów: </a:t>
            </a:r>
            <a:r>
              <a:rPr lang="pl-PL" dirty="0" smtClean="0">
                <a:solidFill>
                  <a:srgbClr val="00B0F0"/>
                </a:solidFill>
              </a:rPr>
              <a:t>specjalizacji pracy, </a:t>
            </a:r>
            <a:r>
              <a:rPr lang="pl-PL" dirty="0" err="1" smtClean="0">
                <a:solidFill>
                  <a:schemeClr val="accent2">
                    <a:lumMod val="75000"/>
                  </a:schemeClr>
                </a:solidFill>
              </a:rPr>
              <a:t>departamentalizacji</a:t>
            </a:r>
            <a:r>
              <a:rPr lang="pl-PL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pl-P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linii podporządkowania, </a:t>
            </a:r>
            <a:r>
              <a:rPr lang="pl-PL" dirty="0" smtClean="0">
                <a:solidFill>
                  <a:srgbClr val="FF7C80"/>
                </a:solidFill>
              </a:rPr>
              <a:t>rozpiętości kierowania, </a:t>
            </a: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centralizacji i decentralizacji</a:t>
            </a:r>
            <a:r>
              <a:rPr lang="pl-PL" dirty="0" smtClean="0"/>
              <a:t> oraz </a:t>
            </a:r>
            <a:r>
              <a:rPr lang="pl-PL" dirty="0" smtClean="0">
                <a:solidFill>
                  <a:srgbClr val="7030A0"/>
                </a:solidFill>
              </a:rPr>
              <a:t>stopnia formalizacji</a:t>
            </a:r>
            <a:r>
              <a:rPr lang="pl-PL" dirty="0" smtClean="0"/>
              <a:t>. (</a:t>
            </a:r>
            <a:r>
              <a:rPr lang="pl-PL" dirty="0" err="1" smtClean="0"/>
              <a:t>Robins</a:t>
            </a:r>
            <a:r>
              <a:rPr lang="pl-PL" dirty="0" smtClean="0"/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 smtClean="0"/>
              <a:t>Organizowanie struktury powinno obejmować specjalizację czynności dotyczącej </a:t>
            </a:r>
            <a:r>
              <a:rPr lang="pl-PL" dirty="0" smtClean="0">
                <a:solidFill>
                  <a:srgbClr val="00B0F0"/>
                </a:solidFill>
              </a:rPr>
              <a:t>specyfikacji indywidualnych czynności </a:t>
            </a:r>
            <a:r>
              <a:rPr lang="pl-PL" dirty="0" smtClean="0">
                <a:solidFill>
                  <a:schemeClr val="accent2">
                    <a:lumMod val="75000"/>
                  </a:schemeClr>
                </a:solidFill>
              </a:rPr>
              <a:t>i ich </a:t>
            </a:r>
            <a:r>
              <a:rPr lang="pl-PL" dirty="0" err="1" smtClean="0">
                <a:solidFill>
                  <a:schemeClr val="accent2">
                    <a:lumMod val="75000"/>
                  </a:schemeClr>
                </a:solidFill>
              </a:rPr>
              <a:t>departamentalizacja</a:t>
            </a:r>
            <a:r>
              <a:rPr lang="pl-PL" dirty="0" smtClean="0">
                <a:solidFill>
                  <a:schemeClr val="accent2">
                    <a:lumMod val="75000"/>
                  </a:schemeClr>
                </a:solidFill>
              </a:rPr>
              <a:t> w jednostki robocze</a:t>
            </a:r>
            <a:r>
              <a:rPr lang="pl-PL" dirty="0" smtClean="0"/>
              <a:t>, </a:t>
            </a:r>
            <a:r>
              <a:rPr lang="pl-P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normalizowanie czynności , ich koordynowanie </a:t>
            </a:r>
            <a:r>
              <a:rPr lang="pl-PL" dirty="0" smtClean="0"/>
              <a:t>i </a:t>
            </a:r>
            <a:r>
              <a:rPr lang="pl-PL" dirty="0" smtClean="0">
                <a:solidFill>
                  <a:schemeClr val="tx2">
                    <a:lumMod val="75000"/>
                  </a:schemeClr>
                </a:solidFill>
              </a:rPr>
              <a:t>decentralizowanie decyzji </a:t>
            </a:r>
            <a:r>
              <a:rPr lang="pl-PL" dirty="0" smtClean="0"/>
              <a:t>czy </a:t>
            </a:r>
            <a:r>
              <a:rPr lang="pl-PL" dirty="0" smtClean="0">
                <a:solidFill>
                  <a:srgbClr val="FF7C80"/>
                </a:solidFill>
              </a:rPr>
              <a:t>określenie wartości jednostki roboczej- rozpiętość kierowania </a:t>
            </a:r>
            <a:r>
              <a:rPr lang="pl-PL" dirty="0" smtClean="0"/>
              <a:t> (</a:t>
            </a:r>
            <a:r>
              <a:rPr lang="pl-PL" dirty="0" err="1" smtClean="0"/>
              <a:t>Stoner</a:t>
            </a:r>
            <a:r>
              <a:rPr lang="pl-PL" dirty="0" smtClean="0"/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 smtClean="0"/>
              <a:t>Projektowanie organizacji  (Griffin):</a:t>
            </a:r>
          </a:p>
          <a:p>
            <a:pPr marL="0" indent="0"/>
            <a:r>
              <a:rPr lang="pl-PL" dirty="0" smtClean="0">
                <a:solidFill>
                  <a:srgbClr val="FF7C80"/>
                </a:solidFill>
              </a:rPr>
              <a:t>I etap: </a:t>
            </a:r>
            <a:r>
              <a:rPr lang="pl-PL" dirty="0" smtClean="0"/>
              <a:t>specjalizacja stanowisk pracy - projektowanie tych stanowisk wraz z określeniem obowiązków osoby zajmującej to stanowisko powinno stanowić pierwszy element projektowania struktury </a:t>
            </a:r>
          </a:p>
          <a:p>
            <a:pPr marL="0" indent="0"/>
            <a:r>
              <a:rPr lang="pl-PL" dirty="0" smtClean="0">
                <a:solidFill>
                  <a:srgbClr val="FF7C80"/>
                </a:solidFill>
              </a:rPr>
              <a:t>II etap: </a:t>
            </a:r>
            <a:r>
              <a:rPr lang="pl-PL" dirty="0" smtClean="0"/>
              <a:t>grupowanie stanowisk przy użyciu różnych kryteriów  w celu ustalenia relacji podporzadkowania z rozstrzygnięciem m.in. Zagadnienia rozpiętości kierowania, </a:t>
            </a:r>
          </a:p>
          <a:p>
            <a:pPr marL="0" indent="0"/>
            <a:r>
              <a:rPr lang="pl-PL" dirty="0" smtClean="0">
                <a:solidFill>
                  <a:srgbClr val="FF7C80"/>
                </a:solidFill>
              </a:rPr>
              <a:t>III etap</a:t>
            </a:r>
            <a:r>
              <a:rPr lang="pl-PL" dirty="0" smtClean="0"/>
              <a:t>: ustalenie układu władzy w organizacji oraz centralizacji i decentralizacji </a:t>
            </a:r>
          </a:p>
          <a:p>
            <a:pPr marL="0" indent="0"/>
            <a:r>
              <a:rPr lang="pl-PL" dirty="0" smtClean="0">
                <a:solidFill>
                  <a:srgbClr val="FF7C80"/>
                </a:solidFill>
              </a:rPr>
              <a:t>IV etap: </a:t>
            </a:r>
            <a:r>
              <a:rPr lang="pl-PL" dirty="0" smtClean="0"/>
              <a:t>prowadzenie działalności koordynacyjnej i różnicowanie stanowisk na stanowiska liniowe u sztabowe </a:t>
            </a:r>
          </a:p>
          <a:p>
            <a:pPr>
              <a:buFont typeface="Wingdings" panose="05000000000000000000" pitchFamily="2" charset="2"/>
              <a:buChar char="ü"/>
            </a:pP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175950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365760"/>
            <a:ext cx="8784976" cy="758984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rgbClr val="E6CA54"/>
                </a:solidFill>
              </a:rPr>
              <a:t>Przyczyny </a:t>
            </a:r>
            <a:r>
              <a:rPr lang="pl-PL" dirty="0" err="1" smtClean="0">
                <a:solidFill>
                  <a:srgbClr val="E6CA54"/>
                </a:solidFill>
              </a:rPr>
              <a:t>RozczłonkowaniA</a:t>
            </a:r>
            <a:r>
              <a:rPr lang="pl-PL" dirty="0" smtClean="0">
                <a:solidFill>
                  <a:srgbClr val="E6CA54"/>
                </a:solidFill>
              </a:rPr>
              <a:t> </a:t>
            </a:r>
            <a:br>
              <a:rPr lang="pl-PL" dirty="0" smtClean="0">
                <a:solidFill>
                  <a:srgbClr val="E6CA54"/>
                </a:solidFill>
              </a:rPr>
            </a:br>
            <a:r>
              <a:rPr lang="pl-PL" dirty="0" smtClean="0">
                <a:solidFill>
                  <a:srgbClr val="E6CA54"/>
                </a:solidFill>
              </a:rPr>
              <a:t>organizacji </a:t>
            </a:r>
            <a:r>
              <a:rPr lang="pl-PL" sz="1600" dirty="0" smtClean="0">
                <a:solidFill>
                  <a:srgbClr val="E6CA54"/>
                </a:solidFill>
              </a:rPr>
              <a:t>(Orientacja horyzontalna)</a:t>
            </a:r>
            <a:endParaRPr lang="pl-PL" sz="1600" dirty="0">
              <a:solidFill>
                <a:srgbClr val="E6CA54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00629"/>
            <a:ext cx="7876356" cy="3552508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dirty="0" smtClean="0"/>
              <a:t>Pierwszą, pierwotną i podstawową przyczyną rozczłonkowania organizacji jest </a:t>
            </a:r>
            <a:r>
              <a:rPr lang="pl-PL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podział celu głównego na cele cząstkowe,</a:t>
            </a:r>
            <a:r>
              <a:rPr lang="pl-PL" dirty="0" smtClean="0"/>
              <a:t> co jest związane ze specjalizacją czynności i podziałem pracy.                                                                                                                             </a:t>
            </a:r>
            <a:r>
              <a:rPr lang="pl-PL" cap="all" dirty="0" smtClean="0">
                <a:solidFill>
                  <a:srgbClr val="E6CA54"/>
                </a:solidFill>
              </a:rPr>
              <a:t>W ten sposób dokonuje się podziału celu głównego na cele cząstkowe</a:t>
            </a:r>
          </a:p>
          <a:p>
            <a:pPr marL="0" indent="0"/>
            <a:endParaRPr lang="pl-PL" cap="all" dirty="0">
              <a:solidFill>
                <a:srgbClr val="E6CA54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75205241"/>
              </p:ext>
            </p:extLst>
          </p:nvPr>
        </p:nvGraphicFramePr>
        <p:xfrm>
          <a:off x="755576" y="2420888"/>
          <a:ext cx="6816080" cy="30961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0277"/>
                <a:gridCol w="5205803"/>
              </a:tblGrid>
              <a:tr h="622264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>
                          <a:solidFill>
                            <a:schemeClr val="tx1"/>
                          </a:solidFill>
                        </a:rPr>
                        <a:t>CEL GŁÓWNY  </a:t>
                      </a:r>
                    </a:p>
                    <a:p>
                      <a:pPr algn="ctr"/>
                      <a:r>
                        <a:rPr lang="pl-PL" sz="1200" b="1" dirty="0" smtClean="0">
                          <a:solidFill>
                            <a:schemeClr val="tx1"/>
                          </a:solidFill>
                        </a:rPr>
                        <a:t>(CG)</a:t>
                      </a:r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b="0" dirty="0" smtClean="0">
                          <a:solidFill>
                            <a:schemeClr val="tx1"/>
                          </a:solidFill>
                        </a:rPr>
                        <a:t>uosabia</a:t>
                      </a:r>
                      <a:r>
                        <a:rPr lang="pl-PL" sz="1400" b="0" baseline="0" dirty="0" smtClean="0">
                          <a:solidFill>
                            <a:schemeClr val="tx1"/>
                          </a:solidFill>
                        </a:rPr>
                        <a:t> organizację jako całość zorganizowaną dla osiągnięcia celu</a:t>
                      </a:r>
                      <a:endParaRPr lang="pl-PL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888948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>
                          <a:solidFill>
                            <a:schemeClr val="tx1"/>
                          </a:solidFill>
                        </a:rPr>
                        <a:t>DZIAŁANIA WIELOPODMIOTOWE NIEJEDNORODNE (DWN)</a:t>
                      </a:r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realizowane są przez duże zbiory uczestników organizacji (zwanych jednostkami organizacyjnymi); zbiorowości te realizują cele cząstkowe i  różnym stopniu złożoności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60518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>
                          <a:solidFill>
                            <a:schemeClr val="tx1"/>
                          </a:solidFill>
                        </a:rPr>
                        <a:t>DZIAŁANIA WIELOPODMIOTOWE JEDNORODNE </a:t>
                      </a:r>
                    </a:p>
                    <a:p>
                      <a:pPr algn="ctr"/>
                      <a:r>
                        <a:rPr lang="pl-PL" sz="1200" b="1" dirty="0" smtClean="0">
                          <a:solidFill>
                            <a:schemeClr val="tx1"/>
                          </a:solidFill>
                        </a:rPr>
                        <a:t>(DWJ)</a:t>
                      </a:r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zbiory działań</a:t>
                      </a:r>
                      <a:r>
                        <a:rPr lang="pl-PL" sz="1400" baseline="0" dirty="0" smtClean="0">
                          <a:solidFill>
                            <a:schemeClr val="tx1"/>
                          </a:solidFill>
                        </a:rPr>
                        <a:t> realizowanych przez zbiory  uczestników (zwane komórkami organizacyjnymi). Podział celów cząst6kowych które były niejednorodne stają się celami cząstkowymi </a:t>
                      </a:r>
                      <a:r>
                        <a:rPr lang="pl-PL" sz="1400" baseline="0" dirty="0" err="1" smtClean="0">
                          <a:solidFill>
                            <a:schemeClr val="tx1"/>
                          </a:solidFill>
                        </a:rPr>
                        <a:t>ujednorodniowymi</a:t>
                      </a:r>
                      <a:r>
                        <a:rPr lang="pl-PL" sz="1400" baseline="0" dirty="0" smtClean="0">
                          <a:solidFill>
                            <a:schemeClr val="tx1"/>
                          </a:solidFill>
                        </a:rPr>
                        <a:t>, będącymi ich częściami składowymi.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60518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>
                          <a:solidFill>
                            <a:schemeClr val="tx1"/>
                          </a:solidFill>
                        </a:rPr>
                        <a:t>DZIAŁANIA</a:t>
                      </a:r>
                      <a:r>
                        <a:rPr lang="pl-PL" sz="1200" b="1" baseline="0" dirty="0" smtClean="0">
                          <a:solidFill>
                            <a:schemeClr val="tx1"/>
                          </a:solidFill>
                        </a:rPr>
                        <a:t> JEDNOPODMIOTOWE JEDNORODNE  (DJJ)</a:t>
                      </a:r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działania</a:t>
                      </a:r>
                      <a:r>
                        <a:rPr lang="pl-PL" sz="1400" baseline="0" dirty="0" smtClean="0">
                          <a:solidFill>
                            <a:schemeClr val="tx1"/>
                          </a:solidFill>
                        </a:rPr>
                        <a:t> realizowane przez jednostkę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16479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365760"/>
            <a:ext cx="7732340" cy="542960"/>
          </a:xfrm>
        </p:spPr>
        <p:txBody>
          <a:bodyPr/>
          <a:lstStyle/>
          <a:p>
            <a:r>
              <a:rPr lang="pl-PL" dirty="0" smtClean="0">
                <a:solidFill>
                  <a:srgbClr val="9999FF"/>
                </a:solidFill>
              </a:rPr>
              <a:t>Podział celu głównego na cele </a:t>
            </a:r>
            <a:r>
              <a:rPr lang="pl-PL" dirty="0" err="1" smtClean="0">
                <a:solidFill>
                  <a:srgbClr val="9999FF"/>
                </a:solidFill>
              </a:rPr>
              <a:t>cząStkowe</a:t>
            </a:r>
            <a:endParaRPr lang="pl-PL" dirty="0">
              <a:solidFill>
                <a:srgbClr val="9999FF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Elipsa 3"/>
          <p:cNvSpPr/>
          <p:nvPr/>
        </p:nvSpPr>
        <p:spPr>
          <a:xfrm>
            <a:off x="3825757" y="1196752"/>
            <a:ext cx="720080" cy="648072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n>
                <a:solidFill>
                  <a:srgbClr val="9999FF"/>
                </a:solidFill>
              </a:ln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3751349" y="1268761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 smtClean="0"/>
              <a:t>CEL GŁÓWNY </a:t>
            </a:r>
            <a:endParaRPr lang="pl-PL" sz="1200" b="1" dirty="0"/>
          </a:p>
        </p:txBody>
      </p:sp>
      <p:sp>
        <p:nvSpPr>
          <p:cNvPr id="7" name="Trójkąt równoramienny 6"/>
          <p:cNvSpPr/>
          <p:nvPr/>
        </p:nvSpPr>
        <p:spPr>
          <a:xfrm>
            <a:off x="2483768" y="1988840"/>
            <a:ext cx="1008112" cy="648072"/>
          </a:xfrm>
          <a:prstGeom prst="triangl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99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Trójkąt równoramienny 8"/>
          <p:cNvSpPr/>
          <p:nvPr/>
        </p:nvSpPr>
        <p:spPr>
          <a:xfrm>
            <a:off x="4788024" y="1988840"/>
            <a:ext cx="1008112" cy="648072"/>
          </a:xfrm>
          <a:prstGeom prst="triangl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99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000" b="1" dirty="0" smtClean="0">
                <a:solidFill>
                  <a:schemeClr val="tx1"/>
                </a:solidFill>
              </a:rPr>
              <a:t>DWNJ</a:t>
            </a:r>
            <a:endParaRPr lang="pl-PL" sz="1000" b="1" dirty="0">
              <a:solidFill>
                <a:schemeClr val="tx1"/>
              </a:solidFill>
            </a:endParaRPr>
          </a:p>
        </p:txBody>
      </p:sp>
      <p:cxnSp>
        <p:nvCxnSpPr>
          <p:cNvPr id="11" name="Łącznik prosty ze strzałką 10"/>
          <p:cNvCxnSpPr/>
          <p:nvPr/>
        </p:nvCxnSpPr>
        <p:spPr>
          <a:xfrm>
            <a:off x="4572000" y="1730426"/>
            <a:ext cx="648072" cy="3304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 flipH="1">
            <a:off x="3040038" y="1737904"/>
            <a:ext cx="800472" cy="3304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ole tekstowe 14"/>
          <p:cNvSpPr txBox="1"/>
          <p:nvPr/>
        </p:nvSpPr>
        <p:spPr>
          <a:xfrm>
            <a:off x="2689159" y="231287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 </a:t>
            </a:r>
            <a:r>
              <a:rPr lang="pl-PL" sz="1200" b="1" dirty="0" smtClean="0"/>
              <a:t>DWNJ</a:t>
            </a:r>
            <a:endParaRPr lang="pl-PL" sz="1200" b="1" dirty="0"/>
          </a:p>
        </p:txBody>
      </p:sp>
      <p:sp>
        <p:nvSpPr>
          <p:cNvPr id="17" name="Prostokąt 16"/>
          <p:cNvSpPr/>
          <p:nvPr/>
        </p:nvSpPr>
        <p:spPr>
          <a:xfrm>
            <a:off x="1526543" y="3068959"/>
            <a:ext cx="936104" cy="266837"/>
          </a:xfrm>
          <a:prstGeom prst="rect">
            <a:avLst/>
          </a:prstGeom>
          <a:solidFill>
            <a:srgbClr val="FEC6D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Prostokąt 17"/>
          <p:cNvSpPr/>
          <p:nvPr/>
        </p:nvSpPr>
        <p:spPr>
          <a:xfrm>
            <a:off x="2843808" y="3056693"/>
            <a:ext cx="936104" cy="266837"/>
          </a:xfrm>
          <a:prstGeom prst="rect">
            <a:avLst/>
          </a:prstGeom>
          <a:solidFill>
            <a:srgbClr val="FEC6D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Prostokąt 18"/>
          <p:cNvSpPr/>
          <p:nvPr/>
        </p:nvSpPr>
        <p:spPr>
          <a:xfrm>
            <a:off x="4319972" y="3056692"/>
            <a:ext cx="936104" cy="266837"/>
          </a:xfrm>
          <a:prstGeom prst="rect">
            <a:avLst/>
          </a:prstGeom>
          <a:solidFill>
            <a:srgbClr val="FEC6D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Prostokąt 19"/>
          <p:cNvSpPr/>
          <p:nvPr/>
        </p:nvSpPr>
        <p:spPr>
          <a:xfrm>
            <a:off x="5580112" y="3056691"/>
            <a:ext cx="936104" cy="266837"/>
          </a:xfrm>
          <a:prstGeom prst="rect">
            <a:avLst/>
          </a:prstGeom>
          <a:solidFill>
            <a:srgbClr val="FEC6D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pole tekstowe 20"/>
          <p:cNvSpPr txBox="1"/>
          <p:nvPr/>
        </p:nvSpPr>
        <p:spPr>
          <a:xfrm>
            <a:off x="1573107" y="3056691"/>
            <a:ext cx="8429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 smtClean="0"/>
              <a:t>DWJ</a:t>
            </a:r>
            <a:endParaRPr lang="pl-PL" sz="1200" b="1" dirty="0"/>
          </a:p>
        </p:txBody>
      </p:sp>
      <p:sp>
        <p:nvSpPr>
          <p:cNvPr id="22" name="pole tekstowe 21"/>
          <p:cNvSpPr txBox="1"/>
          <p:nvPr/>
        </p:nvSpPr>
        <p:spPr>
          <a:xfrm>
            <a:off x="2915816" y="3045604"/>
            <a:ext cx="9361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 smtClean="0"/>
              <a:t>DWJ</a:t>
            </a:r>
          </a:p>
          <a:p>
            <a:pPr algn="ctr"/>
            <a:endParaRPr lang="pl-PL" dirty="0"/>
          </a:p>
        </p:txBody>
      </p:sp>
      <p:sp>
        <p:nvSpPr>
          <p:cNvPr id="23" name="pole tekstowe 22"/>
          <p:cNvSpPr txBox="1"/>
          <p:nvPr/>
        </p:nvSpPr>
        <p:spPr>
          <a:xfrm>
            <a:off x="4317180" y="3045604"/>
            <a:ext cx="9361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 smtClean="0"/>
              <a:t>DWJ</a:t>
            </a:r>
          </a:p>
          <a:p>
            <a:pPr algn="ctr"/>
            <a:endParaRPr lang="pl-PL" dirty="0"/>
          </a:p>
        </p:txBody>
      </p:sp>
      <p:sp>
        <p:nvSpPr>
          <p:cNvPr id="24" name="pole tekstowe 23"/>
          <p:cNvSpPr txBox="1"/>
          <p:nvPr/>
        </p:nvSpPr>
        <p:spPr>
          <a:xfrm>
            <a:off x="5579141" y="3045604"/>
            <a:ext cx="9361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 smtClean="0"/>
              <a:t>DWJ</a:t>
            </a:r>
          </a:p>
          <a:p>
            <a:pPr algn="ctr"/>
            <a:endParaRPr lang="pl-PL" dirty="0"/>
          </a:p>
        </p:txBody>
      </p:sp>
      <p:cxnSp>
        <p:nvCxnSpPr>
          <p:cNvPr id="26" name="Łącznik prosty ze strzałką 25"/>
          <p:cNvCxnSpPr/>
          <p:nvPr/>
        </p:nvCxnSpPr>
        <p:spPr>
          <a:xfrm flipH="1">
            <a:off x="1994595" y="2682208"/>
            <a:ext cx="561181" cy="3633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Łącznik prosty ze strzałką 26"/>
          <p:cNvCxnSpPr/>
          <p:nvPr/>
        </p:nvCxnSpPr>
        <p:spPr>
          <a:xfrm>
            <a:off x="3273607" y="2705299"/>
            <a:ext cx="415279" cy="3677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Łącznik prosty ze strzałką 28"/>
          <p:cNvCxnSpPr/>
          <p:nvPr/>
        </p:nvCxnSpPr>
        <p:spPr>
          <a:xfrm>
            <a:off x="5638081" y="2673814"/>
            <a:ext cx="415279" cy="3677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Łącznik prosty ze strzałką 29"/>
          <p:cNvCxnSpPr/>
          <p:nvPr/>
        </p:nvCxnSpPr>
        <p:spPr>
          <a:xfrm flipH="1">
            <a:off x="4615445" y="2685456"/>
            <a:ext cx="561181" cy="3633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Prostokąt 31"/>
          <p:cNvSpPr/>
          <p:nvPr/>
        </p:nvSpPr>
        <p:spPr>
          <a:xfrm>
            <a:off x="2052062" y="3601593"/>
            <a:ext cx="385483" cy="333454"/>
          </a:xfrm>
          <a:prstGeom prst="rect">
            <a:avLst/>
          </a:prstGeom>
          <a:solidFill>
            <a:srgbClr val="FDF5B9"/>
          </a:solidFill>
          <a:ln>
            <a:solidFill>
              <a:srgbClr val="99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3" name="Prostokąt 32"/>
          <p:cNvSpPr/>
          <p:nvPr/>
        </p:nvSpPr>
        <p:spPr>
          <a:xfrm>
            <a:off x="1380365" y="3599602"/>
            <a:ext cx="385483" cy="333454"/>
          </a:xfrm>
          <a:prstGeom prst="rect">
            <a:avLst/>
          </a:prstGeom>
          <a:solidFill>
            <a:srgbClr val="FDF5B9"/>
          </a:solidFill>
          <a:ln>
            <a:solidFill>
              <a:srgbClr val="99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4" name="Prostokąt 33"/>
          <p:cNvSpPr/>
          <p:nvPr/>
        </p:nvSpPr>
        <p:spPr>
          <a:xfrm>
            <a:off x="2795082" y="3599602"/>
            <a:ext cx="385483" cy="333454"/>
          </a:xfrm>
          <a:prstGeom prst="rect">
            <a:avLst/>
          </a:prstGeom>
          <a:solidFill>
            <a:srgbClr val="FDF5B9"/>
          </a:solidFill>
          <a:ln>
            <a:solidFill>
              <a:srgbClr val="99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5" name="Prostokąt 34"/>
          <p:cNvSpPr/>
          <p:nvPr/>
        </p:nvSpPr>
        <p:spPr>
          <a:xfrm>
            <a:off x="3443624" y="3588646"/>
            <a:ext cx="385483" cy="333454"/>
          </a:xfrm>
          <a:prstGeom prst="rect">
            <a:avLst/>
          </a:prstGeom>
          <a:solidFill>
            <a:srgbClr val="FDF5B9"/>
          </a:solidFill>
          <a:ln>
            <a:solidFill>
              <a:srgbClr val="99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6" name="pole tekstowe 35"/>
          <p:cNvSpPr txBox="1"/>
          <p:nvPr/>
        </p:nvSpPr>
        <p:spPr>
          <a:xfrm>
            <a:off x="2082443" y="3658814"/>
            <a:ext cx="3854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b="1" dirty="0" smtClean="0"/>
              <a:t>DJJ</a:t>
            </a:r>
            <a:endParaRPr lang="pl-PL" sz="1000" b="1" dirty="0"/>
          </a:p>
        </p:txBody>
      </p:sp>
      <p:sp>
        <p:nvSpPr>
          <p:cNvPr id="37" name="pole tekstowe 36"/>
          <p:cNvSpPr txBox="1"/>
          <p:nvPr/>
        </p:nvSpPr>
        <p:spPr>
          <a:xfrm>
            <a:off x="1380364" y="3658813"/>
            <a:ext cx="3854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b="1" dirty="0" smtClean="0"/>
              <a:t>DJJ</a:t>
            </a:r>
            <a:endParaRPr lang="pl-PL" sz="1000" b="1" dirty="0"/>
          </a:p>
        </p:txBody>
      </p:sp>
      <p:sp>
        <p:nvSpPr>
          <p:cNvPr id="38" name="pole tekstowe 37"/>
          <p:cNvSpPr txBox="1"/>
          <p:nvPr/>
        </p:nvSpPr>
        <p:spPr>
          <a:xfrm>
            <a:off x="2795082" y="3666327"/>
            <a:ext cx="3854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b="1" dirty="0" smtClean="0"/>
              <a:t>DJJ</a:t>
            </a:r>
            <a:endParaRPr lang="pl-PL" sz="1000" b="1" dirty="0"/>
          </a:p>
        </p:txBody>
      </p:sp>
      <p:sp>
        <p:nvSpPr>
          <p:cNvPr id="39" name="pole tekstowe 38"/>
          <p:cNvSpPr txBox="1"/>
          <p:nvPr/>
        </p:nvSpPr>
        <p:spPr>
          <a:xfrm>
            <a:off x="3440274" y="3677583"/>
            <a:ext cx="3854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b="1" dirty="0" smtClean="0"/>
              <a:t>DJJ</a:t>
            </a:r>
            <a:endParaRPr lang="pl-PL" sz="1000" b="1" dirty="0"/>
          </a:p>
        </p:txBody>
      </p:sp>
      <p:sp>
        <p:nvSpPr>
          <p:cNvPr id="40" name="Prostokąt 39"/>
          <p:cNvSpPr/>
          <p:nvPr/>
        </p:nvSpPr>
        <p:spPr>
          <a:xfrm>
            <a:off x="4272190" y="3577907"/>
            <a:ext cx="385483" cy="333454"/>
          </a:xfrm>
          <a:prstGeom prst="rect">
            <a:avLst/>
          </a:prstGeom>
          <a:solidFill>
            <a:srgbClr val="FDF5B9"/>
          </a:solidFill>
          <a:ln>
            <a:solidFill>
              <a:srgbClr val="99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1" name="Prostokąt 40"/>
          <p:cNvSpPr/>
          <p:nvPr/>
        </p:nvSpPr>
        <p:spPr>
          <a:xfrm>
            <a:off x="4896035" y="3577907"/>
            <a:ext cx="385483" cy="333454"/>
          </a:xfrm>
          <a:prstGeom prst="rect">
            <a:avLst/>
          </a:prstGeom>
          <a:solidFill>
            <a:srgbClr val="FDF5B9"/>
          </a:solidFill>
          <a:ln>
            <a:solidFill>
              <a:srgbClr val="99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2" name="Prostokąt 41"/>
          <p:cNvSpPr/>
          <p:nvPr/>
        </p:nvSpPr>
        <p:spPr>
          <a:xfrm>
            <a:off x="5638081" y="3604471"/>
            <a:ext cx="385483" cy="333454"/>
          </a:xfrm>
          <a:prstGeom prst="rect">
            <a:avLst/>
          </a:prstGeom>
          <a:solidFill>
            <a:srgbClr val="FDF5B9"/>
          </a:solidFill>
          <a:ln>
            <a:solidFill>
              <a:srgbClr val="99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3" name="Prostokąt 42"/>
          <p:cNvSpPr/>
          <p:nvPr/>
        </p:nvSpPr>
        <p:spPr>
          <a:xfrm>
            <a:off x="6228184" y="3590350"/>
            <a:ext cx="385483" cy="333454"/>
          </a:xfrm>
          <a:prstGeom prst="rect">
            <a:avLst/>
          </a:prstGeom>
          <a:solidFill>
            <a:srgbClr val="FDF5B9"/>
          </a:solidFill>
          <a:ln>
            <a:solidFill>
              <a:srgbClr val="99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4" name="pole tekstowe 43"/>
          <p:cNvSpPr txBox="1"/>
          <p:nvPr/>
        </p:nvSpPr>
        <p:spPr>
          <a:xfrm>
            <a:off x="4276398" y="3641714"/>
            <a:ext cx="3854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b="1" dirty="0" smtClean="0"/>
              <a:t>DJJ</a:t>
            </a:r>
            <a:endParaRPr lang="pl-PL" sz="1000" b="1" dirty="0"/>
          </a:p>
        </p:txBody>
      </p:sp>
      <p:sp>
        <p:nvSpPr>
          <p:cNvPr id="45" name="pole tekstowe 44"/>
          <p:cNvSpPr txBox="1"/>
          <p:nvPr/>
        </p:nvSpPr>
        <p:spPr>
          <a:xfrm>
            <a:off x="4887179" y="3648087"/>
            <a:ext cx="3854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b="1" dirty="0" smtClean="0"/>
              <a:t>DJJ</a:t>
            </a:r>
            <a:endParaRPr lang="pl-PL" sz="1000" b="1" dirty="0"/>
          </a:p>
        </p:txBody>
      </p:sp>
      <p:sp>
        <p:nvSpPr>
          <p:cNvPr id="46" name="pole tekstowe 45"/>
          <p:cNvSpPr txBox="1"/>
          <p:nvPr/>
        </p:nvSpPr>
        <p:spPr>
          <a:xfrm>
            <a:off x="6230126" y="3657351"/>
            <a:ext cx="3854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b="1" dirty="0" smtClean="0"/>
              <a:t>DJJ</a:t>
            </a:r>
            <a:endParaRPr lang="pl-PL" sz="1000" b="1" dirty="0"/>
          </a:p>
        </p:txBody>
      </p:sp>
      <p:sp>
        <p:nvSpPr>
          <p:cNvPr id="47" name="pole tekstowe 46"/>
          <p:cNvSpPr txBox="1"/>
          <p:nvPr/>
        </p:nvSpPr>
        <p:spPr>
          <a:xfrm>
            <a:off x="5667877" y="3655741"/>
            <a:ext cx="3854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b="1" dirty="0" smtClean="0"/>
              <a:t>DJJ</a:t>
            </a:r>
            <a:endParaRPr lang="pl-PL" sz="1000" b="1" dirty="0"/>
          </a:p>
        </p:txBody>
      </p:sp>
      <p:cxnSp>
        <p:nvCxnSpPr>
          <p:cNvPr id="49" name="Łącznik prosty ze strzałką 48"/>
          <p:cNvCxnSpPr/>
          <p:nvPr/>
        </p:nvCxnSpPr>
        <p:spPr>
          <a:xfrm flipH="1">
            <a:off x="1526543" y="3333690"/>
            <a:ext cx="309153" cy="2442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Łącznik prosty ze strzałką 49"/>
          <p:cNvCxnSpPr/>
          <p:nvPr/>
        </p:nvCxnSpPr>
        <p:spPr>
          <a:xfrm flipH="1">
            <a:off x="4503096" y="3337619"/>
            <a:ext cx="309153" cy="2442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Łącznik prosty ze strzałką 50"/>
          <p:cNvCxnSpPr/>
          <p:nvPr/>
        </p:nvCxnSpPr>
        <p:spPr>
          <a:xfrm flipH="1">
            <a:off x="3014547" y="3322603"/>
            <a:ext cx="309153" cy="2442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Łącznik prosty ze strzałką 51"/>
          <p:cNvCxnSpPr/>
          <p:nvPr/>
        </p:nvCxnSpPr>
        <p:spPr>
          <a:xfrm flipH="1">
            <a:off x="5860618" y="3335796"/>
            <a:ext cx="309153" cy="2442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Łącznik prosty ze strzałką 53"/>
          <p:cNvCxnSpPr>
            <a:endCxn id="32" idx="0"/>
          </p:cNvCxnSpPr>
          <p:nvPr/>
        </p:nvCxnSpPr>
        <p:spPr>
          <a:xfrm>
            <a:off x="2082443" y="3337619"/>
            <a:ext cx="162361" cy="2639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Łącznik prosty ze strzałką 54"/>
          <p:cNvCxnSpPr/>
          <p:nvPr/>
        </p:nvCxnSpPr>
        <p:spPr>
          <a:xfrm>
            <a:off x="3491880" y="3353446"/>
            <a:ext cx="162361" cy="2639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Łącznik prosty ze strzałką 55"/>
          <p:cNvCxnSpPr/>
          <p:nvPr/>
        </p:nvCxnSpPr>
        <p:spPr>
          <a:xfrm>
            <a:off x="4901373" y="3327060"/>
            <a:ext cx="181477" cy="2948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Łącznik prosty ze strzałką 57"/>
          <p:cNvCxnSpPr/>
          <p:nvPr/>
        </p:nvCxnSpPr>
        <p:spPr>
          <a:xfrm>
            <a:off x="6330186" y="3317836"/>
            <a:ext cx="181477" cy="2948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318494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614968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rgbClr val="0070C0"/>
                </a:solidFill>
              </a:rPr>
              <a:t>KRYTERIA </a:t>
            </a:r>
            <a:r>
              <a:rPr lang="pl-PL" dirty="0" err="1" smtClean="0">
                <a:solidFill>
                  <a:srgbClr val="0070C0"/>
                </a:solidFill>
              </a:rPr>
              <a:t>PodziałU</a:t>
            </a:r>
            <a:r>
              <a:rPr lang="pl-PL" dirty="0" smtClean="0">
                <a:solidFill>
                  <a:srgbClr val="0070C0"/>
                </a:solidFill>
              </a:rPr>
              <a:t> </a:t>
            </a:r>
            <a:r>
              <a:rPr lang="pl-PL" dirty="0">
                <a:solidFill>
                  <a:srgbClr val="0070C0"/>
                </a:solidFill>
              </a:rPr>
              <a:t>celu głównego </a:t>
            </a:r>
            <a:r>
              <a:rPr lang="pl-PL" dirty="0" smtClean="0">
                <a:solidFill>
                  <a:srgbClr val="0070C0"/>
                </a:solidFill>
              </a:rPr>
              <a:t/>
            </a:r>
            <a:br>
              <a:rPr lang="pl-PL" dirty="0" smtClean="0">
                <a:solidFill>
                  <a:srgbClr val="0070C0"/>
                </a:solidFill>
              </a:rPr>
            </a:br>
            <a:r>
              <a:rPr lang="pl-PL" dirty="0" smtClean="0">
                <a:solidFill>
                  <a:srgbClr val="0070C0"/>
                </a:solidFill>
              </a:rPr>
              <a:t>na </a:t>
            </a:r>
            <a:r>
              <a:rPr lang="pl-PL" dirty="0">
                <a:solidFill>
                  <a:srgbClr val="0070C0"/>
                </a:solidFill>
              </a:rPr>
              <a:t>cele </a:t>
            </a:r>
            <a:r>
              <a:rPr lang="pl-PL" dirty="0" err="1">
                <a:solidFill>
                  <a:srgbClr val="0070C0"/>
                </a:solidFill>
              </a:rPr>
              <a:t>cząStkowe</a:t>
            </a:r>
            <a:endParaRPr lang="pl-PL" dirty="0">
              <a:solidFill>
                <a:srgbClr val="0070C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473615" y="1268760"/>
            <a:ext cx="1872208" cy="165618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665993" y="1297530"/>
            <a:ext cx="16561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 smtClean="0"/>
              <a:t>Kryterium czynności </a:t>
            </a:r>
            <a:r>
              <a:rPr lang="pl-PL" sz="1200" dirty="0" smtClean="0"/>
              <a:t>(analiza czynności) – polega na wyodrębnieniu charakterystycznych dla danej organizacji czynności  procesów pracy </a:t>
            </a:r>
            <a:endParaRPr lang="pl-PL" sz="1200" dirty="0"/>
          </a:p>
        </p:txBody>
      </p:sp>
      <p:sp>
        <p:nvSpPr>
          <p:cNvPr id="6" name="Prostokąt 5"/>
          <p:cNvSpPr/>
          <p:nvPr/>
        </p:nvSpPr>
        <p:spPr>
          <a:xfrm>
            <a:off x="899592" y="3052564"/>
            <a:ext cx="1872208" cy="193899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863588" y="3052565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 smtClean="0"/>
              <a:t>Kryterium przedmiotu </a:t>
            </a:r>
            <a:r>
              <a:rPr lang="pl-PL" sz="1200" dirty="0" smtClean="0"/>
              <a:t>(analiza przedmiotowa lub obiektowa) – daje możliwość podziału zadania całościowego na różne obiekty, na których dokonuje się rozmaitych manipulacji, tj. surowce, </a:t>
            </a:r>
            <a:r>
              <a:rPr lang="pl-PL" sz="1200" dirty="0" err="1" smtClean="0"/>
              <a:t>półfabrykanty</a:t>
            </a:r>
            <a:r>
              <a:rPr lang="pl-PL" sz="1200" dirty="0" smtClean="0"/>
              <a:t>, wyroby gotowe oraz rynki zbytu</a:t>
            </a:r>
            <a:endParaRPr lang="pl-PL" sz="1200" dirty="0"/>
          </a:p>
        </p:txBody>
      </p:sp>
      <p:sp>
        <p:nvSpPr>
          <p:cNvPr id="8" name="Prostokąt 7"/>
          <p:cNvSpPr/>
          <p:nvPr/>
        </p:nvSpPr>
        <p:spPr>
          <a:xfrm>
            <a:off x="2915816" y="1449371"/>
            <a:ext cx="1872208" cy="16561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/>
        </p:nvSpPr>
        <p:spPr>
          <a:xfrm>
            <a:off x="2987824" y="1628800"/>
            <a:ext cx="18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 smtClean="0"/>
              <a:t>Kryterium środków  </a:t>
            </a:r>
            <a:r>
              <a:rPr lang="pl-PL" sz="1200" dirty="0" smtClean="0"/>
              <a:t>pracy (analiza środków pracy) – pozwala ująć wszystkie czynności, niezbędne w procesie produkcji środków pracy</a:t>
            </a:r>
            <a:endParaRPr lang="pl-PL" sz="1200" dirty="0"/>
          </a:p>
        </p:txBody>
      </p:sp>
      <p:sp>
        <p:nvSpPr>
          <p:cNvPr id="10" name="Prostokąt 9"/>
          <p:cNvSpPr/>
          <p:nvPr/>
        </p:nvSpPr>
        <p:spPr>
          <a:xfrm>
            <a:off x="5148064" y="1268760"/>
            <a:ext cx="3024336" cy="14401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le tekstowe 10"/>
          <p:cNvSpPr txBox="1"/>
          <p:nvPr/>
        </p:nvSpPr>
        <p:spPr>
          <a:xfrm>
            <a:off x="5095380" y="1219689"/>
            <a:ext cx="3077019" cy="160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200" b="1" dirty="0" smtClean="0"/>
              <a:t>Kryterium rang (analiza rang) </a:t>
            </a:r>
            <a:r>
              <a:rPr lang="pl-PL" sz="1200" dirty="0" smtClean="0"/>
              <a:t>– pozwala wydzielić zadania decyzyjne, związane z podjęciem decyzji oraz zadania wykonawcze – zadaniom decyzyjnym przypisuje się wyższą rangę;  kryterium to powinno doprowadzić do stanu, w którym wszystkie bez wyjątku zadania elementarne zostaną zaliczone do którejś z grup</a:t>
            </a:r>
            <a:endParaRPr lang="pl-PL" sz="1200" dirty="0"/>
          </a:p>
        </p:txBody>
      </p:sp>
      <p:sp>
        <p:nvSpPr>
          <p:cNvPr id="12" name="Prostokąt 11"/>
          <p:cNvSpPr/>
          <p:nvPr/>
        </p:nvSpPr>
        <p:spPr>
          <a:xfrm>
            <a:off x="3347864" y="3356992"/>
            <a:ext cx="4680520" cy="66506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/>
          <p:cNvSpPr txBox="1"/>
          <p:nvPr/>
        </p:nvSpPr>
        <p:spPr>
          <a:xfrm>
            <a:off x="3400693" y="3356992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/>
              <a:t>Kryterium faz </a:t>
            </a:r>
            <a:r>
              <a:rPr lang="pl-PL" sz="1200" dirty="0" smtClean="0"/>
              <a:t>(analiza faz) wyróżnia fazę realizacji i fazę kontroli; dochodzi do dalszego podziału , np. na planowanie rodzaju, ilości i jakości surowców </a:t>
            </a:r>
            <a:endParaRPr lang="pl-PL" sz="1200" dirty="0"/>
          </a:p>
        </p:txBody>
      </p:sp>
    </p:spTree>
    <p:extLst>
      <p:ext uri="{BB962C8B-B14F-4D97-AF65-F5344CB8AC3E}">
        <p14:creationId xmlns="" xmlns:p14="http://schemas.microsoft.com/office/powerpoint/2010/main" val="2541033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rgbClr val="C00000"/>
                </a:solidFill>
              </a:rPr>
              <a:t>Przyczyny </a:t>
            </a:r>
            <a:r>
              <a:rPr lang="pl-PL" dirty="0" err="1">
                <a:solidFill>
                  <a:srgbClr val="C00000"/>
                </a:solidFill>
              </a:rPr>
              <a:t>RozczłonkowaniA</a:t>
            </a:r>
            <a:r>
              <a:rPr lang="pl-PL" dirty="0">
                <a:solidFill>
                  <a:srgbClr val="C00000"/>
                </a:solidFill>
              </a:rPr>
              <a:t> </a:t>
            </a:r>
            <a:br>
              <a:rPr lang="pl-PL" dirty="0">
                <a:solidFill>
                  <a:srgbClr val="C00000"/>
                </a:solidFill>
              </a:rPr>
            </a:br>
            <a:r>
              <a:rPr lang="pl-PL" dirty="0" smtClean="0">
                <a:solidFill>
                  <a:srgbClr val="C00000"/>
                </a:solidFill>
              </a:rPr>
              <a:t>organizacji </a:t>
            </a:r>
            <a:r>
              <a:rPr lang="pl-PL" sz="1600" dirty="0" smtClean="0">
                <a:solidFill>
                  <a:srgbClr val="C00000"/>
                </a:solidFill>
              </a:rPr>
              <a:t>(orientacja wertykalna)</a:t>
            </a:r>
            <a:endParaRPr lang="pl-PL" sz="1600" dirty="0">
              <a:solidFill>
                <a:srgbClr val="C0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pl-PL" dirty="0" smtClean="0"/>
              <a:t>Drugą przyczyną rozczłonkowania organizacji, również                                             pierwotną ale nie związana z poprzednią jest potrzeba                                                 władzy organizacyjnej, gdyż żadna zorganizowana                                                      całość nie funkcjonuje jako jeden poziom </a:t>
            </a:r>
            <a:r>
              <a:rPr lang="pl-PL" dirty="0" err="1" smtClean="0"/>
              <a:t>zachowań</a:t>
            </a:r>
            <a:endParaRPr lang="pl-PL" dirty="0" smtClean="0"/>
          </a:p>
          <a:p>
            <a:pPr marL="0" indent="0" algn="ctr"/>
            <a:endParaRPr lang="pl-PL" dirty="0"/>
          </a:p>
          <a:p>
            <a:pPr marL="0" indent="0" algn="ctr"/>
            <a:r>
              <a:rPr lang="pl-PL" dirty="0" smtClean="0"/>
              <a:t>W każdej strukturze, nawet najmniejszej dochodzi do                                            rozwarstwienia na co najmniej jeden poziom hierarchii</a:t>
            </a:r>
          </a:p>
          <a:p>
            <a:pPr marL="0" indent="0"/>
            <a:endParaRPr lang="pl-PL" dirty="0"/>
          </a:p>
          <a:p>
            <a:pPr marL="0" indent="0"/>
            <a:endParaRPr lang="pl-PL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pl-PL" dirty="0" smtClean="0"/>
              <a:t>W następnie wertykalnego rozczłonkowania organizacji  pojawia się </a:t>
            </a:r>
            <a:r>
              <a:rPr lang="pl-PL" u="sng" dirty="0" smtClean="0">
                <a:solidFill>
                  <a:schemeClr val="accent5">
                    <a:lumMod val="75000"/>
                  </a:schemeClr>
                </a:solidFill>
              </a:rPr>
              <a:t>wtórna przyczyna  rozczłonkowania ograniczona zdolność do kierowania związaną z wyznaczeniem rozpiętości kierowania</a:t>
            </a:r>
            <a:r>
              <a:rPr lang="pl-PL" dirty="0" smtClean="0"/>
              <a:t>  zapewniającej sprawność działania kierownika i podległej mu komórki organizacyjnej </a:t>
            </a:r>
            <a:endParaRPr lang="pl-PL" dirty="0"/>
          </a:p>
        </p:txBody>
      </p:sp>
      <p:pic>
        <p:nvPicPr>
          <p:cNvPr id="4" name="Picture 2" descr="C:\Users\j.mielczarek\Desktop\82227-94d5a8dccb91b15c0480a118e974790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92" y="785794"/>
            <a:ext cx="1753211" cy="24928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4434641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ąty">
  <a:themeElements>
    <a:clrScheme name="Niestandardowy 1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BEA388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Kąty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ą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529</TotalTime>
  <Words>1623</Words>
  <Application>Microsoft Office PowerPoint</Application>
  <PresentationFormat>Pokaz na ekranie (4:3)</PresentationFormat>
  <Paragraphs>186</Paragraphs>
  <Slides>26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27" baseType="lpstr">
      <vt:lpstr>Kąty</vt:lpstr>
      <vt:lpstr>Podstawy Organizacji i zarządzania </vt:lpstr>
      <vt:lpstr>Pojęcie organizacji</vt:lpstr>
      <vt:lpstr>Rozczłonkowanie organizacji</vt:lpstr>
      <vt:lpstr>Rozczłonkowanie organizacji</vt:lpstr>
      <vt:lpstr>Rozczłonkowanie organizacji</vt:lpstr>
      <vt:lpstr>Przyczyny RozczłonkowaniA  organizacji (Orientacja horyzontalna)</vt:lpstr>
      <vt:lpstr>Podział celu głównego na cele cząStkowe</vt:lpstr>
      <vt:lpstr>KRYTERIA PodziałU celu głównego  na cele cząStkowe</vt:lpstr>
      <vt:lpstr>Przyczyny RozczłonkowaniA  organizacji (orientacja wertykalna)</vt:lpstr>
      <vt:lpstr>Elementy struktury organizacyjnej</vt:lpstr>
      <vt:lpstr>POJĘCIE struktury organizacyjnej</vt:lpstr>
      <vt:lpstr>Struktura organizacyjna</vt:lpstr>
      <vt:lpstr>ROLA STRUKTURY ORGANIZACYJNEj</vt:lpstr>
      <vt:lpstr>Etapy TWORZENIA STRUKTURY ORGANIZACYJNEJ </vt:lpstr>
      <vt:lpstr>Tworzenie Stanowiska pracy</vt:lpstr>
      <vt:lpstr>Typy struktur organizacyjnych</vt:lpstr>
      <vt:lpstr>Typy struktur organizacyjnych</vt:lpstr>
      <vt:lpstr>Struktura smukła a płaska</vt:lpstr>
      <vt:lpstr>Struktura liniowa</vt:lpstr>
      <vt:lpstr>Struktura sztabowo-liniowa</vt:lpstr>
      <vt:lpstr>Typy struktur organizacyjnych</vt:lpstr>
      <vt:lpstr>STRUKTURA FUNKCJONALNA</vt:lpstr>
      <vt:lpstr>Struktura macierzowa</vt:lpstr>
      <vt:lpstr>Typy struktur organizacyjnych</vt:lpstr>
      <vt:lpstr>Literatura</vt:lpstr>
      <vt:lpstr>LINKI do zdjęć: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Podstawy Organizacji i zarządzania</dc:title>
  <dc:creator>Justyna Mielczarek</dc:creator>
  <cp:lastModifiedBy>Konrad Mikołajów</cp:lastModifiedBy>
  <cp:revision>30</cp:revision>
  <dcterms:created xsi:type="dcterms:W3CDTF">2019-03-28T04:56:47Z</dcterms:created>
  <dcterms:modified xsi:type="dcterms:W3CDTF">2019-05-06T19:32:26Z</dcterms:modified>
</cp:coreProperties>
</file>