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57" r:id="rId3"/>
    <p:sldId id="267" r:id="rId4"/>
    <p:sldId id="260" r:id="rId5"/>
    <p:sldId id="259" r:id="rId6"/>
    <p:sldId id="261" r:id="rId7"/>
    <p:sldId id="262" r:id="rId8"/>
    <p:sldId id="263" r:id="rId9"/>
    <p:sldId id="265" r:id="rId10"/>
    <p:sldId id="266" r:id="rId11"/>
    <p:sldId id="268" r:id="rId12"/>
    <p:sldId id="269" r:id="rId13"/>
    <p:sldId id="270" r:id="rId14"/>
    <p:sldId id="276" r:id="rId15"/>
    <p:sldId id="275" r:id="rId16"/>
    <p:sldId id="279" r:id="rId17"/>
    <p:sldId id="277" r:id="rId18"/>
    <p:sldId id="278" r:id="rId19"/>
    <p:sldId id="280" r:id="rId20"/>
    <p:sldId id="272" r:id="rId21"/>
    <p:sldId id="271" r:id="rId22"/>
    <p:sldId id="273" r:id="rId23"/>
    <p:sldId id="274" r:id="rId24"/>
    <p:sldId id="281" r:id="rId25"/>
    <p:sldId id="284" r:id="rId26"/>
    <p:sldId id="282" r:id="rId27"/>
    <p:sldId id="283" r:id="rId28"/>
    <p:sldId id="264" r:id="rId29"/>
    <p:sldId id="258" r:id="rId3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9AEEC"/>
    <a:srgbClr val="9AECF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Styl z motywem 1 — Ak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6973AA-FF5D-47E6-A437-BF16E8B51154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1ED15A8-E27F-46CF-91F1-3A89E9696F25}">
      <dgm:prSet phldrT="[Tekst]" custT="1"/>
      <dgm:spPr/>
      <dgm:t>
        <a:bodyPr/>
        <a:lstStyle/>
        <a:p>
          <a:r>
            <a:rPr lang="pl-PL" sz="1400" dirty="0" smtClean="0">
              <a:latin typeface="Times New Roman" pitchFamily="18" charset="0"/>
              <a:cs typeface="Times New Roman" pitchFamily="18" charset="0"/>
            </a:rPr>
            <a:t>Przedmiot relacji społecznych   (personalizacja władzy)</a:t>
          </a:r>
          <a:endParaRPr lang="pl-PL" sz="1400" dirty="0">
            <a:latin typeface="Times New Roman" pitchFamily="18" charset="0"/>
            <a:cs typeface="Times New Roman" pitchFamily="18" charset="0"/>
          </a:endParaRPr>
        </a:p>
      </dgm:t>
    </dgm:pt>
    <dgm:pt modelId="{D82AB787-9070-438B-B2C2-02DA55A4D4AF}" type="parTrans" cxnId="{6C5D8973-833D-44C5-9EE2-8EEC0FC6D8F8}">
      <dgm:prSet/>
      <dgm:spPr/>
      <dgm:t>
        <a:bodyPr/>
        <a:lstStyle/>
        <a:p>
          <a:endParaRPr lang="pl-PL"/>
        </a:p>
      </dgm:t>
    </dgm:pt>
    <dgm:pt modelId="{C0856856-5AF4-4552-B7C1-14D255D7E8C5}" type="sibTrans" cxnId="{6C5D8973-833D-44C5-9EE2-8EEC0FC6D8F8}">
      <dgm:prSet/>
      <dgm:spPr/>
      <dgm:t>
        <a:bodyPr/>
        <a:lstStyle/>
        <a:p>
          <a:endParaRPr lang="pl-PL"/>
        </a:p>
      </dgm:t>
    </dgm:pt>
    <dgm:pt modelId="{6C941A7F-8E18-41D8-A658-570AD99F200A}">
      <dgm:prSet phldrT="[Tekst]" custT="1"/>
      <dgm:spPr/>
      <dgm:t>
        <a:bodyPr/>
        <a:lstStyle/>
        <a:p>
          <a:r>
            <a:rPr lang="pl-PL" sz="1400" dirty="0" smtClean="0">
              <a:latin typeface="Times New Roman" pitchFamily="18" charset="0"/>
              <a:cs typeface="Times New Roman" pitchFamily="18" charset="0"/>
            </a:rPr>
            <a:t>Cel tautologiczny- władza jako cel sam w sobie</a:t>
          </a:r>
          <a:endParaRPr lang="pl-PL" sz="1400" dirty="0">
            <a:latin typeface="Times New Roman" pitchFamily="18" charset="0"/>
            <a:cs typeface="Times New Roman" pitchFamily="18" charset="0"/>
          </a:endParaRPr>
        </a:p>
      </dgm:t>
    </dgm:pt>
    <dgm:pt modelId="{0C010945-CCF8-4006-8150-0E8ED89E0582}" type="parTrans" cxnId="{ED88410D-602F-4FA6-AAD8-C7F15808E9E2}">
      <dgm:prSet/>
      <dgm:spPr/>
      <dgm:t>
        <a:bodyPr/>
        <a:lstStyle/>
        <a:p>
          <a:endParaRPr lang="pl-PL"/>
        </a:p>
      </dgm:t>
    </dgm:pt>
    <dgm:pt modelId="{1F6AC1C1-DD77-4CE7-AC1E-CB44C9CC2820}" type="sibTrans" cxnId="{ED88410D-602F-4FA6-AAD8-C7F15808E9E2}">
      <dgm:prSet/>
      <dgm:spPr/>
      <dgm:t>
        <a:bodyPr/>
        <a:lstStyle/>
        <a:p>
          <a:endParaRPr lang="pl-PL"/>
        </a:p>
      </dgm:t>
    </dgm:pt>
    <dgm:pt modelId="{72AD3C17-6B03-466F-A457-EAC5F41E5EEA}">
      <dgm:prSet phldrT="[Tekst]" custT="1"/>
      <dgm:spPr/>
      <dgm:t>
        <a:bodyPr/>
        <a:lstStyle/>
        <a:p>
          <a:r>
            <a:rPr lang="pl-PL" sz="1400" dirty="0" smtClean="0">
              <a:latin typeface="Times New Roman" pitchFamily="18" charset="0"/>
              <a:cs typeface="Times New Roman" pitchFamily="18" charset="0"/>
            </a:rPr>
            <a:t>Władza zjawiskiem uniwersalnym, właściwym zarówno w przyrodzie, jak i wszelkim bytom ludzkim</a:t>
          </a:r>
          <a:endParaRPr lang="pl-PL" sz="1400" dirty="0">
            <a:latin typeface="Times New Roman" pitchFamily="18" charset="0"/>
            <a:cs typeface="Times New Roman" pitchFamily="18" charset="0"/>
          </a:endParaRPr>
        </a:p>
      </dgm:t>
    </dgm:pt>
    <dgm:pt modelId="{495970FD-BE52-4D5A-828C-302D0A1BF436}" type="parTrans" cxnId="{E596A63E-3D06-41A7-8076-F3BA73988C5F}">
      <dgm:prSet/>
      <dgm:spPr/>
      <dgm:t>
        <a:bodyPr/>
        <a:lstStyle/>
        <a:p>
          <a:endParaRPr lang="pl-PL"/>
        </a:p>
      </dgm:t>
    </dgm:pt>
    <dgm:pt modelId="{24E43131-09A5-4B27-A614-86D85FAD52CA}" type="sibTrans" cxnId="{E596A63E-3D06-41A7-8076-F3BA73988C5F}">
      <dgm:prSet/>
      <dgm:spPr/>
      <dgm:t>
        <a:bodyPr/>
        <a:lstStyle/>
        <a:p>
          <a:endParaRPr lang="pl-PL"/>
        </a:p>
      </dgm:t>
    </dgm:pt>
    <dgm:pt modelId="{B1F947FF-09B2-498C-A35A-F5FE6EDF7B7C}" type="pres">
      <dgm:prSet presAssocID="{A46973AA-FF5D-47E6-A437-BF16E8B51154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11DDD5E-E9D1-4B19-B497-C0C5283C27C6}" type="pres">
      <dgm:prSet presAssocID="{51ED15A8-E27F-46CF-91F1-3A89E9696F25}" presName="comp" presStyleCnt="0"/>
      <dgm:spPr/>
    </dgm:pt>
    <dgm:pt modelId="{BA082D72-6C77-4834-9593-B05BEB215052}" type="pres">
      <dgm:prSet presAssocID="{51ED15A8-E27F-46CF-91F1-3A89E9696F25}" presName="box" presStyleLbl="node1" presStyleIdx="0" presStyleCnt="3" custScaleY="130927"/>
      <dgm:spPr/>
      <dgm:t>
        <a:bodyPr/>
        <a:lstStyle/>
        <a:p>
          <a:endParaRPr lang="pl-PL"/>
        </a:p>
      </dgm:t>
    </dgm:pt>
    <dgm:pt modelId="{53EFB7AB-CC65-4718-9B40-71F0364C7156}" type="pres">
      <dgm:prSet presAssocID="{51ED15A8-E27F-46CF-91F1-3A89E9696F25}" presName="img" presStyleLbl="fgImgPlace1" presStyleIdx="0" presStyleCnt="3"/>
      <dgm:spPr/>
    </dgm:pt>
    <dgm:pt modelId="{302CE461-2F0D-4B6A-B5D1-78F7DDB231F3}" type="pres">
      <dgm:prSet presAssocID="{51ED15A8-E27F-46CF-91F1-3A89E9696F25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ED32D2A-832D-4E16-9F9F-BDDCB87275C3}" type="pres">
      <dgm:prSet presAssocID="{C0856856-5AF4-4552-B7C1-14D255D7E8C5}" presName="spacer" presStyleCnt="0"/>
      <dgm:spPr/>
    </dgm:pt>
    <dgm:pt modelId="{6F80C171-FAAB-4E04-8F5F-030E7BF55B76}" type="pres">
      <dgm:prSet presAssocID="{6C941A7F-8E18-41D8-A658-570AD99F200A}" presName="comp" presStyleCnt="0"/>
      <dgm:spPr/>
    </dgm:pt>
    <dgm:pt modelId="{4AA0FD8E-3DDA-47C9-8FA0-C3017AFDA985}" type="pres">
      <dgm:prSet presAssocID="{6C941A7F-8E18-41D8-A658-570AD99F200A}" presName="box" presStyleLbl="node1" presStyleIdx="1" presStyleCnt="3" custScaleY="139896" custLinFactNeighborX="-184" custLinFactNeighborY="259"/>
      <dgm:spPr/>
      <dgm:t>
        <a:bodyPr/>
        <a:lstStyle/>
        <a:p>
          <a:endParaRPr lang="pl-PL"/>
        </a:p>
      </dgm:t>
    </dgm:pt>
    <dgm:pt modelId="{25F088AC-4D3B-4447-97B7-44EEE5598129}" type="pres">
      <dgm:prSet presAssocID="{6C941A7F-8E18-41D8-A658-570AD99F200A}" presName="img" presStyleLbl="fgImgPlace1" presStyleIdx="1" presStyleCnt="3"/>
      <dgm:spPr/>
    </dgm:pt>
    <dgm:pt modelId="{DAB15A90-5F81-4856-BD73-00210D1647D9}" type="pres">
      <dgm:prSet presAssocID="{6C941A7F-8E18-41D8-A658-570AD99F200A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1B97337-D29F-4E26-BDFD-1779AF5CAFAA}" type="pres">
      <dgm:prSet presAssocID="{1F6AC1C1-DD77-4CE7-AC1E-CB44C9CC2820}" presName="spacer" presStyleCnt="0"/>
      <dgm:spPr/>
    </dgm:pt>
    <dgm:pt modelId="{F0087334-C71A-40C9-AA59-F2C3E45ED2ED}" type="pres">
      <dgm:prSet presAssocID="{72AD3C17-6B03-466F-A457-EAC5F41E5EEA}" presName="comp" presStyleCnt="0"/>
      <dgm:spPr/>
    </dgm:pt>
    <dgm:pt modelId="{37EF4A57-5CEB-41BB-B42C-5392F2E5D371}" type="pres">
      <dgm:prSet presAssocID="{72AD3C17-6B03-466F-A457-EAC5F41E5EEA}" presName="box" presStyleLbl="node1" presStyleIdx="2" presStyleCnt="3"/>
      <dgm:spPr/>
      <dgm:t>
        <a:bodyPr/>
        <a:lstStyle/>
        <a:p>
          <a:endParaRPr lang="pl-PL"/>
        </a:p>
      </dgm:t>
    </dgm:pt>
    <dgm:pt modelId="{5F8975F9-6D14-4C65-BECF-55C8E7A76EBE}" type="pres">
      <dgm:prSet presAssocID="{72AD3C17-6B03-466F-A457-EAC5F41E5EEA}" presName="img" presStyleLbl="fgImgPlace1" presStyleIdx="2" presStyleCnt="3"/>
      <dgm:spPr/>
    </dgm:pt>
    <dgm:pt modelId="{BADB335A-6F4E-4325-9462-92E1B8A74C71}" type="pres">
      <dgm:prSet presAssocID="{72AD3C17-6B03-466F-A457-EAC5F41E5EEA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CDD8498-39B5-4571-B284-28ECE9AC7A46}" type="presOf" srcId="{51ED15A8-E27F-46CF-91F1-3A89E9696F25}" destId="{BA082D72-6C77-4834-9593-B05BEB215052}" srcOrd="0" destOrd="0" presId="urn:microsoft.com/office/officeart/2005/8/layout/vList4#1"/>
    <dgm:cxn modelId="{6C5D8973-833D-44C5-9EE2-8EEC0FC6D8F8}" srcId="{A46973AA-FF5D-47E6-A437-BF16E8B51154}" destId="{51ED15A8-E27F-46CF-91F1-3A89E9696F25}" srcOrd="0" destOrd="0" parTransId="{D82AB787-9070-438B-B2C2-02DA55A4D4AF}" sibTransId="{C0856856-5AF4-4552-B7C1-14D255D7E8C5}"/>
    <dgm:cxn modelId="{E596A63E-3D06-41A7-8076-F3BA73988C5F}" srcId="{A46973AA-FF5D-47E6-A437-BF16E8B51154}" destId="{72AD3C17-6B03-466F-A457-EAC5F41E5EEA}" srcOrd="2" destOrd="0" parTransId="{495970FD-BE52-4D5A-828C-302D0A1BF436}" sibTransId="{24E43131-09A5-4B27-A614-86D85FAD52CA}"/>
    <dgm:cxn modelId="{ED88410D-602F-4FA6-AAD8-C7F15808E9E2}" srcId="{A46973AA-FF5D-47E6-A437-BF16E8B51154}" destId="{6C941A7F-8E18-41D8-A658-570AD99F200A}" srcOrd="1" destOrd="0" parTransId="{0C010945-CCF8-4006-8150-0E8ED89E0582}" sibTransId="{1F6AC1C1-DD77-4CE7-AC1E-CB44C9CC2820}"/>
    <dgm:cxn modelId="{B6DD8763-0AA7-4AD9-9E8D-4549AE29E850}" type="presOf" srcId="{72AD3C17-6B03-466F-A457-EAC5F41E5EEA}" destId="{BADB335A-6F4E-4325-9462-92E1B8A74C71}" srcOrd="1" destOrd="0" presId="urn:microsoft.com/office/officeart/2005/8/layout/vList4#1"/>
    <dgm:cxn modelId="{2C860AD6-B1FF-45D6-9431-C0013C1590EA}" type="presOf" srcId="{6C941A7F-8E18-41D8-A658-570AD99F200A}" destId="{DAB15A90-5F81-4856-BD73-00210D1647D9}" srcOrd="1" destOrd="0" presId="urn:microsoft.com/office/officeart/2005/8/layout/vList4#1"/>
    <dgm:cxn modelId="{D1443ED7-D1BA-4636-AA4F-44A0F26E6496}" type="presOf" srcId="{72AD3C17-6B03-466F-A457-EAC5F41E5EEA}" destId="{37EF4A57-5CEB-41BB-B42C-5392F2E5D371}" srcOrd="0" destOrd="0" presId="urn:microsoft.com/office/officeart/2005/8/layout/vList4#1"/>
    <dgm:cxn modelId="{91AA1637-D871-4B78-89CC-73EC27885E25}" type="presOf" srcId="{A46973AA-FF5D-47E6-A437-BF16E8B51154}" destId="{B1F947FF-09B2-498C-A35A-F5FE6EDF7B7C}" srcOrd="0" destOrd="0" presId="urn:microsoft.com/office/officeart/2005/8/layout/vList4#1"/>
    <dgm:cxn modelId="{CB1E92CA-A7AA-49F2-A45E-5D7568745496}" type="presOf" srcId="{51ED15A8-E27F-46CF-91F1-3A89E9696F25}" destId="{302CE461-2F0D-4B6A-B5D1-78F7DDB231F3}" srcOrd="1" destOrd="0" presId="urn:microsoft.com/office/officeart/2005/8/layout/vList4#1"/>
    <dgm:cxn modelId="{50D57BAD-C3FB-4AC4-AF3E-96DFE55C96E3}" type="presOf" srcId="{6C941A7F-8E18-41D8-A658-570AD99F200A}" destId="{4AA0FD8E-3DDA-47C9-8FA0-C3017AFDA985}" srcOrd="0" destOrd="0" presId="urn:microsoft.com/office/officeart/2005/8/layout/vList4#1"/>
    <dgm:cxn modelId="{20DDF930-7E8D-4A0A-AA43-5014AFA1A433}" type="presParOf" srcId="{B1F947FF-09B2-498C-A35A-F5FE6EDF7B7C}" destId="{B11DDD5E-E9D1-4B19-B497-C0C5283C27C6}" srcOrd="0" destOrd="0" presId="urn:microsoft.com/office/officeart/2005/8/layout/vList4#1"/>
    <dgm:cxn modelId="{B368752D-AC79-44BD-BCCE-2F5F7AF8FE3F}" type="presParOf" srcId="{B11DDD5E-E9D1-4B19-B497-C0C5283C27C6}" destId="{BA082D72-6C77-4834-9593-B05BEB215052}" srcOrd="0" destOrd="0" presId="urn:microsoft.com/office/officeart/2005/8/layout/vList4#1"/>
    <dgm:cxn modelId="{7035532F-70B3-4CDD-B4C8-74C975E6A448}" type="presParOf" srcId="{B11DDD5E-E9D1-4B19-B497-C0C5283C27C6}" destId="{53EFB7AB-CC65-4718-9B40-71F0364C7156}" srcOrd="1" destOrd="0" presId="urn:microsoft.com/office/officeart/2005/8/layout/vList4#1"/>
    <dgm:cxn modelId="{F032B474-D1C1-4E66-9BE8-59CACC468521}" type="presParOf" srcId="{B11DDD5E-E9D1-4B19-B497-C0C5283C27C6}" destId="{302CE461-2F0D-4B6A-B5D1-78F7DDB231F3}" srcOrd="2" destOrd="0" presId="urn:microsoft.com/office/officeart/2005/8/layout/vList4#1"/>
    <dgm:cxn modelId="{E74FD87E-18F1-48DF-9898-24EAD27BDDF2}" type="presParOf" srcId="{B1F947FF-09B2-498C-A35A-F5FE6EDF7B7C}" destId="{DED32D2A-832D-4E16-9F9F-BDDCB87275C3}" srcOrd="1" destOrd="0" presId="urn:microsoft.com/office/officeart/2005/8/layout/vList4#1"/>
    <dgm:cxn modelId="{0FA478D2-2F3B-48BA-B3B6-6BBA53FC615B}" type="presParOf" srcId="{B1F947FF-09B2-498C-A35A-F5FE6EDF7B7C}" destId="{6F80C171-FAAB-4E04-8F5F-030E7BF55B76}" srcOrd="2" destOrd="0" presId="urn:microsoft.com/office/officeart/2005/8/layout/vList4#1"/>
    <dgm:cxn modelId="{0C851195-D2A8-4662-AC1F-8BCF84E735D9}" type="presParOf" srcId="{6F80C171-FAAB-4E04-8F5F-030E7BF55B76}" destId="{4AA0FD8E-3DDA-47C9-8FA0-C3017AFDA985}" srcOrd="0" destOrd="0" presId="urn:microsoft.com/office/officeart/2005/8/layout/vList4#1"/>
    <dgm:cxn modelId="{935F0081-36CB-48F9-8251-4208373AF993}" type="presParOf" srcId="{6F80C171-FAAB-4E04-8F5F-030E7BF55B76}" destId="{25F088AC-4D3B-4447-97B7-44EEE5598129}" srcOrd="1" destOrd="0" presId="urn:microsoft.com/office/officeart/2005/8/layout/vList4#1"/>
    <dgm:cxn modelId="{69114D75-603F-47EE-93E8-743776216891}" type="presParOf" srcId="{6F80C171-FAAB-4E04-8F5F-030E7BF55B76}" destId="{DAB15A90-5F81-4856-BD73-00210D1647D9}" srcOrd="2" destOrd="0" presId="urn:microsoft.com/office/officeart/2005/8/layout/vList4#1"/>
    <dgm:cxn modelId="{CD0A9E10-CFEB-43F2-93F6-14FABCF0C632}" type="presParOf" srcId="{B1F947FF-09B2-498C-A35A-F5FE6EDF7B7C}" destId="{81B97337-D29F-4E26-BDFD-1779AF5CAFAA}" srcOrd="3" destOrd="0" presId="urn:microsoft.com/office/officeart/2005/8/layout/vList4#1"/>
    <dgm:cxn modelId="{D4900151-146D-4067-BA59-8D948E9BFAA8}" type="presParOf" srcId="{B1F947FF-09B2-498C-A35A-F5FE6EDF7B7C}" destId="{F0087334-C71A-40C9-AA59-F2C3E45ED2ED}" srcOrd="4" destOrd="0" presId="urn:microsoft.com/office/officeart/2005/8/layout/vList4#1"/>
    <dgm:cxn modelId="{41939C72-DB4B-4649-92C0-89B7FE9EA9D0}" type="presParOf" srcId="{F0087334-C71A-40C9-AA59-F2C3E45ED2ED}" destId="{37EF4A57-5CEB-41BB-B42C-5392F2E5D371}" srcOrd="0" destOrd="0" presId="urn:microsoft.com/office/officeart/2005/8/layout/vList4#1"/>
    <dgm:cxn modelId="{0BBB2B18-4981-45AA-9CA7-5501BA997592}" type="presParOf" srcId="{F0087334-C71A-40C9-AA59-F2C3E45ED2ED}" destId="{5F8975F9-6D14-4C65-BECF-55C8E7A76EBE}" srcOrd="1" destOrd="0" presId="urn:microsoft.com/office/officeart/2005/8/layout/vList4#1"/>
    <dgm:cxn modelId="{FC346709-BA04-461E-B8CD-C98BFA69F922}" type="presParOf" srcId="{F0087334-C71A-40C9-AA59-F2C3E45ED2ED}" destId="{BADB335A-6F4E-4325-9462-92E1B8A74C71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082D72-6C77-4834-9593-B05BEB215052}">
      <dsp:nvSpPr>
        <dsp:cNvPr id="0" name=""/>
        <dsp:cNvSpPr/>
      </dsp:nvSpPr>
      <dsp:spPr>
        <a:xfrm>
          <a:off x="0" y="0"/>
          <a:ext cx="3840087" cy="8013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>
              <a:latin typeface="Times New Roman" pitchFamily="18" charset="0"/>
              <a:cs typeface="Times New Roman" pitchFamily="18" charset="0"/>
            </a:rPr>
            <a:t>Przedmiot relacji społecznych   (personalizacja władzy)</a:t>
          </a:r>
          <a:endParaRPr lang="pl-PL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29220" y="0"/>
        <a:ext cx="3010867" cy="801307"/>
      </dsp:txXfrm>
    </dsp:sp>
    <dsp:sp modelId="{53EFB7AB-CC65-4718-9B40-71F0364C7156}">
      <dsp:nvSpPr>
        <dsp:cNvPr id="0" name=""/>
        <dsp:cNvSpPr/>
      </dsp:nvSpPr>
      <dsp:spPr>
        <a:xfrm>
          <a:off x="61202" y="155843"/>
          <a:ext cx="768017" cy="48962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A0FD8E-3DDA-47C9-8FA0-C3017AFDA985}">
      <dsp:nvSpPr>
        <dsp:cNvPr id="0" name=""/>
        <dsp:cNvSpPr/>
      </dsp:nvSpPr>
      <dsp:spPr>
        <a:xfrm>
          <a:off x="0" y="864094"/>
          <a:ext cx="3840087" cy="8561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>
              <a:latin typeface="Times New Roman" pitchFamily="18" charset="0"/>
              <a:cs typeface="Times New Roman" pitchFamily="18" charset="0"/>
            </a:rPr>
            <a:t>Cel tautologiczny- władza jako cel sam w sobie</a:t>
          </a:r>
          <a:endParaRPr lang="pl-PL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29220" y="864094"/>
        <a:ext cx="3010867" cy="856199"/>
      </dsp:txXfrm>
    </dsp:sp>
    <dsp:sp modelId="{25F088AC-4D3B-4447-97B7-44EEE5598129}">
      <dsp:nvSpPr>
        <dsp:cNvPr id="0" name=""/>
        <dsp:cNvSpPr/>
      </dsp:nvSpPr>
      <dsp:spPr>
        <a:xfrm>
          <a:off x="61202" y="1045799"/>
          <a:ext cx="768017" cy="48962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EF4A57-5CEB-41BB-B42C-5392F2E5D371}">
      <dsp:nvSpPr>
        <dsp:cNvPr id="0" name=""/>
        <dsp:cNvSpPr/>
      </dsp:nvSpPr>
      <dsp:spPr>
        <a:xfrm>
          <a:off x="0" y="1779911"/>
          <a:ext cx="3840087" cy="6120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>
              <a:latin typeface="Times New Roman" pitchFamily="18" charset="0"/>
              <a:cs typeface="Times New Roman" pitchFamily="18" charset="0"/>
            </a:rPr>
            <a:t>Władza zjawiskiem uniwersalnym, właściwym zarówno w przyrodzie, jak i wszelkim bytom ludzkim</a:t>
          </a:r>
          <a:endParaRPr lang="pl-PL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29220" y="1779911"/>
        <a:ext cx="3010867" cy="612025"/>
      </dsp:txXfrm>
    </dsp:sp>
    <dsp:sp modelId="{5F8975F9-6D14-4C65-BECF-55C8E7A76EBE}">
      <dsp:nvSpPr>
        <dsp:cNvPr id="0" name=""/>
        <dsp:cNvSpPr/>
      </dsp:nvSpPr>
      <dsp:spPr>
        <a:xfrm>
          <a:off x="61202" y="1841114"/>
          <a:ext cx="768017" cy="48962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5F8B0-0509-4391-946D-8DF8A39606DE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84117-80D7-4588-8A7A-4B6E1E8F6BD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999533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84117-80D7-4588-8A7A-4B6E1E8F6BD7}" type="slidenum">
              <a:rPr lang="pl-PL" smtClean="0"/>
              <a:pPr/>
              <a:t>29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Prostokąt zaokrąglony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93D4-AC7B-49A9-8610-B64B8520C6F2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640D8DF-97C5-4542-8B09-ED3ACEC1DA5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93D4-AC7B-49A9-8610-B64B8520C6F2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D8DF-97C5-4542-8B09-ED3ACEC1DA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93D4-AC7B-49A9-8610-B64B8520C6F2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D8DF-97C5-4542-8B09-ED3ACEC1DA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93D4-AC7B-49A9-8610-B64B8520C6F2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D8DF-97C5-4542-8B09-ED3ACEC1DA5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Prostokąt zaokrąglony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93D4-AC7B-49A9-8610-B64B8520C6F2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640D8DF-97C5-4542-8B09-ED3ACEC1DA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93D4-AC7B-49A9-8610-B64B8520C6F2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D8DF-97C5-4542-8B09-ED3ACEC1DA5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93D4-AC7B-49A9-8610-B64B8520C6F2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D8DF-97C5-4542-8B09-ED3ACEC1DA5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93D4-AC7B-49A9-8610-B64B8520C6F2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D8DF-97C5-4542-8B09-ED3ACEC1DA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93D4-AC7B-49A9-8610-B64B8520C6F2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D8DF-97C5-4542-8B09-ED3ACEC1DA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Prostokąt zaokrąglony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93D4-AC7B-49A9-8610-B64B8520C6F2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D8DF-97C5-4542-8B09-ED3ACEC1DA5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93D4-AC7B-49A9-8610-B64B8520C6F2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640D8DF-97C5-4542-8B09-ED3ACEC1DA5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Prostokąt zaokrąglony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9493D4-AC7B-49A9-8610-B64B8520C6F2}" type="datetimeFigureOut">
              <a:rPr lang="pl-PL" smtClean="0"/>
              <a:pPr/>
              <a:t>2019-05-06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640D8DF-97C5-4542-8B09-ED3ACEC1DA5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Władza w organizacji 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Podstawy organizacji i zarządzania</a:t>
            </a:r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3929066"/>
            <a:ext cx="2928958" cy="2233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Układ władzy w organizacji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Całkowita centralizacja władzy- </a:t>
            </a:r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wszystkie uprawnienia decyzyjne umieszczone są na najwyższym szczeblu </a:t>
            </a:r>
          </a:p>
          <a:p>
            <a:pPr marL="0" indent="0">
              <a:buNone/>
            </a:pPr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hierarchii organizacyjnej</a:t>
            </a:r>
          </a:p>
          <a:p>
            <a:r>
              <a:rPr lang="pl-PL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Całkowita decentralizacja władzy </a:t>
            </a:r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skoncentrowanie </a:t>
            </a:r>
          </a:p>
          <a:p>
            <a:pPr marL="0" indent="0">
              <a:buNone/>
            </a:pPr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uprawnień decyzyjnych wyłącznie na szczeblach najniższych</a:t>
            </a:r>
          </a:p>
          <a:p>
            <a:pPr marL="0" indent="0">
              <a:buNone/>
            </a:pPr>
            <a:endParaRPr lang="pl-PL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Decentralizacja jest rozumiana jako proces przekazywania przez szczebel wyższy części uprawnień decyzyjnych szczeblu niższemu</a:t>
            </a:r>
          </a:p>
          <a:p>
            <a:pPr marL="0" indent="0" algn="just">
              <a:buNone/>
            </a:pPr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owiązana/utożsamiana z delegowaniem uprawnień decyzyjnych   </a:t>
            </a:r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Nawias klamrowy zamykający 3"/>
          <p:cNvSpPr/>
          <p:nvPr/>
        </p:nvSpPr>
        <p:spPr>
          <a:xfrm>
            <a:off x="7668344" y="1628800"/>
            <a:ext cx="504056" cy="1800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Objaśnienie w chmurce 4"/>
          <p:cNvSpPr/>
          <p:nvPr/>
        </p:nvSpPr>
        <p:spPr>
          <a:xfrm>
            <a:off x="8028384" y="1772816"/>
            <a:ext cx="936104" cy="75608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8100392" y="1920025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MODELE SKRAJNE</a:t>
            </a:r>
            <a:endParaRPr lang="pl-PL" sz="1200" dirty="0"/>
          </a:p>
        </p:txBody>
      </p:sp>
      <p:cxnSp>
        <p:nvCxnSpPr>
          <p:cNvPr id="8" name="Łącznik prosty ze strzałką 7"/>
          <p:cNvCxnSpPr/>
          <p:nvPr/>
        </p:nvCxnSpPr>
        <p:spPr>
          <a:xfrm>
            <a:off x="4427984" y="458112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08910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Układ władzy w organizacji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(decentralizacja władzy)</a:t>
            </a:r>
            <a:endParaRPr lang="pl-PL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pl-PL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Wytyczne przystosowalności: </a:t>
            </a:r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połączenie czynności i zadań w celu jednoznacznego określenia wymaganych kwalifikacji do  wykonania zadań </a:t>
            </a:r>
          </a:p>
          <a:p>
            <a:pPr marL="0" indent="0" algn="just">
              <a:buNone/>
            </a:pPr>
            <a:endParaRPr lang="pl-PL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Należyta szczegółowość</a:t>
            </a:r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optymalne sformalizowanie zadań przekazanych  pracownikowi do realizacji (precyzyjne określenie zakresu działania danego pracownika celem oddzielenia od zadań innego pracownika i szczegółowe ustalenie zadań będących na styku tej współpracy) </a:t>
            </a:r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9098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Style kierowania 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 należy rozumieć pojęcie stylu kierowania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C:\Users\j.mielczarek\Desktop\grupa-ludzi-trzyma-znak-zapytania-ikony_53876-6462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844824"/>
            <a:ext cx="1908048" cy="13868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683223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Style kierowania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Styl kierowania/zarzadzania/przywództwa wiąże się przede wszystkim ze sprawnością działań kierowniczych </a:t>
            </a:r>
          </a:p>
          <a:p>
            <a:pPr algn="just"/>
            <a:endParaRPr lang="pl-PL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Jest to trwały </a:t>
            </a:r>
            <a:r>
              <a:rPr lang="pl-PL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powtarzalny sposób, w jaki przełożony oddziałuje na podwładnych w celu pobudzenia i koordynacji ich działania w zespole, a przez to - osiągania celów stojących przed </a:t>
            </a:r>
            <a:r>
              <a:rPr lang="pl-PL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organizacji</a:t>
            </a:r>
            <a:endParaRPr lang="pl-PL" sz="2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8329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Problemy do dyskusji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Władza jest przywilejem czy obowiązkiem?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726753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Koncepcja </a:t>
            </a:r>
            <a:r>
              <a:rPr lang="pl-PL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J.A.C.Browna</a:t>
            </a:r>
            <a:r>
              <a:rPr lang="pl-P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(bazuje na koncepcji K. Lewina)</a:t>
            </a:r>
            <a:endParaRPr lang="pl-PL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10057203"/>
              </p:ext>
            </p:extLst>
          </p:nvPr>
        </p:nvGraphicFramePr>
        <p:xfrm>
          <a:off x="179512" y="1523324"/>
          <a:ext cx="8276457" cy="511289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24337"/>
                <a:gridCol w="2493301"/>
                <a:gridCol w="2758819"/>
              </a:tblGrid>
              <a:tr h="723773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AUTOKRATA </a:t>
                      </a:r>
                    </a:p>
                    <a:p>
                      <a:pPr algn="ctr"/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(władza obowiązkiem)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DEMOKRATA 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NIEINGENRUJĄCY</a:t>
                      </a:r>
                    </a:p>
                    <a:p>
                      <a:pPr algn="ctr"/>
                      <a:r>
                        <a:rPr lang="pl-PL" sz="1200" dirty="0" smtClean="0"/>
                        <a:t>(bierny)</a:t>
                      </a:r>
                      <a:endParaRPr lang="pl-PL" sz="1200" dirty="0"/>
                    </a:p>
                  </a:txBody>
                  <a:tcPr/>
                </a:tc>
              </a:tr>
              <a:tr h="716387"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Wydaje</a:t>
                      </a:r>
                      <a:r>
                        <a:rPr lang="pl-PL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rozkazy, upiera się by je wykonać, określa obowiązek poszczególnych grup bez pytania ich o zdanie, utrzymuje dystans we wzajemnych relacji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Koordynator działań samodzielnie podejmowanych przez podwładnych w wyniku delegowania jak największej ilości jego uprawnień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Zaprzeczenie</a:t>
                      </a:r>
                      <a:r>
                        <a:rPr lang="pl-PL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istoty kierownika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49811"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pl-PL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autokrata czysty</a:t>
                      </a:r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(surowy/sprawiedliwy) - jest przywiązany do przyjętych apriorycznie</a:t>
                      </a:r>
                      <a:r>
                        <a:rPr lang="pl-PL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zasad postępowania, nie okazuje nikomu antypatii/sympatii, najpierw wymaga od siebie potem od innych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pl-PL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autokrata życzliwy - </a:t>
                      </a:r>
                      <a:r>
                        <a:rPr lang="pl-PL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pełni rolę </a:t>
                      </a:r>
                      <a:r>
                        <a:rPr lang="pl-PL" sz="12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pater </a:t>
                      </a:r>
                      <a:r>
                        <a:rPr lang="pl-PL" sz="1200" i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familias</a:t>
                      </a:r>
                      <a:r>
                        <a:rPr lang="pl-PL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czuje odpowiedzialność za podwładnych, stąd dąży do zapewnienia im jak najlepszych warunków pracy, oczekuje w zamian troski podwładnych; czasami sięga po nagrody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r>
                        <a:rPr lang="pl-PL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autokrata nieudolny </a:t>
                      </a:r>
                      <a:r>
                        <a:rPr lang="pl-PL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najgorszy z autokratów; charakteryzuje go despotyzm, apodyktyczność, nieudolność; traktowanie pracowników zależy od humoru szefa, możliwa </a:t>
                      </a:r>
                      <a:r>
                        <a:rPr lang="pl-PL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nieadykwatnie</a:t>
                      </a:r>
                      <a:r>
                        <a:rPr lang="pl-PL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wysoka kara za przewinienie lub wysoka nagroda za nieistotną zasługę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dba o dobrą atmosferę,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integruje podwładnych,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daje im poczucie wpływu na osiągane cele organizacji,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zapewnia ciągłość działania organizacji,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obiektywizuje odpowiedzialność</a:t>
                      </a:r>
                      <a:r>
                        <a:rPr lang="pl-PL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podwładnych – podobny w tym względzie do autokraty surowego, ale częściej nagradza niż karze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uchyla się od wykonywania władzy z powodu swojej nieudolności,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nie</a:t>
                      </a:r>
                      <a:r>
                        <a:rPr lang="pl-PL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potrafi podejmować decyzji,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nie potrafi przeprowadzać kontroli,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niechętnie ponosi odpowiedzialność,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-cechuje go brak odwagi .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55716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Problemy do dyskusji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Czy pracodawca powinien być zorientowany na realizację zadań czy na realizację potrzeb pracowników?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2454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Koncepcja R. </a:t>
            </a:r>
            <a:r>
              <a:rPr lang="pl-PL" b="1" dirty="0" err="1" smtClean="0"/>
              <a:t>Likerta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pl-PL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Styl ukierunkowany na pracowników – </a:t>
            </a:r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kierownicy przejawiają zainteresowanie sytuacją pracowników; kierownicy za swój podstawowy obowiązek uznają dbałość o sprawy pracownicze; </a:t>
            </a:r>
          </a:p>
          <a:p>
            <a:pPr algn="just"/>
            <a:r>
              <a:rPr lang="pl-PL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Styl ukierunkowany na </a:t>
            </a:r>
            <a:r>
              <a:rPr lang="pl-PL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zadania 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kierownicy zajmują się przede wszystkim podziałem pracy; dobrem pracowników czy pouczaniem ich o sposobie wykonywania zadań i nadzorują ich wykonanie, wykorzystują w tym celu bodźce związane z płacami;</a:t>
            </a:r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4" name="Picture 2" descr="C:\Users\j.mielczarek\Desktop\45391_banner_700x33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797152"/>
            <a:ext cx="3333750" cy="15716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82703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/>
              <a:t>Koncepcja R. </a:t>
            </a:r>
            <a:r>
              <a:rPr lang="pl-PL" b="1" dirty="0" err="1" smtClean="0"/>
              <a:t>Likerta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2700" b="1" dirty="0" smtClean="0"/>
              <a:t>rozwinięcie</a:t>
            </a:r>
            <a:endParaRPr lang="pl-PL" sz="27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 eksploatująco–autorytarny</a:t>
            </a:r>
            <a:r>
              <a:rPr 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kierownik podejmuje wszystkie decyzje; normy i metody są sztywne a ich nieprzestrzeganie zagrożone jest karami; kierownicy nie mają zaufania do pracowników;</a:t>
            </a:r>
          </a:p>
          <a:p>
            <a:pPr algn="just"/>
            <a:r>
              <a:rPr lang="pl-PL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 protekcjonalno–autorytarny</a:t>
            </a: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dozwolone jest komentowanie poleceń przez podwładnych; mają większą swobodę w wyborze metod wykonywania zadań; kierownicy nagradzają pracowników realizujących/przekraczających cele; kierownicy traktują pracowników protekcjonalnie;</a:t>
            </a:r>
          </a:p>
          <a:p>
            <a:pPr algn="just"/>
            <a:r>
              <a:rPr lang="pl-PL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 konsultacyjny: </a:t>
            </a: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kierownicy wytyczają cele i dają ogólne polecenia po ich omówieniu z podwładnymi; podwładni mogą decydować o sposobach wykonywania zadań; kierownik częściej sięga się po nagrody niż po kary, podwładni są świadomi, że mogą swobodnie omawiać sprawy z kierownikiem;</a:t>
            </a:r>
          </a:p>
          <a:p>
            <a:pPr algn="just"/>
            <a:r>
              <a:rPr lang="pl-PL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 uczestniczący: </a:t>
            </a: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uznawany za idealny, grupy pracowników ustalają cele i podejmują decyzje związane z pracą; kierownik jeśli podejmuje oficjalne decyzje to i tak po wcześniejszym uzgodnieniu z pracownikami; w motywowaniu nie używa się bodźców materialnych; stosowane są bodźce psychologiczne związane z samorealizacją; wzajemne kontakty oparte są na otwartości .</a:t>
            </a:r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07325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>Skala zachowań przywódczych </a:t>
            </a:r>
            <a:r>
              <a:rPr lang="pl-PL" b="1" dirty="0" err="1" smtClean="0"/>
              <a:t>Tannebauma</a:t>
            </a:r>
            <a:r>
              <a:rPr lang="pl-PL" b="1" dirty="0" smtClean="0"/>
              <a:t> i Schmidta</a:t>
            </a:r>
            <a:endParaRPr lang="pl-PL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92284"/>
            <a:ext cx="7772400" cy="3483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941559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Problemy do dyskusji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Czym jest władza w organizacji</a:t>
            </a:r>
            <a:r>
              <a:rPr lang="pl-PL" sz="6000" dirty="0" smtClean="0">
                <a:solidFill>
                  <a:srgbClr val="C9AEE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pl-PL" sz="6000" dirty="0">
              <a:solidFill>
                <a:srgbClr val="C9AEE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Problemy do dyskusji</a:t>
            </a:r>
            <a:endParaRPr lang="pl-PL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l-PL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Czy styl kierowania powinien zależeć od podejścia pracowników do pracy?</a:t>
            </a:r>
          </a:p>
          <a:p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Czy inaczej należy traktować pracowników dobrze pracujących od tych unikających pracy?</a:t>
            </a:r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14301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Teoria X/Y </a:t>
            </a:r>
            <a:b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oncepcja </a:t>
            </a:r>
            <a:r>
              <a:rPr lang="pl-PL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MCGregora</a:t>
            </a:r>
            <a:endParaRPr lang="pl-P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106847884"/>
              </p:ext>
            </p:extLst>
          </p:nvPr>
        </p:nvGraphicFramePr>
        <p:xfrm>
          <a:off x="611560" y="2852936"/>
          <a:ext cx="7916416" cy="3483306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3958208"/>
                <a:gridCol w="3958208"/>
              </a:tblGrid>
              <a:tr h="56166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TEORIA X </a:t>
                      </a:r>
                    </a:p>
                    <a:p>
                      <a:pPr algn="ctr"/>
                      <a:r>
                        <a:rPr lang="pl-PL" sz="140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(zmuszanie, kontrolowanie , nadzorowani)</a:t>
                      </a:r>
                      <a:endParaRPr lang="pl-PL" sz="14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TEORIA 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(pracownicy</a:t>
                      </a:r>
                      <a:r>
                        <a:rPr lang="pl-PL" sz="14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sami siebie kontrolują, samodzielność pracownika)</a:t>
                      </a:r>
                      <a:endParaRPr lang="pl-PL" sz="1400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pl-PL" dirty="0"/>
                    </a:p>
                  </a:txBody>
                  <a:tcPr/>
                </a:tc>
              </a:tr>
              <a:tr h="561662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pracownicy z założenia nie lubią pracować</a:t>
                      </a:r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pracownicy lubią pracować, praca jest naturalną potrzebą człowieka, czymś oczywistym i przyrodzonym</a:t>
                      </a:r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61662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pracownicy unikają</a:t>
                      </a:r>
                      <a:r>
                        <a:rPr lang="pl-PL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pracy</a:t>
                      </a:r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pracownicy nie unikają pracy</a:t>
                      </a:r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61662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pracownicy unikają odpowiedzialności</a:t>
                      </a:r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pracownicy</a:t>
                      </a:r>
                      <a:r>
                        <a:rPr lang="pl-PL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sami dążą do ponoszenia odpowiedzialności</a:t>
                      </a:r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61662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pracownicy są mało ambitni</a:t>
                      </a:r>
                      <a:r>
                        <a:rPr lang="pl-PL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pracownicy są bardzo ambitni </a:t>
                      </a:r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 descr="C:\Users\j.mielczarek\Desktop\Teoria_X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628800"/>
            <a:ext cx="4010025" cy="1066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864924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Problemy do dyskusji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Czy pracownicy powinni uczestniczyć w podejmowaniu decyzji? Jeśli tak, to w jaki sposób?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25174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Siatka kierownicza </a:t>
            </a:r>
            <a:b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R. Blake i J.S. </a:t>
            </a:r>
            <a:r>
              <a:rPr lang="pl-PL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Mounton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6" name="Picture 2" descr="C:\Users\j.mielczarek\Desktop\000322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060847"/>
            <a:ext cx="4536504" cy="36260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500072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Siatka kierownicza </a:t>
            </a:r>
            <a:b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Blake i J.S. </a:t>
            </a:r>
            <a:r>
              <a:rPr lang="pl-P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Mounton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552042119"/>
              </p:ext>
            </p:extLst>
          </p:nvPr>
        </p:nvGraphicFramePr>
        <p:xfrm>
          <a:off x="899592" y="1844824"/>
          <a:ext cx="7772400" cy="43844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40160"/>
                <a:gridCol w="2304256"/>
                <a:gridCol w="40279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Numeracja</a:t>
                      </a:r>
                      <a:endParaRPr lang="pl-PL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Nazwa stylu</a:t>
                      </a:r>
                      <a:endParaRPr lang="pl-PL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Opis </a:t>
                      </a:r>
                      <a:endParaRPr lang="pl-PL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ZUBOŻONY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Kierownik poprzestaje na minimum wysiłku koniecznego do wykonania pracy; jest przekonany o niewielkiej możliwości oddziaływania na wyniki pracy i ludzi 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1.9.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KLUBOWY 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Kierownika</a:t>
                      </a:r>
                      <a:r>
                        <a:rPr lang="pl-PL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charakteryzuje przemyślana dbałość o potrzeby ludzi i utrzymanie zadowalających stosunków, co prowadzi do powstania w organizacji przyjemnej i przyjacielskiej atmosfery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5.5.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ZRÓWNOWAŻONY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Odpowiednie wyniki organizacji są możliwe poprzez egzekwowanie pracy w wyważony sposób oraz utrzymanie </a:t>
                      </a:r>
                      <a:r>
                        <a:rPr lang="pl-PL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morali</a:t>
                      </a:r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 zadowalającym poziomie, naczelne hasło kierownika</a:t>
                      </a:r>
                      <a:r>
                        <a:rPr lang="pl-PL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 kompromis 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87576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9.1.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AUTORYTATYWNY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Wydajność pracy jest możliwa dzięki zorganizowaniu jej warunków w takim stopniu</a:t>
                      </a:r>
                      <a:r>
                        <a:rPr lang="pl-PL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aby rola czynnika ludzkiego była minimalna 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9.9.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ZESPOŁOWY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Osiągane</a:t>
                      </a:r>
                      <a:r>
                        <a:rPr lang="pl-PL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wyniki są możliwe dzięki postawie pracowników; ludzie traktują cele jako „wspólne sprawy”; stosunki nacechowane wzajemnym zaufaniem i szacunkiem</a:t>
                      </a:r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797236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Koncepcja T. Burnsa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483768" y="1412776"/>
            <a:ext cx="1872208" cy="2376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>
            <a:off x="4716016" y="1385768"/>
            <a:ext cx="2520280" cy="2259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rostokąt 7"/>
          <p:cNvSpPr/>
          <p:nvPr/>
        </p:nvSpPr>
        <p:spPr>
          <a:xfrm>
            <a:off x="1142976" y="3789040"/>
            <a:ext cx="3285008" cy="14259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1187624" y="3933056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KIEROWANIE TRANSAKCYJNE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– opiera się na regule wymiany; kierowanie określa role i wymagania, które powinny być spełnione aby osiągnąć osobiste cele poprzez zastosowanie nagród i kar; inaczej cele są nieosiągalne- dlatego traktowanie to proces wymiany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5436096" y="3789040"/>
            <a:ext cx="3240360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5508104" y="3933056"/>
            <a:ext cx="30963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KIEROWANIE TRANSFORMATYWNE 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transformacja dotyka podwładnych w kontekście ich życzeń i wyobrażeń; ma na celu zmianę ich postaw, życzeń i wyobrażeń; kierownik przejawia przekonanie do określonych wartości; kierownik motywuje podwładnych do ujrzenia rzeczy w nowym świetle; podwładni mogą tę koncepcje przyjąć/odrzucić. </a:t>
            </a:r>
            <a:endParaRPr lang="pl-P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81843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>Style kierowania według </a:t>
            </a:r>
            <a:r>
              <a:rPr lang="pl-PL" b="1" dirty="0" err="1" smtClean="0"/>
              <a:t>J.Zieleniewskiego</a:t>
            </a:r>
            <a:r>
              <a:rPr lang="pl-PL" b="1" dirty="0" smtClean="0"/>
              <a:t>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J.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Zieleniewski przedstawił typologię stylów kierowania (tabelę cech), wyróżniając dwa podstawowe style kierowania - dyrektywny i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integratywny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Dyrektywny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autokratywny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styl kierowania według J. Zieleniewskiego polega na </a:t>
            </a:r>
            <a:r>
              <a:rPr lang="pl-PL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określeniu </a:t>
            </a:r>
            <a:r>
              <a:rPr lang="pl-P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tylko zadań dla podwładnych, ale i sposobu ich wykonywania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czyli na stawianiu podwładnym zadań cząstkowych, których wykonanie, w intencji kierownika, ma spowodo­wać realizację ostatecznego zadania. Styl ten charakteryzuje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wysuwanie na „pierwszy plan widoczności” poleceń lub rozkazów zawierających bodźce negatywne (zagrożenie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sankcjami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Istnieje również forma złagodzonego stylu autokratycznego, w której kierownik do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swoich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poleceń dołącza ich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uzasadnieni</a:t>
            </a:r>
          </a:p>
          <a:p>
            <a:pPr algn="just"/>
            <a:r>
              <a:rPr lang="pl-PL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Integratywny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(demokratyczny) styl kierowania - według J. Zieleniewskiego - polega na stawianiu zadań tylko całościowych, przy czym podwładnym podaje się dokładnie, jakie mają być wyniki ich działania, a </a:t>
            </a:r>
            <a:r>
              <a:rPr lang="pl-P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zostawia się znaczną swobodę co do sposobów wykonania zadań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Demokrację w kierowaniu zapewnia stwarzanie sytuacji pobudzających i wstrzymywanie się od dodatkowej ingerencji, a więc minimalizacja interwencji poprzedzona aktywizacją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podwładnych.</a:t>
            </a:r>
          </a:p>
          <a:p>
            <a:pPr algn="just"/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Skrajny style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według J. Zieleniewskiego - jest kierowanie przez doradzanie z pozo­stawieniem kierowanemu pełnej swobody w decydowaniu dotyczącym zadań i sposobów ich wykonania wraz z pełną odpowiedzialnością za te decyzje.</a:t>
            </a:r>
          </a:p>
        </p:txBody>
      </p:sp>
    </p:spTree>
    <p:extLst>
      <p:ext uri="{BB962C8B-B14F-4D97-AF65-F5344CB8AC3E}">
        <p14:creationId xmlns="" xmlns:p14="http://schemas.microsoft.com/office/powerpoint/2010/main" val="20129570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Podsumowanie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Czy można uznać określone style za lepsze od innych?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 smtClean="0">
                <a:solidFill>
                  <a:schemeClr val="tx2">
                    <a:lumMod val="50000"/>
                  </a:schemeClr>
                </a:solidFill>
              </a:rPr>
              <a:t>Relatywizm stylów kierowania</a:t>
            </a:r>
            <a:endParaRPr lang="pl-PL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6156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Literatura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u="sng" dirty="0" smtClean="0">
                <a:latin typeface="Times New Roman" pitchFamily="18" charset="0"/>
                <a:cs typeface="Times New Roman" pitchFamily="18" charset="0"/>
              </a:rPr>
              <a:t>Podstawowa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Chrisidu-Budnik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J. Korczak, A. Pakuła, J.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Supernat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Nauka organizacji i zarządzania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Wrocław 2005; </a:t>
            </a:r>
          </a:p>
          <a:p>
            <a:pPr>
              <a:buNone/>
            </a:pPr>
            <a:r>
              <a:rPr lang="pl-PL" u="sng" dirty="0" smtClean="0">
                <a:latin typeface="Times New Roman" pitchFamily="18" charset="0"/>
                <a:cs typeface="Times New Roman" pitchFamily="18" charset="0"/>
              </a:rPr>
              <a:t>Uzupełniająca: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R.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Dahl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Concept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Power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Behavioral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Science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” 1957, nr 2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(3), s.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201-215;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Bachrach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Morton 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Baratz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Faces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Power,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American 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Political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Science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Review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1962, nr 56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(4), s.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947-952;</a:t>
            </a:r>
          </a:p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S.Lukes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Władza w ujęciu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radykalnym,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(w:)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Współczesne teorie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socjologiczne,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A. Jasińska-Kania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L. M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Nijakowski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J. Szacki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Ziółkowski (red.).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Warszawa 2006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s.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502-511;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http://bazhum.muzhp.pl/media//files/Problemy_Profesjologii/Problemy_Profesjologii-r2009-t-n1/Problemy_Profesjologii-r2009-t-n1-s21-40/Problemy_Profesjologii-r2009-t-n1-s21-40.pdf</a:t>
            </a:r>
          </a:p>
        </p:txBody>
      </p:sp>
    </p:spTree>
    <p:extLst>
      <p:ext uri="{BB962C8B-B14F-4D97-AF65-F5344CB8AC3E}">
        <p14:creationId xmlns="" xmlns:p14="http://schemas.microsoft.com/office/powerpoint/2010/main" val="8058917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Linki </a:t>
            </a:r>
            <a:r>
              <a:rPr lang="pl-PL" b="1" smtClean="0">
                <a:latin typeface="Times New Roman" pitchFamily="18" charset="0"/>
                <a:cs typeface="Times New Roman" pitchFamily="18" charset="0"/>
              </a:rPr>
              <a:t>do zdjęć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https://wladzaprace.files.wordpress.com/2012/09/wc582adza-polityczna.jpg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http://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kotmorski2015.blogspot.com/2017/03/wadza.html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http://www.neurobiopsychologia.pl/index.php/2013/06/24/czy-wladza-deprawuje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http://www.centrumrekrutacyjne.pl/artykuly/odpowiedzialny-pracodawca/czy-przejsc-na-ty-z-szefem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/#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https://www.google.pl/search?q=walka+w+stadzie&amp;source=lnms&amp;tbm=isch&amp;sa=X&amp;ved=0ahUKEwjb7qKF7MnhAhURp4sKHSi5BiYQ_AUIDigB&amp;biw=1920&amp;bih=966#imgrc=s7LuuNA8FNSY4M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https://samequizy.pl/odcinek-2-jutro-walentynki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https://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pl.wikipedia.org/wiki/W%C5%82adza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https://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www.economist.com/news/2009/01/09/max-weber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https://artvocado.pl/jak-poprawic-myslenie-sposoby-by-wzmocnic-pamiec-i-koncentracje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https://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pl.freepik.com/darmowe-wektory/grupa-ludzi-trzyma-znak-zapytania-ikony_3530048.htm#term=znak%20zapytania&amp;page=1&amp;position=0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https://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mfiles.pl/pl/index.php/Plik:Teoria_XY.jpg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http://nf.pl/manager/idealny-pracodawca-dba-o-rozwoj-pracownika,,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45391,147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https://www.google.pl/search?q=tannenbaum+i+schmidt+style+kierowania&amp;source=lnms&amp;tbm=isch&amp;sa=X&amp;ved=0ahUKEwiy4rKJrcrhAhVvmIsKHaB4D_MQ_AUIDigB&amp;biw=1920&amp;bih=966#imgrc=IS-LsW4feKa9JM: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               Zadanie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899592" y="1844824"/>
            <a:ext cx="7772400" cy="45720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endParaRPr lang="pl-PL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ostatnio projektowanej strukturze organizacyjnej (przedsiębiorstwie), proszę o powzięcie założeń dotyczących władzy w organizacji i ustalenie:</a:t>
            </a:r>
          </a:p>
          <a:p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kładu władzy w organizacji – rozmieszczenia uprawnień decyzyjnych,</a:t>
            </a:r>
          </a:p>
          <a:p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czy pracownicy partycypują we władzy, jeśli tak to na jakich warunkach,</a:t>
            </a:r>
          </a:p>
          <a:p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cech charakteru/osobowości, które  powinny odznaczać  managera?</a:t>
            </a:r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Czy układ władzy w organizacji będzie tożsamy dla przedsiębiorstwa liczącego 40 osób i przedsiębiorstwa zatrudniającego 100 osób?</a:t>
            </a:r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j.mielczarek\Desktop\dziewczyna-i-kolorowe-chmurk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32656"/>
            <a:ext cx="2614961" cy="18427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67701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Pojęcie władzy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„Władza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 jak narkotyk</a:t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Władza to wielka siła</a:t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rodzi miłość i lęk</a:t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czasami też zabija</a:t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Obiecuje tak wiele</a:t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słowa prawdę owija</a:t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gdy uklękniesz dłoń poda</a:t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lecz umie też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zabijać”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Anja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Orhodox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1300" dirty="0"/>
              <a:t>Źródło</a:t>
            </a:r>
            <a:r>
              <a:rPr lang="pl-PL" sz="1300" dirty="0" smtClean="0"/>
              <a:t>: http</a:t>
            </a:r>
            <a:r>
              <a:rPr lang="pl-PL" sz="1300" dirty="0"/>
              <a:t>://kotmorski2015.blogspot.com/2017/03/wadza.html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pic>
        <p:nvPicPr>
          <p:cNvPr id="4" name="Picture 2" descr="C:\Users\j.mielczarek\Desktop\powerful_people_67057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700808"/>
            <a:ext cx="3048000" cy="28765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44295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Pojęcie władzy</a:t>
            </a:r>
            <a:endParaRPr lang="pl-PL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Władza to termin wieloznaczny </a:t>
            </a:r>
          </a:p>
          <a:p>
            <a:pPr marL="0" indent="0" algn="ctr">
              <a:buNone/>
            </a:pPr>
            <a:endParaRPr lang="pl-PL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dlaczego?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3053911582"/>
              </p:ext>
            </p:extLst>
          </p:nvPr>
        </p:nvGraphicFramePr>
        <p:xfrm>
          <a:off x="1524000" y="3068960"/>
          <a:ext cx="3840088" cy="2392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3" descr="C:\Users\j.mielczarek\Desktop\wladza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005064"/>
            <a:ext cx="865448" cy="7050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j.mielczarek\Desktop\450x307_12443720150312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528" y="3140968"/>
            <a:ext cx="821720" cy="720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Users\j.mielczarek\Desktop\mg_8517-560x373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869159"/>
            <a:ext cx="843584" cy="5618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07933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Pojęcie władzy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  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…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czyli władza może oznaczać zarówno funkcję w organizacji, jak i atrybut jej nosiciela 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Obraz 7" descr="https://samequizy.pl/wp-content/uploads/2016/02/filing_images_ef717ec29420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501008"/>
            <a:ext cx="2952328" cy="17571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231444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Pojęcie władzy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115616" y="1484784"/>
            <a:ext cx="2592288" cy="19442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1202445" y="1536174"/>
            <a:ext cx="2346622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„Władza to prawdopodobieństwo, że jeden z aktorów w stosunkach społecznych będzie zdolny do przeprowadzenia swej woli mimo oporu innych, niezależnie od postawy, na której to prawdopodobieństwo się opiera” M. Weber</a:t>
            </a:r>
            <a:endParaRPr lang="pl-PL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1763688" y="3645024"/>
            <a:ext cx="1440160" cy="1728192"/>
          </a:xfrm>
          <a:prstGeom prst="rect">
            <a:avLst/>
          </a:prstGeom>
          <a:solidFill>
            <a:srgbClr val="C9AE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1634438" y="3645025"/>
            <a:ext cx="158417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„A ma władzę nad B, w takim stopniu jakim może skłonić B do zrobienia czegoś czego w przeciwnym razie B nie zrobiłby” R.A. </a:t>
            </a:r>
            <a:r>
              <a:rPr lang="pl-PL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Dahl</a:t>
            </a:r>
            <a:endParaRPr lang="pl-PL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4211960" y="1574457"/>
            <a:ext cx="1440160" cy="11007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4283968" y="1678550"/>
            <a:ext cx="12961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300" dirty="0" smtClean="0"/>
              <a:t>Władza jako możliwość wywierania wpływu M. Weber</a:t>
            </a:r>
            <a:endParaRPr lang="pl-PL" sz="1300" dirty="0"/>
          </a:p>
        </p:txBody>
      </p:sp>
      <p:sp>
        <p:nvSpPr>
          <p:cNvPr id="10" name="Prostokąt 9"/>
          <p:cNvSpPr/>
          <p:nvPr/>
        </p:nvSpPr>
        <p:spPr>
          <a:xfrm>
            <a:off x="3646122" y="4719484"/>
            <a:ext cx="2175061" cy="123662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/>
          <p:cNvSpPr txBox="1"/>
          <p:nvPr/>
        </p:nvSpPr>
        <p:spPr>
          <a:xfrm>
            <a:off x="3658538" y="4719484"/>
            <a:ext cx="208823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300" dirty="0" smtClean="0"/>
              <a:t>„Osobnik B może zmienić swoje zachowanie  w relacji do A zgodnie z wyobrażonymi przez siebie oczekiwaniami”   </a:t>
            </a:r>
            <a:r>
              <a:rPr lang="pl-PL" sz="1300" dirty="0" err="1" smtClean="0"/>
              <a:t>Mc</a:t>
            </a:r>
            <a:r>
              <a:rPr lang="pl-PL" sz="1300" dirty="0" smtClean="0"/>
              <a:t> </a:t>
            </a:r>
            <a:r>
              <a:rPr lang="pl-PL" sz="1300" dirty="0" err="1" smtClean="0"/>
              <a:t>Farland</a:t>
            </a:r>
            <a:endParaRPr lang="pl-PL" sz="1300" dirty="0"/>
          </a:p>
        </p:txBody>
      </p:sp>
      <p:sp>
        <p:nvSpPr>
          <p:cNvPr id="12" name="Prostokąt 11"/>
          <p:cNvSpPr/>
          <p:nvPr/>
        </p:nvSpPr>
        <p:spPr>
          <a:xfrm>
            <a:off x="3995936" y="2852936"/>
            <a:ext cx="4608512" cy="1638474"/>
          </a:xfrm>
          <a:prstGeom prst="rect">
            <a:avLst/>
          </a:prstGeom>
          <a:solidFill>
            <a:srgbClr val="9AECF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/>
          <p:cNvSpPr txBox="1"/>
          <p:nvPr/>
        </p:nvSpPr>
        <p:spPr>
          <a:xfrm>
            <a:off x="4067944" y="2803402"/>
            <a:ext cx="47525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Burns – „ludzie od dwóch tysięcy lat starają się przeniknąć tajemnicę władzy, ale jej natura nadal pozostaje nieuchwytna”,</a:t>
            </a:r>
          </a:p>
          <a:p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Marsh – dla tego badacza „władza to koncepcja oszukańczych nadziei”,</a:t>
            </a:r>
          </a:p>
          <a:p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</a:t>
            </a:r>
            <a:r>
              <a:rPr lang="pl-PL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Dahl</a:t>
            </a: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„to bezdenne bagno”,</a:t>
            </a:r>
          </a:p>
          <a:p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 </a:t>
            </a:r>
            <a:r>
              <a:rPr lang="pl-PL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Morgenstein</a:t>
            </a: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uważa, iż jest to jeden z najtrudniejszych problemów nauki o polityce,</a:t>
            </a:r>
          </a:p>
          <a:p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de </a:t>
            </a:r>
            <a:r>
              <a:rPr lang="pl-PL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Jouvenal</a:t>
            </a: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uważa władzę za nie zbadaną tajemnicę obywatelskich powinności.</a:t>
            </a:r>
          </a:p>
          <a:p>
            <a:endParaRPr lang="pl-PL" dirty="0"/>
          </a:p>
        </p:txBody>
      </p:sp>
      <p:sp>
        <p:nvSpPr>
          <p:cNvPr id="14" name="Prostokąt 13"/>
          <p:cNvSpPr/>
          <p:nvPr/>
        </p:nvSpPr>
        <p:spPr>
          <a:xfrm>
            <a:off x="6300192" y="1504093"/>
            <a:ext cx="158417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????</a:t>
            </a:r>
            <a:endParaRPr lang="pl-PL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2365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chemeClr val="accent2"/>
                </a:solidFill>
              </a:rPr>
              <a:t>Klasyczne źródła władzy </a:t>
            </a:r>
            <a:br>
              <a:rPr lang="pl-PL" b="1" dirty="0" smtClean="0">
                <a:solidFill>
                  <a:schemeClr val="accent2"/>
                </a:solidFill>
              </a:rPr>
            </a:br>
            <a:r>
              <a:rPr lang="pl-PL" sz="2700" b="1" dirty="0" smtClean="0">
                <a:solidFill>
                  <a:schemeClr val="accent2"/>
                </a:solidFill>
              </a:rPr>
              <a:t>(koncepcja M. Webera)</a:t>
            </a:r>
            <a:endParaRPr lang="pl-PL" sz="2700" b="1" dirty="0">
              <a:solidFill>
                <a:schemeClr val="accent2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200" dirty="0" smtClean="0"/>
              <a:t>CHARYZMA – rozumiana jako niezwykłe                                                        właściwości człowieka, określone właściwości                                       konkretnej osoby, tj. nosiciela władzy                                           (pewne walory moralne, umiejętności,                          przywódcze, czy organizatorskie)</a:t>
            </a:r>
            <a:endParaRPr lang="pl-PL" sz="2200" dirty="0"/>
          </a:p>
          <a:p>
            <a:pPr algn="just"/>
            <a:r>
              <a:rPr lang="pl-PL" sz="2200" dirty="0" smtClean="0"/>
              <a:t>TRADYCJA – jednostka jest nosicielem tradycji, atrybut władzy wywodzi się z tradycji, władza przekazywana z pokolenia na pokolenie</a:t>
            </a:r>
          </a:p>
          <a:p>
            <a:pPr algn="just"/>
            <a:r>
              <a:rPr lang="pl-PL" sz="2200" dirty="0" smtClean="0"/>
              <a:t>BIUROKRACJA (władza biurokratyczna) – </a:t>
            </a:r>
            <a:r>
              <a:rPr lang="pl-PL" sz="2200" dirty="0" err="1" smtClean="0"/>
              <a:t>niepersonalny</a:t>
            </a:r>
            <a:r>
              <a:rPr lang="pl-PL" sz="2200" dirty="0" smtClean="0"/>
              <a:t> związek z globalnie ujętym obowiązkiem, wynikającym z pełnionej funkcji; kompetencje ustalone przez racjonalnie przyjęte normy</a:t>
            </a:r>
            <a:endParaRPr lang="pl-PL" sz="2200" dirty="0"/>
          </a:p>
        </p:txBody>
      </p:sp>
      <p:pic>
        <p:nvPicPr>
          <p:cNvPr id="4" name="Picture 2" descr="C:\Users\j.mielczarek\Desktop\ArticleWeb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052736"/>
            <a:ext cx="1489835" cy="21346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36289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Współczesne źródła władzy</a:t>
            </a:r>
            <a:b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(koncepcja behawioralna)</a:t>
            </a:r>
            <a:endParaRPr lang="pl-PL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władza nagradzania                 </a:t>
            </a:r>
            <a:r>
              <a:rPr lang="pl-PL" dirty="0" smtClean="0"/>
              <a:t>                     </a:t>
            </a:r>
            <a:r>
              <a:rPr lang="pl-PL" dirty="0" smtClean="0"/>
              <a:t>władza karania </a:t>
            </a:r>
          </a:p>
          <a:p>
            <a:pPr marL="0" indent="0">
              <a:buNone/>
            </a:pPr>
            <a:endParaRPr lang="pl-PL" sz="1800" dirty="0"/>
          </a:p>
        </p:txBody>
      </p:sp>
      <p:sp>
        <p:nvSpPr>
          <p:cNvPr id="5" name="Objaśnienie w chmurce 4"/>
          <p:cNvSpPr/>
          <p:nvPr/>
        </p:nvSpPr>
        <p:spPr>
          <a:xfrm>
            <a:off x="4139952" y="1793540"/>
            <a:ext cx="1800200" cy="1152128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4294521" y="1979548"/>
            <a:ext cx="17281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Decyduje o tym czego człowiek unika a do czego dąży </a:t>
            </a: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2339752" y="1628800"/>
            <a:ext cx="1512168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5796136" y="1628800"/>
            <a:ext cx="1944216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1552731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pitał">
  <a:themeElements>
    <a:clrScheme name="Niestandardowy 23">
      <a:dk1>
        <a:sysClr val="windowText" lastClr="000000"/>
      </a:dk1>
      <a:lt1>
        <a:sysClr val="window" lastClr="FFFFFF"/>
      </a:lt1>
      <a:dk2>
        <a:srgbClr val="E2AFD8"/>
      </a:dk2>
      <a:lt2>
        <a:srgbClr val="F4E7ED"/>
      </a:lt2>
      <a:accent1>
        <a:srgbClr val="B83D68"/>
      </a:accent1>
      <a:accent2>
        <a:srgbClr val="AC66BB"/>
      </a:accent2>
      <a:accent3>
        <a:srgbClr val="581F4D"/>
      </a:accent3>
      <a:accent4>
        <a:srgbClr val="7F7F7F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apitał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pita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641</TotalTime>
  <Words>1763</Words>
  <Application>Microsoft Office PowerPoint</Application>
  <PresentationFormat>Pokaz na ekranie (4:3)</PresentationFormat>
  <Paragraphs>196</Paragraphs>
  <Slides>29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0" baseType="lpstr">
      <vt:lpstr>Kapitał</vt:lpstr>
      <vt:lpstr>Podstawy organizacji i zarządzania</vt:lpstr>
      <vt:lpstr>Problemy do dyskusji</vt:lpstr>
      <vt:lpstr>               Zadanie </vt:lpstr>
      <vt:lpstr>Pojęcie władzy</vt:lpstr>
      <vt:lpstr>Pojęcie władzy</vt:lpstr>
      <vt:lpstr>Pojęcie władzy</vt:lpstr>
      <vt:lpstr>Pojęcie władzy</vt:lpstr>
      <vt:lpstr>Klasyczne źródła władzy  (koncepcja M. Webera)</vt:lpstr>
      <vt:lpstr>Współczesne źródła władzy (koncepcja behawioralna)</vt:lpstr>
      <vt:lpstr>Układ władzy w organizacji </vt:lpstr>
      <vt:lpstr>Układ władzy w organizacji  (decentralizacja władzy)</vt:lpstr>
      <vt:lpstr>Style kierowania </vt:lpstr>
      <vt:lpstr>Style kierowania </vt:lpstr>
      <vt:lpstr>Problemy do dyskusji</vt:lpstr>
      <vt:lpstr>Koncepcja J.A.C.Browna (bazuje na koncepcji K. Lewina)</vt:lpstr>
      <vt:lpstr>Problemy do dyskusji</vt:lpstr>
      <vt:lpstr>Koncepcja R. Likerta</vt:lpstr>
      <vt:lpstr>Koncepcja R. Likerta rozwinięcie</vt:lpstr>
      <vt:lpstr>Skala zachowań przywódczych Tannebauma i Schmidta</vt:lpstr>
      <vt:lpstr>Problemy do dyskusji</vt:lpstr>
      <vt:lpstr>Teoria X/Y  koncepcja MCGregora</vt:lpstr>
      <vt:lpstr>Problemy do dyskusji</vt:lpstr>
      <vt:lpstr>Siatka kierownicza  R. Blake i J.S. Mounton</vt:lpstr>
      <vt:lpstr>Siatka kierownicza  R. Blake i J.S. Mounton</vt:lpstr>
      <vt:lpstr>Koncepcja T. Burnsa</vt:lpstr>
      <vt:lpstr>Style kierowania według J.Zieleniewskiego </vt:lpstr>
      <vt:lpstr>Podsumowanie</vt:lpstr>
      <vt:lpstr>Literatura</vt:lpstr>
      <vt:lpstr>Linki do zdjęć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organizacji i zarządzania</dc:title>
  <dc:creator>Justyna Mielczarek</dc:creator>
  <cp:lastModifiedBy>Konrad Mikołajów</cp:lastModifiedBy>
  <cp:revision>27</cp:revision>
  <dcterms:created xsi:type="dcterms:W3CDTF">2019-04-11T21:35:52Z</dcterms:created>
  <dcterms:modified xsi:type="dcterms:W3CDTF">2019-05-06T19:33:55Z</dcterms:modified>
</cp:coreProperties>
</file>