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70" r:id="rId11"/>
    <p:sldId id="273" r:id="rId12"/>
    <p:sldId id="271" r:id="rId13"/>
    <p:sldId id="272" r:id="rId14"/>
    <p:sldId id="274" r:id="rId15"/>
    <p:sldId id="277" r:id="rId16"/>
    <p:sldId id="278" r:id="rId17"/>
    <p:sldId id="279" r:id="rId18"/>
    <p:sldId id="281" r:id="rId19"/>
    <p:sldId id="275" r:id="rId20"/>
    <p:sldId id="276" r:id="rId21"/>
    <p:sldId id="282" r:id="rId22"/>
    <p:sldId id="284" r:id="rId23"/>
    <p:sldId id="283" r:id="rId24"/>
    <p:sldId id="285" r:id="rId25"/>
    <p:sldId id="286" r:id="rId26"/>
    <p:sldId id="257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3A7F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A4486-CFE2-44E9-A76F-DD7D82C3A93B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81E97-DB96-41F8-8971-9ED09266EC5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files.pl/pl/index.php/Teoria_X_i_Y" TargetMode="External"/><Relationship Id="rId7" Type="http://schemas.openxmlformats.org/officeDocument/2006/relationships/hyperlink" Target="http://www.zarzyccy.pl/p_piramida-potrzeb-maslowa.html" TargetMode="External"/><Relationship Id="rId2" Type="http://schemas.openxmlformats.org/officeDocument/2006/relationships/hyperlink" Target="http://www.logistykawpolsce.pl/artykuly/wlasciwa_organizacja_procesow_logistycznych,4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Mary_Parker_Follett" TargetMode="External"/><Relationship Id="rId5" Type="http://schemas.openxmlformats.org/officeDocument/2006/relationships/hyperlink" Target="https://konteksthr.pl/konflikt-sila-destrukcyjna-czy-szansa-dla-organizacji/" TargetMode="External"/><Relationship Id="rId4" Type="http://schemas.openxmlformats.org/officeDocument/2006/relationships/hyperlink" Target="https://sklep.ivex.pl/aplikacja-znak-zapytania-apl-378-5szt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l-PL" dirty="0" smtClean="0"/>
              <a:t>Podstawy nauki organizacji i zarządzania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pl-PL" dirty="0" smtClean="0"/>
              <a:t>Jednostka w organizacji</a:t>
            </a:r>
            <a:endParaRPr lang="pl-PL" dirty="0"/>
          </a:p>
        </p:txBody>
      </p:sp>
      <p:pic>
        <p:nvPicPr>
          <p:cNvPr id="11266" name="Picture 2" descr="WÅaÅciwa organizacja procesÃ³w logistyczny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572008"/>
            <a:ext cx="2095500" cy="2095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Konflikt w organizacji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Co to jest konflikt </a:t>
            </a:r>
          </a:p>
          <a:p>
            <a:pPr marL="0" indent="0">
              <a:buNone/>
            </a:pPr>
            <a:r>
              <a:rPr lang="pl-PL" dirty="0" smtClean="0"/>
              <a:t>Jakie są przyczyny konfliktu</a:t>
            </a:r>
          </a:p>
          <a:p>
            <a:pPr marL="0" indent="0">
              <a:buNone/>
            </a:pPr>
            <a:r>
              <a:rPr lang="pl-PL" dirty="0" smtClean="0"/>
              <a:t>Czy konfliktu da się uniknąć</a:t>
            </a:r>
          </a:p>
          <a:p>
            <a:pPr marL="0" indent="0">
              <a:buNone/>
            </a:pPr>
            <a:r>
              <a:rPr lang="pl-PL" dirty="0" smtClean="0"/>
              <a:t>Jak rozwiązywać konflikty</a:t>
            </a:r>
            <a:endParaRPr lang="pl-PL" dirty="0"/>
          </a:p>
        </p:txBody>
      </p:sp>
      <p:pic>
        <p:nvPicPr>
          <p:cNvPr id="4" name="Picture 2" descr="C:\Users\j.mielczarek\Desktop\dsc_0573-ed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3393" y="1700808"/>
            <a:ext cx="3055987" cy="305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3644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Konflikt w organizacji</a:t>
            </a:r>
            <a:endParaRPr lang="pl-PL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Konflikt w organizacji – siła destrukcyjna czy szansa dla organizacji?</a:t>
            </a:r>
            <a:endParaRPr lang="pl-PL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 descr="C:\Users\j.mielczarek\Desktop\konflikty-w-pracy-230x15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700808"/>
            <a:ext cx="2190750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91837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Tradycyjny pogląd</a:t>
            </a:r>
            <a:endParaRPr lang="pl-PL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„Nie może być uzasadnionego konfliktu między szynami i parowozem, między parowozem i maszynistą, między parowozem i maszynistą czy palaczem, między maszynistą a dyspozytorem, między dyspozytorem i rozkładem jazdy, bowiem rozkład określa co do sekundy czas przebiegu pociągu” H. </a:t>
            </a:r>
            <a:r>
              <a:rPr lang="pl-PL" dirty="0" smtClean="0"/>
              <a:t>Emerson.</a:t>
            </a:r>
            <a:endParaRPr lang="pl-PL" dirty="0" smtClean="0"/>
          </a:p>
          <a:p>
            <a:pPr algn="just"/>
            <a:r>
              <a:rPr lang="pl-PL" dirty="0" smtClean="0"/>
              <a:t>H. Emerson upatrywał przyczyny konfliktów w niedoskonałościach ludzkiego charakteru. Dla zapobieżenia konfliktom zalecił eliminowanie nieformalnych kontaktów między </a:t>
            </a:r>
            <a:r>
              <a:rPr lang="pl-PL" dirty="0" smtClean="0"/>
              <a:t>pracownikami.</a:t>
            </a:r>
            <a:endParaRPr lang="pl-PL" dirty="0" smtClean="0"/>
          </a:p>
          <a:p>
            <a:pPr algn="just"/>
            <a:r>
              <a:rPr lang="pl-PL" dirty="0" smtClean="0"/>
              <a:t>Według tradycyjnego podejścia konfliktu nie można uniknąć. Powodem konfliktu są błędy kierownictwa w projektowaniu i kierowaniu organizacjami albo podżegacze. Konflikt przeszkadza optymalnej efektywności. Zadaniem kierownictwa jest eliminowanie konfliktu. Optymalna efektywność organizacji wymaga likwidacji </a:t>
            </a:r>
            <a:r>
              <a:rPr lang="pl-PL" dirty="0" smtClean="0"/>
              <a:t>konfliktu.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42609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rgbClr val="F3A7F3"/>
                </a:solidFill>
              </a:rPr>
              <a:t>Pogląd M.P. </a:t>
            </a:r>
            <a:r>
              <a:rPr lang="pl-PL" b="1" dirty="0" err="1" smtClean="0">
                <a:solidFill>
                  <a:srgbClr val="F3A7F3"/>
                </a:solidFill>
              </a:rPr>
              <a:t>Follett</a:t>
            </a:r>
            <a:endParaRPr lang="pl-PL" b="1" dirty="0">
              <a:solidFill>
                <a:srgbClr val="F3A7F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M.P. </a:t>
            </a:r>
            <a:r>
              <a:rPr lang="pl-PL" dirty="0" err="1" smtClean="0"/>
              <a:t>Follett</a:t>
            </a:r>
            <a:r>
              <a:rPr lang="pl-PL" dirty="0" smtClean="0"/>
              <a:t> wysunęła (jak na tamte czasy) rewolucyjny pogląd na temat „konfliktu konstruktywnego” wskazując, że nie należy konfliktu rozpatrywać w kategorii zła lecz jako normalnego procesu funkcjonowania organizacji „za którego pośrednictwem powstaje cenna różnica potencjałów przynosząca korzyści wszystkim </a:t>
            </a:r>
            <a:r>
              <a:rPr lang="pl-PL" dirty="0" smtClean="0"/>
              <a:t>zainteresowanym”.</a:t>
            </a:r>
            <a:endParaRPr lang="pl-PL" dirty="0" smtClean="0"/>
          </a:p>
          <a:p>
            <a:pPr algn="just"/>
            <a:r>
              <a:rPr lang="pl-PL" dirty="0" smtClean="0"/>
              <a:t>Koncepcja M.P. </a:t>
            </a:r>
            <a:r>
              <a:rPr lang="pl-PL" dirty="0" err="1" smtClean="0"/>
              <a:t>Follett</a:t>
            </a:r>
            <a:r>
              <a:rPr lang="pl-PL" dirty="0" smtClean="0"/>
              <a:t> zmieniła podejście do konfliktu – był nieunikniony. Powstaje z wielu </a:t>
            </a:r>
            <a:r>
              <a:rPr lang="pl-PL" dirty="0" smtClean="0"/>
              <a:t>przyczyn, w </a:t>
            </a:r>
            <a:r>
              <a:rPr lang="pl-PL" dirty="0" smtClean="0"/>
              <a:t>tym z powodu struktury organizacyjnej, różnicy celów, wartości, postrzegania przez specjalistów itp. Zadaniem kierownictwa jest pokierowanie i rozwiązanie konfliktu. Optymalna efektywność organizacji wymaga konfliktu na umiarkowanym poziomie.</a:t>
            </a:r>
          </a:p>
          <a:p>
            <a:pPr algn="just"/>
            <a:r>
              <a:rPr lang="pl-P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Nastąpiła więc jakościowa zmiana podejścia do  konfliktu, </a:t>
            </a:r>
            <a:r>
              <a:rPr lang="pl-PL" dirty="0" smtClean="0"/>
              <a:t>czego wyrazem jest tzw. </a:t>
            </a:r>
            <a:r>
              <a:rPr lang="pl-P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pogląd interakcyjny </a:t>
            </a:r>
            <a:r>
              <a:rPr lang="pl-PL" dirty="0" smtClean="0"/>
              <a:t>, w którym zachęca się do utrzymania wręcz stałego stanu konfliktowego na odpowiednio kontrolowanym poziomie, aby utrzymać żywotność organizacji, samokrytycyzm i </a:t>
            </a:r>
            <a:r>
              <a:rPr lang="pl-PL" dirty="0" smtClean="0"/>
              <a:t>kreatywność.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34106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Pojęcie konfliktu</a:t>
            </a:r>
            <a:endParaRPr lang="pl-PL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233285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pl-PL" sz="2400" dirty="0" smtClean="0"/>
              <a:t>Konflikt to pewien stan stosunku </a:t>
            </a:r>
            <a:r>
              <a:rPr lang="pl-PL" sz="2400" dirty="0" smtClean="0"/>
              <a:t>społecznego, powstały </a:t>
            </a:r>
            <a:r>
              <a:rPr lang="pl-PL" sz="2400" dirty="0" smtClean="0"/>
              <a:t>na tle sprzeczności, jaka zachodzi między stronami tego stosunku (konflikt jest pojęciem węższym i wtórnym w stosunku do pojęcia sprzeczności). </a:t>
            </a:r>
          </a:p>
          <a:p>
            <a:pPr algn="just"/>
            <a:r>
              <a:rPr lang="pl-PL" sz="2400" dirty="0" smtClean="0"/>
              <a:t>Każdy konflikt rodzi się na tle </a:t>
            </a:r>
            <a:r>
              <a:rPr lang="pl-PL" sz="2400" dirty="0" smtClean="0"/>
              <a:t>sprzeczności - </a:t>
            </a:r>
            <a:r>
              <a:rPr lang="pl-PL" sz="2400" dirty="0" smtClean="0"/>
              <a:t>nie każda sprzeczność  i w nie każdych warunkach rodzi konflikt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55152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Klasyfikacja konfliktów</a:t>
            </a:r>
            <a:endParaRPr lang="pl-PL" sz="32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sz="2400" dirty="0" smtClean="0"/>
              <a:t>1) </a:t>
            </a:r>
            <a:r>
              <a:rPr lang="pl-PL" sz="2400" dirty="0" smtClean="0">
                <a:solidFill>
                  <a:srgbClr val="F3A7F3"/>
                </a:solidFill>
              </a:rPr>
              <a:t>KRYTERIUM PRZEDMIOTOWE </a:t>
            </a:r>
            <a:r>
              <a:rPr lang="pl-PL" sz="2400" dirty="0" smtClean="0"/>
              <a:t>– z uwagi na źródła i przyczyny </a:t>
            </a:r>
            <a:r>
              <a:rPr lang="pl-PL" sz="2400" dirty="0" smtClean="0"/>
              <a:t>konfliktu:</a:t>
            </a:r>
            <a:endParaRPr lang="pl-PL" sz="2400" dirty="0" smtClean="0"/>
          </a:p>
          <a:p>
            <a:pPr marL="457200" indent="-457200" algn="just">
              <a:buAutoNum type="alphaLcParenR"/>
            </a:pPr>
            <a:r>
              <a:rPr lang="pl-PL" sz="2400" u="sng" dirty="0" smtClean="0"/>
              <a:t>k</a:t>
            </a:r>
            <a:r>
              <a:rPr lang="pl-PL" sz="2400" u="sng" dirty="0" smtClean="0"/>
              <a:t>onflikty </a:t>
            </a:r>
            <a:r>
              <a:rPr lang="pl-PL" sz="2400" u="sng" dirty="0" smtClean="0"/>
              <a:t>celów </a:t>
            </a:r>
            <a:r>
              <a:rPr lang="pl-PL" sz="2400" dirty="0" smtClean="0"/>
              <a:t>– różnice między celami marketingowymi a produkcyjnymi czy między celami przełożonych i podwładnych;</a:t>
            </a:r>
          </a:p>
          <a:p>
            <a:pPr marL="457200" indent="-457200" algn="just">
              <a:buAutoNum type="alphaLcParenR"/>
            </a:pPr>
            <a:r>
              <a:rPr lang="pl-PL" sz="2400" u="sng" dirty="0" smtClean="0"/>
              <a:t>k</a:t>
            </a:r>
            <a:r>
              <a:rPr lang="pl-PL" sz="2400" u="sng" dirty="0" smtClean="0"/>
              <a:t>onflikty </a:t>
            </a:r>
            <a:r>
              <a:rPr lang="pl-PL" sz="2400" u="sng" dirty="0" smtClean="0"/>
              <a:t>poglądów </a:t>
            </a:r>
            <a:r>
              <a:rPr lang="pl-PL" sz="2400" dirty="0" smtClean="0"/>
              <a:t>– dotyczą aspektu filozoficznego, drogi, metody działania, preferencji w zakupach, problemach życiowych i organizacyjnych, pomiędzy komórkami sztabowymi i liniowymi, konflikty ocen;</a:t>
            </a:r>
          </a:p>
          <a:p>
            <a:pPr marL="457200" indent="-457200" algn="just">
              <a:buAutoNum type="alphaLcParenR"/>
            </a:pPr>
            <a:r>
              <a:rPr lang="pl-PL" sz="2400" u="sng" dirty="0" smtClean="0"/>
              <a:t>k</a:t>
            </a:r>
            <a:r>
              <a:rPr lang="pl-PL" sz="2400" u="sng" dirty="0" smtClean="0"/>
              <a:t>onflikty </a:t>
            </a:r>
            <a:r>
              <a:rPr lang="pl-PL" sz="2400" u="sng" dirty="0" smtClean="0"/>
              <a:t>interesów </a:t>
            </a:r>
            <a:r>
              <a:rPr lang="pl-PL" sz="2400" dirty="0" smtClean="0"/>
              <a:t>– konflikt między sprzedającym a kupującym, konkurencja o podziały zasobów w organizacji, konflikt między sztabami i komórkami liniowymi o przypisywanie sobie zasług dla rozwoju </a:t>
            </a:r>
            <a:r>
              <a:rPr lang="pl-PL" sz="2400" dirty="0" smtClean="0"/>
              <a:t>firmy.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4158623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Klasyfikacja konfliktów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400" dirty="0" smtClean="0"/>
              <a:t>2) </a:t>
            </a:r>
            <a:r>
              <a:rPr lang="pl-PL" sz="2400" dirty="0" smtClean="0">
                <a:solidFill>
                  <a:srgbClr val="F3A7F3"/>
                </a:solidFill>
              </a:rPr>
              <a:t>KRYTERIM PODMIOTOWE- </a:t>
            </a:r>
            <a:r>
              <a:rPr lang="pl-PL" sz="2400" dirty="0" smtClean="0"/>
              <a:t>dotyczy </a:t>
            </a:r>
            <a:r>
              <a:rPr lang="pl-PL" sz="2400" dirty="0" smtClean="0"/>
              <a:t>stron </a:t>
            </a:r>
            <a:r>
              <a:rPr lang="pl-PL" sz="2400" dirty="0" smtClean="0"/>
              <a:t>konfliktu:</a:t>
            </a:r>
            <a:endParaRPr lang="pl-PL" sz="2400" dirty="0" smtClean="0"/>
          </a:p>
          <a:p>
            <a:pPr marL="457200" indent="-457200">
              <a:buAutoNum type="alphaLcParenR"/>
            </a:pPr>
            <a:r>
              <a:rPr lang="pl-PL" sz="2400" dirty="0" smtClean="0"/>
              <a:t>osobowościowe </a:t>
            </a:r>
            <a:r>
              <a:rPr lang="pl-PL" sz="2400" dirty="0"/>
              <a:t>– </a:t>
            </a:r>
            <a:r>
              <a:rPr lang="pl-PL" sz="2400" dirty="0" smtClean="0"/>
              <a:t> konflikty </a:t>
            </a:r>
            <a:r>
              <a:rPr lang="pl-PL" sz="2400" dirty="0" err="1" smtClean="0"/>
              <a:t>wewnątrznosobowościowe</a:t>
            </a:r>
            <a:r>
              <a:rPr lang="pl-PL" sz="2400" dirty="0"/>
              <a:t>;</a:t>
            </a:r>
            <a:endParaRPr lang="pl-PL" sz="2400" dirty="0" smtClean="0"/>
          </a:p>
          <a:p>
            <a:pPr marL="457200" indent="-457200" algn="just">
              <a:buAutoNum type="alphaLcParenR"/>
            </a:pPr>
            <a:r>
              <a:rPr lang="pl-PL" sz="2400" dirty="0"/>
              <a:t>w</a:t>
            </a:r>
            <a:r>
              <a:rPr lang="pl-PL" sz="2400" dirty="0" smtClean="0"/>
              <a:t>ewnątrzorganizacyjne  </a:t>
            </a:r>
            <a:r>
              <a:rPr lang="pl-PL" sz="2400" dirty="0"/>
              <a:t>– </a:t>
            </a:r>
            <a:r>
              <a:rPr lang="pl-PL" sz="2400" u="sng" dirty="0" smtClean="0"/>
              <a:t>jednostka-jednostka (konflikt interpersonalny), jednostka-grupa, jednostka –organizacja, </a:t>
            </a:r>
            <a:r>
              <a:rPr lang="pl-PL" sz="2400" dirty="0" smtClean="0"/>
              <a:t>grupa-grupa, grupa-organizacja;</a:t>
            </a:r>
          </a:p>
          <a:p>
            <a:pPr marL="457200" indent="-457200" algn="just">
              <a:buAutoNum type="alphaLcParenR"/>
            </a:pPr>
            <a:r>
              <a:rPr lang="pl-PL" sz="2400" dirty="0" smtClean="0"/>
              <a:t>międzyorganizacyjne – organizacja (typowa walka konkurencyjna</a:t>
            </a:r>
            <a:r>
              <a:rPr lang="pl-PL" sz="2400" dirty="0" smtClean="0"/>
              <a:t>).</a:t>
            </a:r>
            <a:endParaRPr lang="pl-PL" sz="2400" dirty="0" smtClean="0"/>
          </a:p>
          <a:p>
            <a:pPr marL="0" indent="0" algn="just">
              <a:buNone/>
            </a:pPr>
            <a:r>
              <a:rPr lang="pl-PL" sz="2400" dirty="0" smtClean="0"/>
              <a:t>3) </a:t>
            </a:r>
            <a:r>
              <a:rPr lang="pl-PL" sz="2400" dirty="0" smtClean="0">
                <a:solidFill>
                  <a:srgbClr val="F3A7F3"/>
                </a:solidFill>
              </a:rPr>
              <a:t>KRYTERIUM JAWNOŚCI-  </a:t>
            </a:r>
            <a:r>
              <a:rPr lang="pl-PL" sz="2400" dirty="0" smtClean="0"/>
              <a:t>jest stopniowalne, odgrywa ważną rolę w rozwiązywaniu </a:t>
            </a:r>
            <a:r>
              <a:rPr lang="pl-PL" sz="2400" dirty="0" smtClean="0"/>
              <a:t>konfliktu:</a:t>
            </a:r>
            <a:endParaRPr lang="pl-PL" sz="2400" dirty="0" smtClean="0"/>
          </a:p>
          <a:p>
            <a:pPr marL="457200" indent="-457200" algn="just">
              <a:buAutoNum type="alphaLcParenR"/>
            </a:pPr>
            <a:r>
              <a:rPr lang="pl-PL" sz="2400" dirty="0" smtClean="0"/>
              <a:t>niejawny – zwany ukrytym, niewidoczny na zewnątrz, uniemożliwia to ustalenie przedmiotu konfliktu; mają tendencję do utrwalania się; są często nierozwiązywalne i </a:t>
            </a:r>
            <a:r>
              <a:rPr lang="pl-PL" sz="2400" dirty="0" smtClean="0"/>
              <a:t>dysfunkcjonalne,</a:t>
            </a:r>
            <a:endParaRPr lang="pl-PL" sz="2400" dirty="0" smtClean="0"/>
          </a:p>
          <a:p>
            <a:pPr marL="457200" indent="-457200" algn="just">
              <a:buAutoNum type="alphaLcParenR"/>
            </a:pPr>
            <a:r>
              <a:rPr lang="pl-PL" sz="2400" dirty="0" smtClean="0"/>
              <a:t>jawny- strony otwarcie przyznają się do udziału w konflikcie; może przybierać ostrą postać; jest z reguły  bezpieczniejszy dla organizacji niż niejawny</a:t>
            </a:r>
            <a:r>
              <a:rPr lang="pl-PL" sz="2400" dirty="0" smtClean="0"/>
              <a:t>.</a:t>
            </a: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1128674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Klasyfikacja konfliktów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400" dirty="0" smtClean="0"/>
              <a:t>4)</a:t>
            </a:r>
            <a:r>
              <a:rPr lang="pl-PL" sz="2400" dirty="0" smtClean="0">
                <a:solidFill>
                  <a:srgbClr val="F3A7F3"/>
                </a:solidFill>
              </a:rPr>
              <a:t> KRYTERIUM TRWAŁOŚCI </a:t>
            </a:r>
            <a:r>
              <a:rPr lang="pl-PL" sz="2400" dirty="0" smtClean="0"/>
              <a:t>– odnosi się do czasu, w którym </a:t>
            </a:r>
            <a:r>
              <a:rPr lang="pl-PL" sz="2400" dirty="0" smtClean="0"/>
              <a:t>konflikt rodzi </a:t>
            </a:r>
            <a:r>
              <a:rPr lang="pl-PL" sz="2400" dirty="0" smtClean="0"/>
              <a:t>się, ujawnia i ulega </a:t>
            </a:r>
            <a:r>
              <a:rPr lang="pl-PL" sz="2400" dirty="0" smtClean="0"/>
              <a:t>rozwiązaniu:</a:t>
            </a:r>
            <a:endParaRPr lang="pl-PL" sz="2400" dirty="0" smtClean="0"/>
          </a:p>
          <a:p>
            <a:pPr marL="514350" indent="-514350">
              <a:buAutoNum type="alphaLcParenR"/>
            </a:pPr>
            <a:r>
              <a:rPr lang="pl-PL" sz="2400" dirty="0" smtClean="0"/>
              <a:t>nietrwałe  </a:t>
            </a:r>
            <a:r>
              <a:rPr lang="pl-PL" sz="2400" dirty="0"/>
              <a:t>– </a:t>
            </a:r>
            <a:r>
              <a:rPr lang="pl-PL" sz="2400" dirty="0" smtClean="0"/>
              <a:t>krótkotrwałe, czasami chwilowe, dzięki ujawnieniu szybko ulegają </a:t>
            </a:r>
            <a:r>
              <a:rPr lang="pl-PL" sz="2400" dirty="0" smtClean="0"/>
              <a:t>rozwiązaniu;</a:t>
            </a:r>
            <a:endParaRPr lang="pl-PL" sz="2400" dirty="0" smtClean="0"/>
          </a:p>
          <a:p>
            <a:pPr marL="514350" indent="-514350">
              <a:buAutoNum type="alphaLcParenR"/>
            </a:pPr>
            <a:r>
              <a:rPr lang="pl-PL" sz="2400" dirty="0"/>
              <a:t>t</a:t>
            </a:r>
            <a:r>
              <a:rPr lang="pl-PL" sz="2400" dirty="0" smtClean="0"/>
              <a:t>rwałe- najczęściej to te, które długo były </a:t>
            </a:r>
            <a:r>
              <a:rPr lang="pl-PL" sz="2400" dirty="0" smtClean="0"/>
              <a:t>niejawne, </a:t>
            </a:r>
            <a:r>
              <a:rPr lang="pl-PL" sz="2400" dirty="0" smtClean="0"/>
              <a:t>były lekceważone, osłabiają powodzenie organizacji, mogą powodować jej </a:t>
            </a:r>
            <a:r>
              <a:rPr lang="pl-PL" sz="2400" dirty="0" smtClean="0"/>
              <a:t>rozpad.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5)</a:t>
            </a:r>
            <a:r>
              <a:rPr lang="pl-PL" sz="2400" dirty="0" smtClean="0">
                <a:solidFill>
                  <a:srgbClr val="F3A7F3"/>
                </a:solidFill>
              </a:rPr>
              <a:t> KRYTERIUM </a:t>
            </a:r>
            <a:r>
              <a:rPr lang="pl-PL" sz="2400" dirty="0" smtClean="0">
                <a:solidFill>
                  <a:srgbClr val="F3A7F3"/>
                </a:solidFill>
              </a:rPr>
              <a:t>OSTROŚCI </a:t>
            </a:r>
            <a:r>
              <a:rPr lang="pl-PL" sz="2400" dirty="0" smtClean="0"/>
              <a:t>–  </a:t>
            </a:r>
            <a:r>
              <a:rPr lang="pl-PL" sz="2400" dirty="0" smtClean="0"/>
              <a:t>bada siłę natężenia konfliktu </a:t>
            </a:r>
            <a:r>
              <a:rPr lang="pl-PL" sz="2400" dirty="0" smtClean="0"/>
              <a:t>i </a:t>
            </a:r>
            <a:r>
              <a:rPr lang="pl-PL" sz="2400" dirty="0" smtClean="0"/>
              <a:t>jego zewnętrznych </a:t>
            </a:r>
            <a:r>
              <a:rPr lang="pl-PL" sz="2400" dirty="0" smtClean="0"/>
              <a:t>przejawów:</a:t>
            </a:r>
            <a:endParaRPr lang="pl-PL" sz="2400" dirty="0"/>
          </a:p>
          <a:p>
            <a:pPr marL="457200" indent="-457200">
              <a:buAutoNum type="alphaLcParenR"/>
            </a:pPr>
            <a:r>
              <a:rPr lang="pl-PL" sz="2400" dirty="0" smtClean="0"/>
              <a:t>łagodne </a:t>
            </a:r>
            <a:r>
              <a:rPr lang="pl-PL" sz="2400" dirty="0" smtClean="0"/>
              <a:t>– nie </a:t>
            </a:r>
            <a:r>
              <a:rPr lang="pl-PL" sz="2400" dirty="0" smtClean="0"/>
              <a:t>stosuje się drastycznych środków do wygrania konfliktu, występuje skłonność do </a:t>
            </a:r>
            <a:r>
              <a:rPr lang="pl-PL" sz="2400" dirty="0" smtClean="0"/>
              <a:t>kompromisu;</a:t>
            </a:r>
            <a:endParaRPr lang="pl-PL" sz="2400" dirty="0" smtClean="0"/>
          </a:p>
          <a:p>
            <a:pPr marL="457200" indent="-457200">
              <a:buAutoNum type="alphaLcParenR"/>
            </a:pPr>
            <a:r>
              <a:rPr lang="pl-PL" sz="2400" dirty="0" smtClean="0"/>
              <a:t>ostre </a:t>
            </a:r>
            <a:r>
              <a:rPr lang="pl-PL" sz="2400" dirty="0" smtClean="0"/>
              <a:t> –  </a:t>
            </a:r>
            <a:r>
              <a:rPr lang="pl-PL" sz="2400" dirty="0" smtClean="0"/>
              <a:t>nie ograniczają się do prezentacji stanowisk stron, ale też strony próbują wzajemnie się przekonać do swoich </a:t>
            </a:r>
            <a:r>
              <a:rPr lang="pl-PL" sz="2400" dirty="0" smtClean="0"/>
              <a:t>racji, </a:t>
            </a:r>
            <a:r>
              <a:rPr lang="pl-PL" sz="2400" dirty="0" smtClean="0"/>
              <a:t>najostrzejszą postacią jest wojna.</a:t>
            </a:r>
          </a:p>
        </p:txBody>
      </p:sp>
    </p:spTree>
    <p:extLst>
      <p:ext uri="{BB962C8B-B14F-4D97-AF65-F5344CB8AC3E}">
        <p14:creationId xmlns:p14="http://schemas.microsoft.com/office/powerpoint/2010/main" xmlns="" val="3678524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Klasyfikacja konfliktów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200" dirty="0" smtClean="0"/>
              <a:t>6) </a:t>
            </a:r>
            <a:r>
              <a:rPr lang="pl-PL" sz="2200" dirty="0" smtClean="0">
                <a:solidFill>
                  <a:srgbClr val="F3A7F3"/>
                </a:solidFill>
              </a:rPr>
              <a:t>KRYTERIUM STOPNIA ZAANGAŻOWANIA </a:t>
            </a:r>
            <a:r>
              <a:rPr lang="pl-PL" sz="2200" dirty="0" smtClean="0"/>
              <a:t>– dotyczy stopnia determinacji stron zaangażowanych w konflikt:</a:t>
            </a:r>
          </a:p>
          <a:p>
            <a:pPr marL="514350" indent="-514350">
              <a:buAutoNum type="alphaLcParenR"/>
            </a:pPr>
            <a:r>
              <a:rPr lang="pl-PL" sz="2200" dirty="0" smtClean="0"/>
              <a:t>bierne – </a:t>
            </a:r>
            <a:r>
              <a:rPr lang="pl-PL" sz="2200" dirty="0" smtClean="0"/>
              <a:t>niski </a:t>
            </a:r>
            <a:r>
              <a:rPr lang="pl-PL" sz="2200" dirty="0" smtClean="0"/>
              <a:t>stopień aktywności stron, nie podejmują czynności mających na celu osiągnięcie pozycji </a:t>
            </a:r>
            <a:r>
              <a:rPr lang="pl-PL" sz="2200" dirty="0" smtClean="0"/>
              <a:t>dominującej;</a:t>
            </a:r>
            <a:endParaRPr lang="pl-PL" sz="2200" dirty="0" smtClean="0"/>
          </a:p>
          <a:p>
            <a:pPr marL="514350" indent="-514350">
              <a:buAutoNum type="alphaLcParenR"/>
            </a:pPr>
            <a:r>
              <a:rPr lang="pl-PL" sz="2200" dirty="0" smtClean="0"/>
              <a:t>o widocznym stopniu zaangażowania stron</a:t>
            </a:r>
            <a:r>
              <a:rPr lang="pl-PL" sz="2200" dirty="0"/>
              <a:t> – </a:t>
            </a:r>
            <a:r>
              <a:rPr lang="pl-PL" sz="2200" dirty="0" smtClean="0"/>
              <a:t>ostentacyjnie przejawiana  niechęć stron do siebie nawzajem, podejmują szereg działań w celu dominacji nad drugą stroną,</a:t>
            </a:r>
          </a:p>
          <a:p>
            <a:pPr marL="514350" indent="-514350">
              <a:buAutoNum type="alphaLcParenR"/>
            </a:pPr>
            <a:r>
              <a:rPr lang="pl-PL" sz="2200" dirty="0" smtClean="0"/>
              <a:t>kooperacja negatywna (autor Kotarbiński) – najwyższy stopień zaangażowania w konflikt.</a:t>
            </a:r>
          </a:p>
          <a:p>
            <a:pPr marL="0" indent="0">
              <a:buNone/>
            </a:pPr>
            <a:r>
              <a:rPr lang="pl-PL" sz="2200" dirty="0" smtClean="0"/>
              <a:t>7) </a:t>
            </a:r>
            <a:r>
              <a:rPr lang="pl-PL" sz="2200" dirty="0" smtClean="0">
                <a:solidFill>
                  <a:srgbClr val="F3A7F3"/>
                </a:solidFill>
              </a:rPr>
              <a:t>KRYTERIUM RACJONALNOŚCI </a:t>
            </a:r>
            <a:r>
              <a:rPr lang="pl-PL" sz="2200" dirty="0" smtClean="0"/>
              <a:t>– odnosi się do oceny racjonalności przesłanek zaistnienia konfliktu:</a:t>
            </a:r>
          </a:p>
          <a:p>
            <a:pPr marL="457200" indent="-457200">
              <a:buAutoNum type="alphaLcParenR"/>
            </a:pPr>
            <a:r>
              <a:rPr lang="pl-PL" sz="2200" dirty="0" smtClean="0"/>
              <a:t>irracjonalne</a:t>
            </a:r>
            <a:r>
              <a:rPr lang="pl-PL" sz="2200" dirty="0"/>
              <a:t> –</a:t>
            </a:r>
            <a:r>
              <a:rPr lang="pl-PL" sz="2200" dirty="0" smtClean="0"/>
              <a:t> pozbawione racji, nie służą rozwojowi </a:t>
            </a:r>
            <a:r>
              <a:rPr lang="pl-PL" sz="2200" dirty="0" smtClean="0"/>
              <a:t>organizacji, ich </a:t>
            </a:r>
            <a:r>
              <a:rPr lang="pl-PL" sz="2200" dirty="0" smtClean="0"/>
              <a:t>rozwiązanie polega na eliminacji jednej ze </a:t>
            </a:r>
            <a:r>
              <a:rPr lang="pl-PL" sz="2200" dirty="0" smtClean="0"/>
              <a:t>stron;</a:t>
            </a:r>
            <a:endParaRPr lang="pl-PL" sz="2200" dirty="0" smtClean="0"/>
          </a:p>
          <a:p>
            <a:pPr marL="457200" indent="-457200">
              <a:buAutoNum type="alphaLcParenR"/>
            </a:pPr>
            <a:r>
              <a:rPr lang="pl-PL" sz="2200" dirty="0" smtClean="0"/>
              <a:t>racjonalne – stanowią racjonalną reakcję na przyczyną  np. niesprawność systemu informatycznego organizacji, ich rozwiązanie służy rozwojowi </a:t>
            </a:r>
            <a:r>
              <a:rPr lang="pl-PL" sz="2200" dirty="0" smtClean="0"/>
              <a:t>organizacji.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xmlns="" val="762537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Konflikt w organizacji </a:t>
            </a:r>
            <a:b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pl-PL" sz="27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rozwiązanie konfliktu (według </a:t>
            </a:r>
            <a:r>
              <a:rPr lang="pl-PL" sz="27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M.P.Follett</a:t>
            </a:r>
            <a:r>
              <a:rPr lang="pl-PL" sz="27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pl-PL" sz="27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i="1" dirty="0"/>
          </a:p>
          <a:p>
            <a:pPr marL="0" indent="0" algn="ctr">
              <a:buNone/>
            </a:pPr>
            <a:endParaRPr lang="pl-PL" i="1" dirty="0" smtClean="0"/>
          </a:p>
          <a:p>
            <a:pPr marL="0" indent="0" algn="ctr">
              <a:buNone/>
            </a:pPr>
            <a:endParaRPr lang="pl-PL" i="1" dirty="0"/>
          </a:p>
          <a:p>
            <a:pPr marL="0" indent="0" algn="ctr">
              <a:buNone/>
            </a:pPr>
            <a:r>
              <a:rPr lang="pl-PL" sz="1400" b="1" dirty="0" smtClean="0">
                <a:solidFill>
                  <a:schemeClr val="accent4">
                    <a:lumMod val="75000"/>
                  </a:schemeClr>
                </a:solidFill>
              </a:rPr>
              <a:t>                        				 </a:t>
            </a:r>
            <a:r>
              <a:rPr lang="pl-PL" sz="1600" b="1" dirty="0" smtClean="0">
                <a:solidFill>
                  <a:schemeClr val="accent4">
                    <a:lumMod val="75000"/>
                  </a:schemeClr>
                </a:solidFill>
              </a:rPr>
              <a:t>INTEGRACJA</a:t>
            </a:r>
          </a:p>
          <a:p>
            <a:pPr marL="0" indent="0" algn="r">
              <a:buNone/>
            </a:pPr>
            <a:r>
              <a:rPr lang="pl-PL" b="1" i="1" dirty="0" smtClean="0">
                <a:solidFill>
                  <a:schemeClr val="accent4">
                    <a:lumMod val="75000"/>
                  </a:schemeClr>
                </a:solidFill>
              </a:rPr>
              <a:t>                    </a:t>
            </a:r>
            <a:endParaRPr lang="pl-PL" b="1" i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l-PL" i="1" dirty="0" smtClean="0"/>
          </a:p>
          <a:p>
            <a:pPr marL="0" indent="0" algn="ctr">
              <a:buNone/>
            </a:pPr>
            <a:endParaRPr lang="pl-PL" sz="1500" i="1" dirty="0"/>
          </a:p>
          <a:p>
            <a:pPr marL="0" indent="0" algn="ctr">
              <a:buNone/>
            </a:pPr>
            <a:r>
              <a:rPr lang="pl-PL" sz="15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pl-PL" sz="1500" b="1" dirty="0" smtClean="0">
                <a:solidFill>
                  <a:schemeClr val="accent4">
                    <a:lumMod val="75000"/>
                  </a:schemeClr>
                </a:solidFill>
              </a:rPr>
              <a:t>KOMPROMIS </a:t>
            </a:r>
          </a:p>
          <a:p>
            <a:pPr marL="0" indent="0" algn="ctr">
              <a:buNone/>
            </a:pPr>
            <a:r>
              <a:rPr lang="pl-PL" sz="1500" dirty="0" smtClean="0"/>
              <a:t>porozumienie osiągane dzięki wzajemnym ustępstwom</a:t>
            </a:r>
            <a:endParaRPr lang="pl-PL" sz="15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763688" y="2060848"/>
            <a:ext cx="158417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4932040" y="1844824"/>
            <a:ext cx="216024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067944" y="1988840"/>
            <a:ext cx="72008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/>
          <p:cNvSpPr txBox="1"/>
          <p:nvPr/>
        </p:nvSpPr>
        <p:spPr>
          <a:xfrm>
            <a:off x="958098" y="3284984"/>
            <a:ext cx="27498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solidFill>
                  <a:schemeClr val="accent4">
                    <a:lumMod val="75000"/>
                  </a:schemeClr>
                </a:solidFill>
              </a:rPr>
              <a:t>DOMINACJA                         </a:t>
            </a:r>
            <a:r>
              <a:rPr lang="pl-PL" sz="1400" dirty="0" smtClean="0"/>
              <a:t>przewaga  jednej strony nad drugą                                                                                                                                                        </a:t>
            </a:r>
            <a:endParaRPr lang="pl-PL" sz="1400" dirty="0"/>
          </a:p>
        </p:txBody>
      </p:sp>
      <p:sp>
        <p:nvSpPr>
          <p:cNvPr id="16" name="Prostokąt 15"/>
          <p:cNvSpPr/>
          <p:nvPr/>
        </p:nvSpPr>
        <p:spPr>
          <a:xfrm>
            <a:off x="6587013" y="3717032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pl-P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26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C000"/>
                </a:solidFill>
              </a:rPr>
              <a:t>Mechanizm integracyjny</a:t>
            </a:r>
            <a:endParaRPr lang="pl-PL" dirty="0">
              <a:solidFill>
                <a:srgbClr val="FFC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sz="2800" dirty="0" smtClean="0">
                <a:solidFill>
                  <a:schemeClr val="accent4">
                    <a:lumMod val="75000"/>
                  </a:schemeClr>
                </a:solidFill>
              </a:rPr>
              <a:t>Mechanizm integracyjny jest procesem oddziaływania w tym samym czasie dwóch odmiennych sił integrującej i </a:t>
            </a:r>
            <a:r>
              <a:rPr lang="pl-PL" sz="2800" dirty="0" smtClean="0">
                <a:solidFill>
                  <a:schemeClr val="accent4">
                    <a:lumMod val="75000"/>
                  </a:schemeClr>
                </a:solidFill>
              </a:rPr>
              <a:t>dezintegrującej.</a:t>
            </a:r>
            <a:endParaRPr lang="pl-P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pl-PL" sz="2800" dirty="0" smtClean="0"/>
              <a:t>M. Simon wskazał na cztery grupy dostępne dla identyfikacji: </a:t>
            </a:r>
          </a:p>
          <a:p>
            <a:pPr marL="514350" indent="-514350">
              <a:buAutoNum type="arabicParenR"/>
            </a:pPr>
            <a:r>
              <a:rPr lang="pl-PL" sz="2800" dirty="0" smtClean="0"/>
              <a:t>i</a:t>
            </a:r>
            <a:r>
              <a:rPr lang="pl-PL" sz="2800" dirty="0" smtClean="0"/>
              <a:t>ntegracja </a:t>
            </a:r>
            <a:r>
              <a:rPr lang="pl-PL" sz="2800" dirty="0" smtClean="0"/>
              <a:t>znajdująca się na zewnątrz organizacji macierzystej, tzw. identyfikacja </a:t>
            </a:r>
            <a:r>
              <a:rPr lang="pl-PL" sz="2800" dirty="0" err="1" smtClean="0"/>
              <a:t>pozaorganizacyjna</a:t>
            </a:r>
            <a:r>
              <a:rPr lang="pl-PL" sz="2800" dirty="0" smtClean="0"/>
              <a:t>,</a:t>
            </a:r>
            <a:endParaRPr lang="pl-PL" sz="2800" dirty="0" smtClean="0"/>
          </a:p>
          <a:p>
            <a:pPr marL="514350" indent="-514350">
              <a:buAutoNum type="arabicParenR"/>
            </a:pPr>
            <a:r>
              <a:rPr lang="pl-PL" sz="2800" dirty="0" smtClean="0"/>
              <a:t>o</a:t>
            </a:r>
            <a:r>
              <a:rPr lang="pl-PL" sz="2800" dirty="0" smtClean="0"/>
              <a:t>rganizacja </a:t>
            </a:r>
            <a:r>
              <a:rPr lang="pl-PL" sz="2800" dirty="0" smtClean="0"/>
              <a:t>macierzysta tzw. integracja z </a:t>
            </a:r>
            <a:r>
              <a:rPr lang="pl-PL" sz="2800" dirty="0" smtClean="0"/>
              <a:t>organizacją,</a:t>
            </a:r>
            <a:endParaRPr lang="pl-PL" sz="2800" dirty="0" smtClean="0"/>
          </a:p>
          <a:p>
            <a:pPr marL="514350" indent="-514350">
              <a:buAutoNum type="arabicParenR"/>
            </a:pPr>
            <a:r>
              <a:rPr lang="pl-PL" sz="2800" dirty="0" smtClean="0"/>
              <a:t>c</a:t>
            </a:r>
            <a:r>
              <a:rPr lang="pl-PL" sz="2800" dirty="0" smtClean="0"/>
              <a:t>zynności </a:t>
            </a:r>
            <a:r>
              <a:rPr lang="pl-PL" sz="2800" dirty="0" smtClean="0"/>
              <a:t>związane z wykonywaną </a:t>
            </a:r>
            <a:r>
              <a:rPr lang="pl-PL" sz="2800" dirty="0" smtClean="0"/>
              <a:t>pracą, </a:t>
            </a:r>
            <a:r>
              <a:rPr lang="pl-PL" sz="2800" dirty="0" smtClean="0"/>
              <a:t>tzw. identyfikacja z </a:t>
            </a:r>
            <a:r>
              <a:rPr lang="pl-PL" sz="2800" dirty="0" smtClean="0"/>
              <a:t>zdaniem,</a:t>
            </a:r>
            <a:endParaRPr lang="pl-PL" sz="2800" dirty="0" smtClean="0"/>
          </a:p>
          <a:p>
            <a:pPr marL="514350" indent="-514350">
              <a:buAutoNum type="arabicParenR"/>
            </a:pPr>
            <a:r>
              <a:rPr lang="pl-PL" sz="2800" dirty="0" smtClean="0"/>
              <a:t>m</a:t>
            </a:r>
            <a:r>
              <a:rPr lang="pl-PL" sz="2800" dirty="0" smtClean="0"/>
              <a:t>ałe </a:t>
            </a:r>
            <a:r>
              <a:rPr lang="pl-PL" sz="2800" dirty="0" smtClean="0"/>
              <a:t>grupy wewnątrz organizacji macierzystej. Tzw. Integracja z małą </a:t>
            </a:r>
            <a:r>
              <a:rPr lang="pl-PL" sz="2800" dirty="0" smtClean="0"/>
              <a:t>grupą.  </a:t>
            </a:r>
            <a:endParaRPr lang="pl-PL" sz="2800" dirty="0" smtClean="0"/>
          </a:p>
          <a:p>
            <a:pPr marL="514350" indent="-514350">
              <a:buAutoNum type="arabicParenR"/>
            </a:pP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Integracja jako sposób rozwiązywania konfliktu</a:t>
            </a:r>
            <a:endParaRPr lang="pl-PL" sz="3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 algn="just">
              <a:buNone/>
            </a:pPr>
            <a:r>
              <a:rPr lang="pl-PL" sz="2400" dirty="0" smtClean="0"/>
              <a:t>W koncepcji M.P. </a:t>
            </a:r>
            <a:r>
              <a:rPr lang="pl-PL" sz="2400" dirty="0" err="1" smtClean="0"/>
              <a:t>Follet</a:t>
            </a:r>
            <a:r>
              <a:rPr lang="pl-PL" sz="2400" dirty="0" smtClean="0"/>
              <a:t> to </a:t>
            </a:r>
          </a:p>
          <a:p>
            <a:pPr marL="0" indent="0" algn="just">
              <a:buNone/>
            </a:pPr>
            <a:r>
              <a:rPr lang="pl-PL" sz="2400" dirty="0" smtClean="0"/>
              <a:t>najbardziej konstruktywna </a:t>
            </a:r>
          </a:p>
          <a:p>
            <a:pPr marL="0" indent="0" algn="just">
              <a:buNone/>
            </a:pPr>
            <a:r>
              <a:rPr lang="pl-PL" sz="2400" dirty="0" smtClean="0"/>
              <a:t>forma rozwiazywania konfliktu- </a:t>
            </a:r>
          </a:p>
          <a:p>
            <a:pPr marL="0" indent="0" algn="just">
              <a:buNone/>
            </a:pPr>
            <a:r>
              <a:rPr lang="pl-PL" sz="2400" dirty="0" smtClean="0"/>
              <a:t>żadna ze stron się nie poświęca</a:t>
            </a:r>
          </a:p>
          <a:p>
            <a:pPr marL="0" indent="0" algn="just">
              <a:buNone/>
            </a:pPr>
            <a:r>
              <a:rPr lang="pl-PL" sz="2400" dirty="0" smtClean="0"/>
              <a:t> a obie wygrywają </a:t>
            </a:r>
            <a:endParaRPr lang="pl-PL" sz="2400" dirty="0"/>
          </a:p>
        </p:txBody>
      </p:sp>
      <p:pic>
        <p:nvPicPr>
          <p:cNvPr id="3074" name="Picture 2" descr="C:\Users\j.mielczarek\Desktop\Mary_Parker_Follett_(1868-193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20888"/>
            <a:ext cx="187052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69035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3A7F3"/>
                </a:solidFill>
              </a:rPr>
              <a:t>Sposoby na rozwiązanie konfliktu</a:t>
            </a:r>
            <a:endParaRPr lang="pl-PL" b="1" dirty="0">
              <a:solidFill>
                <a:srgbClr val="F3A7F3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52015065"/>
              </p:ext>
            </p:extLst>
          </p:nvPr>
        </p:nvGraphicFramePr>
        <p:xfrm>
          <a:off x="457200" y="1600200"/>
          <a:ext cx="8229600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5770984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AUTOR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OPIS KONCEPCJI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March,</a:t>
                      </a:r>
                      <a:r>
                        <a:rPr lang="pl-PL" baseline="0" dirty="0" smtClean="0"/>
                        <a:t> Simon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znalezienie rozwiązania  (najlepszy),</a:t>
                      </a:r>
                      <a:r>
                        <a:rPr lang="pl-PL" baseline="0" dirty="0" smtClean="0"/>
                        <a:t> perswazja – odwołanie do cech wspólnych, wielość podmiotów nie musi oznaczać niemożliwości porozumienia, </a:t>
                      </a:r>
                      <a:r>
                        <a:rPr lang="pl-PL" baseline="0" dirty="0" smtClean="0"/>
                        <a:t>przetarg – gdy </a:t>
                      </a:r>
                      <a:r>
                        <a:rPr lang="pl-PL" baseline="0" dirty="0" smtClean="0"/>
                        <a:t>nie ma możliwości perswazji, stosowanie różnych zasad gry o pozycję w organizacji, politykowanie – alternatywa dla przetargu z uwagi na nieokreśloność konfliktu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DuBrin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dla </a:t>
                      </a:r>
                      <a:r>
                        <a:rPr lang="pl-PL" dirty="0" smtClean="0"/>
                        <a:t>konfliktów </a:t>
                      </a:r>
                      <a:r>
                        <a:rPr lang="pl-PL" dirty="0" smtClean="0"/>
                        <a:t>interpersonalnych</a:t>
                      </a:r>
                      <a:r>
                        <a:rPr lang="pl-PL" baseline="0" dirty="0" smtClean="0"/>
                        <a:t>  – </a:t>
                      </a:r>
                      <a:r>
                        <a:rPr lang="pl-PL" dirty="0" smtClean="0"/>
                        <a:t>obok </a:t>
                      </a:r>
                      <a:r>
                        <a:rPr lang="pl-PL" dirty="0" smtClean="0"/>
                        <a:t>interwencji osoby trzeciej, konfrontację;</a:t>
                      </a:r>
                      <a:r>
                        <a:rPr lang="pl-PL" baseline="0" dirty="0" smtClean="0"/>
                        <a:t> dla konfliktów </a:t>
                      </a:r>
                      <a:r>
                        <a:rPr lang="pl-PL" baseline="0" dirty="0" smtClean="0"/>
                        <a:t>międzygrupowych –  </a:t>
                      </a:r>
                      <a:r>
                        <a:rPr lang="pl-PL" baseline="0" dirty="0" smtClean="0"/>
                        <a:t>spotkania poświęcone rozwojowi organizacji, wymianę wizerunków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7513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Pojęcie kultury organizacyjnej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Jak należy rozumieć pojęcie kultury organizacyjnej?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Czy w dobie globalizacji problematyka kultury organizacyjnej zyskuje większe znaczenie?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12799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Pojęcie kultury organizacyjnej</a:t>
            </a:r>
            <a:endParaRPr lang="pl-PL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 smtClean="0"/>
              <a:t>Związek pomiędzy kulturą a życiem gospodarczym dostrzegł </a:t>
            </a:r>
            <a:r>
              <a:rPr lang="pl-PL" sz="2400" dirty="0" smtClean="0"/>
              <a:t>M. </a:t>
            </a:r>
            <a:r>
              <a:rPr lang="pl-PL" sz="2400" dirty="0" smtClean="0"/>
              <a:t>Weber</a:t>
            </a:r>
            <a:r>
              <a:rPr lang="pl-PL" sz="2400" dirty="0" smtClean="0"/>
              <a:t>. Podejście kulturowe w poznaniu rzeczywistości gospodarczej zyskało na znaczeniu i rozwinęło się w latach 80-tcyh XX w., na co z pewnością miał wpływ proces umiędzynarodowienia gospodarki oraz proces globalizacji. </a:t>
            </a:r>
          </a:p>
          <a:p>
            <a:pPr algn="just"/>
            <a:r>
              <a:rPr lang="pl-PL" sz="2400" dirty="0" smtClean="0">
                <a:solidFill>
                  <a:schemeClr val="accent2">
                    <a:lumMod val="75000"/>
                  </a:schemeClr>
                </a:solidFill>
              </a:rPr>
              <a:t>Kultura stanowi zespół wzorców działań obowiązujących członków danej zbiorowości ludzkiej, które są przekazywane z pokolenia na pokolenie</a:t>
            </a:r>
            <a:r>
              <a:rPr lang="pl-PL" sz="2400" dirty="0" smtClean="0"/>
              <a:t>. </a:t>
            </a:r>
          </a:p>
          <a:p>
            <a:pPr algn="just"/>
            <a:r>
              <a:rPr lang="pl-PL" sz="2400" dirty="0" smtClean="0"/>
              <a:t>Kultura w literaturze jest też rozumiana jako pewien system znaczeń i symboli  określający rozumienie rzeczywistości. Jest twór dynamiczny, wytwór działalności ludzkich zbiorowości.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202856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Model kultury organizacyjnej w koncepcji E. </a:t>
            </a:r>
            <a:r>
              <a:rPr lang="pl-PL" dirty="0" err="1" smtClean="0"/>
              <a:t>Scheina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I poziom (</a:t>
            </a:r>
            <a:r>
              <a:rPr lang="pl-PL" dirty="0" smtClean="0"/>
              <a:t>najwyższy </a:t>
            </a:r>
            <a:r>
              <a:rPr lang="pl-PL" dirty="0" smtClean="0"/>
              <a:t>ARTEFAKTY) – sztuczne wytwory kultury organizacyjnej o charakterze materialnym, behawioralnym czy słownym, najwyższy i najbardziej widoczny oraz trwały poziom kultury; w badaniu kultury trzeba zbadać przede wszystkim  powiązania pomiędzy poszczególnymi elementami </a:t>
            </a:r>
            <a:r>
              <a:rPr lang="pl-PL" dirty="0" smtClean="0"/>
              <a:t>kultury.</a:t>
            </a:r>
            <a:endParaRPr lang="pl-PL" dirty="0" smtClean="0"/>
          </a:p>
          <a:p>
            <a:pPr algn="just"/>
            <a:r>
              <a:rPr lang="pl-PL" dirty="0" smtClean="0"/>
              <a:t>II poziom (</a:t>
            </a:r>
            <a:r>
              <a:rPr lang="pl-PL" dirty="0" err="1" smtClean="0"/>
              <a:t>akjonormatywny</a:t>
            </a:r>
            <a:r>
              <a:rPr lang="pl-PL" dirty="0" smtClean="0"/>
              <a:t>) tworzą normy i wartości, które są trwalsze od artefaktów, ale za to trudniejsze do zaobserwowania. Wartości określa się jako regulatory ludzkich dążeń, pozwalają na ocenę postępowania, służą jako podstawa oceny </a:t>
            </a:r>
            <a:r>
              <a:rPr lang="pl-PL" dirty="0" smtClean="0"/>
              <a:t>społecznej.</a:t>
            </a:r>
            <a:endParaRPr lang="pl-PL" dirty="0" smtClean="0"/>
          </a:p>
          <a:p>
            <a:pPr algn="just"/>
            <a:r>
              <a:rPr lang="pl-PL" dirty="0" smtClean="0"/>
              <a:t>III poziom (założenia podstawowe) – najgłębszy poziom kultury organizacyjnej, poziom niewidoczny, najtrudniejszy do uświadomienia. Organizacje powinny znaleźć rozwiązanie na 5 podstawowych problemów, tj. </a:t>
            </a:r>
            <a:r>
              <a:rPr lang="pl-PL" dirty="0" smtClean="0"/>
              <a:t> </a:t>
            </a:r>
            <a:r>
              <a:rPr lang="pl-PL" dirty="0" smtClean="0"/>
              <a:t>stosunek do otoczenia, pojmowanie prawdy, natura człowieka, natura ludzkiej aktywności oraz stosunki </a:t>
            </a:r>
            <a:r>
              <a:rPr lang="pl-PL" dirty="0" smtClean="0"/>
              <a:t>międzyludzkie.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60915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Literatura</a:t>
            </a:r>
            <a:endParaRPr lang="pl-PL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u="sng" dirty="0" smtClean="0">
                <a:latin typeface="+mj-lt"/>
                <a:cs typeface="Times New Roman" pitchFamily="18" charset="0"/>
              </a:rPr>
              <a:t>Podstawowa</a:t>
            </a:r>
            <a:r>
              <a:rPr lang="pl-PL" dirty="0" smtClean="0">
                <a:latin typeface="+mj-lt"/>
                <a:cs typeface="Times New Roman" pitchFamily="18" charset="0"/>
              </a:rPr>
              <a:t>:</a:t>
            </a:r>
          </a:p>
          <a:p>
            <a:r>
              <a:rPr lang="pl-PL" dirty="0" smtClean="0">
                <a:latin typeface="+mj-lt"/>
                <a:cs typeface="Times New Roman" pitchFamily="18" charset="0"/>
              </a:rPr>
              <a:t>A. </a:t>
            </a:r>
            <a:r>
              <a:rPr lang="pl-PL" dirty="0" err="1" smtClean="0">
                <a:latin typeface="+mj-lt"/>
                <a:cs typeface="Times New Roman" pitchFamily="18" charset="0"/>
              </a:rPr>
              <a:t>Chrisidu-Budnik</a:t>
            </a:r>
            <a:r>
              <a:rPr lang="pl-PL" dirty="0" smtClean="0">
                <a:latin typeface="+mj-lt"/>
                <a:cs typeface="Times New Roman" pitchFamily="18" charset="0"/>
              </a:rPr>
              <a:t>, J. Korczak, A. Pakuła, J. </a:t>
            </a:r>
            <a:r>
              <a:rPr lang="pl-PL" dirty="0" err="1" smtClean="0">
                <a:latin typeface="+mj-lt"/>
                <a:cs typeface="Times New Roman" pitchFamily="18" charset="0"/>
              </a:rPr>
              <a:t>Supernat</a:t>
            </a:r>
            <a:r>
              <a:rPr lang="pl-PL" dirty="0" smtClean="0">
                <a:latin typeface="+mj-lt"/>
                <a:cs typeface="Times New Roman" pitchFamily="18" charset="0"/>
              </a:rPr>
              <a:t>, </a:t>
            </a:r>
            <a:r>
              <a:rPr lang="pl-PL" i="1" dirty="0" smtClean="0">
                <a:latin typeface="+mj-lt"/>
                <a:cs typeface="Times New Roman" pitchFamily="18" charset="0"/>
              </a:rPr>
              <a:t>Nauka organizacji i zarządzania</a:t>
            </a:r>
            <a:r>
              <a:rPr lang="pl-PL" dirty="0" smtClean="0">
                <a:latin typeface="+mj-lt"/>
                <a:cs typeface="Times New Roman" pitchFamily="18" charset="0"/>
              </a:rPr>
              <a:t>, Wrocław 2005; </a:t>
            </a:r>
          </a:p>
          <a:p>
            <a:pPr>
              <a:buNone/>
            </a:pPr>
            <a:r>
              <a:rPr lang="pl-PL" u="sng" dirty="0" smtClean="0">
                <a:latin typeface="+mj-lt"/>
                <a:cs typeface="Times New Roman" pitchFamily="18" charset="0"/>
              </a:rPr>
              <a:t>Uzupełniająca</a:t>
            </a:r>
          </a:p>
          <a:p>
            <a:pPr>
              <a:buNone/>
            </a:pPr>
            <a:r>
              <a:rPr lang="pl-PL" dirty="0" smtClean="0">
                <a:latin typeface="+mj-lt"/>
              </a:rPr>
              <a:t>R.W </a:t>
            </a:r>
            <a:r>
              <a:rPr lang="pl-PL" dirty="0" err="1" smtClean="0">
                <a:latin typeface="+mj-lt"/>
              </a:rPr>
              <a:t>Griffin</a:t>
            </a:r>
            <a:r>
              <a:rPr lang="pl-PL" dirty="0" smtClean="0">
                <a:latin typeface="+mj-lt"/>
              </a:rPr>
              <a:t>, </a:t>
            </a:r>
            <a:r>
              <a:rPr lang="pl-PL" i="1" dirty="0" smtClean="0">
                <a:latin typeface="+mj-lt"/>
              </a:rPr>
              <a:t>Podstawy zarządzania organizacjami, </a:t>
            </a:r>
            <a:r>
              <a:rPr lang="pl-PL" dirty="0" smtClean="0">
                <a:latin typeface="+mj-lt"/>
              </a:rPr>
              <a:t>Warszawa 1996 r</a:t>
            </a:r>
            <a:r>
              <a:rPr lang="pl-PL" dirty="0" smtClean="0">
                <a:latin typeface="+mj-lt"/>
              </a:rPr>
              <a:t>. ,</a:t>
            </a:r>
            <a:endParaRPr lang="pl-PL" dirty="0" smtClean="0">
              <a:latin typeface="+mj-lt"/>
            </a:endParaRPr>
          </a:p>
          <a:p>
            <a:pPr>
              <a:buNone/>
            </a:pPr>
            <a:r>
              <a:rPr lang="pl-PL" dirty="0" smtClean="0">
                <a:latin typeface="+mj-lt"/>
              </a:rPr>
              <a:t>J.A.F. </a:t>
            </a:r>
            <a:r>
              <a:rPr lang="pl-PL" dirty="0" err="1" smtClean="0">
                <a:latin typeface="+mj-lt"/>
              </a:rPr>
              <a:t>Stoner</a:t>
            </a:r>
            <a:r>
              <a:rPr lang="pl-PL" dirty="0" smtClean="0">
                <a:latin typeface="+mj-lt"/>
              </a:rPr>
              <a:t>, </a:t>
            </a:r>
            <a:r>
              <a:rPr lang="pl-PL" dirty="0" err="1" smtClean="0">
                <a:latin typeface="+mj-lt"/>
              </a:rPr>
              <a:t>Ch.Wankel</a:t>
            </a:r>
            <a:r>
              <a:rPr lang="pl-PL" dirty="0" smtClean="0">
                <a:latin typeface="+mj-lt"/>
              </a:rPr>
              <a:t>,</a:t>
            </a:r>
            <a:r>
              <a:rPr lang="pl-PL" i="1" dirty="0" smtClean="0">
                <a:latin typeface="+mj-lt"/>
              </a:rPr>
              <a:t> Kierowanie</a:t>
            </a:r>
            <a:r>
              <a:rPr lang="pl-PL" dirty="0" smtClean="0">
                <a:latin typeface="+mj-lt"/>
              </a:rPr>
              <a:t>, Warszawa 1992.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Linki do zdjęć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>
                <a:hlinkClick r:id="rId2"/>
              </a:rPr>
              <a:t>http://www.logistykawpolsce.pl/artykuly/wlasciwa_organizacja_procesow_logistycznych,43.html#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https://mfiles.pl/pl/index.php/Teoria_X_i_Y</a:t>
            </a:r>
            <a:endParaRPr lang="pl-PL" dirty="0" smtClean="0"/>
          </a:p>
          <a:p>
            <a:r>
              <a:rPr lang="pl-PL" dirty="0">
                <a:hlinkClick r:id="rId4"/>
              </a:rPr>
              <a:t>https://</a:t>
            </a:r>
            <a:r>
              <a:rPr lang="pl-PL" dirty="0" smtClean="0">
                <a:hlinkClick r:id="rId4"/>
              </a:rPr>
              <a:t>sklep.ivex.pl/aplikacja-znak-zapytania-apl-378-5szt.html</a:t>
            </a:r>
            <a:endParaRPr lang="pl-PL" dirty="0" smtClean="0"/>
          </a:p>
          <a:p>
            <a:r>
              <a:rPr lang="pl-PL" dirty="0">
                <a:hlinkClick r:id="rId5"/>
              </a:rPr>
              <a:t>https://konteksthr.pl/konflikt-sila-destrukcyjna-czy-szansa-dla-organizacji</a:t>
            </a:r>
            <a:r>
              <a:rPr lang="pl-PL" dirty="0" smtClean="0">
                <a:hlinkClick r:id="rId5"/>
              </a:rPr>
              <a:t>/</a:t>
            </a:r>
            <a:endParaRPr lang="pl-PL" dirty="0" smtClean="0"/>
          </a:p>
          <a:p>
            <a:r>
              <a:rPr lang="pl-PL" dirty="0">
                <a:hlinkClick r:id="rId6"/>
              </a:rPr>
              <a:t>https://pl.wikipedia.org/wiki/Mary_Parker_Follett#/media/File:Mary_Parker_Follett_(1868-1933).</a:t>
            </a:r>
            <a:r>
              <a:rPr lang="pl-PL" dirty="0" smtClean="0">
                <a:hlinkClick r:id="rId6"/>
              </a:rPr>
              <a:t>jpg</a:t>
            </a:r>
            <a:endParaRPr lang="pl-PL" dirty="0" smtClean="0"/>
          </a:p>
          <a:p>
            <a:r>
              <a:rPr lang="pl-PL" smtClean="0">
                <a:hlinkClick r:id="rId7"/>
              </a:rPr>
              <a:t>http://www.zarzyccy.pl/p_piramida-potrzeb-maslowa.html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C000"/>
                </a:solidFill>
              </a:rPr>
              <a:t>Mechanizm integracyjny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61488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	</a:t>
            </a:r>
            <a:r>
              <a:rPr lang="pl-PL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Nieodłącznym elementem procesu integracji jest proces internalizacji wartości i celów polegający na przejmowaniu celów i systemów wartości pochodzących z zewnątrz</a:t>
            </a:r>
            <a:r>
              <a:rPr lang="pl-PL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</a:p>
          <a:p>
            <a:pPr algn="just">
              <a:buNone/>
            </a:pPr>
            <a:endParaRPr lang="pl-PL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just">
              <a:buNone/>
            </a:pPr>
            <a:endParaRPr lang="pl-PL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just">
              <a:buNone/>
            </a:pPr>
            <a:endParaRPr lang="pl-PL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just">
              <a:buNone/>
            </a:pPr>
            <a:endParaRPr lang="pl-PL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just">
              <a:buNone/>
            </a:pPr>
            <a:r>
              <a:rPr lang="pl-PL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	Przez stopień integracji rozumiemy  stopień zbliżania celów indywidualnych członków instytucji do formalnych celów jej </a:t>
            </a:r>
            <a:r>
              <a:rPr lang="pl-PL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działania.</a:t>
            </a:r>
            <a:endParaRPr lang="pl-PL" sz="24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3071810"/>
            <a:ext cx="3071818" cy="2047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Prostokąt 5"/>
          <p:cNvSpPr/>
          <p:nvPr/>
        </p:nvSpPr>
        <p:spPr>
          <a:xfrm rot="1403371">
            <a:off x="2097796" y="2967335"/>
            <a:ext cx="39595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MOTYWACJA</a:t>
            </a:r>
            <a:endParaRPr lang="pl-P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4143380"/>
            <a:ext cx="3258876" cy="1839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pole tekstowe 7"/>
          <p:cNvSpPr txBox="1"/>
          <p:nvPr/>
        </p:nvSpPr>
        <p:spPr>
          <a:xfrm>
            <a:off x="3857620" y="1785926"/>
            <a:ext cx="5072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Co oznacza pojęcie „,motywacja”?</a:t>
            </a:r>
          </a:p>
          <a:p>
            <a:r>
              <a:rPr lang="pl-PL" dirty="0" smtClean="0"/>
              <a:t>Jak zmotywować pracownika do lepszej pracy?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Badania nad motywacją</a:t>
            </a:r>
            <a:endParaRPr lang="pl-PL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 smtClean="0"/>
              <a:t>Badania nad motywacją prowadził szczególnie Taylor (chciał stworzenia wzorowych warunków pracy) i uczeni z kierunku </a:t>
            </a:r>
            <a:r>
              <a:rPr lang="pl-PL" sz="2400" dirty="0" err="1" smtClean="0"/>
              <a:t>human</a:t>
            </a:r>
            <a:r>
              <a:rPr lang="pl-PL" sz="2400" dirty="0" smtClean="0"/>
              <a:t> </a:t>
            </a:r>
            <a:r>
              <a:rPr lang="pl-PL" sz="2400" dirty="0" err="1" smtClean="0"/>
              <a:t>relation</a:t>
            </a:r>
            <a:r>
              <a:rPr lang="pl-PL" sz="2400" dirty="0" smtClean="0"/>
              <a:t>.</a:t>
            </a:r>
            <a:endParaRPr lang="pl-PL" sz="2400" dirty="0" smtClean="0"/>
          </a:p>
          <a:p>
            <a:pPr algn="just"/>
            <a:r>
              <a:rPr lang="pl-PL" sz="2400" dirty="0" smtClean="0"/>
              <a:t>Teoria sprawiedliwości według </a:t>
            </a:r>
            <a:r>
              <a:rPr lang="pl-PL" sz="2400" dirty="0" err="1" smtClean="0"/>
              <a:t>Stace’go</a:t>
            </a:r>
            <a:r>
              <a:rPr lang="pl-PL" sz="2400" dirty="0" smtClean="0"/>
              <a:t> </a:t>
            </a:r>
            <a:r>
              <a:rPr lang="pl-PL" sz="2400" dirty="0" smtClean="0"/>
              <a:t>Adamsa </a:t>
            </a:r>
            <a:r>
              <a:rPr lang="pl-PL" sz="2400" dirty="0" smtClean="0"/>
              <a:t>– pracownik porównując bilans wkładów i efektów własnych działań w organizacji może mieć poczucie krzywdy. Jednym ze sposobów przywrócenia poczucia sprawiedliwości może być ograniczenie </a:t>
            </a:r>
            <a:r>
              <a:rPr lang="pl-PL" sz="2400" dirty="0" smtClean="0"/>
              <a:t>własnego </a:t>
            </a:r>
            <a:r>
              <a:rPr lang="pl-PL" sz="2400" dirty="0" smtClean="0"/>
              <a:t>wysiłku w realizację organizacyjnych </a:t>
            </a:r>
            <a:r>
              <a:rPr lang="pl-PL" sz="2400" dirty="0" smtClean="0"/>
              <a:t>zadań.</a:t>
            </a:r>
            <a:endParaRPr lang="pl-P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Piramida potrzeb Maslowa</a:t>
            </a:r>
            <a:endParaRPr lang="pl-PL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sz="2400" dirty="0" smtClean="0"/>
              <a:t>Maslow sformułował tzw. koncepcje samorealizacji; uważany jest za twórcę psychologicznego kierunku badań</a:t>
            </a:r>
          </a:p>
          <a:p>
            <a:pPr algn="just"/>
            <a:r>
              <a:rPr lang="pl-PL" sz="2400" dirty="0" smtClean="0"/>
              <a:t>Według niego główną siłą napędową jednostki jest dążenie do samorealizacji rozumianej jako </a:t>
            </a:r>
            <a:r>
              <a:rPr lang="pl-PL" sz="2400" dirty="0"/>
              <a:t>stałe dążenie do realizacji swojego potencjału, rozwijania talentów i możliwości, proces stawania się "tym, kim się chce być" (a nie tym, kim się jest), dążeniem do wewnętrznej </a:t>
            </a:r>
            <a:r>
              <a:rPr lang="pl-PL" sz="2400" dirty="0" smtClean="0"/>
              <a:t>spójności). </a:t>
            </a:r>
          </a:p>
          <a:p>
            <a:pPr algn="just">
              <a:buNone/>
            </a:pPr>
            <a:r>
              <a:rPr lang="pl-PL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HIERARCHIA POTRZEB: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>Potrzeby fizjologiczne</a:t>
            </a:r>
            <a:r>
              <a:rPr lang="pl-PL" sz="2400" dirty="0" smtClean="0"/>
              <a:t>, takie jak np. sen, głód czy pragnienie;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>Potrzeby bezpieczeństwa, </a:t>
            </a:r>
            <a:r>
              <a:rPr lang="pl-PL" sz="2400" dirty="0" smtClean="0"/>
              <a:t>czyli poczucie stabilizacji, posiadanie własnych czterech </a:t>
            </a:r>
            <a:r>
              <a:rPr lang="pl-PL" sz="2400" dirty="0" smtClean="0"/>
              <a:t>;</a:t>
            </a:r>
            <a:endParaRPr lang="pl-PL" sz="2400" dirty="0" smtClean="0"/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>Potrzeby przynależności </a:t>
            </a:r>
            <a:r>
              <a:rPr lang="pl-PL" sz="2400" dirty="0" smtClean="0"/>
              <a:t>- nawiązywanie kontaktu z innymi ludźmi, odczuwanie miłości czy przyjaźni;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>Potrzeby uznania, </a:t>
            </a:r>
            <a:r>
              <a:rPr lang="pl-PL" sz="2400" dirty="0" smtClean="0"/>
              <a:t>czyli zdobycia odpowiedniej pozycji;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>Potrzeba samorealizacji, </a:t>
            </a:r>
            <a:r>
              <a:rPr lang="pl-PL" sz="2400" dirty="0" smtClean="0"/>
              <a:t>to znaczy zaspokajanie </a:t>
            </a:r>
            <a:r>
              <a:rPr lang="pl-PL" sz="2400" dirty="0" smtClean="0"/>
              <a:t>swoich aspiracji, dążeń, talentów.</a:t>
            </a:r>
            <a:endParaRPr lang="pl-P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Piramida potrzeb Maslowa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8275" y="428625"/>
            <a:ext cx="626745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-142900"/>
            <a:ext cx="8229600" cy="1143000"/>
          </a:xfrm>
        </p:spPr>
        <p:txBody>
          <a:bodyPr/>
          <a:lstStyle/>
          <a:p>
            <a: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Teoria X, Y </a:t>
            </a:r>
            <a:r>
              <a:rPr lang="pl-PL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McGregora</a:t>
            </a:r>
            <a:endParaRPr lang="pl-PL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596" y="1142984"/>
            <a:ext cx="4143404" cy="1102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06847884"/>
              </p:ext>
            </p:extLst>
          </p:nvPr>
        </p:nvGraphicFramePr>
        <p:xfrm>
          <a:off x="500034" y="2285992"/>
          <a:ext cx="7916416" cy="3483306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958208"/>
                <a:gridCol w="3958208"/>
              </a:tblGrid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TEORIA X </a:t>
                      </a:r>
                    </a:p>
                    <a:p>
                      <a:pPr algn="ctr"/>
                      <a:r>
                        <a:rPr lang="pl-PL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(zmuszanie, kontrolowanie , nadzorowani)</a:t>
                      </a:r>
                      <a:endParaRPr lang="pl-PL" sz="1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TEORIA 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(pracownicy</a:t>
                      </a:r>
                      <a:r>
                        <a:rPr lang="pl-PL" sz="14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sami siebie kontrolują, samodzielność pracownika)</a:t>
                      </a:r>
                      <a:endParaRPr lang="pl-PL" sz="140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dirty="0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z założenia nie lubią pracować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lubią pracować, praca jest naturalną potrzebą człowieka, czymś oczywistym i przyrodzonym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unikają</a:t>
                      </a:r>
                      <a:r>
                        <a:rPr lang="pl-PL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pracy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nie unikają pracy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unikają odpowiedzialności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</a:t>
                      </a:r>
                      <a:r>
                        <a:rPr lang="pl-PL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sami dążą do ponoszenia odpowiedzialności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są mało ambitni</a:t>
                      </a:r>
                      <a:r>
                        <a:rPr lang="pl-PL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są bardzo ambitni 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1"/>
                </a:solidFill>
              </a:rPr>
              <a:t>Dwuczynnikowa teoria F. Herzberga</a:t>
            </a:r>
            <a:br>
              <a:rPr lang="pl-PL" b="1" dirty="0" smtClean="0">
                <a:solidFill>
                  <a:schemeClr val="accent1"/>
                </a:solidFill>
              </a:rPr>
            </a:br>
            <a:r>
              <a:rPr lang="pl-PL" b="1" dirty="0" smtClean="0">
                <a:solidFill>
                  <a:schemeClr val="accent1"/>
                </a:solidFill>
              </a:rPr>
              <a:t>Zadowolenie z pracy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pl-PL" sz="2600" dirty="0" smtClean="0"/>
              <a:t>W 1957 r. F. Herzberg</a:t>
            </a:r>
            <a:r>
              <a:rPr lang="pl-PL" sz="2600" dirty="0"/>
              <a:t>, psycholog zajmujący się teorią motywacji, przedstawił </a:t>
            </a:r>
            <a:r>
              <a:rPr lang="pl-PL" sz="2600" dirty="0" smtClean="0"/>
              <a:t>teorię zwaną </a:t>
            </a:r>
            <a:r>
              <a:rPr lang="pl-PL" sz="2600" dirty="0"/>
              <a:t> </a:t>
            </a:r>
            <a:r>
              <a:rPr lang="pl-PL" sz="2600" b="1" dirty="0"/>
              <a:t>dwuczynnikową teorie </a:t>
            </a:r>
            <a:r>
              <a:rPr lang="pl-PL" sz="2600" b="1" dirty="0" smtClean="0"/>
              <a:t>Herzberga, </a:t>
            </a:r>
            <a:r>
              <a:rPr lang="pl-PL" sz="2600" dirty="0" smtClean="0"/>
              <a:t>która była efektem badań przeprowadzonych na grupie 200 pracowników - </a:t>
            </a:r>
            <a:r>
              <a:rPr lang="pl-PL" sz="2600" dirty="0"/>
              <a:t>inżynierów i księgowych. </a:t>
            </a:r>
          </a:p>
          <a:p>
            <a:pPr algn="just">
              <a:buFont typeface="Wingdings" pitchFamily="2" charset="2"/>
              <a:buChar char="v"/>
            </a:pPr>
            <a:r>
              <a:rPr lang="pl-PL" sz="2600" b="1" dirty="0" smtClean="0"/>
              <a:t>Czynniki </a:t>
            </a:r>
            <a:r>
              <a:rPr lang="pl-PL" sz="2600" b="1" dirty="0"/>
              <a:t>motywujące</a:t>
            </a:r>
            <a:r>
              <a:rPr lang="pl-PL" sz="2600" dirty="0"/>
              <a:t> pracowników zostały podzielone na dwie grupy:</a:t>
            </a:r>
          </a:p>
          <a:p>
            <a:pPr algn="just"/>
            <a:r>
              <a:rPr lang="pl-PL" sz="2600" b="1" dirty="0"/>
              <a:t>czynniki wyższego rzędu</a:t>
            </a:r>
            <a:r>
              <a:rPr lang="pl-PL" sz="2600" dirty="0"/>
              <a:t>, czyli tzw. czynniki zewnętrzne, nazywanych inaczej </a:t>
            </a:r>
            <a:r>
              <a:rPr lang="pl-PL" sz="2600" b="1" dirty="0"/>
              <a:t>czynnikami </a:t>
            </a:r>
            <a:r>
              <a:rPr lang="pl-PL" sz="2600" b="1" dirty="0" smtClean="0"/>
              <a:t>motywacyjnymi;</a:t>
            </a:r>
            <a:endParaRPr lang="pl-PL" sz="2600" dirty="0"/>
          </a:p>
          <a:p>
            <a:pPr algn="just"/>
            <a:r>
              <a:rPr lang="pl-PL" sz="2600" b="1" dirty="0"/>
              <a:t>czynniki podstawowe</a:t>
            </a:r>
            <a:r>
              <a:rPr lang="pl-PL" sz="2600" dirty="0"/>
              <a:t>, czyli tzw. czynniki wewnętrzne, nazywanych inaczej </a:t>
            </a:r>
            <a:r>
              <a:rPr lang="pl-PL" sz="2600" b="1" dirty="0"/>
              <a:t>czynnikami </a:t>
            </a:r>
            <a:r>
              <a:rPr lang="pl-PL" sz="2600" b="1" dirty="0" smtClean="0"/>
              <a:t>higieny.</a:t>
            </a:r>
            <a:endParaRPr lang="pl-PL" sz="2600" dirty="0"/>
          </a:p>
          <a:p>
            <a:pPr>
              <a:buFont typeface="Wingdings" pitchFamily="2" charset="2"/>
              <a:buChar char="v"/>
            </a:pPr>
            <a:endParaRPr lang="pl-PL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1596</Words>
  <Application>Microsoft Office PowerPoint</Application>
  <PresentationFormat>Pokaz na ekranie (4:3)</PresentationFormat>
  <Paragraphs>154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Podstawy nauki organizacji i zarządzania</vt:lpstr>
      <vt:lpstr>Mechanizm integracyjny</vt:lpstr>
      <vt:lpstr>Mechanizm integracyjny</vt:lpstr>
      <vt:lpstr>Slajd 4</vt:lpstr>
      <vt:lpstr>Badania nad motywacją</vt:lpstr>
      <vt:lpstr>Piramida potrzeb Maslowa</vt:lpstr>
      <vt:lpstr>Piramida potrzeb Maslowa</vt:lpstr>
      <vt:lpstr>Teoria X, Y McGregora</vt:lpstr>
      <vt:lpstr>Dwuczynnikowa teoria F. Herzberga Zadowolenie z pracy</vt:lpstr>
      <vt:lpstr>Konflikt w organizacji</vt:lpstr>
      <vt:lpstr>Konflikt w organizacji</vt:lpstr>
      <vt:lpstr>Tradycyjny pogląd</vt:lpstr>
      <vt:lpstr>Pogląd M.P. Follett</vt:lpstr>
      <vt:lpstr>Pojęcie konfliktu</vt:lpstr>
      <vt:lpstr>Klasyfikacja konfliktów</vt:lpstr>
      <vt:lpstr>Klasyfikacja konfliktów</vt:lpstr>
      <vt:lpstr>Klasyfikacja konfliktów</vt:lpstr>
      <vt:lpstr>Klasyfikacja konfliktów</vt:lpstr>
      <vt:lpstr>Konflikt w organizacji  rozwiązanie konfliktu (według M.P.Follett)</vt:lpstr>
      <vt:lpstr>Integracja jako sposób rozwiązywania konfliktu</vt:lpstr>
      <vt:lpstr>Sposoby na rozwiązanie konfliktu</vt:lpstr>
      <vt:lpstr>Pojęcie kultury organizacyjnej</vt:lpstr>
      <vt:lpstr>Pojęcie kultury organizacyjnej</vt:lpstr>
      <vt:lpstr>Model kultury organizacyjnej w koncepcji E. Scheina </vt:lpstr>
      <vt:lpstr>Literatura</vt:lpstr>
      <vt:lpstr>Linki do zdjęć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Justyna Mielczarek</dc:creator>
  <cp:lastModifiedBy>Konrad Mikołajów</cp:lastModifiedBy>
  <cp:revision>22</cp:revision>
  <dcterms:created xsi:type="dcterms:W3CDTF">2019-04-25T19:58:04Z</dcterms:created>
  <dcterms:modified xsi:type="dcterms:W3CDTF">2019-05-06T21:26:49Z</dcterms:modified>
</cp:coreProperties>
</file>