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5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66"/>
    <a:srgbClr val="8B0578"/>
    <a:srgbClr val="FF66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4" autoAdjust="0"/>
    <p:restoredTop sz="94660"/>
  </p:normalViewPr>
  <p:slideViewPr>
    <p:cSldViewPr>
      <p:cViewPr>
        <p:scale>
          <a:sx n="100" d="100"/>
          <a:sy n="100" d="100"/>
        </p:scale>
        <p:origin x="-492" y="12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48C606-70C7-4A59-9DAD-9EF2A30EEAAB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5E243DC-14F8-47F1-95C9-44ED3455F8B9}">
      <dgm:prSet phldrT="[Tekst]"/>
      <dgm:spPr/>
      <dgm:t>
        <a:bodyPr/>
        <a:lstStyle/>
        <a:p>
          <a:r>
            <a:rPr lang="pl-PL" dirty="0" smtClean="0"/>
            <a:t>PLANOWANIE – ustalenie celów oraz sposobów postępowania dostosowanych do tych celów  i przewidywanych warunków działania </a:t>
          </a:r>
          <a:endParaRPr lang="pl-PL" dirty="0"/>
        </a:p>
      </dgm:t>
    </dgm:pt>
    <dgm:pt modelId="{CEDE1AEF-C207-4C47-AB7E-0C9CE0C76112}" type="parTrans" cxnId="{3CF32B36-2451-4FEA-A350-8494146348A0}">
      <dgm:prSet/>
      <dgm:spPr/>
      <dgm:t>
        <a:bodyPr/>
        <a:lstStyle/>
        <a:p>
          <a:endParaRPr lang="pl-PL"/>
        </a:p>
      </dgm:t>
    </dgm:pt>
    <dgm:pt modelId="{21FF2685-F6A0-4760-B82A-E6C018183A85}" type="sibTrans" cxnId="{3CF32B36-2451-4FEA-A350-8494146348A0}">
      <dgm:prSet/>
      <dgm:spPr/>
      <dgm:t>
        <a:bodyPr/>
        <a:lstStyle/>
        <a:p>
          <a:endParaRPr lang="pl-PL"/>
        </a:p>
      </dgm:t>
    </dgm:pt>
    <dgm:pt modelId="{FE0D7F56-8F11-47C3-952B-786B3A2C3A54}">
      <dgm:prSet phldrT="[Tekst]"/>
      <dgm:spPr/>
      <dgm:t>
        <a:bodyPr/>
        <a:lstStyle/>
        <a:p>
          <a:r>
            <a:rPr lang="pl-PL" dirty="0" smtClean="0"/>
            <a:t>Organizowanie  ludzi i innych zasobów koniecznych do realizacji celów oraz planów </a:t>
          </a:r>
          <a:endParaRPr lang="pl-PL" dirty="0"/>
        </a:p>
      </dgm:t>
    </dgm:pt>
    <dgm:pt modelId="{6188C5F7-A631-43CC-9645-8DFCA609648E}" type="parTrans" cxnId="{C9AB8807-50DB-4661-8CD7-C642BDAFAB51}">
      <dgm:prSet/>
      <dgm:spPr/>
      <dgm:t>
        <a:bodyPr/>
        <a:lstStyle/>
        <a:p>
          <a:endParaRPr lang="pl-PL"/>
        </a:p>
      </dgm:t>
    </dgm:pt>
    <dgm:pt modelId="{49E40FAB-319B-418E-A5B1-0E283E55B4C8}" type="sibTrans" cxnId="{C9AB8807-50DB-4661-8CD7-C642BDAFAB51}">
      <dgm:prSet/>
      <dgm:spPr/>
      <dgm:t>
        <a:bodyPr/>
        <a:lstStyle/>
        <a:p>
          <a:endParaRPr lang="pl-PL"/>
        </a:p>
      </dgm:t>
    </dgm:pt>
    <dgm:pt modelId="{45B0C52B-362D-4045-B67A-6E0D20B93B38}">
      <dgm:prSet phldrT="[Tekst]"/>
      <dgm:spPr/>
      <dgm:t>
        <a:bodyPr/>
        <a:lstStyle/>
        <a:p>
          <a:r>
            <a:rPr lang="pl-PL" dirty="0" smtClean="0"/>
            <a:t>Przewodzenie- dla wielu to podstawowa funkcja,  stanowi zespół czynności  mających zapewnić </a:t>
          </a:r>
          <a:r>
            <a:rPr lang="pl-PL" dirty="0" err="1" smtClean="0"/>
            <a:t>współprzyczynianie</a:t>
          </a:r>
          <a:r>
            <a:rPr lang="pl-PL" dirty="0" smtClean="0"/>
            <a:t> się członków organizacji do jej przewodzenia</a:t>
          </a:r>
          <a:endParaRPr lang="pl-PL" dirty="0"/>
        </a:p>
      </dgm:t>
    </dgm:pt>
    <dgm:pt modelId="{CCDCE2FC-1CF0-4BE1-9F97-0292179882C1}" type="parTrans" cxnId="{E3A38C1B-EA4E-4434-98CD-0E6C67BA83C0}">
      <dgm:prSet/>
      <dgm:spPr/>
      <dgm:t>
        <a:bodyPr/>
        <a:lstStyle/>
        <a:p>
          <a:endParaRPr lang="pl-PL"/>
        </a:p>
      </dgm:t>
    </dgm:pt>
    <dgm:pt modelId="{F03788CF-93ED-434E-A1D2-711701D2D790}" type="sibTrans" cxnId="{E3A38C1B-EA4E-4434-98CD-0E6C67BA83C0}">
      <dgm:prSet/>
      <dgm:spPr/>
      <dgm:t>
        <a:bodyPr/>
        <a:lstStyle/>
        <a:p>
          <a:endParaRPr lang="pl-PL"/>
        </a:p>
      </dgm:t>
    </dgm:pt>
    <dgm:pt modelId="{D06E0476-D597-42F4-8F4A-EDF1D4167231}">
      <dgm:prSet phldrT="[Tekst]"/>
      <dgm:spPr/>
      <dgm:t>
        <a:bodyPr/>
        <a:lstStyle/>
        <a:p>
          <a:r>
            <a:rPr lang="pl-PL" dirty="0" smtClean="0"/>
            <a:t>Kontrolowanie stanowi podstawową funkcję zarządzania ; proces zarządzania wymaga nie tylko </a:t>
          </a:r>
          <a:r>
            <a:rPr lang="pl-PL" dirty="0" err="1" smtClean="0"/>
            <a:t>konćowej</a:t>
          </a:r>
          <a:r>
            <a:rPr lang="pl-PL" dirty="0" smtClean="0"/>
            <a:t> kontroli, ale również bieżącej kontroli</a:t>
          </a:r>
          <a:endParaRPr lang="pl-PL" dirty="0"/>
        </a:p>
      </dgm:t>
    </dgm:pt>
    <dgm:pt modelId="{0FFFBA35-3170-42CA-A361-E07EDA32DE81}" type="parTrans" cxnId="{28E0BE47-D09F-4EBC-A0CA-1A040BFC4823}">
      <dgm:prSet/>
      <dgm:spPr/>
      <dgm:t>
        <a:bodyPr/>
        <a:lstStyle/>
        <a:p>
          <a:endParaRPr lang="pl-PL"/>
        </a:p>
      </dgm:t>
    </dgm:pt>
    <dgm:pt modelId="{494D3CC9-9CF2-4B89-8C6D-96D1339538C2}" type="sibTrans" cxnId="{28E0BE47-D09F-4EBC-A0CA-1A040BFC4823}">
      <dgm:prSet/>
      <dgm:spPr/>
      <dgm:t>
        <a:bodyPr/>
        <a:lstStyle/>
        <a:p>
          <a:endParaRPr lang="pl-PL"/>
        </a:p>
      </dgm:t>
    </dgm:pt>
    <dgm:pt modelId="{732347C5-E494-42AF-9870-AD6C22231642}" type="pres">
      <dgm:prSet presAssocID="{5C48C606-70C7-4A59-9DAD-9EF2A30EEAAB}" presName="linear" presStyleCnt="0">
        <dgm:presLayoutVars>
          <dgm:dir/>
          <dgm:animLvl val="lvl"/>
          <dgm:resizeHandles val="exact"/>
        </dgm:presLayoutVars>
      </dgm:prSet>
      <dgm:spPr/>
    </dgm:pt>
    <dgm:pt modelId="{380093E9-9FE4-47D7-AFDA-891448E12801}" type="pres">
      <dgm:prSet presAssocID="{45E243DC-14F8-47F1-95C9-44ED3455F8B9}" presName="parentLin" presStyleCnt="0"/>
      <dgm:spPr/>
    </dgm:pt>
    <dgm:pt modelId="{9397EB81-5AA6-459F-BEE6-341FB773505E}" type="pres">
      <dgm:prSet presAssocID="{45E243DC-14F8-47F1-95C9-44ED3455F8B9}" presName="parentLeftMargin" presStyleLbl="node1" presStyleIdx="0" presStyleCnt="4"/>
      <dgm:spPr/>
    </dgm:pt>
    <dgm:pt modelId="{BE510BC0-3E5B-4433-83D6-EC5126D7C1BE}" type="pres">
      <dgm:prSet presAssocID="{45E243DC-14F8-47F1-95C9-44ED3455F8B9}" presName="parentText" presStyleLbl="node1" presStyleIdx="0" presStyleCnt="4" custScaleX="122513" custScaleY="313911" custLinFactNeighborX="-29126" custLinFactNeighborY="9495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FC1B24D-246E-42DE-9A96-17D0C84B3BC0}" type="pres">
      <dgm:prSet presAssocID="{45E243DC-14F8-47F1-95C9-44ED3455F8B9}" presName="negativeSpace" presStyleCnt="0"/>
      <dgm:spPr/>
    </dgm:pt>
    <dgm:pt modelId="{F62EB9F4-DD11-42C3-B350-AAE6B4233D56}" type="pres">
      <dgm:prSet presAssocID="{45E243DC-14F8-47F1-95C9-44ED3455F8B9}" presName="childText" presStyleLbl="conFgAcc1" presStyleIdx="0" presStyleCnt="4">
        <dgm:presLayoutVars>
          <dgm:bulletEnabled val="1"/>
        </dgm:presLayoutVars>
      </dgm:prSet>
      <dgm:spPr/>
    </dgm:pt>
    <dgm:pt modelId="{E36C994F-5C29-4CE7-BF43-D91DC5E3F0FC}" type="pres">
      <dgm:prSet presAssocID="{21FF2685-F6A0-4760-B82A-E6C018183A85}" presName="spaceBetweenRectangles" presStyleCnt="0"/>
      <dgm:spPr/>
    </dgm:pt>
    <dgm:pt modelId="{83E8E87C-1EA2-4BFB-94EB-107FADED47E8}" type="pres">
      <dgm:prSet presAssocID="{FE0D7F56-8F11-47C3-952B-786B3A2C3A54}" presName="parentLin" presStyleCnt="0"/>
      <dgm:spPr/>
    </dgm:pt>
    <dgm:pt modelId="{F7B39851-AB8E-45B4-B06B-96D23D8E1EE4}" type="pres">
      <dgm:prSet presAssocID="{FE0D7F56-8F11-47C3-952B-786B3A2C3A54}" presName="parentLeftMargin" presStyleLbl="node1" presStyleIdx="0" presStyleCnt="4"/>
      <dgm:spPr/>
    </dgm:pt>
    <dgm:pt modelId="{1210D56E-BBFB-484D-B50B-B423AB4DE2E9}" type="pres">
      <dgm:prSet presAssocID="{FE0D7F56-8F11-47C3-952B-786B3A2C3A54}" presName="parentText" presStyleLbl="node1" presStyleIdx="1" presStyleCnt="4" custScaleX="123217" custScaleY="158196" custLinFactNeighborX="-29126" custLinFactNeighborY="-20597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F79C480-F30D-4443-9FC1-723DD3ACB0C2}" type="pres">
      <dgm:prSet presAssocID="{FE0D7F56-8F11-47C3-952B-786B3A2C3A54}" presName="negativeSpace" presStyleCnt="0"/>
      <dgm:spPr/>
    </dgm:pt>
    <dgm:pt modelId="{EE7EB059-1DB4-4CC3-AB6B-7ED6958EDA90}" type="pres">
      <dgm:prSet presAssocID="{FE0D7F56-8F11-47C3-952B-786B3A2C3A54}" presName="childText" presStyleLbl="conFgAcc1" presStyleIdx="1" presStyleCnt="4">
        <dgm:presLayoutVars>
          <dgm:bulletEnabled val="1"/>
        </dgm:presLayoutVars>
      </dgm:prSet>
      <dgm:spPr/>
    </dgm:pt>
    <dgm:pt modelId="{151E509D-B74F-41BC-8760-39E1EA085292}" type="pres">
      <dgm:prSet presAssocID="{49E40FAB-319B-418E-A5B1-0E283E55B4C8}" presName="spaceBetweenRectangles" presStyleCnt="0"/>
      <dgm:spPr/>
    </dgm:pt>
    <dgm:pt modelId="{1D69D1CA-F2DA-4E30-987B-EAD031E8252D}" type="pres">
      <dgm:prSet presAssocID="{45B0C52B-362D-4045-B67A-6E0D20B93B38}" presName="parentLin" presStyleCnt="0"/>
      <dgm:spPr/>
    </dgm:pt>
    <dgm:pt modelId="{250A404C-CE07-4F0F-A509-10500A485F52}" type="pres">
      <dgm:prSet presAssocID="{45B0C52B-362D-4045-B67A-6E0D20B93B38}" presName="parentLeftMargin" presStyleLbl="node1" presStyleIdx="1" presStyleCnt="4"/>
      <dgm:spPr/>
    </dgm:pt>
    <dgm:pt modelId="{58A47F69-4442-4149-AA1A-1F1E48CE175C}" type="pres">
      <dgm:prSet presAssocID="{45B0C52B-362D-4045-B67A-6E0D20B93B38}" presName="parentText" presStyleLbl="node1" presStyleIdx="2" presStyleCnt="4" custScaleX="120201" custScaleY="293293" custLinFactNeighborX="-29126" custLinFactNeighborY="-4835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461A9E4-96B9-49FB-8442-A2D827192126}" type="pres">
      <dgm:prSet presAssocID="{45B0C52B-362D-4045-B67A-6E0D20B93B38}" presName="negativeSpace" presStyleCnt="0"/>
      <dgm:spPr/>
    </dgm:pt>
    <dgm:pt modelId="{E5CC9B75-DABD-4193-8737-61AEE55AE846}" type="pres">
      <dgm:prSet presAssocID="{45B0C52B-362D-4045-B67A-6E0D20B93B38}" presName="childText" presStyleLbl="conFgAcc1" presStyleIdx="2" presStyleCnt="4">
        <dgm:presLayoutVars>
          <dgm:bulletEnabled val="1"/>
        </dgm:presLayoutVars>
      </dgm:prSet>
      <dgm:spPr/>
    </dgm:pt>
    <dgm:pt modelId="{526324A7-65EE-4368-AE63-6A326B38367E}" type="pres">
      <dgm:prSet presAssocID="{F03788CF-93ED-434E-A1D2-711701D2D790}" presName="spaceBetweenRectangles" presStyleCnt="0"/>
      <dgm:spPr/>
    </dgm:pt>
    <dgm:pt modelId="{26161347-E828-4EA3-B086-4F9080987074}" type="pres">
      <dgm:prSet presAssocID="{D06E0476-D597-42F4-8F4A-EDF1D4167231}" presName="parentLin" presStyleCnt="0"/>
      <dgm:spPr/>
    </dgm:pt>
    <dgm:pt modelId="{2BB92E81-BB32-4035-A14C-48C7DB132CE4}" type="pres">
      <dgm:prSet presAssocID="{D06E0476-D597-42F4-8F4A-EDF1D4167231}" presName="parentLeftMargin" presStyleLbl="node1" presStyleIdx="2" presStyleCnt="4" custLinFactNeighborX="-29126" custLinFactNeighborY="-48356"/>
      <dgm:spPr/>
    </dgm:pt>
    <dgm:pt modelId="{8CDDDF75-F014-4DC9-8893-43A8AF12F22D}" type="pres">
      <dgm:prSet presAssocID="{D06E0476-D597-42F4-8F4A-EDF1D4167231}" presName="parentText" presStyleLbl="node1" presStyleIdx="3" presStyleCnt="4" custScaleX="126869" custScaleY="253188" custLinFactNeighborX="-52751" custLinFactNeighborY="-5907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F06243B-40D3-4813-A05A-83614A0371D5}" type="pres">
      <dgm:prSet presAssocID="{D06E0476-D597-42F4-8F4A-EDF1D4167231}" presName="negativeSpace" presStyleCnt="0"/>
      <dgm:spPr/>
    </dgm:pt>
    <dgm:pt modelId="{06FBC40E-3149-4C22-B97E-B538AE1F2173}" type="pres">
      <dgm:prSet presAssocID="{D06E0476-D597-42F4-8F4A-EDF1D4167231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28E0BE47-D09F-4EBC-A0CA-1A040BFC4823}" srcId="{5C48C606-70C7-4A59-9DAD-9EF2A30EEAAB}" destId="{D06E0476-D597-42F4-8F4A-EDF1D4167231}" srcOrd="3" destOrd="0" parTransId="{0FFFBA35-3170-42CA-A361-E07EDA32DE81}" sibTransId="{494D3CC9-9CF2-4B89-8C6D-96D1339538C2}"/>
    <dgm:cxn modelId="{A4A63ACF-EC5F-4F05-AEA7-082C71198890}" type="presOf" srcId="{D06E0476-D597-42F4-8F4A-EDF1D4167231}" destId="{8CDDDF75-F014-4DC9-8893-43A8AF12F22D}" srcOrd="1" destOrd="0" presId="urn:microsoft.com/office/officeart/2005/8/layout/list1"/>
    <dgm:cxn modelId="{E48B3038-89AE-46D9-9729-9F9E8F49B769}" type="presOf" srcId="{FE0D7F56-8F11-47C3-952B-786B3A2C3A54}" destId="{F7B39851-AB8E-45B4-B06B-96D23D8E1EE4}" srcOrd="0" destOrd="0" presId="urn:microsoft.com/office/officeart/2005/8/layout/list1"/>
    <dgm:cxn modelId="{565086F2-7D9A-45D1-8446-F17E69C5C557}" type="presOf" srcId="{5C48C606-70C7-4A59-9DAD-9EF2A30EEAAB}" destId="{732347C5-E494-42AF-9870-AD6C22231642}" srcOrd="0" destOrd="0" presId="urn:microsoft.com/office/officeart/2005/8/layout/list1"/>
    <dgm:cxn modelId="{79751F58-2375-449C-A844-42D1C357AD35}" type="presOf" srcId="{45E243DC-14F8-47F1-95C9-44ED3455F8B9}" destId="{9397EB81-5AA6-459F-BEE6-341FB773505E}" srcOrd="0" destOrd="0" presId="urn:microsoft.com/office/officeart/2005/8/layout/list1"/>
    <dgm:cxn modelId="{85FA8877-2FA0-40FD-87A6-C953D573DF20}" type="presOf" srcId="{45B0C52B-362D-4045-B67A-6E0D20B93B38}" destId="{58A47F69-4442-4149-AA1A-1F1E48CE175C}" srcOrd="1" destOrd="0" presId="urn:microsoft.com/office/officeart/2005/8/layout/list1"/>
    <dgm:cxn modelId="{E68C193C-CC52-44D4-824E-27DF1CF4862F}" type="presOf" srcId="{FE0D7F56-8F11-47C3-952B-786B3A2C3A54}" destId="{1210D56E-BBFB-484D-B50B-B423AB4DE2E9}" srcOrd="1" destOrd="0" presId="urn:microsoft.com/office/officeart/2005/8/layout/list1"/>
    <dgm:cxn modelId="{A769EBAE-76C1-4F42-A545-13AA2C70F3A0}" type="presOf" srcId="{D06E0476-D597-42F4-8F4A-EDF1D4167231}" destId="{2BB92E81-BB32-4035-A14C-48C7DB132CE4}" srcOrd="0" destOrd="0" presId="urn:microsoft.com/office/officeart/2005/8/layout/list1"/>
    <dgm:cxn modelId="{981B05E0-8368-49D1-824D-B0754C5B545B}" type="presOf" srcId="{45B0C52B-362D-4045-B67A-6E0D20B93B38}" destId="{250A404C-CE07-4F0F-A509-10500A485F52}" srcOrd="0" destOrd="0" presId="urn:microsoft.com/office/officeart/2005/8/layout/list1"/>
    <dgm:cxn modelId="{C9AB8807-50DB-4661-8CD7-C642BDAFAB51}" srcId="{5C48C606-70C7-4A59-9DAD-9EF2A30EEAAB}" destId="{FE0D7F56-8F11-47C3-952B-786B3A2C3A54}" srcOrd="1" destOrd="0" parTransId="{6188C5F7-A631-43CC-9645-8DFCA609648E}" sibTransId="{49E40FAB-319B-418E-A5B1-0E283E55B4C8}"/>
    <dgm:cxn modelId="{692CCADA-429E-46A3-B5FB-A641F62944DA}" type="presOf" srcId="{45E243DC-14F8-47F1-95C9-44ED3455F8B9}" destId="{BE510BC0-3E5B-4433-83D6-EC5126D7C1BE}" srcOrd="1" destOrd="0" presId="urn:microsoft.com/office/officeart/2005/8/layout/list1"/>
    <dgm:cxn modelId="{3CF32B36-2451-4FEA-A350-8494146348A0}" srcId="{5C48C606-70C7-4A59-9DAD-9EF2A30EEAAB}" destId="{45E243DC-14F8-47F1-95C9-44ED3455F8B9}" srcOrd="0" destOrd="0" parTransId="{CEDE1AEF-C207-4C47-AB7E-0C9CE0C76112}" sibTransId="{21FF2685-F6A0-4760-B82A-E6C018183A85}"/>
    <dgm:cxn modelId="{E3A38C1B-EA4E-4434-98CD-0E6C67BA83C0}" srcId="{5C48C606-70C7-4A59-9DAD-9EF2A30EEAAB}" destId="{45B0C52B-362D-4045-B67A-6E0D20B93B38}" srcOrd="2" destOrd="0" parTransId="{CCDCE2FC-1CF0-4BE1-9F97-0292179882C1}" sibTransId="{F03788CF-93ED-434E-A1D2-711701D2D790}"/>
    <dgm:cxn modelId="{CB943990-3482-4C6F-A090-99576BD4711F}" type="presParOf" srcId="{732347C5-E494-42AF-9870-AD6C22231642}" destId="{380093E9-9FE4-47D7-AFDA-891448E12801}" srcOrd="0" destOrd="0" presId="urn:microsoft.com/office/officeart/2005/8/layout/list1"/>
    <dgm:cxn modelId="{83E6FDBF-55B8-47B7-84AB-FC1AC2662A9C}" type="presParOf" srcId="{380093E9-9FE4-47D7-AFDA-891448E12801}" destId="{9397EB81-5AA6-459F-BEE6-341FB773505E}" srcOrd="0" destOrd="0" presId="urn:microsoft.com/office/officeart/2005/8/layout/list1"/>
    <dgm:cxn modelId="{8CC04603-2947-4089-A899-ECF16C300EC9}" type="presParOf" srcId="{380093E9-9FE4-47D7-AFDA-891448E12801}" destId="{BE510BC0-3E5B-4433-83D6-EC5126D7C1BE}" srcOrd="1" destOrd="0" presId="urn:microsoft.com/office/officeart/2005/8/layout/list1"/>
    <dgm:cxn modelId="{F8B87361-BB80-4A43-8C73-2D980C6A7720}" type="presParOf" srcId="{732347C5-E494-42AF-9870-AD6C22231642}" destId="{5FC1B24D-246E-42DE-9A96-17D0C84B3BC0}" srcOrd="1" destOrd="0" presId="urn:microsoft.com/office/officeart/2005/8/layout/list1"/>
    <dgm:cxn modelId="{5DF81411-8980-48C6-BDD4-C15BB3D7750F}" type="presParOf" srcId="{732347C5-E494-42AF-9870-AD6C22231642}" destId="{F62EB9F4-DD11-42C3-B350-AAE6B4233D56}" srcOrd="2" destOrd="0" presId="urn:microsoft.com/office/officeart/2005/8/layout/list1"/>
    <dgm:cxn modelId="{A9160D26-52B1-4BD0-8485-3274C5423802}" type="presParOf" srcId="{732347C5-E494-42AF-9870-AD6C22231642}" destId="{E36C994F-5C29-4CE7-BF43-D91DC5E3F0FC}" srcOrd="3" destOrd="0" presId="urn:microsoft.com/office/officeart/2005/8/layout/list1"/>
    <dgm:cxn modelId="{75B5B507-8035-4230-A221-12590878E854}" type="presParOf" srcId="{732347C5-E494-42AF-9870-AD6C22231642}" destId="{83E8E87C-1EA2-4BFB-94EB-107FADED47E8}" srcOrd="4" destOrd="0" presId="urn:microsoft.com/office/officeart/2005/8/layout/list1"/>
    <dgm:cxn modelId="{9456650A-6745-401C-AD00-74600C15C0E5}" type="presParOf" srcId="{83E8E87C-1EA2-4BFB-94EB-107FADED47E8}" destId="{F7B39851-AB8E-45B4-B06B-96D23D8E1EE4}" srcOrd="0" destOrd="0" presId="urn:microsoft.com/office/officeart/2005/8/layout/list1"/>
    <dgm:cxn modelId="{0CF7BBE4-56D5-4AEE-BA0D-15884C867FBB}" type="presParOf" srcId="{83E8E87C-1EA2-4BFB-94EB-107FADED47E8}" destId="{1210D56E-BBFB-484D-B50B-B423AB4DE2E9}" srcOrd="1" destOrd="0" presId="urn:microsoft.com/office/officeart/2005/8/layout/list1"/>
    <dgm:cxn modelId="{838538D2-2035-429E-AEFB-AA6F5EE5D7FD}" type="presParOf" srcId="{732347C5-E494-42AF-9870-AD6C22231642}" destId="{5F79C480-F30D-4443-9FC1-723DD3ACB0C2}" srcOrd="5" destOrd="0" presId="urn:microsoft.com/office/officeart/2005/8/layout/list1"/>
    <dgm:cxn modelId="{707CC198-BD79-4E5C-ABCE-763DD25B8C54}" type="presParOf" srcId="{732347C5-E494-42AF-9870-AD6C22231642}" destId="{EE7EB059-1DB4-4CC3-AB6B-7ED6958EDA90}" srcOrd="6" destOrd="0" presId="urn:microsoft.com/office/officeart/2005/8/layout/list1"/>
    <dgm:cxn modelId="{E50689DD-4C5F-4762-8079-21632780CBA4}" type="presParOf" srcId="{732347C5-E494-42AF-9870-AD6C22231642}" destId="{151E509D-B74F-41BC-8760-39E1EA085292}" srcOrd="7" destOrd="0" presId="urn:microsoft.com/office/officeart/2005/8/layout/list1"/>
    <dgm:cxn modelId="{939C3D11-1E76-4C06-9196-12C4631AD3C2}" type="presParOf" srcId="{732347C5-E494-42AF-9870-AD6C22231642}" destId="{1D69D1CA-F2DA-4E30-987B-EAD031E8252D}" srcOrd="8" destOrd="0" presId="urn:microsoft.com/office/officeart/2005/8/layout/list1"/>
    <dgm:cxn modelId="{D5586BD7-13B2-411B-92B1-B0F4B1444809}" type="presParOf" srcId="{1D69D1CA-F2DA-4E30-987B-EAD031E8252D}" destId="{250A404C-CE07-4F0F-A509-10500A485F52}" srcOrd="0" destOrd="0" presId="urn:microsoft.com/office/officeart/2005/8/layout/list1"/>
    <dgm:cxn modelId="{5EB85396-53E5-41CC-8123-61F9B871DD27}" type="presParOf" srcId="{1D69D1CA-F2DA-4E30-987B-EAD031E8252D}" destId="{58A47F69-4442-4149-AA1A-1F1E48CE175C}" srcOrd="1" destOrd="0" presId="urn:microsoft.com/office/officeart/2005/8/layout/list1"/>
    <dgm:cxn modelId="{775C079E-7CB9-47A4-ACC8-869A3B5EF624}" type="presParOf" srcId="{732347C5-E494-42AF-9870-AD6C22231642}" destId="{5461A9E4-96B9-49FB-8442-A2D827192126}" srcOrd="9" destOrd="0" presId="urn:microsoft.com/office/officeart/2005/8/layout/list1"/>
    <dgm:cxn modelId="{2FF066DB-A1E3-4C5A-8130-533391CBFE73}" type="presParOf" srcId="{732347C5-E494-42AF-9870-AD6C22231642}" destId="{E5CC9B75-DABD-4193-8737-61AEE55AE846}" srcOrd="10" destOrd="0" presId="urn:microsoft.com/office/officeart/2005/8/layout/list1"/>
    <dgm:cxn modelId="{6052FAB5-3C6C-416E-A5C6-6158B54310B8}" type="presParOf" srcId="{732347C5-E494-42AF-9870-AD6C22231642}" destId="{526324A7-65EE-4368-AE63-6A326B38367E}" srcOrd="11" destOrd="0" presId="urn:microsoft.com/office/officeart/2005/8/layout/list1"/>
    <dgm:cxn modelId="{23023F05-DD3F-496A-A8FD-FDB709256C6B}" type="presParOf" srcId="{732347C5-E494-42AF-9870-AD6C22231642}" destId="{26161347-E828-4EA3-B086-4F9080987074}" srcOrd="12" destOrd="0" presId="urn:microsoft.com/office/officeart/2005/8/layout/list1"/>
    <dgm:cxn modelId="{681BE584-943C-4E9A-BE70-3D7A47C769E2}" type="presParOf" srcId="{26161347-E828-4EA3-B086-4F9080987074}" destId="{2BB92E81-BB32-4035-A14C-48C7DB132CE4}" srcOrd="0" destOrd="0" presId="urn:microsoft.com/office/officeart/2005/8/layout/list1"/>
    <dgm:cxn modelId="{EA23FB6A-8B8D-40B9-9C72-6617FF81F101}" type="presParOf" srcId="{26161347-E828-4EA3-B086-4F9080987074}" destId="{8CDDDF75-F014-4DC9-8893-43A8AF12F22D}" srcOrd="1" destOrd="0" presId="urn:microsoft.com/office/officeart/2005/8/layout/list1"/>
    <dgm:cxn modelId="{2303F318-AA39-4E01-B844-309B5EB01838}" type="presParOf" srcId="{732347C5-E494-42AF-9870-AD6C22231642}" destId="{BF06243B-40D3-4813-A05A-83614A0371D5}" srcOrd="13" destOrd="0" presId="urn:microsoft.com/office/officeart/2005/8/layout/list1"/>
    <dgm:cxn modelId="{A1BE5F94-7B43-4A6F-89EE-5DFB9AB46A68}" type="presParOf" srcId="{732347C5-E494-42AF-9870-AD6C22231642}" destId="{06FBC40E-3149-4C22-B97E-B538AE1F2173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62EB9F4-DD11-42C3-B350-AAE6B4233D56}">
      <dsp:nvSpPr>
        <dsp:cNvPr id="0" name=""/>
        <dsp:cNvSpPr/>
      </dsp:nvSpPr>
      <dsp:spPr>
        <a:xfrm>
          <a:off x="0" y="916412"/>
          <a:ext cx="609600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510BC0-3E5B-4433-83D6-EC5126D7C1BE}">
      <dsp:nvSpPr>
        <dsp:cNvPr id="0" name=""/>
        <dsp:cNvSpPr/>
      </dsp:nvSpPr>
      <dsp:spPr>
        <a:xfrm>
          <a:off x="215812" y="90272"/>
          <a:ext cx="5222769" cy="101933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</a:gsLst>
          <a:lin ang="950000" scaled="1"/>
        </a:gra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kern="1200" dirty="0" smtClean="0"/>
            <a:t>PLANOWANIE – ustalenie celów oraz sposobów postępowania dostosowanych do tych celów  i przewidywanych warunków działania </a:t>
          </a:r>
          <a:endParaRPr lang="pl-PL" sz="1100" kern="1200" dirty="0"/>
        </a:p>
      </dsp:txBody>
      <dsp:txXfrm>
        <a:off x="215812" y="90272"/>
        <a:ext cx="5222769" cy="1019331"/>
      </dsp:txXfrm>
    </dsp:sp>
    <dsp:sp modelId="{EE7EB059-1DB4-4CC3-AB6B-7ED6958EDA90}">
      <dsp:nvSpPr>
        <dsp:cNvPr id="0" name=""/>
        <dsp:cNvSpPr/>
      </dsp:nvSpPr>
      <dsp:spPr>
        <a:xfrm>
          <a:off x="0" y="1604346"/>
          <a:ext cx="609600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10D56E-BBFB-484D-B50B-B423AB4DE2E9}">
      <dsp:nvSpPr>
        <dsp:cNvPr id="0" name=""/>
        <dsp:cNvSpPr/>
      </dsp:nvSpPr>
      <dsp:spPr>
        <a:xfrm>
          <a:off x="216023" y="1186129"/>
          <a:ext cx="5257915" cy="51369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</a:gsLst>
          <a:lin ang="950000" scaled="1"/>
        </a:gra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kern="1200" dirty="0" smtClean="0"/>
            <a:t>Organizowanie  ludzi i innych zasobów koniecznych do realizacji celów oraz planów </a:t>
          </a:r>
          <a:endParaRPr lang="pl-PL" sz="1100" kern="1200" dirty="0"/>
        </a:p>
      </dsp:txBody>
      <dsp:txXfrm>
        <a:off x="216023" y="1186129"/>
        <a:ext cx="5257915" cy="513694"/>
      </dsp:txXfrm>
    </dsp:sp>
    <dsp:sp modelId="{E5CC9B75-DABD-4193-8737-61AEE55AE846}">
      <dsp:nvSpPr>
        <dsp:cNvPr id="0" name=""/>
        <dsp:cNvSpPr/>
      </dsp:nvSpPr>
      <dsp:spPr>
        <a:xfrm>
          <a:off x="0" y="2730967"/>
          <a:ext cx="609600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A47F69-4442-4149-AA1A-1F1E48CE175C}">
      <dsp:nvSpPr>
        <dsp:cNvPr id="0" name=""/>
        <dsp:cNvSpPr/>
      </dsp:nvSpPr>
      <dsp:spPr>
        <a:xfrm>
          <a:off x="215812" y="1783924"/>
          <a:ext cx="5124208" cy="95238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</a:gsLst>
          <a:lin ang="950000" scaled="1"/>
        </a:gra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kern="1200" dirty="0" smtClean="0"/>
            <a:t>Przewodzenie- dla wielu to podstawowa funkcja,  stanowi zespół czynności  mających zapewnić </a:t>
          </a:r>
          <a:r>
            <a:rPr lang="pl-PL" sz="1100" kern="1200" dirty="0" err="1" smtClean="0"/>
            <a:t>współprzyczynianie</a:t>
          </a:r>
          <a:r>
            <a:rPr lang="pl-PL" sz="1100" kern="1200" dirty="0" smtClean="0"/>
            <a:t> się członków organizacji do jej przewodzenia</a:t>
          </a:r>
          <a:endParaRPr lang="pl-PL" sz="1100" kern="1200" dirty="0"/>
        </a:p>
      </dsp:txBody>
      <dsp:txXfrm>
        <a:off x="215812" y="1783924"/>
        <a:ext cx="5124208" cy="952381"/>
      </dsp:txXfrm>
    </dsp:sp>
    <dsp:sp modelId="{06FBC40E-3149-4C22-B97E-B538AE1F2173}">
      <dsp:nvSpPr>
        <dsp:cNvPr id="0" name=""/>
        <dsp:cNvSpPr/>
      </dsp:nvSpPr>
      <dsp:spPr>
        <a:xfrm>
          <a:off x="0" y="3727359"/>
          <a:ext cx="609600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DDDF75-F014-4DC9-8893-43A8AF12F22D}">
      <dsp:nvSpPr>
        <dsp:cNvPr id="0" name=""/>
        <dsp:cNvSpPr/>
      </dsp:nvSpPr>
      <dsp:spPr>
        <a:xfrm>
          <a:off x="143874" y="2875748"/>
          <a:ext cx="5408467" cy="82215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66000"/>
                <a:satMod val="200000"/>
              </a:schemeClr>
            </a:gs>
            <a:gs pos="73000">
              <a:schemeClr val="accent1">
                <a:hueOff val="0"/>
                <a:satOff val="0"/>
                <a:lumOff val="0"/>
                <a:alphaOff val="0"/>
                <a:tint val="61000"/>
                <a:satMod val="2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00000"/>
              </a:schemeClr>
            </a:gs>
          </a:gsLst>
          <a:lin ang="950000" scaled="1"/>
        </a:gradFill>
        <a:ln>
          <a:noFill/>
        </a:ln>
        <a:effectLst>
          <a:outerShdw blurRad="381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kern="1200" dirty="0" smtClean="0"/>
            <a:t>Kontrolowanie stanowi podstawową funkcję zarządzania ; proces zarządzania wymaga nie tylko </a:t>
          </a:r>
          <a:r>
            <a:rPr lang="pl-PL" sz="1100" kern="1200" dirty="0" err="1" smtClean="0"/>
            <a:t>konćowej</a:t>
          </a:r>
          <a:r>
            <a:rPr lang="pl-PL" sz="1100" kern="1200" dirty="0" smtClean="0"/>
            <a:t> kontroli, ale również bieżącej kontroli</a:t>
          </a:r>
          <a:endParaRPr lang="pl-PL" sz="1100" kern="1200" dirty="0"/>
        </a:p>
      </dsp:txBody>
      <dsp:txXfrm>
        <a:off x="143874" y="2875748"/>
        <a:ext cx="5408467" cy="8221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3F1BDD2B-C19E-43CF-BE03-8E52610ABF3A}" type="datetimeFigureOut">
              <a:rPr lang="pl-PL" smtClean="0"/>
              <a:t>2019-05-05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3CA6B771-D708-4505-9748-F76DAD29A0BD}" type="slidenum">
              <a:rPr lang="pl-PL" smtClean="0"/>
              <a:t>‹#›</a:t>
            </a:fld>
            <a:endParaRPr lang="pl-PL"/>
          </a:p>
        </p:txBody>
      </p:sp>
      <p:sp>
        <p:nvSpPr>
          <p:cNvPr id="21" name="Prostokąt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Prostokąt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rostokąt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ostokąt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DD2B-C19E-43CF-BE03-8E52610ABF3A}" type="datetimeFigureOut">
              <a:rPr lang="pl-PL" smtClean="0"/>
              <a:t>2019-05-05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6B771-D708-4505-9748-F76DAD29A0B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DD2B-C19E-43CF-BE03-8E52610ABF3A}" type="datetimeFigureOut">
              <a:rPr lang="pl-PL" smtClean="0"/>
              <a:t>2019-05-05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6B771-D708-4505-9748-F76DAD29A0BD}" type="slidenum">
              <a:rPr lang="pl-PL" smtClean="0"/>
              <a:t>‹#›</a:t>
            </a:fld>
            <a:endParaRPr lang="pl-PL"/>
          </a:p>
        </p:txBody>
      </p:sp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ójkąt równoramienny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DD2B-C19E-43CF-BE03-8E52610ABF3A}" type="datetimeFigureOut">
              <a:rPr lang="pl-PL" smtClean="0"/>
              <a:t>2019-05-05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6B771-D708-4505-9748-F76DAD29A0BD}" type="slidenum">
              <a:rPr lang="pl-PL" smtClean="0"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3F1BDD2B-C19E-43CF-BE03-8E52610ABF3A}" type="datetimeFigureOut">
              <a:rPr lang="pl-PL" smtClean="0"/>
              <a:t>2019-05-05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3CA6B771-D708-4505-9748-F76DAD29A0BD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DD2B-C19E-43CF-BE03-8E52610ABF3A}" type="datetimeFigureOut">
              <a:rPr lang="pl-PL" smtClean="0"/>
              <a:t>2019-05-05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6B771-D708-4505-9748-F76DAD29A0BD}" type="slidenum">
              <a:rPr lang="pl-PL" smtClean="0"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DD2B-C19E-43CF-BE03-8E52610ABF3A}" type="datetimeFigureOut">
              <a:rPr lang="pl-PL" smtClean="0"/>
              <a:t>2019-05-05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6B771-D708-4505-9748-F76DAD29A0BD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DD2B-C19E-43CF-BE03-8E52610ABF3A}" type="datetimeFigureOut">
              <a:rPr lang="pl-PL" smtClean="0"/>
              <a:t>2019-05-05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6B771-D708-4505-9748-F76DAD29A0BD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rójkąt równoramienny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DD2B-C19E-43CF-BE03-8E52610ABF3A}" type="datetimeFigureOut">
              <a:rPr lang="pl-PL" smtClean="0"/>
              <a:t>2019-05-05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6B771-D708-4505-9748-F76DAD29A0BD}" type="slidenum">
              <a:rPr lang="pl-PL" smtClean="0"/>
              <a:t>‹#›</a:t>
            </a:fld>
            <a:endParaRPr lang="pl-PL"/>
          </a:p>
        </p:txBody>
      </p:sp>
      <p:sp>
        <p:nvSpPr>
          <p:cNvPr id="5" name="Łącznik prosty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ójkąt równoramienny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DD2B-C19E-43CF-BE03-8E52610ABF3A}" type="datetimeFigureOut">
              <a:rPr lang="pl-PL" smtClean="0"/>
              <a:t>2019-05-05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6B771-D708-4505-9748-F76DAD29A0BD}" type="slidenum">
              <a:rPr lang="pl-PL" smtClean="0"/>
              <a:t>‹#›</a:t>
            </a:fld>
            <a:endParaRPr lang="pl-PL"/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Łącznik prosty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ójkąt równoramienny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ymbol zastępczy zawartości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DD2B-C19E-43CF-BE03-8E52610ABF3A}" type="datetimeFigureOut">
              <a:rPr lang="pl-PL" smtClean="0"/>
              <a:t>2019-05-05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6B771-D708-4505-9748-F76DAD29A0BD}" type="slidenum">
              <a:rPr lang="pl-PL" smtClean="0"/>
              <a:t>‹#›</a:t>
            </a:fld>
            <a:endParaRPr lang="pl-PL"/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ójkąt równoramienny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F1BDD2B-C19E-43CF-BE03-8E52610ABF3A}" type="datetimeFigureOut">
              <a:rPr lang="pl-PL" smtClean="0"/>
              <a:t>2019-05-05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CA6B771-D708-4505-9748-F76DAD29A0BD}" type="slidenum">
              <a:rPr lang="pl-PL" smtClean="0"/>
              <a:t>‹#›</a:t>
            </a:fld>
            <a:endParaRPr lang="pl-PL"/>
          </a:p>
        </p:txBody>
      </p:sp>
      <p:sp>
        <p:nvSpPr>
          <p:cNvPr id="28" name="Łącznik prosty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Łącznik prosty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równoramienny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Nauka organizacji i zarządzania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 smtClean="0"/>
              <a:t>Wykład nr 6 </a:t>
            </a:r>
          </a:p>
          <a:p>
            <a:r>
              <a:rPr lang="pl-PL" dirty="0" smtClean="0"/>
              <a:t>Zarządzanie</a:t>
            </a: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 smtClean="0">
                <a:solidFill>
                  <a:srgbClr val="FFC000"/>
                </a:solidFill>
              </a:rPr>
              <a:t>Cykl działania zorganizowanego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sz="2200" dirty="0" smtClean="0"/>
              <a:t>Kierowanie jest działaniem zorganizowanym (składnikiem działania zorganizowanego) i złożonym</a:t>
            </a:r>
          </a:p>
          <a:p>
            <a:pPr>
              <a:buNone/>
            </a:pPr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683568" y="1916830"/>
          <a:ext cx="6960096" cy="45720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96144"/>
                <a:gridCol w="5663952"/>
              </a:tblGrid>
              <a:tr h="504058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                  ETAP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OPIS CZYNNOŚCI</a:t>
                      </a:r>
                      <a:endParaRPr lang="pl-PL" dirty="0"/>
                    </a:p>
                  </a:txBody>
                  <a:tcPr/>
                </a:tc>
              </a:tr>
              <a:tr h="431910">
                <a:tc>
                  <a:txBody>
                    <a:bodyPr/>
                    <a:lstStyle/>
                    <a:p>
                      <a:r>
                        <a:rPr lang="pl-PL" i="1" dirty="0" smtClean="0"/>
                        <a:t>I</a:t>
                      </a:r>
                      <a:endParaRPr lang="pl-PL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dirty="0" smtClean="0"/>
                        <a:t>Dwie fazy czynności kierowniczych: </a:t>
                      </a:r>
                      <a:r>
                        <a:rPr lang="pl-PL" baseline="0" dirty="0" smtClean="0"/>
                        <a:t> wybór zadania i przekazanie podwładnym, ogólnie sformułowanie zadania</a:t>
                      </a:r>
                      <a:endParaRPr lang="pl-PL" dirty="0"/>
                    </a:p>
                  </a:txBody>
                  <a:tcPr/>
                </a:tc>
              </a:tr>
              <a:tr h="431910">
                <a:tc>
                  <a:txBody>
                    <a:bodyPr/>
                    <a:lstStyle/>
                    <a:p>
                      <a:r>
                        <a:rPr lang="pl-PL" dirty="0" smtClean="0"/>
                        <a:t>II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dirty="0" smtClean="0"/>
                        <a:t>Przekazanie podwładnym (o ile to konieczne) instrukcji wykonawczych dotyczących sposobu wykonania zadania </a:t>
                      </a:r>
                      <a:endParaRPr lang="pl-PL" dirty="0"/>
                    </a:p>
                  </a:txBody>
                  <a:tcPr/>
                </a:tc>
              </a:tr>
              <a:tr h="431910">
                <a:tc>
                  <a:txBody>
                    <a:bodyPr/>
                    <a:lstStyle/>
                    <a:p>
                      <a:r>
                        <a:rPr lang="pl-PL" dirty="0" smtClean="0"/>
                        <a:t>III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l-PL" dirty="0" smtClean="0"/>
                        <a:t>Dwie fazy czynności kierowniczych: stwarzanie dla kierowanych sytuacji motywacyjnych, stwarzanie dla kierowanych warunków wykonania zadania</a:t>
                      </a:r>
                      <a:endParaRPr lang="pl-PL" dirty="0"/>
                    </a:p>
                  </a:txBody>
                  <a:tcPr/>
                </a:tc>
              </a:tr>
              <a:tr h="431910">
                <a:tc>
                  <a:txBody>
                    <a:bodyPr/>
                    <a:lstStyle/>
                    <a:p>
                      <a:r>
                        <a:rPr lang="pl-PL" dirty="0" smtClean="0"/>
                        <a:t>V</a:t>
                      </a:r>
                      <a:r>
                        <a:rPr lang="pl-PL" baseline="0" dirty="0" smtClean="0"/>
                        <a:t> </a:t>
                      </a:r>
                    </a:p>
                    <a:p>
                      <a:r>
                        <a:rPr lang="pl-PL" baseline="0" dirty="0" smtClean="0"/>
                        <a:t>(Pominięty etap IV </a:t>
                      </a:r>
                      <a:r>
                        <a:rPr lang="pl-PL" baseline="0" dirty="0" err="1" smtClean="0"/>
                        <a:t>tj</a:t>
                      </a:r>
                      <a:r>
                        <a:rPr lang="pl-PL" baseline="0" dirty="0" smtClean="0"/>
                        <a:t> wykonanie planu)</a:t>
                      </a: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Wyraża</a:t>
                      </a:r>
                      <a:r>
                        <a:rPr lang="pl-PL" baseline="0" dirty="0" smtClean="0"/>
                        <a:t> się w nadzorze i kontroli ii dopilnowaniu wykonania zadania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chemeClr val="accent1"/>
                </a:solidFill>
              </a:rPr>
              <a:t>Pojęcie kierowania w ścisłym znaczeniu</a:t>
            </a:r>
            <a:endParaRPr lang="pl-PL" b="1" dirty="0">
              <a:solidFill>
                <a:schemeClr val="accent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</p:txBody>
      </p:sp>
      <p:sp>
        <p:nvSpPr>
          <p:cNvPr id="4" name="Prostokąt 3"/>
          <p:cNvSpPr/>
          <p:nvPr/>
        </p:nvSpPr>
        <p:spPr>
          <a:xfrm>
            <a:off x="827584" y="1556792"/>
            <a:ext cx="2808312" cy="151216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/>
          <p:cNvSpPr txBox="1"/>
          <p:nvPr/>
        </p:nvSpPr>
        <p:spPr>
          <a:xfrm>
            <a:off x="899592" y="1484784"/>
            <a:ext cx="259228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dirty="0" smtClean="0"/>
              <a:t>RZĄDZANIE – opiera się na możliwości zastosowania legalnego przymusu  lub przekonania o legalności zarządzeń, dotyczy działań kierowniczych państwowych organów władzy.</a:t>
            </a:r>
            <a:endParaRPr lang="pl-PL" sz="1400" dirty="0"/>
          </a:p>
        </p:txBody>
      </p:sp>
      <p:sp>
        <p:nvSpPr>
          <p:cNvPr id="6" name="Prostokąt 5"/>
          <p:cNvSpPr/>
          <p:nvPr/>
        </p:nvSpPr>
        <p:spPr>
          <a:xfrm>
            <a:off x="4860032" y="1556792"/>
            <a:ext cx="2808312" cy="15121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4932040" y="1628800"/>
            <a:ext cx="2808312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300" dirty="0" smtClean="0"/>
              <a:t>ZARZĄDZANIE –</a:t>
            </a:r>
            <a:r>
              <a:rPr lang="pl-PL" sz="1300" dirty="0"/>
              <a:t> </a:t>
            </a:r>
            <a:r>
              <a:rPr lang="pl-PL" sz="1300" dirty="0" smtClean="0"/>
              <a:t>czerpie swoje władztwo z własności zasobów, koniecznych dla kierowanych w celu pozyskania środków zapewniających egzystencje lub upoważnienia uzyskanego  od właściciela tych zasobów,.</a:t>
            </a:r>
            <a:endParaRPr lang="pl-PL" sz="1300" dirty="0"/>
          </a:p>
        </p:txBody>
      </p:sp>
      <p:sp>
        <p:nvSpPr>
          <p:cNvPr id="8" name="Prostokąt 7"/>
          <p:cNvSpPr/>
          <p:nvPr/>
        </p:nvSpPr>
        <p:spPr>
          <a:xfrm>
            <a:off x="3779912" y="3501008"/>
            <a:ext cx="1224136" cy="122413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/>
          <p:cNvSpPr txBox="1"/>
          <p:nvPr/>
        </p:nvSpPr>
        <p:spPr>
          <a:xfrm>
            <a:off x="3779912" y="3501009"/>
            <a:ext cx="136815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300" dirty="0" smtClean="0"/>
              <a:t>WYMUSZANIE – możliwość zastosowania nielegalnego przymusu</a:t>
            </a:r>
            <a:endParaRPr lang="pl-PL" sz="1300" dirty="0"/>
          </a:p>
        </p:txBody>
      </p:sp>
      <p:sp>
        <p:nvSpPr>
          <p:cNvPr id="10" name="Prostokąt 9"/>
          <p:cNvSpPr/>
          <p:nvPr/>
        </p:nvSpPr>
        <p:spPr>
          <a:xfrm>
            <a:off x="1331640" y="3501008"/>
            <a:ext cx="1872208" cy="1584176"/>
          </a:xfrm>
          <a:prstGeom prst="rect">
            <a:avLst/>
          </a:prstGeom>
          <a:solidFill>
            <a:srgbClr val="CC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ole tekstowe 10"/>
          <p:cNvSpPr txBox="1"/>
          <p:nvPr/>
        </p:nvSpPr>
        <p:spPr>
          <a:xfrm>
            <a:off x="1331640" y="3501008"/>
            <a:ext cx="2016224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300" dirty="0" smtClean="0"/>
              <a:t>EGZEKWOWANIE roszczeń  będące wynikiem wymuszenia wykonania przez partnera przyjętego zobowiązania w drodze egzekucji wyroku sądowego </a:t>
            </a:r>
            <a:endParaRPr lang="pl-PL" sz="1300" dirty="0"/>
          </a:p>
        </p:txBody>
      </p:sp>
      <p:sp>
        <p:nvSpPr>
          <p:cNvPr id="13" name="Prostokąt 12"/>
          <p:cNvSpPr/>
          <p:nvPr/>
        </p:nvSpPr>
        <p:spPr>
          <a:xfrm>
            <a:off x="5508104" y="3429000"/>
            <a:ext cx="2664296" cy="14401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ole tekstowe 13"/>
          <p:cNvSpPr txBox="1"/>
          <p:nvPr/>
        </p:nvSpPr>
        <p:spPr>
          <a:xfrm>
            <a:off x="5652120" y="3429000"/>
            <a:ext cx="2448272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300" dirty="0" smtClean="0"/>
              <a:t>DOBROWOLNE PODPORZĄDKOWANIE SPRAWUJĄCEMU KIEROWNICTWO wynikające z innych źródeł, tj. miłość, zaufanie, przekonanie o racjonalności otrzymanej rady</a:t>
            </a:r>
            <a:endParaRPr lang="pl-PL" sz="13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 smtClean="0">
                <a:solidFill>
                  <a:schemeClr val="accent1"/>
                </a:solidFill>
              </a:rPr>
              <a:t>Pojęcie kierowania w ścisłym znaczeniu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400" dirty="0" smtClean="0"/>
              <a:t>W koncepcji prakseologicznej zarządzanie traktuje się  jako „rodzaj lub postać kierowania ujmowanego w kontekście zorganizowanego; kierowanie jest związane z funkcją regulacyjną”.</a:t>
            </a:r>
          </a:p>
          <a:p>
            <a:pPr algn="just"/>
            <a:r>
              <a:rPr lang="pl-PL" sz="2400" dirty="0" smtClean="0"/>
              <a:t>Wraz z późniejszym okresie wskazywano, że „podstawą kierowania człowiekiem lub ludźmi jest formalna hierarchia organizacyjna, która daję władze organowi zarządzającemu nad zarządzanymi lub zarządzanymi” (</a:t>
            </a:r>
            <a:r>
              <a:rPr lang="pl-PL" sz="2400" dirty="0" err="1" smtClean="0"/>
              <a:t>Kurnal</a:t>
            </a:r>
            <a:r>
              <a:rPr lang="pl-PL" sz="2400" dirty="0" smtClean="0"/>
              <a:t>).</a:t>
            </a:r>
            <a:endParaRPr lang="pl-PL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solidFill>
                  <a:schemeClr val="accent1"/>
                </a:solidFill>
              </a:rPr>
              <a:t>Administrowanie a kierowanie </a:t>
            </a:r>
            <a:endParaRPr lang="pl-PL" b="1" dirty="0">
              <a:solidFill>
                <a:schemeClr val="accent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Pojęcie zarządzania należy również odróżnić od administrowania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Administrowanie nie stanowi rodzaj kierowania według kryterium źródła władzy, ale funkcją występującą w organizacji</a:t>
            </a: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/>
          </a:p>
        </p:txBody>
      </p:sp>
      <p:sp>
        <p:nvSpPr>
          <p:cNvPr id="4" name="Strzałka w dół 3"/>
          <p:cNvSpPr/>
          <p:nvPr/>
        </p:nvSpPr>
        <p:spPr>
          <a:xfrm>
            <a:off x="4211960" y="2708920"/>
            <a:ext cx="1008112" cy="1368152"/>
          </a:xfrm>
          <a:prstGeom prst="downArrow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 smtClean="0">
                <a:solidFill>
                  <a:schemeClr val="accent1"/>
                </a:solidFill>
              </a:rPr>
              <a:t>Cybernetyczna koncepcja zarządzania</a:t>
            </a:r>
            <a:endParaRPr lang="pl-PL" b="1" dirty="0">
              <a:solidFill>
                <a:schemeClr val="accent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pl-PL" dirty="0" smtClean="0"/>
              <a:t>Cybernetyka stanowi naukę o procesach sterowania – analiza dotyczy martwych oraz żywych obiektów będących w ruchu. </a:t>
            </a:r>
          </a:p>
          <a:p>
            <a:pPr algn="just"/>
            <a:r>
              <a:rPr lang="pl-PL" dirty="0" smtClean="0"/>
              <a:t>Zarządzanie traktuje się jako szczególna forma sterowania. Pojęcie sterowania ma jednak charakter bardziej ogólny, bo odnosi się do wielu zjawisk nie tylko natury ekonomicznej lub społecznej.</a:t>
            </a:r>
          </a:p>
          <a:p>
            <a:pPr algn="just"/>
            <a:r>
              <a:rPr lang="pl-PL" dirty="0" smtClean="0"/>
              <a:t>W sytuacji, gdy jakiś organizm albo mechanizm jest sterowalny i sterowany, oznacza to, że jest centrum, które steruje i że istnieją podane temu sterowaniu obiekty współdziałające w owym systemie- obiektyw więc nie mogą mieć pełnej autonomii; wartość działania systemu jest większa niż wartość mechaniczne dodawanych do siebie obiektów.</a:t>
            </a:r>
          </a:p>
          <a:p>
            <a:pPr algn="just"/>
            <a:r>
              <a:rPr lang="pl-PL" dirty="0" smtClean="0">
                <a:solidFill>
                  <a:srgbClr val="002060"/>
                </a:solidFill>
              </a:rPr>
              <a:t>Sterowanie jest więc wszelkim celowym oddziaływaniem jednego systemu na inny w celu otrzymania takich zmian procesu zachodzącego w przedmiocie sterowania lub stanu sterowanego w systemie danej chwili, który uważa się za pożądany.</a:t>
            </a:r>
            <a:endParaRPr lang="pl-PL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 smtClean="0">
                <a:solidFill>
                  <a:schemeClr val="accent1"/>
                </a:solidFill>
              </a:rPr>
              <a:t>Systemowa interpretacja pojęcia zarządzania </a:t>
            </a:r>
            <a:endParaRPr lang="pl-PL" b="1" dirty="0">
              <a:solidFill>
                <a:schemeClr val="accent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endParaRPr lang="pl-PL" sz="2400" dirty="0" smtClean="0"/>
          </a:p>
          <a:p>
            <a:pPr algn="just"/>
            <a:r>
              <a:rPr lang="pl-PL" sz="2400" dirty="0" smtClean="0"/>
              <a:t>Tradycyjne ujęcie systemu odwołuje się do koncepcji całości złożonej ze  wzajemnie powiązanych elementów. Ogólna teoria systemu wprowadza pojęcie systemu otwartego, dla którego charakterystyczne jest występowanie wzajemnych wpływów i zależności pomiędzy organizacją a otoczeniem. </a:t>
            </a:r>
          </a:p>
          <a:p>
            <a:pPr algn="just"/>
            <a:r>
              <a:rPr lang="pl-PL" sz="2400" dirty="0" smtClean="0"/>
              <a:t>Zarządzanie, w świetle tej koncepcji, stanowi utrzymanie równowagi między organizacją a jej otoczeniem oraz między </a:t>
            </a:r>
            <a:endParaRPr lang="pl-PL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solidFill>
                  <a:schemeClr val="accent1"/>
                </a:solidFill>
              </a:rPr>
              <a:t>Funkcje zarządzania</a:t>
            </a:r>
            <a:endParaRPr lang="pl-PL" b="1" dirty="0">
              <a:solidFill>
                <a:schemeClr val="accent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251520" y="1219200"/>
            <a:ext cx="9073008" cy="480208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sz="2000" dirty="0" smtClean="0"/>
              <a:t>W klasycznej koncepcji wskazuje się na następujące funkcje zarządzania: </a:t>
            </a:r>
          </a:p>
          <a:p>
            <a:pPr algn="ctr">
              <a:buNone/>
            </a:pPr>
            <a:r>
              <a:rPr lang="pl-PL" sz="2000" dirty="0" smtClean="0"/>
              <a:t>planowanie, organizowanie, przewodzenie oraz kontrola. </a:t>
            </a:r>
            <a:endParaRPr lang="pl-PL" sz="2000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475656" y="220486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90600"/>
          </a:xfrm>
        </p:spPr>
        <p:txBody>
          <a:bodyPr/>
          <a:lstStyle/>
          <a:p>
            <a:pPr algn="ctr"/>
            <a:r>
              <a:rPr lang="pl-PL" b="1" dirty="0" smtClean="0">
                <a:solidFill>
                  <a:schemeClr val="accent1"/>
                </a:solidFill>
              </a:rPr>
              <a:t>Proces decyzyjny</a:t>
            </a:r>
            <a:endParaRPr lang="pl-PL" b="1" dirty="0">
              <a:solidFill>
                <a:schemeClr val="accent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3275856" y="1700808"/>
            <a:ext cx="2304256" cy="64807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3275856" y="4221088"/>
            <a:ext cx="2304256" cy="64807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6084168" y="2924944"/>
            <a:ext cx="2304256" cy="64807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683568" y="2924944"/>
            <a:ext cx="2304256" cy="64807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3419872" y="1916832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PLANOWANIE</a:t>
            </a:r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6228184" y="3140969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ORGANIZOWANIE</a:t>
            </a:r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3419872" y="4365104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PRZEWODZENIE</a:t>
            </a:r>
            <a:endParaRPr lang="pl-PL" dirty="0"/>
          </a:p>
        </p:txBody>
      </p:sp>
      <p:sp>
        <p:nvSpPr>
          <p:cNvPr id="11" name="pole tekstowe 10"/>
          <p:cNvSpPr txBox="1"/>
          <p:nvPr/>
        </p:nvSpPr>
        <p:spPr>
          <a:xfrm>
            <a:off x="683568" y="3140969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KONTROLOWANIE</a:t>
            </a:r>
            <a:endParaRPr lang="pl-PL" dirty="0"/>
          </a:p>
        </p:txBody>
      </p:sp>
      <p:sp>
        <p:nvSpPr>
          <p:cNvPr id="12" name="Prostokąt 11"/>
          <p:cNvSpPr/>
          <p:nvPr/>
        </p:nvSpPr>
        <p:spPr>
          <a:xfrm>
            <a:off x="6084168" y="1700808"/>
            <a:ext cx="5950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l-PL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+</a:t>
            </a:r>
            <a:endParaRPr lang="pl-PL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Prostokąt 12"/>
          <p:cNvSpPr/>
          <p:nvPr/>
        </p:nvSpPr>
        <p:spPr>
          <a:xfrm>
            <a:off x="1979712" y="1772816"/>
            <a:ext cx="5950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l-PL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+</a:t>
            </a:r>
            <a:endParaRPr lang="pl-PL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Prostokąt 13"/>
          <p:cNvSpPr/>
          <p:nvPr/>
        </p:nvSpPr>
        <p:spPr>
          <a:xfrm>
            <a:off x="6308576" y="4085456"/>
            <a:ext cx="5950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l-PL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+</a:t>
            </a:r>
            <a:endParaRPr lang="pl-PL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Prostokąt 14"/>
          <p:cNvSpPr/>
          <p:nvPr/>
        </p:nvSpPr>
        <p:spPr>
          <a:xfrm>
            <a:off x="2132112" y="3941440"/>
            <a:ext cx="5950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pl-PL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+</a:t>
            </a:r>
            <a:endParaRPr lang="pl-PL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 smtClean="0">
                <a:solidFill>
                  <a:schemeClr val="accent1"/>
                </a:solidFill>
              </a:rPr>
              <a:t>Proces decyzyjny </a:t>
            </a:r>
            <a:br>
              <a:rPr lang="pl-PL" b="1" dirty="0" smtClean="0">
                <a:solidFill>
                  <a:schemeClr val="accent1"/>
                </a:solidFill>
              </a:rPr>
            </a:br>
            <a:r>
              <a:rPr lang="pl-PL" b="1" dirty="0" smtClean="0">
                <a:solidFill>
                  <a:schemeClr val="accent1"/>
                </a:solidFill>
              </a:rPr>
              <a:t>koncepcja Druckera</a:t>
            </a:r>
            <a:endParaRPr lang="pl-PL" b="1" dirty="0">
              <a:solidFill>
                <a:schemeClr val="accent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pl-PL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PIERWSZY ETAP:</a:t>
            </a:r>
            <a:r>
              <a:rPr lang="pl-PL" sz="2400" dirty="0" smtClean="0"/>
              <a:t> Pierwszy krok – zdefiniowanie i ustalenie rzeczywistego problemu; Drugi krok – określenie uwarunkowań rozwiązania problemu w zakresie sformułowania celów rozwiązania oraz reguł ograniczających poszukiwanie możliwych rozwiązań; cele rozwiązania powinny wskazywać na cele organizacji.</a:t>
            </a:r>
          </a:p>
          <a:p>
            <a:pPr algn="just"/>
            <a:r>
              <a:rPr lang="pl-PL" sz="2400" dirty="0" smtClean="0"/>
              <a:t> </a:t>
            </a:r>
            <a:r>
              <a:rPr lang="pl-PL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DRUGI ETAP:  </a:t>
            </a:r>
            <a:r>
              <a:rPr lang="pl-PL" sz="2400" dirty="0" smtClean="0"/>
              <a:t>Analiza problemu polegająca na kwalifikacji problemu, czyli ustaleniu kto powinien podjąć decyzję i kto powinien uczestniczyć w jej przygotowaniu oraz gromadzenia informacji, stanowi dyrektywę formułowaną na pierwszym miejscu i dotyczy określenia a także kwalifikacji problemu i zakresu informacji uznanych za istotne.</a:t>
            </a:r>
          </a:p>
          <a:p>
            <a:pPr algn="just"/>
            <a:r>
              <a:rPr lang="pl-PL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TRZECI ETAP: </a:t>
            </a:r>
            <a:r>
              <a:rPr lang="pl-PL" sz="2400" dirty="0" smtClean="0"/>
              <a:t>Wypracowanie możliwych rozwiązań  w celu wypracowania wachlarzu możliwych rozwiązań.</a:t>
            </a:r>
          </a:p>
          <a:p>
            <a:pPr algn="just"/>
            <a:r>
              <a:rPr lang="pl-PL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CZWARTY ETAP: </a:t>
            </a:r>
            <a:r>
              <a:rPr lang="pl-PL" sz="2400" dirty="0" smtClean="0"/>
              <a:t>Wybór najlepszego rozwiązania </a:t>
            </a:r>
            <a:r>
              <a:rPr lang="pl-PL" sz="2400" dirty="0" smtClean="0"/>
              <a:t>–</a:t>
            </a:r>
            <a:r>
              <a:rPr lang="pl-PL" sz="2400" dirty="0" smtClean="0"/>
              <a:t> z propozycji rozwiązań wypracowanych na wcześniejszym etapie; z zastosowaniem następujących kryterium: ryzyko, ekonomia wysiłku, czas oraz ograniczoność zasobów. </a:t>
            </a:r>
          </a:p>
          <a:p>
            <a:pPr algn="just"/>
            <a:r>
              <a:rPr lang="pl-PL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PIĄTY ETAP: </a:t>
            </a:r>
            <a:r>
              <a:rPr lang="pl-PL" sz="2400" dirty="0" smtClean="0"/>
              <a:t>Przekształcenie wybranego rozwiązania w skuteczne działanie.</a:t>
            </a:r>
          </a:p>
          <a:p>
            <a:pPr algn="just"/>
            <a:endParaRPr lang="pl-PL" sz="2400" dirty="0" smtClean="0"/>
          </a:p>
          <a:p>
            <a:pPr algn="just"/>
            <a:endParaRPr lang="pl-PL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Rodzaje kierowników</a:t>
            </a:r>
            <a:endParaRPr lang="pl-PL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</p:nvPr>
        </p:nvGraphicFramePr>
        <p:xfrm>
          <a:off x="395536" y="1268760"/>
          <a:ext cx="8496944" cy="58570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69201"/>
                <a:gridCol w="5327743"/>
              </a:tblGrid>
              <a:tr h="949740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   RODZAJ KIEROWANIKA (kryteria: szczebel zarządzania i</a:t>
                      </a:r>
                      <a:r>
                        <a:rPr lang="pl-PL" sz="1600" baseline="0" dirty="0" smtClean="0"/>
                        <a:t> </a:t>
                      </a:r>
                      <a:r>
                        <a:rPr lang="pl-PL" sz="1600" dirty="0" smtClean="0"/>
                        <a:t>obszar zarządzania)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OPIS STANOWISKA</a:t>
                      </a:r>
                      <a:endParaRPr lang="pl-PL" sz="1600" dirty="0"/>
                    </a:p>
                  </a:txBody>
                  <a:tcPr/>
                </a:tc>
              </a:tr>
              <a:tr h="787824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Kierownicy najwyższego szczebla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Stanowią niewielką grupę, zarządzają całą organizacją;</a:t>
                      </a:r>
                      <a:r>
                        <a:rPr lang="pl-PL" sz="1600" baseline="0" dirty="0" smtClean="0"/>
                        <a:t> pełnią funkcję reprezentacyjne , ponoszą odpowiedzialność, otrzymują wysokie wynagrodzenie</a:t>
                      </a:r>
                      <a:endParaRPr lang="pl-PL" sz="1600" dirty="0"/>
                    </a:p>
                  </a:txBody>
                  <a:tcPr/>
                </a:tc>
              </a:tr>
              <a:tr h="10212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/>
                        <a:t>Kierownicy średniego szczebla (pośrednich</a:t>
                      </a:r>
                      <a:r>
                        <a:rPr lang="pl-PL" sz="1600" baseline="0" dirty="0" smtClean="0"/>
                        <a:t> szczebli)</a:t>
                      </a:r>
                      <a:endParaRPr lang="pl-PL" sz="1600" dirty="0" smtClean="0"/>
                    </a:p>
                    <a:p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Stanowią najliczniejszą</a:t>
                      </a:r>
                      <a:r>
                        <a:rPr lang="pl-PL" sz="1600" baseline="0" dirty="0" smtClean="0"/>
                        <a:t> grupę kierowników, ich rolą jest zapewnienie  realizacji polityków i planów kierowników wyższego rzędu, koordynują działanie kierowników niższego rzędu</a:t>
                      </a:r>
                      <a:endParaRPr lang="pl-PL" sz="1600" dirty="0"/>
                    </a:p>
                  </a:txBody>
                  <a:tcPr/>
                </a:tc>
              </a:tr>
              <a:tr h="814063">
                <a:tc>
                  <a:txBody>
                    <a:bodyPr/>
                    <a:lstStyle/>
                    <a:p>
                      <a:r>
                        <a:rPr lang="pl-PL" dirty="0" smtClean="0"/>
                        <a:t>Kierownicy najniższego szczebla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Nadzorują i koordynują działania pracowników</a:t>
                      </a:r>
                      <a:r>
                        <a:rPr lang="pl-PL" baseline="0" dirty="0" smtClean="0"/>
                        <a:t> wykonawczych, są nazywani kierownikami pierwszej linii, nie są przełożonymi innych kierowników</a:t>
                      </a:r>
                      <a:endParaRPr lang="pl-PL" dirty="0"/>
                    </a:p>
                  </a:txBody>
                  <a:tcPr/>
                </a:tc>
              </a:tr>
              <a:tr h="814063">
                <a:tc>
                  <a:txBody>
                    <a:bodyPr/>
                    <a:lstStyle/>
                    <a:p>
                      <a:r>
                        <a:rPr lang="pl-PL" dirty="0" smtClean="0"/>
                        <a:t>Kierownicy funkcjonalni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Są</a:t>
                      </a:r>
                      <a:r>
                        <a:rPr lang="pl-PL" baseline="0" dirty="0" smtClean="0"/>
                        <a:t> odpowiedzialni jedynie za jeden obszar działania organizacji, np. public </a:t>
                      </a:r>
                      <a:r>
                        <a:rPr lang="pl-PL" baseline="0" dirty="0" err="1" smtClean="0"/>
                        <a:t>relation</a:t>
                      </a:r>
                      <a:r>
                        <a:rPr lang="pl-PL" baseline="0" dirty="0" smtClean="0"/>
                        <a:t>,  marketing, zaopatrzenie, badania</a:t>
                      </a:r>
                      <a:endParaRPr lang="pl-PL" dirty="0"/>
                    </a:p>
                  </a:txBody>
                  <a:tcPr/>
                </a:tc>
              </a:tr>
              <a:tr h="1058281">
                <a:tc>
                  <a:txBody>
                    <a:bodyPr/>
                    <a:lstStyle/>
                    <a:p>
                      <a:r>
                        <a:rPr lang="pl-PL" dirty="0" smtClean="0"/>
                        <a:t>Kierownicy ogólni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Ponoszą odpowiedzialność za wszystkie funkcje organizacji  czy jednostki organizacyjnej w obrębie większej organizacji; może być kierownikiem najwyższego lub średniego szczebla 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solidFill>
                  <a:schemeClr val="accent1">
                    <a:lumMod val="75000"/>
                  </a:schemeClr>
                </a:solidFill>
              </a:rPr>
              <a:t>O czym już mówiliśmy?</a:t>
            </a:r>
            <a:endParaRPr lang="pl-PL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pl-PL" sz="2400" dirty="0" smtClean="0"/>
          </a:p>
          <a:p>
            <a:r>
              <a:rPr lang="pl-PL" sz="2400" dirty="0" smtClean="0"/>
              <a:t>Szkoły w nauce organizacji i zarządzania – historyczne ujęcie;</a:t>
            </a:r>
            <a:endParaRPr lang="pl-PL" sz="2400" dirty="0" smtClean="0"/>
          </a:p>
          <a:p>
            <a:r>
              <a:rPr lang="pl-PL" sz="2400" dirty="0" smtClean="0"/>
              <a:t>Pojęcie organizacji; proces instytucjonalizacji; </a:t>
            </a:r>
          </a:p>
          <a:p>
            <a:r>
              <a:rPr lang="pl-PL" sz="2400" dirty="0" smtClean="0"/>
              <a:t>Projektowanie i modelowanie organizacji; pojęcie struktury i rodzaje struktury organizacyjnej;</a:t>
            </a:r>
          </a:p>
          <a:p>
            <a:r>
              <a:rPr lang="pl-PL" sz="2400" dirty="0" smtClean="0"/>
              <a:t>Władza w organizacji;</a:t>
            </a:r>
          </a:p>
          <a:p>
            <a:r>
              <a:rPr lang="pl-PL" sz="2400" dirty="0" smtClean="0"/>
              <a:t>Jednostka w organizacji: motywowanie, konflikt w organizacji;</a:t>
            </a:r>
          </a:p>
          <a:p>
            <a:pPr>
              <a:buNone/>
            </a:pPr>
            <a:endParaRPr lang="pl-PL" dirty="0" smtClean="0"/>
          </a:p>
          <a:p>
            <a:pPr algn="ctr">
              <a:buNone/>
            </a:pPr>
            <a:endParaRPr lang="pl-PL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pl-PL" b="1" dirty="0" smtClean="0">
                <a:solidFill>
                  <a:srgbClr val="FF0000"/>
                </a:solidFill>
              </a:rPr>
              <a:t>O</a:t>
            </a:r>
            <a:r>
              <a:rPr lang="pl-PL" b="1" dirty="0" smtClean="0">
                <a:solidFill>
                  <a:schemeClr val="accent5">
                    <a:lumMod val="75000"/>
                  </a:schemeClr>
                </a:solidFill>
              </a:rPr>
              <a:t>r</a:t>
            </a:r>
            <a:r>
              <a:rPr lang="pl-PL" b="1" dirty="0" smtClean="0">
                <a:solidFill>
                  <a:srgbClr val="FFFF00"/>
                </a:solidFill>
              </a:rPr>
              <a:t>g</a:t>
            </a:r>
            <a:r>
              <a:rPr lang="pl-PL" b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a</a:t>
            </a:r>
            <a:r>
              <a:rPr lang="pl-PL" b="1" dirty="0" smtClean="0">
                <a:solidFill>
                  <a:srgbClr val="00B050"/>
                </a:solidFill>
              </a:rPr>
              <a:t>n</a:t>
            </a:r>
            <a:r>
              <a:rPr lang="pl-PL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</a:t>
            </a:r>
            <a:r>
              <a:rPr lang="pl-PL" b="1" dirty="0" smtClean="0">
                <a:solidFill>
                  <a:srgbClr val="FF6699"/>
                </a:solidFill>
              </a:rPr>
              <a:t>z</a:t>
            </a:r>
            <a:r>
              <a:rPr lang="pl-PL" b="1" dirty="0" smtClean="0">
                <a:solidFill>
                  <a:schemeClr val="accent5">
                    <a:lumMod val="75000"/>
                  </a:schemeClr>
                </a:solidFill>
              </a:rPr>
              <a:t>a</a:t>
            </a:r>
            <a:r>
              <a:rPr lang="pl-PL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c</a:t>
            </a:r>
            <a:r>
              <a:rPr lang="pl-PL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j</a:t>
            </a:r>
            <a:r>
              <a:rPr lang="pl-PL" b="1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a</a:t>
            </a:r>
            <a:r>
              <a:rPr lang="pl-PL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endParaRPr lang="pl-PL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Role kierownicze wg H. </a:t>
            </a:r>
            <a:r>
              <a:rPr lang="pl-PL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Mintzberga</a:t>
            </a:r>
            <a:endParaRPr lang="pl-PL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pPr>
              <a:buNone/>
            </a:pPr>
            <a:r>
              <a:rPr lang="pl-PL" sz="1800" dirty="0" smtClean="0"/>
              <a:t>                                                                                    ROLE INFORMACYJNE</a:t>
            </a:r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1547664" y="1412776"/>
            <a:ext cx="2160240" cy="1728192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Łącznik prosty ze strzałką 5"/>
          <p:cNvCxnSpPr/>
          <p:nvPr/>
        </p:nvCxnSpPr>
        <p:spPr>
          <a:xfrm>
            <a:off x="4211960" y="1412776"/>
            <a:ext cx="1791816" cy="1575792"/>
          </a:xfrm>
          <a:prstGeom prst="straightConnector1">
            <a:avLst/>
          </a:prstGeom>
          <a:ln>
            <a:solidFill>
              <a:schemeClr val="accent4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3995936" y="1700808"/>
            <a:ext cx="63624" cy="2727920"/>
          </a:xfrm>
          <a:prstGeom prst="straightConnector1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ole tekstowe 9"/>
          <p:cNvSpPr txBox="1"/>
          <p:nvPr/>
        </p:nvSpPr>
        <p:spPr>
          <a:xfrm>
            <a:off x="323528" y="3356992"/>
            <a:ext cx="525658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ROLE  INTERPERSONALNE</a:t>
            </a:r>
          </a:p>
          <a:p>
            <a:endParaRPr lang="pl-PL" dirty="0"/>
          </a:p>
          <a:p>
            <a:endParaRPr lang="pl-PL" dirty="0" smtClean="0"/>
          </a:p>
          <a:p>
            <a:endParaRPr lang="pl-PL" dirty="0"/>
          </a:p>
          <a:p>
            <a:r>
              <a:rPr lang="pl-PL" dirty="0" smtClean="0"/>
              <a:t>                                             ROLE DECYZYJNE</a:t>
            </a:r>
          </a:p>
          <a:p>
            <a:pPr algn="ctr"/>
            <a:endParaRPr lang="pl-PL" dirty="0" smtClean="0"/>
          </a:p>
          <a:p>
            <a:pPr algn="ctr"/>
            <a:endParaRPr lang="pl-PL" dirty="0"/>
          </a:p>
          <a:p>
            <a:pPr algn="ctr"/>
            <a:endParaRPr lang="pl-PL" dirty="0" smtClean="0"/>
          </a:p>
          <a:p>
            <a:pPr algn="ctr"/>
            <a:r>
              <a:rPr lang="pl-PL" dirty="0"/>
              <a:t> </a:t>
            </a:r>
            <a:r>
              <a:rPr lang="pl-PL" dirty="0" smtClean="0"/>
              <a:t>               </a:t>
            </a:r>
            <a:endParaRPr lang="pl-P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Role interpersonalne</a:t>
            </a:r>
            <a:endParaRPr lang="pl-PL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pl-PL" dirty="0" smtClean="0"/>
              <a:t>Dotyczą kontaktów z ludźmi.  Są to:</a:t>
            </a:r>
          </a:p>
          <a:p>
            <a:pPr algn="just"/>
            <a:r>
              <a:rPr lang="pl-PL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rola reprezentanta</a:t>
            </a:r>
            <a:r>
              <a:rPr lang="pl-PL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 </a:t>
            </a:r>
            <a:r>
              <a:rPr lang="pl-PL" dirty="0" smtClean="0"/>
              <a:t>– czyli ogół działań mających znaczenie bardziej ceremonialne i symboliczne niż merytoryczne, stanowi symbol firmy w stosunkach z otoczeniem, reprezentuje firmę na konferencjach krajowych i międzynarodowych oraz spotkaniach publicznych;</a:t>
            </a:r>
          </a:p>
          <a:p>
            <a:pPr algn="just"/>
            <a:r>
              <a:rPr lang="pl-PL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rola </a:t>
            </a:r>
            <a:r>
              <a:rPr lang="pl-PL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przywódcy</a:t>
            </a:r>
            <a:r>
              <a:rPr lang="pl-PL" dirty="0" smtClean="0"/>
              <a:t> – realizuje cele </a:t>
            </a:r>
            <a:r>
              <a:rPr lang="pl-PL" dirty="0" smtClean="0"/>
              <a:t>firmy, stanowi motywację stosowaną </a:t>
            </a:r>
            <a:r>
              <a:rPr lang="pl-PL" dirty="0" smtClean="0"/>
              <a:t>wobec </a:t>
            </a:r>
            <a:r>
              <a:rPr lang="pl-PL" dirty="0" smtClean="0"/>
              <a:t>pracowników, szkoli</a:t>
            </a:r>
            <a:r>
              <a:rPr lang="pl-PL" dirty="0" smtClean="0"/>
              <a:t>, przewodzi grupie, personelowi firmy, kieruje, motywuje i ocenia </a:t>
            </a:r>
            <a:r>
              <a:rPr lang="pl-PL" dirty="0" smtClean="0"/>
              <a:t>pracowników;</a:t>
            </a:r>
            <a:endParaRPr lang="pl-PL" dirty="0" smtClean="0"/>
          </a:p>
          <a:p>
            <a:pPr algn="just"/>
            <a:r>
              <a:rPr lang="pl-PL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rola łącznika (pośrednika)</a:t>
            </a:r>
            <a:r>
              <a:rPr lang="pl-PL" dirty="0" smtClean="0"/>
              <a:t> – koordynuje działania międzyludzkie, międzygrupowe, </a:t>
            </a:r>
            <a:r>
              <a:rPr lang="pl-PL" dirty="0" smtClean="0"/>
              <a:t>międzynarodowe, utrzymuje stosunki </a:t>
            </a:r>
            <a:r>
              <a:rPr lang="pl-PL" dirty="0" smtClean="0"/>
              <a:t>między </a:t>
            </a:r>
            <a:r>
              <a:rPr lang="pl-PL" dirty="0" smtClean="0"/>
              <a:t>firmą oraz jej otoczeniem</a:t>
            </a: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00336"/>
          </a:xfrm>
        </p:spPr>
        <p:txBody>
          <a:bodyPr/>
          <a:lstStyle/>
          <a:p>
            <a:pPr algn="ctr"/>
            <a:r>
              <a:rPr lang="pl-PL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Role informacyjne </a:t>
            </a:r>
            <a:endParaRPr lang="pl-PL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251520" y="1052736"/>
            <a:ext cx="8435280" cy="510422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sz="2400" dirty="0" smtClean="0"/>
              <a:t>    </a:t>
            </a:r>
          </a:p>
          <a:p>
            <a:pPr algn="ctr">
              <a:buNone/>
            </a:pPr>
            <a:r>
              <a:rPr lang="pl-PL" sz="2400" dirty="0" smtClean="0"/>
              <a:t>Dotyczą zbierania, przetwarzania czy przekazywania </a:t>
            </a:r>
            <a:r>
              <a:rPr lang="pl-PL" sz="2400" dirty="0" smtClean="0"/>
              <a:t>informacji. </a:t>
            </a:r>
            <a:r>
              <a:rPr lang="pl-PL" sz="2400" dirty="0" smtClean="0"/>
              <a:t> Można wyróżnić</a:t>
            </a:r>
            <a:r>
              <a:rPr lang="pl-PL" sz="2400" dirty="0" smtClean="0"/>
              <a:t>:</a:t>
            </a:r>
          </a:p>
          <a:p>
            <a:pPr algn="just"/>
            <a:r>
              <a:rPr lang="pl-PL" sz="24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rolę rzecznika</a:t>
            </a:r>
            <a:r>
              <a:rPr lang="pl-PL" sz="24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 </a:t>
            </a:r>
            <a:r>
              <a:rPr lang="pl-PL" sz="2400" dirty="0" smtClean="0"/>
              <a:t>– reprezentuje interesy organizacji, </a:t>
            </a:r>
            <a:r>
              <a:rPr lang="pl-PL" sz="2400" dirty="0" smtClean="0"/>
              <a:t>prezentuje  </a:t>
            </a:r>
            <a:r>
              <a:rPr lang="pl-PL" sz="2400" dirty="0" smtClean="0"/>
              <a:t>określone </a:t>
            </a:r>
            <a:r>
              <a:rPr lang="pl-PL" sz="2400" dirty="0" smtClean="0"/>
              <a:t>zagadnienia czy problemy </a:t>
            </a:r>
            <a:r>
              <a:rPr lang="pl-PL" sz="2400" dirty="0" smtClean="0"/>
              <a:t>przed osobami z </a:t>
            </a:r>
            <a:r>
              <a:rPr lang="pl-PL" sz="2400" dirty="0" smtClean="0"/>
              <a:t>zewnątrz., nadto rozmawia </a:t>
            </a:r>
            <a:r>
              <a:rPr lang="pl-PL" sz="2400" dirty="0" smtClean="0"/>
              <a:t>z profesjonalistami i grupami </a:t>
            </a:r>
            <a:r>
              <a:rPr lang="pl-PL" sz="2400" dirty="0" smtClean="0"/>
              <a:t>zawodowymi;</a:t>
            </a:r>
            <a:endParaRPr lang="pl-PL" sz="2400" dirty="0" smtClean="0"/>
          </a:p>
          <a:p>
            <a:pPr algn="just"/>
            <a:r>
              <a:rPr lang="pl-PL" sz="24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rolę propagatora</a:t>
            </a:r>
            <a:r>
              <a:rPr lang="pl-PL" sz="2400" dirty="0" smtClean="0"/>
              <a:t> – przekazuje </a:t>
            </a:r>
            <a:r>
              <a:rPr lang="pl-PL" sz="2400" dirty="0" smtClean="0"/>
              <a:t>informacje </a:t>
            </a:r>
            <a:r>
              <a:rPr lang="pl-PL" sz="2400" dirty="0" smtClean="0"/>
              <a:t>swoim podwładnym </a:t>
            </a:r>
            <a:r>
              <a:rPr lang="pl-PL" sz="2400" dirty="0" smtClean="0"/>
              <a:t>aby umożliwić  </a:t>
            </a:r>
            <a:r>
              <a:rPr lang="pl-PL" sz="2400" dirty="0" smtClean="0"/>
              <a:t>im </a:t>
            </a:r>
            <a:r>
              <a:rPr lang="pl-PL" sz="2400" dirty="0" smtClean="0"/>
              <a:t>realizację zadań, prezentuje współpracownikom </a:t>
            </a:r>
            <a:r>
              <a:rPr lang="pl-PL" sz="2400" dirty="0" smtClean="0"/>
              <a:t>plan działania, opracowuje i wysyła raporty, periodyki oraz </a:t>
            </a:r>
            <a:r>
              <a:rPr lang="pl-PL" sz="2400" dirty="0" smtClean="0"/>
              <a:t>listy;</a:t>
            </a:r>
            <a:endParaRPr lang="pl-PL" sz="2400" dirty="0" smtClean="0"/>
          </a:p>
          <a:p>
            <a:pPr algn="just"/>
            <a:r>
              <a:rPr lang="pl-PL" sz="24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rolę </a:t>
            </a:r>
            <a:r>
              <a:rPr lang="pl-PL" sz="24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obserwatora</a:t>
            </a:r>
            <a:r>
              <a:rPr lang="pl-PL" sz="2400" dirty="0" smtClean="0"/>
              <a:t> </a:t>
            </a:r>
            <a:r>
              <a:rPr lang="pl-PL" sz="2400" dirty="0" smtClean="0"/>
              <a:t>– poszukuje </a:t>
            </a:r>
            <a:r>
              <a:rPr lang="pl-PL" sz="2400" dirty="0" smtClean="0"/>
              <a:t>danych zawiązanych z funkcjonowaniem firmy, </a:t>
            </a:r>
            <a:r>
              <a:rPr lang="pl-PL" sz="2400" dirty="0" smtClean="0"/>
              <a:t>analizuje </a:t>
            </a:r>
            <a:r>
              <a:rPr lang="pl-PL" sz="2400" dirty="0" smtClean="0"/>
              <a:t>informacje pochodzące z wewnątrz </a:t>
            </a:r>
            <a:r>
              <a:rPr lang="pl-PL" sz="2400" dirty="0" smtClean="0"/>
              <a:t>oraz z </a:t>
            </a:r>
            <a:r>
              <a:rPr lang="pl-PL" sz="2400" dirty="0" smtClean="0"/>
              <a:t>zewnątrz </a:t>
            </a:r>
            <a:r>
              <a:rPr lang="pl-PL" sz="2400" dirty="0" smtClean="0"/>
              <a:t>organizacji.</a:t>
            </a:r>
            <a:endParaRPr lang="pl-PL" sz="2400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Role decyzyjne</a:t>
            </a:r>
            <a:endParaRPr lang="pl-PL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pl-PL" dirty="0" smtClean="0"/>
              <a:t>Są skoncentrowane na </a:t>
            </a:r>
            <a:r>
              <a:rPr lang="pl-PL" dirty="0" smtClean="0"/>
              <a:t>podejmowaniu przez menedżerów decyzji w oparciu o zgromadzone informacje. </a:t>
            </a:r>
            <a:r>
              <a:rPr lang="pl-PL" dirty="0" smtClean="0"/>
              <a:t>Wyróżniamy</a:t>
            </a:r>
            <a:r>
              <a:rPr lang="pl-PL" dirty="0" smtClean="0"/>
              <a:t>:</a:t>
            </a:r>
          </a:p>
          <a:p>
            <a:pPr algn="just"/>
            <a:r>
              <a:rPr lang="pl-PL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rolę przedsiębiorcy</a:t>
            </a:r>
            <a:r>
              <a:rPr lang="pl-PL" dirty="0" smtClean="0"/>
              <a:t> – </a:t>
            </a:r>
            <a:r>
              <a:rPr lang="pl-PL" dirty="0" smtClean="0"/>
              <a:t> dotyczy inicjowania zmian, wykorzystywania wszelkich szans dla </a:t>
            </a:r>
            <a:r>
              <a:rPr lang="pl-PL" dirty="0" smtClean="0"/>
              <a:t>rozwoju </a:t>
            </a:r>
            <a:r>
              <a:rPr lang="pl-PL" dirty="0" smtClean="0"/>
              <a:t>organizacji oraz opracowania nowych pomysłów innowacyjnych;</a:t>
            </a:r>
            <a:endParaRPr lang="pl-PL" dirty="0" smtClean="0"/>
          </a:p>
          <a:p>
            <a:pPr algn="just"/>
            <a:r>
              <a:rPr lang="pl-PL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rolę </a:t>
            </a:r>
            <a:r>
              <a:rPr lang="pl-PL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reagującą (przeciwdziałającego zakłóceniom)</a:t>
            </a:r>
            <a:r>
              <a:rPr lang="pl-PL" dirty="0" smtClean="0"/>
              <a:t> – </a:t>
            </a:r>
            <a:r>
              <a:rPr lang="pl-PL" dirty="0" smtClean="0"/>
              <a:t> niweluje </a:t>
            </a:r>
            <a:r>
              <a:rPr lang="pl-PL" dirty="0" smtClean="0"/>
              <a:t>zakłócenia </a:t>
            </a:r>
            <a:r>
              <a:rPr lang="pl-PL" dirty="0" smtClean="0"/>
              <a:t>czy </a:t>
            </a:r>
            <a:r>
              <a:rPr lang="pl-PL" dirty="0" smtClean="0"/>
              <a:t>konflikty, które mogą pojawić się w </a:t>
            </a:r>
            <a:r>
              <a:rPr lang="pl-PL" dirty="0" smtClean="0"/>
              <a:t>organizacji, zajmuje </a:t>
            </a:r>
            <a:r>
              <a:rPr lang="pl-PL" dirty="0" smtClean="0"/>
              <a:t>się takimi sprawami jak strajki, naruszenia praw autorskich itp.</a:t>
            </a:r>
          </a:p>
          <a:p>
            <a:pPr algn="just"/>
            <a:r>
              <a:rPr lang="pl-PL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rolę dysponenta </a:t>
            </a:r>
            <a:r>
              <a:rPr lang="pl-PL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zasobów/informacji</a:t>
            </a:r>
            <a:r>
              <a:rPr lang="pl-PL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 </a:t>
            </a:r>
            <a:r>
              <a:rPr lang="pl-PL" dirty="0" smtClean="0"/>
              <a:t>– podejmuje decyzje o sposobie dystrybucji zasobów</a:t>
            </a:r>
            <a:r>
              <a:rPr lang="pl-PL" dirty="0" smtClean="0"/>
              <a:t>.;</a:t>
            </a:r>
            <a:endParaRPr lang="pl-PL" dirty="0" smtClean="0"/>
          </a:p>
          <a:p>
            <a:pPr algn="just"/>
            <a:r>
              <a:rPr lang="pl-PL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rolę negocjatora</a:t>
            </a:r>
            <a:r>
              <a:rPr lang="pl-PL" dirty="0" smtClean="0"/>
              <a:t> – prowadzi negocjacje z innymi grupami lub organizacjami jako przedstawiciel przedsiębiorstwa.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Literatura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Literatura podstawowa:  A. </a:t>
            </a:r>
            <a:r>
              <a:rPr lang="pl-PL" dirty="0" err="1" smtClean="0"/>
              <a:t>Chrosidu-Budnik</a:t>
            </a:r>
            <a:r>
              <a:rPr lang="pl-PL" dirty="0" smtClean="0"/>
              <a:t>, J. Korczak, A. </a:t>
            </a:r>
            <a:r>
              <a:rPr lang="pl-PL" dirty="0" smtClean="0"/>
              <a:t>P</a:t>
            </a:r>
            <a:r>
              <a:rPr lang="pl-PL" dirty="0" smtClean="0"/>
              <a:t>akuła, J. </a:t>
            </a:r>
            <a:r>
              <a:rPr lang="pl-PL" dirty="0" err="1" smtClean="0"/>
              <a:t>Supernat</a:t>
            </a:r>
            <a:r>
              <a:rPr lang="pl-PL" dirty="0" smtClean="0"/>
              <a:t>, </a:t>
            </a:r>
            <a:r>
              <a:rPr lang="pl-PL" i="1" dirty="0" smtClean="0"/>
              <a:t>Nauka organizacji i zarządzania, </a:t>
            </a:r>
            <a:r>
              <a:rPr lang="pl-PL" dirty="0" smtClean="0"/>
              <a:t>Kolonia Limited 2005.</a:t>
            </a:r>
          </a:p>
          <a:p>
            <a:r>
              <a:rPr lang="pl-PL" dirty="0" smtClean="0"/>
              <a:t>Literatura </a:t>
            </a:r>
            <a:r>
              <a:rPr lang="pl-PL" dirty="0" smtClean="0"/>
              <a:t>uzupełniająca:  </a:t>
            </a:r>
          </a:p>
          <a:p>
            <a:pPr>
              <a:buNone/>
            </a:pPr>
            <a:r>
              <a:rPr lang="pl-PL" dirty="0" smtClean="0"/>
              <a:t> H. </a:t>
            </a:r>
            <a:r>
              <a:rPr lang="pl-PL" dirty="0" err="1" smtClean="0"/>
              <a:t>Mintzberg</a:t>
            </a:r>
            <a:r>
              <a:rPr lang="pl-PL" dirty="0" smtClean="0"/>
              <a:t>,  </a:t>
            </a:r>
            <a:r>
              <a:rPr lang="pl-PL" i="1" dirty="0" err="1" smtClean="0"/>
              <a:t>Nature</a:t>
            </a:r>
            <a:r>
              <a:rPr lang="pl-PL" i="1" dirty="0" smtClean="0"/>
              <a:t> of </a:t>
            </a:r>
            <a:r>
              <a:rPr lang="pl-PL" i="1" dirty="0" err="1" smtClean="0"/>
              <a:t>Managerial</a:t>
            </a:r>
            <a:r>
              <a:rPr lang="pl-PL" i="1" dirty="0" smtClean="0"/>
              <a:t> </a:t>
            </a:r>
            <a:r>
              <a:rPr lang="pl-PL" i="1" dirty="0" err="1" smtClean="0"/>
              <a:t>Work</a:t>
            </a:r>
            <a:r>
              <a:rPr lang="pl-PL" i="1" dirty="0" smtClean="0"/>
              <a:t>, </a:t>
            </a:r>
            <a:r>
              <a:rPr lang="pl-PL" i="1" dirty="0" err="1" smtClean="0"/>
              <a:t>Prentice</a:t>
            </a:r>
            <a:r>
              <a:rPr lang="pl-PL" i="1" dirty="0" smtClean="0"/>
              <a:t> Hall, </a:t>
            </a:r>
            <a:r>
              <a:rPr lang="pl-PL" i="1" dirty="0" err="1" smtClean="0"/>
              <a:t>Englewood</a:t>
            </a:r>
            <a:r>
              <a:rPr lang="pl-PL" i="1" dirty="0" smtClean="0"/>
              <a:t> </a:t>
            </a:r>
            <a:r>
              <a:rPr lang="pl-PL" i="1" dirty="0" err="1" smtClean="0"/>
              <a:t>Cliffs</a:t>
            </a:r>
            <a:r>
              <a:rPr lang="pl-PL" i="1" dirty="0" smtClean="0"/>
              <a:t>,</a:t>
            </a:r>
            <a:r>
              <a:rPr lang="pl-PL" dirty="0" smtClean="0"/>
              <a:t> New Jersey 1973.   </a:t>
            </a:r>
          </a:p>
          <a:p>
            <a:pPr>
              <a:buNone/>
            </a:pPr>
            <a:r>
              <a:rPr lang="pl-PL" dirty="0" smtClean="0"/>
              <a:t> J. Zieleniewski, </a:t>
            </a:r>
            <a:r>
              <a:rPr lang="pl-PL" i="1" dirty="0" smtClean="0"/>
              <a:t>Organizacja i zarządzanie, </a:t>
            </a:r>
            <a:r>
              <a:rPr lang="pl-PL" dirty="0" smtClean="0"/>
              <a:t>Warszawa 1971,</a:t>
            </a:r>
          </a:p>
          <a:p>
            <a:pPr>
              <a:buNone/>
            </a:pPr>
            <a:r>
              <a:rPr lang="pl-PL" sz="2800" dirty="0" smtClean="0"/>
              <a:t>J. </a:t>
            </a:r>
            <a:r>
              <a:rPr lang="pl-PL" sz="2800" dirty="0" err="1" smtClean="0"/>
              <a:t>Supernat</a:t>
            </a:r>
            <a:r>
              <a:rPr lang="pl-PL" sz="2800" dirty="0" smtClean="0"/>
              <a:t>, </a:t>
            </a:r>
            <a:r>
              <a:rPr lang="pl-PL" sz="2800" i="1" dirty="0" smtClean="0"/>
              <a:t>Management, Tezaurus </a:t>
            </a:r>
            <a:r>
              <a:rPr lang="pl-PL" sz="2800" i="1" dirty="0" smtClean="0"/>
              <a:t>kierownictwa</a:t>
            </a:r>
            <a:r>
              <a:rPr lang="pl-PL" sz="2800" dirty="0" smtClean="0"/>
              <a:t>, Wrocław </a:t>
            </a:r>
            <a:r>
              <a:rPr lang="pl-PL" sz="2800" dirty="0" smtClean="0"/>
              <a:t>2000.  </a:t>
            </a:r>
            <a:endParaRPr lang="pl-PL" dirty="0" smtClean="0"/>
          </a:p>
          <a:p>
            <a:pPr>
              <a:buNone/>
            </a:pP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solidFill>
                  <a:schemeClr val="accent1">
                    <a:lumMod val="75000"/>
                  </a:schemeClr>
                </a:solidFill>
              </a:rPr>
              <a:t>Co pozostało?</a:t>
            </a:r>
            <a:endParaRPr lang="pl-PL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3400" dirty="0" smtClean="0">
                <a:solidFill>
                  <a:srgbClr val="FF0000"/>
                </a:solidFill>
              </a:rPr>
              <a:t>Z</a:t>
            </a:r>
            <a:r>
              <a:rPr lang="pl-PL" sz="3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a</a:t>
            </a:r>
            <a:r>
              <a:rPr lang="pl-PL" sz="3400" dirty="0" smtClean="0">
                <a:solidFill>
                  <a:srgbClr val="FFFF00"/>
                </a:solidFill>
              </a:rPr>
              <a:t>r</a:t>
            </a:r>
            <a:r>
              <a:rPr lang="pl-PL" sz="3400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z</a:t>
            </a:r>
            <a:r>
              <a:rPr lang="pl-PL" sz="3400" dirty="0" smtClean="0">
                <a:solidFill>
                  <a:srgbClr val="00B050"/>
                </a:solidFill>
              </a:rPr>
              <a:t>ą</a:t>
            </a:r>
            <a:r>
              <a:rPr lang="pl-PL" sz="3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</a:t>
            </a:r>
            <a:r>
              <a:rPr lang="pl-PL" sz="3400" dirty="0" smtClean="0">
                <a:solidFill>
                  <a:srgbClr val="FF6699"/>
                </a:solidFill>
              </a:rPr>
              <a:t>z</a:t>
            </a:r>
            <a:r>
              <a:rPr lang="pl-PL" sz="34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</a:t>
            </a:r>
            <a:r>
              <a:rPr lang="pl-PL" sz="34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n</a:t>
            </a:r>
            <a:r>
              <a:rPr lang="pl-PL" sz="3400" dirty="0" smtClean="0">
                <a:solidFill>
                  <a:schemeClr val="accent4">
                    <a:lumMod val="40000"/>
                    <a:lumOff val="60000"/>
                  </a:schemeClr>
                </a:solidFill>
              </a:rPr>
              <a:t>i</a:t>
            </a:r>
            <a:r>
              <a:rPr lang="pl-PL" sz="3400" dirty="0" smtClean="0">
                <a:solidFill>
                  <a:srgbClr val="FFC000"/>
                </a:solidFill>
              </a:rPr>
              <a:t>e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Pojęcie zarządzania</a:t>
            </a:r>
          </a:p>
          <a:p>
            <a:pPr algn="ctr">
              <a:buNone/>
            </a:pP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Pojęcie zarządzania a terminy bliskoznaczne</a:t>
            </a:r>
          </a:p>
          <a:p>
            <a:pPr algn="ctr">
              <a:buNone/>
            </a:pP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Funkcję zarządzania</a:t>
            </a:r>
          </a:p>
          <a:p>
            <a:pPr algn="ctr">
              <a:buNone/>
            </a:pPr>
            <a:endParaRPr lang="pl-PL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7504" y="152400"/>
            <a:ext cx="8579296" cy="756320"/>
          </a:xfrm>
        </p:spPr>
        <p:txBody>
          <a:bodyPr>
            <a:normAutofit/>
          </a:bodyPr>
          <a:lstStyle/>
          <a:p>
            <a:r>
              <a:rPr lang="pl-PL" sz="2600" b="1" dirty="0" smtClean="0">
                <a:solidFill>
                  <a:srgbClr val="00B050"/>
                </a:solidFill>
              </a:rPr>
              <a:t>Pojęcie zarządzania a terminy bliskoznaczne</a:t>
            </a:r>
            <a:endParaRPr lang="pl-PL" sz="2600" b="1" dirty="0">
              <a:solidFill>
                <a:srgbClr val="00B05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/>
              <a:t>Trudność w tłumaczeniu wyrażenia </a:t>
            </a:r>
            <a:r>
              <a:rPr lang="pl-PL" i="1" dirty="0" smtClean="0">
                <a:solidFill>
                  <a:srgbClr val="FFC000"/>
                </a:solidFill>
              </a:rPr>
              <a:t>management</a:t>
            </a:r>
          </a:p>
          <a:p>
            <a:endParaRPr lang="pl-PL" i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Pojęcie zarządzania</a:t>
            </a:r>
            <a:endParaRPr lang="pl-PL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 algn="just">
              <a:buNone/>
            </a:pPr>
            <a:endParaRPr lang="pl-PL" sz="1600" dirty="0" smtClean="0"/>
          </a:p>
          <a:p>
            <a:pPr algn="just">
              <a:buNone/>
            </a:pPr>
            <a:endParaRPr lang="pl-PL" sz="2100" dirty="0" smtClean="0"/>
          </a:p>
          <a:p>
            <a:pPr algn="just">
              <a:buFont typeface="Wingdings" pitchFamily="2" charset="2"/>
              <a:buChar char="v"/>
            </a:pPr>
            <a:r>
              <a:rPr lang="pl-PL" sz="2100" dirty="0" smtClean="0"/>
              <a:t>Pojęciu management w doktrynie polskiej  najczęściej nadaje się znaczenie czynnościowe i dlatego tłumaczy się je jako „zarządzanie”.</a:t>
            </a:r>
          </a:p>
          <a:p>
            <a:pPr algn="just">
              <a:buFont typeface="Wingdings" pitchFamily="2" charset="2"/>
              <a:buChar char="v"/>
            </a:pPr>
            <a:r>
              <a:rPr lang="pl-PL" sz="2100" dirty="0" smtClean="0"/>
              <a:t>Znaczenie czynnościowe dotyczy procesu stałego nadzoru i/lub kontroli albo koordynacji aktywności społecznej oraz produkcyjnej w organizacji..</a:t>
            </a:r>
          </a:p>
          <a:p>
            <a:pPr algn="just">
              <a:buFont typeface="Wingdings" pitchFamily="2" charset="2"/>
              <a:buChar char="v"/>
            </a:pPr>
            <a:r>
              <a:rPr lang="pl-PL" sz="2100" dirty="0" smtClean="0"/>
              <a:t>W krajach anglosaskich dominujące jest stosowanie pojęcia</a:t>
            </a:r>
          </a:p>
          <a:p>
            <a:pPr algn="just">
              <a:buNone/>
            </a:pPr>
            <a:r>
              <a:rPr lang="pl-PL" sz="2100" dirty="0" smtClean="0"/>
              <a:t> </a:t>
            </a:r>
            <a:r>
              <a:rPr lang="pl-PL" sz="2100" dirty="0" smtClean="0"/>
              <a:t>      management w znaczeniu rzeczowym; dotyczy grupy ludzi </a:t>
            </a:r>
          </a:p>
          <a:p>
            <a:pPr algn="just">
              <a:buNone/>
            </a:pPr>
            <a:r>
              <a:rPr lang="pl-PL" sz="2100" dirty="0" smtClean="0"/>
              <a:t>	zarządzających organizacją</a:t>
            </a:r>
          </a:p>
          <a:p>
            <a:pPr algn="just">
              <a:buFont typeface="Wingdings" pitchFamily="2" charset="2"/>
              <a:buChar char="v"/>
            </a:pPr>
            <a:r>
              <a:rPr lang="pl-PL" sz="2100" dirty="0" smtClean="0"/>
              <a:t>Według Pana prof.. Jerzego </a:t>
            </a:r>
            <a:r>
              <a:rPr lang="pl-PL" sz="2100" dirty="0" err="1" smtClean="0"/>
              <a:t>Supernata</a:t>
            </a:r>
            <a:r>
              <a:rPr lang="pl-PL" sz="2100" dirty="0" smtClean="0"/>
              <a:t> , polskim ekwiwalentem terminu                                                                         </a:t>
            </a:r>
          </a:p>
          <a:p>
            <a:pPr algn="just">
              <a:buNone/>
            </a:pPr>
            <a:r>
              <a:rPr lang="pl-PL" sz="2100" dirty="0" smtClean="0"/>
              <a:t> </a:t>
            </a:r>
            <a:r>
              <a:rPr lang="pl-PL" sz="2100" dirty="0" smtClean="0"/>
              <a:t>      Management powinno być w ogólnym przypadku termin kierownictwo </a:t>
            </a:r>
          </a:p>
          <a:p>
            <a:pPr algn="just">
              <a:buNone/>
            </a:pPr>
            <a:r>
              <a:rPr lang="pl-PL" sz="2100" dirty="0" smtClean="0"/>
              <a:t> </a:t>
            </a:r>
            <a:r>
              <a:rPr lang="pl-PL" sz="2100" dirty="0" smtClean="0"/>
              <a:t>       z racji podwójnego, czyli czynnościowego i  rzeczowego znaczenia”.</a:t>
            </a:r>
          </a:p>
          <a:p>
            <a:pPr>
              <a:buNone/>
            </a:pPr>
            <a:endParaRPr lang="pl-PL" sz="1200" dirty="0" smtClean="0"/>
          </a:p>
          <a:p>
            <a:pPr>
              <a:buNone/>
            </a:pPr>
            <a:endParaRPr lang="pl-PL" sz="1200" dirty="0" smtClean="0"/>
          </a:p>
          <a:p>
            <a:pPr>
              <a:buNone/>
            </a:pPr>
            <a:endParaRPr lang="pl-PL" sz="1200" dirty="0" smtClean="0"/>
          </a:p>
          <a:p>
            <a:pPr>
              <a:buNone/>
            </a:pPr>
            <a:endParaRPr lang="pl-PL" sz="1200" dirty="0" smtClean="0"/>
          </a:p>
          <a:p>
            <a:pPr>
              <a:buNone/>
            </a:pPr>
            <a:endParaRPr lang="pl-PL" sz="1200" dirty="0" smtClean="0"/>
          </a:p>
          <a:p>
            <a:pPr>
              <a:buNone/>
            </a:pPr>
            <a:endParaRPr lang="pl-PL" sz="1200" dirty="0" smtClean="0"/>
          </a:p>
          <a:p>
            <a:pPr>
              <a:buNone/>
            </a:pPr>
            <a:endParaRPr lang="pl-PL" sz="1200" dirty="0" smtClean="0"/>
          </a:p>
          <a:p>
            <a:pPr>
              <a:buNone/>
            </a:pPr>
            <a:endParaRPr lang="pl-PL" sz="1200" dirty="0" smtClean="0"/>
          </a:p>
          <a:p>
            <a:pPr>
              <a:buNone/>
            </a:pPr>
            <a:endParaRPr lang="pl-PL" sz="1200" dirty="0" smtClean="0"/>
          </a:p>
          <a:p>
            <a:pPr>
              <a:buNone/>
            </a:pPr>
            <a:endParaRPr lang="pl-PL" sz="1200" dirty="0" smtClean="0"/>
          </a:p>
          <a:p>
            <a:pPr>
              <a:buNone/>
            </a:pPr>
            <a:endParaRPr lang="pl-PL" sz="1200" dirty="0" smtClean="0"/>
          </a:p>
          <a:p>
            <a:pPr>
              <a:buNone/>
            </a:pPr>
            <a:endParaRPr lang="pl-PL" sz="1200" dirty="0" smtClean="0"/>
          </a:p>
          <a:p>
            <a:pPr>
              <a:buNone/>
            </a:pPr>
            <a:endParaRPr lang="pl-PL" sz="1200" dirty="0" smtClean="0"/>
          </a:p>
          <a:p>
            <a:pPr>
              <a:buNone/>
            </a:pPr>
            <a:r>
              <a:rPr lang="pl-PL" sz="1200" dirty="0" smtClean="0"/>
              <a:t>Jerzy </a:t>
            </a:r>
            <a:r>
              <a:rPr lang="pl-PL" sz="1200" dirty="0" err="1" smtClean="0"/>
              <a:t>Supernat</a:t>
            </a:r>
            <a:r>
              <a:rPr lang="pl-PL" sz="1200" dirty="0" smtClean="0"/>
              <a:t>, </a:t>
            </a:r>
            <a:r>
              <a:rPr lang="pl-PL" sz="1200" i="1" dirty="0" smtClean="0"/>
              <a:t>Management. </a:t>
            </a:r>
          </a:p>
          <a:p>
            <a:pPr>
              <a:buNone/>
            </a:pPr>
            <a:r>
              <a:rPr lang="pl-PL" sz="1200" i="1" dirty="0" smtClean="0"/>
              <a:t>Tezaurus kierownictwa</a:t>
            </a:r>
            <a:r>
              <a:rPr lang="pl-PL" sz="1200" dirty="0" smtClean="0"/>
              <a:t>, Wrocław 2000, p. 287.</a:t>
            </a:r>
          </a:p>
          <a:p>
            <a:endParaRPr lang="pl-PL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221088"/>
            <a:ext cx="1451940" cy="2096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3915" b="4495"/>
          <a:stretch/>
        </p:blipFill>
        <p:spPr bwMode="auto">
          <a:xfrm>
            <a:off x="6084168" y="2636912"/>
            <a:ext cx="2088232" cy="2821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>
                <a:solidFill>
                  <a:srgbClr val="8B0578"/>
                </a:solidFill>
              </a:rPr>
              <a:t>Zarządzanie a kierowanie</a:t>
            </a:r>
            <a:endParaRPr lang="pl-PL" dirty="0">
              <a:solidFill>
                <a:srgbClr val="8B0578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400" dirty="0" smtClean="0"/>
              <a:t>W ujęciu prakseologicznym kierowanie jest szersze od zarządzania, które stanowi jedną z postaci kierowania w szerszym znaczeniu </a:t>
            </a:r>
          </a:p>
          <a:p>
            <a:pPr marL="457200" indent="-457200" algn="just">
              <a:buAutoNum type="arabicParenR"/>
            </a:pPr>
            <a:endParaRPr lang="pl-PL" sz="2400" dirty="0" smtClean="0"/>
          </a:p>
          <a:p>
            <a:pPr marL="457200" indent="-457200" algn="just">
              <a:buAutoNum type="arabicParenR"/>
            </a:pPr>
            <a:r>
              <a:rPr lang="pl-PL" sz="2400" dirty="0" smtClean="0"/>
              <a:t>Zarządzanie &gt; kierowanie </a:t>
            </a:r>
          </a:p>
          <a:p>
            <a:pPr marL="457200" indent="-457200" algn="just">
              <a:buAutoNum type="arabicParenR"/>
            </a:pPr>
            <a:r>
              <a:rPr lang="pl-PL" sz="2400" dirty="0" smtClean="0"/>
              <a:t>Zarządzanie = kierowanie</a:t>
            </a:r>
          </a:p>
          <a:p>
            <a:pPr marL="457200" indent="-457200" algn="just">
              <a:buAutoNum type="arabicParenR"/>
            </a:pPr>
            <a:r>
              <a:rPr lang="pl-PL" sz="2400" dirty="0" smtClean="0"/>
              <a:t>Zarządzanie &lt; kierowanie </a:t>
            </a:r>
          </a:p>
          <a:p>
            <a:pPr marL="457200" indent="-457200" algn="just">
              <a:buAutoNum type="arabicParenR"/>
            </a:pPr>
            <a:endParaRPr lang="pl-PL" sz="24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 smtClean="0">
                <a:solidFill>
                  <a:srgbClr val="FFC000"/>
                </a:solidFill>
              </a:rPr>
              <a:t>Prakseologiczna interpretacja </a:t>
            </a:r>
            <a:br>
              <a:rPr lang="pl-PL" b="1" dirty="0" smtClean="0">
                <a:solidFill>
                  <a:srgbClr val="FFC000"/>
                </a:solidFill>
              </a:rPr>
            </a:br>
            <a:r>
              <a:rPr lang="pl-PL" b="1" dirty="0" smtClean="0">
                <a:solidFill>
                  <a:srgbClr val="FFC000"/>
                </a:solidFill>
              </a:rPr>
              <a:t>pojęcia zarządzania </a:t>
            </a:r>
            <a:endParaRPr lang="pl-PL" b="1" dirty="0">
              <a:solidFill>
                <a:srgbClr val="FFC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400" dirty="0" smtClean="0"/>
              <a:t>Punkt wyjścia: pojęcie kierowania w szerszym albo węższym znaczeniu.</a:t>
            </a:r>
          </a:p>
          <a:p>
            <a:pPr algn="just"/>
            <a:r>
              <a:rPr lang="pl-PL" sz="2400" dirty="0" smtClean="0"/>
              <a:t>Znaczenie szerokie kierowanie oznacza powodowanie, aby „inne rzeczy funkcjonowały zgodnie z celem kierującego” (Zieleniewski 1971), np. kierowanie pojazdem mechanicznym.</a:t>
            </a:r>
          </a:p>
          <a:p>
            <a:pPr algn="just"/>
            <a:r>
              <a:rPr lang="pl-PL" sz="2400" dirty="0" smtClean="0"/>
              <a:t>Kierowanie w węższym znaczeniu: działanie zmierzające do spowodowania działania innych ludzi zgodnie z celem tego, kto nimi kieruje”- przywództwo (J. Zieleniewski). </a:t>
            </a:r>
          </a:p>
          <a:p>
            <a:pPr algn="just"/>
            <a:r>
              <a:rPr lang="pl-PL" sz="2400" dirty="0" smtClean="0"/>
              <a:t>Kierowanie to powodowanie by „ktoś lub coś zachowywało się zgodnie z celem organizacji” (W. Kieżun). </a:t>
            </a:r>
          </a:p>
          <a:p>
            <a:pPr algn="ctr">
              <a:buNone/>
            </a:pPr>
            <a:r>
              <a:rPr lang="pl-PL" sz="2400" dirty="0" smtClean="0">
                <a:solidFill>
                  <a:srgbClr val="FF0000"/>
                </a:solidFill>
              </a:rPr>
              <a:t> </a:t>
            </a:r>
            <a:r>
              <a:rPr lang="pl-PL" sz="2400" dirty="0" smtClean="0">
                <a:solidFill>
                  <a:srgbClr val="FF0000"/>
                </a:solidFill>
              </a:rPr>
              <a:t>           KIEROWWANIE LUDŹMI = WŁADZA</a:t>
            </a:r>
          </a:p>
          <a:p>
            <a:pPr algn="ctr">
              <a:buNone/>
            </a:pPr>
            <a:r>
              <a:rPr lang="pl-PL" sz="2400" dirty="0" smtClean="0">
                <a:solidFill>
                  <a:srgbClr val="FF0000"/>
                </a:solidFill>
              </a:rPr>
              <a:t>Dlaczego????</a:t>
            </a:r>
            <a:endParaRPr lang="pl-PL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 smtClean="0">
                <a:solidFill>
                  <a:srgbClr val="FFC000"/>
                </a:solidFill>
              </a:rPr>
              <a:t>Prakseologiczna interpretacja </a:t>
            </a:r>
            <a:br>
              <a:rPr lang="pl-PL" b="1" dirty="0" smtClean="0">
                <a:solidFill>
                  <a:srgbClr val="FFC000"/>
                </a:solidFill>
              </a:rPr>
            </a:br>
            <a:r>
              <a:rPr lang="pl-PL" b="1" dirty="0" smtClean="0">
                <a:solidFill>
                  <a:srgbClr val="FFC000"/>
                </a:solidFill>
              </a:rPr>
              <a:t>pojęcia </a:t>
            </a:r>
            <a:r>
              <a:rPr lang="pl-PL" b="1" dirty="0" smtClean="0">
                <a:solidFill>
                  <a:srgbClr val="FFC000"/>
                </a:solidFill>
              </a:rPr>
              <a:t>kierowania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5378152"/>
          </a:xfrm>
        </p:spPr>
        <p:txBody>
          <a:bodyPr>
            <a:normAutofit/>
          </a:bodyPr>
          <a:lstStyle/>
          <a:p>
            <a:r>
              <a:rPr lang="pl-PL" dirty="0" smtClean="0"/>
              <a:t>Znaczenie z prakseologicznego punktu widzenia  stanowi określenie podstawowych obowiązków oraz zakresu odpowiedzialności kierowników a także fazy czynności kierowniczych</a:t>
            </a:r>
          </a:p>
          <a:p>
            <a:r>
              <a:rPr lang="pl-PL" dirty="0" smtClean="0"/>
              <a:t>Obowiązki kierownika (koncepcja Zieleniewskiego) </a:t>
            </a:r>
          </a:p>
          <a:p>
            <a:endParaRPr lang="pl-PL" dirty="0" smtClean="0"/>
          </a:p>
          <a:p>
            <a:endParaRPr lang="pl-PL" dirty="0" smtClean="0"/>
          </a:p>
          <a:p>
            <a:pPr>
              <a:buNone/>
            </a:pPr>
            <a:r>
              <a:rPr lang="pl-PL" sz="1400" dirty="0" smtClean="0"/>
              <a:t>powodowanie takiego </a:t>
            </a:r>
            <a:r>
              <a:rPr lang="pl-PL" sz="1400" dirty="0" smtClean="0"/>
              <a:t>zachowania u podwładnych,                             dbanie o rozwój zawodowy  podwładnych</a:t>
            </a:r>
          </a:p>
          <a:p>
            <a:pPr>
              <a:buNone/>
            </a:pPr>
            <a:r>
              <a:rPr lang="pl-PL" sz="1400" dirty="0" smtClean="0"/>
              <a:t>a</a:t>
            </a:r>
            <a:r>
              <a:rPr lang="pl-PL" sz="1400" dirty="0" smtClean="0"/>
              <a:t>by najpełniej przyczyniało się do realizacji </a:t>
            </a:r>
          </a:p>
          <a:p>
            <a:pPr>
              <a:buNone/>
            </a:pPr>
            <a:r>
              <a:rPr lang="pl-PL" sz="1400" dirty="0" smtClean="0"/>
              <a:t>przypadających im zadań</a:t>
            </a:r>
          </a:p>
          <a:p>
            <a:pPr>
              <a:buNone/>
            </a:pPr>
            <a:r>
              <a:rPr lang="pl-PL" sz="1400" dirty="0" smtClean="0"/>
              <a:t>                                                                                                               wszczepianie podwładnym nawyków </a:t>
            </a:r>
            <a:endParaRPr lang="pl-PL" sz="1400" dirty="0" smtClean="0"/>
          </a:p>
          <a:p>
            <a:pPr>
              <a:buNone/>
            </a:pPr>
            <a:r>
              <a:rPr lang="pl-PL" sz="1400" dirty="0" smtClean="0"/>
              <a:t>                                                                                              wykonywanie otrzymanych instrukcji, unikać należy      stwarzanie warunków umożliwiających                                ich nadmiaru oraz nie dopuszczać do nieformalnej</a:t>
            </a:r>
          </a:p>
          <a:p>
            <a:pPr>
              <a:buNone/>
            </a:pPr>
            <a:r>
              <a:rPr lang="pl-PL" sz="1400" dirty="0" smtClean="0"/>
              <a:t> </a:t>
            </a:r>
            <a:r>
              <a:rPr lang="pl-PL" sz="1400" dirty="0" smtClean="0"/>
              <a:t>     podwładnym   wykonywanie zadań                                      centralizacji</a:t>
            </a:r>
            <a:endParaRPr lang="pl-PL" sz="1400" dirty="0" smtClean="0"/>
          </a:p>
          <a:p>
            <a:pPr>
              <a:buNone/>
            </a:pPr>
            <a:endParaRPr lang="pl-PL" sz="1400" dirty="0" smtClean="0"/>
          </a:p>
          <a:p>
            <a:pPr>
              <a:buNone/>
            </a:pPr>
            <a:endParaRPr lang="pl-PL" sz="1400" dirty="0" smtClean="0"/>
          </a:p>
          <a:p>
            <a:pPr>
              <a:buNone/>
            </a:pPr>
            <a:endParaRPr lang="pl-PL" sz="1400" dirty="0" smtClean="0"/>
          </a:p>
          <a:p>
            <a:pPr>
              <a:buNone/>
            </a:pPr>
            <a:endParaRPr lang="pl-PL" dirty="0" smtClean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1763688" y="3501008"/>
            <a:ext cx="1512168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Łącznik prosty ze strzałką 5"/>
          <p:cNvCxnSpPr/>
          <p:nvPr/>
        </p:nvCxnSpPr>
        <p:spPr>
          <a:xfrm>
            <a:off x="5652120" y="3429000"/>
            <a:ext cx="1296144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 flipH="1">
            <a:off x="2987824" y="3501008"/>
            <a:ext cx="1296144" cy="21602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y ze strzałką 15"/>
          <p:cNvCxnSpPr/>
          <p:nvPr/>
        </p:nvCxnSpPr>
        <p:spPr>
          <a:xfrm>
            <a:off x="4716016" y="3501008"/>
            <a:ext cx="1152128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 smtClean="0">
                <a:solidFill>
                  <a:srgbClr val="FFC000"/>
                </a:solidFill>
              </a:rPr>
              <a:t>Prakseologiczna interpretacja </a:t>
            </a:r>
            <a:br>
              <a:rPr lang="pl-PL" b="1" dirty="0" smtClean="0">
                <a:solidFill>
                  <a:srgbClr val="FFC000"/>
                </a:solidFill>
              </a:rPr>
            </a:br>
            <a:r>
              <a:rPr lang="pl-PL" b="1" dirty="0" smtClean="0">
                <a:solidFill>
                  <a:srgbClr val="FFC000"/>
                </a:solidFill>
              </a:rPr>
              <a:t>pojęcia kierowania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2202"/>
          </a:xfrm>
        </p:spPr>
        <p:txBody>
          <a:bodyPr>
            <a:spAutoFit/>
          </a:bodyPr>
          <a:lstStyle/>
          <a:p>
            <a:pPr algn="just"/>
            <a:endParaRPr lang="pl-PL" sz="2400" dirty="0" smtClean="0"/>
          </a:p>
          <a:p>
            <a:pPr algn="just"/>
            <a:r>
              <a:rPr lang="pl-PL" sz="2400" dirty="0" smtClean="0"/>
              <a:t>Konstrukcja odpowiedzialności kierowniczej: odpowiadać można jedynie za rezultaty własnych działań czyli za działania należące do zakresu obowiązków danego podmiotu; podmiot ten nie może być spowodowany za skutki działań, które nie były jego udziałem. </a:t>
            </a:r>
          </a:p>
          <a:p>
            <a:pPr algn="just">
              <a:buNone/>
            </a:pPr>
            <a:endParaRPr lang="pl-PL" sz="2400" dirty="0" smtClean="0"/>
          </a:p>
          <a:p>
            <a:pPr algn="just"/>
            <a:r>
              <a:rPr lang="pl-PL" sz="2400" dirty="0" smtClean="0"/>
              <a:t>Przekazanie części obowiązków i uprawnień podwładnemu powoduje przekazanie całej i wyłącznej odpowiedzialności za skutki tych działań. Kierownik pozostaje odpowiedzialny za własne, dowolne działanie: za wybór konkretnej osoby i zakresu przekazanych obowiązków. 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czątek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Począte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ocząte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2212</TotalTime>
  <Words>1364</Words>
  <Application>Microsoft Office PowerPoint</Application>
  <PresentationFormat>Pokaz na ekranie (4:3)</PresentationFormat>
  <Paragraphs>198</Paragraphs>
  <Slides>24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24</vt:i4>
      </vt:variant>
    </vt:vector>
  </HeadingPairs>
  <TitlesOfParts>
    <vt:vector size="25" baseType="lpstr">
      <vt:lpstr>Początek</vt:lpstr>
      <vt:lpstr>Nauka organizacji i zarządzania</vt:lpstr>
      <vt:lpstr>O czym już mówiliśmy?</vt:lpstr>
      <vt:lpstr>Co pozostało?</vt:lpstr>
      <vt:lpstr>Pojęcie zarządzania a terminy bliskoznaczne</vt:lpstr>
      <vt:lpstr>Pojęcie zarządzania</vt:lpstr>
      <vt:lpstr>Zarządzanie a kierowanie</vt:lpstr>
      <vt:lpstr>Prakseologiczna interpretacja  pojęcia zarządzania </vt:lpstr>
      <vt:lpstr>Prakseologiczna interpretacja  pojęcia kierowania</vt:lpstr>
      <vt:lpstr>Prakseologiczna interpretacja  pojęcia kierowania</vt:lpstr>
      <vt:lpstr>Cykl działania zorganizowanego </vt:lpstr>
      <vt:lpstr>Pojęcie kierowania w ścisłym znaczeniu</vt:lpstr>
      <vt:lpstr>Pojęcie kierowania w ścisłym znaczeniu</vt:lpstr>
      <vt:lpstr>Administrowanie a kierowanie </vt:lpstr>
      <vt:lpstr>Cybernetyczna koncepcja zarządzania</vt:lpstr>
      <vt:lpstr>Systemowa interpretacja pojęcia zarządzania </vt:lpstr>
      <vt:lpstr>Funkcje zarządzania</vt:lpstr>
      <vt:lpstr>Proces decyzyjny</vt:lpstr>
      <vt:lpstr>Proces decyzyjny  koncepcja Druckera</vt:lpstr>
      <vt:lpstr>Rodzaje kierowników</vt:lpstr>
      <vt:lpstr>Role kierownicze wg H. Mintzberga</vt:lpstr>
      <vt:lpstr>Role interpersonalne</vt:lpstr>
      <vt:lpstr>Role informacyjne </vt:lpstr>
      <vt:lpstr>Role decyzyjne</vt:lpstr>
      <vt:lpstr>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Nauka organizacji i zarządzania</dc:title>
  <dc:creator>Konrad Mikołajów</dc:creator>
  <cp:lastModifiedBy>Konrad Mikołajów</cp:lastModifiedBy>
  <cp:revision>54</cp:revision>
  <dcterms:created xsi:type="dcterms:W3CDTF">2019-05-05T08:55:06Z</dcterms:created>
  <dcterms:modified xsi:type="dcterms:W3CDTF">2019-05-06T21:47:12Z</dcterms:modified>
</cp:coreProperties>
</file>