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89" r:id="rId9"/>
    <p:sldId id="263" r:id="rId10"/>
    <p:sldId id="294" r:id="rId11"/>
    <p:sldId id="264" r:id="rId12"/>
    <p:sldId id="265" r:id="rId13"/>
    <p:sldId id="266" r:id="rId14"/>
    <p:sldId id="290" r:id="rId15"/>
    <p:sldId id="267" r:id="rId16"/>
    <p:sldId id="268" r:id="rId17"/>
    <p:sldId id="269" r:id="rId18"/>
    <p:sldId id="270" r:id="rId19"/>
    <p:sldId id="271" r:id="rId20"/>
    <p:sldId id="272" r:id="rId21"/>
    <p:sldId id="273" r:id="rId22"/>
    <p:sldId id="274" r:id="rId23"/>
    <p:sldId id="275" r:id="rId24"/>
    <p:sldId id="291" r:id="rId25"/>
    <p:sldId id="276" r:id="rId26"/>
    <p:sldId id="277" r:id="rId27"/>
    <p:sldId id="278" r:id="rId28"/>
    <p:sldId id="279" r:id="rId29"/>
    <p:sldId id="280" r:id="rId30"/>
    <p:sldId id="281" r:id="rId31"/>
    <p:sldId id="283" r:id="rId32"/>
    <p:sldId id="285" r:id="rId33"/>
    <p:sldId id="296" r:id="rId34"/>
    <p:sldId id="297" r:id="rId35"/>
    <p:sldId id="298" r:id="rId36"/>
    <p:sldId id="286" r:id="rId37"/>
    <p:sldId id="287" r:id="rId38"/>
    <p:sldId id="288"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5C495268-2336-41F2-8AA4-CAA0A3E24AD1}" type="datetimeFigureOut">
              <a:rPr lang="pl-PL" smtClean="0"/>
              <a:t>30.04.2019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3129895-5BCF-4E68-99CF-D2EE4F91F834}"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891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C495268-2336-41F2-8AA4-CAA0A3E24AD1}" type="datetimeFigureOut">
              <a:rPr lang="pl-PL" smtClean="0"/>
              <a:t>30.04.2019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3129895-5BCF-4E68-99CF-D2EE4F91F834}" type="slidenum">
              <a:rPr lang="pl-PL" smtClean="0"/>
              <a:t>‹#›</a:t>
            </a:fld>
            <a:endParaRPr lang="pl-PL"/>
          </a:p>
        </p:txBody>
      </p:sp>
    </p:spTree>
    <p:extLst>
      <p:ext uri="{BB962C8B-B14F-4D97-AF65-F5344CB8AC3E}">
        <p14:creationId xmlns:p14="http://schemas.microsoft.com/office/powerpoint/2010/main" val="415629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C495268-2336-41F2-8AA4-CAA0A3E24AD1}" type="datetimeFigureOut">
              <a:rPr lang="pl-PL" smtClean="0"/>
              <a:t>30.04.2019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3129895-5BCF-4E68-99CF-D2EE4F91F834}"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90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C495268-2336-41F2-8AA4-CAA0A3E24AD1}" type="datetimeFigureOut">
              <a:rPr lang="pl-PL" smtClean="0"/>
              <a:t>30.04.2019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3129895-5BCF-4E68-99CF-D2EE4F91F834}" type="slidenum">
              <a:rPr lang="pl-PL" smtClean="0"/>
              <a:t>‹#›</a:t>
            </a:fld>
            <a:endParaRPr lang="pl-PL"/>
          </a:p>
        </p:txBody>
      </p:sp>
    </p:spTree>
    <p:extLst>
      <p:ext uri="{BB962C8B-B14F-4D97-AF65-F5344CB8AC3E}">
        <p14:creationId xmlns:p14="http://schemas.microsoft.com/office/powerpoint/2010/main" val="4089363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C495268-2336-41F2-8AA4-CAA0A3E24AD1}" type="datetimeFigureOut">
              <a:rPr lang="pl-PL" smtClean="0"/>
              <a:t>30.04.2019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3129895-5BCF-4E68-99CF-D2EE4F91F834}"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7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C495268-2336-41F2-8AA4-CAA0A3E24AD1}" type="datetimeFigureOut">
              <a:rPr lang="pl-PL" smtClean="0"/>
              <a:t>30.04.2019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3129895-5BCF-4E68-99CF-D2EE4F91F834}" type="slidenum">
              <a:rPr lang="pl-PL" smtClean="0"/>
              <a:t>‹#›</a:t>
            </a:fld>
            <a:endParaRPr lang="pl-PL"/>
          </a:p>
        </p:txBody>
      </p:sp>
    </p:spTree>
    <p:extLst>
      <p:ext uri="{BB962C8B-B14F-4D97-AF65-F5344CB8AC3E}">
        <p14:creationId xmlns:p14="http://schemas.microsoft.com/office/powerpoint/2010/main" val="324266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C495268-2336-41F2-8AA4-CAA0A3E24AD1}" type="datetimeFigureOut">
              <a:rPr lang="pl-PL" smtClean="0"/>
              <a:t>30.04.2019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23129895-5BCF-4E68-99CF-D2EE4F91F834}" type="slidenum">
              <a:rPr lang="pl-PL" smtClean="0"/>
              <a:t>‹#›</a:t>
            </a:fld>
            <a:endParaRPr lang="pl-PL"/>
          </a:p>
        </p:txBody>
      </p:sp>
    </p:spTree>
    <p:extLst>
      <p:ext uri="{BB962C8B-B14F-4D97-AF65-F5344CB8AC3E}">
        <p14:creationId xmlns:p14="http://schemas.microsoft.com/office/powerpoint/2010/main" val="3678429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5C495268-2336-41F2-8AA4-CAA0A3E24AD1}" type="datetimeFigureOut">
              <a:rPr lang="pl-PL" smtClean="0"/>
              <a:t>30.04.2019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23129895-5BCF-4E68-99CF-D2EE4F91F834}" type="slidenum">
              <a:rPr lang="pl-PL" smtClean="0"/>
              <a:t>‹#›</a:t>
            </a:fld>
            <a:endParaRPr lang="pl-PL"/>
          </a:p>
        </p:txBody>
      </p:sp>
    </p:spTree>
    <p:extLst>
      <p:ext uri="{BB962C8B-B14F-4D97-AF65-F5344CB8AC3E}">
        <p14:creationId xmlns:p14="http://schemas.microsoft.com/office/powerpoint/2010/main" val="2816827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95268-2336-41F2-8AA4-CAA0A3E24AD1}" type="datetimeFigureOut">
              <a:rPr lang="pl-PL" smtClean="0"/>
              <a:t>30.04.2019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23129895-5BCF-4E68-99CF-D2EE4F91F834}" type="slidenum">
              <a:rPr lang="pl-PL" smtClean="0"/>
              <a:t>‹#›</a:t>
            </a:fld>
            <a:endParaRPr lang="pl-PL"/>
          </a:p>
        </p:txBody>
      </p:sp>
    </p:spTree>
    <p:extLst>
      <p:ext uri="{BB962C8B-B14F-4D97-AF65-F5344CB8AC3E}">
        <p14:creationId xmlns:p14="http://schemas.microsoft.com/office/powerpoint/2010/main" val="2494486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C495268-2336-41F2-8AA4-CAA0A3E24AD1}" type="datetimeFigureOut">
              <a:rPr lang="pl-PL" smtClean="0"/>
              <a:t>30.04.2019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3129895-5BCF-4E68-99CF-D2EE4F91F834}" type="slidenum">
              <a:rPr lang="pl-PL" smtClean="0"/>
              <a:t>‹#›</a:t>
            </a:fld>
            <a:endParaRPr lang="pl-PL"/>
          </a:p>
        </p:txBody>
      </p:sp>
    </p:spTree>
    <p:extLst>
      <p:ext uri="{BB962C8B-B14F-4D97-AF65-F5344CB8AC3E}">
        <p14:creationId xmlns:p14="http://schemas.microsoft.com/office/powerpoint/2010/main" val="411011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C495268-2336-41F2-8AA4-CAA0A3E24AD1}" type="datetimeFigureOut">
              <a:rPr lang="pl-PL" smtClean="0"/>
              <a:t>30.04.2019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3129895-5BCF-4E68-99CF-D2EE4F91F834}"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30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C495268-2336-41F2-8AA4-CAA0A3E24AD1}" type="datetimeFigureOut">
              <a:rPr lang="pl-PL" smtClean="0"/>
              <a:t>30.04.2019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3129895-5BCF-4E68-99CF-D2EE4F91F834}"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0858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sip.lex.pl/#/document/520602034?cm=DOCUMEN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sip.lex.pl/#/document/16789274?unitId=art(55)par(1(1))&amp;cm=DOCUMENT"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D80BB2-F7CE-4C13-8E20-6EE9C5DF4852}"/>
              </a:ext>
            </a:extLst>
          </p:cNvPr>
          <p:cNvSpPr>
            <a:spLocks noGrp="1"/>
          </p:cNvSpPr>
          <p:nvPr>
            <p:ph type="ctrTitle"/>
          </p:nvPr>
        </p:nvSpPr>
        <p:spPr/>
        <p:txBody>
          <a:bodyPr/>
          <a:lstStyle/>
          <a:p>
            <a:r>
              <a:rPr lang="pl-PL" dirty="0"/>
              <a:t>Wypowiedzenie umowy </a:t>
            </a:r>
            <a:br>
              <a:rPr lang="pl-PL" dirty="0"/>
            </a:br>
            <a:r>
              <a:rPr lang="pl-PL" dirty="0"/>
              <a:t>o pracę</a:t>
            </a:r>
          </a:p>
        </p:txBody>
      </p:sp>
      <p:sp>
        <p:nvSpPr>
          <p:cNvPr id="3" name="Podtytuł 2">
            <a:extLst>
              <a:ext uri="{FF2B5EF4-FFF2-40B4-BE49-F238E27FC236}">
                <a16:creationId xmlns:a16="http://schemas.microsoft.com/office/drawing/2014/main" id="{F00AE2A7-B1DA-41FE-BD1C-4937E953F1EE}"/>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2502112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9414C97-B89D-4B6F-9D78-9004CA7075D8}"/>
              </a:ext>
            </a:extLst>
          </p:cNvPr>
          <p:cNvSpPr>
            <a:spLocks noGrp="1"/>
          </p:cNvSpPr>
          <p:nvPr>
            <p:ph idx="1"/>
          </p:nvPr>
        </p:nvSpPr>
        <p:spPr>
          <a:xfrm>
            <a:off x="821094" y="475861"/>
            <a:ext cx="9923107" cy="5833499"/>
          </a:xfrm>
        </p:spPr>
        <p:txBody>
          <a:bodyPr>
            <a:normAutofit/>
          </a:bodyPr>
          <a:lstStyle/>
          <a:p>
            <a:pPr algn="just"/>
            <a:r>
              <a:rPr lang="pl-PL" sz="3200" b="1" dirty="0"/>
              <a:t>Ustawa o związkach zawodowych</a:t>
            </a:r>
          </a:p>
          <a:p>
            <a:pPr algn="just"/>
            <a:r>
              <a:rPr lang="pl-PL" sz="3200" b="1" dirty="0"/>
              <a:t>Art.  25</a:t>
            </a:r>
            <a:r>
              <a:rPr lang="pl-PL" sz="3200" b="1" baseline="30000" dirty="0"/>
              <a:t>1</a:t>
            </a:r>
            <a:r>
              <a:rPr lang="pl-PL" sz="3200" b="1" dirty="0"/>
              <a:t>.  [Zakładowa organizacja związkowa]</a:t>
            </a:r>
          </a:p>
          <a:p>
            <a:pPr algn="just"/>
            <a:r>
              <a:rPr lang="pl-PL" sz="3200" dirty="0"/>
              <a:t>1. Uprawnienia zakładowej organizacji związkowej przysługują organizacji zrzeszającej co najmniej 10 członków będących:</a:t>
            </a:r>
          </a:p>
          <a:p>
            <a:pPr algn="just"/>
            <a:r>
              <a:rPr lang="pl-PL" sz="3200" dirty="0"/>
              <a:t>1)pracownikami u pracodawcy objętego działaniem tej organizacji lub</a:t>
            </a:r>
          </a:p>
          <a:p>
            <a:pPr algn="just"/>
            <a:r>
              <a:rPr lang="pl-PL" sz="3200" dirty="0"/>
              <a:t>2)innymi niż pracownicy osobami wykonującymi pracę zarobkową, które świadczą pracę przez co najmniej 6 miesięcy na rzecz pracodawcy objętego działaniem tej organizacji.</a:t>
            </a:r>
          </a:p>
          <a:p>
            <a:pPr algn="just"/>
            <a:endParaRPr lang="pl-PL" sz="3200" dirty="0"/>
          </a:p>
        </p:txBody>
      </p:sp>
    </p:spTree>
    <p:extLst>
      <p:ext uri="{BB962C8B-B14F-4D97-AF65-F5344CB8AC3E}">
        <p14:creationId xmlns:p14="http://schemas.microsoft.com/office/powerpoint/2010/main" val="1752889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AB6AEF-1B90-4288-9075-EEA85CC86A2A}"/>
              </a:ext>
            </a:extLst>
          </p:cNvPr>
          <p:cNvSpPr>
            <a:spLocks noGrp="1"/>
          </p:cNvSpPr>
          <p:nvPr>
            <p:ph type="title"/>
          </p:nvPr>
        </p:nvSpPr>
        <p:spPr/>
        <p:txBody>
          <a:bodyPr/>
          <a:lstStyle/>
          <a:p>
            <a:r>
              <a:rPr lang="pl-PL" dirty="0"/>
              <a:t>Związkowa kontrola wypowiadania umów o pracę</a:t>
            </a:r>
          </a:p>
        </p:txBody>
      </p:sp>
      <p:sp>
        <p:nvSpPr>
          <p:cNvPr id="3" name="Symbol zastępczy zawartości 2">
            <a:extLst>
              <a:ext uri="{FF2B5EF4-FFF2-40B4-BE49-F238E27FC236}">
                <a16:creationId xmlns:a16="http://schemas.microsoft.com/office/drawing/2014/main" id="{FC0E4AB6-4554-40A1-97DF-BE95451CA515}"/>
              </a:ext>
            </a:extLst>
          </p:cNvPr>
          <p:cNvSpPr>
            <a:spLocks noGrp="1"/>
          </p:cNvSpPr>
          <p:nvPr>
            <p:ph idx="1"/>
          </p:nvPr>
        </p:nvSpPr>
        <p:spPr/>
        <p:txBody>
          <a:bodyPr>
            <a:normAutofit fontScale="92500"/>
          </a:bodyPr>
          <a:lstStyle/>
          <a:p>
            <a:pPr algn="just"/>
            <a:r>
              <a:rPr lang="pl-PL" sz="3200" dirty="0"/>
              <a:t>Art. 23</a:t>
            </a:r>
            <a:r>
              <a:rPr lang="pl-PL" sz="3200" baseline="30000" dirty="0"/>
              <a:t>2</a:t>
            </a:r>
            <a:r>
              <a:rPr lang="pl-PL" sz="3200" dirty="0"/>
              <a:t> </a:t>
            </a:r>
            <a:r>
              <a:rPr lang="pl-PL" sz="3200" dirty="0" err="1"/>
              <a:t>kp</a:t>
            </a:r>
            <a:r>
              <a:rPr lang="pl-PL" sz="3200" dirty="0"/>
              <a:t> – występuje przy wypowiadaniu umowy </a:t>
            </a:r>
            <a:r>
              <a:rPr lang="pl-PL" sz="3200" b="1" dirty="0"/>
              <a:t>członkowi związku zawodowego </a:t>
            </a:r>
            <a:r>
              <a:rPr lang="pl-PL" sz="3200" dirty="0"/>
              <a:t>albo </a:t>
            </a:r>
            <a:r>
              <a:rPr lang="pl-PL" sz="3200" b="1" dirty="0"/>
              <a:t>pracownikowi, na którego obronę związek wyraził zgodę </a:t>
            </a:r>
            <a:r>
              <a:rPr lang="pl-PL" sz="3200" dirty="0"/>
              <a:t> </a:t>
            </a:r>
          </a:p>
          <a:p>
            <a:pPr algn="just">
              <a:buFont typeface="Arial" panose="020B0604020202020204" pitchFamily="34" charset="0"/>
              <a:buChar char="•"/>
            </a:pPr>
            <a:r>
              <a:rPr lang="pl-PL" sz="3200" dirty="0"/>
              <a:t> Obligatoryjne jest podjęcie przez pracodawcę określonych działań umożliwiających związkowi </a:t>
            </a:r>
            <a:r>
              <a:rPr lang="pl-PL" sz="3200" u="sng" dirty="0"/>
              <a:t>zajęcie</a:t>
            </a:r>
            <a:r>
              <a:rPr lang="pl-PL" sz="3200" dirty="0"/>
              <a:t> </a:t>
            </a:r>
            <a:r>
              <a:rPr lang="pl-PL" sz="3200" u="sng" dirty="0"/>
              <a:t>stanowiska</a:t>
            </a:r>
            <a:r>
              <a:rPr lang="pl-PL" sz="3200" dirty="0"/>
              <a:t> w sprawie, ale (!) udział związku nie jest obowiązkowy</a:t>
            </a:r>
          </a:p>
          <a:p>
            <a:pPr algn="just">
              <a:buFont typeface="Arial" panose="020B0604020202020204" pitchFamily="34" charset="0"/>
              <a:buChar char="•"/>
            </a:pPr>
            <a:r>
              <a:rPr lang="pl-PL" sz="3200" dirty="0"/>
              <a:t> Czy konsultacje mają charakter wiążący? </a:t>
            </a:r>
          </a:p>
          <a:p>
            <a:pPr algn="just">
              <a:buFont typeface="Arial" panose="020B0604020202020204" pitchFamily="34" charset="0"/>
              <a:buChar char="•"/>
            </a:pPr>
            <a:r>
              <a:rPr lang="pl-PL" sz="3200" dirty="0"/>
              <a:t> Konsultacje mają charakter niewiążący</a:t>
            </a:r>
          </a:p>
        </p:txBody>
      </p:sp>
    </p:spTree>
    <p:extLst>
      <p:ext uri="{BB962C8B-B14F-4D97-AF65-F5344CB8AC3E}">
        <p14:creationId xmlns:p14="http://schemas.microsoft.com/office/powerpoint/2010/main" val="92345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1189E-9C2A-45FD-B02D-11A7C7BAB5CC}"/>
              </a:ext>
            </a:extLst>
          </p:cNvPr>
          <p:cNvSpPr>
            <a:spLocks noGrp="1"/>
          </p:cNvSpPr>
          <p:nvPr>
            <p:ph type="title"/>
          </p:nvPr>
        </p:nvSpPr>
        <p:spPr/>
        <p:txBody>
          <a:bodyPr/>
          <a:lstStyle/>
          <a:p>
            <a:r>
              <a:rPr lang="pl-PL" dirty="0"/>
              <a:t>Zasady postępowania</a:t>
            </a:r>
          </a:p>
        </p:txBody>
      </p:sp>
      <p:sp>
        <p:nvSpPr>
          <p:cNvPr id="3" name="Symbol zastępczy zawartości 2">
            <a:extLst>
              <a:ext uri="{FF2B5EF4-FFF2-40B4-BE49-F238E27FC236}">
                <a16:creationId xmlns:a16="http://schemas.microsoft.com/office/drawing/2014/main" id="{3921C04B-17D1-4ED9-AA93-F306B63373B6}"/>
              </a:ext>
            </a:extLst>
          </p:cNvPr>
          <p:cNvSpPr>
            <a:spLocks noGrp="1"/>
          </p:cNvSpPr>
          <p:nvPr>
            <p:ph idx="1"/>
          </p:nvPr>
        </p:nvSpPr>
        <p:spPr>
          <a:xfrm>
            <a:off x="641573" y="1726162"/>
            <a:ext cx="11282949" cy="4973217"/>
          </a:xfrm>
        </p:spPr>
        <p:txBody>
          <a:bodyPr>
            <a:normAutofit/>
          </a:bodyPr>
          <a:lstStyle/>
          <a:p>
            <a:pPr marL="457200" indent="-457200" algn="just">
              <a:buFont typeface="+mj-lt"/>
              <a:buAutoNum type="arabicPeriod"/>
            </a:pPr>
            <a:r>
              <a:rPr lang="pl-PL" sz="2800" dirty="0"/>
              <a:t>Pracodawca jest </a:t>
            </a:r>
            <a:r>
              <a:rPr lang="pl-PL" sz="2800" b="1" dirty="0"/>
              <a:t>obowiązany</a:t>
            </a:r>
            <a:r>
              <a:rPr lang="pl-PL" sz="2800" dirty="0"/>
              <a:t> </a:t>
            </a:r>
            <a:r>
              <a:rPr lang="pl-PL" sz="2800" b="1" dirty="0"/>
              <a:t>zawiadomić</a:t>
            </a:r>
            <a:r>
              <a:rPr lang="pl-PL" sz="2800" dirty="0"/>
              <a:t> na piśmie ZOZ, o zamierzonym wypowiedzeniu umowy zawartej na czas nieokreślony, </a:t>
            </a:r>
            <a:r>
              <a:rPr lang="pl-PL" sz="2800" u="sng" dirty="0"/>
              <a:t>podając</a:t>
            </a:r>
            <a:r>
              <a:rPr lang="pl-PL" sz="2800" dirty="0"/>
              <a:t> </a:t>
            </a:r>
            <a:r>
              <a:rPr lang="pl-PL" sz="2800" u="sng" dirty="0"/>
              <a:t>przyczynę</a:t>
            </a:r>
          </a:p>
          <a:p>
            <a:pPr marL="457200" indent="-457200" algn="just">
              <a:buFont typeface="+mj-lt"/>
              <a:buAutoNum type="arabicPeriod"/>
            </a:pPr>
            <a:r>
              <a:rPr lang="pl-PL" sz="2800" dirty="0"/>
              <a:t>Jeżeli związek uważa, że wypowiedzenie było nieuzasadnione, </a:t>
            </a:r>
            <a:r>
              <a:rPr lang="pl-PL" sz="2800" b="1" u="sng" dirty="0"/>
              <a:t>może</a:t>
            </a:r>
            <a:r>
              <a:rPr lang="pl-PL" sz="2800" b="1" i="1" dirty="0"/>
              <a:t> </a:t>
            </a:r>
            <a:r>
              <a:rPr lang="pl-PL" sz="2800" dirty="0"/>
              <a:t>w ciągu 5 dni od otrzymania zawiadomienia </a:t>
            </a:r>
            <a:r>
              <a:rPr lang="pl-PL" sz="2800" u="sng" dirty="0"/>
              <a:t>zgłosić na piśmie umotywowane </a:t>
            </a:r>
            <a:r>
              <a:rPr lang="pl-PL" sz="2800" b="1" u="sng" dirty="0"/>
              <a:t>zastrzeżenia</a:t>
            </a:r>
          </a:p>
          <a:p>
            <a:pPr marL="457200" indent="-457200" algn="just">
              <a:buFont typeface="+mj-lt"/>
              <a:buAutoNum type="arabicPeriod"/>
            </a:pPr>
            <a:r>
              <a:rPr lang="pl-PL" sz="2800" dirty="0"/>
              <a:t>Pracodawca podejmuje decyzję w sprawie wypowiedzenia umowy po rozpatrzeniu stanowiska związku (bądź upływie 5-dniowego terminu)</a:t>
            </a:r>
          </a:p>
          <a:p>
            <a:pPr algn="just">
              <a:buFont typeface="Arial" panose="020B0604020202020204" pitchFamily="34" charset="0"/>
              <a:buChar char="•"/>
            </a:pPr>
            <a:r>
              <a:rPr lang="pl-PL" sz="2800" dirty="0"/>
              <a:t>Konsultacja nie obowiązuje w razie ogłoszenia upadłości lub likwidacji pracodawcy oraz zawarcia porozumienia między pracodawcą a ZOZ w sprawie zwolnień grupowych pracowników</a:t>
            </a:r>
          </a:p>
        </p:txBody>
      </p:sp>
    </p:spTree>
    <p:extLst>
      <p:ext uri="{BB962C8B-B14F-4D97-AF65-F5344CB8AC3E}">
        <p14:creationId xmlns:p14="http://schemas.microsoft.com/office/powerpoint/2010/main" val="1005459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E8443C-89CE-45F9-99EB-4EE3B95F65E5}"/>
              </a:ext>
            </a:extLst>
          </p:cNvPr>
          <p:cNvSpPr>
            <a:spLocks noGrp="1"/>
          </p:cNvSpPr>
          <p:nvPr>
            <p:ph type="title"/>
          </p:nvPr>
        </p:nvSpPr>
        <p:spPr/>
        <p:txBody>
          <a:bodyPr/>
          <a:lstStyle/>
          <a:p>
            <a:r>
              <a:rPr lang="pl-PL" dirty="0"/>
              <a:t>Zasadność wypowiedzenia umowy o pracę</a:t>
            </a:r>
          </a:p>
        </p:txBody>
      </p:sp>
      <p:sp>
        <p:nvSpPr>
          <p:cNvPr id="3" name="Symbol zastępczy zawartości 2">
            <a:extLst>
              <a:ext uri="{FF2B5EF4-FFF2-40B4-BE49-F238E27FC236}">
                <a16:creationId xmlns:a16="http://schemas.microsoft.com/office/drawing/2014/main" id="{C8ACB237-A19D-4BFB-BABA-B3BF17A822EF}"/>
              </a:ext>
            </a:extLst>
          </p:cNvPr>
          <p:cNvSpPr>
            <a:spLocks noGrp="1"/>
          </p:cNvSpPr>
          <p:nvPr>
            <p:ph idx="1"/>
          </p:nvPr>
        </p:nvSpPr>
        <p:spPr>
          <a:xfrm>
            <a:off x="265043" y="1895061"/>
            <a:ext cx="11675165" cy="4797287"/>
          </a:xfrm>
        </p:spPr>
        <p:txBody>
          <a:bodyPr>
            <a:normAutofit/>
          </a:bodyPr>
          <a:lstStyle/>
          <a:p>
            <a:pPr algn="just">
              <a:buFont typeface="Arial" panose="020B0604020202020204" pitchFamily="34" charset="0"/>
              <a:buChar char="•"/>
            </a:pPr>
            <a:r>
              <a:rPr lang="pl-PL" dirty="0"/>
              <a:t> </a:t>
            </a:r>
            <a:r>
              <a:rPr lang="pl-PL" sz="2800" dirty="0"/>
              <a:t>Wymóg istnienia uzasadnionych powodów stanowi </a:t>
            </a:r>
            <a:r>
              <a:rPr lang="pl-PL" sz="2800" b="1" dirty="0"/>
              <a:t>przesłankę</a:t>
            </a:r>
            <a:r>
              <a:rPr lang="pl-PL" sz="2800" dirty="0"/>
              <a:t> </a:t>
            </a:r>
            <a:r>
              <a:rPr lang="pl-PL" sz="2800" b="1" dirty="0"/>
              <a:t>materialnoprawną</a:t>
            </a:r>
          </a:p>
          <a:p>
            <a:pPr algn="just">
              <a:buFont typeface="Arial" panose="020B0604020202020204" pitchFamily="34" charset="0"/>
              <a:buChar char="•"/>
            </a:pPr>
            <a:r>
              <a:rPr lang="pl-PL" sz="2800" dirty="0"/>
              <a:t> Przesłanki zasadności wypowiedzenia opierają się na </a:t>
            </a:r>
            <a:r>
              <a:rPr lang="pl-PL" sz="2800" b="1" dirty="0"/>
              <a:t>ocenach</a:t>
            </a:r>
            <a:r>
              <a:rPr lang="pl-PL" sz="2800" dirty="0"/>
              <a:t> </a:t>
            </a:r>
            <a:r>
              <a:rPr lang="pl-PL" sz="2800" b="1" dirty="0"/>
              <a:t>pozaustawowych</a:t>
            </a:r>
          </a:p>
          <a:p>
            <a:pPr algn="just">
              <a:buFont typeface="Arial" panose="020B0604020202020204" pitchFamily="34" charset="0"/>
              <a:buChar char="•"/>
            </a:pPr>
            <a:r>
              <a:rPr lang="pl-PL" sz="2800" dirty="0"/>
              <a:t> Ocena zasadności wypowiedzenia </a:t>
            </a:r>
            <a:r>
              <a:rPr lang="pl-PL" sz="2800" u="sng" dirty="0"/>
              <a:t>zależy od okoliczności każdego indywidualnego przypadku</a:t>
            </a:r>
          </a:p>
          <a:p>
            <a:pPr algn="just">
              <a:buFont typeface="Arial" panose="020B0604020202020204" pitchFamily="34" charset="0"/>
              <a:buChar char="•"/>
            </a:pPr>
            <a:r>
              <a:rPr lang="pl-PL" sz="2800" dirty="0"/>
              <a:t> Czy można sformułować zamknięty katalog przyczyn?</a:t>
            </a:r>
          </a:p>
          <a:p>
            <a:pPr algn="just">
              <a:buFont typeface="Arial" panose="020B0604020202020204" pitchFamily="34" charset="0"/>
              <a:buChar char="•"/>
            </a:pPr>
            <a:r>
              <a:rPr lang="pl-PL" sz="2800" dirty="0"/>
              <a:t> Ogólne kryteria zasadności wypowiedzenia zawierają: art. 100 </a:t>
            </a:r>
            <a:r>
              <a:rPr lang="pl-PL" sz="2800" dirty="0" err="1"/>
              <a:t>kp</a:t>
            </a:r>
            <a:r>
              <a:rPr lang="pl-PL" sz="2800" dirty="0"/>
              <a:t>, a także przepisy wskazujące zdarzenia uzasadniające wypowiedzenie umowy o pracę lub zmianę warunków umownych w szczególnych sytuacjach (art. 40, 43 </a:t>
            </a:r>
            <a:r>
              <a:rPr lang="pl-PL" sz="2800" dirty="0" err="1"/>
              <a:t>kp</a:t>
            </a:r>
            <a:r>
              <a:rPr lang="pl-PL" sz="2800" dirty="0"/>
              <a:t>)</a:t>
            </a:r>
          </a:p>
        </p:txBody>
      </p:sp>
    </p:spTree>
    <p:extLst>
      <p:ext uri="{BB962C8B-B14F-4D97-AF65-F5344CB8AC3E}">
        <p14:creationId xmlns:p14="http://schemas.microsoft.com/office/powerpoint/2010/main" val="75552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E175EF0-F531-4CDD-944F-70333CFF44A4}"/>
              </a:ext>
            </a:extLst>
          </p:cNvPr>
          <p:cNvSpPr>
            <a:spLocks noGrp="1"/>
          </p:cNvSpPr>
          <p:nvPr>
            <p:ph idx="1"/>
          </p:nvPr>
        </p:nvSpPr>
        <p:spPr>
          <a:xfrm>
            <a:off x="737118" y="223935"/>
            <a:ext cx="10007083" cy="6085425"/>
          </a:xfrm>
        </p:spPr>
        <p:txBody>
          <a:bodyPr>
            <a:normAutofit fontScale="92500" lnSpcReduction="10000"/>
          </a:bodyPr>
          <a:lstStyle/>
          <a:p>
            <a:pPr algn="just">
              <a:buFont typeface="Arial" panose="020B0604020202020204" pitchFamily="34" charset="0"/>
              <a:buChar char="•"/>
              <a:defRPr/>
            </a:pPr>
            <a:r>
              <a:rPr lang="pl-PL" sz="3200" dirty="0"/>
              <a:t>Przyczyna wypowiedzenia umowy o pracę musi być </a:t>
            </a:r>
            <a:r>
              <a:rPr lang="pl-PL" sz="3200" b="1" dirty="0"/>
              <a:t>konkretna</a:t>
            </a:r>
            <a:r>
              <a:rPr lang="pl-PL" sz="3200" dirty="0"/>
              <a:t> i </a:t>
            </a:r>
            <a:r>
              <a:rPr lang="pl-PL" sz="3200" b="1" dirty="0"/>
              <a:t>rzeczywista</a:t>
            </a:r>
            <a:r>
              <a:rPr lang="pl-PL" sz="3200" dirty="0"/>
              <a:t>. Nie musi jednak mieć szczególnej wagi czy nadzwyczajnej doniosłości, skoro wypowiedzenie jest zwykłym sposobem rozwiązania bezterminowego stosunku pracy. </a:t>
            </a:r>
          </a:p>
          <a:p>
            <a:pPr algn="just">
              <a:buFont typeface="Arial" panose="020B0604020202020204" pitchFamily="34" charset="0"/>
              <a:buChar char="•"/>
              <a:defRPr/>
            </a:pPr>
            <a:r>
              <a:rPr lang="pl-PL" sz="3200" u="sng" dirty="0"/>
              <a:t>Brak oczekiwanej przez pracodawcę dbałości, staranności i uwagi</a:t>
            </a:r>
            <a:r>
              <a:rPr lang="pl-PL" sz="3200" dirty="0"/>
              <a:t> w wykonywaniu obowiązków pracowniczych </a:t>
            </a:r>
            <a:r>
              <a:rPr lang="pl-PL" sz="3200" b="1" dirty="0"/>
              <a:t>uzasadnia</a:t>
            </a:r>
            <a:r>
              <a:rPr lang="pl-PL" sz="3200" dirty="0"/>
              <a:t> jej wypowiedzenie (wyrok z 4.12.1997 r.  I PKN 419/97)</a:t>
            </a:r>
          </a:p>
          <a:p>
            <a:pPr algn="just">
              <a:buFont typeface="Arial" panose="020B0604020202020204" pitchFamily="34" charset="0"/>
              <a:buChar char="•"/>
              <a:defRPr/>
            </a:pPr>
            <a:r>
              <a:rPr lang="pl-PL" sz="3200" b="1" dirty="0"/>
              <a:t>Likwidacja</a:t>
            </a:r>
            <a:r>
              <a:rPr lang="pl-PL" sz="3200" dirty="0"/>
              <a:t> </a:t>
            </a:r>
            <a:r>
              <a:rPr lang="pl-PL" sz="3200" b="1" dirty="0"/>
              <a:t>stanowiska</a:t>
            </a:r>
            <a:r>
              <a:rPr lang="pl-PL" sz="3200" dirty="0"/>
              <a:t> </a:t>
            </a:r>
            <a:r>
              <a:rPr lang="pl-PL" sz="3200" b="1" dirty="0"/>
              <a:t>pracy</a:t>
            </a:r>
            <a:r>
              <a:rPr lang="pl-PL" sz="3200" dirty="0"/>
              <a:t> stanowi rzeczywistą przyczynę wypowiedzenia umowy o pracę (…). Także powierzenie </a:t>
            </a:r>
            <a:r>
              <a:rPr lang="pl-PL" sz="3200" b="1" dirty="0"/>
              <a:t>obsługi prawnej podmiotowi zewnętrznemu </a:t>
            </a:r>
            <a:r>
              <a:rPr lang="pl-PL" sz="3200" dirty="0"/>
              <a:t>uzasadnia wypowiedzenie umowy o pracę radcy prawnemu, choćby jego stanowisko nie zostało formalnie zlikwidowane przez zmianę regulaminu organizacyjnego (wyrok z dnia 12.12.2001 r., I PKN 733/00)</a:t>
            </a:r>
          </a:p>
          <a:p>
            <a:pPr algn="just">
              <a:buFont typeface="Arial" panose="020B0604020202020204" pitchFamily="34" charset="0"/>
              <a:buChar char="•"/>
              <a:defRPr/>
            </a:pPr>
            <a:endParaRPr lang="pl-PL" dirty="0"/>
          </a:p>
          <a:p>
            <a:endParaRPr lang="pl-PL" dirty="0"/>
          </a:p>
        </p:txBody>
      </p:sp>
    </p:spTree>
    <p:extLst>
      <p:ext uri="{BB962C8B-B14F-4D97-AF65-F5344CB8AC3E}">
        <p14:creationId xmlns:p14="http://schemas.microsoft.com/office/powerpoint/2010/main" val="397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757760-E768-4D61-92CB-137691B9282D}"/>
              </a:ext>
            </a:extLst>
          </p:cNvPr>
          <p:cNvSpPr>
            <a:spLocks noGrp="1"/>
          </p:cNvSpPr>
          <p:nvPr>
            <p:ph type="title"/>
          </p:nvPr>
        </p:nvSpPr>
        <p:spPr/>
        <p:txBody>
          <a:bodyPr/>
          <a:lstStyle/>
          <a:p>
            <a:r>
              <a:rPr lang="pl-PL" dirty="0"/>
              <a:t>Przyczyny te dzielimy na dwie grupy</a:t>
            </a:r>
          </a:p>
        </p:txBody>
      </p:sp>
      <p:sp>
        <p:nvSpPr>
          <p:cNvPr id="3" name="Symbol zastępczy zawartości 2">
            <a:extLst>
              <a:ext uri="{FF2B5EF4-FFF2-40B4-BE49-F238E27FC236}">
                <a16:creationId xmlns:a16="http://schemas.microsoft.com/office/drawing/2014/main" id="{61F8F2CA-9092-4B2A-B819-C47F04042D6C}"/>
              </a:ext>
            </a:extLst>
          </p:cNvPr>
          <p:cNvSpPr>
            <a:spLocks noGrp="1"/>
          </p:cNvSpPr>
          <p:nvPr>
            <p:ph idx="1"/>
          </p:nvPr>
        </p:nvSpPr>
        <p:spPr>
          <a:xfrm>
            <a:off x="513184" y="1996751"/>
            <a:ext cx="10231017" cy="4312609"/>
          </a:xfrm>
        </p:spPr>
        <p:txBody>
          <a:bodyPr>
            <a:normAutofit/>
          </a:bodyPr>
          <a:lstStyle/>
          <a:p>
            <a:pPr marL="457200" indent="-457200" algn="just">
              <a:buAutoNum type="arabicPeriod"/>
            </a:pPr>
            <a:r>
              <a:rPr lang="pl-PL" sz="2400" b="1" u="sng" dirty="0"/>
              <a:t>Przyczyny po stronie pracodawcy </a:t>
            </a:r>
            <a:r>
              <a:rPr lang="pl-PL" sz="2400" dirty="0"/>
              <a:t>- zwolnienie następuje obecnie z reguły na warunkach ustawy o szczególnych zasadach rozwiązywania z pracownikami stosunków pracy z przyczyn niedotyczących pracowników. </a:t>
            </a:r>
          </a:p>
          <a:p>
            <a:pPr marL="457200" indent="-457200" algn="just">
              <a:buAutoNum type="arabicPeriod"/>
            </a:pPr>
            <a:r>
              <a:rPr lang="pl-PL" sz="2400" b="1" u="sng" dirty="0"/>
              <a:t>Przyczyny po stronie pracownika</a:t>
            </a:r>
            <a:r>
              <a:rPr lang="pl-PL" sz="2400" dirty="0"/>
              <a:t>:</a:t>
            </a:r>
          </a:p>
          <a:p>
            <a:pPr algn="just"/>
            <a:r>
              <a:rPr lang="pl-PL" sz="2400" dirty="0"/>
              <a:t>a) całkowita lub choćby częściowa </a:t>
            </a:r>
            <a:r>
              <a:rPr lang="pl-PL" sz="2400" u="sng" dirty="0"/>
              <a:t>nieprzydatność pracownika </a:t>
            </a:r>
            <a:r>
              <a:rPr lang="pl-PL" sz="2400" dirty="0"/>
              <a:t>do pracy umówionego rodzaju, w tym też z powodu utraty zdrowia lub niezawinionej utraty uprawnień koniecznych do jej wykonywania</a:t>
            </a:r>
          </a:p>
          <a:p>
            <a:pPr algn="just"/>
            <a:r>
              <a:rPr lang="pl-PL" sz="2400" dirty="0"/>
              <a:t>b) </a:t>
            </a:r>
            <a:r>
              <a:rPr lang="pl-PL" sz="2400" u="sng" dirty="0"/>
              <a:t>naganne postępowanie pracownika </a:t>
            </a:r>
            <a:r>
              <a:rPr lang="pl-PL" sz="2400" dirty="0"/>
              <a:t>(w stopniu nieuzasadniającym rozwiązania bez wypowiedzenia z winy pracownika)</a:t>
            </a:r>
          </a:p>
        </p:txBody>
      </p:sp>
    </p:spTree>
    <p:extLst>
      <p:ext uri="{BB962C8B-B14F-4D97-AF65-F5344CB8AC3E}">
        <p14:creationId xmlns:p14="http://schemas.microsoft.com/office/powerpoint/2010/main" val="390647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607F87-DF3C-40DF-8889-D5ECB7B1912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C70F364-1133-482A-819C-2F721632FDAE}"/>
              </a:ext>
            </a:extLst>
          </p:cNvPr>
          <p:cNvSpPr>
            <a:spLocks noGrp="1"/>
          </p:cNvSpPr>
          <p:nvPr>
            <p:ph idx="1"/>
          </p:nvPr>
        </p:nvSpPr>
        <p:spPr>
          <a:xfrm>
            <a:off x="718458" y="2286000"/>
            <a:ext cx="10025744" cy="4023360"/>
          </a:xfrm>
        </p:spPr>
        <p:txBody>
          <a:bodyPr>
            <a:normAutofit/>
          </a:bodyPr>
          <a:lstStyle/>
          <a:p>
            <a:pPr algn="just">
              <a:buFont typeface="Arial" panose="020B0604020202020204" pitchFamily="34" charset="0"/>
              <a:buChar char="•"/>
            </a:pPr>
            <a:r>
              <a:rPr lang="pl-PL" sz="3600" dirty="0"/>
              <a:t> Pracodawca wskazuje przyczynę w piśmie o wypowiedzeniu. </a:t>
            </a:r>
          </a:p>
          <a:p>
            <a:pPr algn="just">
              <a:buFont typeface="Arial" panose="020B0604020202020204" pitchFamily="34" charset="0"/>
              <a:buChar char="•"/>
            </a:pPr>
            <a:r>
              <a:rPr lang="pl-PL" sz="3600" dirty="0"/>
              <a:t> W razie odwołania się </a:t>
            </a:r>
            <a:r>
              <a:rPr lang="pl-PL" sz="3600" u="sng" dirty="0"/>
              <a:t>pracownika</a:t>
            </a:r>
            <a:r>
              <a:rPr lang="pl-PL" sz="3600" dirty="0"/>
              <a:t> do sądu na nim spoczywa </a:t>
            </a:r>
            <a:r>
              <a:rPr lang="pl-PL" sz="3600" b="1" dirty="0"/>
              <a:t>ciężar</a:t>
            </a:r>
            <a:r>
              <a:rPr lang="pl-PL" sz="3600" dirty="0"/>
              <a:t> </a:t>
            </a:r>
            <a:r>
              <a:rPr lang="pl-PL" sz="3600" b="1" dirty="0"/>
              <a:t>wykazania</a:t>
            </a:r>
            <a:r>
              <a:rPr lang="pl-PL" sz="3600" dirty="0"/>
              <a:t> </a:t>
            </a:r>
            <a:r>
              <a:rPr lang="pl-PL" sz="3600" b="1" dirty="0"/>
              <a:t>zasadności</a:t>
            </a:r>
            <a:r>
              <a:rPr lang="pl-PL" sz="3600" dirty="0"/>
              <a:t> wypowiedzenia</a:t>
            </a:r>
          </a:p>
        </p:txBody>
      </p:sp>
    </p:spTree>
    <p:extLst>
      <p:ext uri="{BB962C8B-B14F-4D97-AF65-F5344CB8AC3E}">
        <p14:creationId xmlns:p14="http://schemas.microsoft.com/office/powerpoint/2010/main" val="154720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7F5448-135D-4949-8511-91DCC0536FB4}"/>
              </a:ext>
            </a:extLst>
          </p:cNvPr>
          <p:cNvSpPr>
            <a:spLocks noGrp="1"/>
          </p:cNvSpPr>
          <p:nvPr>
            <p:ph type="title"/>
          </p:nvPr>
        </p:nvSpPr>
        <p:spPr/>
        <p:txBody>
          <a:bodyPr/>
          <a:lstStyle/>
          <a:p>
            <a:pPr algn="ctr"/>
            <a:r>
              <a:rPr lang="pl-PL" b="1" dirty="0"/>
              <a:t>Szczególna ochrona </a:t>
            </a:r>
            <a:br>
              <a:rPr lang="pl-PL" b="1" dirty="0"/>
            </a:br>
            <a:r>
              <a:rPr lang="pl-PL" b="1" dirty="0"/>
              <a:t>przed wypowiedzeniem</a:t>
            </a:r>
            <a:endParaRPr lang="pl-PL" dirty="0"/>
          </a:p>
        </p:txBody>
      </p:sp>
      <p:sp>
        <p:nvSpPr>
          <p:cNvPr id="3" name="Symbol zastępczy zawartości 2">
            <a:extLst>
              <a:ext uri="{FF2B5EF4-FFF2-40B4-BE49-F238E27FC236}">
                <a16:creationId xmlns:a16="http://schemas.microsoft.com/office/drawing/2014/main" id="{D4E3BE75-563C-4AB6-9BB4-F6B213E0FD1A}"/>
              </a:ext>
            </a:extLst>
          </p:cNvPr>
          <p:cNvSpPr>
            <a:spLocks noGrp="1"/>
          </p:cNvSpPr>
          <p:nvPr>
            <p:ph idx="1"/>
          </p:nvPr>
        </p:nvSpPr>
        <p:spPr>
          <a:xfrm>
            <a:off x="1024128" y="2286000"/>
            <a:ext cx="10424533" cy="3872204"/>
          </a:xfrm>
        </p:spPr>
        <p:txBody>
          <a:bodyPr>
            <a:normAutofit/>
          </a:bodyPr>
          <a:lstStyle/>
          <a:p>
            <a:pPr algn="just">
              <a:buFont typeface="Arial" panose="020B0604020202020204" pitchFamily="34" charset="0"/>
              <a:buChar char="•"/>
            </a:pPr>
            <a:r>
              <a:rPr lang="pl-PL" sz="2800" dirty="0"/>
              <a:t> Ograniczenia dopuszczalności wypowiadania umów </a:t>
            </a:r>
            <a:r>
              <a:rPr lang="pl-PL" sz="2800" b="1" dirty="0"/>
              <a:t>w oznaczonych okresach</a:t>
            </a:r>
            <a:r>
              <a:rPr lang="pl-PL" sz="2800" dirty="0"/>
              <a:t> bądź z uwagi na </a:t>
            </a:r>
            <a:r>
              <a:rPr lang="pl-PL" sz="2800" b="1" dirty="0"/>
              <a:t>pełnione funkcje</a:t>
            </a:r>
            <a:r>
              <a:rPr lang="pl-PL" sz="2800" dirty="0"/>
              <a:t>.</a:t>
            </a:r>
          </a:p>
          <a:p>
            <a:pPr>
              <a:buFont typeface="Arial" panose="020B0604020202020204" pitchFamily="34" charset="0"/>
              <a:buChar char="•"/>
            </a:pPr>
            <a:r>
              <a:rPr lang="pl-PL" sz="2800" dirty="0"/>
              <a:t> Trzy rodzaje ochrony:</a:t>
            </a:r>
          </a:p>
          <a:p>
            <a:pPr algn="just"/>
            <a:r>
              <a:rPr lang="pl-PL" sz="2800" dirty="0"/>
              <a:t>1) </a:t>
            </a:r>
            <a:r>
              <a:rPr lang="pl-PL" sz="2800" b="1" dirty="0"/>
              <a:t>zakaz</a:t>
            </a:r>
            <a:r>
              <a:rPr lang="pl-PL" sz="2800" dirty="0"/>
              <a:t> wypowiedzenia </a:t>
            </a:r>
          </a:p>
          <a:p>
            <a:pPr algn="just"/>
            <a:r>
              <a:rPr lang="pl-PL" sz="2800" dirty="0"/>
              <a:t>2) obowiązek uzyskania </a:t>
            </a:r>
            <a:r>
              <a:rPr lang="pl-PL" sz="2800" b="1" dirty="0"/>
              <a:t>zgody</a:t>
            </a:r>
            <a:r>
              <a:rPr lang="pl-PL" sz="2800" dirty="0"/>
              <a:t> właściwego przedstawicielstwa pracowniczego lub organu społecznego czy państwowego</a:t>
            </a:r>
          </a:p>
          <a:p>
            <a:r>
              <a:rPr lang="pl-PL" sz="2800" dirty="0"/>
              <a:t>3) </a:t>
            </a:r>
            <a:r>
              <a:rPr lang="pl-PL" sz="2800" b="1" dirty="0"/>
              <a:t>katalog</a:t>
            </a:r>
            <a:r>
              <a:rPr lang="pl-PL" sz="2800" dirty="0"/>
              <a:t> </a:t>
            </a:r>
            <a:r>
              <a:rPr lang="pl-PL" sz="2800" b="1" dirty="0"/>
              <a:t>przyczyn</a:t>
            </a:r>
            <a:r>
              <a:rPr lang="pl-PL" sz="2800" dirty="0"/>
              <a:t> dopuszczających wypowiedzenie</a:t>
            </a:r>
          </a:p>
        </p:txBody>
      </p:sp>
    </p:spTree>
    <p:extLst>
      <p:ext uri="{BB962C8B-B14F-4D97-AF65-F5344CB8AC3E}">
        <p14:creationId xmlns:p14="http://schemas.microsoft.com/office/powerpoint/2010/main" val="2862860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6A9FB1-F8A8-4BAB-8DDC-5025928B3FC5}"/>
              </a:ext>
            </a:extLst>
          </p:cNvPr>
          <p:cNvSpPr>
            <a:spLocks noGrp="1"/>
          </p:cNvSpPr>
          <p:nvPr>
            <p:ph type="title"/>
          </p:nvPr>
        </p:nvSpPr>
        <p:spPr>
          <a:xfrm>
            <a:off x="457200" y="585216"/>
            <a:ext cx="11336694" cy="1499616"/>
          </a:xfrm>
        </p:spPr>
        <p:txBody>
          <a:bodyPr>
            <a:noAutofit/>
          </a:bodyPr>
          <a:lstStyle/>
          <a:p>
            <a:pPr algn="just"/>
            <a:r>
              <a:rPr lang="pl-PL" sz="3600" dirty="0"/>
              <a:t>Ograniczenie dopuszczalności wypowiedzenia ze względu na sytuację osobistą lub rodzinną pracownika</a:t>
            </a:r>
          </a:p>
        </p:txBody>
      </p:sp>
      <p:graphicFrame>
        <p:nvGraphicFramePr>
          <p:cNvPr id="4" name="Symbol zastępczy zawartości 3">
            <a:extLst>
              <a:ext uri="{FF2B5EF4-FFF2-40B4-BE49-F238E27FC236}">
                <a16:creationId xmlns:a16="http://schemas.microsoft.com/office/drawing/2014/main" id="{AFB6C0A6-AEB6-4561-B117-1CA115FBAC46}"/>
              </a:ext>
            </a:extLst>
          </p:cNvPr>
          <p:cNvGraphicFramePr>
            <a:graphicFrameLocks noGrp="1"/>
          </p:cNvGraphicFramePr>
          <p:nvPr>
            <p:ph idx="1"/>
            <p:extLst>
              <p:ext uri="{D42A27DB-BD31-4B8C-83A1-F6EECF244321}">
                <p14:modId xmlns:p14="http://schemas.microsoft.com/office/powerpoint/2010/main" val="3259404428"/>
              </p:ext>
            </p:extLst>
          </p:nvPr>
        </p:nvGraphicFramePr>
        <p:xfrm>
          <a:off x="149290" y="1922106"/>
          <a:ext cx="11790918" cy="4172009"/>
        </p:xfrm>
        <a:graphic>
          <a:graphicData uri="http://schemas.openxmlformats.org/drawingml/2006/table">
            <a:tbl>
              <a:tblPr firstRow="1" bandRow="1">
                <a:tableStyleId>{5C22544A-7EE6-4342-B048-85BDC9FD1C3A}</a:tableStyleId>
              </a:tblPr>
              <a:tblGrid>
                <a:gridCol w="3564294">
                  <a:extLst>
                    <a:ext uri="{9D8B030D-6E8A-4147-A177-3AD203B41FA5}">
                      <a16:colId xmlns:a16="http://schemas.microsoft.com/office/drawing/2014/main" val="4265575399"/>
                    </a:ext>
                  </a:extLst>
                </a:gridCol>
                <a:gridCol w="8226624">
                  <a:extLst>
                    <a:ext uri="{9D8B030D-6E8A-4147-A177-3AD203B41FA5}">
                      <a16:colId xmlns:a16="http://schemas.microsoft.com/office/drawing/2014/main" val="1225791066"/>
                    </a:ext>
                  </a:extLst>
                </a:gridCol>
              </a:tblGrid>
              <a:tr h="834009">
                <a:tc>
                  <a:txBody>
                    <a:bodyPr/>
                    <a:lstStyle/>
                    <a:p>
                      <a:r>
                        <a:rPr lang="pl-PL" sz="2800" b="0" i="0" u="none" strike="noStrike" kern="1200" baseline="0" dirty="0">
                          <a:solidFill>
                            <a:schemeClr val="lt1"/>
                          </a:solidFill>
                          <a:latin typeface="+mn-lt"/>
                          <a:ea typeface="+mn-ea"/>
                          <a:cs typeface="+mn-cs"/>
                        </a:rPr>
                        <a:t>Urlop pracownika – art. 41</a:t>
                      </a:r>
                      <a:endParaRPr lang="pl-PL" sz="2800" dirty="0"/>
                    </a:p>
                  </a:txBody>
                  <a:tcPr/>
                </a:tc>
                <a:tc>
                  <a:txBody>
                    <a:bodyPr/>
                    <a:lstStyle/>
                    <a:p>
                      <a:r>
                        <a:rPr lang="pl-PL" sz="2800" b="0" i="0" u="none" strike="noStrike" kern="1200" baseline="0" dirty="0">
                          <a:solidFill>
                            <a:schemeClr val="lt1"/>
                          </a:solidFill>
                          <a:latin typeface="+mn-lt"/>
                          <a:ea typeface="+mn-ea"/>
                          <a:cs typeface="+mn-cs"/>
                        </a:rPr>
                        <a:t>W okresie urlopu wypoczynkowego, okolicznościowego, bezpłatnego</a:t>
                      </a:r>
                      <a:endParaRPr lang="pl-PL" sz="2800" dirty="0"/>
                    </a:p>
                  </a:txBody>
                  <a:tcPr/>
                </a:tc>
                <a:extLst>
                  <a:ext uri="{0D108BD9-81ED-4DB2-BD59-A6C34878D82A}">
                    <a16:rowId xmlns:a16="http://schemas.microsoft.com/office/drawing/2014/main" val="2508234834"/>
                  </a:ext>
                </a:extLst>
              </a:tr>
              <a:tr h="1210658">
                <a:tc>
                  <a:txBody>
                    <a:bodyPr/>
                    <a:lstStyle/>
                    <a:p>
                      <a:r>
                        <a:rPr lang="pl-PL" sz="2800" b="0" i="0" u="none" strike="noStrike" kern="1200" baseline="0" dirty="0">
                          <a:solidFill>
                            <a:schemeClr val="dk1"/>
                          </a:solidFill>
                          <a:latin typeface="+mn-lt"/>
                          <a:ea typeface="+mn-ea"/>
                          <a:cs typeface="+mn-cs"/>
                        </a:rPr>
                        <a:t>Usprawiedliwiona nieobecność</a:t>
                      </a:r>
                      <a:endParaRPr lang="pl-PL" sz="2800" dirty="0"/>
                    </a:p>
                  </a:txBody>
                  <a:tcPr/>
                </a:tc>
                <a:tc>
                  <a:txBody>
                    <a:bodyPr/>
                    <a:lstStyle/>
                    <a:p>
                      <a:pPr algn="just"/>
                      <a:r>
                        <a:rPr lang="pl-PL" sz="2800" b="0" i="0" u="none" strike="noStrike" kern="1200" baseline="0" dirty="0">
                          <a:solidFill>
                            <a:schemeClr val="dk1"/>
                          </a:solidFill>
                          <a:latin typeface="+mn-lt"/>
                          <a:ea typeface="+mn-ea"/>
                          <a:cs typeface="+mn-cs"/>
                        </a:rPr>
                        <a:t>Do momentu upływu okresów ochronnych uprawniających pracodawcę do rozwiązania umowy o pracę bez  wypowiedzenia- 53 KP</a:t>
                      </a:r>
                      <a:endParaRPr lang="pl-PL" sz="2800" dirty="0"/>
                    </a:p>
                  </a:txBody>
                  <a:tcPr/>
                </a:tc>
                <a:extLst>
                  <a:ext uri="{0D108BD9-81ED-4DB2-BD59-A6C34878D82A}">
                    <a16:rowId xmlns:a16="http://schemas.microsoft.com/office/drawing/2014/main" val="548471493"/>
                  </a:ext>
                </a:extLst>
              </a:tr>
              <a:tr h="1855529">
                <a:tc>
                  <a:txBody>
                    <a:bodyPr/>
                    <a:lstStyle/>
                    <a:p>
                      <a:r>
                        <a:rPr lang="pl-PL" sz="2800" b="0" i="0" u="none" strike="noStrike" kern="1200" baseline="0" dirty="0">
                          <a:solidFill>
                            <a:schemeClr val="dk1"/>
                          </a:solidFill>
                          <a:latin typeface="+mn-lt"/>
                          <a:ea typeface="+mn-ea"/>
                          <a:cs typeface="+mn-cs"/>
                        </a:rPr>
                        <a:t>Przed osiągnięciem wieku emerytalnego</a:t>
                      </a:r>
                      <a:endParaRPr lang="pl-PL" sz="2800" dirty="0"/>
                    </a:p>
                  </a:txBody>
                  <a:tcPr/>
                </a:tc>
                <a:tc>
                  <a:txBody>
                    <a:bodyPr/>
                    <a:lstStyle/>
                    <a:p>
                      <a:pPr algn="just"/>
                      <a:r>
                        <a:rPr lang="pl-PL" sz="2800" b="0" i="0" u="none" strike="noStrike" kern="1200" baseline="0" dirty="0">
                          <a:solidFill>
                            <a:schemeClr val="dk1"/>
                          </a:solidFill>
                          <a:latin typeface="+mn-lt"/>
                          <a:ea typeface="+mn-ea"/>
                          <a:cs typeface="+mn-cs"/>
                        </a:rPr>
                        <a:t>4 lata, jeżeli okres zatrudnienia umożliwia uzyskanie prawa do emerytury z osiągnięciem tego wieku. </a:t>
                      </a:r>
                      <a:endParaRPr lang="pl-PL" sz="2800" dirty="0"/>
                    </a:p>
                  </a:txBody>
                  <a:tcPr/>
                </a:tc>
                <a:extLst>
                  <a:ext uri="{0D108BD9-81ED-4DB2-BD59-A6C34878D82A}">
                    <a16:rowId xmlns:a16="http://schemas.microsoft.com/office/drawing/2014/main" val="564407926"/>
                  </a:ext>
                </a:extLst>
              </a:tr>
            </a:tbl>
          </a:graphicData>
        </a:graphic>
      </p:graphicFrame>
    </p:spTree>
    <p:extLst>
      <p:ext uri="{BB962C8B-B14F-4D97-AF65-F5344CB8AC3E}">
        <p14:creationId xmlns:p14="http://schemas.microsoft.com/office/powerpoint/2010/main" val="213280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E18F1D16-4A6D-43EC-A16B-29D293EF3C8C}"/>
              </a:ext>
            </a:extLst>
          </p:cNvPr>
          <p:cNvGraphicFramePr>
            <a:graphicFrameLocks noGrp="1"/>
          </p:cNvGraphicFramePr>
          <p:nvPr>
            <p:ph idx="1"/>
            <p:extLst>
              <p:ext uri="{D42A27DB-BD31-4B8C-83A1-F6EECF244321}">
                <p14:modId xmlns:p14="http://schemas.microsoft.com/office/powerpoint/2010/main" val="1736186084"/>
              </p:ext>
            </p:extLst>
          </p:nvPr>
        </p:nvGraphicFramePr>
        <p:xfrm>
          <a:off x="781878" y="212034"/>
          <a:ext cx="10919792" cy="6401504"/>
        </p:xfrm>
        <a:graphic>
          <a:graphicData uri="http://schemas.openxmlformats.org/drawingml/2006/table">
            <a:tbl>
              <a:tblPr firstRow="1" bandRow="1">
                <a:tableStyleId>{5C22544A-7EE6-4342-B048-85BDC9FD1C3A}</a:tableStyleId>
              </a:tblPr>
              <a:tblGrid>
                <a:gridCol w="3154018">
                  <a:extLst>
                    <a:ext uri="{9D8B030D-6E8A-4147-A177-3AD203B41FA5}">
                      <a16:colId xmlns:a16="http://schemas.microsoft.com/office/drawing/2014/main" val="2196607365"/>
                    </a:ext>
                  </a:extLst>
                </a:gridCol>
                <a:gridCol w="7765774">
                  <a:extLst>
                    <a:ext uri="{9D8B030D-6E8A-4147-A177-3AD203B41FA5}">
                      <a16:colId xmlns:a16="http://schemas.microsoft.com/office/drawing/2014/main" val="2307817310"/>
                    </a:ext>
                  </a:extLst>
                </a:gridCol>
              </a:tblGrid>
              <a:tr h="2768294">
                <a:tc>
                  <a:txBody>
                    <a:bodyPr/>
                    <a:lstStyle/>
                    <a:p>
                      <a:r>
                        <a:rPr lang="pl-PL" sz="2000" b="0" i="0" u="none" strike="noStrike" kern="1200" baseline="0" dirty="0">
                          <a:solidFill>
                            <a:schemeClr val="lt1"/>
                          </a:solidFill>
                          <a:latin typeface="+mn-lt"/>
                          <a:ea typeface="+mn-ea"/>
                          <a:cs typeface="+mn-cs"/>
                        </a:rPr>
                        <a:t>Ciąża, urlop macierzyński</a:t>
                      </a:r>
                      <a:endParaRPr lang="pl-PL" sz="2000" dirty="0"/>
                    </a:p>
                  </a:txBody>
                  <a:tcPr/>
                </a:tc>
                <a:tc>
                  <a:txBody>
                    <a:bodyPr/>
                    <a:lstStyle/>
                    <a:p>
                      <a:pPr algn="just"/>
                      <a:r>
                        <a:rPr lang="pl-PL" sz="2000" b="0" i="0" u="none" strike="noStrike" kern="1200" baseline="0" dirty="0">
                          <a:solidFill>
                            <a:schemeClr val="lt1"/>
                          </a:solidFill>
                          <a:latin typeface="+mn-lt"/>
                          <a:ea typeface="+mn-ea"/>
                          <a:cs typeface="+mn-cs"/>
                        </a:rPr>
                        <a:t>Art. 177 </a:t>
                      </a:r>
                      <a:r>
                        <a:rPr lang="pl-PL" sz="2000" b="0" i="0" u="none" strike="noStrike" kern="1200" baseline="0" dirty="0" err="1">
                          <a:solidFill>
                            <a:schemeClr val="lt1"/>
                          </a:solidFill>
                          <a:latin typeface="+mn-lt"/>
                          <a:ea typeface="+mn-ea"/>
                          <a:cs typeface="+mn-cs"/>
                        </a:rPr>
                        <a:t>kp</a:t>
                      </a:r>
                      <a:r>
                        <a:rPr lang="pl-PL" sz="2000" b="0" i="0" u="none" strike="noStrike" kern="1200" baseline="0" dirty="0">
                          <a:solidFill>
                            <a:schemeClr val="lt1"/>
                          </a:solidFill>
                          <a:latin typeface="+mn-lt"/>
                          <a:ea typeface="+mn-ea"/>
                          <a:cs typeface="+mn-cs"/>
                        </a:rPr>
                        <a:t> </a:t>
                      </a:r>
                    </a:p>
                    <a:p>
                      <a:pPr marL="342900" indent="-342900" algn="just">
                        <a:buFontTx/>
                        <a:buChar char="-"/>
                      </a:pPr>
                      <a:r>
                        <a:rPr lang="pl-PL" sz="2000" b="0" i="0" u="none" strike="noStrike" kern="1200" baseline="0" dirty="0">
                          <a:solidFill>
                            <a:schemeClr val="lt1"/>
                          </a:solidFill>
                          <a:latin typeface="+mn-lt"/>
                          <a:ea typeface="+mn-ea"/>
                          <a:cs typeface="+mn-cs"/>
                        </a:rPr>
                        <a:t>Nie obejmuje pracownic w okresie próbnym nieprzekraczającym 1 miesiąca. </a:t>
                      </a:r>
                    </a:p>
                    <a:p>
                      <a:pPr marL="342900" indent="-342900" algn="just">
                        <a:buFontTx/>
                        <a:buChar char="-"/>
                      </a:pPr>
                      <a:r>
                        <a:rPr lang="pl-PL" sz="2000" b="0" i="0" u="none" strike="noStrike" kern="1200" baseline="0" dirty="0">
                          <a:solidFill>
                            <a:schemeClr val="lt1"/>
                          </a:solidFill>
                          <a:latin typeface="+mn-lt"/>
                          <a:ea typeface="+mn-ea"/>
                          <a:cs typeface="+mn-cs"/>
                        </a:rPr>
                        <a:t>Rozwiązanie umowy za wypowiedzeniem w okresie ciąży/urlopu w razie ogłoszenia upadłości lub likwidacji zakładu jest możliwe po uprzednim uzgodnieniu z reprezentującą pracownicę ZOZ terminu rozwiązania umowy. </a:t>
                      </a:r>
                    </a:p>
                    <a:p>
                      <a:pPr marL="342900" indent="-342900" algn="just">
                        <a:buFontTx/>
                        <a:buChar char="-"/>
                      </a:pPr>
                      <a:r>
                        <a:rPr lang="pl-PL" sz="2000" b="0" i="0" u="none" strike="noStrike" kern="1200" baseline="0" dirty="0">
                          <a:solidFill>
                            <a:schemeClr val="lt1"/>
                          </a:solidFill>
                          <a:latin typeface="+mn-lt"/>
                          <a:ea typeface="+mn-ea"/>
                          <a:cs typeface="+mn-cs"/>
                        </a:rPr>
                        <a:t>Dopuszczalne jest rozwiązanie umowy </a:t>
                      </a:r>
                      <a:r>
                        <a:rPr lang="pl-PL" sz="2000" b="1" i="0" u="none" strike="noStrike" kern="1200" baseline="0" dirty="0">
                          <a:solidFill>
                            <a:schemeClr val="lt1"/>
                          </a:solidFill>
                          <a:latin typeface="+mn-lt"/>
                          <a:ea typeface="+mn-ea"/>
                          <a:cs typeface="+mn-cs"/>
                        </a:rPr>
                        <a:t>z winy</a:t>
                      </a:r>
                      <a:r>
                        <a:rPr lang="pl-PL" sz="2000" b="0" i="0" u="none" strike="noStrike" kern="1200" baseline="0" dirty="0">
                          <a:solidFill>
                            <a:schemeClr val="lt1"/>
                          </a:solidFill>
                          <a:latin typeface="+mn-lt"/>
                          <a:ea typeface="+mn-ea"/>
                          <a:cs typeface="+mn-cs"/>
                        </a:rPr>
                        <a:t> pracownicy po uzyskaniu zgody ZOZ</a:t>
                      </a:r>
                      <a:endParaRPr lang="pl-PL" sz="2000" dirty="0"/>
                    </a:p>
                  </a:txBody>
                  <a:tcPr/>
                </a:tc>
                <a:extLst>
                  <a:ext uri="{0D108BD9-81ED-4DB2-BD59-A6C34878D82A}">
                    <a16:rowId xmlns:a16="http://schemas.microsoft.com/office/drawing/2014/main" val="542860984"/>
                  </a:ext>
                </a:extLst>
              </a:tr>
              <a:tr h="732224">
                <a:tc>
                  <a:txBody>
                    <a:bodyPr/>
                    <a:lstStyle/>
                    <a:p>
                      <a:r>
                        <a:rPr lang="pl-PL" sz="2000" dirty="0"/>
                        <a:t>Urlop wychowawczy – 186(8) </a:t>
                      </a:r>
                      <a:r>
                        <a:rPr lang="pl-PL" sz="2000" dirty="0" err="1"/>
                        <a:t>kp</a:t>
                      </a:r>
                      <a:endParaRPr lang="pl-PL" sz="2000" dirty="0"/>
                    </a:p>
                  </a:txBody>
                  <a:tcPr/>
                </a:tc>
                <a:tc>
                  <a:txBody>
                    <a:bodyPr/>
                    <a:lstStyle/>
                    <a:p>
                      <a:pPr marL="342900" indent="-342900" algn="just">
                        <a:buFontTx/>
                        <a:buChar char="-"/>
                      </a:pPr>
                      <a:endParaRPr lang="pl-PL" sz="2000" dirty="0"/>
                    </a:p>
                  </a:txBody>
                  <a:tcPr/>
                </a:tc>
                <a:extLst>
                  <a:ext uri="{0D108BD9-81ED-4DB2-BD59-A6C34878D82A}">
                    <a16:rowId xmlns:a16="http://schemas.microsoft.com/office/drawing/2014/main" val="1132623882"/>
                  </a:ext>
                </a:extLst>
              </a:tr>
              <a:tr h="2768294">
                <a:tc>
                  <a:txBody>
                    <a:bodyPr/>
                    <a:lstStyle/>
                    <a:p>
                      <a:r>
                        <a:rPr lang="pl-PL" sz="2000" b="0" i="0" u="none" strike="noStrike" kern="1200" baseline="0" dirty="0">
                          <a:solidFill>
                            <a:schemeClr val="dk1"/>
                          </a:solidFill>
                          <a:latin typeface="+mn-lt"/>
                          <a:ea typeface="+mn-ea"/>
                          <a:cs typeface="+mn-cs"/>
                        </a:rPr>
                        <a:t>Młodociany w okresie przygotowania zawodowego</a:t>
                      </a:r>
                      <a:endParaRPr lang="pl-PL" sz="2000" dirty="0"/>
                    </a:p>
                  </a:txBody>
                  <a:tcPr/>
                </a:tc>
                <a:tc>
                  <a:txBody>
                    <a:bodyPr/>
                    <a:lstStyle/>
                    <a:p>
                      <a:pPr algn="just"/>
                      <a:r>
                        <a:rPr lang="pl-PL" sz="2000" b="0" i="0" u="none" strike="noStrike" kern="1200" baseline="0" dirty="0">
                          <a:solidFill>
                            <a:schemeClr val="dk1"/>
                          </a:solidFill>
                          <a:latin typeface="+mn-lt"/>
                          <a:ea typeface="+mn-ea"/>
                          <a:cs typeface="+mn-cs"/>
                        </a:rPr>
                        <a:t>Zawężenie podstaw dających pracodawcy prawo rozwiązania umowy. Wypowiedzenie może nastąpić z powodu:</a:t>
                      </a:r>
                    </a:p>
                    <a:p>
                      <a:pPr algn="just"/>
                      <a:r>
                        <a:rPr lang="pl-PL" sz="2000" b="0" i="0" u="none" strike="noStrike" kern="1200" baseline="0" dirty="0">
                          <a:solidFill>
                            <a:schemeClr val="dk1"/>
                          </a:solidFill>
                          <a:latin typeface="+mn-lt"/>
                          <a:ea typeface="+mn-ea"/>
                          <a:cs typeface="+mn-cs"/>
                        </a:rPr>
                        <a:t>1) Niewypełniania obowiązków wynikających z umowy o pracę lub obowiązku dokształcania się [pomimo zastosowania środków wychowawczych]</a:t>
                      </a:r>
                    </a:p>
                    <a:p>
                      <a:pPr algn="just"/>
                      <a:r>
                        <a:rPr lang="pl-PL" sz="2000" b="0" i="0" u="none" strike="noStrike" kern="1200" baseline="0" dirty="0">
                          <a:solidFill>
                            <a:schemeClr val="dk1"/>
                          </a:solidFill>
                          <a:latin typeface="+mn-lt"/>
                          <a:ea typeface="+mn-ea"/>
                          <a:cs typeface="+mn-cs"/>
                        </a:rPr>
                        <a:t>2) Ogłoszenia upadłości lub likwidacji pracodawcy </a:t>
                      </a:r>
                    </a:p>
                    <a:p>
                      <a:pPr algn="just"/>
                      <a:r>
                        <a:rPr lang="pl-PL" sz="2000" b="0" i="0" u="none" strike="noStrike" kern="1200" baseline="0" dirty="0">
                          <a:solidFill>
                            <a:schemeClr val="dk1"/>
                          </a:solidFill>
                          <a:latin typeface="+mn-lt"/>
                          <a:ea typeface="+mn-ea"/>
                          <a:cs typeface="+mn-cs"/>
                        </a:rPr>
                        <a:t>3) Reorganizacji zakładu pracy uniemożliwiającej kontynuację przygotowania zawodowego</a:t>
                      </a:r>
                    </a:p>
                    <a:p>
                      <a:pPr algn="just"/>
                      <a:r>
                        <a:rPr lang="pt-BR" sz="2000" b="0" i="0" u="none" strike="noStrike" kern="1200" baseline="0" dirty="0">
                          <a:solidFill>
                            <a:schemeClr val="dk1"/>
                          </a:solidFill>
                          <a:latin typeface="+mn-lt"/>
                          <a:ea typeface="+mn-ea"/>
                          <a:cs typeface="+mn-cs"/>
                        </a:rPr>
                        <a:t>4) Stwierdzenia nieprzy</a:t>
                      </a:r>
                      <a:r>
                        <a:rPr lang="pl-PL" sz="2000" b="0" i="0" u="none" strike="noStrike" kern="1200" baseline="0" dirty="0">
                          <a:solidFill>
                            <a:schemeClr val="dk1"/>
                          </a:solidFill>
                          <a:latin typeface="+mn-lt"/>
                          <a:ea typeface="+mn-ea"/>
                          <a:cs typeface="+mn-cs"/>
                        </a:rPr>
                        <a:t>d</a:t>
                      </a:r>
                      <a:r>
                        <a:rPr lang="pt-BR" sz="2000" b="0" i="0" u="none" strike="noStrike" kern="1200" baseline="0" dirty="0">
                          <a:solidFill>
                            <a:schemeClr val="dk1"/>
                          </a:solidFill>
                          <a:latin typeface="+mn-lt"/>
                          <a:ea typeface="+mn-ea"/>
                          <a:cs typeface="+mn-cs"/>
                        </a:rPr>
                        <a:t>atności</a:t>
                      </a:r>
                      <a:r>
                        <a:rPr lang="pl-PL" sz="2000" b="0" i="0" u="none" strike="noStrike" kern="1200" baseline="0" dirty="0">
                          <a:solidFill>
                            <a:schemeClr val="dk1"/>
                          </a:solidFill>
                          <a:latin typeface="+mn-lt"/>
                          <a:ea typeface="+mn-ea"/>
                          <a:cs typeface="+mn-cs"/>
                        </a:rPr>
                        <a:t> młodocianego do pracy – 196 </a:t>
                      </a:r>
                      <a:r>
                        <a:rPr lang="pl-PL" sz="2000" b="0" i="0" u="none" strike="noStrike" kern="1200" baseline="0" dirty="0" err="1">
                          <a:solidFill>
                            <a:schemeClr val="dk1"/>
                          </a:solidFill>
                          <a:latin typeface="+mn-lt"/>
                          <a:ea typeface="+mn-ea"/>
                          <a:cs typeface="+mn-cs"/>
                        </a:rPr>
                        <a:t>kp</a:t>
                      </a:r>
                      <a:endParaRPr lang="pl-PL" sz="2000" dirty="0"/>
                    </a:p>
                  </a:txBody>
                  <a:tcPr/>
                </a:tc>
                <a:extLst>
                  <a:ext uri="{0D108BD9-81ED-4DB2-BD59-A6C34878D82A}">
                    <a16:rowId xmlns:a16="http://schemas.microsoft.com/office/drawing/2014/main" val="253908324"/>
                  </a:ext>
                </a:extLst>
              </a:tr>
            </a:tbl>
          </a:graphicData>
        </a:graphic>
      </p:graphicFrame>
    </p:spTree>
    <p:extLst>
      <p:ext uri="{BB962C8B-B14F-4D97-AF65-F5344CB8AC3E}">
        <p14:creationId xmlns:p14="http://schemas.microsoft.com/office/powerpoint/2010/main" val="2620044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2824191-6A63-4573-83EB-AAF83BE50DA6}"/>
              </a:ext>
            </a:extLst>
          </p:cNvPr>
          <p:cNvSpPr>
            <a:spLocks noGrp="1"/>
          </p:cNvSpPr>
          <p:nvPr>
            <p:ph idx="1"/>
          </p:nvPr>
        </p:nvSpPr>
        <p:spPr>
          <a:xfrm>
            <a:off x="933062" y="289249"/>
            <a:ext cx="9811140" cy="6020111"/>
          </a:xfrm>
        </p:spPr>
        <p:txBody>
          <a:bodyPr>
            <a:normAutofit lnSpcReduction="10000"/>
          </a:bodyPr>
          <a:lstStyle/>
          <a:p>
            <a:pPr algn="just">
              <a:buFont typeface="Arial" panose="020B0604020202020204" pitchFamily="34" charset="0"/>
              <a:buChar char="•"/>
            </a:pPr>
            <a:r>
              <a:rPr lang="pl-PL" sz="3200" b="1" dirty="0"/>
              <a:t>Wypowiedzenie</a:t>
            </a:r>
            <a:r>
              <a:rPr lang="pl-PL" sz="3200" dirty="0"/>
              <a:t> - </a:t>
            </a:r>
            <a:r>
              <a:rPr lang="pl-PL" sz="3200" u="sng" dirty="0"/>
              <a:t>jednostronne</a:t>
            </a:r>
            <a:r>
              <a:rPr lang="pl-PL" sz="3200" dirty="0"/>
              <a:t> oświadczenie woli złożone przez jedną ze stron stosunku pracy drugiej stronie, powodujące </a:t>
            </a:r>
            <a:r>
              <a:rPr lang="pl-PL" sz="3200" b="1" dirty="0"/>
              <a:t>rozwiązanie</a:t>
            </a:r>
            <a:r>
              <a:rPr lang="pl-PL" sz="3200" dirty="0"/>
              <a:t> </a:t>
            </a:r>
            <a:r>
              <a:rPr lang="pl-PL" sz="3200" b="1" dirty="0"/>
              <a:t>umowy</a:t>
            </a:r>
            <a:r>
              <a:rPr lang="pl-PL" sz="3200" dirty="0"/>
              <a:t> </a:t>
            </a:r>
            <a:r>
              <a:rPr lang="pl-PL" sz="3200" b="1" dirty="0"/>
              <a:t>o</a:t>
            </a:r>
            <a:r>
              <a:rPr lang="pl-PL" sz="3200" dirty="0"/>
              <a:t> </a:t>
            </a:r>
            <a:r>
              <a:rPr lang="pl-PL" sz="3200" b="1" dirty="0"/>
              <a:t>pracę</a:t>
            </a:r>
            <a:r>
              <a:rPr lang="pl-PL" sz="3200" dirty="0"/>
              <a:t> z upływem okresu wskazanego w oświadczeniu wypowiadającym umowę, zwanego </a:t>
            </a:r>
            <a:r>
              <a:rPr lang="pl-PL" sz="3200" b="1" dirty="0"/>
              <a:t>okresem</a:t>
            </a:r>
            <a:r>
              <a:rPr lang="pl-PL" sz="3200" dirty="0"/>
              <a:t> </a:t>
            </a:r>
            <a:r>
              <a:rPr lang="pl-PL" sz="3200" b="1" dirty="0"/>
              <a:t>wypowiedzenia</a:t>
            </a:r>
            <a:r>
              <a:rPr lang="pl-PL" sz="3200" dirty="0"/>
              <a:t>.</a:t>
            </a:r>
          </a:p>
          <a:p>
            <a:pPr algn="just">
              <a:buFont typeface="Arial" panose="020B0604020202020204" pitchFamily="34" charset="0"/>
              <a:buChar char="•"/>
            </a:pPr>
            <a:r>
              <a:rPr lang="pl-PL" sz="3200" dirty="0"/>
              <a:t>Podstawowy sposób rozwiązania umowy o pracę</a:t>
            </a:r>
          </a:p>
          <a:p>
            <a:pPr algn="just">
              <a:buFont typeface="Arial" panose="020B0604020202020204" pitchFamily="34" charset="0"/>
              <a:buChar char="•"/>
            </a:pPr>
            <a:r>
              <a:rPr lang="pl-PL" sz="3200" dirty="0"/>
              <a:t>Można wypowiedzieć umowę o pracę na czas nieokreślony, na czas określony i na okres próbny</a:t>
            </a:r>
          </a:p>
          <a:p>
            <a:pPr algn="just">
              <a:buFont typeface="Arial" panose="020B0604020202020204" pitchFamily="34" charset="0"/>
              <a:buChar char="•"/>
            </a:pPr>
            <a:r>
              <a:rPr lang="pl-PL" sz="3200" dirty="0"/>
              <a:t>Oświadczenie powinno być złożone w formie pisemnej </a:t>
            </a:r>
          </a:p>
          <a:p>
            <a:pPr algn="just">
              <a:buFont typeface="Arial" panose="020B0604020202020204" pitchFamily="34" charset="0"/>
              <a:buChar char="•"/>
            </a:pPr>
            <a:r>
              <a:rPr lang="pl-PL" sz="3200" dirty="0"/>
              <a:t>W piśmie pracodawcy wypowiadającym umowę o pracę na czas nieokreślony powinna być wskazana </a:t>
            </a:r>
            <a:r>
              <a:rPr lang="pl-PL" sz="3200" b="1" dirty="0"/>
              <a:t>przyczyna</a:t>
            </a:r>
            <a:r>
              <a:rPr lang="pl-PL" sz="3200" dirty="0"/>
              <a:t> i </a:t>
            </a:r>
            <a:r>
              <a:rPr lang="pl-PL" sz="3200" b="1" dirty="0"/>
              <a:t>pouczenie</a:t>
            </a:r>
            <a:r>
              <a:rPr lang="pl-PL" sz="3200" dirty="0"/>
              <a:t> o przysługującym pracownikowi prawie odwołania od tego wypowiedzenia do sądu pracy</a:t>
            </a:r>
          </a:p>
        </p:txBody>
      </p:sp>
    </p:spTree>
    <p:extLst>
      <p:ext uri="{BB962C8B-B14F-4D97-AF65-F5344CB8AC3E}">
        <p14:creationId xmlns:p14="http://schemas.microsoft.com/office/powerpoint/2010/main" val="184778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84CA91B2-FE0F-4EA1-A678-968D1D9AEF6C}"/>
              </a:ext>
            </a:extLst>
          </p:cNvPr>
          <p:cNvGraphicFramePr>
            <a:graphicFrameLocks noGrp="1"/>
          </p:cNvGraphicFramePr>
          <p:nvPr>
            <p:ph idx="1"/>
            <p:extLst>
              <p:ext uri="{D42A27DB-BD31-4B8C-83A1-F6EECF244321}">
                <p14:modId xmlns:p14="http://schemas.microsoft.com/office/powerpoint/2010/main" val="1819329922"/>
              </p:ext>
            </p:extLst>
          </p:nvPr>
        </p:nvGraphicFramePr>
        <p:xfrm>
          <a:off x="490330" y="265113"/>
          <a:ext cx="11423374" cy="5942249"/>
        </p:xfrm>
        <a:graphic>
          <a:graphicData uri="http://schemas.openxmlformats.org/drawingml/2006/table">
            <a:tbl>
              <a:tblPr firstRow="1" bandRow="1">
                <a:tableStyleId>{5C22544A-7EE6-4342-B048-85BDC9FD1C3A}</a:tableStyleId>
              </a:tblPr>
              <a:tblGrid>
                <a:gridCol w="3730722">
                  <a:extLst>
                    <a:ext uri="{9D8B030D-6E8A-4147-A177-3AD203B41FA5}">
                      <a16:colId xmlns:a16="http://schemas.microsoft.com/office/drawing/2014/main" val="3257422200"/>
                    </a:ext>
                  </a:extLst>
                </a:gridCol>
                <a:gridCol w="7692652">
                  <a:extLst>
                    <a:ext uri="{9D8B030D-6E8A-4147-A177-3AD203B41FA5}">
                      <a16:colId xmlns:a16="http://schemas.microsoft.com/office/drawing/2014/main" val="3560992919"/>
                    </a:ext>
                  </a:extLst>
                </a:gridCol>
              </a:tblGrid>
              <a:tr h="2506079">
                <a:tc>
                  <a:txBody>
                    <a:bodyPr/>
                    <a:lstStyle/>
                    <a:p>
                      <a:r>
                        <a:rPr lang="pl-PL" sz="2800" b="0" i="0" u="none" strike="noStrike" kern="1200" baseline="0" dirty="0">
                          <a:solidFill>
                            <a:schemeClr val="lt1"/>
                          </a:solidFill>
                          <a:latin typeface="+mn-lt"/>
                          <a:ea typeface="+mn-ea"/>
                          <a:cs typeface="+mn-cs"/>
                        </a:rPr>
                        <a:t>Czynna służba wojskowa</a:t>
                      </a:r>
                      <a:endParaRPr lang="pl-PL" sz="2800" dirty="0"/>
                    </a:p>
                  </a:txBody>
                  <a:tcPr/>
                </a:tc>
                <a:tc>
                  <a:txBody>
                    <a:bodyPr/>
                    <a:lstStyle/>
                    <a:p>
                      <a:pPr algn="just"/>
                      <a:r>
                        <a:rPr lang="pl-PL" sz="2800" b="0" i="0" u="none" strike="noStrike" kern="1200" baseline="0" dirty="0">
                          <a:solidFill>
                            <a:schemeClr val="lt1"/>
                          </a:solidFill>
                          <a:latin typeface="+mn-lt"/>
                          <a:ea typeface="+mn-ea"/>
                          <a:cs typeface="+mn-cs"/>
                        </a:rPr>
                        <a:t>W okresie między powołaniem do służby a jej odbyciem. Stosunek pracy może być wypowiedziany i rozwiązany </a:t>
                      </a:r>
                      <a:r>
                        <a:rPr lang="pl-PL" sz="2800" b="1" i="0" u="none" strike="noStrike" kern="1200" baseline="0" dirty="0">
                          <a:solidFill>
                            <a:schemeClr val="lt1"/>
                          </a:solidFill>
                          <a:latin typeface="+mn-lt"/>
                          <a:ea typeface="+mn-ea"/>
                          <a:cs typeface="+mn-cs"/>
                        </a:rPr>
                        <a:t>z winy </a:t>
                      </a:r>
                      <a:r>
                        <a:rPr lang="pl-PL" sz="2800" b="0" i="0" u="none" strike="noStrike" kern="1200" baseline="0" dirty="0">
                          <a:solidFill>
                            <a:schemeClr val="lt1"/>
                          </a:solidFill>
                          <a:latin typeface="+mn-lt"/>
                          <a:ea typeface="+mn-ea"/>
                          <a:cs typeface="+mn-cs"/>
                        </a:rPr>
                        <a:t>pracownika uzasadniającej rozwiązanie umowy bez wypowiedzenia.</a:t>
                      </a:r>
                      <a:endParaRPr lang="pl-PL" sz="2800" dirty="0"/>
                    </a:p>
                  </a:txBody>
                  <a:tcPr/>
                </a:tc>
                <a:extLst>
                  <a:ext uri="{0D108BD9-81ED-4DB2-BD59-A6C34878D82A}">
                    <a16:rowId xmlns:a16="http://schemas.microsoft.com/office/drawing/2014/main" val="441244155"/>
                  </a:ext>
                </a:extLst>
              </a:tr>
              <a:tr h="1718085">
                <a:tc>
                  <a:txBody>
                    <a:bodyPr/>
                    <a:lstStyle/>
                    <a:p>
                      <a:r>
                        <a:rPr lang="pl-PL" sz="2800" b="0" i="0" u="none" strike="noStrike" kern="1200" baseline="0" dirty="0">
                          <a:solidFill>
                            <a:schemeClr val="dk1"/>
                          </a:solidFill>
                          <a:latin typeface="+mn-lt"/>
                          <a:ea typeface="+mn-ea"/>
                          <a:cs typeface="+mn-cs"/>
                        </a:rPr>
                        <a:t>Odbywanie przez męża pracownicy zasadniczej</a:t>
                      </a:r>
                    </a:p>
                    <a:p>
                      <a:r>
                        <a:rPr lang="pl-PL" sz="2800" b="0" i="0" u="none" strike="noStrike" kern="1200" baseline="0" dirty="0">
                          <a:solidFill>
                            <a:schemeClr val="dk1"/>
                          </a:solidFill>
                          <a:latin typeface="+mn-lt"/>
                          <a:ea typeface="+mn-ea"/>
                          <a:cs typeface="+mn-cs"/>
                        </a:rPr>
                        <a:t>służby wojskowej</a:t>
                      </a:r>
                      <a:endParaRPr lang="pl-PL" sz="2800" dirty="0"/>
                    </a:p>
                  </a:txBody>
                  <a:tcPr/>
                </a:tc>
                <a:tc>
                  <a:txBody>
                    <a:bodyPr/>
                    <a:lstStyle/>
                    <a:p>
                      <a:r>
                        <a:rPr lang="pl-PL" sz="2800" b="0" i="0" u="none" strike="noStrike" kern="1200" baseline="0" dirty="0">
                          <a:solidFill>
                            <a:schemeClr val="dk1"/>
                          </a:solidFill>
                          <a:latin typeface="+mn-lt"/>
                          <a:ea typeface="+mn-ea"/>
                          <a:cs typeface="+mn-cs"/>
                        </a:rPr>
                        <a:t>Rozwiązanie może nastąpić wyłącznie z </a:t>
                      </a:r>
                      <a:r>
                        <a:rPr lang="pl-PL" sz="2800" b="1" i="0" u="none" strike="noStrike" kern="1200" baseline="0" dirty="0">
                          <a:solidFill>
                            <a:schemeClr val="dk1"/>
                          </a:solidFill>
                          <a:latin typeface="+mn-lt"/>
                          <a:ea typeface="+mn-ea"/>
                          <a:cs typeface="+mn-cs"/>
                        </a:rPr>
                        <a:t>jej winy</a:t>
                      </a:r>
                      <a:endParaRPr lang="pl-PL" sz="2800" b="1" dirty="0"/>
                    </a:p>
                  </a:txBody>
                  <a:tcPr/>
                </a:tc>
                <a:extLst>
                  <a:ext uri="{0D108BD9-81ED-4DB2-BD59-A6C34878D82A}">
                    <a16:rowId xmlns:a16="http://schemas.microsoft.com/office/drawing/2014/main" val="3778102780"/>
                  </a:ext>
                </a:extLst>
              </a:tr>
              <a:tr h="1718085">
                <a:tc>
                  <a:txBody>
                    <a:bodyPr/>
                    <a:lstStyle/>
                    <a:p>
                      <a:r>
                        <a:rPr lang="pl-PL" sz="2800" b="0" i="0" u="none" strike="noStrike" kern="1200" baseline="0" dirty="0">
                          <a:solidFill>
                            <a:schemeClr val="dk1"/>
                          </a:solidFill>
                          <a:latin typeface="+mn-lt"/>
                          <a:ea typeface="+mn-ea"/>
                          <a:cs typeface="+mn-cs"/>
                        </a:rPr>
                        <a:t>Inwalidztwo wojenne lub związane ze służbą</a:t>
                      </a:r>
                    </a:p>
                    <a:p>
                      <a:r>
                        <a:rPr lang="pl-PL" sz="2800" b="0" i="0" u="none" strike="noStrike" kern="1200" baseline="0" dirty="0">
                          <a:solidFill>
                            <a:schemeClr val="dk1"/>
                          </a:solidFill>
                          <a:latin typeface="+mn-lt"/>
                          <a:ea typeface="+mn-ea"/>
                          <a:cs typeface="+mn-cs"/>
                        </a:rPr>
                        <a:t>wojskową</a:t>
                      </a:r>
                      <a:endParaRPr lang="pl-PL" sz="2800" dirty="0"/>
                    </a:p>
                  </a:txBody>
                  <a:tcPr/>
                </a:tc>
                <a:tc>
                  <a:txBody>
                    <a:bodyPr/>
                    <a:lstStyle/>
                    <a:p>
                      <a:pPr algn="just"/>
                      <a:r>
                        <a:rPr lang="pl-PL" sz="2800" b="0" i="0" u="none" strike="noStrike" kern="1200" baseline="0" dirty="0">
                          <a:solidFill>
                            <a:schemeClr val="dk1"/>
                          </a:solidFill>
                          <a:latin typeface="+mn-lt"/>
                          <a:ea typeface="+mn-ea"/>
                          <a:cs typeface="+mn-cs"/>
                        </a:rPr>
                        <a:t>Tylko z ważnych przyczyn po uzyskaniu pisemnej zgody starosty</a:t>
                      </a:r>
                      <a:endParaRPr lang="pl-PL" sz="2800" dirty="0"/>
                    </a:p>
                  </a:txBody>
                  <a:tcPr/>
                </a:tc>
                <a:extLst>
                  <a:ext uri="{0D108BD9-81ED-4DB2-BD59-A6C34878D82A}">
                    <a16:rowId xmlns:a16="http://schemas.microsoft.com/office/drawing/2014/main" val="3268491353"/>
                  </a:ext>
                </a:extLst>
              </a:tr>
            </a:tbl>
          </a:graphicData>
        </a:graphic>
      </p:graphicFrame>
    </p:spTree>
    <p:extLst>
      <p:ext uri="{BB962C8B-B14F-4D97-AF65-F5344CB8AC3E}">
        <p14:creationId xmlns:p14="http://schemas.microsoft.com/office/powerpoint/2010/main" val="2043426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63E4ED-6E60-4189-801B-3588F99971D7}"/>
              </a:ext>
            </a:extLst>
          </p:cNvPr>
          <p:cNvSpPr>
            <a:spLocks noGrp="1"/>
          </p:cNvSpPr>
          <p:nvPr>
            <p:ph type="title"/>
          </p:nvPr>
        </p:nvSpPr>
        <p:spPr>
          <a:xfrm>
            <a:off x="1024128" y="585216"/>
            <a:ext cx="11021692" cy="1499616"/>
          </a:xfrm>
        </p:spPr>
        <p:txBody>
          <a:bodyPr>
            <a:noAutofit/>
          </a:bodyPr>
          <a:lstStyle/>
          <a:p>
            <a:pPr algn="just"/>
            <a:r>
              <a:rPr lang="pl-PL" sz="3600" dirty="0"/>
              <a:t>Ograniczenie dopuszczalności wypowiadania (rozwiązywania) umów ze względu na pełnione funkcje</a:t>
            </a:r>
          </a:p>
        </p:txBody>
      </p:sp>
      <p:sp>
        <p:nvSpPr>
          <p:cNvPr id="3" name="Symbol zastępczy zawartości 2">
            <a:extLst>
              <a:ext uri="{FF2B5EF4-FFF2-40B4-BE49-F238E27FC236}">
                <a16:creationId xmlns:a16="http://schemas.microsoft.com/office/drawing/2014/main" id="{371DD5D3-D31A-4B69-BB99-30A4FF60CA94}"/>
              </a:ext>
            </a:extLst>
          </p:cNvPr>
          <p:cNvSpPr>
            <a:spLocks noGrp="1"/>
          </p:cNvSpPr>
          <p:nvPr>
            <p:ph idx="1"/>
          </p:nvPr>
        </p:nvSpPr>
        <p:spPr>
          <a:xfrm>
            <a:off x="503853" y="1978090"/>
            <a:ext cx="11374015" cy="4665306"/>
          </a:xfrm>
        </p:spPr>
        <p:txBody>
          <a:bodyPr>
            <a:normAutofit/>
          </a:bodyPr>
          <a:lstStyle/>
          <a:p>
            <a:pPr algn="just">
              <a:buFont typeface="Arial" panose="020B0604020202020204" pitchFamily="34" charset="0"/>
              <a:buChar char="•"/>
            </a:pPr>
            <a:r>
              <a:rPr lang="pl-PL" sz="2400" dirty="0"/>
              <a:t> Obejmuje pracowników pełniących </a:t>
            </a:r>
            <a:r>
              <a:rPr lang="pl-PL" sz="2400" b="1" dirty="0"/>
              <a:t>funkcje</a:t>
            </a:r>
            <a:r>
              <a:rPr lang="pl-PL" sz="2400" dirty="0"/>
              <a:t> </a:t>
            </a:r>
            <a:r>
              <a:rPr lang="pl-PL" sz="2400" b="1" dirty="0"/>
              <a:t>społeczne</a:t>
            </a:r>
            <a:r>
              <a:rPr lang="pl-PL" sz="2400" dirty="0"/>
              <a:t> w zakładach pracy lub poza nimi</a:t>
            </a:r>
          </a:p>
          <a:p>
            <a:pPr algn="just">
              <a:buFont typeface="Arial" panose="020B0604020202020204" pitchFamily="34" charset="0"/>
              <a:buChar char="•"/>
            </a:pPr>
            <a:r>
              <a:rPr lang="pl-PL" sz="2400" dirty="0"/>
              <a:t> Najczęściej wiąże się z koniecznością </a:t>
            </a:r>
            <a:r>
              <a:rPr lang="pl-PL" sz="2400" b="1" dirty="0"/>
              <a:t>uzyskania zgody</a:t>
            </a:r>
            <a:r>
              <a:rPr lang="pl-PL" sz="2400" dirty="0"/>
              <a:t> odpowiedniego organu na zwolnienie pracownika, np. członka zarządu lub innego działacza związkowego, członka rady pracowników, członka europejskiej rady zakładowej</a:t>
            </a:r>
          </a:p>
          <a:p>
            <a:pPr algn="just">
              <a:buFont typeface="Arial" panose="020B0604020202020204" pitchFamily="34" charset="0"/>
              <a:buChar char="•"/>
            </a:pPr>
            <a:r>
              <a:rPr lang="pl-PL" sz="2400" dirty="0"/>
              <a:t> Ochrona ta może polegać również na zakazie wypowiedzenia i rozwiązania umowy o pracę, którym objęty jest:</a:t>
            </a:r>
          </a:p>
          <a:p>
            <a:pPr algn="just"/>
            <a:r>
              <a:rPr lang="pl-PL" sz="2400" dirty="0"/>
              <a:t>1) </a:t>
            </a:r>
            <a:r>
              <a:rPr lang="pl-PL" sz="2400" b="1" dirty="0"/>
              <a:t>społeczny</a:t>
            </a:r>
            <a:r>
              <a:rPr lang="pl-PL" sz="2400" dirty="0"/>
              <a:t> </a:t>
            </a:r>
            <a:r>
              <a:rPr lang="pl-PL" sz="2400" b="1" dirty="0"/>
              <a:t>inspektor</a:t>
            </a:r>
            <a:r>
              <a:rPr lang="pl-PL" sz="2400" dirty="0"/>
              <a:t> </a:t>
            </a:r>
            <a:r>
              <a:rPr lang="pl-PL" sz="2400" b="1" dirty="0"/>
              <a:t>pracy</a:t>
            </a:r>
            <a:r>
              <a:rPr lang="pl-PL" sz="2400" dirty="0"/>
              <a:t> w czasie trwania mandatu oraz w okresie roku po jego wygaśnięciu</a:t>
            </a:r>
          </a:p>
          <a:p>
            <a:r>
              <a:rPr lang="pl-PL" sz="2400" dirty="0"/>
              <a:t>2) </a:t>
            </a:r>
            <a:r>
              <a:rPr lang="pl-PL" sz="2400" b="1" dirty="0"/>
              <a:t>pracownik</a:t>
            </a:r>
            <a:r>
              <a:rPr lang="pl-PL" sz="2400" dirty="0"/>
              <a:t> </a:t>
            </a:r>
            <a:r>
              <a:rPr lang="pl-PL" sz="2400" b="1" dirty="0"/>
              <a:t>spółki</a:t>
            </a:r>
            <a:r>
              <a:rPr lang="pl-PL" sz="2400" dirty="0"/>
              <a:t> </a:t>
            </a:r>
            <a:r>
              <a:rPr lang="pl-PL" sz="2400" b="1" dirty="0"/>
              <a:t>będący</a:t>
            </a:r>
            <a:r>
              <a:rPr lang="pl-PL" sz="2400" dirty="0"/>
              <a:t> </a:t>
            </a:r>
            <a:r>
              <a:rPr lang="pl-PL" sz="2400" b="1" dirty="0"/>
              <a:t>członkiem jej</a:t>
            </a:r>
            <a:r>
              <a:rPr lang="pl-PL" sz="2400" dirty="0"/>
              <a:t> </a:t>
            </a:r>
            <a:r>
              <a:rPr lang="pl-PL" sz="2400" b="1" dirty="0"/>
              <a:t>rady</a:t>
            </a:r>
            <a:r>
              <a:rPr lang="pl-PL" sz="2400" dirty="0"/>
              <a:t> </a:t>
            </a:r>
            <a:r>
              <a:rPr lang="pl-PL" sz="2400" b="1" dirty="0"/>
              <a:t>nadzorczej</a:t>
            </a:r>
            <a:r>
              <a:rPr lang="pl-PL" sz="2400" dirty="0"/>
              <a:t>, w okresie trwania kadencji rady i rok po jej zakończeniu</a:t>
            </a:r>
          </a:p>
        </p:txBody>
      </p:sp>
    </p:spTree>
    <p:extLst>
      <p:ext uri="{BB962C8B-B14F-4D97-AF65-F5344CB8AC3E}">
        <p14:creationId xmlns:p14="http://schemas.microsoft.com/office/powerpoint/2010/main" val="129407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AAD1CE-A46A-4ADC-8AF4-7532EF76E6A7}"/>
              </a:ext>
            </a:extLst>
          </p:cNvPr>
          <p:cNvSpPr>
            <a:spLocks noGrp="1"/>
          </p:cNvSpPr>
          <p:nvPr>
            <p:ph type="title"/>
          </p:nvPr>
        </p:nvSpPr>
        <p:spPr>
          <a:xfrm>
            <a:off x="666318" y="187650"/>
            <a:ext cx="11234133" cy="1499616"/>
          </a:xfrm>
        </p:spPr>
        <p:txBody>
          <a:bodyPr>
            <a:noAutofit/>
          </a:bodyPr>
          <a:lstStyle/>
          <a:p>
            <a:r>
              <a:rPr lang="pl-PL" sz="3600" dirty="0"/>
              <a:t>Wypowiedzenie umowy o pracę wbrew przepisom prawa pracy jest </a:t>
            </a:r>
            <a:r>
              <a:rPr lang="pl-PL" sz="3600" b="1" dirty="0"/>
              <a:t>czynnością wadliwą</a:t>
            </a:r>
            <a:r>
              <a:rPr lang="pl-PL" sz="3600" dirty="0"/>
              <a:t>:</a:t>
            </a:r>
          </a:p>
        </p:txBody>
      </p:sp>
      <p:sp>
        <p:nvSpPr>
          <p:cNvPr id="3" name="Symbol zastępczy zawartości 2">
            <a:extLst>
              <a:ext uri="{FF2B5EF4-FFF2-40B4-BE49-F238E27FC236}">
                <a16:creationId xmlns:a16="http://schemas.microsoft.com/office/drawing/2014/main" id="{3321E8FB-08F5-4A20-8DB5-2CED6B760383}"/>
              </a:ext>
            </a:extLst>
          </p:cNvPr>
          <p:cNvSpPr>
            <a:spLocks noGrp="1"/>
          </p:cNvSpPr>
          <p:nvPr>
            <p:ph idx="1"/>
          </p:nvPr>
        </p:nvSpPr>
        <p:spPr>
          <a:xfrm>
            <a:off x="159026" y="1687267"/>
            <a:ext cx="11741426" cy="4779794"/>
          </a:xfrm>
        </p:spPr>
        <p:txBody>
          <a:bodyPr>
            <a:normAutofit/>
          </a:bodyPr>
          <a:lstStyle/>
          <a:p>
            <a:r>
              <a:rPr lang="pl-PL" sz="2800" dirty="0"/>
              <a:t>1) bez uzasadnionej przyczyny – „</a:t>
            </a:r>
            <a:r>
              <a:rPr lang="pl-PL" sz="2800" b="1" dirty="0"/>
              <a:t>wypowiedzenie</a:t>
            </a:r>
            <a:r>
              <a:rPr lang="pl-PL" sz="2800" dirty="0"/>
              <a:t> </a:t>
            </a:r>
            <a:r>
              <a:rPr lang="pl-PL" sz="2800" b="1" dirty="0"/>
              <a:t>nieuzasadnione</a:t>
            </a:r>
            <a:r>
              <a:rPr lang="pl-PL" sz="2800" dirty="0"/>
              <a:t>”</a:t>
            </a:r>
          </a:p>
          <a:p>
            <a:r>
              <a:rPr lang="pl-PL" sz="2800" dirty="0"/>
              <a:t>2) złożenie oświadczenia z naruszeniem dyspozycji określonych norm prawnych – „</a:t>
            </a:r>
            <a:r>
              <a:rPr lang="pl-PL" sz="2800" b="1" dirty="0"/>
              <a:t>wypowiedzenie następujące z naruszeniem przepisów o wypowiadaniu umów o pracę</a:t>
            </a:r>
            <a:r>
              <a:rPr lang="pl-PL" sz="2800" dirty="0"/>
              <a:t>”:</a:t>
            </a:r>
          </a:p>
          <a:p>
            <a:pPr lvl="1">
              <a:buFont typeface="Arial" panose="020B0604020202020204" pitchFamily="34" charset="0"/>
              <a:buChar char="•"/>
            </a:pPr>
            <a:r>
              <a:rPr lang="pl-PL" sz="2400" dirty="0"/>
              <a:t> </a:t>
            </a:r>
            <a:r>
              <a:rPr lang="pl-PL" sz="2400" u="sng" dirty="0"/>
              <a:t>bez</a:t>
            </a:r>
            <a:r>
              <a:rPr lang="pl-PL" sz="2400" dirty="0"/>
              <a:t> </a:t>
            </a:r>
            <a:r>
              <a:rPr lang="pl-PL" sz="2400" u="sng" dirty="0"/>
              <a:t>konsultacji</a:t>
            </a:r>
            <a:r>
              <a:rPr lang="pl-PL" sz="2400" dirty="0"/>
              <a:t> zamiaru z właściwymi instancjami związkowymi</a:t>
            </a:r>
          </a:p>
          <a:p>
            <a:pPr lvl="1">
              <a:buFont typeface="Arial" panose="020B0604020202020204" pitchFamily="34" charset="0"/>
              <a:buChar char="•"/>
            </a:pPr>
            <a:r>
              <a:rPr lang="pl-PL" sz="2400" dirty="0"/>
              <a:t> w przypadku naruszenia </a:t>
            </a:r>
            <a:r>
              <a:rPr lang="pl-PL" sz="2400" u="sng" dirty="0"/>
              <a:t>szczególnej</a:t>
            </a:r>
            <a:r>
              <a:rPr lang="pl-PL" sz="2400" dirty="0"/>
              <a:t> </a:t>
            </a:r>
            <a:r>
              <a:rPr lang="pl-PL" sz="2400" u="sng" dirty="0"/>
              <a:t>ochrony</a:t>
            </a:r>
            <a:r>
              <a:rPr lang="pl-PL" sz="2400" dirty="0"/>
              <a:t> przed wypowiedzeniem, w szczególności zakazu wypowiedzenia lub obowiązku uzyskania zgody organu</a:t>
            </a:r>
          </a:p>
          <a:p>
            <a:pPr lvl="1">
              <a:buFont typeface="Arial" panose="020B0604020202020204" pitchFamily="34" charset="0"/>
              <a:buChar char="•"/>
            </a:pPr>
            <a:r>
              <a:rPr lang="pl-PL" sz="2400" dirty="0"/>
              <a:t> w przypadku </a:t>
            </a:r>
            <a:r>
              <a:rPr lang="pl-PL" sz="2400" u="sng" dirty="0"/>
              <a:t>krótszego</a:t>
            </a:r>
            <a:r>
              <a:rPr lang="pl-PL" sz="2400" dirty="0"/>
              <a:t> od wymaganego </a:t>
            </a:r>
            <a:r>
              <a:rPr lang="pl-PL" sz="2400" u="sng" dirty="0"/>
              <a:t>okresu</a:t>
            </a:r>
            <a:r>
              <a:rPr lang="pl-PL" sz="2400" dirty="0"/>
              <a:t> </a:t>
            </a:r>
            <a:r>
              <a:rPr lang="pl-PL" sz="2400" u="sng" dirty="0"/>
              <a:t>wypowiedzenia</a:t>
            </a:r>
          </a:p>
          <a:p>
            <a:pPr lvl="1">
              <a:buFont typeface="Arial" panose="020B0604020202020204" pitchFamily="34" charset="0"/>
              <a:buChar char="•"/>
            </a:pPr>
            <a:r>
              <a:rPr lang="pl-PL" sz="2400" dirty="0"/>
              <a:t> bez zachowania </a:t>
            </a:r>
            <a:r>
              <a:rPr lang="pl-PL" sz="2400" u="sng" dirty="0"/>
              <a:t>formy</a:t>
            </a:r>
            <a:r>
              <a:rPr lang="pl-PL" sz="2400" dirty="0"/>
              <a:t> (w tym podania przyczyn)</a:t>
            </a:r>
          </a:p>
          <a:p>
            <a:pPr lvl="1">
              <a:buFont typeface="Arial" panose="020B0604020202020204" pitchFamily="34" charset="0"/>
              <a:buChar char="•"/>
            </a:pPr>
            <a:r>
              <a:rPr lang="pl-PL" sz="2400" dirty="0"/>
              <a:t> bez poinformowania pracownika o przysługujących mu </a:t>
            </a:r>
            <a:r>
              <a:rPr lang="pl-PL" sz="2400" u="sng" dirty="0"/>
              <a:t>środkach</a:t>
            </a:r>
            <a:r>
              <a:rPr lang="pl-PL" sz="2400" dirty="0"/>
              <a:t> </a:t>
            </a:r>
            <a:r>
              <a:rPr lang="pl-PL" sz="2400" u="sng" dirty="0"/>
              <a:t>prawnych</a:t>
            </a:r>
          </a:p>
        </p:txBody>
      </p:sp>
    </p:spTree>
    <p:extLst>
      <p:ext uri="{BB962C8B-B14F-4D97-AF65-F5344CB8AC3E}">
        <p14:creationId xmlns:p14="http://schemas.microsoft.com/office/powerpoint/2010/main" val="45817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02C95F-BF11-45D2-81E9-A16D19976379}"/>
              </a:ext>
            </a:extLst>
          </p:cNvPr>
          <p:cNvSpPr>
            <a:spLocks noGrp="1"/>
          </p:cNvSpPr>
          <p:nvPr>
            <p:ph type="title"/>
          </p:nvPr>
        </p:nvSpPr>
        <p:spPr>
          <a:xfrm>
            <a:off x="427780" y="214155"/>
            <a:ext cx="11644949" cy="1499616"/>
          </a:xfrm>
        </p:spPr>
        <p:txBody>
          <a:bodyPr>
            <a:noAutofit/>
          </a:bodyPr>
          <a:lstStyle/>
          <a:p>
            <a:pPr algn="just"/>
            <a:r>
              <a:rPr lang="pl-PL" sz="3600" b="1" dirty="0"/>
              <a:t>Roszczenia pracownika w razie bezprawnego wypowiedzenia umowy o pracę przez pracodawcę</a:t>
            </a:r>
            <a:endParaRPr lang="pl-PL" sz="3200" dirty="0"/>
          </a:p>
        </p:txBody>
      </p:sp>
      <p:sp>
        <p:nvSpPr>
          <p:cNvPr id="3" name="Symbol zastępczy zawartości 2">
            <a:extLst>
              <a:ext uri="{FF2B5EF4-FFF2-40B4-BE49-F238E27FC236}">
                <a16:creationId xmlns:a16="http://schemas.microsoft.com/office/drawing/2014/main" id="{C33315CB-D43D-44C8-932C-D244A285209D}"/>
              </a:ext>
            </a:extLst>
          </p:cNvPr>
          <p:cNvSpPr>
            <a:spLocks noGrp="1"/>
          </p:cNvSpPr>
          <p:nvPr>
            <p:ph idx="1"/>
          </p:nvPr>
        </p:nvSpPr>
        <p:spPr>
          <a:xfrm>
            <a:off x="92766" y="1577009"/>
            <a:ext cx="11979964" cy="5420139"/>
          </a:xfrm>
        </p:spPr>
        <p:txBody>
          <a:bodyPr>
            <a:normAutofit/>
          </a:bodyPr>
          <a:lstStyle/>
          <a:p>
            <a:pPr algn="just">
              <a:buFont typeface="Arial" panose="020B0604020202020204" pitchFamily="34" charset="0"/>
              <a:buChar char="•"/>
            </a:pPr>
            <a:r>
              <a:rPr lang="pl-PL" dirty="0"/>
              <a:t> </a:t>
            </a:r>
            <a:r>
              <a:rPr lang="pl-PL" sz="2400" dirty="0"/>
              <a:t>Orzeczenie o </a:t>
            </a:r>
            <a:r>
              <a:rPr lang="pl-PL" sz="2400" b="1" u="sng" dirty="0"/>
              <a:t>bezskuteczności</a:t>
            </a:r>
            <a:r>
              <a:rPr lang="pl-PL" sz="2400" dirty="0"/>
              <a:t> wypowiedzenia:</a:t>
            </a:r>
          </a:p>
          <a:p>
            <a:pPr lvl="1" algn="just">
              <a:buFont typeface="Arial" panose="020B0604020202020204" pitchFamily="34" charset="0"/>
              <a:buChar char="•"/>
            </a:pPr>
            <a:r>
              <a:rPr lang="pl-PL" sz="2400" dirty="0"/>
              <a:t>bezprawne wypowiedzenie nie jest bezskuteczne z mocy prawa, lecz staje się bezskuteczne dopiero z mocy wspomnianego orzeczenia o charakterze konstytutywnym</a:t>
            </a:r>
          </a:p>
          <a:p>
            <a:pPr lvl="2" algn="just">
              <a:buFont typeface="Arial" panose="020B0604020202020204" pitchFamily="34" charset="0"/>
              <a:buChar char="•"/>
            </a:pPr>
            <a:r>
              <a:rPr lang="pl-PL" sz="2400" dirty="0"/>
              <a:t>Sąd może również nałożyć w wyroku na pracodawcę obowiązek dalszego zatrudnienia pracownika do czasu prawomocnego zakończenia sprawy (art. 477</a:t>
            </a:r>
            <a:r>
              <a:rPr lang="pl-PL" sz="2400" baseline="30000" dirty="0"/>
              <a:t>2 </a:t>
            </a:r>
            <a:r>
              <a:rPr lang="pl-PL" sz="2400" dirty="0"/>
              <a:t>§ 2 KPC)</a:t>
            </a:r>
            <a:endParaRPr lang="pl-PL" sz="1600" dirty="0"/>
          </a:p>
          <a:p>
            <a:pPr algn="just">
              <a:buFont typeface="Arial" panose="020B0604020202020204" pitchFamily="34" charset="0"/>
              <a:buChar char="•"/>
            </a:pPr>
            <a:r>
              <a:rPr lang="pl-PL" dirty="0"/>
              <a:t> </a:t>
            </a:r>
            <a:r>
              <a:rPr lang="pl-PL" sz="2400" dirty="0"/>
              <a:t>Orzeczenie o </a:t>
            </a:r>
            <a:r>
              <a:rPr lang="pl-PL" sz="2400" b="1" u="sng" dirty="0"/>
              <a:t>przywróceniu do pracy</a:t>
            </a:r>
            <a:r>
              <a:rPr lang="pl-PL" sz="2400" dirty="0"/>
              <a:t> pracownika:</a:t>
            </a:r>
          </a:p>
          <a:p>
            <a:pPr lvl="1" algn="just">
              <a:buFont typeface="Arial" panose="020B0604020202020204" pitchFamily="34" charset="0"/>
              <a:buChar char="•"/>
            </a:pPr>
            <a:r>
              <a:rPr lang="pl-PL" sz="2400" dirty="0"/>
              <a:t>Wydawane zawsze po upływie okresu wypowiedzenia. </a:t>
            </a:r>
          </a:p>
          <a:p>
            <a:pPr lvl="1" algn="just">
              <a:buFont typeface="Arial" panose="020B0604020202020204" pitchFamily="34" charset="0"/>
              <a:buChar char="•"/>
            </a:pPr>
            <a:r>
              <a:rPr lang="pl-PL" sz="2400" dirty="0"/>
              <a:t>Jest konstytutywne, reaktywuje stosunek pracy ex nunc.</a:t>
            </a:r>
          </a:p>
          <a:p>
            <a:pPr lvl="1" algn="just">
              <a:buFont typeface="Arial" panose="020B0604020202020204" pitchFamily="34" charset="0"/>
              <a:buChar char="•"/>
            </a:pPr>
            <a:r>
              <a:rPr lang="pl-PL" sz="2400" dirty="0"/>
              <a:t>Przywrócenie do pracy następuje jednak, zgodnie z art. 48 § 1 KP, po zgłoszeniu przez pracownika </a:t>
            </a:r>
            <a:r>
              <a:rPr lang="pl-PL" sz="2400" u="sng" dirty="0"/>
              <a:t>gotowości</a:t>
            </a:r>
            <a:r>
              <a:rPr lang="pl-PL" sz="2400" dirty="0"/>
              <a:t> niezwłocznego podjęcia pracy w ciągu 7 dni od przywrócenia lub nawet po tym terminie, jeżeli jego przekroczenie nastąpiło z przyczyn niezależnych od pracownika</a:t>
            </a:r>
          </a:p>
          <a:p>
            <a:pPr lvl="1" algn="just">
              <a:buFont typeface="Arial" panose="020B0604020202020204" pitchFamily="34" charset="0"/>
              <a:buChar char="•"/>
            </a:pPr>
            <a:r>
              <a:rPr lang="pl-PL" sz="2400" dirty="0"/>
              <a:t>Termin biegnie od dnia prawomocności</a:t>
            </a:r>
          </a:p>
          <a:p>
            <a:pPr lvl="1" algn="just">
              <a:buFont typeface="Arial" panose="020B0604020202020204" pitchFamily="34" charset="0"/>
              <a:buChar char="•"/>
            </a:pPr>
            <a:r>
              <a:rPr lang="pl-PL" sz="2400" dirty="0"/>
              <a:t>Wówczas pracodawca </a:t>
            </a:r>
            <a:r>
              <a:rPr lang="pl-PL" sz="2400" b="1" dirty="0"/>
              <a:t>nie może </a:t>
            </a:r>
            <a:r>
              <a:rPr lang="pl-PL" sz="2400" dirty="0"/>
              <a:t>odmówić ponownego zatrudnienia na poprzednich warunkach.</a:t>
            </a:r>
          </a:p>
        </p:txBody>
      </p:sp>
    </p:spTree>
    <p:extLst>
      <p:ext uri="{BB962C8B-B14F-4D97-AF65-F5344CB8AC3E}">
        <p14:creationId xmlns:p14="http://schemas.microsoft.com/office/powerpoint/2010/main" val="291702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1B3E06-4F52-498F-92F6-5EB930974D5B}"/>
              </a:ext>
            </a:extLst>
          </p:cNvPr>
          <p:cNvSpPr>
            <a:spLocks noGrp="1"/>
          </p:cNvSpPr>
          <p:nvPr>
            <p:ph type="title"/>
          </p:nvPr>
        </p:nvSpPr>
        <p:spPr/>
        <p:txBody>
          <a:bodyPr/>
          <a:lstStyle/>
          <a:p>
            <a:pPr algn="just"/>
            <a:r>
              <a:rPr lang="pl-PL" dirty="0"/>
              <a:t>Odszkodowanie z tytułu bezprawnego wypowiedzenia</a:t>
            </a:r>
          </a:p>
        </p:txBody>
      </p:sp>
      <p:sp>
        <p:nvSpPr>
          <p:cNvPr id="3" name="Symbol zastępczy zawartości 2">
            <a:extLst>
              <a:ext uri="{FF2B5EF4-FFF2-40B4-BE49-F238E27FC236}">
                <a16:creationId xmlns:a16="http://schemas.microsoft.com/office/drawing/2014/main" id="{41452491-EC10-46A2-8C02-1681DD263F39}"/>
              </a:ext>
            </a:extLst>
          </p:cNvPr>
          <p:cNvSpPr>
            <a:spLocks noGrp="1"/>
          </p:cNvSpPr>
          <p:nvPr>
            <p:ph idx="1"/>
          </p:nvPr>
        </p:nvSpPr>
        <p:spPr/>
        <p:txBody>
          <a:bodyPr>
            <a:normAutofit/>
          </a:bodyPr>
          <a:lstStyle/>
          <a:p>
            <a:pPr algn="just">
              <a:buFont typeface="Arial" panose="020B0604020202020204" pitchFamily="34" charset="0"/>
              <a:buChar char="•"/>
            </a:pPr>
            <a:r>
              <a:rPr lang="pl-PL" sz="2800" dirty="0"/>
              <a:t>Jeżeli pracownik nie chce zachować lub odzyskać bezprawnie utraconego miejsca pracy</a:t>
            </a:r>
          </a:p>
          <a:p>
            <a:pPr algn="just">
              <a:buFont typeface="Arial" panose="020B0604020202020204" pitchFamily="34" charset="0"/>
              <a:buChar char="•"/>
            </a:pPr>
            <a:r>
              <a:rPr lang="pl-PL" sz="2800" dirty="0"/>
              <a:t>Jeżeli uwzględnienie żądania jest </a:t>
            </a:r>
            <a:r>
              <a:rPr lang="pl-PL" sz="2800" b="1" dirty="0"/>
              <a:t>niemożliwe</a:t>
            </a:r>
            <a:r>
              <a:rPr lang="pl-PL" sz="2800" dirty="0"/>
              <a:t> lub </a:t>
            </a:r>
            <a:r>
              <a:rPr lang="pl-PL" sz="2800" b="1" dirty="0"/>
              <a:t>bezcelowe</a:t>
            </a:r>
          </a:p>
          <a:p>
            <a:pPr>
              <a:buFont typeface="Arial" panose="020B0604020202020204" pitchFamily="34" charset="0"/>
              <a:buChar char="•"/>
            </a:pPr>
            <a:r>
              <a:rPr lang="pl-PL" sz="2800" dirty="0"/>
              <a:t>W wysokości wynagrodzenia za okres od 2 tygodni do 3 miesięcy</a:t>
            </a:r>
          </a:p>
          <a:p>
            <a:pPr algn="just">
              <a:buFont typeface="Arial" panose="020B0604020202020204" pitchFamily="34" charset="0"/>
              <a:buChar char="•"/>
            </a:pPr>
            <a:r>
              <a:rPr lang="pl-PL" sz="2800" dirty="0"/>
              <a:t>Tylko odszkodowanie przysługuje pracownikowi z tytułu przedwczesnego rozwiązania przez pracodawcę umowy terminowej w razie naruszenia przepisów o wypowiadaniu tych umów – art. 50 </a:t>
            </a:r>
            <a:r>
              <a:rPr lang="pl-PL" sz="2800" dirty="0" err="1"/>
              <a:t>kp</a:t>
            </a:r>
            <a:endParaRPr lang="pl-PL" sz="2800" dirty="0"/>
          </a:p>
        </p:txBody>
      </p:sp>
    </p:spTree>
    <p:extLst>
      <p:ext uri="{BB962C8B-B14F-4D97-AF65-F5344CB8AC3E}">
        <p14:creationId xmlns:p14="http://schemas.microsoft.com/office/powerpoint/2010/main" val="2078413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4D0394-222B-45C3-B3B9-18654BB3A41D}"/>
              </a:ext>
            </a:extLst>
          </p:cNvPr>
          <p:cNvSpPr>
            <a:spLocks noGrp="1"/>
          </p:cNvSpPr>
          <p:nvPr>
            <p:ph type="title"/>
          </p:nvPr>
        </p:nvSpPr>
        <p:spPr>
          <a:xfrm>
            <a:off x="344558" y="337930"/>
            <a:ext cx="11608904" cy="1746902"/>
          </a:xfrm>
        </p:spPr>
        <p:txBody>
          <a:bodyPr>
            <a:normAutofit/>
          </a:bodyPr>
          <a:lstStyle/>
          <a:p>
            <a:r>
              <a:rPr lang="pl-PL" sz="4400" dirty="0"/>
              <a:t>Rozwiązanie umowy o pracę bez wypowiedzenia</a:t>
            </a:r>
          </a:p>
        </p:txBody>
      </p:sp>
      <p:sp>
        <p:nvSpPr>
          <p:cNvPr id="3" name="Symbol zastępczy zawartości 2">
            <a:extLst>
              <a:ext uri="{FF2B5EF4-FFF2-40B4-BE49-F238E27FC236}">
                <a16:creationId xmlns:a16="http://schemas.microsoft.com/office/drawing/2014/main" id="{A900B95E-2FCB-4F6D-9467-BBDDE906183B}"/>
              </a:ext>
            </a:extLst>
          </p:cNvPr>
          <p:cNvSpPr>
            <a:spLocks noGrp="1"/>
          </p:cNvSpPr>
          <p:nvPr>
            <p:ph idx="1"/>
          </p:nvPr>
        </p:nvSpPr>
        <p:spPr>
          <a:xfrm>
            <a:off x="344558" y="1819469"/>
            <a:ext cx="11608904" cy="4700601"/>
          </a:xfrm>
        </p:spPr>
        <p:txBody>
          <a:bodyPr>
            <a:normAutofit/>
          </a:bodyPr>
          <a:lstStyle/>
          <a:p>
            <a:pPr algn="just">
              <a:buFont typeface="Arial" panose="020B0604020202020204" pitchFamily="34" charset="0"/>
              <a:buChar char="•"/>
            </a:pPr>
            <a:r>
              <a:rPr lang="pl-PL" sz="2800" dirty="0"/>
              <a:t> Jest oświadczeniem woli złożonym przez jedną stronę stosunku pracy drugiej stronie, powodującym </a:t>
            </a:r>
            <a:r>
              <a:rPr lang="pl-PL" sz="2800" b="1" u="sng" dirty="0"/>
              <a:t>natychmiastowe</a:t>
            </a:r>
            <a:r>
              <a:rPr lang="pl-PL" sz="2800" dirty="0"/>
              <a:t> ustanie stosunku pracy</a:t>
            </a:r>
          </a:p>
          <a:p>
            <a:pPr algn="just">
              <a:buFont typeface="Arial" panose="020B0604020202020204" pitchFamily="34" charset="0"/>
              <a:buChar char="•"/>
            </a:pPr>
            <a:r>
              <a:rPr lang="pl-PL" sz="2800" dirty="0"/>
              <a:t> </a:t>
            </a:r>
            <a:r>
              <a:rPr lang="pl-PL" sz="2800" b="1" u="sng" dirty="0"/>
              <a:t>Tylko,</a:t>
            </a:r>
            <a:r>
              <a:rPr lang="pl-PL" sz="2800" dirty="0"/>
              <a:t> gdy zachodzą wyjątkowe przyczyny</a:t>
            </a:r>
          </a:p>
          <a:p>
            <a:pPr algn="just">
              <a:buFont typeface="Arial" panose="020B0604020202020204" pitchFamily="34" charset="0"/>
              <a:buChar char="•"/>
            </a:pPr>
            <a:r>
              <a:rPr lang="pl-PL" sz="2800" dirty="0"/>
              <a:t> </a:t>
            </a:r>
            <a:r>
              <a:rPr lang="pl-PL" sz="2800" b="1" dirty="0"/>
              <a:t>Forma</a:t>
            </a:r>
            <a:r>
              <a:rPr lang="pl-PL" sz="2800" dirty="0"/>
              <a:t> </a:t>
            </a:r>
            <a:r>
              <a:rPr lang="pl-PL" sz="2800" b="1" dirty="0"/>
              <a:t>pisemna</a:t>
            </a:r>
            <a:r>
              <a:rPr lang="pl-PL" sz="2800" dirty="0"/>
              <a:t> ze wskazaniem przyczyny (podanie konkretnego zdarzenia, okoliczności)</a:t>
            </a:r>
          </a:p>
          <a:p>
            <a:pPr algn="just">
              <a:buFont typeface="Arial" panose="020B0604020202020204" pitchFamily="34" charset="0"/>
              <a:buChar char="•"/>
            </a:pPr>
            <a:r>
              <a:rPr lang="pl-PL" sz="2800" dirty="0"/>
              <a:t> Oświadczenie pracodawcy dodatkowo z </a:t>
            </a:r>
            <a:r>
              <a:rPr lang="pl-PL" sz="2800" b="1" dirty="0"/>
              <a:t>pouczeniem</a:t>
            </a:r>
            <a:r>
              <a:rPr lang="pl-PL" sz="2800" dirty="0"/>
              <a:t> o przysługujących pracownikowi środkach prawnych [wniosek o przywrócenie do pracy lub o odszkodowanie do sądu pracy w ciągu 14 dni od dnia doręczenia oświadczenia]</a:t>
            </a:r>
          </a:p>
        </p:txBody>
      </p:sp>
    </p:spTree>
    <p:extLst>
      <p:ext uri="{BB962C8B-B14F-4D97-AF65-F5344CB8AC3E}">
        <p14:creationId xmlns:p14="http://schemas.microsoft.com/office/powerpoint/2010/main" val="419917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8F54A3-A714-4F70-8B5E-A00D907CF207}"/>
              </a:ext>
            </a:extLst>
          </p:cNvPr>
          <p:cNvSpPr>
            <a:spLocks noGrp="1"/>
          </p:cNvSpPr>
          <p:nvPr>
            <p:ph type="title"/>
          </p:nvPr>
        </p:nvSpPr>
        <p:spPr>
          <a:xfrm>
            <a:off x="265043" y="691233"/>
            <a:ext cx="11661913" cy="1499616"/>
          </a:xfrm>
        </p:spPr>
        <p:txBody>
          <a:bodyPr>
            <a:normAutofit/>
          </a:bodyPr>
          <a:lstStyle/>
          <a:p>
            <a:r>
              <a:rPr lang="pl-PL" sz="4400" dirty="0"/>
              <a:t>Rozwiązanie umowy bez wypowiedzenia przez pracodawcę</a:t>
            </a:r>
          </a:p>
        </p:txBody>
      </p:sp>
      <p:sp>
        <p:nvSpPr>
          <p:cNvPr id="3" name="Symbol zastępczy zawartości 2">
            <a:extLst>
              <a:ext uri="{FF2B5EF4-FFF2-40B4-BE49-F238E27FC236}">
                <a16:creationId xmlns:a16="http://schemas.microsoft.com/office/drawing/2014/main" id="{CA6B0879-E908-4922-8D02-8D0C58533D4F}"/>
              </a:ext>
            </a:extLst>
          </p:cNvPr>
          <p:cNvSpPr>
            <a:spLocks noGrp="1"/>
          </p:cNvSpPr>
          <p:nvPr>
            <p:ph idx="1"/>
          </p:nvPr>
        </p:nvSpPr>
        <p:spPr>
          <a:xfrm>
            <a:off x="265044" y="2286000"/>
            <a:ext cx="11516140" cy="4023360"/>
          </a:xfrm>
        </p:spPr>
        <p:txBody>
          <a:bodyPr>
            <a:normAutofit/>
          </a:bodyPr>
          <a:lstStyle/>
          <a:p>
            <a:pPr algn="just"/>
            <a:r>
              <a:rPr lang="pl-PL" sz="3200" dirty="0"/>
              <a:t>Zachodzi </a:t>
            </a:r>
            <a:r>
              <a:rPr lang="pl-PL" sz="3200" b="1" u="sng" dirty="0"/>
              <a:t>tylko</a:t>
            </a:r>
            <a:r>
              <a:rPr lang="pl-PL" sz="3200" dirty="0"/>
              <a:t> w razie spełnienia przesłanek z KP:</a:t>
            </a:r>
          </a:p>
          <a:p>
            <a:pPr algn="just"/>
            <a:r>
              <a:rPr lang="pl-PL" sz="3200" dirty="0"/>
              <a:t>1) zdarzenie stanowiące </a:t>
            </a:r>
            <a:r>
              <a:rPr lang="pl-PL" sz="3200" b="1" dirty="0"/>
              <a:t>przyczynę</a:t>
            </a:r>
            <a:r>
              <a:rPr lang="pl-PL" sz="3200" dirty="0"/>
              <a:t> </a:t>
            </a:r>
            <a:r>
              <a:rPr lang="pl-PL" sz="3200" b="1" dirty="0"/>
              <a:t>uzasadniającą</a:t>
            </a:r>
            <a:r>
              <a:rPr lang="pl-PL" sz="3200" dirty="0"/>
              <a:t> rozwiązanie umowy</a:t>
            </a:r>
          </a:p>
          <a:p>
            <a:pPr algn="just"/>
            <a:r>
              <a:rPr lang="pl-PL" sz="3200" dirty="0"/>
              <a:t>2) </a:t>
            </a:r>
            <a:r>
              <a:rPr lang="pl-PL" sz="3200" b="1" dirty="0"/>
              <a:t>zasięgnięcie</a:t>
            </a:r>
            <a:r>
              <a:rPr lang="pl-PL" sz="3200" dirty="0"/>
              <a:t> </a:t>
            </a:r>
            <a:r>
              <a:rPr lang="pl-PL" sz="3200" b="1" dirty="0"/>
              <a:t>opinii</a:t>
            </a:r>
            <a:r>
              <a:rPr lang="pl-PL" sz="3200" dirty="0"/>
              <a:t>, a w pewnych wypadkach zgody właściwego organu ZOZ na rozwiązanie umowy</a:t>
            </a:r>
          </a:p>
          <a:p>
            <a:pPr algn="just"/>
            <a:r>
              <a:rPr lang="pl-PL" sz="3200" dirty="0"/>
              <a:t>3) złożenie oświadczenia </a:t>
            </a:r>
            <a:r>
              <a:rPr lang="pl-PL" sz="3200" b="1" dirty="0"/>
              <a:t>na piśmie</a:t>
            </a:r>
            <a:r>
              <a:rPr lang="pl-PL" sz="3200" dirty="0"/>
              <a:t> ze wskazanie przyczyny</a:t>
            </a:r>
          </a:p>
        </p:txBody>
      </p:sp>
    </p:spTree>
    <p:extLst>
      <p:ext uri="{BB962C8B-B14F-4D97-AF65-F5344CB8AC3E}">
        <p14:creationId xmlns:p14="http://schemas.microsoft.com/office/powerpoint/2010/main" val="182414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CCB5A-66C6-4440-AA73-2C5BF3317139}"/>
              </a:ext>
            </a:extLst>
          </p:cNvPr>
          <p:cNvSpPr>
            <a:spLocks noGrp="1"/>
          </p:cNvSpPr>
          <p:nvPr>
            <p:ph type="title"/>
          </p:nvPr>
        </p:nvSpPr>
        <p:spPr>
          <a:xfrm>
            <a:off x="865507" y="249671"/>
            <a:ext cx="9720072" cy="1499616"/>
          </a:xfrm>
        </p:spPr>
        <p:txBody>
          <a:bodyPr>
            <a:normAutofit/>
          </a:bodyPr>
          <a:lstStyle/>
          <a:p>
            <a:r>
              <a:rPr lang="pl-PL" sz="4800" dirty="0"/>
              <a:t>Przyczyny zawinione przez pracownika</a:t>
            </a:r>
          </a:p>
        </p:txBody>
      </p:sp>
      <p:sp>
        <p:nvSpPr>
          <p:cNvPr id="3" name="Symbol zastępczy zawartości 2">
            <a:extLst>
              <a:ext uri="{FF2B5EF4-FFF2-40B4-BE49-F238E27FC236}">
                <a16:creationId xmlns:a16="http://schemas.microsoft.com/office/drawing/2014/main" id="{594015E2-E2FE-4A5D-8598-DACC9A69BC37}"/>
              </a:ext>
            </a:extLst>
          </p:cNvPr>
          <p:cNvSpPr>
            <a:spLocks noGrp="1"/>
          </p:cNvSpPr>
          <p:nvPr>
            <p:ph idx="1"/>
          </p:nvPr>
        </p:nvSpPr>
        <p:spPr>
          <a:xfrm>
            <a:off x="513185" y="1427584"/>
            <a:ext cx="11334258" cy="5430416"/>
          </a:xfrm>
        </p:spPr>
        <p:txBody>
          <a:bodyPr>
            <a:normAutofit fontScale="92500" lnSpcReduction="20000"/>
          </a:bodyPr>
          <a:lstStyle/>
          <a:p>
            <a:pPr algn="just"/>
            <a:r>
              <a:rPr lang="pl-PL" sz="3200" dirty="0"/>
              <a:t>Art. 52 § 1 </a:t>
            </a:r>
            <a:r>
              <a:rPr lang="pl-PL" sz="3200" dirty="0" err="1"/>
              <a:t>kp</a:t>
            </a:r>
            <a:endParaRPr lang="pl-PL" sz="3200" dirty="0"/>
          </a:p>
          <a:p>
            <a:pPr algn="just"/>
            <a:r>
              <a:rPr lang="pl-PL" sz="2800" dirty="0"/>
              <a:t>1) </a:t>
            </a:r>
            <a:r>
              <a:rPr lang="pl-PL" sz="2800" b="1" u="sng" dirty="0"/>
              <a:t>Ciężkie</a:t>
            </a:r>
            <a:r>
              <a:rPr lang="pl-PL" sz="2800" b="1" dirty="0"/>
              <a:t> </a:t>
            </a:r>
            <a:r>
              <a:rPr lang="pl-PL" sz="2800" dirty="0"/>
              <a:t>naruszenie </a:t>
            </a:r>
            <a:r>
              <a:rPr lang="pl-PL" sz="2800" b="1" u="sng" dirty="0"/>
              <a:t>podstawowych</a:t>
            </a:r>
            <a:r>
              <a:rPr lang="pl-PL" sz="2800" b="1" dirty="0"/>
              <a:t> </a:t>
            </a:r>
            <a:r>
              <a:rPr lang="pl-PL" sz="2800" dirty="0"/>
              <a:t>obowiązków pracowniczych </a:t>
            </a:r>
          </a:p>
          <a:p>
            <a:pPr lvl="1" algn="just">
              <a:buFont typeface="Arial" panose="020B0604020202020204" pitchFamily="34" charset="0"/>
              <a:buChar char="•"/>
            </a:pPr>
            <a:r>
              <a:rPr lang="pl-PL" sz="2400" dirty="0"/>
              <a:t>z art. 100 </a:t>
            </a:r>
            <a:r>
              <a:rPr lang="pl-PL" sz="2400" dirty="0" err="1"/>
              <a:t>kp</a:t>
            </a:r>
            <a:r>
              <a:rPr lang="pl-PL" sz="2400" dirty="0"/>
              <a:t>, 211 </a:t>
            </a:r>
            <a:r>
              <a:rPr lang="pl-PL" sz="2400" dirty="0" err="1"/>
              <a:t>kp</a:t>
            </a:r>
            <a:r>
              <a:rPr lang="pl-PL" sz="2400" dirty="0"/>
              <a:t> i inne; ustalone w umowie o pracę, regulaminie pracy</a:t>
            </a:r>
          </a:p>
          <a:p>
            <a:pPr lvl="1" algn="just">
              <a:buFont typeface="Arial" panose="020B0604020202020204" pitchFamily="34" charset="0"/>
              <a:buChar char="•"/>
            </a:pPr>
            <a:r>
              <a:rPr lang="pl-PL" sz="2400" dirty="0"/>
              <a:t>podstawowy – związany z konkretnymi obowiązkami, np. zachowanie tajemnicy</a:t>
            </a:r>
          </a:p>
          <a:p>
            <a:pPr lvl="1" algn="just">
              <a:buFont typeface="Arial" panose="020B0604020202020204" pitchFamily="34" charset="0"/>
              <a:buChar char="•"/>
            </a:pPr>
            <a:r>
              <a:rPr lang="pl-PL" sz="2400" dirty="0"/>
              <a:t>obowiązek niepodejmowania innego zatrudnienia, zakaz konkurencji – można w umowie wskazać, że te obowiązki mają charakter podstawowy i ich naruszenie zakończy się zwolnieniem dyscyplinarnym </a:t>
            </a:r>
          </a:p>
          <a:p>
            <a:pPr lvl="1" algn="just">
              <a:buFont typeface="Arial" panose="020B0604020202020204" pitchFamily="34" charset="0"/>
              <a:buChar char="•"/>
            </a:pPr>
            <a:r>
              <a:rPr lang="pl-PL" sz="2400" dirty="0"/>
              <a:t>przy ocenie należy brać pod uwagę stopień natężenia złej woli pracownika oraz rozmiar szkody</a:t>
            </a:r>
          </a:p>
          <a:p>
            <a:pPr lvl="1" algn="just">
              <a:buFont typeface="Arial" panose="020B0604020202020204" pitchFamily="34" charset="0"/>
              <a:buChar char="•"/>
            </a:pPr>
            <a:r>
              <a:rPr lang="pl-PL" sz="2400" dirty="0"/>
              <a:t>spóźnianie się? odmowa wykonania ważnego polecenia? zniewaga przełożonego?</a:t>
            </a:r>
          </a:p>
          <a:p>
            <a:pPr algn="just"/>
            <a:r>
              <a:rPr lang="pl-PL" sz="2800" dirty="0"/>
              <a:t>2) Przestępstwo popełnione przez pracownika:</a:t>
            </a:r>
          </a:p>
          <a:p>
            <a:pPr lvl="1" algn="just">
              <a:buFont typeface="Arial" panose="020B0604020202020204" pitchFamily="34" charset="0"/>
              <a:buChar char="•"/>
            </a:pPr>
            <a:r>
              <a:rPr lang="pl-PL" sz="2400" b="1" dirty="0"/>
              <a:t>w czasie trwania</a:t>
            </a:r>
            <a:r>
              <a:rPr lang="pl-PL" sz="2400" dirty="0"/>
              <a:t> stosunku pracy, </a:t>
            </a:r>
          </a:p>
          <a:p>
            <a:pPr lvl="1" algn="just">
              <a:buFont typeface="Arial" panose="020B0604020202020204" pitchFamily="34" charset="0"/>
              <a:buChar char="•"/>
            </a:pPr>
            <a:r>
              <a:rPr lang="pl-PL" sz="2400" b="1" dirty="0"/>
              <a:t>uniemożliwiające zatrudnianie na zajmowanym stanowisku</a:t>
            </a:r>
            <a:r>
              <a:rPr lang="pl-PL" sz="2400" dirty="0"/>
              <a:t>, </a:t>
            </a:r>
          </a:p>
          <a:p>
            <a:pPr lvl="1" algn="just">
              <a:buFont typeface="Arial" panose="020B0604020202020204" pitchFamily="34" charset="0"/>
              <a:buChar char="•"/>
            </a:pPr>
            <a:r>
              <a:rPr lang="pl-PL" sz="2400" b="1" dirty="0"/>
              <a:t>oczywiste lub stwierdzone prawomocnym wyrokiem</a:t>
            </a:r>
            <a:endParaRPr lang="pl-PL" sz="2400" dirty="0"/>
          </a:p>
          <a:p>
            <a:pPr algn="just"/>
            <a:r>
              <a:rPr lang="pl-PL" sz="2800" dirty="0"/>
              <a:t>3) Utrata z winy pracownika uprawnień koniecznych do wykonywania pracy na zajmowanym stanowisku</a:t>
            </a:r>
          </a:p>
          <a:p>
            <a:pPr lvl="1" algn="just">
              <a:buFont typeface="Arial" panose="020B0604020202020204" pitchFamily="34" charset="0"/>
              <a:buChar char="•"/>
            </a:pPr>
            <a:r>
              <a:rPr lang="pl-PL" sz="2400" dirty="0"/>
              <a:t>podstawą jest prawomocne orzeczenie sądu lub decyzja właściwej władzy</a:t>
            </a:r>
          </a:p>
        </p:txBody>
      </p:sp>
    </p:spTree>
    <p:extLst>
      <p:ext uri="{BB962C8B-B14F-4D97-AF65-F5344CB8AC3E}">
        <p14:creationId xmlns:p14="http://schemas.microsoft.com/office/powerpoint/2010/main" val="232182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94F100-AD34-47E6-A9E9-ED93F39B9D0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10054E4-9CB7-4C21-8FE5-EC7073E36EE1}"/>
              </a:ext>
            </a:extLst>
          </p:cNvPr>
          <p:cNvSpPr>
            <a:spLocks noGrp="1"/>
          </p:cNvSpPr>
          <p:nvPr>
            <p:ph idx="1"/>
          </p:nvPr>
        </p:nvSpPr>
        <p:spPr/>
        <p:txBody>
          <a:bodyPr/>
          <a:lstStyle/>
          <a:p>
            <a:pPr algn="just">
              <a:buFont typeface="Arial" panose="020B0604020202020204" pitchFamily="34" charset="0"/>
              <a:buChar char="•"/>
            </a:pPr>
            <a:r>
              <a:rPr lang="pl-PL" dirty="0"/>
              <a:t> </a:t>
            </a:r>
            <a:r>
              <a:rPr lang="pl-PL" sz="2800" dirty="0"/>
              <a:t>Prawo rozwiązania umowy o pracę bez wypowiedzenia z winy pracownika wygasa </a:t>
            </a:r>
            <a:r>
              <a:rPr lang="pl-PL" sz="2800" b="1" dirty="0"/>
              <a:t>po upływie 1 miesiąca </a:t>
            </a:r>
            <a:r>
              <a:rPr lang="pl-PL" sz="2800" dirty="0"/>
              <a:t>od uzyskania przez pracodawcę wiadomości o okoliczności uzasadniającej rozwiązanie umowy – 52 par. 2 </a:t>
            </a:r>
            <a:r>
              <a:rPr lang="pl-PL" sz="2800" dirty="0" err="1"/>
              <a:t>kp</a:t>
            </a:r>
            <a:endParaRPr lang="pl-PL" sz="2800" dirty="0"/>
          </a:p>
          <a:p>
            <a:pPr lvl="1" algn="just">
              <a:buFont typeface="Arial" panose="020B0604020202020204" pitchFamily="34" charset="0"/>
              <a:buChar char="•"/>
            </a:pPr>
            <a:r>
              <a:rPr lang="pl-PL" sz="2400" dirty="0"/>
              <a:t>termin zawity liczony np. od dnia powzięcia wiadomości o schwytaniu pracownika na gorącym uczynku lub uprawomocnieniu się wyroku skazującego</a:t>
            </a:r>
          </a:p>
          <a:p>
            <a:pPr>
              <a:buFont typeface="Arial" panose="020B0604020202020204" pitchFamily="34" charset="0"/>
              <a:buChar char="•"/>
            </a:pPr>
            <a:r>
              <a:rPr lang="pl-PL" sz="2800" dirty="0"/>
              <a:t> Pracodawca nie musi skorzystać ze swojego prawa. Może sięgnąć po łagodniejsze środki : naganę, upomnienie, karę pieniężną</a:t>
            </a:r>
          </a:p>
        </p:txBody>
      </p:sp>
    </p:spTree>
    <p:extLst>
      <p:ext uri="{BB962C8B-B14F-4D97-AF65-F5344CB8AC3E}">
        <p14:creationId xmlns:p14="http://schemas.microsoft.com/office/powerpoint/2010/main" val="238958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9655A1-9386-4856-B393-2E5578CB0391}"/>
              </a:ext>
            </a:extLst>
          </p:cNvPr>
          <p:cNvSpPr>
            <a:spLocks noGrp="1"/>
          </p:cNvSpPr>
          <p:nvPr>
            <p:ph type="title"/>
          </p:nvPr>
        </p:nvSpPr>
        <p:spPr/>
        <p:txBody>
          <a:bodyPr/>
          <a:lstStyle/>
          <a:p>
            <a:r>
              <a:rPr lang="pl-PL" dirty="0"/>
              <a:t>Przyczyny niezawinione przez pracownika</a:t>
            </a:r>
          </a:p>
        </p:txBody>
      </p:sp>
      <p:sp>
        <p:nvSpPr>
          <p:cNvPr id="3" name="Symbol zastępczy zawartości 2">
            <a:extLst>
              <a:ext uri="{FF2B5EF4-FFF2-40B4-BE49-F238E27FC236}">
                <a16:creationId xmlns:a16="http://schemas.microsoft.com/office/drawing/2014/main" id="{9955FE53-3EB2-41E8-86E7-FF090F130AEF}"/>
              </a:ext>
            </a:extLst>
          </p:cNvPr>
          <p:cNvSpPr>
            <a:spLocks noGrp="1"/>
          </p:cNvSpPr>
          <p:nvPr>
            <p:ph idx="1"/>
          </p:nvPr>
        </p:nvSpPr>
        <p:spPr/>
        <p:txBody>
          <a:bodyPr>
            <a:normAutofit/>
          </a:bodyPr>
          <a:lstStyle/>
          <a:p>
            <a:r>
              <a:rPr lang="pl-PL" sz="2800" b="1" dirty="0"/>
              <a:t>1)</a:t>
            </a:r>
            <a:r>
              <a:rPr lang="pl-PL" sz="2800" dirty="0"/>
              <a:t> jeżeli niezdolność pracownika do pracy wskutek </a:t>
            </a:r>
            <a:r>
              <a:rPr lang="pl-PL" sz="2800" b="1" u="sng" dirty="0"/>
              <a:t>choroby</a:t>
            </a:r>
            <a:r>
              <a:rPr lang="pl-PL" sz="2800" dirty="0"/>
              <a:t> trwa:</a:t>
            </a:r>
          </a:p>
          <a:p>
            <a:r>
              <a:rPr lang="pl-PL" sz="2800" b="1" dirty="0"/>
              <a:t>a)</a:t>
            </a:r>
            <a:r>
              <a:rPr lang="pl-PL" sz="2800" dirty="0"/>
              <a:t> dłużej niż 3 miesiące - gdy pracownik był zatrudniony u danego pracodawcy krócej niż 6 miesięcy,</a:t>
            </a:r>
          </a:p>
          <a:p>
            <a:pPr algn="just"/>
            <a:r>
              <a:rPr lang="pl-PL" sz="2800" b="1" dirty="0"/>
              <a:t>b)</a:t>
            </a:r>
            <a:r>
              <a:rPr lang="pl-PL" sz="2800" dirty="0"/>
              <a:t> dłużej niż łączny okres pobierania z tego tytułu wynagrodzenia i zasiłku oraz pobierania świadczenia rehabilitacyjnego przez pierwsze 3 miesiące - gdy pracownik był zatrudniony u danego pracodawcy co najmniej 6 miesięcy lub jeżeli niezdolność do pracy została spowodowana wypadkiem przy pracy albo chorobą zawodową</a:t>
            </a:r>
          </a:p>
        </p:txBody>
      </p:sp>
    </p:spTree>
    <p:extLst>
      <p:ext uri="{BB962C8B-B14F-4D97-AF65-F5344CB8AC3E}">
        <p14:creationId xmlns:p14="http://schemas.microsoft.com/office/powerpoint/2010/main" val="79293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CA1948-3EB6-40C0-AD33-407730186B99}"/>
              </a:ext>
            </a:extLst>
          </p:cNvPr>
          <p:cNvSpPr>
            <a:spLocks noGrp="1"/>
          </p:cNvSpPr>
          <p:nvPr>
            <p:ph type="title"/>
          </p:nvPr>
        </p:nvSpPr>
        <p:spPr/>
        <p:txBody>
          <a:bodyPr/>
          <a:lstStyle/>
          <a:p>
            <a:r>
              <a:rPr lang="pl-PL" dirty="0"/>
              <a:t>Okresy wypowiedzenia</a:t>
            </a:r>
          </a:p>
        </p:txBody>
      </p:sp>
      <p:sp>
        <p:nvSpPr>
          <p:cNvPr id="3" name="Symbol zastępczy zawartości 2">
            <a:extLst>
              <a:ext uri="{FF2B5EF4-FFF2-40B4-BE49-F238E27FC236}">
                <a16:creationId xmlns:a16="http://schemas.microsoft.com/office/drawing/2014/main" id="{B2FAFB0E-8A5C-46A4-BCD5-761290362DF1}"/>
              </a:ext>
            </a:extLst>
          </p:cNvPr>
          <p:cNvSpPr>
            <a:spLocks noGrp="1"/>
          </p:cNvSpPr>
          <p:nvPr>
            <p:ph idx="1"/>
          </p:nvPr>
        </p:nvSpPr>
        <p:spPr/>
        <p:txBody>
          <a:bodyPr>
            <a:normAutofit lnSpcReduction="10000"/>
          </a:bodyPr>
          <a:lstStyle/>
          <a:p>
            <a:pPr algn="just">
              <a:buFont typeface="Arial" panose="020B0604020202020204" pitchFamily="34" charset="0"/>
              <a:buChar char="•"/>
            </a:pPr>
            <a:r>
              <a:rPr lang="pl-PL" sz="3200" b="1" dirty="0"/>
              <a:t>Okres</a:t>
            </a:r>
            <a:r>
              <a:rPr lang="pl-PL" sz="3200" dirty="0"/>
              <a:t> </a:t>
            </a:r>
            <a:r>
              <a:rPr lang="pl-PL" sz="3200" b="1" dirty="0"/>
              <a:t>wypowiedzenia</a:t>
            </a:r>
            <a:r>
              <a:rPr lang="pl-PL" sz="3200" dirty="0"/>
              <a:t> – czas, po upływie którego ustaje stosunek pracy z mocy oświadczenia wypowiadającego umowę o pracę</a:t>
            </a:r>
          </a:p>
          <a:p>
            <a:pPr algn="just">
              <a:buFont typeface="Arial" panose="020B0604020202020204" pitchFamily="34" charset="0"/>
              <a:buChar char="•"/>
            </a:pPr>
            <a:r>
              <a:rPr lang="pl-PL" sz="3200" dirty="0"/>
              <a:t>Czy okres wypowiedzenia może być krótszy od okresów przewidzianych w KP?</a:t>
            </a:r>
          </a:p>
          <a:p>
            <a:pPr algn="just">
              <a:buFont typeface="Arial" panose="020B0604020202020204" pitchFamily="34" charset="0"/>
              <a:buChar char="•"/>
            </a:pPr>
            <a:r>
              <a:rPr lang="pl-PL" sz="3200" dirty="0"/>
              <a:t>Dopuszczalne jest </a:t>
            </a:r>
            <a:r>
              <a:rPr lang="pl-PL" sz="3200" b="1" dirty="0"/>
              <a:t>wydłużenie</a:t>
            </a:r>
            <a:r>
              <a:rPr lang="pl-PL" sz="3200" dirty="0"/>
              <a:t> okresu wypowiedzenia dla obydwu stron i zamieszczenie klauzuli umożliwiającej wyłącznie pracownikowi wypowiedzenie umowy o pracę z zachowaniem krótszych okresów wypowiedzenia</a:t>
            </a:r>
          </a:p>
        </p:txBody>
      </p:sp>
    </p:spTree>
    <p:extLst>
      <p:ext uri="{BB962C8B-B14F-4D97-AF65-F5344CB8AC3E}">
        <p14:creationId xmlns:p14="http://schemas.microsoft.com/office/powerpoint/2010/main" val="162637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EAF716E-F11E-49A2-9445-6559E87CCEE5}"/>
              </a:ext>
            </a:extLst>
          </p:cNvPr>
          <p:cNvSpPr>
            <a:spLocks noGrp="1"/>
          </p:cNvSpPr>
          <p:nvPr>
            <p:ph idx="1"/>
          </p:nvPr>
        </p:nvSpPr>
        <p:spPr>
          <a:xfrm>
            <a:off x="781878" y="742122"/>
            <a:ext cx="11118574" cy="5976730"/>
          </a:xfrm>
        </p:spPr>
        <p:txBody>
          <a:bodyPr>
            <a:normAutofit/>
          </a:bodyPr>
          <a:lstStyle/>
          <a:p>
            <a:pPr algn="just"/>
            <a:r>
              <a:rPr lang="pl-PL" sz="2400" dirty="0"/>
              <a:t>2</a:t>
            </a:r>
            <a:r>
              <a:rPr lang="pl-PL" sz="2800" dirty="0"/>
              <a:t>) </a:t>
            </a:r>
            <a:r>
              <a:rPr lang="pl-PL" sz="2800" b="1" dirty="0"/>
              <a:t>Niemożność wykonywania pracy z powodu</a:t>
            </a:r>
            <a:r>
              <a:rPr lang="pl-PL" sz="2800" dirty="0"/>
              <a:t>:</a:t>
            </a:r>
          </a:p>
          <a:p>
            <a:pPr algn="just"/>
            <a:r>
              <a:rPr lang="pl-PL" sz="2800" dirty="0"/>
              <a:t>a) odosobnienia z powodu podejrzenia choroby zakaźnej</a:t>
            </a:r>
          </a:p>
          <a:p>
            <a:pPr algn="just"/>
            <a:r>
              <a:rPr lang="pl-PL" sz="2800" dirty="0"/>
              <a:t>b) leczenia uzależnienia alkoholowego bądź uzależnienia od środków odurzających lub substancji psychotropowych</a:t>
            </a:r>
          </a:p>
          <a:p>
            <a:pPr algn="just"/>
            <a:r>
              <a:rPr lang="pl-PL" sz="2800" dirty="0"/>
              <a:t>c) badań lekarskich przewidzianych dla kandydatów na dawców komórek, tkanek i narządów</a:t>
            </a:r>
          </a:p>
          <a:p>
            <a:pPr algn="just"/>
            <a:r>
              <a:rPr lang="pl-PL" sz="2800" dirty="0"/>
              <a:t>3) </a:t>
            </a:r>
            <a:r>
              <a:rPr lang="pl-PL" sz="2800" b="1" dirty="0"/>
              <a:t>Nieobecność z powodu opieki nad dzieckiem</a:t>
            </a:r>
            <a:r>
              <a:rPr lang="pl-PL" sz="2800" dirty="0"/>
              <a:t>, jeżeli upłynął okres otrzymywania z tego tytułu zasiłku opiekuńczego (60 dni w roku kalendarzowym)</a:t>
            </a:r>
          </a:p>
          <a:p>
            <a:pPr algn="just"/>
            <a:r>
              <a:rPr lang="pl-PL" sz="2800" dirty="0"/>
              <a:t>4) </a:t>
            </a:r>
            <a:r>
              <a:rPr lang="pl-PL" sz="2800" b="1" dirty="0"/>
              <a:t>Nieobecność z innych przyczyn, trwająca nieprzerwanie ponad miesiąc </a:t>
            </a:r>
            <a:r>
              <a:rPr lang="pl-PL" sz="2800" dirty="0"/>
              <a:t>np. odbywanie kary pozbawienia wolności</a:t>
            </a:r>
          </a:p>
        </p:txBody>
      </p:sp>
    </p:spTree>
    <p:extLst>
      <p:ext uri="{BB962C8B-B14F-4D97-AF65-F5344CB8AC3E}">
        <p14:creationId xmlns:p14="http://schemas.microsoft.com/office/powerpoint/2010/main" val="3784922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29D1D0-C985-4A3E-B4A5-DEAD39A23C81}"/>
              </a:ext>
            </a:extLst>
          </p:cNvPr>
          <p:cNvSpPr>
            <a:spLocks noGrp="1"/>
          </p:cNvSpPr>
          <p:nvPr>
            <p:ph type="title"/>
          </p:nvPr>
        </p:nvSpPr>
        <p:spPr>
          <a:xfrm>
            <a:off x="384313" y="585216"/>
            <a:ext cx="11622157" cy="1499616"/>
          </a:xfrm>
        </p:spPr>
        <p:txBody>
          <a:bodyPr>
            <a:normAutofit fontScale="90000"/>
          </a:bodyPr>
          <a:lstStyle/>
          <a:p>
            <a:r>
              <a:rPr lang="pl-PL" dirty="0"/>
              <a:t>Roszczenia pracowników w razie niezgodnego z prawem rozwiązania umowy o pracę bez wypowiedzenia</a:t>
            </a:r>
          </a:p>
        </p:txBody>
      </p:sp>
      <p:sp>
        <p:nvSpPr>
          <p:cNvPr id="3" name="Symbol zastępczy zawartości 2">
            <a:extLst>
              <a:ext uri="{FF2B5EF4-FFF2-40B4-BE49-F238E27FC236}">
                <a16:creationId xmlns:a16="http://schemas.microsoft.com/office/drawing/2014/main" id="{EFB8D803-5D63-47E6-A3AB-E224D9F11108}"/>
              </a:ext>
            </a:extLst>
          </p:cNvPr>
          <p:cNvSpPr>
            <a:spLocks noGrp="1"/>
          </p:cNvSpPr>
          <p:nvPr>
            <p:ph idx="1"/>
          </p:nvPr>
        </p:nvSpPr>
        <p:spPr>
          <a:xfrm>
            <a:off x="185530" y="2084832"/>
            <a:ext cx="10558671" cy="4224528"/>
          </a:xfrm>
        </p:spPr>
        <p:txBody>
          <a:bodyPr>
            <a:normAutofit/>
          </a:bodyPr>
          <a:lstStyle/>
          <a:p>
            <a:pPr algn="just"/>
            <a:r>
              <a:rPr lang="pl-PL" sz="2800" dirty="0"/>
              <a:t>Jest </a:t>
            </a:r>
            <a:r>
              <a:rPr lang="pl-PL" sz="2800" b="1" u="sng" dirty="0"/>
              <a:t>bezprawne</a:t>
            </a:r>
            <a:r>
              <a:rPr lang="pl-PL" sz="2800" dirty="0"/>
              <a:t>, gdy nastąpiło:</a:t>
            </a:r>
          </a:p>
          <a:p>
            <a:pPr algn="just"/>
            <a:r>
              <a:rPr lang="pl-PL" sz="2800" dirty="0"/>
              <a:t>1) bez przewidzianej prawem przyczyny</a:t>
            </a:r>
          </a:p>
          <a:p>
            <a:pPr algn="just"/>
            <a:r>
              <a:rPr lang="pl-PL" sz="2800" dirty="0"/>
              <a:t>2) bez zasięgnięcia opinii lub uzyskania zgody ZOZ</a:t>
            </a:r>
          </a:p>
          <a:p>
            <a:pPr algn="just"/>
            <a:r>
              <a:rPr lang="pl-PL" sz="2800" dirty="0"/>
              <a:t>3) z przekroczeniem terminu miesięcznego w przypadku rozwiązania umowy z przyczyn zawinionych przez pracownika</a:t>
            </a:r>
          </a:p>
          <a:p>
            <a:pPr algn="just"/>
            <a:r>
              <a:rPr lang="pl-PL" sz="2800" dirty="0"/>
              <a:t>4) bez dopełnienia wymagań dotyczących formy</a:t>
            </a:r>
          </a:p>
          <a:p>
            <a:pPr algn="just">
              <a:buFont typeface="Arial" panose="020B0604020202020204" pitchFamily="34" charset="0"/>
              <a:buChar char="•"/>
            </a:pPr>
            <a:r>
              <a:rPr lang="pl-PL" sz="2800" dirty="0"/>
              <a:t>Pracownik może według swojego wyboru żądać przywrócenia do pracy albo odszkodowania</a:t>
            </a:r>
          </a:p>
          <a:p>
            <a:pPr marL="0" indent="0" algn="just">
              <a:buNone/>
            </a:pPr>
            <a:endParaRPr lang="pl-PL" sz="2800" dirty="0"/>
          </a:p>
          <a:p>
            <a:pPr marL="0" indent="0" algn="just">
              <a:buNone/>
            </a:pPr>
            <a:endParaRPr lang="pl-PL" sz="2800" dirty="0"/>
          </a:p>
        </p:txBody>
      </p:sp>
    </p:spTree>
    <p:extLst>
      <p:ext uri="{BB962C8B-B14F-4D97-AF65-F5344CB8AC3E}">
        <p14:creationId xmlns:p14="http://schemas.microsoft.com/office/powerpoint/2010/main" val="988509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F6E09F-C1E1-4F3E-A572-AA8BE5B35ADC}"/>
              </a:ext>
            </a:extLst>
          </p:cNvPr>
          <p:cNvSpPr>
            <a:spLocks noGrp="1"/>
          </p:cNvSpPr>
          <p:nvPr>
            <p:ph type="title"/>
          </p:nvPr>
        </p:nvSpPr>
        <p:spPr>
          <a:xfrm>
            <a:off x="1024128" y="585216"/>
            <a:ext cx="10796810" cy="1499616"/>
          </a:xfrm>
        </p:spPr>
        <p:txBody>
          <a:bodyPr/>
          <a:lstStyle/>
          <a:p>
            <a:r>
              <a:rPr lang="pl-PL" dirty="0"/>
              <a:t>Rozwiązanie umowy o pracę bez wypowiedzenia przez pracownika</a:t>
            </a:r>
          </a:p>
        </p:txBody>
      </p:sp>
      <p:sp>
        <p:nvSpPr>
          <p:cNvPr id="3" name="Symbol zastępczy zawartości 2">
            <a:extLst>
              <a:ext uri="{FF2B5EF4-FFF2-40B4-BE49-F238E27FC236}">
                <a16:creationId xmlns:a16="http://schemas.microsoft.com/office/drawing/2014/main" id="{C01D56B6-3D40-4D9A-8E33-C4B444792885}"/>
              </a:ext>
            </a:extLst>
          </p:cNvPr>
          <p:cNvSpPr>
            <a:spLocks noGrp="1"/>
          </p:cNvSpPr>
          <p:nvPr>
            <p:ph idx="1"/>
          </p:nvPr>
        </p:nvSpPr>
        <p:spPr>
          <a:xfrm>
            <a:off x="212035" y="2372139"/>
            <a:ext cx="11608903" cy="3900646"/>
          </a:xfrm>
        </p:spPr>
        <p:txBody>
          <a:bodyPr>
            <a:normAutofit fontScale="92500" lnSpcReduction="10000"/>
          </a:bodyPr>
          <a:lstStyle/>
          <a:p>
            <a:pPr algn="just"/>
            <a:r>
              <a:rPr lang="pl-PL" sz="3200" dirty="0"/>
              <a:t>1) Jeżeli lekarz stwierdził </a:t>
            </a:r>
            <a:r>
              <a:rPr lang="pl-PL" sz="3200" u="sng" dirty="0"/>
              <a:t>szkodliwy wpływ</a:t>
            </a:r>
            <a:r>
              <a:rPr lang="pl-PL" sz="3200" dirty="0"/>
              <a:t> wykonywanej pracy na zdrowie pracownika, a pracodawca nie przeniesie go w terminie wskazanym w </a:t>
            </a:r>
            <a:r>
              <a:rPr lang="pl-PL" sz="3200" b="1" dirty="0"/>
              <a:t>orzeczeniu</a:t>
            </a:r>
            <a:r>
              <a:rPr lang="pl-PL" sz="3200" b="1" i="1" dirty="0"/>
              <a:t> </a:t>
            </a:r>
            <a:r>
              <a:rPr lang="pl-PL" sz="3200" b="1" dirty="0"/>
              <a:t>lekarskim</a:t>
            </a:r>
            <a:r>
              <a:rPr lang="pl-PL" sz="3200" b="1" i="1" dirty="0"/>
              <a:t> </a:t>
            </a:r>
            <a:r>
              <a:rPr lang="pl-PL" sz="3200" dirty="0"/>
              <a:t>do innej pracy, odpowiedniej ze względu na stan jego zdrowia i kwalifikacje zawodowe (55 par. 1 </a:t>
            </a:r>
            <a:r>
              <a:rPr lang="pl-PL" sz="3200" dirty="0" err="1"/>
              <a:t>kp</a:t>
            </a:r>
            <a:r>
              <a:rPr lang="pl-PL" sz="3200" dirty="0"/>
              <a:t>)</a:t>
            </a:r>
          </a:p>
          <a:p>
            <a:pPr lvl="1" algn="just">
              <a:buFont typeface="Arial" panose="020B0604020202020204" pitchFamily="34" charset="0"/>
              <a:buChar char="•"/>
            </a:pPr>
            <a:r>
              <a:rPr lang="pl-PL" sz="2800" dirty="0"/>
              <a:t> charakter obiektywny</a:t>
            </a:r>
          </a:p>
          <a:p>
            <a:pPr algn="just"/>
            <a:r>
              <a:rPr lang="pl-PL" sz="3200" dirty="0"/>
              <a:t>2) Gdy pracodawca dopuścił się </a:t>
            </a:r>
            <a:r>
              <a:rPr lang="pl-PL" sz="3200" b="1" dirty="0"/>
              <a:t>ciężkiego naruszenia podstawowych obowiązków wobec pracownika </a:t>
            </a:r>
          </a:p>
          <a:p>
            <a:pPr lvl="1" algn="just">
              <a:buFont typeface="Arial" panose="020B0604020202020204" pitchFamily="34" charset="0"/>
              <a:buChar char="•"/>
            </a:pPr>
            <a:r>
              <a:rPr lang="pl-PL" sz="2800" dirty="0"/>
              <a:t>charakter </a:t>
            </a:r>
            <a:r>
              <a:rPr lang="pl-PL" sz="2800" dirty="0" err="1"/>
              <a:t>ocenny</a:t>
            </a:r>
            <a:r>
              <a:rPr lang="pl-PL" sz="2800" dirty="0"/>
              <a:t>, ryzyko błędu pracownika </a:t>
            </a:r>
          </a:p>
          <a:p>
            <a:pPr lvl="1" algn="just">
              <a:buFont typeface="Arial" panose="020B0604020202020204" pitchFamily="34" charset="0"/>
              <a:buChar char="•"/>
            </a:pPr>
            <a:r>
              <a:rPr lang="pl-PL" sz="2800" dirty="0"/>
              <a:t>pojęcie ukształtowane przez doktrynę i orzecznictwo</a:t>
            </a:r>
          </a:p>
        </p:txBody>
      </p:sp>
    </p:spTree>
    <p:extLst>
      <p:ext uri="{BB962C8B-B14F-4D97-AF65-F5344CB8AC3E}">
        <p14:creationId xmlns:p14="http://schemas.microsoft.com/office/powerpoint/2010/main" val="3377245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6F9839-8F58-49EE-973B-AAD6514609F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4CECC0C-B5CF-47C7-BF98-B4A23F8FC7FA}"/>
              </a:ext>
            </a:extLst>
          </p:cNvPr>
          <p:cNvSpPr>
            <a:spLocks noGrp="1"/>
          </p:cNvSpPr>
          <p:nvPr>
            <p:ph idx="1"/>
          </p:nvPr>
        </p:nvSpPr>
        <p:spPr/>
        <p:txBody>
          <a:bodyPr>
            <a:normAutofit lnSpcReduction="10000"/>
          </a:bodyPr>
          <a:lstStyle/>
          <a:p>
            <a:pPr>
              <a:buFont typeface="Arial" panose="020B0604020202020204" pitchFamily="34" charset="0"/>
              <a:buChar char="•"/>
            </a:pPr>
            <a:r>
              <a:rPr lang="pl-PL" dirty="0"/>
              <a:t>Najczęściej ciężkie naruszenie podstawowych obowiązków przez pracodawcę związane jest z </a:t>
            </a:r>
            <a:r>
              <a:rPr lang="pl-PL" b="1" dirty="0"/>
              <a:t>naruszeniem obowiązku wypłaty wynagrodzenia</a:t>
            </a:r>
            <a:r>
              <a:rPr lang="pl-PL" dirty="0"/>
              <a:t>. </a:t>
            </a:r>
          </a:p>
          <a:p>
            <a:pPr algn="just">
              <a:buFont typeface="Arial" panose="020B0604020202020204" pitchFamily="34" charset="0"/>
              <a:buChar char="•"/>
            </a:pPr>
            <a:r>
              <a:rPr lang="pl-PL" dirty="0"/>
              <a:t>W wyroku z 27.07.2012 r., I PK 53/12, OSNP 2013/15–16, poz. 173, SN stwierdził, że </a:t>
            </a:r>
            <a:r>
              <a:rPr lang="pl-PL" u="sng" dirty="0"/>
              <a:t>sporadyczne niewypłacenie drobnej części wynagrodzenia nie jest </a:t>
            </a:r>
            <a:r>
              <a:rPr lang="pl-PL" dirty="0"/>
              <a:t>ciężkim naruszeniem podstawowego obowiązku pracodawcy, przy czym dla oceny, czy ta część jest drobna, powinno się ją porównać z całym wynagrodzeniem pracownika. </a:t>
            </a:r>
          </a:p>
          <a:p>
            <a:pPr algn="just">
              <a:buFont typeface="Arial" panose="020B0604020202020204" pitchFamily="34" charset="0"/>
              <a:buChar char="•"/>
            </a:pPr>
            <a:r>
              <a:rPr lang="pl-PL" dirty="0"/>
              <a:t> Wyrok z 6.03.2008 r., </a:t>
            </a:r>
            <a:r>
              <a:rPr lang="pl-PL" dirty="0">
                <a:hlinkClick r:id="rId2"/>
              </a:rPr>
              <a:t>II PK 185/07</a:t>
            </a:r>
            <a:r>
              <a:rPr lang="pl-PL" dirty="0"/>
              <a:t>, OSNP 2009/13–14, poz. 170, z reguły pracodawcy nie można przypisać ciężkiego naruszenia podstawowych obowiązków wobec pracownika, jeżeli </a:t>
            </a:r>
            <a:r>
              <a:rPr lang="pl-PL" u="sng" dirty="0"/>
              <a:t>nie wypłaca określonego składnika wynagrodzenia za pracę, którego przysługiwanie jest sporne</a:t>
            </a:r>
            <a:r>
              <a:rPr lang="pl-PL" dirty="0"/>
              <a:t>, a pracodawca uważa w oparciu o usprawiedliwione argumenty roszczenie pracownika za nieuzasadnione.</a:t>
            </a:r>
          </a:p>
        </p:txBody>
      </p:sp>
    </p:spTree>
    <p:extLst>
      <p:ext uri="{BB962C8B-B14F-4D97-AF65-F5344CB8AC3E}">
        <p14:creationId xmlns:p14="http://schemas.microsoft.com/office/powerpoint/2010/main" val="1454823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5A0F59-EDF4-47ED-8BFB-581C3E0969B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28E6D81-D376-4BF0-8442-D6455FEAE68E}"/>
              </a:ext>
            </a:extLst>
          </p:cNvPr>
          <p:cNvSpPr>
            <a:spLocks noGrp="1"/>
          </p:cNvSpPr>
          <p:nvPr>
            <p:ph idx="1"/>
          </p:nvPr>
        </p:nvSpPr>
        <p:spPr/>
        <p:txBody>
          <a:bodyPr>
            <a:normAutofit/>
          </a:bodyPr>
          <a:lstStyle/>
          <a:p>
            <a:pPr algn="just">
              <a:buFont typeface="Arial" panose="020B0604020202020204" pitchFamily="34" charset="0"/>
              <a:buChar char="•"/>
            </a:pPr>
            <a:r>
              <a:rPr lang="pl-PL" sz="2800" dirty="0"/>
              <a:t> „</a:t>
            </a:r>
            <a:r>
              <a:rPr lang="pl-PL" sz="2800" b="1" dirty="0"/>
              <a:t>ciężkość</a:t>
            </a:r>
            <a:r>
              <a:rPr lang="pl-PL" sz="2800" dirty="0"/>
              <a:t> </a:t>
            </a:r>
            <a:r>
              <a:rPr lang="pl-PL" sz="2800" b="1" dirty="0"/>
              <a:t>naruszenia</a:t>
            </a:r>
            <a:r>
              <a:rPr lang="pl-PL" sz="2800" dirty="0"/>
              <a:t>” (wyrok z 18.05.2017 r., II PK 119/16, LEX nr 2306362) </a:t>
            </a:r>
          </a:p>
          <a:p>
            <a:pPr lvl="1" algn="just">
              <a:buFont typeface="Arial" panose="020B0604020202020204" pitchFamily="34" charset="0"/>
              <a:buChar char="•"/>
            </a:pPr>
            <a:r>
              <a:rPr lang="pl-PL" sz="2400" dirty="0"/>
              <a:t>nie odnosi się ono do stopnia winy pracodawcy, lecz dotyczy stopnia naruszenia interesów pracownika, prawnych i wszystkich innych życiowo istotnych. Ciężkie naruszenie tych interesów uprawnia pracownika do rozwiązania umowy bez wypowiedzenia, jeżeli jest skutkiem naruszenia przez pracodawcę podstawowego obowiązku przez co najmniej niedołożenie należytej staranności, co jest oceniane przy pomocy kryteriów obiektywnych (art. 355 k.c. w zw. z art. 300 </a:t>
            </a:r>
            <a:r>
              <a:rPr lang="pl-PL" sz="2400" dirty="0" err="1"/>
              <a:t>k.p</a:t>
            </a:r>
            <a:r>
              <a:rPr lang="pl-PL" sz="2400" dirty="0"/>
              <a:t>.)</a:t>
            </a:r>
          </a:p>
        </p:txBody>
      </p:sp>
    </p:spTree>
    <p:extLst>
      <p:ext uri="{BB962C8B-B14F-4D97-AF65-F5344CB8AC3E}">
        <p14:creationId xmlns:p14="http://schemas.microsoft.com/office/powerpoint/2010/main" val="4004123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366ABF-490E-4628-8432-F08F4AD77B8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017B1BA-5575-405D-BDA3-A09286BF36B9}"/>
              </a:ext>
            </a:extLst>
          </p:cNvPr>
          <p:cNvSpPr>
            <a:spLocks noGrp="1"/>
          </p:cNvSpPr>
          <p:nvPr>
            <p:ph idx="1"/>
          </p:nvPr>
        </p:nvSpPr>
        <p:spPr/>
        <p:txBody>
          <a:bodyPr>
            <a:normAutofit/>
          </a:bodyPr>
          <a:lstStyle/>
          <a:p>
            <a:pPr>
              <a:buFont typeface="Arial" panose="020B0604020202020204" pitchFamily="34" charset="0"/>
              <a:buChar char="•"/>
            </a:pPr>
            <a:r>
              <a:rPr lang="pl-PL" sz="2800" dirty="0"/>
              <a:t> wyrok z 21.06.2017 r., II PK 198/16, LEX nr 2333034 </a:t>
            </a:r>
          </a:p>
          <a:p>
            <a:pPr lvl="1" algn="just">
              <a:buFont typeface="Arial" panose="020B0604020202020204" pitchFamily="34" charset="0"/>
              <a:buChar char="•"/>
            </a:pPr>
            <a:r>
              <a:rPr lang="pl-PL" sz="2400" dirty="0"/>
              <a:t>ocena, czy pracodawca dopuścił się ciężkiego naruszenia podstawowych obowiązków wobec pracownika w rozumieniu </a:t>
            </a:r>
            <a:r>
              <a:rPr lang="pl-PL" sz="2400" dirty="0">
                <a:hlinkClick r:id="rId2"/>
              </a:rPr>
              <a:t>art. 55 § 1</a:t>
            </a:r>
            <a:r>
              <a:rPr lang="pl-PL" sz="2400" baseline="30000" dirty="0">
                <a:hlinkClick r:id="rId2"/>
              </a:rPr>
              <a:t>1</a:t>
            </a:r>
            <a:r>
              <a:rPr lang="pl-PL" sz="2400" dirty="0"/>
              <a:t> przez niewypłacenie części należnego wynagrodzenia, musi być dokonywana z uwzględnieniem wszystkich okoliczności sprawy; </a:t>
            </a:r>
            <a:r>
              <a:rPr lang="pl-PL" sz="2400" b="1" dirty="0"/>
              <a:t>sąd powinien zbadać</a:t>
            </a:r>
            <a:r>
              <a:rPr lang="pl-PL" sz="2400" dirty="0"/>
              <a:t>, czy niewypłacona część wynagrodzenia miała znaczącą wysokość w odniesieniu do całości wynagrodzenia pracownika, a także wziąć pod uwagę w szczególności powtarzalność i uporczywość zachowania pracodawcy oraz to, czy nieterminowe wypłacenie części wynagrodzenia stanowiło realne zagrożenie lub uszczerbek dla istotnego interesu pracownika i czy niewypłacony składnik wynagrodzenia miał charakter sporny.</a:t>
            </a:r>
          </a:p>
        </p:txBody>
      </p:sp>
    </p:spTree>
    <p:extLst>
      <p:ext uri="{BB962C8B-B14F-4D97-AF65-F5344CB8AC3E}">
        <p14:creationId xmlns:p14="http://schemas.microsoft.com/office/powerpoint/2010/main" val="24300360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89BC02-3590-4ABD-B702-AFECC7F63C1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FB16864-DD32-4702-835A-1232A1F2EB33}"/>
              </a:ext>
            </a:extLst>
          </p:cNvPr>
          <p:cNvSpPr>
            <a:spLocks noGrp="1"/>
          </p:cNvSpPr>
          <p:nvPr>
            <p:ph idx="1"/>
          </p:nvPr>
        </p:nvSpPr>
        <p:spPr/>
        <p:txBody>
          <a:bodyPr>
            <a:normAutofit/>
          </a:bodyPr>
          <a:lstStyle/>
          <a:p>
            <a:pPr algn="just">
              <a:buFont typeface="Arial" panose="020B0604020202020204" pitchFamily="34" charset="0"/>
              <a:buChar char="•"/>
            </a:pPr>
            <a:r>
              <a:rPr lang="pl-PL" sz="2400" dirty="0"/>
              <a:t> Nie może nastąpić później niż 1 miesiąc od uzyskania przez pracownika wiadomości o okolicznościach uzasadniających rozwiązanie umowy</a:t>
            </a:r>
          </a:p>
          <a:p>
            <a:pPr algn="just">
              <a:buFont typeface="Arial" panose="020B0604020202020204" pitchFamily="34" charset="0"/>
              <a:buChar char="•"/>
            </a:pPr>
            <a:r>
              <a:rPr lang="pl-PL" sz="2400" dirty="0"/>
              <a:t> Oświadczenie pracownika – na piśmie, z podaniem przyczyny</a:t>
            </a:r>
          </a:p>
          <a:p>
            <a:pPr algn="just">
              <a:buFont typeface="Arial" panose="020B0604020202020204" pitchFamily="34" charset="0"/>
              <a:buChar char="•"/>
            </a:pPr>
            <a:r>
              <a:rPr lang="pl-PL" sz="2400" dirty="0"/>
              <a:t> Rozwiązanie umowy o pracę przez pracownika pociąga za sobą takie skutki jak wypowiedzenie umowy przez pracodawcę za wypowiedzeniem</a:t>
            </a:r>
          </a:p>
          <a:p>
            <a:pPr algn="just">
              <a:buFont typeface="Arial" panose="020B0604020202020204" pitchFamily="34" charset="0"/>
              <a:buChar char="•"/>
            </a:pPr>
            <a:r>
              <a:rPr lang="pl-PL" sz="2400" dirty="0"/>
              <a:t> W razie zajścia drugiej przesłanki pracownikowi służy (55 par.1(1)):</a:t>
            </a:r>
          </a:p>
          <a:p>
            <a:pPr algn="just"/>
            <a:r>
              <a:rPr lang="pl-PL" sz="2400" b="1" dirty="0"/>
              <a:t>prawo do odszkodowania </a:t>
            </a:r>
            <a:r>
              <a:rPr lang="pl-PL" sz="2400" dirty="0"/>
              <a:t>w wysokości wynagrodzenia za okres wypowiedzenia lub za okres 2 tygodni, gdy umowa była zawarta na czas określony</a:t>
            </a:r>
          </a:p>
        </p:txBody>
      </p:sp>
    </p:spTree>
    <p:extLst>
      <p:ext uri="{BB962C8B-B14F-4D97-AF65-F5344CB8AC3E}">
        <p14:creationId xmlns:p14="http://schemas.microsoft.com/office/powerpoint/2010/main" val="19850246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A9FCF3-2880-4B81-9F70-EFD7BFC6EFB4}"/>
              </a:ext>
            </a:extLst>
          </p:cNvPr>
          <p:cNvSpPr>
            <a:spLocks noGrp="1"/>
          </p:cNvSpPr>
          <p:nvPr>
            <p:ph type="title"/>
          </p:nvPr>
        </p:nvSpPr>
        <p:spPr>
          <a:xfrm>
            <a:off x="1024127" y="585216"/>
            <a:ext cx="11061855" cy="1499616"/>
          </a:xfrm>
        </p:spPr>
        <p:txBody>
          <a:bodyPr/>
          <a:lstStyle/>
          <a:p>
            <a:r>
              <a:rPr lang="pl-PL" dirty="0"/>
              <a:t>Odpowiedzialność odszkodowawcza pracownika</a:t>
            </a:r>
          </a:p>
        </p:txBody>
      </p:sp>
      <p:sp>
        <p:nvSpPr>
          <p:cNvPr id="3" name="Symbol zastępczy zawartości 2">
            <a:extLst>
              <a:ext uri="{FF2B5EF4-FFF2-40B4-BE49-F238E27FC236}">
                <a16:creationId xmlns:a16="http://schemas.microsoft.com/office/drawing/2014/main" id="{A9F9E3A3-DF64-4C49-82E8-B6B3656290F7}"/>
              </a:ext>
            </a:extLst>
          </p:cNvPr>
          <p:cNvSpPr>
            <a:spLocks noGrp="1"/>
          </p:cNvSpPr>
          <p:nvPr>
            <p:ph idx="1"/>
          </p:nvPr>
        </p:nvSpPr>
        <p:spPr/>
        <p:txBody>
          <a:bodyPr>
            <a:normAutofit/>
          </a:bodyPr>
          <a:lstStyle/>
          <a:p>
            <a:pPr algn="just">
              <a:buFont typeface="Arial" panose="020B0604020202020204" pitchFamily="34" charset="0"/>
              <a:buChar char="•"/>
            </a:pPr>
            <a:r>
              <a:rPr lang="pl-PL" sz="2800" dirty="0"/>
              <a:t> W razie nieuzasadnionego rozwiązania umowy o pracę przez pracownika </a:t>
            </a:r>
            <a:r>
              <a:rPr lang="pl-PL" sz="2800" b="1" dirty="0"/>
              <a:t>pracodawcy przysługuje roszczenie o odszkodowanie </a:t>
            </a:r>
            <a:r>
              <a:rPr lang="pl-PL" sz="2800" dirty="0"/>
              <a:t>niezależnie od tego czy pracodawca poniósł szkodę (też gdy pracownik porzucił pracę)</a:t>
            </a:r>
          </a:p>
          <a:p>
            <a:pPr algn="just">
              <a:buFont typeface="Arial" panose="020B0604020202020204" pitchFamily="34" charset="0"/>
              <a:buChar char="•"/>
            </a:pPr>
            <a:r>
              <a:rPr lang="pl-PL" sz="2800" dirty="0"/>
              <a:t> Przysługuje w wysokości wynagrodzenia za okres wypowiedzenia danego pracownika, a w przypadku umów na czas określony – za okres 2 tygodni (równe odszkodowaniu jakie może otrzymać pracownik)</a:t>
            </a:r>
          </a:p>
        </p:txBody>
      </p:sp>
    </p:spTree>
    <p:extLst>
      <p:ext uri="{BB962C8B-B14F-4D97-AF65-F5344CB8AC3E}">
        <p14:creationId xmlns:p14="http://schemas.microsoft.com/office/powerpoint/2010/main" val="14787118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FDADC8-3F3D-47A8-AD7A-1CB60DD03C07}"/>
              </a:ext>
            </a:extLst>
          </p:cNvPr>
          <p:cNvSpPr>
            <a:spLocks noGrp="1"/>
          </p:cNvSpPr>
          <p:nvPr>
            <p:ph type="title"/>
          </p:nvPr>
        </p:nvSpPr>
        <p:spPr/>
        <p:txBody>
          <a:bodyPr/>
          <a:lstStyle/>
          <a:p>
            <a:r>
              <a:rPr lang="pl-PL" dirty="0"/>
              <a:t>Inne przypadki</a:t>
            </a:r>
          </a:p>
        </p:txBody>
      </p:sp>
      <p:sp>
        <p:nvSpPr>
          <p:cNvPr id="3" name="Symbol zastępczy zawartości 2">
            <a:extLst>
              <a:ext uri="{FF2B5EF4-FFF2-40B4-BE49-F238E27FC236}">
                <a16:creationId xmlns:a16="http://schemas.microsoft.com/office/drawing/2014/main" id="{74DF4515-A56E-4BA0-A735-BA03B034282C}"/>
              </a:ext>
            </a:extLst>
          </p:cNvPr>
          <p:cNvSpPr>
            <a:spLocks noGrp="1"/>
          </p:cNvSpPr>
          <p:nvPr>
            <p:ph idx="1"/>
          </p:nvPr>
        </p:nvSpPr>
        <p:spPr>
          <a:xfrm>
            <a:off x="397566" y="1749287"/>
            <a:ext cx="10346636" cy="4560073"/>
          </a:xfrm>
        </p:spPr>
        <p:txBody>
          <a:bodyPr>
            <a:normAutofit lnSpcReduction="10000"/>
          </a:bodyPr>
          <a:lstStyle/>
          <a:p>
            <a:pPr algn="just"/>
            <a:r>
              <a:rPr lang="pl-PL" sz="2800" dirty="0"/>
              <a:t>Pracownik może za 3-dniowym uprzedzeniem rozwiązać umowę o pracę z pracodawcą, u którego podjął pracę na czas toczącego się sporu o przywrócenie do pracy, w ciągu 7 dni od przywrócenia do pracy – art. 48 § 2 </a:t>
            </a:r>
            <a:r>
              <a:rPr lang="pl-PL" sz="2800" dirty="0" err="1"/>
              <a:t>kp</a:t>
            </a:r>
            <a:endParaRPr lang="pl-PL" sz="2800" dirty="0"/>
          </a:p>
          <a:p>
            <a:pPr>
              <a:buFont typeface="Arial" panose="020B0604020202020204" pitchFamily="34" charset="0"/>
              <a:buChar char="•"/>
            </a:pPr>
            <a:r>
              <a:rPr lang="pl-PL" sz="2800" dirty="0"/>
              <a:t> Pracownik, którego pracodawca zawiadomił o przejściu zakładu lub jego części na innego pracodawcę może za 7-dniowym uprzedzeniem rozwiązać stosunek pracy – art. 23</a:t>
            </a:r>
            <a:r>
              <a:rPr lang="pl-PL" sz="2800" baseline="30000" dirty="0"/>
              <a:t>1</a:t>
            </a:r>
            <a:r>
              <a:rPr lang="pl-PL" sz="2800" dirty="0"/>
              <a:t>§ 4 </a:t>
            </a:r>
            <a:r>
              <a:rPr lang="pl-PL" sz="2800" dirty="0" err="1"/>
              <a:t>kp</a:t>
            </a:r>
            <a:endParaRPr lang="pl-PL" sz="2800" dirty="0"/>
          </a:p>
          <a:p>
            <a:pPr algn="just">
              <a:buFont typeface="Arial" panose="020B0604020202020204" pitchFamily="34" charset="0"/>
              <a:buChar char="•"/>
            </a:pPr>
            <a:r>
              <a:rPr lang="pl-PL" sz="2800" dirty="0"/>
              <a:t> Przedstawiciel ustawowy pracownika mającego ograniczoną zdolność do czynności prawnych może za zezwoleniem sądu opiekuńczego rozwiązać jego stosunek pracy, gdy sprzeciwia się dobru tego pracownika – art. 22 § 3 </a:t>
            </a:r>
            <a:r>
              <a:rPr lang="pl-PL" sz="2800" dirty="0" err="1"/>
              <a:t>kp</a:t>
            </a:r>
            <a:endParaRPr lang="pl-PL" sz="2800" dirty="0"/>
          </a:p>
        </p:txBody>
      </p:sp>
    </p:spTree>
    <p:extLst>
      <p:ext uri="{BB962C8B-B14F-4D97-AF65-F5344CB8AC3E}">
        <p14:creationId xmlns:p14="http://schemas.microsoft.com/office/powerpoint/2010/main" val="1127120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75F020-6098-4649-AACF-E1C497A1B9DD}"/>
              </a:ext>
            </a:extLst>
          </p:cNvPr>
          <p:cNvSpPr>
            <a:spLocks noGrp="1"/>
          </p:cNvSpPr>
          <p:nvPr>
            <p:ph type="title"/>
          </p:nvPr>
        </p:nvSpPr>
        <p:spPr/>
        <p:txBody>
          <a:bodyPr/>
          <a:lstStyle/>
          <a:p>
            <a:r>
              <a:rPr lang="pl-PL" dirty="0"/>
              <a:t>Umowa na okres próbny</a:t>
            </a:r>
          </a:p>
        </p:txBody>
      </p:sp>
      <p:sp>
        <p:nvSpPr>
          <p:cNvPr id="3" name="Symbol zastępczy zawartości 2">
            <a:extLst>
              <a:ext uri="{FF2B5EF4-FFF2-40B4-BE49-F238E27FC236}">
                <a16:creationId xmlns:a16="http://schemas.microsoft.com/office/drawing/2014/main" id="{CD79784D-3247-4B8E-8520-7381FFA933A2}"/>
              </a:ext>
            </a:extLst>
          </p:cNvPr>
          <p:cNvSpPr>
            <a:spLocks noGrp="1"/>
          </p:cNvSpPr>
          <p:nvPr>
            <p:ph idx="1"/>
          </p:nvPr>
        </p:nvSpPr>
        <p:spPr>
          <a:xfrm>
            <a:off x="149290" y="2286000"/>
            <a:ext cx="11793894" cy="4023360"/>
          </a:xfrm>
        </p:spPr>
        <p:txBody>
          <a:bodyPr>
            <a:normAutofit/>
          </a:bodyPr>
          <a:lstStyle/>
          <a:p>
            <a:pPr marL="0" indent="0">
              <a:buNone/>
            </a:pPr>
            <a:r>
              <a:rPr lang="pl-PL" sz="3600" dirty="0"/>
              <a:t>a) 3 dni robocze, jeżeli okres próbny nie przekracza 2 tygodni</a:t>
            </a:r>
          </a:p>
          <a:p>
            <a:pPr marL="0" indent="0">
              <a:buNone/>
            </a:pPr>
            <a:r>
              <a:rPr lang="pl-PL" sz="3600" dirty="0"/>
              <a:t>b) 1 tydzień, gdy okres próbny jest dłuższy niż 2 tygodnie</a:t>
            </a:r>
          </a:p>
          <a:p>
            <a:pPr marL="0" indent="0">
              <a:buNone/>
            </a:pPr>
            <a:r>
              <a:rPr lang="pl-PL" sz="3600" dirty="0"/>
              <a:t>c) 2 tygodnie, gdy okres próbny wynosi 3 miesiące</a:t>
            </a:r>
          </a:p>
        </p:txBody>
      </p:sp>
    </p:spTree>
    <p:extLst>
      <p:ext uri="{BB962C8B-B14F-4D97-AF65-F5344CB8AC3E}">
        <p14:creationId xmlns:p14="http://schemas.microsoft.com/office/powerpoint/2010/main" val="272183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554AA6-86C3-4A71-ACDC-B1C2B115CE41}"/>
              </a:ext>
            </a:extLst>
          </p:cNvPr>
          <p:cNvSpPr>
            <a:spLocks noGrp="1"/>
          </p:cNvSpPr>
          <p:nvPr>
            <p:ph type="title"/>
          </p:nvPr>
        </p:nvSpPr>
        <p:spPr/>
        <p:txBody>
          <a:bodyPr/>
          <a:lstStyle/>
          <a:p>
            <a:r>
              <a:rPr lang="pl-PL" dirty="0"/>
              <a:t>Umowa na czas nieokreślony i określony</a:t>
            </a:r>
          </a:p>
        </p:txBody>
      </p:sp>
      <p:sp>
        <p:nvSpPr>
          <p:cNvPr id="3" name="Symbol zastępczy zawartości 2">
            <a:extLst>
              <a:ext uri="{FF2B5EF4-FFF2-40B4-BE49-F238E27FC236}">
                <a16:creationId xmlns:a16="http://schemas.microsoft.com/office/drawing/2014/main" id="{C92D6B49-4B9C-48D7-B167-02B4F6406012}"/>
              </a:ext>
            </a:extLst>
          </p:cNvPr>
          <p:cNvSpPr>
            <a:spLocks noGrp="1"/>
          </p:cNvSpPr>
          <p:nvPr>
            <p:ph idx="1"/>
          </p:nvPr>
        </p:nvSpPr>
        <p:spPr>
          <a:xfrm>
            <a:off x="485192" y="2084832"/>
            <a:ext cx="10259009" cy="4224528"/>
          </a:xfrm>
        </p:spPr>
        <p:txBody>
          <a:bodyPr>
            <a:normAutofit/>
          </a:bodyPr>
          <a:lstStyle/>
          <a:p>
            <a:pPr marL="0" indent="0">
              <a:buNone/>
            </a:pPr>
            <a:r>
              <a:rPr lang="pl-PL" sz="2800" dirty="0"/>
              <a:t>a) 2 tygodnie, jeżeli pracownik jest zatrudniony krócej niż 6 miesięcy</a:t>
            </a:r>
          </a:p>
          <a:p>
            <a:pPr marL="0" indent="0">
              <a:buNone/>
            </a:pPr>
            <a:r>
              <a:rPr lang="pl-PL" sz="2800" dirty="0"/>
              <a:t>b) 1 miesiąc, jeżeli pracownik był zatrudniony co najmniej 6 miesięcy</a:t>
            </a:r>
          </a:p>
          <a:p>
            <a:pPr marL="0" indent="0">
              <a:buNone/>
            </a:pPr>
            <a:r>
              <a:rPr lang="pl-PL" sz="2800" dirty="0"/>
              <a:t>c) 3 miesiące, jeżeli pracownik był zatrudniony co najmniej 3 lata</a:t>
            </a:r>
          </a:p>
          <a:p>
            <a:pPr marL="0" indent="0">
              <a:buNone/>
            </a:pPr>
            <a:endParaRPr lang="pl-PL" sz="2800" dirty="0"/>
          </a:p>
          <a:p>
            <a:pPr marL="0" indent="0" algn="just">
              <a:buNone/>
            </a:pPr>
            <a:r>
              <a:rPr lang="pl-PL" sz="2800" dirty="0"/>
              <a:t>Art. 36 § 6 </a:t>
            </a:r>
            <a:r>
              <a:rPr lang="pl-PL" sz="2800" dirty="0" err="1"/>
              <a:t>kp</a:t>
            </a:r>
            <a:r>
              <a:rPr lang="pl-PL" sz="2800" dirty="0"/>
              <a:t> </a:t>
            </a:r>
            <a:r>
              <a:rPr lang="pl-PL" sz="2800" u="sng" dirty="0"/>
              <a:t>Strony</a:t>
            </a:r>
            <a:r>
              <a:rPr lang="pl-PL" sz="2800" dirty="0"/>
              <a:t> </a:t>
            </a:r>
            <a:r>
              <a:rPr lang="pl-PL" sz="2800" u="sng" dirty="0"/>
              <a:t>mogą</a:t>
            </a:r>
            <a:r>
              <a:rPr lang="pl-PL" sz="2800" dirty="0"/>
              <a:t> po dokonaniu wypowiedzenia umowy o pracę przez jedną z nich ustalić </a:t>
            </a:r>
            <a:r>
              <a:rPr lang="pl-PL" sz="2800" u="sng" dirty="0"/>
              <a:t>wcześniejszy</a:t>
            </a:r>
            <a:r>
              <a:rPr lang="pl-PL" sz="2800" dirty="0"/>
              <a:t> termin rozwiązania umowy; ustalenie takie nie zmienia trybu rozwiązania umowy o pracę.</a:t>
            </a:r>
          </a:p>
        </p:txBody>
      </p:sp>
    </p:spTree>
    <p:extLst>
      <p:ext uri="{BB962C8B-B14F-4D97-AF65-F5344CB8AC3E}">
        <p14:creationId xmlns:p14="http://schemas.microsoft.com/office/powerpoint/2010/main" val="100299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EF420D-DC17-4480-8357-FC7E928F138D}"/>
              </a:ext>
            </a:extLst>
          </p:cNvPr>
          <p:cNvSpPr>
            <a:spLocks noGrp="1"/>
          </p:cNvSpPr>
          <p:nvPr>
            <p:ph type="title"/>
          </p:nvPr>
        </p:nvSpPr>
        <p:spPr/>
        <p:txBody>
          <a:bodyPr/>
          <a:lstStyle/>
          <a:p>
            <a:r>
              <a:rPr lang="pl-PL" dirty="0"/>
              <a:t>Termin wypowiedzenia</a:t>
            </a:r>
          </a:p>
        </p:txBody>
      </p:sp>
      <p:sp>
        <p:nvSpPr>
          <p:cNvPr id="3" name="Symbol zastępczy zawartości 2">
            <a:extLst>
              <a:ext uri="{FF2B5EF4-FFF2-40B4-BE49-F238E27FC236}">
                <a16:creationId xmlns:a16="http://schemas.microsoft.com/office/drawing/2014/main" id="{C2FAF1A5-AFED-409A-80B5-123140EF1474}"/>
              </a:ext>
            </a:extLst>
          </p:cNvPr>
          <p:cNvSpPr>
            <a:spLocks noGrp="1"/>
          </p:cNvSpPr>
          <p:nvPr>
            <p:ph idx="1"/>
          </p:nvPr>
        </p:nvSpPr>
        <p:spPr/>
        <p:txBody>
          <a:bodyPr>
            <a:normAutofit/>
          </a:bodyPr>
          <a:lstStyle/>
          <a:p>
            <a:pPr>
              <a:buFont typeface="Arial" panose="020B0604020202020204" pitchFamily="34" charset="0"/>
              <a:buChar char="•"/>
            </a:pPr>
            <a:r>
              <a:rPr lang="pl-PL" sz="3200" dirty="0"/>
              <a:t>Dzień, w którym kończy się okres wypowiedzenia</a:t>
            </a:r>
          </a:p>
          <a:p>
            <a:pPr algn="just">
              <a:buFont typeface="Arial" panose="020B0604020202020204" pitchFamily="34" charset="0"/>
              <a:buChar char="•"/>
            </a:pPr>
            <a:r>
              <a:rPr lang="pl-PL" sz="3200" dirty="0"/>
              <a:t>Okres wypowiedzenia kończy się odpowiednio w </a:t>
            </a:r>
            <a:r>
              <a:rPr lang="pl-PL" sz="3200" b="1" u="sng" dirty="0"/>
              <a:t>sobotę</a:t>
            </a:r>
            <a:r>
              <a:rPr lang="pl-PL" sz="3200" dirty="0"/>
              <a:t> albo </a:t>
            </a:r>
            <a:r>
              <a:rPr lang="pl-PL" sz="3200" b="1" u="sng" dirty="0"/>
              <a:t>w ostatnim dniu miesiąca</a:t>
            </a:r>
          </a:p>
          <a:p>
            <a:pPr algn="just">
              <a:buFont typeface="Arial" panose="020B0604020202020204" pitchFamily="34" charset="0"/>
              <a:buChar char="•"/>
            </a:pPr>
            <a:r>
              <a:rPr lang="pl-PL" sz="3200" dirty="0"/>
              <a:t>Upływ 3-dniowego okresu wypowiedzenia na okres próbny ustala się zgodnie z przepisami KC o terminach - okres ten kończy się z upływem ostatniego dnia, przy czym nie uwzględnia się dnia, w którym oświadczenie zostało złożone</a:t>
            </a:r>
          </a:p>
        </p:txBody>
      </p:sp>
    </p:spTree>
    <p:extLst>
      <p:ext uri="{BB962C8B-B14F-4D97-AF65-F5344CB8AC3E}">
        <p14:creationId xmlns:p14="http://schemas.microsoft.com/office/powerpoint/2010/main" val="417617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7A1BEF-146C-41B6-99F6-333A5655178D}"/>
              </a:ext>
            </a:extLst>
          </p:cNvPr>
          <p:cNvSpPr>
            <a:spLocks noGrp="1"/>
          </p:cNvSpPr>
          <p:nvPr>
            <p:ph type="title"/>
          </p:nvPr>
        </p:nvSpPr>
        <p:spPr/>
        <p:txBody>
          <a:bodyPr>
            <a:normAutofit fontScale="90000"/>
          </a:bodyPr>
          <a:lstStyle/>
          <a:p>
            <a:r>
              <a:rPr lang="pl-PL" dirty="0"/>
              <a:t>Ograniczenia dopuszczalności wypowiadania umów o pracę przez pracodawcę </a:t>
            </a:r>
          </a:p>
        </p:txBody>
      </p:sp>
      <p:sp>
        <p:nvSpPr>
          <p:cNvPr id="3" name="Symbol zastępczy zawartości 2">
            <a:extLst>
              <a:ext uri="{FF2B5EF4-FFF2-40B4-BE49-F238E27FC236}">
                <a16:creationId xmlns:a16="http://schemas.microsoft.com/office/drawing/2014/main" id="{15D77D40-ADA6-4916-AB02-295BBF722862}"/>
              </a:ext>
            </a:extLst>
          </p:cNvPr>
          <p:cNvSpPr>
            <a:spLocks noGrp="1"/>
          </p:cNvSpPr>
          <p:nvPr>
            <p:ph idx="1"/>
          </p:nvPr>
        </p:nvSpPr>
        <p:spPr>
          <a:xfrm>
            <a:off x="895740" y="1950098"/>
            <a:ext cx="9848462" cy="4359262"/>
          </a:xfrm>
        </p:spPr>
        <p:txBody>
          <a:bodyPr>
            <a:noAutofit/>
          </a:bodyPr>
          <a:lstStyle/>
          <a:p>
            <a:r>
              <a:rPr lang="pl-PL" sz="3200" dirty="0"/>
              <a:t>= ochrona trwałości stosunku pracy</a:t>
            </a:r>
          </a:p>
          <a:p>
            <a:pPr algn="just">
              <a:buFont typeface="Arial" panose="020B0604020202020204" pitchFamily="34" charset="0"/>
              <a:buChar char="•"/>
            </a:pPr>
            <a:r>
              <a:rPr lang="pl-PL" sz="3200" b="1" dirty="0"/>
              <a:t>Ochrona</a:t>
            </a:r>
            <a:r>
              <a:rPr lang="pl-PL" sz="3200" dirty="0"/>
              <a:t> </a:t>
            </a:r>
            <a:r>
              <a:rPr lang="pl-PL" sz="3200" b="1" dirty="0"/>
              <a:t>powszechna</a:t>
            </a:r>
            <a:r>
              <a:rPr lang="pl-PL" sz="3200" dirty="0"/>
              <a:t> dotyczy ogółu pracowników zatrudnionych na podstawie umowy o pracę na czas nieokreślony. </a:t>
            </a:r>
            <a:r>
              <a:rPr lang="pl-PL" sz="2800" dirty="0"/>
              <a:t>Obejmuje:</a:t>
            </a:r>
          </a:p>
          <a:p>
            <a:pPr lvl="1" algn="just">
              <a:buFont typeface="Arial" panose="020B0604020202020204" pitchFamily="34" charset="0"/>
              <a:buChar char="•"/>
            </a:pPr>
            <a:r>
              <a:rPr lang="pl-PL" sz="2800" u="sng" dirty="0"/>
              <a:t>zasadność</a:t>
            </a:r>
            <a:r>
              <a:rPr lang="pl-PL" sz="2800" dirty="0"/>
              <a:t> wypowiedzenia oraz </a:t>
            </a:r>
          </a:p>
          <a:p>
            <a:pPr lvl="1" algn="just">
              <a:buFont typeface="Arial" panose="020B0604020202020204" pitchFamily="34" charset="0"/>
              <a:buChar char="•"/>
            </a:pPr>
            <a:r>
              <a:rPr lang="pl-PL" sz="2800" u="sng" dirty="0"/>
              <a:t>związkową</a:t>
            </a:r>
            <a:r>
              <a:rPr lang="pl-PL" sz="2800" dirty="0"/>
              <a:t> </a:t>
            </a:r>
            <a:r>
              <a:rPr lang="pl-PL" sz="2800" u="sng" dirty="0"/>
              <a:t>kontrolę</a:t>
            </a:r>
            <a:r>
              <a:rPr lang="pl-PL" sz="2800" dirty="0"/>
              <a:t> wypowiedzenia</a:t>
            </a:r>
          </a:p>
          <a:p>
            <a:pPr algn="just"/>
            <a:r>
              <a:rPr lang="pl-PL" sz="3200" b="1" dirty="0"/>
              <a:t>Ochrona</a:t>
            </a:r>
            <a:r>
              <a:rPr lang="pl-PL" sz="3200" i="1" dirty="0"/>
              <a:t> </a:t>
            </a:r>
            <a:r>
              <a:rPr lang="pl-PL" sz="3200" b="1" dirty="0"/>
              <a:t>szczególna</a:t>
            </a:r>
            <a:r>
              <a:rPr lang="pl-PL" sz="3200" i="1" dirty="0"/>
              <a:t> </a:t>
            </a:r>
            <a:r>
              <a:rPr lang="pl-PL" sz="3200" dirty="0"/>
              <a:t>przysługuje pracownikom znajdującym się w sytuacjach usprawiedliwiających </a:t>
            </a:r>
            <a:r>
              <a:rPr lang="pl-PL" sz="3200" u="sng" dirty="0"/>
              <a:t>czasowe ograniczenie</a:t>
            </a:r>
            <a:r>
              <a:rPr lang="pl-PL" sz="3200" dirty="0"/>
              <a:t> prawa wypowiedzenia umowy o pracę </a:t>
            </a:r>
          </a:p>
        </p:txBody>
      </p:sp>
    </p:spTree>
    <p:extLst>
      <p:ext uri="{BB962C8B-B14F-4D97-AF65-F5344CB8AC3E}">
        <p14:creationId xmlns:p14="http://schemas.microsoft.com/office/powerpoint/2010/main" val="107690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35E658-22F9-47F5-8E85-1E31F13002AF}"/>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8C9B240C-4AD1-42A6-97AA-645BF35ABB04}"/>
              </a:ext>
            </a:extLst>
          </p:cNvPr>
          <p:cNvSpPr>
            <a:spLocks noGrp="1"/>
          </p:cNvSpPr>
          <p:nvPr>
            <p:ph idx="1"/>
          </p:nvPr>
        </p:nvSpPr>
        <p:spPr/>
        <p:txBody>
          <a:bodyPr>
            <a:normAutofit/>
          </a:bodyPr>
          <a:lstStyle/>
          <a:p>
            <a:pPr algn="just">
              <a:buFont typeface="Arial" panose="020B0604020202020204" pitchFamily="34" charset="0"/>
              <a:buChar char="•"/>
            </a:pPr>
            <a:r>
              <a:rPr lang="pl-PL" sz="3600" dirty="0"/>
              <a:t>Ochrona przed wypowiedzeniem nie występuje w razie ogłoszenia upadłości lub likwidacji pracodawcy – art. 41(1) par. 1 </a:t>
            </a:r>
            <a:r>
              <a:rPr lang="pl-PL" sz="3600" dirty="0" err="1"/>
              <a:t>kp</a:t>
            </a:r>
            <a:r>
              <a:rPr lang="pl-PL" sz="3600" dirty="0"/>
              <a:t>, 177 par. 4 </a:t>
            </a:r>
            <a:r>
              <a:rPr lang="pl-PL" sz="3600" dirty="0" err="1"/>
              <a:t>kp</a:t>
            </a:r>
            <a:endParaRPr lang="pl-PL" sz="3600" dirty="0"/>
          </a:p>
        </p:txBody>
      </p:sp>
    </p:spTree>
    <p:extLst>
      <p:ext uri="{BB962C8B-B14F-4D97-AF65-F5344CB8AC3E}">
        <p14:creationId xmlns:p14="http://schemas.microsoft.com/office/powerpoint/2010/main" val="190375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B0BB02-7301-4659-BD86-21EFF59866B0}"/>
              </a:ext>
            </a:extLst>
          </p:cNvPr>
          <p:cNvSpPr>
            <a:spLocks noGrp="1"/>
          </p:cNvSpPr>
          <p:nvPr>
            <p:ph type="title"/>
          </p:nvPr>
        </p:nvSpPr>
        <p:spPr/>
        <p:txBody>
          <a:bodyPr/>
          <a:lstStyle/>
          <a:p>
            <a:r>
              <a:rPr lang="pl-PL" dirty="0"/>
              <a:t>Powszechna ochrona przed wypowiedzeniem</a:t>
            </a:r>
          </a:p>
        </p:txBody>
      </p:sp>
      <p:sp>
        <p:nvSpPr>
          <p:cNvPr id="3" name="Symbol zastępczy zawartości 2">
            <a:extLst>
              <a:ext uri="{FF2B5EF4-FFF2-40B4-BE49-F238E27FC236}">
                <a16:creationId xmlns:a16="http://schemas.microsoft.com/office/drawing/2014/main" id="{532445BB-B0C6-46F8-973C-ACE5D987002D}"/>
              </a:ext>
            </a:extLst>
          </p:cNvPr>
          <p:cNvSpPr>
            <a:spLocks noGrp="1"/>
          </p:cNvSpPr>
          <p:nvPr>
            <p:ph idx="1"/>
          </p:nvPr>
        </p:nvSpPr>
        <p:spPr/>
        <p:txBody>
          <a:bodyPr>
            <a:normAutofit/>
          </a:bodyPr>
          <a:lstStyle/>
          <a:p>
            <a:pPr algn="just">
              <a:buFont typeface="Arial" panose="020B0604020202020204" pitchFamily="34" charset="0"/>
              <a:buChar char="•"/>
            </a:pPr>
            <a:r>
              <a:rPr lang="pl-PL" sz="2800" dirty="0"/>
              <a:t>obejmuje pracowników zatrudnionych na podstawie </a:t>
            </a:r>
            <a:r>
              <a:rPr lang="pl-PL" sz="2800" b="1" dirty="0"/>
              <a:t>umowy o pracę</a:t>
            </a:r>
            <a:r>
              <a:rPr lang="pl-PL" sz="2800" dirty="0"/>
              <a:t> </a:t>
            </a:r>
            <a:r>
              <a:rPr lang="pl-PL" sz="2800" b="1" dirty="0"/>
              <a:t>na czas nieokreślony</a:t>
            </a:r>
          </a:p>
          <a:p>
            <a:pPr algn="just">
              <a:buFont typeface="Arial" panose="020B0604020202020204" pitchFamily="34" charset="0"/>
              <a:buChar char="•"/>
            </a:pPr>
            <a:r>
              <a:rPr lang="pl-PL" sz="2800" dirty="0"/>
              <a:t> umowa może być wypowiedziana dopiero po wyczerpaniu odpowiedniego </a:t>
            </a:r>
            <a:r>
              <a:rPr lang="pl-PL" sz="2800" u="sng" dirty="0"/>
              <a:t>trybu</a:t>
            </a:r>
            <a:r>
              <a:rPr lang="pl-PL" sz="2800" dirty="0"/>
              <a:t> postępowania umożliwiającego właściwemu </a:t>
            </a:r>
            <a:r>
              <a:rPr lang="pl-PL" sz="2800" b="1" dirty="0"/>
              <a:t>związkowi zawodowemu zajęcie stanowiska</a:t>
            </a:r>
            <a:r>
              <a:rPr lang="pl-PL" sz="2800" dirty="0"/>
              <a:t> w sprawie zamierzonego zwolnienia pracownika</a:t>
            </a:r>
          </a:p>
          <a:p>
            <a:pPr algn="just">
              <a:buFont typeface="Arial" panose="020B0604020202020204" pitchFamily="34" charset="0"/>
              <a:buChar char="•"/>
            </a:pPr>
            <a:r>
              <a:rPr lang="pl-PL" sz="2800" dirty="0"/>
              <a:t> pracodawcy wolno dokonać wypowiedzenia umowy tylko z </a:t>
            </a:r>
            <a:r>
              <a:rPr lang="pl-PL" sz="2800" b="1" dirty="0"/>
              <a:t>uzasadnionych</a:t>
            </a:r>
            <a:r>
              <a:rPr lang="pl-PL" sz="2800" dirty="0"/>
              <a:t> </a:t>
            </a:r>
            <a:r>
              <a:rPr lang="pl-PL" sz="2800" b="1" dirty="0"/>
              <a:t>powodów</a:t>
            </a:r>
          </a:p>
        </p:txBody>
      </p:sp>
    </p:spTree>
    <p:extLst>
      <p:ext uri="{BB962C8B-B14F-4D97-AF65-F5344CB8AC3E}">
        <p14:creationId xmlns:p14="http://schemas.microsoft.com/office/powerpoint/2010/main" val="5665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9347</TotalTime>
  <Words>2444</Words>
  <Application>Microsoft Office PowerPoint</Application>
  <PresentationFormat>Panoramiczny</PresentationFormat>
  <Paragraphs>197</Paragraphs>
  <Slides>38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38</vt:i4>
      </vt:variant>
    </vt:vector>
  </HeadingPairs>
  <TitlesOfParts>
    <vt:vector size="43" baseType="lpstr">
      <vt:lpstr>Arial</vt:lpstr>
      <vt:lpstr>Tw Cen MT</vt:lpstr>
      <vt:lpstr>Tw Cen MT Condensed</vt:lpstr>
      <vt:lpstr>Wingdings 3</vt:lpstr>
      <vt:lpstr>Integralny</vt:lpstr>
      <vt:lpstr>Wypowiedzenie umowy  o pracę</vt:lpstr>
      <vt:lpstr>Prezentacja programu PowerPoint</vt:lpstr>
      <vt:lpstr>Okresy wypowiedzenia</vt:lpstr>
      <vt:lpstr>Umowa na okres próbny</vt:lpstr>
      <vt:lpstr>Umowa na czas nieokreślony i określony</vt:lpstr>
      <vt:lpstr>Termin wypowiedzenia</vt:lpstr>
      <vt:lpstr>Ograniczenia dopuszczalności wypowiadania umów o pracę przez pracodawcę </vt:lpstr>
      <vt:lpstr>Prezentacja programu PowerPoint</vt:lpstr>
      <vt:lpstr>Powszechna ochrona przed wypowiedzeniem</vt:lpstr>
      <vt:lpstr>Prezentacja programu PowerPoint</vt:lpstr>
      <vt:lpstr>Związkowa kontrola wypowiadania umów o pracę</vt:lpstr>
      <vt:lpstr>Zasady postępowania</vt:lpstr>
      <vt:lpstr>Zasadność wypowiedzenia umowy o pracę</vt:lpstr>
      <vt:lpstr>Prezentacja programu PowerPoint</vt:lpstr>
      <vt:lpstr>Przyczyny te dzielimy na dwie grupy</vt:lpstr>
      <vt:lpstr>Prezentacja programu PowerPoint</vt:lpstr>
      <vt:lpstr>Szczególna ochrona  przed wypowiedzeniem</vt:lpstr>
      <vt:lpstr>Ograniczenie dopuszczalności wypowiedzenia ze względu na sytuację osobistą lub rodzinną pracownika</vt:lpstr>
      <vt:lpstr>Prezentacja programu PowerPoint</vt:lpstr>
      <vt:lpstr>Prezentacja programu PowerPoint</vt:lpstr>
      <vt:lpstr>Ograniczenie dopuszczalności wypowiadania (rozwiązywania) umów ze względu na pełnione funkcje</vt:lpstr>
      <vt:lpstr>Wypowiedzenie umowy o pracę wbrew przepisom prawa pracy jest czynnością wadliwą:</vt:lpstr>
      <vt:lpstr>Roszczenia pracownika w razie bezprawnego wypowiedzenia umowy o pracę przez pracodawcę</vt:lpstr>
      <vt:lpstr>Odszkodowanie z tytułu bezprawnego wypowiedzenia</vt:lpstr>
      <vt:lpstr>Rozwiązanie umowy o pracę bez wypowiedzenia</vt:lpstr>
      <vt:lpstr>Rozwiązanie umowy bez wypowiedzenia przez pracodawcę</vt:lpstr>
      <vt:lpstr>Przyczyny zawinione przez pracownika</vt:lpstr>
      <vt:lpstr>Prezentacja programu PowerPoint</vt:lpstr>
      <vt:lpstr>Przyczyny niezawinione przez pracownika</vt:lpstr>
      <vt:lpstr>Prezentacja programu PowerPoint</vt:lpstr>
      <vt:lpstr>Roszczenia pracowników w razie niezgodnego z prawem rozwiązania umowy o pracę bez wypowiedzenia</vt:lpstr>
      <vt:lpstr>Rozwiązanie umowy o pracę bez wypowiedzenia przez pracownika</vt:lpstr>
      <vt:lpstr>Prezentacja programu PowerPoint</vt:lpstr>
      <vt:lpstr>Prezentacja programu PowerPoint</vt:lpstr>
      <vt:lpstr>Prezentacja programu PowerPoint</vt:lpstr>
      <vt:lpstr>Prezentacja programu PowerPoint</vt:lpstr>
      <vt:lpstr>Odpowiedzialność odszkodowawcza pracownika</vt:lpstr>
      <vt:lpstr>Inne przypadki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Klaudia Krawczyk</dc:creator>
  <cp:lastModifiedBy>Klaudia Krawczyk</cp:lastModifiedBy>
  <cp:revision>212</cp:revision>
  <dcterms:created xsi:type="dcterms:W3CDTF">2019-04-06T15:19:06Z</dcterms:created>
  <dcterms:modified xsi:type="dcterms:W3CDTF">2019-04-30T07:26:36Z</dcterms:modified>
</cp:coreProperties>
</file>