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58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BA1EA10-9E23-40B3-AC2A-05193BAF22C4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6AD4F-1CA4-4591-A375-20A81BAA4C62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36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EA10-9E23-40B3-AC2A-05193BAF22C4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6AD4F-1CA4-4591-A375-20A81BAA4C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5397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EA10-9E23-40B3-AC2A-05193BAF22C4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6AD4F-1CA4-4591-A375-20A81BAA4C62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532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EA10-9E23-40B3-AC2A-05193BAF22C4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6AD4F-1CA4-4591-A375-20A81BAA4C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0134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EA10-9E23-40B3-AC2A-05193BAF22C4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6AD4F-1CA4-4591-A375-20A81BAA4C62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0186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EA10-9E23-40B3-AC2A-05193BAF22C4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6AD4F-1CA4-4591-A375-20A81BAA4C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3301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EA10-9E23-40B3-AC2A-05193BAF22C4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6AD4F-1CA4-4591-A375-20A81BAA4C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972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EA10-9E23-40B3-AC2A-05193BAF22C4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6AD4F-1CA4-4591-A375-20A81BAA4C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0361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EA10-9E23-40B3-AC2A-05193BAF22C4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6AD4F-1CA4-4591-A375-20A81BAA4C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2414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EA10-9E23-40B3-AC2A-05193BAF22C4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6AD4F-1CA4-4591-A375-20A81BAA4C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5072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EA10-9E23-40B3-AC2A-05193BAF22C4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6AD4F-1CA4-4591-A375-20A81BAA4C62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5270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BA1EA10-9E23-40B3-AC2A-05193BAF22C4}" type="datetimeFigureOut">
              <a:rPr lang="pl-PL" smtClean="0"/>
              <a:t>05.04.2019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B26AD4F-1CA4-4591-A375-20A81BAA4C62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511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6CA53B-3248-469A-A386-1CED574554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UBEZPIECZENIE CHOROBOWE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EDB6B02-2F63-4936-A4D0-5A40172D6A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6355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EEA242-6582-4453-BAF6-CEB2FACD2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Powstanie niezdolności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616701-0EBC-462B-9326-C59EF5792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sz="4000" dirty="0"/>
              <a:t> w trakcie trwania ubezpieczenia (i ukończenie jej też w trakcie)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4000" dirty="0"/>
              <a:t> w trakcie trwania ubezpieczenia gdy ukończenie następuje po ustaniu tytułu (pokrycie do końca okresu zasiłkowego)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4000" dirty="0"/>
              <a:t> po okresie ubezpieczenia (art. 7 – 2 warunki tej niezdolności: czas trwania i moment powstania)</a:t>
            </a:r>
          </a:p>
        </p:txBody>
      </p:sp>
    </p:spTree>
    <p:extLst>
      <p:ext uri="{BB962C8B-B14F-4D97-AF65-F5344CB8AC3E}">
        <p14:creationId xmlns:p14="http://schemas.microsoft.com/office/powerpoint/2010/main" val="397608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43AEB4-BB0C-4F1E-82C6-3E8FC8064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Wynagrodzenie chorobowe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4DA988-856E-4EB7-BACD-C892F840C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sz="3200" dirty="0"/>
              <a:t>art. 92 Kodeksu Pracy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200" dirty="0"/>
              <a:t>Niezdolność pracownika do pracy przez pierwsze 33 dni (14 – gdy ukończył 50 rok życia) w roku kalendarzowym to ryzyko pracodawcy</a:t>
            </a:r>
          </a:p>
        </p:txBody>
      </p:sp>
    </p:spTree>
    <p:extLst>
      <p:ext uri="{BB962C8B-B14F-4D97-AF65-F5344CB8AC3E}">
        <p14:creationId xmlns:p14="http://schemas.microsoft.com/office/powerpoint/2010/main" val="318935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81E459-22C5-40CA-BF22-86CC3DEDB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Wynagrodzenie chorobowe a zasiłek chorobowy - różnice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B55DC2-F6DB-4FF6-83BD-173CBD19F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Świadczenie ze stosunku pracy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Roszczenie do pracodawcy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Przedawnienie wg Kodeksu Pracy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Gwarant – Fundusz Gwarantowanych Świadczeń Pracowniczych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Może być korzystniejsze niż zasiłek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Można o nie zawrzeć ugodę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Nie przysługuje za czas leczenia odwykowego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7249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EE584E-441D-4B6C-8D04-5F46E6F9B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Okres zasiłkowy - Art. 8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31ACBE-E58A-4A28-BB38-4A9700D65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sz="4000" dirty="0"/>
          </a:p>
          <a:p>
            <a:pPr>
              <a:buFont typeface="Arial" panose="020B0604020202020204" pitchFamily="34" charset="0"/>
              <a:buChar char="•"/>
            </a:pPr>
            <a:r>
              <a:rPr lang="pl-PL" sz="4000" dirty="0"/>
              <a:t> Bazowy to 182 dni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4000" dirty="0"/>
              <a:t> 2 wyjątki: 270 dni </a:t>
            </a:r>
          </a:p>
          <a:p>
            <a:pPr lvl="1"/>
            <a:r>
              <a:rPr lang="pl-PL" sz="3600" dirty="0"/>
              <a:t>gruźlica </a:t>
            </a:r>
          </a:p>
          <a:p>
            <a:pPr lvl="1"/>
            <a:r>
              <a:rPr lang="pl-PL" sz="3600" dirty="0"/>
              <a:t>niezdolność w trakcie ciąży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399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F43C88-7E3E-46C8-8B07-804499A40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Liczenie okresu zasiłkowego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7096A8-303F-4C9A-858A-AA0A65AD6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3600" b="1" dirty="0"/>
              <a:t>Sumowanie poprzedniej niezdolności: </a:t>
            </a:r>
          </a:p>
          <a:p>
            <a:r>
              <a:rPr lang="pl-PL" sz="3600" dirty="0"/>
              <a:t>o ile następują </a:t>
            </a:r>
            <a:r>
              <a:rPr lang="pl-PL" sz="3600" u="sng" dirty="0"/>
              <a:t>bezpośrednio</a:t>
            </a:r>
            <a:r>
              <a:rPr lang="pl-PL" sz="3600" dirty="0"/>
              <a:t> po sobie choroby z </a:t>
            </a:r>
            <a:r>
              <a:rPr lang="pl-PL" sz="3600" u="sng" dirty="0"/>
              <a:t>różnych</a:t>
            </a:r>
            <a:r>
              <a:rPr lang="pl-PL" sz="3600" dirty="0"/>
              <a:t> przyczyn, </a:t>
            </a:r>
            <a:r>
              <a:rPr lang="pl-PL" sz="3600" u="sng" dirty="0"/>
              <a:t>bez ani jednego dnia przerwy </a:t>
            </a:r>
          </a:p>
          <a:p>
            <a:r>
              <a:rPr lang="pl-PL" sz="3600" u="sng" dirty="0"/>
              <a:t>ta sama </a:t>
            </a:r>
            <a:r>
              <a:rPr lang="pl-PL" sz="3600" dirty="0"/>
              <a:t>choroba </a:t>
            </a:r>
          </a:p>
          <a:p>
            <a:pPr marL="0" indent="0">
              <a:buNone/>
            </a:pPr>
            <a:r>
              <a:rPr lang="pl-PL" sz="3600" b="1" dirty="0"/>
              <a:t> Od nowa </a:t>
            </a:r>
            <a:endParaRPr lang="pl-PL" sz="3600" dirty="0"/>
          </a:p>
          <a:p>
            <a:r>
              <a:rPr lang="pl-PL" sz="3600" dirty="0"/>
              <a:t>różne przyczyny, choćby jeden dzień przerwy </a:t>
            </a:r>
          </a:p>
          <a:p>
            <a:r>
              <a:rPr lang="pl-PL" sz="3600" u="sng" dirty="0"/>
              <a:t>taka sama </a:t>
            </a:r>
            <a:r>
              <a:rPr lang="pl-PL" sz="3600" dirty="0"/>
              <a:t>choroba</a:t>
            </a:r>
          </a:p>
        </p:txBody>
      </p:sp>
    </p:spTree>
    <p:extLst>
      <p:ext uri="{BB962C8B-B14F-4D97-AF65-F5344CB8AC3E}">
        <p14:creationId xmlns:p14="http://schemas.microsoft.com/office/powerpoint/2010/main" val="110942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BA2A79-9CE8-4128-90C0-C7E63B494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Do okresu zasiłkowego nie wlicza się niezdolności: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87B2D3-DFBA-457E-A226-985DAFDE1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sz="3600" dirty="0"/>
              <a:t> w trakcie okresu wyczekiwania (art. 9 ust. 3)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600" dirty="0"/>
              <a:t> w trakcie urlopu bezpłatnego (art.12 ust. 3)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600" dirty="0"/>
              <a:t> w trakcie urlopu wychowawczego (art.12 ust. 3)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600" dirty="0"/>
              <a:t> w trakcie tymczasowego aresztowania lub odbywania kary pozbawienia wolności (art.12 ust. 3)</a:t>
            </a:r>
          </a:p>
        </p:txBody>
      </p:sp>
    </p:spTree>
    <p:extLst>
      <p:ext uri="{BB962C8B-B14F-4D97-AF65-F5344CB8AC3E}">
        <p14:creationId xmlns:p14="http://schemas.microsoft.com/office/powerpoint/2010/main" val="1855690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9DCB2B-5FB5-460B-9A27-288A6F89F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Wymiar zasiłku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5714F5-0131-4FD4-AD7E-4F0B11613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/>
              <a:t> 80% - art. 11 ust. 1 i 2b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/>
              <a:t> 70% - art. 11 ust. 1a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/>
              <a:t> 100% – art. 11 ust. 2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/>
              <a:t> Procenty liczymy od podstawy wymiaru zasiłku (art. 36-38 dla pracowników, art. 42 i nast. dla nie- pracowników) 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8120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1823AA-1A5B-4911-99CC-307974C44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Pozbawienie prawa do zasiłku chorobowego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975621-C7A0-422A-9C6C-C20B8E35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433864" cy="402336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pl-PL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pl-PL" sz="2800" dirty="0"/>
              <a:t> Spowodowanie niezdolności w wyniku umyślnego przestępstwa lub wykroczenia (art. 15)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800" dirty="0"/>
              <a:t> Spowodowanie niezdolności nadużyciem alkoholu (art. 16)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800" dirty="0"/>
              <a:t> Wykonywanie w czasie zwolnienia pracy zarobkowej (art. 17 ust. 1)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800" dirty="0"/>
              <a:t> Wykorzystanie zwolnienia lekarskiego w sposób niezgody z jego celem (art. 17 ust. 1)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800" dirty="0"/>
              <a:t> Sfałszowanie zwolnienia lekarskiego (art. 17 ust. 2)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800" dirty="0"/>
              <a:t> Niepodjęcie pracy proponowanej nosicielowi choroby zakaźnej (art. 14) 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93578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D59760-A26B-49A8-9202-8C6501964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3FB71A-C37F-4143-9D74-6E906E225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sz="4800" dirty="0"/>
              <a:t> </a:t>
            </a:r>
            <a:r>
              <a:rPr lang="pl-PL" sz="5400" dirty="0"/>
              <a:t>ustawa z dnia 25.06.1999 r. o świadczeniach pieniężnych z ubezpieczenia społecznego w razie choroby i macierzyństwa </a:t>
            </a:r>
            <a:endParaRPr lang="pl-PL" sz="4800" dirty="0"/>
          </a:p>
        </p:txBody>
      </p:sp>
    </p:spTree>
    <p:extLst>
      <p:ext uri="{BB962C8B-B14F-4D97-AF65-F5344CB8AC3E}">
        <p14:creationId xmlns:p14="http://schemas.microsoft.com/office/powerpoint/2010/main" val="2841029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E6A200-D005-44DA-92FC-8A5C092E1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Ryzyka w ubezpieczeniu chorobowym: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FAC7F7-BAEB-4195-9DCE-9C893D7B4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l-PL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pl-PL" sz="3600" dirty="0"/>
              <a:t>niezdolność do pracy z powodu choroby w trakcie trwania ubezpieczenia chorobowego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600" dirty="0"/>
              <a:t>zmniejszona sprawność do pracy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600" dirty="0"/>
              <a:t>przerwa w pracy w związku z urodzeniem dziecka/przysposobieniem go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600" dirty="0"/>
              <a:t>konieczność sprawowania opieki nad dzieckiem/innym chorym członkiem rodziny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756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DBF7BE-A19F-47DB-AE38-8B8DD6DBA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l-PL" dirty="0"/>
              <a:t> </a:t>
            </a:r>
            <a:r>
              <a:rPr lang="pl-PL" b="1" dirty="0"/>
              <a:t>art. 2 - świadczenia w ubezpieczeniu chorobowym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D0CF92-E0E6-4D15-920A-D0D4A51A4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pl-PL" sz="3600" dirty="0"/>
          </a:p>
          <a:p>
            <a:pPr>
              <a:buFont typeface="Arial" panose="020B0604020202020204" pitchFamily="34" charset="0"/>
              <a:buChar char="•"/>
            </a:pPr>
            <a:r>
              <a:rPr lang="pl-PL" sz="3600" dirty="0"/>
              <a:t>Zasiłek chorobowy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600" dirty="0"/>
              <a:t>Świadczenie rehabilitacyjne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600" dirty="0"/>
              <a:t>Zasiłek wyrównawczy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600" dirty="0"/>
              <a:t>Zasiłek macierzyński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600" dirty="0"/>
              <a:t>Zasiłek opiekuńczy 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493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7F3B19-6A56-4A88-8F22-A458CF994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Choroba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96E274-1262-4FB9-9F0E-A63745D2C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l-PL" sz="3600" dirty="0"/>
              <a:t>W znaczeniu: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600" dirty="0"/>
              <a:t>Biologicznym – przeciwieństwo zdrowia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600" dirty="0"/>
              <a:t>Prawnym – zdarzenie ubezpieczenia chorobowego, z którym łączą się skutki w zakresie niezdolności do pracy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Alergia? </a:t>
            </a:r>
          </a:p>
          <a:p>
            <a:pPr marL="128016" lvl="1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6307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37D46F-78C9-4C43-B61E-7E8AF71E3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l-PL" dirty="0"/>
            </a:br>
            <a:r>
              <a:rPr lang="pl-PL" dirty="0"/>
              <a:t> </a:t>
            </a:r>
            <a:r>
              <a:rPr lang="pl-PL" b="1" dirty="0"/>
              <a:t>Zaświadczenie lekarskie - funkcje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F3C599-E3E6-479A-8084-79E456C3D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pl-PL" sz="2400" dirty="0"/>
          </a:p>
          <a:p>
            <a:pPr>
              <a:buFont typeface="Arial" panose="020B0604020202020204" pitchFamily="34" charset="0"/>
              <a:buChar char="•"/>
            </a:pPr>
            <a:endParaRPr lang="pl-PL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pl-PL" sz="4000" dirty="0"/>
              <a:t>Stwierdzenie stanu prawnego (choroby) – choroba biologiczna staje się prawną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4000" dirty="0"/>
              <a:t>Usprawiedliwienie nieobecności w pracy </a:t>
            </a:r>
          </a:p>
          <a:p>
            <a:pPr>
              <a:buFont typeface="Arial" panose="020B0604020202020204" pitchFamily="34" charset="0"/>
              <a:buChar char="•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050384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656CDB-4BB5-4CFD-A17D-9145ABB4E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l-PL" dirty="0"/>
            </a:br>
            <a:r>
              <a:rPr lang="pl-PL" dirty="0"/>
              <a:t> </a:t>
            </a:r>
            <a:r>
              <a:rPr lang="pl-PL" b="1" dirty="0"/>
              <a:t>ZASIŁEK CHOROBOWY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B02821-1D70-46E9-9866-59261CF99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pl-PL" sz="3600" dirty="0"/>
          </a:p>
          <a:p>
            <a:pPr marL="0" indent="0">
              <a:buNone/>
            </a:pPr>
            <a:r>
              <a:rPr lang="pl-PL" sz="3600" b="1" dirty="0"/>
              <a:t>Ryzyko: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600" dirty="0"/>
              <a:t>niezdolność do pracy z powodu choroby w trakcie trwania ubezpieczenia chorobowego (art. 6 ust. 1) lub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600" dirty="0"/>
              <a:t>niemożność wykonywania pracy (sytuacje zrównane z chorobą w sensie prawnym - art. 6 ust. 2)</a:t>
            </a:r>
          </a:p>
        </p:txBody>
      </p:sp>
    </p:spTree>
    <p:extLst>
      <p:ext uri="{BB962C8B-B14F-4D97-AF65-F5344CB8AC3E}">
        <p14:creationId xmlns:p14="http://schemas.microsoft.com/office/powerpoint/2010/main" val="1579852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F2274F-516A-4A9A-8465-EEA025120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l-PL" dirty="0"/>
            </a:br>
            <a:r>
              <a:rPr lang="pl-PL" dirty="0"/>
              <a:t> </a:t>
            </a:r>
            <a:r>
              <a:rPr lang="pl-PL" b="1" dirty="0"/>
              <a:t>Niezdolność zasiłkowa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596291-3FE1-4DF3-9FCD-2967BDB50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sz="3200" dirty="0"/>
              <a:t> czasowa: przemijalność, ustąpienie wynika z natury niezdolności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200" dirty="0"/>
              <a:t> do pracy aktualnie wykonywanej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3200" dirty="0"/>
              <a:t> co do zasady w trakcie trwania ubezpieczenia (tytuł do ubezpieczenia)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587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A769D9-7494-4063-AB43-BA090EC70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pl-PL" dirty="0"/>
            </a:br>
            <a:r>
              <a:rPr lang="pl-PL" dirty="0"/>
              <a:t> </a:t>
            </a:r>
            <a:r>
              <a:rPr lang="pl-PL" b="1" dirty="0"/>
              <a:t>Warunki nabycia zasiłku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F4B5FE-FA3F-4ECC-8C8C-41C34B2EF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3200" dirty="0"/>
              <a:t> Zajście niezdolności do pracy w trakcie trwania ubezpieczenia chorobowego (rozszerzenie: art. 7)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3200" dirty="0"/>
              <a:t> Okres wyczekiwania (art. 4 ust. 1)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3200" dirty="0"/>
              <a:t> Nie stosuje się do określonych kategorii osób/sytuacji z art. 4 ust. 3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3200" dirty="0"/>
              <a:t> Brak prawa do wynagrodzenia lub innego świadczenia (art. 12) 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9281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TM02900720[[fn=Integralny]]</Template>
  <TotalTime>146</TotalTime>
  <Words>642</Words>
  <Application>Microsoft Office PowerPoint</Application>
  <PresentationFormat>Panoramiczny</PresentationFormat>
  <Paragraphs>90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2" baseType="lpstr">
      <vt:lpstr>Arial</vt:lpstr>
      <vt:lpstr>Tw Cen MT</vt:lpstr>
      <vt:lpstr>Tw Cen MT Condensed</vt:lpstr>
      <vt:lpstr>Wingdings 3</vt:lpstr>
      <vt:lpstr>Integralny</vt:lpstr>
      <vt:lpstr>UBEZPIECZENIE CHOROBOWE</vt:lpstr>
      <vt:lpstr>Prezentacja programu PowerPoint</vt:lpstr>
      <vt:lpstr>Ryzyka w ubezpieczeniu chorobowym: </vt:lpstr>
      <vt:lpstr> art. 2 - świadczenia w ubezpieczeniu chorobowym </vt:lpstr>
      <vt:lpstr>Choroba</vt:lpstr>
      <vt:lpstr>  Zaświadczenie lekarskie - funkcje</vt:lpstr>
      <vt:lpstr>  ZASIŁEK CHOROBOWY</vt:lpstr>
      <vt:lpstr>  Niezdolność zasiłkowa</vt:lpstr>
      <vt:lpstr>  Warunki nabycia zasiłku</vt:lpstr>
      <vt:lpstr>Powstanie niezdolności</vt:lpstr>
      <vt:lpstr>Wynagrodzenie chorobowe</vt:lpstr>
      <vt:lpstr>Wynagrodzenie chorobowe a zasiłek chorobowy - różnice</vt:lpstr>
      <vt:lpstr>Okres zasiłkowy - Art. 8</vt:lpstr>
      <vt:lpstr>Liczenie okresu zasiłkowego</vt:lpstr>
      <vt:lpstr>Do okresu zasiłkowego nie wlicza się niezdolności:</vt:lpstr>
      <vt:lpstr>Wymiar zasiłku</vt:lpstr>
      <vt:lpstr>Pozbawienie prawa do zasiłku chorobowego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Klaudia Krawczyk</dc:creator>
  <cp:lastModifiedBy>Klaudia Krawczyk</cp:lastModifiedBy>
  <cp:revision>18</cp:revision>
  <dcterms:created xsi:type="dcterms:W3CDTF">2019-03-26T07:46:40Z</dcterms:created>
  <dcterms:modified xsi:type="dcterms:W3CDTF">2019-04-05T05:32:09Z</dcterms:modified>
</cp:coreProperties>
</file>