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E1BD239-06FC-40AB-8B48-33E69F71E481}" type="datetimeFigureOut">
              <a:rPr lang="pl-PL" smtClean="0"/>
              <a:t>28.02.2019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746F61F-E8BA-48B5-9286-D36FD630630C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Prostokąt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Prostokąt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rostokąt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Prostokąt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D239-06FC-40AB-8B48-33E69F71E481}" type="datetimeFigureOut">
              <a:rPr lang="pl-PL" smtClean="0"/>
              <a:t>28.02.2019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F61F-E8BA-48B5-9286-D36FD630630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D239-06FC-40AB-8B48-33E69F71E481}" type="datetimeFigureOut">
              <a:rPr lang="pl-PL" smtClean="0"/>
              <a:t>28.02.2019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F61F-E8BA-48B5-9286-D36FD630630C}" type="slidenum">
              <a:rPr lang="pl-PL" smtClean="0"/>
              <a:t>‹#›</a:t>
            </a:fld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ójkąt równoramienny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D239-06FC-40AB-8B48-33E69F71E481}" type="datetimeFigureOut">
              <a:rPr lang="pl-PL" smtClean="0"/>
              <a:t>28.02.2019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F61F-E8BA-48B5-9286-D36FD630630C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E1BD239-06FC-40AB-8B48-33E69F71E481}" type="datetimeFigureOut">
              <a:rPr lang="pl-PL" smtClean="0"/>
              <a:t>28.02.2019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746F61F-E8BA-48B5-9286-D36FD630630C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D239-06FC-40AB-8B48-33E69F71E481}" type="datetimeFigureOut">
              <a:rPr lang="pl-PL" smtClean="0"/>
              <a:t>28.02.2019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F61F-E8BA-48B5-9286-D36FD630630C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D239-06FC-40AB-8B48-33E69F71E481}" type="datetimeFigureOut">
              <a:rPr lang="pl-PL" smtClean="0"/>
              <a:t>28.02.2019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F61F-E8BA-48B5-9286-D36FD630630C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D239-06FC-40AB-8B48-33E69F71E481}" type="datetimeFigureOut">
              <a:rPr lang="pl-PL" smtClean="0"/>
              <a:t>28.02.2019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F61F-E8BA-48B5-9286-D36FD630630C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D239-06FC-40AB-8B48-33E69F71E481}" type="datetimeFigureOut">
              <a:rPr lang="pl-PL" smtClean="0"/>
              <a:t>28.02.2019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F61F-E8BA-48B5-9286-D36FD630630C}" type="slidenum">
              <a:rPr lang="pl-PL" smtClean="0"/>
              <a:t>‹#›</a:t>
            </a:fld>
            <a:endParaRPr lang="pl-PL"/>
          </a:p>
        </p:txBody>
      </p:sp>
      <p:sp>
        <p:nvSpPr>
          <p:cNvPr id="5" name="Łącznik prosty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ójkąt równoramienny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D239-06FC-40AB-8B48-33E69F71E481}" type="datetimeFigureOut">
              <a:rPr lang="pl-PL" smtClean="0"/>
              <a:t>28.02.2019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F61F-E8BA-48B5-9286-D36FD630630C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Łącznik prosty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zawartości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BD239-06FC-40AB-8B48-33E69F71E481}" type="datetimeFigureOut">
              <a:rPr lang="pl-PL" smtClean="0"/>
              <a:t>28.02.2019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46F61F-E8BA-48B5-9286-D36FD630630C}" type="slidenum">
              <a:rPr lang="pl-PL" smtClean="0"/>
              <a:t>‹#›</a:t>
            </a:fld>
            <a:endParaRPr lang="pl-PL"/>
          </a:p>
        </p:txBody>
      </p:sp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ójkąt równoramienny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E1BD239-06FC-40AB-8B48-33E69F71E481}" type="datetimeFigureOut">
              <a:rPr lang="pl-PL" smtClean="0"/>
              <a:t>28.02.2019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746F61F-E8BA-48B5-9286-D36FD630630C}" type="slidenum">
              <a:rPr lang="pl-PL" smtClean="0"/>
              <a:t>‹#›</a:t>
            </a:fld>
            <a:endParaRPr lang="pl-PL"/>
          </a:p>
        </p:txBody>
      </p:sp>
      <p:sp>
        <p:nvSpPr>
          <p:cNvPr id="28" name="Łącznik prosty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Łącznik prosty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równoramienny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altLang="pl-PL" sz="48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PRZEDSIĘBIORCA</a:t>
            </a:r>
            <a:endParaRPr lang="pl-P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altLang="pl-PL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itchFamily="18" charset="0"/>
              </a:rPr>
              <a:t>POJĘCIE I ZNACZENIE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5929322" y="6143644"/>
            <a:ext cx="235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i="1" dirty="0" smtClean="0">
                <a:latin typeface="Palatino Linotype" pitchFamily="18" charset="0"/>
              </a:rPr>
              <a:t>Barbara </a:t>
            </a:r>
            <a:r>
              <a:rPr lang="pl-PL" b="1" i="1" dirty="0" err="1" smtClean="0">
                <a:latin typeface="Palatino Linotype" pitchFamily="18" charset="0"/>
              </a:rPr>
              <a:t>Trybulińska</a:t>
            </a:r>
            <a:endParaRPr lang="pl-PL" b="1" i="1" dirty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295400"/>
            <a:ext cx="8229600" cy="4924425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pl-PL" altLang="pl-PL" sz="2000" dirty="0" smtClean="0">
                <a:latin typeface="Palatino Linotype" pitchFamily="18" charset="0"/>
              </a:rPr>
              <a:t>Dwie inne istotne ustawy dla pojęcia przedsiębiorcy: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pl-PL" altLang="pl-PL" sz="2000" dirty="0" smtClean="0">
                <a:latin typeface="Palatino Linotype" pitchFamily="18" charset="0"/>
              </a:rPr>
              <a:t>ustawa z dnia 16.04.1993 r. o zwalczaniu nieuczciwej konkurencji </a:t>
            </a:r>
            <a:br>
              <a:rPr lang="pl-PL" altLang="pl-PL" sz="2000" dirty="0" smtClean="0">
                <a:latin typeface="Palatino Linotype" pitchFamily="18" charset="0"/>
              </a:rPr>
            </a:br>
            <a:r>
              <a:rPr lang="pl-PL" sz="2000" dirty="0" smtClean="0">
                <a:latin typeface="Palatino Linotype" pitchFamily="18" charset="0"/>
              </a:rPr>
              <a:t>(tj. </a:t>
            </a:r>
            <a:r>
              <a:rPr lang="pl-PL" sz="2000" dirty="0" err="1" smtClean="0">
                <a:latin typeface="Palatino Linotype" pitchFamily="18" charset="0"/>
              </a:rPr>
              <a:t>Dz.U</a:t>
            </a:r>
            <a:r>
              <a:rPr lang="pl-PL" sz="2000" dirty="0" smtClean="0">
                <a:latin typeface="Palatino Linotype" pitchFamily="18" charset="0"/>
              </a:rPr>
              <a:t>. z 2018 r. poz. </a:t>
            </a:r>
            <a:r>
              <a:rPr lang="pl-PL" sz="2000" dirty="0" smtClean="0">
                <a:latin typeface="Palatino Linotype" pitchFamily="18" charset="0"/>
              </a:rPr>
              <a:t>419 z </a:t>
            </a:r>
            <a:r>
              <a:rPr lang="pl-PL" sz="2000" dirty="0" err="1" smtClean="0">
                <a:latin typeface="Palatino Linotype" pitchFamily="18" charset="0"/>
              </a:rPr>
              <a:t>późn</a:t>
            </a:r>
            <a:r>
              <a:rPr lang="pl-PL" sz="2000" dirty="0" smtClean="0">
                <a:latin typeface="Palatino Linotype" pitchFamily="18" charset="0"/>
              </a:rPr>
              <a:t>. zm.);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  <a:defRPr/>
            </a:pPr>
            <a:r>
              <a:rPr lang="pl-PL" altLang="pl-PL" sz="2000" dirty="0" smtClean="0">
                <a:latin typeface="Palatino Linotype" pitchFamily="18" charset="0"/>
              </a:rPr>
              <a:t>ustawa z dnia 16.02.2007 r. o ochronie konkurencji i konsumentów </a:t>
            </a:r>
            <a:r>
              <a:rPr lang="pl-PL" sz="2000" dirty="0" smtClean="0">
                <a:latin typeface="Palatino Linotype" pitchFamily="18" charset="0"/>
              </a:rPr>
              <a:t>(tj. </a:t>
            </a:r>
            <a:r>
              <a:rPr lang="pl-PL" sz="2000" dirty="0" err="1" smtClean="0">
                <a:latin typeface="Palatino Linotype" pitchFamily="18" charset="0"/>
              </a:rPr>
              <a:t>Dz.U</a:t>
            </a:r>
            <a:r>
              <a:rPr lang="pl-PL" sz="2000" dirty="0" smtClean="0">
                <a:latin typeface="Palatino Linotype" pitchFamily="18" charset="0"/>
              </a:rPr>
              <a:t>. z 2018 r. poz. </a:t>
            </a:r>
            <a:r>
              <a:rPr lang="pl-PL" sz="2000" dirty="0" smtClean="0">
                <a:latin typeface="Palatino Linotype" pitchFamily="18" charset="0"/>
              </a:rPr>
              <a:t>798 z </a:t>
            </a:r>
            <a:r>
              <a:rPr lang="pl-PL" sz="2000" dirty="0" err="1" smtClean="0">
                <a:latin typeface="Palatino Linotype" pitchFamily="18" charset="0"/>
              </a:rPr>
              <a:t>późn</a:t>
            </a:r>
            <a:r>
              <a:rPr lang="pl-PL" sz="2000" dirty="0" smtClean="0">
                <a:latin typeface="Palatino Linotype" pitchFamily="18" charset="0"/>
              </a:rPr>
              <a:t>. zm</a:t>
            </a:r>
            <a:r>
              <a:rPr lang="pl-PL" sz="2000" dirty="0" smtClean="0">
                <a:latin typeface="Palatino Linotype" pitchFamily="18" charset="0"/>
              </a:rPr>
              <a:t>.).</a:t>
            </a:r>
            <a:endParaRPr lang="pl-PL" altLang="pl-PL" sz="2000" dirty="0" smtClean="0">
              <a:latin typeface="Palatino Linotype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00034" y="142852"/>
            <a:ext cx="8229600" cy="990600"/>
          </a:xfrm>
          <a:prstGeom prst="rect">
            <a:avLst/>
          </a:prstGeom>
        </p:spPr>
        <p:txBody>
          <a:bodyPr vert="horz" anchor="b" anchorCtr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PRZEDSIĘBIORCA W INNYCH</a:t>
            </a:r>
            <a:r>
              <a:rPr kumimoji="0" lang="pl-PL" altLang="pl-PL" sz="3600" b="1" i="1" u="none" strike="noStrike" kern="1200" cap="none" spc="0" normalizeH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 USTAWACH</a:t>
            </a:r>
            <a:endParaRPr kumimoji="0" lang="pl-PL" altLang="pl-PL" sz="3600" b="1" i="1" u="none" strike="noStrike" kern="120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Palatino Linotype" pitchFamily="18" charset="0"/>
              <a:ea typeface="+mj-ea"/>
              <a:cs typeface="+mj-cs"/>
            </a:endParaRPr>
          </a:p>
        </p:txBody>
      </p:sp>
      <p:pic>
        <p:nvPicPr>
          <p:cNvPr id="9222" name="Picture 6" descr="C:\Program Files (x86)\Microsoft Office\MEDIA\CAGCAT10\j0300840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3357562"/>
            <a:ext cx="3714776" cy="31290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714488"/>
            <a:ext cx="8229600" cy="4505337"/>
          </a:xfrm>
        </p:spPr>
        <p:txBody>
          <a:bodyPr>
            <a:normAutofit/>
          </a:bodyPr>
          <a:lstStyle/>
          <a:p>
            <a:pPr marL="0" indent="0" algn="ctr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pl-PL" altLang="pl-PL" sz="2000" b="1" dirty="0" smtClean="0">
                <a:latin typeface="Palatino Linotype" pitchFamily="18" charset="0"/>
              </a:rPr>
              <a:t>Art. 2 </a:t>
            </a:r>
            <a:br>
              <a:rPr lang="pl-PL" altLang="pl-PL" sz="2000" b="1" dirty="0" smtClean="0">
                <a:latin typeface="Palatino Linotype" pitchFamily="18" charset="0"/>
              </a:rPr>
            </a:br>
            <a:r>
              <a:rPr lang="pl-PL" altLang="pl-PL" sz="2000" b="1" dirty="0" smtClean="0">
                <a:latin typeface="Palatino Linotype" pitchFamily="18" charset="0"/>
              </a:rPr>
              <a:t>ustawy o zwalczaniu nieuczciwej konkurencji</a:t>
            </a:r>
          </a:p>
          <a:p>
            <a:pPr marL="0" indent="0" algn="just">
              <a:lnSpc>
                <a:spcPct val="150000"/>
              </a:lnSpc>
              <a:buNone/>
              <a:defRPr/>
            </a:pPr>
            <a:r>
              <a:rPr lang="pl-PL" sz="2000" dirty="0" smtClean="0">
                <a:latin typeface="Palatino Linotype" pitchFamily="18" charset="0"/>
              </a:rPr>
              <a:t>Przedsiębiorcami, w rozumieniu ustawy, są osoby </a:t>
            </a:r>
            <a:r>
              <a:rPr lang="pl-PL" sz="2000" u="sng" dirty="0" smtClean="0">
                <a:latin typeface="Palatino Linotype" pitchFamily="18" charset="0"/>
              </a:rPr>
              <a:t>fizyczne</a:t>
            </a:r>
            <a:r>
              <a:rPr lang="pl-PL" sz="2000" dirty="0" smtClean="0">
                <a:latin typeface="Palatino Linotype" pitchFamily="18" charset="0"/>
              </a:rPr>
              <a:t>, osoby </a:t>
            </a:r>
            <a:r>
              <a:rPr lang="pl-PL" sz="2000" u="sng" dirty="0" smtClean="0">
                <a:latin typeface="Palatino Linotype" pitchFamily="18" charset="0"/>
              </a:rPr>
              <a:t>prawne</a:t>
            </a:r>
            <a:r>
              <a:rPr lang="pl-PL" sz="2000" dirty="0" smtClean="0">
                <a:latin typeface="Palatino Linotype" pitchFamily="18" charset="0"/>
              </a:rPr>
              <a:t> oraz </a:t>
            </a:r>
            <a:r>
              <a:rPr lang="pl-PL" sz="2000" u="sng" dirty="0" smtClean="0">
                <a:latin typeface="Palatino Linotype" pitchFamily="18" charset="0"/>
              </a:rPr>
              <a:t>jednostki organizacyjne niemające osobowości prawnej</a:t>
            </a:r>
            <a:r>
              <a:rPr lang="pl-PL" sz="2000" dirty="0" smtClean="0">
                <a:latin typeface="Palatino Linotype" pitchFamily="18" charset="0"/>
              </a:rPr>
              <a:t>, które prowadząc, </a:t>
            </a:r>
            <a:r>
              <a:rPr lang="pl-PL" sz="2000" u="sng" dirty="0" smtClean="0">
                <a:latin typeface="Palatino Linotype" pitchFamily="18" charset="0"/>
              </a:rPr>
              <a:t>chociażby ubocznie</a:t>
            </a:r>
            <a:r>
              <a:rPr lang="pl-PL" sz="2000" dirty="0" smtClean="0">
                <a:latin typeface="Palatino Linotype" pitchFamily="18" charset="0"/>
              </a:rPr>
              <a:t>, </a:t>
            </a:r>
            <a:r>
              <a:rPr lang="pl-PL" sz="2000" dirty="0" smtClean="0">
                <a:latin typeface="Palatino Linotype" pitchFamily="18" charset="0"/>
              </a:rPr>
              <a:t>działalność </a:t>
            </a:r>
            <a:r>
              <a:rPr lang="pl-PL" sz="2000" u="sng" dirty="0" smtClean="0">
                <a:latin typeface="Palatino Linotype" pitchFamily="18" charset="0"/>
              </a:rPr>
              <a:t>zarobkową</a:t>
            </a:r>
            <a:r>
              <a:rPr lang="pl-PL" sz="2000" dirty="0" smtClean="0">
                <a:latin typeface="Palatino Linotype" pitchFamily="18" charset="0"/>
              </a:rPr>
              <a:t> lub </a:t>
            </a:r>
            <a:r>
              <a:rPr lang="pl-PL" sz="2000" u="sng" dirty="0" smtClean="0">
                <a:latin typeface="Palatino Linotype" pitchFamily="18" charset="0"/>
              </a:rPr>
              <a:t>zawodową</a:t>
            </a:r>
            <a:r>
              <a:rPr lang="pl-PL" sz="2000" dirty="0" smtClean="0">
                <a:latin typeface="Palatino Linotype" pitchFamily="18" charset="0"/>
              </a:rPr>
              <a:t> uczestniczą w działalności gospodarczej.</a:t>
            </a:r>
            <a:endParaRPr lang="pl-PL" sz="2000" b="1" dirty="0" smtClean="0">
              <a:latin typeface="Palatino Linotype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00034" y="142852"/>
            <a:ext cx="8229600" cy="990600"/>
          </a:xfrm>
          <a:prstGeom prst="rect">
            <a:avLst/>
          </a:prstGeom>
        </p:spPr>
        <p:txBody>
          <a:bodyPr vert="horz" anchor="b" anchorCtr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PRZEDSIĘBIORCA W INNYCH</a:t>
            </a:r>
            <a:r>
              <a:rPr kumimoji="0" lang="pl-PL" altLang="pl-PL" sz="3600" b="1" i="1" u="none" strike="noStrike" kern="1200" cap="none" spc="0" normalizeH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 USTAWACH</a:t>
            </a:r>
            <a:endParaRPr kumimoji="0" lang="pl-PL" altLang="pl-PL" sz="3600" b="1" i="1" u="none" strike="noStrike" kern="120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Palatino Linotyp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81000" y="1071546"/>
            <a:ext cx="8229600" cy="5357850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pl-PL" altLang="pl-PL" sz="1700" b="1" dirty="0" smtClean="0">
                <a:latin typeface="Palatino Linotype" pitchFamily="18" charset="0"/>
              </a:rPr>
              <a:t>Art. 4 </a:t>
            </a:r>
            <a:r>
              <a:rPr lang="pl-PL" altLang="pl-PL" sz="1700" b="1" dirty="0" err="1" smtClean="0">
                <a:latin typeface="Palatino Linotype" pitchFamily="18" charset="0"/>
              </a:rPr>
              <a:t>pkt</a:t>
            </a:r>
            <a:r>
              <a:rPr lang="pl-PL" altLang="pl-PL" sz="1700" b="1" dirty="0" smtClean="0">
                <a:latin typeface="Palatino Linotype" pitchFamily="18" charset="0"/>
              </a:rPr>
              <a:t> 1) ustawy o ochronie konkurencji i konsumentów</a:t>
            </a:r>
          </a:p>
          <a:p>
            <a:pPr marL="0" indent="0" algn="just">
              <a:buNone/>
            </a:pPr>
            <a:r>
              <a:rPr lang="pl-PL" sz="1700" dirty="0" smtClean="0">
                <a:latin typeface="Palatino Linotype" pitchFamily="18" charset="0"/>
              </a:rPr>
              <a:t>Ilekroć w ustawie jest mowa </a:t>
            </a:r>
            <a:r>
              <a:rPr lang="pl-PL" sz="1700" dirty="0" smtClean="0">
                <a:latin typeface="Palatino Linotype" pitchFamily="18" charset="0"/>
              </a:rPr>
              <a:t>o:</a:t>
            </a:r>
          </a:p>
          <a:p>
            <a:pPr marL="0" indent="0" algn="just">
              <a:buNone/>
            </a:pPr>
            <a:r>
              <a:rPr lang="pl-PL" sz="1700" dirty="0" smtClean="0">
                <a:latin typeface="Palatino Linotype" pitchFamily="18" charset="0"/>
              </a:rPr>
              <a:t>1) przedsiębiorcy - rozumie się przez to przedsiębiorcę w rozumieniu przepisów ustawy z dnia 6 marca 2018 r. - Prawo przedsiębiorców (</a:t>
            </a:r>
            <a:r>
              <a:rPr lang="pl-PL" sz="1700" dirty="0" err="1" smtClean="0">
                <a:latin typeface="Palatino Linotype" pitchFamily="18" charset="0"/>
              </a:rPr>
              <a:t>Dz.U</a:t>
            </a:r>
            <a:r>
              <a:rPr lang="pl-PL" sz="1700" dirty="0" smtClean="0">
                <a:latin typeface="Palatino Linotype" pitchFamily="18" charset="0"/>
              </a:rPr>
              <a:t>. poz. 646), a także:</a:t>
            </a:r>
          </a:p>
          <a:p>
            <a:pPr marL="0" indent="0" algn="just">
              <a:buNone/>
            </a:pPr>
            <a:r>
              <a:rPr lang="pl-PL" sz="1700" dirty="0" smtClean="0">
                <a:latin typeface="Palatino Linotype" pitchFamily="18" charset="0"/>
              </a:rPr>
              <a:t>a) osobę fizyczną, osobę prawną, a także jednostkę organizacyjną niemającą osobowości prawnej, której ustawa przyznaje zdolność prawną, organizującą lub świadczącą usługi o charakterze użyteczności publicznej, które nie są działalnością gospodarczą w rozumieniu przepisów ustawy z dnia 6 marca 2018 r. - Prawo przedsiębiorców,</a:t>
            </a:r>
          </a:p>
          <a:p>
            <a:pPr marL="0" indent="0" algn="just">
              <a:buNone/>
            </a:pPr>
            <a:r>
              <a:rPr lang="pl-PL" sz="1700" dirty="0" smtClean="0">
                <a:latin typeface="Palatino Linotype" pitchFamily="18" charset="0"/>
              </a:rPr>
              <a:t>b)</a:t>
            </a:r>
            <a:r>
              <a:rPr lang="pl-PL" sz="1700" dirty="0" smtClean="0">
                <a:latin typeface="Palatino Linotype" pitchFamily="18" charset="0"/>
              </a:rPr>
              <a:t> osobę fizyczną wykonującą zawód we własnym imieniu i na własny rachunek lub prowadzącą działalność w ramach wykonywania takiego zawodu,</a:t>
            </a:r>
          </a:p>
          <a:p>
            <a:pPr marL="0" indent="0" algn="just">
              <a:buNone/>
            </a:pPr>
            <a:r>
              <a:rPr lang="pl-PL" sz="1700" dirty="0" smtClean="0">
                <a:latin typeface="Palatino Linotype" pitchFamily="18" charset="0"/>
              </a:rPr>
              <a:t>c</a:t>
            </a:r>
            <a:r>
              <a:rPr lang="pl-PL" sz="1700" dirty="0" smtClean="0">
                <a:latin typeface="Palatino Linotype" pitchFamily="18" charset="0"/>
              </a:rPr>
              <a:t>)</a:t>
            </a:r>
            <a:r>
              <a:rPr lang="pl-PL" sz="1700" dirty="0" smtClean="0">
                <a:latin typeface="Palatino Linotype" pitchFamily="18" charset="0"/>
              </a:rPr>
              <a:t> osobę fizyczną, która posiada kontrolę, w rozumieniu </a:t>
            </a:r>
            <a:r>
              <a:rPr lang="pl-PL" sz="1700" dirty="0" err="1" smtClean="0">
                <a:latin typeface="Palatino Linotype" pitchFamily="18" charset="0"/>
              </a:rPr>
              <a:t>pkt</a:t>
            </a:r>
            <a:r>
              <a:rPr lang="pl-PL" sz="1700" dirty="0" smtClean="0">
                <a:latin typeface="Palatino Linotype" pitchFamily="18" charset="0"/>
              </a:rPr>
              <a:t> 4, nad co najmniej jednym przedsiębiorcą, choćby nie prowadziła działalności gospodarczej w rozumieniu przepisów ustawy z dnia 6 marca 2018 r. - Prawo przedsiębiorców, jeżeli podejmuje dalsze działania podlegające kontroli koncentracji, o której mowa w art. 13,</a:t>
            </a:r>
          </a:p>
          <a:p>
            <a:pPr marL="0" indent="0" algn="just">
              <a:buNone/>
            </a:pPr>
            <a:r>
              <a:rPr lang="pl-PL" sz="1700" dirty="0" smtClean="0">
                <a:latin typeface="Palatino Linotype" pitchFamily="18" charset="0"/>
              </a:rPr>
              <a:t>d</a:t>
            </a:r>
            <a:r>
              <a:rPr lang="pl-PL" sz="1700" dirty="0" smtClean="0">
                <a:latin typeface="Palatino Linotype" pitchFamily="18" charset="0"/>
              </a:rPr>
              <a:t>)</a:t>
            </a:r>
            <a:r>
              <a:rPr lang="pl-PL" sz="1700" dirty="0" smtClean="0">
                <a:latin typeface="Palatino Linotype" pitchFamily="18" charset="0"/>
              </a:rPr>
              <a:t> związek przedsiębiorców w rozumieniu </a:t>
            </a:r>
            <a:r>
              <a:rPr lang="pl-PL" sz="1700" dirty="0" err="1" smtClean="0">
                <a:latin typeface="Palatino Linotype" pitchFamily="18" charset="0"/>
              </a:rPr>
              <a:t>pkt</a:t>
            </a:r>
            <a:r>
              <a:rPr lang="pl-PL" sz="1700" dirty="0" smtClean="0">
                <a:latin typeface="Palatino Linotype" pitchFamily="18" charset="0"/>
              </a:rPr>
              <a:t> 2, z wyłączeniem przepisów dotyczących koncentracji</a:t>
            </a:r>
            <a:r>
              <a:rPr lang="pl-PL" sz="1700" dirty="0" smtClean="0">
                <a:latin typeface="Palatino Linotype" pitchFamily="18" charset="0"/>
              </a:rPr>
              <a:t>;</a:t>
            </a:r>
            <a:endParaRPr lang="pl-PL" sz="1700" dirty="0" smtClean="0">
              <a:latin typeface="Palatino Linotype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00034" y="142852"/>
            <a:ext cx="8229600" cy="990600"/>
          </a:xfrm>
          <a:prstGeom prst="rect">
            <a:avLst/>
          </a:prstGeom>
        </p:spPr>
        <p:txBody>
          <a:bodyPr vert="horz" anchor="b" anchorCtr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PRZEDSIĘBIORCA W INNYCH</a:t>
            </a:r>
            <a:r>
              <a:rPr kumimoji="0" lang="pl-PL" altLang="pl-PL" sz="3600" b="1" i="1" u="none" strike="noStrike" kern="1200" cap="none" spc="0" normalizeH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 USTAWACH</a:t>
            </a:r>
            <a:endParaRPr kumimoji="0" lang="pl-PL" altLang="pl-PL" sz="3600" b="1" i="1" u="none" strike="noStrike" kern="120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Palatino Linotyp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1428736"/>
            <a:ext cx="8229600" cy="480855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90000"/>
              </a:lnSpc>
              <a:buClr>
                <a:srgbClr val="FFFF00"/>
              </a:buClr>
              <a:buSzPct val="95000"/>
              <a:buNone/>
              <a:defRPr/>
            </a:pPr>
            <a:r>
              <a:rPr lang="pl-PL" sz="2400" dirty="0" smtClean="0">
                <a:latin typeface="Palatino Linotype" pitchFamily="18" charset="0"/>
              </a:rPr>
              <a:t>Działalność </a:t>
            </a:r>
            <a:r>
              <a:rPr lang="pl-PL" sz="2400" dirty="0" smtClean="0">
                <a:latin typeface="Palatino Linotype" pitchFamily="18" charset="0"/>
              </a:rPr>
              <a:t>gospodarczą wyróżniają pewne specyficzne właściwości, do których należy zaliczyć: </a:t>
            </a:r>
            <a:endParaRPr lang="pl-PL" sz="2400" dirty="0" smtClean="0">
              <a:latin typeface="Palatino Linotype" pitchFamily="18" charset="0"/>
            </a:endParaRPr>
          </a:p>
          <a:p>
            <a:pPr marL="358775" indent="358775" algn="just">
              <a:lnSpc>
                <a:spcPct val="90000"/>
              </a:lnSpc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" pitchFamily="2" charset="2"/>
              <a:buChar char="v"/>
              <a:defRPr/>
            </a:pPr>
            <a:r>
              <a:rPr lang="pl-PL" sz="2400" dirty="0" smtClean="0">
                <a:latin typeface="Palatino Linotype" pitchFamily="18" charset="0"/>
              </a:rPr>
              <a:t>zawodowy </a:t>
            </a:r>
            <a:r>
              <a:rPr lang="pl-PL" sz="2400" dirty="0" smtClean="0">
                <a:latin typeface="Palatino Linotype" pitchFamily="18" charset="0"/>
              </a:rPr>
              <a:t>(a więc stały) charakter, </a:t>
            </a:r>
          </a:p>
          <a:p>
            <a:pPr marL="358775" indent="358775" algn="just">
              <a:lnSpc>
                <a:spcPct val="90000"/>
              </a:lnSpc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" pitchFamily="2" charset="2"/>
              <a:buChar char="v"/>
              <a:defRPr/>
            </a:pPr>
            <a:r>
              <a:rPr lang="pl-PL" sz="2400" dirty="0" smtClean="0">
                <a:latin typeface="Palatino Linotype" pitchFamily="18" charset="0"/>
              </a:rPr>
              <a:t>związaną </a:t>
            </a:r>
            <a:r>
              <a:rPr lang="pl-PL" sz="2400" dirty="0" smtClean="0">
                <a:latin typeface="Palatino Linotype" pitchFamily="18" charset="0"/>
              </a:rPr>
              <a:t>z nim powtarzalność podejmowanych działań, </a:t>
            </a:r>
          </a:p>
          <a:p>
            <a:pPr marL="358775" indent="358775" algn="just">
              <a:lnSpc>
                <a:spcPct val="90000"/>
              </a:lnSpc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" pitchFamily="2" charset="2"/>
              <a:buChar char="v"/>
              <a:defRPr/>
            </a:pPr>
            <a:r>
              <a:rPr lang="pl-PL" sz="2400" dirty="0" smtClean="0">
                <a:latin typeface="Palatino Linotype" pitchFamily="18" charset="0"/>
              </a:rPr>
              <a:t>podporządkowanie </a:t>
            </a:r>
            <a:r>
              <a:rPr lang="pl-PL" sz="2400" dirty="0" smtClean="0">
                <a:latin typeface="Palatino Linotype" pitchFamily="18" charset="0"/>
              </a:rPr>
              <a:t>zasadzie racjonalnego gospodarowania, </a:t>
            </a:r>
            <a:r>
              <a:rPr lang="pl-PL" sz="2400" dirty="0" smtClean="0">
                <a:latin typeface="Palatino Linotype" pitchFamily="18" charset="0"/>
              </a:rPr>
              <a:t>oraz</a:t>
            </a:r>
          </a:p>
          <a:p>
            <a:pPr marL="358775" indent="358775" algn="just">
              <a:lnSpc>
                <a:spcPct val="90000"/>
              </a:lnSpc>
              <a:buClr>
                <a:schemeClr val="tx2">
                  <a:lumMod val="60000"/>
                  <a:lumOff val="40000"/>
                </a:schemeClr>
              </a:buClr>
              <a:buSzPct val="95000"/>
              <a:buFont typeface="Wingdings" pitchFamily="2" charset="2"/>
              <a:buChar char="v"/>
              <a:defRPr/>
            </a:pPr>
            <a:r>
              <a:rPr lang="pl-PL" sz="2400" dirty="0" smtClean="0">
                <a:latin typeface="Palatino Linotype" pitchFamily="18" charset="0"/>
              </a:rPr>
              <a:t>uczestnictwo </a:t>
            </a:r>
            <a:r>
              <a:rPr lang="pl-PL" sz="2400" dirty="0" smtClean="0">
                <a:latin typeface="Palatino Linotype" pitchFamily="18" charset="0"/>
              </a:rPr>
              <a:t>w obrocie gospodarczym</a:t>
            </a:r>
            <a:r>
              <a:rPr lang="pl-PL" sz="2400" dirty="0" smtClean="0">
                <a:latin typeface="Palatino Linotype" pitchFamily="18" charset="0"/>
              </a:rPr>
              <a:t>.</a:t>
            </a:r>
            <a:endParaRPr lang="pl-PL" altLang="pl-PL" sz="2400" dirty="0" smtClean="0">
              <a:latin typeface="Palatino Linotype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00034" y="0"/>
            <a:ext cx="8229600" cy="1214422"/>
          </a:xfrm>
          <a:prstGeom prst="rect">
            <a:avLst/>
          </a:prstGeom>
        </p:spPr>
        <p:txBody>
          <a:bodyPr vert="horz" anchor="b" anchorCtr="0">
            <a:normAutofit fontScale="92500"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kumimoji="0" lang="pl-PL" altLang="pl-PL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UCHWAŁA 7 SĘDZIÓW SN</a:t>
            </a:r>
            <a:r>
              <a:rPr kumimoji="0" lang="pl-PL" altLang="pl-PL" sz="3600" b="1" i="1" u="none" strike="noStrike" kern="1200" cap="none" spc="0" normalizeH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 </a:t>
            </a:r>
            <a:r>
              <a:rPr kumimoji="0" lang="pl-PL" altLang="pl-PL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Z</a:t>
            </a:r>
            <a:r>
              <a:rPr lang="pl-PL" altLang="pl-PL" sz="3600" b="1" i="1" dirty="0" smtClean="0">
                <a:solidFill>
                  <a:schemeClr val="folHlink"/>
                </a:solidFill>
                <a:latin typeface="Palatino Linotype" pitchFamily="18" charset="0"/>
                <a:ea typeface="+mj-ea"/>
                <a:cs typeface="+mj-cs"/>
              </a:rPr>
              <a:t> </a:t>
            </a:r>
            <a:r>
              <a:rPr lang="pl-PL" altLang="pl-PL" sz="3600" b="1" i="1" dirty="0">
                <a:solidFill>
                  <a:schemeClr val="folHlink"/>
                </a:solidFill>
                <a:latin typeface="Palatino Linotype" pitchFamily="18" charset="0"/>
                <a:ea typeface="+mj-ea"/>
                <a:cs typeface="+mj-cs"/>
              </a:rPr>
              <a:t>6.12.1991 </a:t>
            </a:r>
            <a:r>
              <a:rPr lang="pl-PL" altLang="pl-PL" sz="3600" b="1" i="1" dirty="0" smtClean="0">
                <a:solidFill>
                  <a:schemeClr val="folHlink"/>
                </a:solidFill>
                <a:latin typeface="Palatino Linotype" pitchFamily="18" charset="0"/>
                <a:ea typeface="+mj-ea"/>
                <a:cs typeface="+mj-cs"/>
              </a:rPr>
              <a:t/>
            </a:r>
            <a:br>
              <a:rPr lang="pl-PL" altLang="pl-PL" sz="3600" b="1" i="1" dirty="0" smtClean="0">
                <a:solidFill>
                  <a:schemeClr val="folHlink"/>
                </a:solidFill>
                <a:latin typeface="Palatino Linotype" pitchFamily="18" charset="0"/>
                <a:ea typeface="+mj-ea"/>
                <a:cs typeface="+mj-cs"/>
              </a:rPr>
            </a:br>
            <a:r>
              <a:rPr lang="pl-PL" altLang="pl-PL" sz="3600" b="1" i="1" dirty="0" smtClean="0">
                <a:solidFill>
                  <a:schemeClr val="folHlink"/>
                </a:solidFill>
                <a:latin typeface="Palatino Linotype" pitchFamily="18" charset="0"/>
                <a:ea typeface="+mj-ea"/>
                <a:cs typeface="+mj-cs"/>
              </a:rPr>
              <a:t>III </a:t>
            </a:r>
            <a:r>
              <a:rPr lang="pl-PL" altLang="pl-PL" sz="3600" b="1" i="1" dirty="0">
                <a:solidFill>
                  <a:schemeClr val="folHlink"/>
                </a:solidFill>
                <a:latin typeface="Palatino Linotype" pitchFamily="18" charset="0"/>
                <a:ea typeface="+mj-ea"/>
                <a:cs typeface="+mj-cs"/>
              </a:rPr>
              <a:t>CZP 117/91</a:t>
            </a:r>
            <a:r>
              <a:rPr kumimoji="0" lang="pl-PL" altLang="pl-PL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 </a:t>
            </a:r>
          </a:p>
        </p:txBody>
      </p:sp>
      <p:pic>
        <p:nvPicPr>
          <p:cNvPr id="8195" name="Picture 3" descr="C:\Users\MSI\AppData\Local\Microsoft\Windows\INetCache\IE\LV84U5VO\wyrok-opcje-walutowe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4429132"/>
            <a:ext cx="4306509" cy="231759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288" y="1214422"/>
            <a:ext cx="8291512" cy="5238766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pl-PL" altLang="pl-PL" sz="1600" b="1" dirty="0" smtClean="0">
                <a:latin typeface="Palatino Linotype" pitchFamily="18" charset="0"/>
              </a:rPr>
              <a:t>Art. </a:t>
            </a:r>
            <a:r>
              <a:rPr lang="pl-PL" sz="1600" b="1" dirty="0" smtClean="0">
                <a:latin typeface="Palatino Linotype" pitchFamily="18" charset="0"/>
              </a:rPr>
              <a:t> 55</a:t>
            </a:r>
            <a:r>
              <a:rPr lang="pl-PL" sz="1600" b="1" baseline="30000" dirty="0" smtClean="0">
                <a:latin typeface="Palatino Linotype" pitchFamily="18" charset="0"/>
              </a:rPr>
              <a:t>1</a:t>
            </a:r>
            <a:r>
              <a:rPr lang="pl-PL" altLang="pl-PL" sz="1600" b="1" dirty="0" smtClean="0">
                <a:latin typeface="Palatino Linotype" pitchFamily="18" charset="0"/>
              </a:rPr>
              <a:t> k.c.</a:t>
            </a:r>
          </a:p>
          <a:p>
            <a:pPr marL="0" indent="0" algn="just">
              <a:buNone/>
            </a:pPr>
            <a:r>
              <a:rPr lang="pl-PL" sz="1600" dirty="0" smtClean="0">
                <a:latin typeface="Palatino Linotype" pitchFamily="18" charset="0"/>
              </a:rPr>
              <a:t>Przedsiębiorstwo </a:t>
            </a:r>
            <a:r>
              <a:rPr lang="pl-PL" sz="1600" dirty="0" smtClean="0">
                <a:latin typeface="Palatino Linotype" pitchFamily="18" charset="0"/>
              </a:rPr>
              <a:t>jest zorganizowanym zespołem składników niematerialnych i materialnych przeznaczonym do prowadzenia działalności gospodarczej</a:t>
            </a:r>
            <a:r>
              <a:rPr lang="pl-PL" sz="1600" dirty="0" smtClean="0">
                <a:latin typeface="Palatino Linotype" pitchFamily="18" charset="0"/>
              </a:rPr>
              <a:t>. Obejmuje </a:t>
            </a:r>
            <a:r>
              <a:rPr lang="pl-PL" sz="1600" dirty="0" smtClean="0">
                <a:latin typeface="Palatino Linotype" pitchFamily="18" charset="0"/>
              </a:rPr>
              <a:t>ono w szczególności:</a:t>
            </a:r>
          </a:p>
          <a:p>
            <a:pPr marL="0" indent="0" algn="just">
              <a:buNone/>
            </a:pPr>
            <a:r>
              <a:rPr lang="pl-PL" sz="1600" b="1" dirty="0" smtClean="0">
                <a:latin typeface="Palatino Linotype" pitchFamily="18" charset="0"/>
              </a:rPr>
              <a:t>1</a:t>
            </a:r>
            <a:r>
              <a:rPr lang="pl-PL" sz="1600" b="1" dirty="0" smtClean="0">
                <a:latin typeface="Palatino Linotype" pitchFamily="18" charset="0"/>
              </a:rPr>
              <a:t>)</a:t>
            </a:r>
            <a:r>
              <a:rPr lang="pl-PL" sz="1600" dirty="0" smtClean="0">
                <a:latin typeface="Palatino Linotype" pitchFamily="18" charset="0"/>
              </a:rPr>
              <a:t> oznaczenie indywidualizujące przedsiębiorstwo lub jego wyodrębnione części (nazwa przedsiębiorstwa);</a:t>
            </a:r>
          </a:p>
          <a:p>
            <a:pPr marL="0" indent="0" algn="just">
              <a:buNone/>
            </a:pPr>
            <a:r>
              <a:rPr lang="pl-PL" sz="1600" b="1" dirty="0" smtClean="0">
                <a:latin typeface="Palatino Linotype" pitchFamily="18" charset="0"/>
              </a:rPr>
              <a:t>2) </a:t>
            </a:r>
            <a:r>
              <a:rPr lang="pl-PL" sz="1600" dirty="0" smtClean="0">
                <a:latin typeface="Palatino Linotype" pitchFamily="18" charset="0"/>
              </a:rPr>
              <a:t>własność </a:t>
            </a:r>
            <a:r>
              <a:rPr lang="pl-PL" sz="1600" dirty="0" smtClean="0">
                <a:latin typeface="Palatino Linotype" pitchFamily="18" charset="0"/>
              </a:rPr>
              <a:t>nieruchomości lub ruchomości, w tym urządzeń, materiałów, towarów i wyrobów, oraz inne prawa rzeczowe do nieruchomości lub ruchomości;</a:t>
            </a:r>
          </a:p>
          <a:p>
            <a:pPr marL="0" indent="0" algn="just">
              <a:buNone/>
            </a:pPr>
            <a:r>
              <a:rPr lang="pl-PL" sz="1600" b="1" dirty="0" smtClean="0">
                <a:latin typeface="Palatino Linotype" pitchFamily="18" charset="0"/>
              </a:rPr>
              <a:t>3</a:t>
            </a:r>
            <a:r>
              <a:rPr lang="pl-PL" sz="1600" b="1" dirty="0" smtClean="0">
                <a:latin typeface="Palatino Linotype" pitchFamily="18" charset="0"/>
              </a:rPr>
              <a:t>)</a:t>
            </a:r>
            <a:r>
              <a:rPr lang="pl-PL" sz="1600" dirty="0" smtClean="0">
                <a:latin typeface="Palatino Linotype" pitchFamily="18" charset="0"/>
              </a:rPr>
              <a:t> prawa wynikające z umów najmu i dzierżawy nieruchomości lub ruchomości oraz prawa do korzystania z nieruchomości lub ruchomości wynikające z innych stosunków prawnych;</a:t>
            </a:r>
          </a:p>
          <a:p>
            <a:pPr marL="0" indent="0" algn="just">
              <a:buNone/>
            </a:pPr>
            <a:r>
              <a:rPr lang="pl-PL" sz="1600" b="1" dirty="0" smtClean="0">
                <a:latin typeface="Palatino Linotype" pitchFamily="18" charset="0"/>
              </a:rPr>
              <a:t>4</a:t>
            </a:r>
            <a:r>
              <a:rPr lang="pl-PL" sz="1600" b="1" dirty="0" smtClean="0">
                <a:latin typeface="Palatino Linotype" pitchFamily="18" charset="0"/>
              </a:rPr>
              <a:t>)</a:t>
            </a:r>
            <a:r>
              <a:rPr lang="pl-PL" sz="1600" dirty="0" smtClean="0">
                <a:latin typeface="Palatino Linotype" pitchFamily="18" charset="0"/>
              </a:rPr>
              <a:t> wierzytelności, prawa z papierów wartościowych i środki pieniężne;</a:t>
            </a:r>
          </a:p>
          <a:p>
            <a:pPr marL="0" indent="0" algn="just">
              <a:buNone/>
            </a:pPr>
            <a:r>
              <a:rPr lang="pl-PL" sz="1600" b="1" dirty="0" smtClean="0">
                <a:latin typeface="Palatino Linotype" pitchFamily="18" charset="0"/>
              </a:rPr>
              <a:t>5</a:t>
            </a:r>
            <a:r>
              <a:rPr lang="pl-PL" sz="1600" b="1" dirty="0" smtClean="0">
                <a:latin typeface="Palatino Linotype" pitchFamily="18" charset="0"/>
              </a:rPr>
              <a:t>)</a:t>
            </a:r>
            <a:r>
              <a:rPr lang="pl-PL" sz="1600" dirty="0" smtClean="0">
                <a:latin typeface="Palatino Linotype" pitchFamily="18" charset="0"/>
              </a:rPr>
              <a:t> koncesje, licencje i zezwolenia;</a:t>
            </a:r>
          </a:p>
          <a:p>
            <a:pPr marL="0" indent="0" algn="just">
              <a:buNone/>
            </a:pPr>
            <a:r>
              <a:rPr lang="pl-PL" sz="1600" b="1" dirty="0" smtClean="0">
                <a:latin typeface="Palatino Linotype" pitchFamily="18" charset="0"/>
              </a:rPr>
              <a:t>6</a:t>
            </a:r>
            <a:r>
              <a:rPr lang="pl-PL" sz="1600" b="1" dirty="0" smtClean="0">
                <a:latin typeface="Palatino Linotype" pitchFamily="18" charset="0"/>
              </a:rPr>
              <a:t>)</a:t>
            </a:r>
            <a:r>
              <a:rPr lang="pl-PL" sz="1600" dirty="0" smtClean="0">
                <a:latin typeface="Palatino Linotype" pitchFamily="18" charset="0"/>
              </a:rPr>
              <a:t> patenty i inne prawa własności przemysłowej;</a:t>
            </a:r>
          </a:p>
          <a:p>
            <a:pPr marL="0" indent="0" algn="just">
              <a:buNone/>
            </a:pPr>
            <a:r>
              <a:rPr lang="pl-PL" sz="1600" b="1" dirty="0" smtClean="0">
                <a:latin typeface="Palatino Linotype" pitchFamily="18" charset="0"/>
              </a:rPr>
              <a:t>7</a:t>
            </a:r>
            <a:r>
              <a:rPr lang="pl-PL" sz="1600" b="1" dirty="0" smtClean="0">
                <a:latin typeface="Palatino Linotype" pitchFamily="18" charset="0"/>
              </a:rPr>
              <a:t>)</a:t>
            </a:r>
            <a:r>
              <a:rPr lang="pl-PL" sz="1600" dirty="0" smtClean="0">
                <a:latin typeface="Palatino Linotype" pitchFamily="18" charset="0"/>
              </a:rPr>
              <a:t> majątkowe prawa autorskie i majątkowe prawa pokrewne;</a:t>
            </a:r>
          </a:p>
          <a:p>
            <a:pPr marL="0" indent="0" algn="just">
              <a:buNone/>
            </a:pPr>
            <a:r>
              <a:rPr lang="pl-PL" sz="1600" b="1" dirty="0" smtClean="0">
                <a:latin typeface="Palatino Linotype" pitchFamily="18" charset="0"/>
              </a:rPr>
              <a:t>8</a:t>
            </a:r>
            <a:r>
              <a:rPr lang="pl-PL" sz="1600" b="1" dirty="0" smtClean="0">
                <a:latin typeface="Palatino Linotype" pitchFamily="18" charset="0"/>
              </a:rPr>
              <a:t>)</a:t>
            </a:r>
            <a:r>
              <a:rPr lang="pl-PL" sz="1600" dirty="0" smtClean="0">
                <a:latin typeface="Palatino Linotype" pitchFamily="18" charset="0"/>
              </a:rPr>
              <a:t> tajemnice przedsiębiorstwa;</a:t>
            </a:r>
          </a:p>
          <a:p>
            <a:pPr marL="0" indent="0" algn="just">
              <a:buNone/>
            </a:pPr>
            <a:r>
              <a:rPr lang="pl-PL" sz="1600" b="1" dirty="0" smtClean="0">
                <a:latin typeface="Palatino Linotype" pitchFamily="18" charset="0"/>
              </a:rPr>
              <a:t>9</a:t>
            </a:r>
            <a:r>
              <a:rPr lang="pl-PL" sz="1600" b="1" dirty="0" smtClean="0">
                <a:latin typeface="Palatino Linotype" pitchFamily="18" charset="0"/>
              </a:rPr>
              <a:t>)</a:t>
            </a:r>
            <a:r>
              <a:rPr lang="pl-PL" sz="1600" dirty="0" smtClean="0">
                <a:latin typeface="Palatino Linotype" pitchFamily="18" charset="0"/>
              </a:rPr>
              <a:t> księgi i dokumenty związane z prowadzeniem działalności gospodarczej</a:t>
            </a:r>
            <a:r>
              <a:rPr lang="pl-PL" sz="1600" dirty="0" smtClean="0">
                <a:latin typeface="Palatino Linotype" pitchFamily="18" charset="0"/>
              </a:rPr>
              <a:t>.</a:t>
            </a:r>
            <a:endParaRPr lang="pl-PL" sz="1600" dirty="0" smtClean="0">
              <a:latin typeface="Palatino Linotype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00034" y="142852"/>
            <a:ext cx="8229600" cy="107157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pl-PL" altLang="pl-PL" sz="3600" b="1" i="1" dirty="0" smtClean="0">
                <a:solidFill>
                  <a:schemeClr val="folHlink"/>
                </a:solidFill>
                <a:latin typeface="Palatino Linotype" pitchFamily="18" charset="0"/>
                <a:ea typeface="+mj-ea"/>
                <a:cs typeface="+mj-cs"/>
              </a:rPr>
              <a:t>PRZEDSIĘBIORSTWO</a:t>
            </a:r>
            <a:endParaRPr kumimoji="0" lang="pl-PL" altLang="pl-PL" sz="3600" b="1" i="1" u="none" strike="noStrike" kern="120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Palatino Linotyp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971550" y="1428737"/>
            <a:ext cx="7632700" cy="3939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pl-PL" altLang="pl-PL" sz="2500" b="1" dirty="0" smtClean="0">
                <a:latin typeface="Palatino Linotype" pitchFamily="18" charset="0"/>
              </a:rPr>
              <a:t>wewnętrzne</a:t>
            </a:r>
            <a:r>
              <a:rPr lang="pl-PL" altLang="pl-PL" sz="2500" dirty="0" smtClean="0">
                <a:latin typeface="Palatino Linotype" pitchFamily="18" charset="0"/>
              </a:rPr>
              <a:t> </a:t>
            </a:r>
            <a:r>
              <a:rPr lang="pl-PL" altLang="pl-PL" sz="2500" dirty="0">
                <a:latin typeface="Palatino Linotype" pitchFamily="18" charset="0"/>
              </a:rPr>
              <a:t>- najczęściej wskazywaną </a:t>
            </a:r>
            <a:r>
              <a:rPr lang="pl-PL" altLang="pl-PL" sz="2500" dirty="0" smtClean="0">
                <a:latin typeface="Palatino Linotype" pitchFamily="18" charset="0"/>
              </a:rPr>
              <a:t>formą organizacji </a:t>
            </a:r>
            <a:r>
              <a:rPr lang="pl-PL" altLang="pl-PL" sz="2500" dirty="0">
                <a:latin typeface="Palatino Linotype" pitchFamily="18" charset="0"/>
              </a:rPr>
              <a:t>przedsiębiorców jest zakład</a:t>
            </a:r>
            <a:r>
              <a:rPr lang="pl-PL" altLang="pl-PL" sz="2500" dirty="0" smtClean="0">
                <a:latin typeface="Palatino Linotype" pitchFamily="18" charset="0"/>
              </a:rPr>
              <a:t>, można też </a:t>
            </a:r>
            <a:r>
              <a:rPr lang="pl-PL" altLang="pl-PL" sz="2500" dirty="0">
                <a:latin typeface="Palatino Linotype" pitchFamily="18" charset="0"/>
              </a:rPr>
              <a:t>wyróżnić oddziały (filie) </a:t>
            </a: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</a:pPr>
            <a:endParaRPr lang="pl-PL" altLang="pl-PL" sz="2500" dirty="0">
              <a:latin typeface="Palatino Linotype" pitchFamily="18" charset="0"/>
            </a:endParaRPr>
          </a:p>
          <a:p>
            <a:pPr marL="457200" indent="-457200"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v"/>
            </a:pPr>
            <a:r>
              <a:rPr lang="pl-PL" altLang="pl-PL" sz="2500" b="1" dirty="0">
                <a:latin typeface="Palatino Linotype" pitchFamily="18" charset="0"/>
              </a:rPr>
              <a:t> zewnętrzne</a:t>
            </a:r>
            <a:r>
              <a:rPr lang="en-US" altLang="pl-PL" sz="2500" dirty="0">
                <a:latin typeface="Palatino Linotype" pitchFamily="18" charset="0"/>
              </a:rPr>
              <a:t> </a:t>
            </a:r>
            <a:r>
              <a:rPr lang="pl-PL" altLang="pl-PL" sz="2500" dirty="0">
                <a:latin typeface="Palatino Linotype" pitchFamily="18" charset="0"/>
              </a:rPr>
              <a:t>- do najistotniejszych powiązań       </a:t>
            </a:r>
            <a:r>
              <a:rPr lang="pl-PL" altLang="pl-PL" sz="2500" dirty="0" smtClean="0">
                <a:latin typeface="Palatino Linotype" pitchFamily="18" charset="0"/>
              </a:rPr>
              <a:t>gospodarczych </a:t>
            </a:r>
            <a:r>
              <a:rPr lang="pl-PL" altLang="pl-PL" sz="2500" dirty="0">
                <a:latin typeface="Palatino Linotype" pitchFamily="18" charset="0"/>
              </a:rPr>
              <a:t>zaliczamy</a:t>
            </a:r>
            <a:r>
              <a:rPr lang="pl-PL" altLang="pl-PL" sz="2500" dirty="0" smtClean="0">
                <a:latin typeface="Palatino Linotype" pitchFamily="18" charset="0"/>
              </a:rPr>
              <a:t>:</a:t>
            </a:r>
          </a:p>
          <a:p>
            <a:pPr marL="914400" lvl="1" indent="-457200"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ü"/>
            </a:pPr>
            <a:r>
              <a:rPr lang="pl-PL" altLang="pl-PL" sz="2500" dirty="0" smtClean="0">
                <a:latin typeface="Palatino Linotype" pitchFamily="18" charset="0"/>
              </a:rPr>
              <a:t>holding </a:t>
            </a:r>
            <a:r>
              <a:rPr lang="pl-PL" altLang="pl-PL" sz="2500" dirty="0">
                <a:latin typeface="Palatino Linotype" pitchFamily="18" charset="0"/>
              </a:rPr>
              <a:t>(powiązanie w pionie</a:t>
            </a:r>
            <a:r>
              <a:rPr lang="pl-PL" altLang="pl-PL" sz="2500" dirty="0" smtClean="0">
                <a:latin typeface="Palatino Linotype" pitchFamily="18" charset="0"/>
              </a:rPr>
              <a:t>);</a:t>
            </a:r>
          </a:p>
          <a:p>
            <a:pPr marL="914400" lvl="1" indent="-457200"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ü"/>
            </a:pPr>
            <a:r>
              <a:rPr lang="pl-PL" altLang="pl-PL" sz="2500" dirty="0" smtClean="0">
                <a:latin typeface="Palatino Linotype" pitchFamily="18" charset="0"/>
              </a:rPr>
              <a:t>koncern </a:t>
            </a:r>
            <a:r>
              <a:rPr lang="pl-PL" altLang="pl-PL" sz="2500" dirty="0">
                <a:latin typeface="Palatino Linotype" pitchFamily="18" charset="0"/>
              </a:rPr>
              <a:t>(powiązanie w poziomie</a:t>
            </a:r>
            <a:r>
              <a:rPr lang="pl-PL" altLang="pl-PL" sz="2500" dirty="0" smtClean="0">
                <a:latin typeface="Palatino Linotype" pitchFamily="18" charset="0"/>
              </a:rPr>
              <a:t>);</a:t>
            </a:r>
          </a:p>
          <a:p>
            <a:pPr marL="914400" lvl="1" indent="-457200"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ü"/>
            </a:pPr>
            <a:r>
              <a:rPr lang="pl-PL" altLang="pl-PL" sz="2500" dirty="0" smtClean="0">
                <a:latin typeface="Palatino Linotype" pitchFamily="18" charset="0"/>
              </a:rPr>
              <a:t>kartele;</a:t>
            </a:r>
          </a:p>
          <a:p>
            <a:pPr marL="914400" lvl="1" indent="-457200">
              <a:buClr>
                <a:schemeClr val="tx2">
                  <a:lumMod val="60000"/>
                  <a:lumOff val="40000"/>
                </a:schemeClr>
              </a:buClr>
              <a:buFont typeface="Wingdings" pitchFamily="2" charset="2"/>
              <a:buChar char="ü"/>
            </a:pPr>
            <a:r>
              <a:rPr lang="pl-PL" altLang="pl-PL" sz="2500" dirty="0" smtClean="0">
                <a:latin typeface="Palatino Linotype" pitchFamily="18" charset="0"/>
              </a:rPr>
              <a:t>Trusty.</a:t>
            </a:r>
            <a:endParaRPr lang="pl-PL" altLang="pl-PL" sz="2500" dirty="0">
              <a:latin typeface="Palatino Linotype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00034" y="142852"/>
            <a:ext cx="8229600" cy="1071570"/>
          </a:xfrm>
          <a:prstGeom prst="rect">
            <a:avLst/>
          </a:prstGeom>
        </p:spPr>
        <p:txBody>
          <a:bodyPr vert="horz" anchor="b" anchorCtr="0">
            <a:normAutofit fontScale="92500" lnSpcReduction="10000"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pl-PL" altLang="pl-PL" sz="3600" b="1" i="1" dirty="0" smtClean="0">
                <a:solidFill>
                  <a:schemeClr val="folHlink"/>
                </a:solidFill>
                <a:latin typeface="Palatino Linotype" pitchFamily="18" charset="0"/>
                <a:ea typeface="+mj-ea"/>
                <a:cs typeface="+mj-cs"/>
              </a:rPr>
              <a:t>FORMY ZORGANIZOWANIA PRZEDSIĘBIORCÓW</a:t>
            </a:r>
            <a:endParaRPr kumimoji="0" lang="pl-PL" altLang="pl-PL" sz="3600" b="1" i="1" u="none" strike="noStrike" kern="120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Palatino Linotyp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571472" y="1571612"/>
            <a:ext cx="811532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pl-PL" altLang="pl-PL" sz="2500" dirty="0">
                <a:latin typeface="Palatino Linotype" pitchFamily="18" charset="0"/>
              </a:rPr>
              <a:t>C</a:t>
            </a:r>
            <a:r>
              <a:rPr lang="pl-PL" altLang="pl-PL" sz="2500" dirty="0" smtClean="0">
                <a:latin typeface="Palatino Linotype" pitchFamily="18" charset="0"/>
              </a:rPr>
              <a:t>harakteryzuje </a:t>
            </a:r>
            <a:r>
              <a:rPr lang="pl-PL" altLang="pl-PL" sz="2500" dirty="0">
                <a:latin typeface="Palatino Linotype" pitchFamily="18" charset="0"/>
              </a:rPr>
              <a:t>się strukturą </a:t>
            </a:r>
            <a:r>
              <a:rPr lang="pl-PL" altLang="pl-PL" sz="2500" dirty="0" smtClean="0">
                <a:latin typeface="Palatino Linotype" pitchFamily="18" charset="0"/>
              </a:rPr>
              <a:t>gospodarczą, organizacyjną</a:t>
            </a:r>
            <a:r>
              <a:rPr lang="pl-PL" altLang="pl-PL" sz="2500" dirty="0">
                <a:latin typeface="Palatino Linotype" pitchFamily="18" charset="0"/>
              </a:rPr>
              <a:t>, personalną oraz </a:t>
            </a:r>
            <a:r>
              <a:rPr lang="pl-PL" altLang="pl-PL" sz="2500" dirty="0" smtClean="0">
                <a:latin typeface="Palatino Linotype" pitchFamily="18" charset="0"/>
              </a:rPr>
              <a:t>majątkową. Istotą </a:t>
            </a:r>
            <a:r>
              <a:rPr lang="pl-PL" altLang="pl-PL" sz="2500" dirty="0">
                <a:latin typeface="Palatino Linotype" pitchFamily="18" charset="0"/>
              </a:rPr>
              <a:t>zakładu jest realizacja celów gospodarczych. </a:t>
            </a:r>
            <a:r>
              <a:rPr lang="pl-PL" altLang="pl-PL" sz="2500" dirty="0" smtClean="0">
                <a:latin typeface="Palatino Linotype" pitchFamily="18" charset="0"/>
              </a:rPr>
              <a:t>Musi stanowić </a:t>
            </a:r>
            <a:r>
              <a:rPr lang="pl-PL" altLang="pl-PL" sz="2500" dirty="0">
                <a:latin typeface="Palatino Linotype" pitchFamily="18" charset="0"/>
              </a:rPr>
              <a:t>wyodrębnioną </a:t>
            </a:r>
            <a:r>
              <a:rPr lang="pl-PL" altLang="pl-PL" sz="2500" dirty="0" smtClean="0">
                <a:latin typeface="Palatino Linotype" pitchFamily="18" charset="0"/>
              </a:rPr>
              <a:t>wewnętrznie i </a:t>
            </a:r>
            <a:r>
              <a:rPr lang="pl-PL" altLang="pl-PL" sz="2500" dirty="0">
                <a:latin typeface="Palatino Linotype" pitchFamily="18" charset="0"/>
              </a:rPr>
              <a:t>organizacyjnie strukturę, ze względu na czynnik </a:t>
            </a:r>
            <a:r>
              <a:rPr lang="pl-PL" altLang="pl-PL" sz="2500" dirty="0" smtClean="0">
                <a:latin typeface="Palatino Linotype" pitchFamily="18" charset="0"/>
              </a:rPr>
              <a:t>lokalizacyjny spotykamy </a:t>
            </a:r>
            <a:r>
              <a:rPr lang="pl-PL" altLang="pl-PL" sz="2500" dirty="0">
                <a:latin typeface="Palatino Linotype" pitchFamily="18" charset="0"/>
              </a:rPr>
              <a:t>się z pojęciami zakładu głównego (</a:t>
            </a:r>
            <a:r>
              <a:rPr lang="pl-PL" altLang="pl-PL" sz="2500" dirty="0" smtClean="0">
                <a:latin typeface="Palatino Linotype" pitchFamily="18" charset="0"/>
              </a:rPr>
              <a:t>główne miejsce </a:t>
            </a:r>
            <a:r>
              <a:rPr lang="pl-PL" altLang="pl-PL" sz="2500" dirty="0">
                <a:latin typeface="Palatino Linotype" pitchFamily="18" charset="0"/>
              </a:rPr>
              <a:t>wykonywania działalności) lub oddziału (</a:t>
            </a:r>
            <a:r>
              <a:rPr lang="pl-PL" altLang="pl-PL" sz="2500" dirty="0" smtClean="0">
                <a:latin typeface="Palatino Linotype" pitchFamily="18" charset="0"/>
              </a:rPr>
              <a:t>filia) gdy </a:t>
            </a:r>
            <a:r>
              <a:rPr lang="pl-PL" altLang="pl-PL" sz="2500" dirty="0">
                <a:latin typeface="Palatino Linotype" pitchFamily="18" charset="0"/>
              </a:rPr>
              <a:t>znajduje się poza siedzibą organu zarządzającego</a:t>
            </a:r>
            <a:r>
              <a:rPr lang="pl-PL" altLang="pl-PL" sz="2500" dirty="0" smtClean="0">
                <a:latin typeface="Palatino Linotype" pitchFamily="18" charset="0"/>
              </a:rPr>
              <a:t>.</a:t>
            </a:r>
            <a:endParaRPr lang="pl-PL" altLang="pl-PL" sz="2500" dirty="0">
              <a:latin typeface="Palatino Linotype" pitchFamily="18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00034" y="142852"/>
            <a:ext cx="8229600" cy="107157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pl-PL" altLang="pl-PL" sz="3600" b="1" i="1" dirty="0" smtClean="0">
                <a:solidFill>
                  <a:schemeClr val="folHlink"/>
                </a:solidFill>
                <a:latin typeface="Palatino Linotype" pitchFamily="18" charset="0"/>
                <a:ea typeface="+mj-ea"/>
                <a:cs typeface="+mj-cs"/>
              </a:rPr>
              <a:t>ZAKŁAD</a:t>
            </a:r>
            <a:endParaRPr kumimoji="0" lang="pl-PL" altLang="pl-PL" sz="3600" b="1" i="1" u="none" strike="noStrike" kern="120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Palatino Linotyp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28596" y="1285860"/>
            <a:ext cx="8229600" cy="493776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pPr algn="just">
              <a:buFont typeface="Wingdings" pitchFamily="2" charset="2"/>
              <a:buChar char="v"/>
              <a:defRPr/>
            </a:pPr>
            <a:r>
              <a:rPr lang="pl-PL" altLang="pl-PL" sz="2400" dirty="0" smtClean="0">
                <a:latin typeface="Palatino Linotype" pitchFamily="18" charset="0"/>
              </a:rPr>
              <a:t>Ustawa z dnia 6.03.2018 r. o zasadach uczestnictwa przedsiębiorców zagranicznych i innych osób zagranicznych w obrocie zagranicznym na terytorium </a:t>
            </a:r>
            <a:r>
              <a:rPr lang="pl-PL" altLang="pl-PL" sz="2400" dirty="0" smtClean="0">
                <a:latin typeface="Palatino Linotype" pitchFamily="18" charset="0"/>
              </a:rPr>
              <a:t>Rzeczypospolitej Polskiej (</a:t>
            </a:r>
            <a:r>
              <a:rPr lang="pl-PL" altLang="pl-PL" sz="2400" dirty="0" err="1" smtClean="0">
                <a:latin typeface="Palatino Linotype" pitchFamily="18" charset="0"/>
              </a:rPr>
              <a:t>Dz.U</a:t>
            </a:r>
            <a:r>
              <a:rPr lang="pl-PL" altLang="pl-PL" sz="2400" dirty="0" smtClean="0">
                <a:latin typeface="Palatino Linotype" pitchFamily="18" charset="0"/>
              </a:rPr>
              <a:t>. z 2018 r. poz. </a:t>
            </a:r>
            <a:r>
              <a:rPr lang="pl-PL" altLang="pl-PL" sz="2400" dirty="0" smtClean="0">
                <a:latin typeface="Palatino Linotype" pitchFamily="18" charset="0"/>
              </a:rPr>
              <a:t>649</a:t>
            </a:r>
            <a:r>
              <a:rPr lang="pl-PL" altLang="pl-PL" sz="2400" dirty="0" smtClean="0">
                <a:latin typeface="Palatino Linotype" pitchFamily="18" charset="0"/>
              </a:rPr>
              <a:t>).</a:t>
            </a:r>
            <a:endParaRPr lang="pl-PL" altLang="pl-PL" sz="2400" dirty="0" smtClean="0">
              <a:latin typeface="Palatino Linotype" pitchFamily="18" charset="0"/>
            </a:endParaRPr>
          </a:p>
          <a:p>
            <a:pPr algn="just" eaLnBrk="1" hangingPunct="1">
              <a:buFont typeface="Wingdings" pitchFamily="2" charset="2"/>
              <a:buChar char="v"/>
              <a:defRPr/>
            </a:pPr>
            <a:r>
              <a:rPr lang="pl-PL" altLang="pl-PL" sz="2400" dirty="0" smtClean="0">
                <a:latin typeface="Palatino Linotype" pitchFamily="18" charset="0"/>
              </a:rPr>
              <a:t>Oddziały i przedstawicielstwa to dwie z istniejących w polskim </a:t>
            </a:r>
            <a:r>
              <a:rPr lang="pl-PL" altLang="pl-PL" sz="2400" dirty="0" smtClean="0">
                <a:latin typeface="Palatino Linotype" pitchFamily="18" charset="0"/>
              </a:rPr>
              <a:t>systemie prawnym dopuszczalnych form prowadzenia działalności </a:t>
            </a:r>
            <a:r>
              <a:rPr lang="pl-PL" altLang="pl-PL" sz="2400" dirty="0" smtClean="0">
                <a:latin typeface="Palatino Linotype" pitchFamily="18" charset="0"/>
              </a:rPr>
              <a:t>gospodarczej. Są one dostępne wyłącznie dla zagranicznych przedsiębiorców. </a:t>
            </a:r>
          </a:p>
          <a:p>
            <a:pPr algn="just">
              <a:buFont typeface="Wingdings" pitchFamily="2" charset="2"/>
              <a:buChar char="v"/>
              <a:defRPr/>
            </a:pPr>
            <a:r>
              <a:rPr lang="pl-PL" altLang="pl-PL" sz="2400" dirty="0" smtClean="0">
                <a:latin typeface="Palatino Linotype" pitchFamily="18" charset="0"/>
              </a:rPr>
              <a:t>Oddział jest wyodrębnioną i samodzielną organizacyjnie częścią działalności gospodarczej, wykonywaną przez przedsiębiorcę poza siedzibą przedsiębiorcy lub głównym miejscem wykonywania działalności.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00034" y="142852"/>
            <a:ext cx="8229600" cy="1071570"/>
          </a:xfrm>
          <a:prstGeom prst="rect">
            <a:avLst/>
          </a:prstGeom>
        </p:spPr>
        <p:txBody>
          <a:bodyPr vert="horz" anchor="b" anchorCtr="0">
            <a:normAutofit fontScale="92500" lnSpcReduction="10000"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kumimoji="0" lang="pl-PL" altLang="pl-PL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ODDZIAŁ</a:t>
            </a:r>
            <a:r>
              <a:rPr kumimoji="0" lang="pl-PL" altLang="pl-PL" sz="3600" b="1" i="1" u="none" strike="noStrike" kern="1200" cap="none" spc="0" normalizeH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 I PRZEDSTAWICIELSTWO PRZEDSIĘBIORCY ZAGRANICZNEGO</a:t>
            </a:r>
            <a:endParaRPr kumimoji="0" lang="pl-PL" altLang="pl-PL" sz="3600" b="1" i="1" u="none" strike="noStrike" kern="120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Palatino Linotyp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5" name="Picture 5" descr="C:\Users\MSI\AppData\Local\Microsoft\Windows\INetCache\IE\1MOM7HVY\flower-344440_640[1]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285728"/>
            <a:ext cx="3409950" cy="6096000"/>
          </a:xfrm>
          <a:prstGeom prst="rect">
            <a:avLst/>
          </a:prstGeom>
          <a:noFill/>
        </p:spPr>
      </p:pic>
      <p:sp>
        <p:nvSpPr>
          <p:cNvPr id="880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68313" y="2924175"/>
            <a:ext cx="8229600" cy="1081088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pl-PL" altLang="pl-PL" sz="6000" b="1" i="1" dirty="0" smtClean="0">
                <a:solidFill>
                  <a:schemeClr val="folHlink"/>
                </a:solidFill>
                <a:latin typeface="Palatino Linotype" pitchFamily="18" charset="0"/>
              </a:rPr>
              <a:t>Dziękuję </a:t>
            </a:r>
            <a:r>
              <a:rPr lang="pl-PL" altLang="pl-PL" sz="6000" b="1" i="1" dirty="0" smtClean="0">
                <a:solidFill>
                  <a:schemeClr val="folHlink"/>
                </a:solidFill>
                <a:latin typeface="Palatino Linotype" pitchFamily="18" charset="0"/>
              </a:rPr>
              <a:t>za </a:t>
            </a:r>
            <a:r>
              <a:rPr lang="pl-PL" altLang="pl-PL" sz="6000" b="1" i="1" dirty="0" smtClean="0">
                <a:solidFill>
                  <a:schemeClr val="folHlink"/>
                </a:solidFill>
                <a:latin typeface="Palatino Linotype" pitchFamily="18" charset="0"/>
              </a:rPr>
              <a:t>uwagę!</a:t>
            </a:r>
            <a:endParaRPr lang="pl-PL" altLang="pl-PL" sz="6000" b="1" i="1" dirty="0" smtClean="0">
              <a:solidFill>
                <a:schemeClr val="folHlink"/>
              </a:solidFill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941387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l-PL" altLang="pl-PL" sz="3600" b="1" i="1" dirty="0" smtClean="0">
                <a:solidFill>
                  <a:schemeClr val="folHlink"/>
                </a:solidFill>
                <a:latin typeface="Palatino Linotype" pitchFamily="18" charset="0"/>
              </a:rPr>
              <a:t>ZARYS HISTORYCZNY</a:t>
            </a:r>
            <a:r>
              <a:rPr lang="pl-PL" altLang="pl-PL" sz="3600" dirty="0" smtClean="0"/>
              <a:t> </a:t>
            </a:r>
            <a:endParaRPr lang="pl-PL" altLang="pl-PL" sz="3600" i="1" u="sng" dirty="0" smtClean="0">
              <a:solidFill>
                <a:schemeClr val="folHlink"/>
              </a:solidFill>
              <a:latin typeface="Palatino Linotype" pitchFamily="18" charset="0"/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00034" y="1357298"/>
            <a:ext cx="8229600" cy="5319728"/>
          </a:xfrm>
        </p:spPr>
        <p:txBody>
          <a:bodyPr>
            <a:noAutofit/>
          </a:bodyPr>
          <a:lstStyle/>
          <a:p>
            <a:pPr algn="just" eaLnBrk="1" hangingPunct="1">
              <a:buFont typeface="Wingdings" pitchFamily="2" charset="2"/>
              <a:buChar char="v"/>
              <a:defRPr/>
            </a:pPr>
            <a:r>
              <a:rPr lang="pl-PL" altLang="pl-PL" sz="2200" dirty="0" smtClean="0">
                <a:latin typeface="Palatino Linotype" pitchFamily="18" charset="0"/>
              </a:rPr>
              <a:t>Okres międzywojenny: kupiec </a:t>
            </a:r>
            <a:r>
              <a:rPr lang="pl-PL" altLang="pl-PL" sz="2200" dirty="0" smtClean="0">
                <a:latin typeface="Palatino Linotype" pitchFamily="18" charset="0"/>
              </a:rPr>
              <a:t>i </a:t>
            </a:r>
            <a:r>
              <a:rPr lang="pl-PL" altLang="pl-PL" sz="2200" dirty="0" smtClean="0">
                <a:latin typeface="Palatino Linotype" pitchFamily="18" charset="0"/>
              </a:rPr>
              <a:t>kupiec rejestrowy (kodeks handlowy).</a:t>
            </a:r>
            <a:endParaRPr lang="pl-PL" altLang="pl-PL" sz="2200" dirty="0" smtClean="0">
              <a:latin typeface="Palatino Linotype" pitchFamily="18" charset="0"/>
            </a:endParaRPr>
          </a:p>
          <a:p>
            <a:pPr algn="just" eaLnBrk="1" hangingPunct="1">
              <a:buFont typeface="Wingdings" pitchFamily="2" charset="2"/>
              <a:buChar char="v"/>
              <a:defRPr/>
            </a:pPr>
            <a:r>
              <a:rPr lang="pl-PL" altLang="pl-PL" sz="2200" dirty="0" smtClean="0">
                <a:latin typeface="Palatino Linotype" pitchFamily="18" charset="0"/>
              </a:rPr>
              <a:t>Kupiec - osoba </a:t>
            </a:r>
            <a:r>
              <a:rPr lang="pl-PL" altLang="pl-PL" sz="2200" dirty="0" smtClean="0">
                <a:latin typeface="Palatino Linotype" pitchFamily="18" charset="0"/>
              </a:rPr>
              <a:t>prowadząca we własnym imieniu przedsiębiorstwo </a:t>
            </a:r>
            <a:r>
              <a:rPr lang="pl-PL" altLang="pl-PL" sz="2200" dirty="0" smtClean="0">
                <a:latin typeface="Palatino Linotype" pitchFamily="18" charset="0"/>
              </a:rPr>
              <a:t>zarobkowe (także wspólnie z </a:t>
            </a:r>
            <a:r>
              <a:rPr lang="pl-PL" altLang="pl-PL" sz="2200" dirty="0" smtClean="0">
                <a:latin typeface="Palatino Linotype" pitchFamily="18" charset="0"/>
              </a:rPr>
              <a:t>drugą </a:t>
            </a:r>
            <a:r>
              <a:rPr lang="pl-PL" altLang="pl-PL" sz="2200" dirty="0" smtClean="0">
                <a:latin typeface="Palatino Linotype" pitchFamily="18" charset="0"/>
              </a:rPr>
              <a:t>osobą). </a:t>
            </a:r>
            <a:endParaRPr lang="pl-PL" altLang="pl-PL" sz="2200" dirty="0" smtClean="0">
              <a:latin typeface="Palatino Linotype" pitchFamily="18" charset="0"/>
            </a:endParaRPr>
          </a:p>
          <a:p>
            <a:pPr algn="just" eaLnBrk="1" hangingPunct="1">
              <a:buFont typeface="Wingdings" pitchFamily="2" charset="2"/>
              <a:buChar char="v"/>
              <a:defRPr/>
            </a:pPr>
            <a:r>
              <a:rPr lang="pl-PL" altLang="pl-PL" sz="2200" dirty="0" smtClean="0">
                <a:latin typeface="Palatino Linotype" pitchFamily="18" charset="0"/>
              </a:rPr>
              <a:t>Kupiec rejestrowy - kupiec</a:t>
            </a:r>
            <a:r>
              <a:rPr lang="pl-PL" altLang="pl-PL" sz="2200" dirty="0" smtClean="0">
                <a:latin typeface="Palatino Linotype" pitchFamily="18" charset="0"/>
              </a:rPr>
              <a:t>, który prowadził przedsiębiorstwo zarobkowe w większym </a:t>
            </a:r>
            <a:r>
              <a:rPr lang="pl-PL" altLang="pl-PL" sz="2200" dirty="0" smtClean="0">
                <a:latin typeface="Palatino Linotype" pitchFamily="18" charset="0"/>
              </a:rPr>
              <a:t>rozmiarze, </a:t>
            </a:r>
            <a:r>
              <a:rPr lang="pl-PL" altLang="pl-PL" sz="2200" dirty="0" smtClean="0">
                <a:latin typeface="Palatino Linotype" pitchFamily="18" charset="0"/>
              </a:rPr>
              <a:t>spółkę </a:t>
            </a:r>
            <a:r>
              <a:rPr lang="pl-PL" altLang="pl-PL" sz="2200" dirty="0" smtClean="0">
                <a:latin typeface="Palatino Linotype" pitchFamily="18" charset="0"/>
              </a:rPr>
              <a:t>handlową, </a:t>
            </a:r>
            <a:r>
              <a:rPr lang="pl-PL" altLang="pl-PL" sz="2200" dirty="0" smtClean="0">
                <a:latin typeface="Palatino Linotype" pitchFamily="18" charset="0"/>
              </a:rPr>
              <a:t>gospodarstwo rolne w większym rozmiarze  po wpisaniu </a:t>
            </a:r>
            <a:r>
              <a:rPr lang="pl-PL" altLang="pl-PL" sz="2200" dirty="0" smtClean="0">
                <a:latin typeface="Palatino Linotype" pitchFamily="18" charset="0"/>
              </a:rPr>
              <a:t>go </a:t>
            </a:r>
            <a:r>
              <a:rPr lang="pl-PL" altLang="pl-PL" sz="2200" dirty="0" smtClean="0">
                <a:latin typeface="Palatino Linotype" pitchFamily="18" charset="0"/>
              </a:rPr>
              <a:t>do rejestru handlowego – wyłącznie na </a:t>
            </a:r>
            <a:r>
              <a:rPr lang="pl-PL" altLang="pl-PL" sz="2200" dirty="0" smtClean="0">
                <a:latin typeface="Palatino Linotype" pitchFamily="18" charset="0"/>
              </a:rPr>
              <a:t>jego żądanie.</a:t>
            </a:r>
            <a:endParaRPr lang="pl-PL" altLang="pl-PL" sz="2200" dirty="0" smtClean="0">
              <a:latin typeface="Palatino Linotype" pitchFamily="18" charset="0"/>
            </a:endParaRPr>
          </a:p>
          <a:p>
            <a:pPr algn="just" eaLnBrk="1" hangingPunct="1">
              <a:buFont typeface="Wingdings" pitchFamily="2" charset="2"/>
              <a:buChar char="v"/>
              <a:defRPr/>
            </a:pPr>
            <a:r>
              <a:rPr lang="pl-PL" altLang="pl-PL" sz="2200" dirty="0" smtClean="0">
                <a:latin typeface="Palatino Linotype" pitchFamily="18" charset="0"/>
              </a:rPr>
              <a:t>W czasach gospodarki sterowanej przez państwo używano określenia "jednostka gospodarcza" lub "jednostka gospodarki uspołecznionej" oraz "jednostka gospodarki nieuspołecznionej</a:t>
            </a:r>
            <a:r>
              <a:rPr lang="pl-PL" altLang="pl-PL" sz="2200" dirty="0" smtClean="0">
                <a:latin typeface="Palatino Linotype" pitchFamily="18" charset="0"/>
              </a:rPr>
              <a:t>".</a:t>
            </a:r>
            <a:endParaRPr lang="pl-PL" altLang="pl-PL" sz="2200" dirty="0" smtClean="0">
              <a:latin typeface="Palatino Linotype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941387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pl-PL" altLang="pl-PL" sz="3600" b="1" i="1" dirty="0" smtClean="0">
                <a:solidFill>
                  <a:schemeClr val="folHlink"/>
                </a:solidFill>
                <a:latin typeface="Palatino Linotype" pitchFamily="18" charset="0"/>
              </a:rPr>
              <a:t>ZARYS HISTORYCZNY</a:t>
            </a:r>
            <a:r>
              <a:rPr lang="pl-PL" altLang="pl-PL" sz="3600" dirty="0" smtClean="0"/>
              <a:t> </a:t>
            </a:r>
            <a:endParaRPr lang="pl-PL" altLang="pl-PL" sz="3600" i="1" u="sng" dirty="0" smtClean="0">
              <a:solidFill>
                <a:schemeClr val="folHlink"/>
              </a:solidFill>
              <a:latin typeface="Palatino Linotype" pitchFamily="18" charset="0"/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57158" y="1142984"/>
            <a:ext cx="8458200" cy="57912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5000"/>
              </a:lnSpc>
              <a:buFont typeface="Wingdings" pitchFamily="2" charset="2"/>
              <a:buChar char="v"/>
              <a:defRPr/>
            </a:pPr>
            <a:r>
              <a:rPr lang="pl-PL" altLang="pl-PL" sz="2000" dirty="0" smtClean="0">
                <a:latin typeface="Palatino Linotype" pitchFamily="18" charset="0"/>
              </a:rPr>
              <a:t>W </a:t>
            </a:r>
            <a:r>
              <a:rPr lang="pl-PL" altLang="pl-PL" sz="2000" dirty="0" smtClean="0">
                <a:latin typeface="Palatino Linotype" pitchFamily="18" charset="0"/>
              </a:rPr>
              <a:t>ustawie z dnia 23.12.1988 r. </a:t>
            </a:r>
            <a:r>
              <a:rPr lang="pl-PL" altLang="pl-PL" sz="2000" dirty="0" smtClean="0">
                <a:latin typeface="Palatino Linotype" pitchFamily="18" charset="0"/>
              </a:rPr>
              <a:t>o </a:t>
            </a:r>
            <a:r>
              <a:rPr lang="pl-PL" altLang="pl-PL" sz="2000" dirty="0" smtClean="0">
                <a:latin typeface="Palatino Linotype" pitchFamily="18" charset="0"/>
              </a:rPr>
              <a:t>działalności gospodarczej pojawia się pojęcie podmiotu </a:t>
            </a:r>
            <a:r>
              <a:rPr lang="pl-PL" altLang="pl-PL" sz="2000" dirty="0" smtClean="0">
                <a:latin typeface="Palatino Linotype" pitchFamily="18" charset="0"/>
              </a:rPr>
              <a:t>gospodarczego</a:t>
            </a:r>
            <a:r>
              <a:rPr lang="pl-PL" altLang="pl-PL" sz="2000" dirty="0" smtClean="0">
                <a:latin typeface="Palatino Linotype" pitchFamily="18" charset="0"/>
              </a:rPr>
              <a:t> </a:t>
            </a:r>
            <a:r>
              <a:rPr lang="pl-PL" altLang="pl-PL" sz="2000" dirty="0" smtClean="0">
                <a:latin typeface="Palatino Linotype" pitchFamily="18" charset="0"/>
              </a:rPr>
              <a:t>- </a:t>
            </a:r>
            <a:r>
              <a:rPr lang="pl-PL" altLang="pl-PL" sz="2000" dirty="0" smtClean="0">
                <a:latin typeface="Palatino Linotype" pitchFamily="18" charset="0"/>
              </a:rPr>
              <a:t>osoba fizyczna, osoba prawna oraz </a:t>
            </a:r>
            <a:r>
              <a:rPr lang="pl-PL" altLang="pl-PL" sz="2000" dirty="0" smtClean="0">
                <a:latin typeface="Palatino Linotype" pitchFamily="18" charset="0"/>
              </a:rPr>
              <a:t>jednostka organizacyjna nie </a:t>
            </a:r>
            <a:r>
              <a:rPr lang="pl-PL" altLang="pl-PL" sz="2000" dirty="0" smtClean="0">
                <a:latin typeface="Palatino Linotype" pitchFamily="18" charset="0"/>
              </a:rPr>
              <a:t>posiadająca osobowości prawnej, utworzona zgodnie z przepisami prawa, </a:t>
            </a:r>
            <a:r>
              <a:rPr lang="pl-PL" altLang="pl-PL" sz="2000" dirty="0" smtClean="0">
                <a:latin typeface="Palatino Linotype" pitchFamily="18" charset="0"/>
              </a:rPr>
              <a:t>jeśli </a:t>
            </a:r>
            <a:r>
              <a:rPr lang="pl-PL" altLang="pl-PL" sz="2000" dirty="0" smtClean="0">
                <a:latin typeface="Palatino Linotype" pitchFamily="18" charset="0"/>
              </a:rPr>
              <a:t>jej przedmiot działania obejmował prowadzenie działalności gospodarczej, </a:t>
            </a:r>
            <a:r>
              <a:rPr lang="pl-PL" altLang="pl-PL" sz="2000" dirty="0" smtClean="0">
                <a:latin typeface="Palatino Linotype" pitchFamily="18" charset="0"/>
              </a:rPr>
              <a:t>a </a:t>
            </a:r>
            <a:r>
              <a:rPr lang="pl-PL" altLang="pl-PL" sz="2000" dirty="0" smtClean="0">
                <a:latin typeface="Palatino Linotype" pitchFamily="18" charset="0"/>
              </a:rPr>
              <a:t>więc działalności wytwórczej, budowlanej, handlowej lub usługowej, prowadzonej </a:t>
            </a:r>
            <a:r>
              <a:rPr lang="pl-PL" altLang="pl-PL" sz="2000" dirty="0" smtClean="0">
                <a:latin typeface="Palatino Linotype" pitchFamily="18" charset="0"/>
              </a:rPr>
              <a:t>w </a:t>
            </a:r>
            <a:r>
              <a:rPr lang="pl-PL" altLang="pl-PL" sz="2000" dirty="0" smtClean="0">
                <a:latin typeface="Palatino Linotype" pitchFamily="18" charset="0"/>
              </a:rPr>
              <a:t>celach zarobkowych i na rachunek własny</a:t>
            </a:r>
            <a:r>
              <a:rPr lang="pl-PL" altLang="pl-PL" sz="2000" dirty="0" smtClean="0">
                <a:latin typeface="Palatino Linotype" pitchFamily="18" charset="0"/>
              </a:rPr>
              <a:t>.</a:t>
            </a:r>
            <a:endParaRPr lang="pl-PL" altLang="pl-PL" sz="2000" dirty="0" smtClean="0">
              <a:latin typeface="Palatino Linotype" pitchFamily="18" charset="0"/>
            </a:endParaRPr>
          </a:p>
          <a:p>
            <a:pPr algn="just">
              <a:lnSpc>
                <a:spcPct val="95000"/>
              </a:lnSpc>
              <a:buFont typeface="Wingdings" pitchFamily="2" charset="2"/>
              <a:buChar char="v"/>
              <a:defRPr/>
            </a:pPr>
            <a:r>
              <a:rPr lang="pl-PL" altLang="pl-PL" sz="2000" dirty="0" smtClean="0">
                <a:latin typeface="Palatino Linotype" pitchFamily="18" charset="0"/>
              </a:rPr>
              <a:t>W ustawie z dnia 24.02.1990 r. o przeciwdziałaniu praktykom monopolistycznym i ochronie interesów konsumentów, zastąpionej przez obecnie obowiązującą ustawę z dnia15.12.2000 r. ochronie konkurencji i konsumentów i ustawę z dnia 16.04.1993 r. o zwalczaniu nieuczciwej konkurencji pojawiło się po raz pierwszy pojęcie „przedsiębiorca”.</a:t>
            </a:r>
          </a:p>
          <a:p>
            <a:pPr algn="just" eaLnBrk="1" hangingPunct="1">
              <a:lnSpc>
                <a:spcPct val="95000"/>
              </a:lnSpc>
              <a:buFont typeface="Wingdings" pitchFamily="2" charset="2"/>
              <a:buChar char="v"/>
              <a:defRPr/>
            </a:pPr>
            <a:r>
              <a:rPr lang="pl-PL" altLang="pl-PL" sz="2000" dirty="0" smtClean="0">
                <a:latin typeface="Palatino Linotype" pitchFamily="18" charset="0"/>
              </a:rPr>
              <a:t>W ustawie z dnia </a:t>
            </a:r>
            <a:r>
              <a:rPr lang="pl-PL" altLang="pl-PL" sz="2000" dirty="0" smtClean="0">
                <a:latin typeface="Palatino Linotype" pitchFamily="18" charset="0"/>
              </a:rPr>
              <a:t>20.08.1997 r. o Krajowym Rejestrze </a:t>
            </a:r>
            <a:r>
              <a:rPr lang="pl-PL" altLang="pl-PL" sz="2000" dirty="0" smtClean="0">
                <a:latin typeface="Palatino Linotype" pitchFamily="18" charset="0"/>
              </a:rPr>
              <a:t>Sądowym powszechnie wprowadzono pojęcie przedsiębiorcy. </a:t>
            </a:r>
          </a:p>
          <a:p>
            <a:pPr algn="just">
              <a:lnSpc>
                <a:spcPct val="95000"/>
              </a:lnSpc>
              <a:buFont typeface="Wingdings" pitchFamily="2" charset="2"/>
              <a:buChar char="v"/>
              <a:defRPr/>
            </a:pPr>
            <a:r>
              <a:rPr lang="pl-PL" altLang="pl-PL" sz="2000" dirty="0" smtClean="0">
                <a:latin typeface="Palatino Linotype" pitchFamily="18" charset="0"/>
              </a:rPr>
              <a:t>Do 2018 r. pojęcie przedsiębiorcy znajdowało się w ustawie z dnia</a:t>
            </a:r>
            <a:r>
              <a:rPr lang="pl-PL" altLang="pl-PL" sz="2000" dirty="0" smtClean="0">
                <a:latin typeface="Palatino Linotype" pitchFamily="18" charset="0"/>
              </a:rPr>
              <a:t> 2.07.2004 r. </a:t>
            </a:r>
            <a:r>
              <a:rPr lang="pl-PL" altLang="pl-PL" sz="2000" dirty="0" smtClean="0">
                <a:latin typeface="Palatino Linotype" pitchFamily="18" charset="0"/>
              </a:rPr>
              <a:t>o swobodzie działalności gospodarczej.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pl-PL" altLang="pl-PL" sz="3600" b="1" i="1" dirty="0" smtClean="0">
                <a:solidFill>
                  <a:schemeClr val="folHlink"/>
                </a:solidFill>
                <a:latin typeface="Palatino Linotype" pitchFamily="18" charset="0"/>
              </a:rPr>
              <a:t>PRZEDSIĘBIORCA W KC</a:t>
            </a:r>
            <a:endParaRPr lang="pl-PL" altLang="pl-PL" sz="3600" b="1" i="1" dirty="0" smtClean="0">
              <a:solidFill>
                <a:schemeClr val="folHlink"/>
              </a:solidFill>
              <a:latin typeface="Palatino Linotype" pitchFamily="18" charset="0"/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indent="-342900" algn="ctr">
              <a:lnSpc>
                <a:spcPct val="90000"/>
              </a:lnSpc>
              <a:buSzTx/>
              <a:buNone/>
              <a:defRPr/>
            </a:pPr>
            <a:r>
              <a:rPr lang="pl-PL" sz="2400" b="1" dirty="0" smtClean="0">
                <a:latin typeface="Palatino Linotype" pitchFamily="18" charset="0"/>
              </a:rPr>
              <a:t>Art</a:t>
            </a:r>
            <a:r>
              <a:rPr lang="pl-PL" sz="2400" b="1" dirty="0" smtClean="0">
                <a:latin typeface="Palatino Linotype" pitchFamily="18" charset="0"/>
              </a:rPr>
              <a:t>. </a:t>
            </a:r>
            <a:r>
              <a:rPr lang="pl-PL" sz="2400" b="1" dirty="0" smtClean="0">
                <a:latin typeface="Palatino Linotype" pitchFamily="18" charset="0"/>
              </a:rPr>
              <a:t>43</a:t>
            </a:r>
            <a:r>
              <a:rPr lang="pl-PL" sz="2400" b="1" baseline="30000" dirty="0" smtClean="0">
                <a:latin typeface="Palatino Linotype" pitchFamily="18" charset="0"/>
              </a:rPr>
              <a:t>1 </a:t>
            </a:r>
            <a:r>
              <a:rPr lang="pl-PL" sz="2400" b="1" dirty="0" smtClean="0">
                <a:latin typeface="Palatino Linotype" pitchFamily="18" charset="0"/>
              </a:rPr>
              <a:t> k.c.</a:t>
            </a:r>
            <a:endParaRPr lang="pl-PL" altLang="pl-PL" sz="2400" dirty="0" smtClean="0">
              <a:latin typeface="Palatino Linotype" pitchFamily="18" charset="0"/>
            </a:endParaRP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pl-PL" sz="2400" dirty="0" smtClean="0">
                <a:latin typeface="Palatino Linotype" pitchFamily="18" charset="0"/>
              </a:rPr>
              <a:t>Przedsiębiorcą jest osoba </a:t>
            </a:r>
            <a:r>
              <a:rPr lang="pl-PL" sz="2400" u="sng" dirty="0" smtClean="0">
                <a:latin typeface="Palatino Linotype" pitchFamily="18" charset="0"/>
              </a:rPr>
              <a:t>fizyczna</a:t>
            </a:r>
            <a:r>
              <a:rPr lang="pl-PL" sz="2400" dirty="0" smtClean="0">
                <a:latin typeface="Palatino Linotype" pitchFamily="18" charset="0"/>
              </a:rPr>
              <a:t>, osoba </a:t>
            </a:r>
            <a:r>
              <a:rPr lang="pl-PL" sz="2400" u="sng" dirty="0" smtClean="0">
                <a:latin typeface="Palatino Linotype" pitchFamily="18" charset="0"/>
              </a:rPr>
              <a:t>prawna</a:t>
            </a:r>
            <a:r>
              <a:rPr lang="pl-PL" sz="2400" dirty="0" smtClean="0">
                <a:latin typeface="Palatino Linotype" pitchFamily="18" charset="0"/>
              </a:rPr>
              <a:t> i </a:t>
            </a:r>
            <a:r>
              <a:rPr lang="pl-PL" sz="2400" u="sng" dirty="0" smtClean="0">
                <a:latin typeface="Palatino Linotype" pitchFamily="18" charset="0"/>
              </a:rPr>
              <a:t>jednostka organizacyjna</a:t>
            </a:r>
            <a:r>
              <a:rPr lang="pl-PL" sz="2400" dirty="0" smtClean="0">
                <a:latin typeface="Palatino Linotype" pitchFamily="18" charset="0"/>
              </a:rPr>
              <a:t>, o której mowa w art. 33</a:t>
            </a:r>
            <a:r>
              <a:rPr lang="pl-PL" sz="2400" baseline="30000" dirty="0" smtClean="0">
                <a:latin typeface="Palatino Linotype" pitchFamily="18" charset="0"/>
              </a:rPr>
              <a:t>1</a:t>
            </a:r>
            <a:r>
              <a:rPr lang="pl-PL" sz="2400" dirty="0" smtClean="0">
                <a:latin typeface="Palatino Linotype" pitchFamily="18" charset="0"/>
              </a:rPr>
              <a:t> § 1, prowadząca </a:t>
            </a:r>
            <a:r>
              <a:rPr lang="pl-PL" sz="2400" u="sng" dirty="0" smtClean="0">
                <a:latin typeface="Palatino Linotype" pitchFamily="18" charset="0"/>
              </a:rPr>
              <a:t>we własnym imieniu </a:t>
            </a:r>
            <a:r>
              <a:rPr lang="pl-PL" sz="2400" dirty="0" smtClean="0">
                <a:latin typeface="Palatino Linotype" pitchFamily="18" charset="0"/>
              </a:rPr>
              <a:t>działalność </a:t>
            </a:r>
            <a:r>
              <a:rPr lang="pl-PL" sz="2400" u="sng" dirty="0" smtClean="0">
                <a:latin typeface="Palatino Linotype" pitchFamily="18" charset="0"/>
              </a:rPr>
              <a:t>gospodarczą lub zawodową</a:t>
            </a:r>
            <a:r>
              <a:rPr lang="pl-PL" sz="2400" dirty="0" smtClean="0">
                <a:latin typeface="Palatino Linotype" pitchFamily="18" charset="0"/>
              </a:rPr>
              <a:t>.</a:t>
            </a:r>
            <a:endParaRPr lang="pl-PL" altLang="pl-PL" sz="2400" dirty="0" smtClean="0">
              <a:latin typeface="Palatino Linotype" pitchFamily="18" charset="0"/>
            </a:endParaRPr>
          </a:p>
        </p:txBody>
      </p:sp>
      <p:pic>
        <p:nvPicPr>
          <p:cNvPr id="6148" name="Picture 4" descr="C:\Users\MSI\AppData\Local\Microsoft\Windows\INetCache\IE\VF2FDAIM\Depositphotos_8796007_m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301" y="2960904"/>
            <a:ext cx="5357699" cy="38970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SzTx/>
              <a:buNone/>
              <a:defRPr/>
            </a:pPr>
            <a:r>
              <a:rPr lang="pl-PL" altLang="pl-PL" sz="2400" dirty="0" smtClean="0">
                <a:latin typeface="Palatino Linotype" pitchFamily="18" charset="0"/>
              </a:rPr>
              <a:t>Dwa kryteria:</a:t>
            </a:r>
            <a:endParaRPr lang="pl-PL" altLang="pl-PL" sz="2400" dirty="0" smtClean="0">
              <a:latin typeface="Palatino Linotype" pitchFamily="18" charset="0"/>
            </a:endParaRPr>
          </a:p>
          <a:p>
            <a:pPr algn="just" eaLnBrk="1" hangingPunct="1"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SzTx/>
              <a:buFont typeface="Wingdings" pitchFamily="2" charset="2"/>
              <a:buNone/>
              <a:defRPr/>
            </a:pPr>
            <a:endParaRPr lang="pl-PL" altLang="pl-PL" sz="2400" dirty="0" smtClean="0">
              <a:latin typeface="Palatino Linotype" pitchFamily="18" charset="0"/>
            </a:endParaRPr>
          </a:p>
          <a:p>
            <a:pPr lvl="2" algn="just"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SzPct val="80000"/>
              <a:defRPr/>
            </a:pPr>
            <a:r>
              <a:rPr lang="pl-PL" altLang="pl-PL" sz="2400" b="1" dirty="0" smtClean="0">
                <a:latin typeface="Palatino Linotype" pitchFamily="18" charset="0"/>
              </a:rPr>
              <a:t>podmiotowe</a:t>
            </a:r>
            <a:r>
              <a:rPr lang="pl-PL" altLang="pl-PL" sz="2400" dirty="0" smtClean="0">
                <a:latin typeface="Palatino Linotype" pitchFamily="18" charset="0"/>
              </a:rPr>
              <a:t> </a:t>
            </a:r>
            <a:r>
              <a:rPr lang="pl-PL" altLang="pl-PL" sz="2400" dirty="0" smtClean="0">
                <a:latin typeface="Palatino Linotype" pitchFamily="18" charset="0"/>
              </a:rPr>
              <a:t>– określa ono jakie podmioty uważane są </a:t>
            </a:r>
            <a:r>
              <a:rPr lang="pl-PL" altLang="pl-PL" sz="2400" dirty="0" smtClean="0">
                <a:latin typeface="Palatino Linotype" pitchFamily="18" charset="0"/>
              </a:rPr>
              <a:t>za </a:t>
            </a:r>
            <a:r>
              <a:rPr lang="pl-PL" altLang="pl-PL" sz="2400" dirty="0" smtClean="0">
                <a:latin typeface="Palatino Linotype" pitchFamily="18" charset="0"/>
              </a:rPr>
              <a:t>przedsiębiorców, a zatem osoby </a:t>
            </a:r>
            <a:r>
              <a:rPr lang="pl-PL" altLang="pl-PL" sz="2400" dirty="0" smtClean="0">
                <a:latin typeface="Palatino Linotype" pitchFamily="18" charset="0"/>
              </a:rPr>
              <a:t>fizyczne, prawne </a:t>
            </a:r>
            <a:r>
              <a:rPr lang="pl-PL" altLang="pl-PL" sz="2400" dirty="0" smtClean="0">
                <a:latin typeface="Palatino Linotype" pitchFamily="18" charset="0"/>
              </a:rPr>
              <a:t>i jednostki organizacyjne, którym przepis ustawy przyznaje osobowość </a:t>
            </a:r>
            <a:r>
              <a:rPr lang="pl-PL" altLang="pl-PL" sz="2400" dirty="0" smtClean="0">
                <a:latin typeface="Palatino Linotype" pitchFamily="18" charset="0"/>
              </a:rPr>
              <a:t>prawną;</a:t>
            </a:r>
            <a:endParaRPr lang="pl-PL" altLang="pl-PL" sz="2400" dirty="0" smtClean="0">
              <a:latin typeface="Palatino Linotype" pitchFamily="18" charset="0"/>
            </a:endParaRPr>
          </a:p>
          <a:p>
            <a:pPr lvl="2" algn="just"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SzPct val="80000"/>
              <a:defRPr/>
            </a:pPr>
            <a:r>
              <a:rPr lang="pl-PL" altLang="pl-PL" sz="2400" b="1" dirty="0" smtClean="0">
                <a:latin typeface="Palatino Linotype" pitchFamily="18" charset="0"/>
              </a:rPr>
              <a:t>funkcjonalne</a:t>
            </a:r>
            <a:r>
              <a:rPr lang="pl-PL" altLang="pl-PL" sz="2400" dirty="0" smtClean="0">
                <a:latin typeface="Palatino Linotype" pitchFamily="18" charset="0"/>
              </a:rPr>
              <a:t> </a:t>
            </a:r>
            <a:r>
              <a:rPr lang="pl-PL" altLang="pl-PL" sz="2400" dirty="0" smtClean="0">
                <a:latin typeface="Palatino Linotype" pitchFamily="18" charset="0"/>
              </a:rPr>
              <a:t>– to cechy, którymi powinien wykazać się przedsiębiorca prowadząc swoją </a:t>
            </a:r>
            <a:r>
              <a:rPr lang="pl-PL" altLang="pl-PL" sz="2400" dirty="0" smtClean="0">
                <a:latin typeface="Palatino Linotype" pitchFamily="18" charset="0"/>
              </a:rPr>
              <a:t>działalność gospodarczą lub </a:t>
            </a:r>
            <a:r>
              <a:rPr lang="pl-PL" altLang="pl-PL" sz="2400" dirty="0" smtClean="0">
                <a:latin typeface="Palatino Linotype" pitchFamily="18" charset="0"/>
              </a:rPr>
              <a:t>zawodową. </a:t>
            </a:r>
          </a:p>
          <a:p>
            <a:pPr marL="0" lvl="2" indent="0" algn="just"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SzPct val="80000"/>
              <a:buNone/>
              <a:tabLst>
                <a:tab pos="538163" algn="l"/>
              </a:tabLst>
              <a:defRPr/>
            </a:pPr>
            <a:endParaRPr lang="pl-PL" altLang="pl-PL" sz="2400" dirty="0" smtClean="0">
              <a:latin typeface="Palatino Linotype" pitchFamily="18" charset="0"/>
            </a:endParaRPr>
          </a:p>
          <a:p>
            <a:pPr marL="0" lvl="2" indent="0" algn="just">
              <a:lnSpc>
                <a:spcPct val="90000"/>
              </a:lnSpc>
              <a:buClr>
                <a:schemeClr val="accent1">
                  <a:lumMod val="60000"/>
                  <a:lumOff val="40000"/>
                </a:schemeClr>
              </a:buClr>
              <a:buSzPct val="80000"/>
              <a:buNone/>
              <a:tabLst>
                <a:tab pos="538163" algn="l"/>
              </a:tabLst>
              <a:defRPr/>
            </a:pPr>
            <a:r>
              <a:rPr lang="pl-PL" altLang="pl-PL" sz="2400" dirty="0" smtClean="0">
                <a:latin typeface="Palatino Linotype" pitchFamily="18" charset="0"/>
              </a:rPr>
              <a:t>Brak w kodeksie cywilnym definicji działalności gospodarczej i zawodowej</a:t>
            </a:r>
            <a:r>
              <a:rPr lang="pl-PL" altLang="pl-PL" sz="2400" dirty="0" smtClean="0">
                <a:latin typeface="Palatino Linotype" pitchFamily="18" charset="0"/>
              </a:rPr>
              <a:t>.</a:t>
            </a:r>
            <a:endParaRPr lang="pl-PL" altLang="pl-PL" sz="2400" dirty="0" smtClean="0">
              <a:latin typeface="Palatino Linotype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endParaRPr lang="pl-PL" altLang="pl-PL" sz="2400" dirty="0" smtClean="0">
              <a:latin typeface="Palatino Linotype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00034" y="142852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PRZEDSIĘBIORCA W KC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pl-PL" altLang="pl-PL" sz="2400" dirty="0" smtClean="0">
                <a:latin typeface="Palatino Linotype" pitchFamily="18" charset="0"/>
              </a:rPr>
              <a:t>Konstytucja dla biznesu </a:t>
            </a:r>
            <a:r>
              <a:rPr lang="pl-PL" altLang="pl-PL" sz="2400" dirty="0" smtClean="0">
                <a:latin typeface="Palatino Linotype" pitchFamily="18" charset="0"/>
                <a:sym typeface="Wingdings" pitchFamily="2" charset="2"/>
              </a:rPr>
              <a:t> ustawa z dnia 6.03.2018 r. prawo przedsiębiorców </a:t>
            </a:r>
            <a:r>
              <a:rPr lang="pl-PL" sz="2400" dirty="0" smtClean="0">
                <a:latin typeface="Palatino Linotype" pitchFamily="18" charset="0"/>
              </a:rPr>
              <a:t>(</a:t>
            </a:r>
            <a:r>
              <a:rPr lang="pl-PL" sz="2400" dirty="0" err="1" smtClean="0">
                <a:latin typeface="Palatino Linotype" pitchFamily="18" charset="0"/>
              </a:rPr>
              <a:t>Dz.U</a:t>
            </a:r>
            <a:r>
              <a:rPr lang="pl-PL" sz="2400" dirty="0" smtClean="0">
                <a:latin typeface="Palatino Linotype" pitchFamily="18" charset="0"/>
              </a:rPr>
              <a:t>. z 2018 r. poz. 646</a:t>
            </a:r>
            <a:r>
              <a:rPr lang="pl-PL" sz="2400" dirty="0" smtClean="0">
                <a:latin typeface="Palatino Linotype" pitchFamily="18" charset="0"/>
              </a:rPr>
              <a:t>).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v"/>
              <a:defRPr/>
            </a:pPr>
            <a:endParaRPr lang="pl-PL" altLang="pl-PL" sz="2400" b="1" dirty="0" smtClean="0">
              <a:latin typeface="Palatino Linotype" pitchFamily="18" charset="0"/>
            </a:endParaRPr>
          </a:p>
          <a:p>
            <a:pPr algn="ctr">
              <a:lnSpc>
                <a:spcPct val="90000"/>
              </a:lnSpc>
              <a:buNone/>
              <a:defRPr/>
            </a:pPr>
            <a:r>
              <a:rPr lang="pl-PL" altLang="pl-PL" sz="2400" b="1" dirty="0" smtClean="0">
                <a:latin typeface="Palatino Linotype" pitchFamily="18" charset="0"/>
              </a:rPr>
              <a:t>Art. 4</a:t>
            </a:r>
          </a:p>
          <a:p>
            <a:pPr marL="0" indent="0" algn="just">
              <a:buNone/>
            </a:pPr>
            <a:r>
              <a:rPr lang="pl-PL" sz="2400" dirty="0" smtClean="0">
                <a:latin typeface="Palatino Linotype" pitchFamily="18" charset="0"/>
              </a:rPr>
              <a:t>1</a:t>
            </a:r>
            <a:r>
              <a:rPr lang="pl-PL" sz="2400" dirty="0" smtClean="0">
                <a:latin typeface="Palatino Linotype" pitchFamily="18" charset="0"/>
              </a:rPr>
              <a:t>. Przedsiębiorcą jest osoba </a:t>
            </a:r>
            <a:r>
              <a:rPr lang="pl-PL" sz="2400" u="sng" dirty="0" smtClean="0">
                <a:latin typeface="Palatino Linotype" pitchFamily="18" charset="0"/>
              </a:rPr>
              <a:t>fizyczna</a:t>
            </a:r>
            <a:r>
              <a:rPr lang="pl-PL" sz="2400" dirty="0" smtClean="0">
                <a:latin typeface="Palatino Linotype" pitchFamily="18" charset="0"/>
              </a:rPr>
              <a:t>, osoba </a:t>
            </a:r>
            <a:r>
              <a:rPr lang="pl-PL" sz="2400" u="sng" dirty="0" smtClean="0">
                <a:latin typeface="Palatino Linotype" pitchFamily="18" charset="0"/>
              </a:rPr>
              <a:t>prawna</a:t>
            </a:r>
            <a:r>
              <a:rPr lang="pl-PL" sz="2400" dirty="0" smtClean="0">
                <a:latin typeface="Palatino Linotype" pitchFamily="18" charset="0"/>
              </a:rPr>
              <a:t> lub </a:t>
            </a:r>
            <a:r>
              <a:rPr lang="pl-PL" sz="2400" u="sng" dirty="0" smtClean="0">
                <a:latin typeface="Palatino Linotype" pitchFamily="18" charset="0"/>
              </a:rPr>
              <a:t>jednostka organizacyjna niebędąca osobą prawną</a:t>
            </a:r>
            <a:r>
              <a:rPr lang="pl-PL" sz="2400" dirty="0" smtClean="0">
                <a:latin typeface="Palatino Linotype" pitchFamily="18" charset="0"/>
              </a:rPr>
              <a:t>, której odrębna ustawa przyznaje zdolność prawną, </a:t>
            </a:r>
            <a:r>
              <a:rPr lang="pl-PL" sz="2400" u="sng" dirty="0" smtClean="0">
                <a:latin typeface="Palatino Linotype" pitchFamily="18" charset="0"/>
              </a:rPr>
              <a:t>wykonująca działalność gospodarczą</a:t>
            </a:r>
            <a:r>
              <a:rPr lang="pl-PL" sz="2400" dirty="0" smtClean="0">
                <a:latin typeface="Palatino Linotype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l-PL" sz="2400" dirty="0" smtClean="0">
                <a:latin typeface="Palatino Linotype" pitchFamily="18" charset="0"/>
              </a:rPr>
              <a:t>2. Przedsiębiorcami są także </a:t>
            </a:r>
            <a:r>
              <a:rPr lang="pl-PL" sz="2400" u="sng" dirty="0" smtClean="0">
                <a:latin typeface="Palatino Linotype" pitchFamily="18" charset="0"/>
              </a:rPr>
              <a:t>wspólnicy spółki cywilnej</a:t>
            </a:r>
            <a:r>
              <a:rPr lang="pl-PL" sz="2400" dirty="0" smtClean="0">
                <a:latin typeface="Palatino Linotype" pitchFamily="18" charset="0"/>
              </a:rPr>
              <a:t> w zakresie wykonywanej przez nich działalności gospodarczej</a:t>
            </a:r>
            <a:r>
              <a:rPr lang="pl-PL" sz="2400" dirty="0" smtClean="0">
                <a:latin typeface="Palatino Linotype" pitchFamily="18" charset="0"/>
              </a:rPr>
              <a:t>.</a:t>
            </a:r>
          </a:p>
          <a:p>
            <a:pPr marL="0" indent="0" algn="just">
              <a:buNone/>
            </a:pPr>
            <a:endParaRPr lang="pl-PL" sz="2400" dirty="0" smtClean="0">
              <a:latin typeface="Palatino Linotype" pitchFamily="18" charset="0"/>
            </a:endParaRPr>
          </a:p>
          <a:p>
            <a:pPr marL="0" indent="0" algn="ctr">
              <a:buNone/>
            </a:pPr>
            <a:r>
              <a:rPr lang="pl-PL" sz="2400" b="1" dirty="0" smtClean="0">
                <a:latin typeface="Palatino Linotype" pitchFamily="18" charset="0"/>
              </a:rPr>
              <a:t>Art. 3</a:t>
            </a:r>
            <a:endParaRPr lang="pl-PL" sz="2400" b="1" dirty="0" smtClean="0">
              <a:latin typeface="Palatino Linotype" pitchFamily="18" charset="0"/>
            </a:endParaRPr>
          </a:p>
          <a:p>
            <a:pPr marL="0" indent="0" algn="just">
              <a:lnSpc>
                <a:spcPct val="90000"/>
              </a:lnSpc>
              <a:buNone/>
              <a:defRPr/>
            </a:pPr>
            <a:r>
              <a:rPr lang="pl-PL" sz="2400" dirty="0" smtClean="0">
                <a:latin typeface="Palatino Linotype" pitchFamily="18" charset="0"/>
              </a:rPr>
              <a:t>Działalnością gospodarczą jest </a:t>
            </a:r>
            <a:r>
              <a:rPr lang="pl-PL" sz="2400" u="sng" dirty="0" smtClean="0">
                <a:latin typeface="Palatino Linotype" pitchFamily="18" charset="0"/>
              </a:rPr>
              <a:t>zorganizowana</a:t>
            </a:r>
            <a:r>
              <a:rPr lang="pl-PL" sz="2400" dirty="0" smtClean="0">
                <a:latin typeface="Palatino Linotype" pitchFamily="18" charset="0"/>
              </a:rPr>
              <a:t> działalność </a:t>
            </a:r>
            <a:r>
              <a:rPr lang="pl-PL" sz="2400" u="sng" dirty="0" smtClean="0">
                <a:latin typeface="Palatino Linotype" pitchFamily="18" charset="0"/>
              </a:rPr>
              <a:t>zarobkowa</a:t>
            </a:r>
            <a:r>
              <a:rPr lang="pl-PL" sz="2400" dirty="0" smtClean="0">
                <a:latin typeface="Palatino Linotype" pitchFamily="18" charset="0"/>
              </a:rPr>
              <a:t>, wykonywana </a:t>
            </a:r>
            <a:r>
              <a:rPr lang="pl-PL" sz="2400" u="sng" dirty="0" smtClean="0">
                <a:latin typeface="Palatino Linotype" pitchFamily="18" charset="0"/>
              </a:rPr>
              <a:t>we własnym imieniu</a:t>
            </a:r>
            <a:r>
              <a:rPr lang="pl-PL" sz="2400" dirty="0" smtClean="0">
                <a:latin typeface="Palatino Linotype" pitchFamily="18" charset="0"/>
              </a:rPr>
              <a:t> i </a:t>
            </a:r>
            <a:r>
              <a:rPr lang="pl-PL" sz="2400" u="sng" dirty="0" smtClean="0">
                <a:latin typeface="Palatino Linotype" pitchFamily="18" charset="0"/>
              </a:rPr>
              <a:t>w sposób ciągły</a:t>
            </a:r>
            <a:endParaRPr lang="pl-PL" altLang="pl-PL" sz="2400" b="1" u="sng" dirty="0" smtClean="0">
              <a:latin typeface="Palatino Linotype" pitchFamily="18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00034" y="142852"/>
            <a:ext cx="8229600" cy="990600"/>
          </a:xfrm>
          <a:prstGeom prst="rect">
            <a:avLst/>
          </a:prstGeom>
        </p:spPr>
        <p:txBody>
          <a:bodyPr vert="horz" anchor="b" anchorCtr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PRZEDSIĘBIORCA W KONSTYTUCJI</a:t>
            </a:r>
            <a:r>
              <a:rPr kumimoji="0" lang="pl-PL" altLang="pl-PL" sz="3600" b="1" i="1" u="none" strike="noStrike" kern="1200" cap="none" spc="0" normalizeH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 DLA BIZNESU</a:t>
            </a:r>
            <a:endParaRPr kumimoji="0" lang="pl-PL" altLang="pl-PL" sz="3600" b="1" i="1" u="none" strike="noStrike" kern="120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Palatino Linotyp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SzTx/>
              <a:buNone/>
              <a:defRPr/>
            </a:pPr>
            <a:r>
              <a:rPr lang="pl-PL" altLang="pl-PL" sz="2400" dirty="0" smtClean="0">
                <a:latin typeface="Palatino Linotype" pitchFamily="18" charset="0"/>
              </a:rPr>
              <a:t>Dwa kryteria:</a:t>
            </a:r>
            <a:endParaRPr lang="pl-PL" altLang="pl-PL" sz="2400" dirty="0" smtClean="0">
              <a:latin typeface="Palatino Linotype" pitchFamily="18" charset="0"/>
            </a:endParaRPr>
          </a:p>
          <a:p>
            <a:pPr algn="just" eaLnBrk="1" hangingPunct="1">
              <a:lnSpc>
                <a:spcPct val="90000"/>
              </a:lnSpc>
              <a:buSzTx/>
              <a:buFont typeface="Wingdings" pitchFamily="2" charset="2"/>
              <a:buNone/>
              <a:defRPr/>
            </a:pPr>
            <a:endParaRPr lang="pl-PL" altLang="pl-PL" sz="2400" dirty="0" smtClean="0">
              <a:latin typeface="Palatino Linotype" pitchFamily="18" charset="0"/>
            </a:endParaRPr>
          </a:p>
          <a:p>
            <a:pPr lvl="2" algn="just">
              <a:lnSpc>
                <a:spcPct val="90000"/>
              </a:lnSpc>
              <a:buSzPct val="80000"/>
              <a:defRPr/>
            </a:pPr>
            <a:r>
              <a:rPr lang="pl-PL" altLang="pl-PL" sz="2400" b="1" dirty="0" smtClean="0">
                <a:latin typeface="Palatino Linotype" pitchFamily="18" charset="0"/>
              </a:rPr>
              <a:t>podmiotowe</a:t>
            </a:r>
            <a:r>
              <a:rPr lang="pl-PL" altLang="pl-PL" sz="2400" dirty="0" smtClean="0">
                <a:latin typeface="Palatino Linotype" pitchFamily="18" charset="0"/>
              </a:rPr>
              <a:t> </a:t>
            </a:r>
            <a:r>
              <a:rPr lang="pl-PL" altLang="pl-PL" sz="2400" dirty="0" smtClean="0">
                <a:latin typeface="Palatino Linotype" pitchFamily="18" charset="0"/>
              </a:rPr>
              <a:t>– określa ono jakie podmioty uważane są </a:t>
            </a:r>
            <a:r>
              <a:rPr lang="pl-PL" altLang="pl-PL" sz="2400" dirty="0" smtClean="0">
                <a:latin typeface="Palatino Linotype" pitchFamily="18" charset="0"/>
              </a:rPr>
              <a:t>za </a:t>
            </a:r>
            <a:r>
              <a:rPr lang="pl-PL" altLang="pl-PL" sz="2400" dirty="0" smtClean="0">
                <a:latin typeface="Palatino Linotype" pitchFamily="18" charset="0"/>
              </a:rPr>
              <a:t>przedsiębiorców, a zatem osoby </a:t>
            </a:r>
            <a:r>
              <a:rPr lang="pl-PL" altLang="pl-PL" sz="2400" dirty="0" smtClean="0">
                <a:latin typeface="Palatino Linotype" pitchFamily="18" charset="0"/>
              </a:rPr>
              <a:t>fizyczne, prawne </a:t>
            </a:r>
            <a:r>
              <a:rPr lang="pl-PL" altLang="pl-PL" sz="2400" dirty="0" smtClean="0">
                <a:latin typeface="Palatino Linotype" pitchFamily="18" charset="0"/>
              </a:rPr>
              <a:t>i jednostki organizacyjne, którym przepis ustawy przyznaje osobowość </a:t>
            </a:r>
            <a:r>
              <a:rPr lang="pl-PL" altLang="pl-PL" sz="2400" dirty="0" smtClean="0">
                <a:latin typeface="Palatino Linotype" pitchFamily="18" charset="0"/>
              </a:rPr>
              <a:t>prawną </a:t>
            </a:r>
            <a:r>
              <a:rPr lang="pl-PL" altLang="pl-PL" sz="2400" dirty="0" smtClean="0">
                <a:latin typeface="Palatino Linotype" pitchFamily="18" charset="0"/>
              </a:rPr>
              <a:t>oraz </a:t>
            </a:r>
            <a:r>
              <a:rPr lang="pl-PL" altLang="pl-PL" sz="2400" dirty="0" smtClean="0">
                <a:latin typeface="Palatino Linotype" pitchFamily="18" charset="0"/>
              </a:rPr>
              <a:t>wspólnicy </a:t>
            </a:r>
            <a:r>
              <a:rPr lang="pl-PL" altLang="pl-PL" sz="2400" dirty="0" smtClean="0">
                <a:latin typeface="Palatino Linotype" pitchFamily="18" charset="0"/>
              </a:rPr>
              <a:t>spółki cywilnej w zakresie wykonywanej przez nich działalności </a:t>
            </a:r>
            <a:r>
              <a:rPr lang="pl-PL" altLang="pl-PL" sz="2400" dirty="0" smtClean="0">
                <a:latin typeface="Palatino Linotype" pitchFamily="18" charset="0"/>
              </a:rPr>
              <a:t>gospodarczej. </a:t>
            </a:r>
            <a:endParaRPr lang="pl-PL" altLang="pl-PL" sz="2400" dirty="0" smtClean="0">
              <a:latin typeface="Palatino Linotype" pitchFamily="18" charset="0"/>
            </a:endParaRPr>
          </a:p>
          <a:p>
            <a:pPr lvl="2" algn="just">
              <a:lnSpc>
                <a:spcPct val="90000"/>
              </a:lnSpc>
              <a:buSzPct val="80000"/>
              <a:defRPr/>
            </a:pPr>
            <a:r>
              <a:rPr lang="pl-PL" altLang="pl-PL" sz="2400" b="1" dirty="0" smtClean="0">
                <a:latin typeface="Palatino Linotype" pitchFamily="18" charset="0"/>
              </a:rPr>
              <a:t>funkcjonalne</a:t>
            </a:r>
            <a:r>
              <a:rPr lang="pl-PL" altLang="pl-PL" sz="2400" dirty="0" smtClean="0">
                <a:latin typeface="Palatino Linotype" pitchFamily="18" charset="0"/>
              </a:rPr>
              <a:t> </a:t>
            </a:r>
            <a:r>
              <a:rPr lang="pl-PL" altLang="pl-PL" sz="2400" dirty="0" smtClean="0">
                <a:latin typeface="Palatino Linotype" pitchFamily="18" charset="0"/>
              </a:rPr>
              <a:t>– to cechy, którymi powinien wykazać się przedsiębiorca prowadząc swoją działalność </a:t>
            </a:r>
            <a:r>
              <a:rPr lang="pl-PL" altLang="pl-PL" sz="2400" dirty="0" smtClean="0">
                <a:latin typeface="Palatino Linotype" pitchFamily="18" charset="0"/>
              </a:rPr>
              <a:t>gospodarczą.</a:t>
            </a:r>
            <a:endParaRPr lang="pl-PL" altLang="pl-PL" sz="2400" dirty="0" smtClean="0">
              <a:latin typeface="Palatino Linotype" pitchFamily="18" charset="0"/>
            </a:endParaRPr>
          </a:p>
          <a:p>
            <a:pPr lvl="2" algn="just" eaLnBrk="1" hangingPunct="1">
              <a:lnSpc>
                <a:spcPct val="90000"/>
              </a:lnSpc>
              <a:buSzPct val="80000"/>
              <a:buFont typeface="Wingdings" pitchFamily="2" charset="2"/>
              <a:buChar char="Ø"/>
              <a:defRPr/>
            </a:pPr>
            <a:endParaRPr lang="pl-PL" altLang="pl-PL" sz="2400" dirty="0" smtClean="0">
              <a:latin typeface="Palatino Linotype" pitchFamily="18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00034" y="142852"/>
            <a:ext cx="8229600" cy="990600"/>
          </a:xfrm>
          <a:prstGeom prst="rect">
            <a:avLst/>
          </a:prstGeom>
        </p:spPr>
        <p:txBody>
          <a:bodyPr vert="horz" anchor="b" anchorCtr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PRZEDSIĘBIORCA W KONSTYTUCJI</a:t>
            </a:r>
            <a:r>
              <a:rPr kumimoji="0" lang="pl-PL" altLang="pl-PL" sz="3600" b="1" i="1" u="none" strike="noStrike" kern="1200" cap="none" spc="0" normalizeH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 DLA BIZNESU</a:t>
            </a:r>
            <a:endParaRPr kumimoji="0" lang="pl-PL" altLang="pl-PL" sz="3600" b="1" i="1" u="none" strike="noStrike" kern="120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Palatino Linotyp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57298"/>
            <a:ext cx="8229600" cy="4929222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SzTx/>
              <a:buNone/>
              <a:defRPr/>
            </a:pPr>
            <a:r>
              <a:rPr lang="pl-PL" altLang="pl-PL" sz="2200" dirty="0" smtClean="0">
                <a:latin typeface="Palatino Linotype" pitchFamily="18" charset="0"/>
              </a:rPr>
              <a:t>Pojęcie </a:t>
            </a:r>
            <a:r>
              <a:rPr lang="pl-PL" altLang="pl-PL" sz="2200" dirty="0" smtClean="0">
                <a:latin typeface="Palatino Linotype" pitchFamily="18" charset="0"/>
              </a:rPr>
              <a:t>działalności gospodarczej </a:t>
            </a:r>
            <a:r>
              <a:rPr lang="pl-PL" altLang="pl-PL" sz="2200" dirty="0" smtClean="0">
                <a:latin typeface="Palatino Linotype" pitchFamily="18" charset="0"/>
              </a:rPr>
              <a:t>oparto </a:t>
            </a:r>
            <a:r>
              <a:rPr lang="pl-PL" altLang="pl-PL" sz="2200" dirty="0" smtClean="0">
                <a:latin typeface="Palatino Linotype" pitchFamily="18" charset="0"/>
              </a:rPr>
              <a:t>na trzech filarach:</a:t>
            </a:r>
          </a:p>
          <a:p>
            <a:pPr algn="just" eaLnBrk="1" hangingPunct="1">
              <a:lnSpc>
                <a:spcPct val="80000"/>
              </a:lnSpc>
              <a:buSzTx/>
              <a:buFont typeface="Wingdings" pitchFamily="2" charset="2"/>
              <a:buNone/>
              <a:defRPr/>
            </a:pPr>
            <a:endParaRPr lang="pl-PL" altLang="pl-PL" sz="2200" dirty="0" smtClean="0">
              <a:latin typeface="Palatino Linotype" pitchFamily="18" charset="0"/>
            </a:endParaRPr>
          </a:p>
          <a:p>
            <a:pPr lvl="1" algn="just">
              <a:lnSpc>
                <a:spcPct val="80000"/>
              </a:lnSpc>
              <a:buSzTx/>
              <a:buFont typeface="Wingdings" pitchFamily="2" charset="2"/>
              <a:buChar char="v"/>
              <a:defRPr/>
            </a:pPr>
            <a:r>
              <a:rPr lang="pl-PL" altLang="pl-PL" sz="2200" dirty="0" smtClean="0">
                <a:solidFill>
                  <a:schemeClr val="tx1"/>
                </a:solidFill>
                <a:latin typeface="Palatino Linotype" pitchFamily="18" charset="0"/>
              </a:rPr>
              <a:t>gospodarczym charakterze </a:t>
            </a:r>
            <a:r>
              <a:rPr lang="pl-PL" altLang="pl-PL" sz="2200" dirty="0" smtClean="0">
                <a:solidFill>
                  <a:schemeClr val="tx1"/>
                </a:solidFill>
                <a:latin typeface="Palatino Linotype" pitchFamily="18" charset="0"/>
              </a:rPr>
              <a:t>działalności;</a:t>
            </a:r>
            <a:endParaRPr lang="pl-PL" altLang="pl-PL" sz="2200" dirty="0" smtClean="0">
              <a:solidFill>
                <a:schemeClr val="tx1"/>
              </a:solidFill>
              <a:latin typeface="Palatino Linotype" pitchFamily="18" charset="0"/>
            </a:endParaRPr>
          </a:p>
          <a:p>
            <a:pPr lvl="1" algn="just">
              <a:lnSpc>
                <a:spcPct val="80000"/>
              </a:lnSpc>
              <a:buSzTx/>
              <a:buFont typeface="Wingdings" pitchFamily="2" charset="2"/>
              <a:buChar char="v"/>
              <a:defRPr/>
            </a:pPr>
            <a:endParaRPr lang="pl-PL" altLang="pl-PL" sz="2200" dirty="0" smtClean="0">
              <a:solidFill>
                <a:schemeClr val="tx1"/>
              </a:solidFill>
              <a:latin typeface="Palatino Linotype" pitchFamily="18" charset="0"/>
            </a:endParaRPr>
          </a:p>
          <a:p>
            <a:pPr lvl="1" algn="just">
              <a:lnSpc>
                <a:spcPct val="80000"/>
              </a:lnSpc>
              <a:buSzTx/>
              <a:buFont typeface="Wingdings" pitchFamily="2" charset="2"/>
              <a:buChar char="v"/>
              <a:defRPr/>
            </a:pPr>
            <a:r>
              <a:rPr lang="pl-PL" altLang="pl-PL" sz="2200" dirty="0" smtClean="0">
                <a:solidFill>
                  <a:schemeClr val="tx1"/>
                </a:solidFill>
                <a:latin typeface="Palatino Linotype" pitchFamily="18" charset="0"/>
              </a:rPr>
              <a:t>celu zarobkowym – jest to założenie osiągania zysku bez względu na to, czy wystąpi on w praktyce; </a:t>
            </a:r>
            <a:r>
              <a:rPr lang="pl-PL" altLang="pl-PL" sz="2200" dirty="0" smtClean="0">
                <a:solidFill>
                  <a:schemeClr val="tx1"/>
                </a:solidFill>
                <a:latin typeface="Palatino Linotype" pitchFamily="18" charset="0"/>
              </a:rPr>
              <a:t>należy uwzględniać ryzyko </a:t>
            </a:r>
            <a:r>
              <a:rPr lang="pl-PL" altLang="pl-PL" sz="2200" dirty="0" smtClean="0">
                <a:solidFill>
                  <a:schemeClr val="tx1"/>
                </a:solidFill>
                <a:latin typeface="Palatino Linotype" pitchFamily="18" charset="0"/>
              </a:rPr>
              <a:t>gospodarcze uzależnione od różnych czynników (np. koniunktury na rynku</a:t>
            </a:r>
            <a:r>
              <a:rPr lang="pl-PL" altLang="pl-PL" sz="2200" dirty="0" smtClean="0">
                <a:solidFill>
                  <a:schemeClr val="tx1"/>
                </a:solidFill>
                <a:latin typeface="Palatino Linotype" pitchFamily="18" charset="0"/>
              </a:rPr>
              <a:t>);</a:t>
            </a:r>
            <a:endParaRPr lang="pl-PL" altLang="pl-PL" sz="2200" dirty="0" smtClean="0">
              <a:solidFill>
                <a:schemeClr val="tx1"/>
              </a:solidFill>
              <a:latin typeface="Palatino Linotype" pitchFamily="18" charset="0"/>
            </a:endParaRPr>
          </a:p>
          <a:p>
            <a:pPr lvl="1" algn="just">
              <a:lnSpc>
                <a:spcPct val="80000"/>
              </a:lnSpc>
              <a:buSzTx/>
              <a:buFont typeface="Wingdings" pitchFamily="2" charset="2"/>
              <a:buChar char="v"/>
              <a:defRPr/>
            </a:pPr>
            <a:endParaRPr lang="pl-PL" altLang="pl-PL" sz="2200" dirty="0" smtClean="0">
              <a:solidFill>
                <a:schemeClr val="tx1"/>
              </a:solidFill>
              <a:latin typeface="Palatino Linotype" pitchFamily="18" charset="0"/>
            </a:endParaRPr>
          </a:p>
          <a:p>
            <a:pPr lvl="1" algn="just">
              <a:lnSpc>
                <a:spcPct val="80000"/>
              </a:lnSpc>
              <a:buSzTx/>
              <a:buFont typeface="Wingdings" pitchFamily="2" charset="2"/>
              <a:buChar char="v"/>
              <a:defRPr/>
            </a:pPr>
            <a:r>
              <a:rPr lang="pl-PL" altLang="pl-PL" sz="2200" dirty="0" smtClean="0">
                <a:solidFill>
                  <a:schemeClr val="tx1"/>
                </a:solidFill>
                <a:latin typeface="Palatino Linotype" pitchFamily="18" charset="0"/>
              </a:rPr>
              <a:t>wykonywaniu działalności w sposób ciągły i zorganizowany – nie jest działalnością gospodarczą czynność jednorazowa. Musi zachodzić powtarzalność czynności. Zorganizowanie to przyjęcie odpowiedniej dla danej działalności formy organizacyjno-prawnej i dokonanie stosownych czynności w celu jej założenia (np. rejestracja, koncesja/zezwolenie, założenie rachunku w banku). 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00034" y="142852"/>
            <a:ext cx="8229600" cy="990600"/>
          </a:xfrm>
          <a:prstGeom prst="rect">
            <a:avLst/>
          </a:prstGeom>
        </p:spPr>
        <p:txBody>
          <a:bodyPr vert="horz" anchor="b" anchorCtr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PRZEDSIĘBIORCA W KONSTYTUCJI</a:t>
            </a:r>
            <a:r>
              <a:rPr kumimoji="0" lang="pl-PL" altLang="pl-PL" sz="3600" b="1" i="1" u="none" strike="noStrike" kern="1200" cap="none" spc="0" normalizeH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 DLA BIZNESU</a:t>
            </a:r>
            <a:endParaRPr kumimoji="0" lang="pl-PL" altLang="pl-PL" sz="3600" b="1" i="1" u="none" strike="noStrike" kern="120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Palatino Linotyp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071546"/>
            <a:ext cx="8229600" cy="5214974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pl-PL" sz="1800" dirty="0" smtClean="0">
                <a:latin typeface="Palatino Linotype" pitchFamily="18" charset="0"/>
              </a:rPr>
              <a:t>Przepisów ustawy nie stosuje się do:</a:t>
            </a:r>
          </a:p>
          <a:p>
            <a:pPr algn="just">
              <a:buFont typeface="Wingdings" pitchFamily="2" charset="2"/>
              <a:buChar char="v"/>
            </a:pPr>
            <a:r>
              <a:rPr lang="pl-PL" sz="1800" dirty="0" smtClean="0">
                <a:latin typeface="Palatino Linotype" pitchFamily="18" charset="0"/>
              </a:rPr>
              <a:t>działalności </a:t>
            </a:r>
            <a:r>
              <a:rPr lang="pl-PL" sz="1800" dirty="0" smtClean="0">
                <a:latin typeface="Palatino Linotype" pitchFamily="18" charset="0"/>
              </a:rPr>
              <a:t>wytwórczej w rolnictwie w zakresie upraw rolnych oraz chowu i hodowli zwierząt, ogrodnictwa, warzywnictwa, leśnictwa i rybactwa śródlądowego;</a:t>
            </a:r>
          </a:p>
          <a:p>
            <a:pPr algn="just">
              <a:buFont typeface="Wingdings" pitchFamily="2" charset="2"/>
              <a:buChar char="v"/>
            </a:pPr>
            <a:r>
              <a:rPr lang="pl-PL" sz="1800" dirty="0" smtClean="0">
                <a:latin typeface="Palatino Linotype" pitchFamily="18" charset="0"/>
              </a:rPr>
              <a:t>wynajmowania </a:t>
            </a:r>
            <a:r>
              <a:rPr lang="pl-PL" sz="1800" dirty="0" smtClean="0">
                <a:latin typeface="Palatino Linotype" pitchFamily="18" charset="0"/>
              </a:rPr>
              <a:t>przez rolników pokoi, sprzedaży posiłków domowych i świadczenia w gospodarstwach rolnych innych usług związanych z pobytem turystów;</a:t>
            </a:r>
          </a:p>
          <a:p>
            <a:pPr algn="just">
              <a:buFont typeface="Wingdings" pitchFamily="2" charset="2"/>
              <a:buChar char="v"/>
            </a:pPr>
            <a:r>
              <a:rPr lang="pl-PL" sz="1800" dirty="0" smtClean="0">
                <a:latin typeface="Palatino Linotype" pitchFamily="18" charset="0"/>
              </a:rPr>
              <a:t>wyrobu </a:t>
            </a:r>
            <a:r>
              <a:rPr lang="pl-PL" sz="1800" dirty="0" smtClean="0">
                <a:latin typeface="Palatino Linotype" pitchFamily="18" charset="0"/>
              </a:rPr>
              <a:t>wina przez producentów będących rolnikami wyrabiającymi mniej niż 100 hektolitrów wina w ciągu roku gospodarczego, o których mowa w art. 17 ust. 3 ustawy z dnia 12 maja 2011 r. o wyrobie i rozlewie wyrobów winiarskich, obrocie tymi wyrobami i organizacji rynku wina (</a:t>
            </a:r>
            <a:r>
              <a:rPr lang="pl-PL" sz="1800" dirty="0" err="1" smtClean="0">
                <a:latin typeface="Palatino Linotype" pitchFamily="18" charset="0"/>
              </a:rPr>
              <a:t>Dz.U</a:t>
            </a:r>
            <a:r>
              <a:rPr lang="pl-PL" sz="1800" dirty="0" smtClean="0">
                <a:latin typeface="Palatino Linotype" pitchFamily="18" charset="0"/>
              </a:rPr>
              <a:t>. z 2016 r. poz. 859, z 2017 r. poz. 624 oraz z 2018 r. poz. 650);</a:t>
            </a:r>
          </a:p>
          <a:p>
            <a:pPr algn="just">
              <a:buFont typeface="Wingdings" pitchFamily="2" charset="2"/>
              <a:buChar char="v"/>
            </a:pPr>
            <a:r>
              <a:rPr lang="pl-PL" sz="1800" dirty="0" smtClean="0">
                <a:latin typeface="Palatino Linotype" pitchFamily="18" charset="0"/>
              </a:rPr>
              <a:t>działalności </a:t>
            </a:r>
            <a:r>
              <a:rPr lang="pl-PL" sz="1800" dirty="0" smtClean="0">
                <a:latin typeface="Palatino Linotype" pitchFamily="18" charset="0"/>
              </a:rPr>
              <a:t>rolników w zakresie sprzedaży, o której mowa w art. 20 ust. 1c ustawy z dnia 26 lipca 1991 r. o podatku dochodowym od osób fizycznych (</a:t>
            </a:r>
            <a:r>
              <a:rPr lang="pl-PL" sz="1800" dirty="0" err="1" smtClean="0">
                <a:latin typeface="Palatino Linotype" pitchFamily="18" charset="0"/>
              </a:rPr>
              <a:t>Dz.U</a:t>
            </a:r>
            <a:r>
              <a:rPr lang="pl-PL" sz="1800" dirty="0" smtClean="0">
                <a:latin typeface="Palatino Linotype" pitchFamily="18" charset="0"/>
              </a:rPr>
              <a:t>. z 2018 r. poz. 200, z </a:t>
            </a:r>
            <a:r>
              <a:rPr lang="pl-PL" sz="1800" dirty="0" err="1" smtClean="0">
                <a:latin typeface="Palatino Linotype" pitchFamily="18" charset="0"/>
              </a:rPr>
              <a:t>późn</a:t>
            </a:r>
            <a:r>
              <a:rPr lang="pl-PL" sz="1800" dirty="0" smtClean="0">
                <a:latin typeface="Palatino Linotype" pitchFamily="18" charset="0"/>
              </a:rPr>
              <a:t>. </a:t>
            </a:r>
            <a:r>
              <a:rPr lang="pl-PL" sz="1800" dirty="0" smtClean="0">
                <a:latin typeface="Palatino Linotype" pitchFamily="18" charset="0"/>
              </a:rPr>
              <a:t>zm.);</a:t>
            </a:r>
            <a:endParaRPr lang="pl-PL" sz="1800" dirty="0" smtClean="0">
              <a:latin typeface="Palatino Linotype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pl-PL" sz="1800" dirty="0" smtClean="0">
                <a:latin typeface="Palatino Linotype" pitchFamily="18" charset="0"/>
              </a:rPr>
              <a:t>działalności </a:t>
            </a:r>
            <a:r>
              <a:rPr lang="pl-PL" sz="1800" dirty="0" smtClean="0">
                <a:latin typeface="Palatino Linotype" pitchFamily="18" charset="0"/>
              </a:rPr>
              <a:t>prowadzonej przez koła gospodyń wiejskich na podstawie ustawy z dnia 9 listopada 2018 r. o kołach gospodyń wiejskich (</a:t>
            </a:r>
            <a:r>
              <a:rPr lang="pl-PL" sz="1800" dirty="0" err="1" smtClean="0">
                <a:latin typeface="Palatino Linotype" pitchFamily="18" charset="0"/>
              </a:rPr>
              <a:t>Dz.U</a:t>
            </a:r>
            <a:r>
              <a:rPr lang="pl-PL" sz="1800" dirty="0" smtClean="0">
                <a:latin typeface="Palatino Linotype" pitchFamily="18" charset="0"/>
              </a:rPr>
              <a:t>. poz. 2212), które spełniają warunki, o których mowa w art. 24 ust. 1 tej ustawy.</a:t>
            </a:r>
            <a:endParaRPr lang="pl-PL" sz="1800" dirty="0">
              <a:latin typeface="Palatino Linotype" pitchFamily="18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00034" y="142852"/>
            <a:ext cx="8229600" cy="990600"/>
          </a:xfrm>
          <a:prstGeom prst="rect">
            <a:avLst/>
          </a:prstGeom>
        </p:spPr>
        <p:txBody>
          <a:bodyPr vert="horz" anchor="b" anchorCtr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3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PRZEDSIĘBIORCA W KONSTYTUCJI</a:t>
            </a:r>
            <a:r>
              <a:rPr kumimoji="0" lang="pl-PL" altLang="pl-PL" sz="3600" b="1" i="1" u="none" strike="noStrike" kern="1200" cap="none" spc="0" normalizeH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Palatino Linotype" pitchFamily="18" charset="0"/>
                <a:ea typeface="+mj-ea"/>
                <a:cs typeface="+mj-cs"/>
              </a:rPr>
              <a:t> DLA BIZNESU</a:t>
            </a:r>
            <a:endParaRPr kumimoji="0" lang="pl-PL" altLang="pl-PL" sz="3600" b="1" i="1" u="none" strike="noStrike" kern="1200" cap="none" spc="0" normalizeH="0" baseline="0" noProof="0" dirty="0" smtClean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Palatino Linotype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4|0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czątek">
  <a:themeElements>
    <a:clrScheme name="Począte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Począte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ocząte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</TotalTime>
  <Words>960</Words>
  <Application>Microsoft Office PowerPoint</Application>
  <PresentationFormat>Pokaz na ekranie (4:3)</PresentationFormat>
  <Paragraphs>100</Paragraphs>
  <Slides>18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18</vt:i4>
      </vt:variant>
    </vt:vector>
  </HeadingPairs>
  <TitlesOfParts>
    <vt:vector size="19" baseType="lpstr">
      <vt:lpstr>Początek</vt:lpstr>
      <vt:lpstr>PRZEDSIĘBIORCA</vt:lpstr>
      <vt:lpstr>ZARYS HISTORYCZNY </vt:lpstr>
      <vt:lpstr>ZARYS HISTORYCZNY </vt:lpstr>
      <vt:lpstr>PRZEDSIĘBIORCA W KC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  <vt:lpstr>Slajd 17</vt:lpstr>
      <vt:lpstr>Slajd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PRZEDSIĘBIORCA</dc:title>
  <dc:creator>MSI</dc:creator>
  <cp:lastModifiedBy>MSI</cp:lastModifiedBy>
  <cp:revision>2</cp:revision>
  <dcterms:created xsi:type="dcterms:W3CDTF">2019-02-28T00:52:31Z</dcterms:created>
  <dcterms:modified xsi:type="dcterms:W3CDTF">2019-02-28T01:01:04Z</dcterms:modified>
</cp:coreProperties>
</file>