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9" r:id="rId11"/>
    <p:sldId id="263" r:id="rId12"/>
    <p:sldId id="264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67" r:id="rId23"/>
    <p:sldId id="280" r:id="rId24"/>
    <p:sldId id="268" r:id="rId25"/>
    <p:sldId id="281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8" y="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7B8E-5651-4A60-BCAB-3D92011D4619}" type="datetimeFigureOut">
              <a:rPr lang="pl-PL" smtClean="0"/>
              <a:pPr/>
              <a:t>2019-11-23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B8BA-E4D3-4592-AC56-77D5EAEE3F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7B8E-5651-4A60-BCAB-3D92011D4619}" type="datetimeFigureOut">
              <a:rPr lang="pl-PL" smtClean="0"/>
              <a:pPr/>
              <a:t>2019-11-23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B8BA-E4D3-4592-AC56-77D5EAEE3F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7B8E-5651-4A60-BCAB-3D92011D4619}" type="datetimeFigureOut">
              <a:rPr lang="pl-PL" smtClean="0"/>
              <a:pPr/>
              <a:t>2019-11-23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B8BA-E4D3-4592-AC56-77D5EAEE3F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7B8E-5651-4A60-BCAB-3D92011D4619}" type="datetimeFigureOut">
              <a:rPr lang="pl-PL" smtClean="0"/>
              <a:pPr/>
              <a:t>2019-11-23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B8BA-E4D3-4592-AC56-77D5EAEE3F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7B8E-5651-4A60-BCAB-3D92011D4619}" type="datetimeFigureOut">
              <a:rPr lang="pl-PL" smtClean="0"/>
              <a:pPr/>
              <a:t>2019-11-23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B8BA-E4D3-4592-AC56-77D5EAEE3F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7B8E-5651-4A60-BCAB-3D92011D4619}" type="datetimeFigureOut">
              <a:rPr lang="pl-PL" smtClean="0"/>
              <a:pPr/>
              <a:t>2019-11-23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B8BA-E4D3-4592-AC56-77D5EAEE3F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7B8E-5651-4A60-BCAB-3D92011D4619}" type="datetimeFigureOut">
              <a:rPr lang="pl-PL" smtClean="0"/>
              <a:pPr/>
              <a:t>2019-11-23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B8BA-E4D3-4592-AC56-77D5EAEE3F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7B8E-5651-4A60-BCAB-3D92011D4619}" type="datetimeFigureOut">
              <a:rPr lang="pl-PL" smtClean="0"/>
              <a:pPr/>
              <a:t>2019-11-23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B8BA-E4D3-4592-AC56-77D5EAEE3F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7B8E-5651-4A60-BCAB-3D92011D4619}" type="datetimeFigureOut">
              <a:rPr lang="pl-PL" smtClean="0"/>
              <a:pPr/>
              <a:t>2019-11-23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B8BA-E4D3-4592-AC56-77D5EAEE3F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7B8E-5651-4A60-BCAB-3D92011D4619}" type="datetimeFigureOut">
              <a:rPr lang="pl-PL" smtClean="0"/>
              <a:pPr/>
              <a:t>2019-11-23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B8BA-E4D3-4592-AC56-77D5EAEE3F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7B8E-5651-4A60-BCAB-3D92011D4619}" type="datetimeFigureOut">
              <a:rPr lang="pl-PL" smtClean="0"/>
              <a:pPr/>
              <a:t>2019-11-23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96B8BA-E4D3-4592-AC56-77D5EAEE3F9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837B8E-5651-4A60-BCAB-3D92011D4619}" type="datetimeFigureOut">
              <a:rPr lang="pl-PL" smtClean="0"/>
              <a:pPr/>
              <a:t>2019-11-23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96B8BA-E4D3-4592-AC56-77D5EAEE3F99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686482" cy="3071834"/>
          </a:xfrm>
        </p:spPr>
        <p:txBody>
          <a:bodyPr/>
          <a:lstStyle/>
          <a:p>
            <a:pPr algn="ctr"/>
            <a:r>
              <a:rPr lang="pl-PL" sz="6600" dirty="0"/>
              <a:t>PRZESŁANKI PROCESOWE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57158" y="928670"/>
            <a:ext cx="4138642" cy="542625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/>
              <a:t>PRZESŁANKI MATERIALNE</a:t>
            </a:r>
            <a:endParaRPr lang="pl-PL" dirty="0"/>
          </a:p>
          <a:p>
            <a:r>
              <a:rPr lang="pl-PL" dirty="0"/>
              <a:t>mają swe źródło w sferze prawa materialnego</a:t>
            </a:r>
          </a:p>
          <a:p>
            <a:r>
              <a:rPr lang="pl-PL" dirty="0"/>
              <a:t>wywołują skutek w sferze prawa materialnego</a:t>
            </a:r>
          </a:p>
          <a:p>
            <a:r>
              <a:rPr lang="pl-PL" dirty="0"/>
              <a:t>skutkują niedopuszczalnością procesu z uwagi na brak naruszenia prawa materialnego (np. brak karalności czynu)</a:t>
            </a:r>
          </a:p>
          <a:p>
            <a:r>
              <a:rPr lang="pl-PL" dirty="0"/>
              <a:t>Są one dlatego przesłankami warunkującymi dopuszczalność procesu, ponieważ warunkują jednocześnie samą odpowiedzialność karną określoną przepisami prawa karnego materialnego</a:t>
            </a:r>
          </a:p>
          <a:p>
            <a:r>
              <a:rPr lang="pl-PL" dirty="0"/>
              <a:t>negatywna przesłanka materialna przesądza o braku odpowiedzialności, wobec czego dalsze postępowanie jest bezprzedmiotowe. 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00562" y="928670"/>
            <a:ext cx="4186238" cy="542625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/>
              <a:t>PRZESŁANKI FORMALNE</a:t>
            </a:r>
          </a:p>
          <a:p>
            <a:pPr lvl="0"/>
            <a:r>
              <a:rPr lang="pl-PL" dirty="0"/>
              <a:t>źródło tkwi w przepisach procesowych</a:t>
            </a:r>
          </a:p>
          <a:p>
            <a:pPr lvl="0"/>
            <a:r>
              <a:rPr lang="pl-PL" dirty="0"/>
              <a:t>skutek występuje bezpośrednio w sferze prawa procesowego </a:t>
            </a:r>
          </a:p>
          <a:p>
            <a:pPr lvl="0"/>
            <a:r>
              <a:rPr lang="pl-PL" dirty="0"/>
              <a:t>nie mają nic wspólnego ze sferą karnego prawa materialnego. </a:t>
            </a:r>
          </a:p>
          <a:p>
            <a:pPr lvl="0"/>
            <a:r>
              <a:rPr lang="pl-PL" dirty="0"/>
              <a:t>nie przesądzają kwestii odpowiedzialności karnej, lecz warunkują jedynie sam proces karny.</a:t>
            </a:r>
          </a:p>
          <a:p>
            <a:r>
              <a:rPr lang="pl-PL" dirty="0"/>
              <a:t>negatywna przesłanka formalna powoduje niedopuszczalność procesu, a tym samym jakiekolwiek rozważanie kwestii odpowiedzialności karnej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4210080" cy="542625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PRZESŁANKI MATERIALNE</a:t>
            </a:r>
            <a:endParaRPr lang="pl-PL" dirty="0"/>
          </a:p>
          <a:p>
            <a:pPr>
              <a:buNone/>
            </a:pPr>
            <a:r>
              <a:rPr lang="pl-PL" dirty="0"/>
              <a:t> </a:t>
            </a:r>
          </a:p>
          <a:p>
            <a:pPr>
              <a:buNone/>
            </a:pPr>
            <a:r>
              <a:rPr lang="pl-PL" dirty="0"/>
              <a:t>1)   czynu nie popełniono albo brak jest danych dostatecznie uzasadniających podejrzenie jego popełnienia,</a:t>
            </a:r>
          </a:p>
          <a:p>
            <a:pPr>
              <a:buNone/>
            </a:pPr>
            <a:r>
              <a:rPr lang="pl-PL" dirty="0"/>
              <a:t>2)   czyn nie zawiera znamion czynu zabronionego albo ustawa stanowi, że sprawca nie popełnia przestępstwa,</a:t>
            </a:r>
          </a:p>
          <a:p>
            <a:pPr>
              <a:buNone/>
            </a:pPr>
            <a:r>
              <a:rPr lang="pl-PL" dirty="0"/>
              <a:t>3)   społeczna szkodliwość czynu jest znikoma,</a:t>
            </a:r>
          </a:p>
          <a:p>
            <a:pPr>
              <a:buNone/>
            </a:pPr>
            <a:r>
              <a:rPr lang="pl-PL" dirty="0"/>
              <a:t>4)   ustawa stanowi, że sprawca nie podlega karze,</a:t>
            </a:r>
          </a:p>
          <a:p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4429124" y="928670"/>
            <a:ext cx="4257676" cy="542625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PRZESŁANKI FORMALNE</a:t>
            </a:r>
          </a:p>
          <a:p>
            <a:pPr>
              <a:buNone/>
            </a:pPr>
            <a:r>
              <a:rPr lang="pl-PL" dirty="0"/>
              <a:t>5)   oskarżony zmarł,</a:t>
            </a:r>
          </a:p>
          <a:p>
            <a:pPr>
              <a:buNone/>
            </a:pPr>
            <a:r>
              <a:rPr lang="pl-PL" dirty="0"/>
              <a:t>6)  nastąpiło przedawnienie karalności</a:t>
            </a:r>
            <a:r>
              <a:rPr lang="pl-PL" u="sng" dirty="0"/>
              <a:t>,</a:t>
            </a:r>
            <a:endParaRPr lang="pl-PL" dirty="0"/>
          </a:p>
          <a:p>
            <a:pPr>
              <a:buNone/>
            </a:pPr>
            <a:r>
              <a:rPr lang="pl-PL" dirty="0"/>
              <a:t>7)   postępowanie karne co do tego samego czynu tej samej osoby zostało prawomocnie zakończone albo wcześniej wszczęte toczy się,</a:t>
            </a:r>
          </a:p>
          <a:p>
            <a:pPr>
              <a:buNone/>
            </a:pPr>
            <a:r>
              <a:rPr lang="pl-PL" dirty="0"/>
              <a:t>8)   sprawca nie podlega orzecznictwu polskich sądów karnych,</a:t>
            </a:r>
          </a:p>
          <a:p>
            <a:pPr>
              <a:buNone/>
            </a:pPr>
            <a:r>
              <a:rPr lang="pl-PL" dirty="0"/>
              <a:t>9)   brak skargi uprawnionego oskarżyciela,</a:t>
            </a:r>
          </a:p>
          <a:p>
            <a:pPr>
              <a:buNone/>
            </a:pPr>
            <a:r>
              <a:rPr lang="pl-PL" dirty="0"/>
              <a:t>10)  brak wymaganego zezwolenia na ściganie lub wniosku o ściganie pochodzącego od osoby uprawnionej, chyba że ustawa stanowi inaczej,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pl-PL" sz="2400" dirty="0"/>
            </a:br>
            <a:br>
              <a:rPr lang="pl-PL" sz="1300" dirty="0"/>
            </a:br>
            <a:endParaRPr lang="pl-PL" sz="1300" dirty="0"/>
          </a:p>
        </p:txBody>
      </p:sp>
      <p:sp>
        <p:nvSpPr>
          <p:cNvPr id="9" name="Symbol zastępczy zawartości 8"/>
          <p:cNvSpPr>
            <a:spLocks noGrp="1"/>
          </p:cNvSpPr>
          <p:nvPr>
            <p:ph sz="half" idx="1"/>
          </p:nvPr>
        </p:nvSpPr>
        <p:spPr>
          <a:xfrm>
            <a:off x="285720" y="1142984"/>
            <a:ext cx="4210080" cy="521194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sz="2800" b="1" dirty="0"/>
              <a:t>	Przesłani materialne dzielą się na przesłanki:</a:t>
            </a:r>
            <a:br>
              <a:rPr lang="pl-PL" sz="2800" dirty="0"/>
            </a:br>
            <a:r>
              <a:rPr lang="pl-PL" sz="2800" b="1" dirty="0"/>
              <a:t> </a:t>
            </a:r>
            <a:br>
              <a:rPr lang="pl-PL" sz="2800" dirty="0"/>
            </a:br>
            <a:r>
              <a:rPr lang="pl-PL" sz="2800" dirty="0"/>
              <a:t>1) </a:t>
            </a:r>
            <a:r>
              <a:rPr lang="pl-PL" sz="2800" b="1" dirty="0"/>
              <a:t>Uniewinnienia</a:t>
            </a:r>
            <a:br>
              <a:rPr lang="pl-PL" sz="2800" dirty="0"/>
            </a:br>
            <a:r>
              <a:rPr lang="pl-PL" sz="2800" dirty="0"/>
              <a:t> - „przesłanka faktyczna”</a:t>
            </a:r>
            <a:br>
              <a:rPr lang="pl-PL" sz="2800" dirty="0"/>
            </a:br>
            <a:r>
              <a:rPr lang="pl-PL" sz="2800" dirty="0"/>
              <a:t> - brak przestępczości czynu </a:t>
            </a:r>
          </a:p>
          <a:p>
            <a:pPr>
              <a:buNone/>
            </a:pPr>
            <a:endParaRPr lang="pl-PL" sz="2800" dirty="0"/>
          </a:p>
          <a:p>
            <a:pPr>
              <a:buNone/>
            </a:pPr>
            <a:br>
              <a:rPr lang="pl-PL" sz="2800" dirty="0"/>
            </a:br>
            <a:r>
              <a:rPr lang="pl-PL" sz="2800" b="1" dirty="0"/>
              <a:t> </a:t>
            </a:r>
            <a:r>
              <a:rPr lang="pl-PL" sz="2800" dirty="0"/>
              <a:t>2 )</a:t>
            </a:r>
            <a:r>
              <a:rPr lang="pl-PL" sz="2800" b="1" dirty="0"/>
              <a:t>Umorzenia </a:t>
            </a:r>
            <a:br>
              <a:rPr lang="pl-PL" sz="2800" dirty="0"/>
            </a:br>
            <a:r>
              <a:rPr lang="pl-PL" sz="2800" dirty="0"/>
              <a:t> - znikomy stopień społecznej      szkodliwości</a:t>
            </a:r>
            <a:br>
              <a:rPr lang="pl-PL" sz="2800" dirty="0"/>
            </a:br>
            <a:r>
              <a:rPr lang="pl-PL" sz="2800" dirty="0"/>
              <a:t> - brak karalności czynu</a:t>
            </a:r>
            <a:br>
              <a:rPr lang="pl-PL" sz="2800" dirty="0"/>
            </a:br>
            <a:r>
              <a:rPr lang="pl-PL" sz="2800" dirty="0"/>
              <a:t> - przedawnienie karalności</a:t>
            </a:r>
            <a:br>
              <a:rPr lang="pl-PL" sz="2800" dirty="0"/>
            </a:br>
            <a:r>
              <a:rPr lang="pl-PL" sz="2800" dirty="0"/>
              <a:t> - immunitety materialne </a:t>
            </a:r>
            <a:endParaRPr lang="pl-PL" dirty="0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2"/>
          </p:nvPr>
        </p:nvSpPr>
        <p:spPr>
          <a:xfrm>
            <a:off x="4572000" y="1142984"/>
            <a:ext cx="4114800" cy="5211941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pl-PL" sz="2800" b="1" dirty="0"/>
              <a:t>Przesłanki formalne:</a:t>
            </a:r>
          </a:p>
          <a:p>
            <a:pPr lvl="0">
              <a:buNone/>
            </a:pPr>
            <a:endParaRPr lang="pl-PL" sz="2800" b="1" dirty="0"/>
          </a:p>
          <a:p>
            <a:pPr lvl="0">
              <a:buNone/>
            </a:pPr>
            <a:r>
              <a:rPr lang="pl-PL" b="1" dirty="0"/>
              <a:t>1) bezwzględne (abstrakcyjne)</a:t>
            </a:r>
            <a:endParaRPr lang="pl-PL" dirty="0"/>
          </a:p>
          <a:p>
            <a:pPr>
              <a:buNone/>
            </a:pPr>
            <a:r>
              <a:rPr lang="pl-PL" dirty="0"/>
              <a:t>	wyłączona jest w ogóle dopuszczalność procesu karnego co do tej samej osoby i tego samego czynu (np. </a:t>
            </a:r>
            <a:r>
              <a:rPr lang="pl-PL" dirty="0" err="1"/>
              <a:t>res</a:t>
            </a:r>
            <a:r>
              <a:rPr lang="pl-PL" dirty="0"/>
              <a:t> </a:t>
            </a:r>
            <a:r>
              <a:rPr lang="pl-PL" dirty="0" err="1"/>
              <a:t>iudicata</a:t>
            </a:r>
            <a:r>
              <a:rPr lang="pl-PL" dirty="0"/>
              <a:t>)</a:t>
            </a:r>
          </a:p>
          <a:p>
            <a:pPr>
              <a:buNone/>
            </a:pPr>
            <a:r>
              <a:rPr lang="pl-PL" dirty="0"/>
              <a:t> </a:t>
            </a:r>
          </a:p>
          <a:p>
            <a:pPr>
              <a:buNone/>
            </a:pPr>
            <a:r>
              <a:rPr lang="pl-PL" b="1" dirty="0"/>
              <a:t>2) względne (konkretne)</a:t>
            </a:r>
            <a:endParaRPr lang="pl-PL" dirty="0"/>
          </a:p>
          <a:p>
            <a:pPr>
              <a:buNone/>
            </a:pPr>
            <a:r>
              <a:rPr lang="pl-PL" dirty="0"/>
              <a:t>	to stany warunkujące dopuszczalność procesu przeciw określonej osobie </a:t>
            </a:r>
            <a:r>
              <a:rPr lang="pl-PL" b="1" dirty="0"/>
              <a:t>tylko w pewnym układzie procesowym</a:t>
            </a:r>
            <a:r>
              <a:rPr lang="pl-PL" dirty="0"/>
              <a:t>, co nie wyłącza dopuszczalności procesu o ten czyn przeciwko temu samemu oskarżonemu w innym układzie np. brak wymaganego zezwolenia na ściganie.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000" dirty="0"/>
              <a:t>PRZESŁANKI MATERIALNE UNIEWINNIENIA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pl-PL" b="1" dirty="0"/>
              <a:t>1) tzw. negatywna przesłanka faktyczna (art. 17 § 1 </a:t>
            </a:r>
            <a:r>
              <a:rPr lang="pl-PL" b="1" dirty="0" err="1"/>
              <a:t>pkt</a:t>
            </a:r>
            <a:r>
              <a:rPr lang="pl-PL" b="1" dirty="0"/>
              <a:t> 1 k.p.k. )</a:t>
            </a:r>
            <a:endParaRPr lang="pl-PL" dirty="0"/>
          </a:p>
          <a:p>
            <a:pPr>
              <a:buNone/>
            </a:pPr>
            <a:r>
              <a:rPr lang="pl-PL" dirty="0"/>
              <a:t> </a:t>
            </a:r>
          </a:p>
          <a:p>
            <a:pPr>
              <a:buNone/>
            </a:pPr>
            <a:r>
              <a:rPr lang="pl-PL" b="1" dirty="0"/>
              <a:t>a) czynu nie popełniono</a:t>
            </a:r>
            <a:endParaRPr lang="pl-PL" dirty="0"/>
          </a:p>
          <a:p>
            <a:pPr>
              <a:buNone/>
            </a:pPr>
            <a:r>
              <a:rPr lang="pl-PL" dirty="0"/>
              <a:t>	zwrot "czynu nie popełniono" należy rozumieć zarówno w tym sensie, </a:t>
            </a:r>
            <a:r>
              <a:rPr lang="pl-PL" b="1" dirty="0"/>
              <a:t>że dane zdarzenie w ogóle nie miało miejsca, jak i że czynu nie popełniła dana osoba</a:t>
            </a:r>
            <a:r>
              <a:rPr lang="pl-PL" dirty="0"/>
              <a:t>. W literaturze podnosi się nadto, że wyrażenie normatywne "czynu nie popełniono" obejmuje także zdarzenie, które nie ma cech czynu w rozumieniu prawa karnego materialnego, np. sprawca działał pod wpływem przymusu bezwzględnego (</a:t>
            </a:r>
            <a:r>
              <a:rPr lang="pl-PL" i="1" dirty="0"/>
              <a:t>vis </a:t>
            </a:r>
            <a:r>
              <a:rPr lang="pl-PL" i="1" dirty="0" err="1"/>
              <a:t>absoluta</a:t>
            </a:r>
            <a:r>
              <a:rPr lang="pl-PL" dirty="0"/>
              <a:t>) lub w wyniku odruchu bezwarunkowego.</a:t>
            </a:r>
          </a:p>
          <a:p>
            <a:pPr>
              <a:buNone/>
            </a:pPr>
            <a:r>
              <a:rPr lang="pl-PL" dirty="0"/>
              <a:t> </a:t>
            </a:r>
          </a:p>
          <a:p>
            <a:pPr>
              <a:buNone/>
            </a:pPr>
            <a:r>
              <a:rPr lang="pl-PL" b="1" dirty="0"/>
              <a:t>b) brak jest danych dostatecznie uzasadniających podejrzenie jego popełnienia</a:t>
            </a:r>
            <a:endParaRPr lang="pl-PL" dirty="0"/>
          </a:p>
          <a:p>
            <a:pPr>
              <a:buNone/>
            </a:pPr>
            <a:r>
              <a:rPr lang="pl-PL" dirty="0"/>
              <a:t>	zaistnienie wątpliwości, których nie da się usunąć. Zgodnie zaś z zasadą </a:t>
            </a:r>
            <a:r>
              <a:rPr lang="pl-PL" i="1" dirty="0" err="1"/>
              <a:t>in</a:t>
            </a:r>
            <a:r>
              <a:rPr lang="pl-PL" i="1" dirty="0"/>
              <a:t> </a:t>
            </a:r>
            <a:r>
              <a:rPr lang="pl-PL" i="1" dirty="0" err="1"/>
              <a:t>dubio</a:t>
            </a:r>
            <a:r>
              <a:rPr lang="pl-PL" i="1" dirty="0"/>
              <a:t> pro </a:t>
            </a:r>
            <a:r>
              <a:rPr lang="pl-PL" i="1" dirty="0" err="1"/>
              <a:t>reo</a:t>
            </a:r>
            <a:r>
              <a:rPr lang="pl-PL" i="1" dirty="0"/>
              <a:t> </a:t>
            </a:r>
            <a:r>
              <a:rPr lang="pl-PL" dirty="0"/>
              <a:t>– niedające się usunąć wątpliwości należy interpretować na korzyść oskarżonego, co skutkuje niedopuszczalnością procesu.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0"/>
            <a:ext cx="8401080" cy="6741368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pl-PL" sz="1400" b="1" dirty="0"/>
              <a:t>2</a:t>
            </a:r>
            <a:r>
              <a:rPr lang="pl-PL" sz="1600" b="1" dirty="0"/>
              <a:t>) brak przestępczości czynu (art. 17 § 1 </a:t>
            </a:r>
            <a:r>
              <a:rPr lang="pl-PL" sz="1600" b="1" dirty="0" err="1"/>
              <a:t>pkt</a:t>
            </a:r>
            <a:r>
              <a:rPr lang="pl-PL" sz="1600" b="1" dirty="0"/>
              <a:t> 2 k.p.k.)</a:t>
            </a:r>
          </a:p>
          <a:p>
            <a:pPr lvl="0">
              <a:buNone/>
            </a:pPr>
            <a:endParaRPr lang="pl-PL" sz="1600" dirty="0"/>
          </a:p>
          <a:p>
            <a:pPr>
              <a:buNone/>
            </a:pPr>
            <a:r>
              <a:rPr lang="pl-PL" sz="1600" b="1" dirty="0"/>
              <a:t>a) czyn nie zawiera znamion czynu zabronionego</a:t>
            </a:r>
            <a:endParaRPr lang="pl-PL" sz="1600" dirty="0"/>
          </a:p>
          <a:p>
            <a:pPr>
              <a:buNone/>
            </a:pPr>
            <a:r>
              <a:rPr lang="pl-PL" sz="1600" dirty="0"/>
              <a:t>	obejmuje sytuacje, gdy czyn wprawdzie miał miejsce, jednak nie zawiera on wszystkich znamion określonego przestępstwa, np. znamienia "uporczywości" przy występku </a:t>
            </a:r>
            <a:r>
              <a:rPr lang="pl-PL" sz="1600" dirty="0" err="1"/>
              <a:t>niealimentacji</a:t>
            </a:r>
            <a:r>
              <a:rPr lang="pl-PL" sz="1600" dirty="0"/>
              <a:t> z art. 209 § 1 k.k.</a:t>
            </a:r>
          </a:p>
          <a:p>
            <a:pPr>
              <a:buNone/>
            </a:pPr>
            <a:r>
              <a:rPr lang="pl-PL" sz="1600" b="1" dirty="0"/>
              <a:t>b) ustawa stanowi, że sprawca nie popełnia przestępstwa</a:t>
            </a:r>
            <a:endParaRPr lang="pl-PL" sz="1600" dirty="0"/>
          </a:p>
          <a:p>
            <a:r>
              <a:rPr lang="pl-PL" sz="1600" dirty="0"/>
              <a:t> </a:t>
            </a:r>
            <a:r>
              <a:rPr lang="pl-PL" sz="1600" b="1" dirty="0"/>
              <a:t>kontratypy </a:t>
            </a:r>
            <a:r>
              <a:rPr lang="pl-PL" sz="1600" dirty="0"/>
              <a:t>czyli okoliczności wyłączające bezprawność m.in.: </a:t>
            </a:r>
          </a:p>
          <a:p>
            <a:pPr>
              <a:buNone/>
            </a:pPr>
            <a:r>
              <a:rPr lang="pl-PL" sz="1600" dirty="0"/>
              <a:t>- obrona konieczna (art. 25 § 1 k.k.),</a:t>
            </a:r>
          </a:p>
          <a:p>
            <a:pPr>
              <a:buNone/>
            </a:pPr>
            <a:r>
              <a:rPr lang="pl-PL" sz="1600" dirty="0"/>
              <a:t>- stan wyższej konieczności (art. 26§ 1 k.k.), </a:t>
            </a:r>
          </a:p>
          <a:p>
            <a:pPr>
              <a:buNone/>
            </a:pPr>
            <a:r>
              <a:rPr lang="pl-PL" sz="1600" dirty="0"/>
              <a:t>- dozwolone ryzyko (art. 27 § 1 k.k.), </a:t>
            </a:r>
          </a:p>
          <a:p>
            <a:pPr>
              <a:buNone/>
            </a:pPr>
            <a:r>
              <a:rPr lang="pl-PL" sz="1600" dirty="0"/>
              <a:t>- wykonanie rozkazu (art. 318 k.k.), </a:t>
            </a:r>
          </a:p>
          <a:p>
            <a:pPr>
              <a:buNone/>
            </a:pPr>
            <a:r>
              <a:rPr lang="pl-PL" sz="1600" dirty="0"/>
              <a:t>- ostateczna potrzeba (art. 319 k.k.). </a:t>
            </a:r>
          </a:p>
          <a:p>
            <a:pPr>
              <a:buNone/>
            </a:pPr>
            <a:r>
              <a:rPr lang="pl-PL" sz="1600" b="1" dirty="0"/>
              <a:t>Poza tym wymienia się pozaustawowe kontratypy, do których zalicza się: </a:t>
            </a:r>
          </a:p>
          <a:p>
            <a:pPr>
              <a:buNone/>
            </a:pPr>
            <a:r>
              <a:rPr lang="pl-PL" sz="1600" dirty="0"/>
              <a:t>- działanie w ramach uprawnień lub obowiązków, </a:t>
            </a:r>
          </a:p>
          <a:p>
            <a:pPr>
              <a:buNone/>
            </a:pPr>
            <a:r>
              <a:rPr lang="pl-PL" sz="1600" dirty="0"/>
              <a:t>- zgodę pokrzywdzonego, ryzyko sportowe, </a:t>
            </a:r>
          </a:p>
          <a:p>
            <a:pPr>
              <a:buNone/>
            </a:pPr>
            <a:r>
              <a:rPr lang="pl-PL" sz="1600" dirty="0"/>
              <a:t>- zwyczaj. </a:t>
            </a:r>
          </a:p>
          <a:p>
            <a:r>
              <a:rPr lang="pl-PL" sz="1600" b="1" dirty="0"/>
              <a:t>okoliczności wyłączające winę: </a:t>
            </a:r>
            <a:endParaRPr lang="pl-PL" sz="1600" dirty="0"/>
          </a:p>
          <a:p>
            <a:pPr>
              <a:buNone/>
            </a:pPr>
            <a:r>
              <a:rPr lang="pl-PL" sz="1600" dirty="0"/>
              <a:t>- stan wyższej konieczności jako okoliczność wyłączająca winę (art. 26 § 2 k.k.), </a:t>
            </a:r>
          </a:p>
          <a:p>
            <a:pPr>
              <a:buNone/>
            </a:pPr>
            <a:r>
              <a:rPr lang="pl-PL" sz="1600" dirty="0"/>
              <a:t>- błąd co do okoliczności stanowiącej znamię czynu zabronionego, wyłączający odpowiedzialność za przestępstwo umyślne (art. 28 § 1 k.k.), </a:t>
            </a:r>
          </a:p>
          <a:p>
            <a:pPr>
              <a:buNone/>
            </a:pPr>
            <a:r>
              <a:rPr lang="pl-PL" sz="1600" dirty="0"/>
              <a:t>- usprawiedliwiony błąd co do kontratypu albo okoliczności wyłączającej winę (art. 29 k.k.), </a:t>
            </a:r>
          </a:p>
          <a:p>
            <a:pPr>
              <a:buNone/>
            </a:pPr>
            <a:r>
              <a:rPr lang="pl-PL" sz="1600" dirty="0"/>
              <a:t>- usprawiedliwiony błąd co do bezprawności (art. 30 k.k.) oraz </a:t>
            </a:r>
          </a:p>
          <a:p>
            <a:pPr>
              <a:buNone/>
            </a:pPr>
            <a:r>
              <a:rPr lang="pl-PL" sz="1600" dirty="0"/>
              <a:t>- niepoczytalność (art. 31 § 1 k.k.).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400" dirty="0"/>
              <a:t>PRZESŁANKI MATERIALNE UMORZENIA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/>
              <a:t>1) Znikomy stopień społecznej szkodliwości czynu (art. 17 § 1 </a:t>
            </a:r>
            <a:r>
              <a:rPr lang="pl-PL" b="1" dirty="0" err="1"/>
              <a:t>pkt</a:t>
            </a:r>
            <a:r>
              <a:rPr lang="pl-PL" b="1" dirty="0"/>
              <a:t> 3 k.p.k.) </a:t>
            </a:r>
            <a:endParaRPr lang="pl-PL" dirty="0"/>
          </a:p>
          <a:p>
            <a:pPr>
              <a:buNone/>
            </a:pPr>
            <a:r>
              <a:rPr lang="pl-PL" dirty="0"/>
              <a:t>	powoduje, że czyn zabroniony "nie stanowi przestępstwa" (art. 1 § 2 k.k.). Patrz. art. 115 § 2 k.k.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b="1" dirty="0"/>
              <a:t>2) Brak karalności czynu (art. 17 § 1 </a:t>
            </a:r>
            <a:r>
              <a:rPr lang="pl-PL" b="1" dirty="0" err="1"/>
              <a:t>pkt</a:t>
            </a:r>
            <a:r>
              <a:rPr lang="pl-PL" b="1" dirty="0"/>
              <a:t> 4 k.p.k.) </a:t>
            </a:r>
            <a:endParaRPr lang="pl-PL" dirty="0"/>
          </a:p>
          <a:p>
            <a:pPr>
              <a:buNone/>
            </a:pPr>
            <a:r>
              <a:rPr lang="pl-PL" dirty="0"/>
              <a:t>	Wypadki, w których sprawca "nie podlega karze", są określone zarówno w części ogólnej, jak i szczególnej k.k., np.: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- 	dobrowolne odstąpienia od dokonania lub zapobieżenia skutkowi przestępnemu (art. 15 § 1 i art. 17 § 2 k.k.), </a:t>
            </a:r>
          </a:p>
          <a:p>
            <a:pPr>
              <a:buNone/>
            </a:pPr>
            <a:r>
              <a:rPr lang="pl-PL" dirty="0"/>
              <a:t>- 	dobrowolne odstąpienia od przygotowania (art. 17 § 1 k.k.), </a:t>
            </a:r>
          </a:p>
          <a:p>
            <a:pPr>
              <a:buNone/>
            </a:pPr>
            <a:r>
              <a:rPr lang="pl-PL" dirty="0"/>
              <a:t>- 	dobrowolne zapobieżenie przez współdziałającego dokonaniu czynu zabronionego (art. 23 § 1 </a:t>
            </a:r>
            <a:r>
              <a:rPr lang="pl-PL" dirty="0" err="1"/>
              <a:t>k.k</a:t>
            </a:r>
            <a:r>
              <a:rPr lang="pl-PL" dirty="0"/>
              <a:t>,</a:t>
            </a:r>
          </a:p>
          <a:p>
            <a:pPr>
              <a:buNone/>
            </a:pPr>
            <a:r>
              <a:rPr lang="pl-PL" dirty="0"/>
              <a:t>- 	dobrowolne uchylenie niebezpieczeństwa przy przestępstwie z art. 220 (art. 220 § 3 k.k.), </a:t>
            </a:r>
          </a:p>
          <a:p>
            <a:pPr>
              <a:buNone/>
            </a:pPr>
            <a:r>
              <a:rPr lang="pl-PL" dirty="0"/>
              <a:t>- 	składanie fałszywych zeznań z obawy przed odpowiedzialnością karną grożącą sprawcy lub jego najbliższym w wypadku, gdy nie wiedział on o prawie odmowy zeznań lub odpowiedzi na pytania (art. 233 § 3 k.k.),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511017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/>
              <a:t>3) Przedawnienie karalności (art. 17 § 1 </a:t>
            </a:r>
            <a:r>
              <a:rPr lang="pl-PL" b="1" dirty="0" err="1"/>
              <a:t>pkt</a:t>
            </a:r>
            <a:r>
              <a:rPr lang="pl-PL" b="1" dirty="0"/>
              <a:t> 6 k.p.k.)</a:t>
            </a:r>
          </a:p>
          <a:p>
            <a:pPr>
              <a:buNone/>
            </a:pPr>
            <a:r>
              <a:rPr lang="pl-PL" b="1" dirty="0"/>
              <a:t> </a:t>
            </a:r>
            <a:endParaRPr lang="pl-PL" dirty="0"/>
          </a:p>
          <a:p>
            <a:r>
              <a:rPr lang="pl-PL" dirty="0"/>
              <a:t>instytucja prawa materialnego, która określa skutki upływu czasu dla kwestii odpowiedzialności karnej. Tym skutkiem, zgodnie z art. 101 § 1 k.k., jest ustanie karalności przestępstwa po upływie przewidzianych w tym przepisie okresów od chwili popełnienia przestępstwa</a:t>
            </a:r>
          </a:p>
          <a:p>
            <a:pPr>
              <a:buNone/>
            </a:pPr>
            <a:endParaRPr lang="pl-PL" dirty="0"/>
          </a:p>
          <a:p>
            <a:r>
              <a:rPr lang="pl-PL" b="1" dirty="0"/>
              <a:t>przesłanka mieszana</a:t>
            </a:r>
            <a:r>
              <a:rPr lang="pl-PL" dirty="0"/>
              <a:t>, tkwiącą w sferze prawa materialnego, ale wywołującą bezpośredni skutek w prawie procesowym</a:t>
            </a:r>
          </a:p>
          <a:p>
            <a:pPr>
              <a:buNone/>
            </a:pPr>
            <a:endParaRPr lang="pl-PL" dirty="0"/>
          </a:p>
          <a:p>
            <a:r>
              <a:rPr lang="pl-PL" b="1" dirty="0"/>
              <a:t>odrębne uregulowanie przedawnienia przestępstw ściganych z oskarżenia publicznego (art. 101 § 1 k.k.) oraz przestępstw ściganych z oskarżenia prywatnego (art. 101 § 2 k.k.). </a:t>
            </a:r>
            <a:r>
              <a:rPr lang="pl-PL" dirty="0"/>
              <a:t>więc nie biegnie, jeżeli np. sprawca korzysta z immunitetu procesowego (parlamentarnego).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25305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/>
              <a:t>4) Immunitet materialny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	Przeszkodą dla prowadzenia postępowania karnego jest brak podsądności polskim sądom karnym - art. 17 § 1 </a:t>
            </a:r>
            <a:r>
              <a:rPr lang="pl-PL" dirty="0" err="1"/>
              <a:t>pkt</a:t>
            </a:r>
            <a:r>
              <a:rPr lang="pl-PL" dirty="0"/>
              <a:t> 8. Przesłanka ta związana jest z </a:t>
            </a:r>
            <a:r>
              <a:rPr lang="pl-PL" b="1" dirty="0"/>
              <a:t>immunitetami materialnymi</a:t>
            </a:r>
            <a:r>
              <a:rPr lang="pl-PL" dirty="0"/>
              <a:t>, które uchylają karalność przestępstwa.</a:t>
            </a:r>
          </a:p>
          <a:p>
            <a:pPr>
              <a:buNone/>
            </a:pPr>
            <a:r>
              <a:rPr lang="pl-PL" dirty="0"/>
              <a:t> </a:t>
            </a:r>
          </a:p>
          <a:p>
            <a:pPr>
              <a:buNone/>
            </a:pPr>
            <a:r>
              <a:rPr lang="pl-PL" b="1" dirty="0"/>
              <a:t>	Do omawianej kategorii wyłączeń spod orzecznictwa sądowego zaliczyć należy te osoby, które korzystają z:</a:t>
            </a:r>
          </a:p>
          <a:p>
            <a:pPr>
              <a:buNone/>
            </a:pPr>
            <a:r>
              <a:rPr lang="pl-PL" dirty="0"/>
              <a:t> </a:t>
            </a:r>
          </a:p>
          <a:p>
            <a:r>
              <a:rPr lang="pl-PL" b="1" dirty="0"/>
              <a:t>materialnego immunitetu parlamentarnego </a:t>
            </a:r>
            <a:r>
              <a:rPr lang="pl-PL" dirty="0"/>
              <a:t>- art. 105 ust. 1 Konstytucji RP stanowi, że poseł oraz, zgodnie z art. 108, senator nie może być pociągnięty do odpowiedzialności za swoją działalność wchodzącą w zakres sprawowania mandatu ani w czasie jego trwania, ani po jego wygaśnięciu</a:t>
            </a:r>
          </a:p>
          <a:p>
            <a:pPr>
              <a:buNone/>
            </a:pPr>
            <a:r>
              <a:rPr lang="pl-PL" dirty="0"/>
              <a:t> </a:t>
            </a:r>
          </a:p>
          <a:p>
            <a:r>
              <a:rPr lang="pl-PL" b="1" dirty="0"/>
              <a:t>wąskim zakresem immunitetu materialnego </a:t>
            </a:r>
            <a:r>
              <a:rPr lang="pl-PL" dirty="0"/>
              <a:t>objęci są:</a:t>
            </a:r>
          </a:p>
          <a:p>
            <a:pPr lvl="0">
              <a:buNone/>
            </a:pPr>
            <a:r>
              <a:rPr lang="pl-PL" dirty="0"/>
              <a:t>- 	adwokaci (art. 8 ust. 2 pr. adw.),</a:t>
            </a:r>
          </a:p>
          <a:p>
            <a:pPr lvl="0">
              <a:buNone/>
            </a:pPr>
            <a:r>
              <a:rPr lang="pl-PL" dirty="0"/>
              <a:t>- 	radcowie prawni (art. 11 ust. 2 ustawy z 6 lipca 1982 r. o radcach prawnych, tekst jedn.: Dz. U. z 2010 r. Nr 10, poz. 65 z </a:t>
            </a:r>
            <a:r>
              <a:rPr lang="pl-PL" dirty="0" err="1"/>
              <a:t>późn</a:t>
            </a:r>
            <a:r>
              <a:rPr lang="pl-PL" dirty="0"/>
              <a:t>. zm.),</a:t>
            </a:r>
          </a:p>
          <a:p>
            <a:pPr lvl="0">
              <a:buNone/>
            </a:pPr>
            <a:r>
              <a:rPr lang="pl-PL" dirty="0"/>
              <a:t>- 	radcowie i starsi radcowie Prokuratorii Generalnej Skarbu Państwa (art. 55 ust. 2 ustawy z 8 lipca 2005 r. o Prokuratorii Generalnej Skarbu Państwa, Dz. U. Nr 169, poz. 1417 z </a:t>
            </a:r>
            <a:r>
              <a:rPr lang="pl-PL" dirty="0" err="1"/>
              <a:t>późn</a:t>
            </a:r>
            <a:r>
              <a:rPr lang="pl-PL" dirty="0"/>
              <a:t>. zm.),</a:t>
            </a:r>
          </a:p>
          <a:p>
            <a:pPr lvl="0">
              <a:buNone/>
            </a:pPr>
            <a:r>
              <a:rPr lang="pl-PL" dirty="0"/>
              <a:t>- 	prokuratorzy (art. 66 ust. 2 u. prok.).</a:t>
            </a:r>
          </a:p>
          <a:p>
            <a:pPr>
              <a:buNone/>
            </a:pPr>
            <a:r>
              <a:rPr lang="pl-PL" dirty="0"/>
              <a:t> 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PRZESŁANKI FORMALNE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pl-PL" b="1" dirty="0"/>
              <a:t>1) Śmierć oskarżonego (art. 17 § 1 </a:t>
            </a:r>
            <a:r>
              <a:rPr lang="pl-PL" b="1" dirty="0" err="1"/>
              <a:t>pkt</a:t>
            </a:r>
            <a:r>
              <a:rPr lang="pl-PL" b="1" dirty="0"/>
              <a:t> 5 k.p.k.)</a:t>
            </a:r>
            <a:endParaRPr lang="pl-PL" dirty="0"/>
          </a:p>
          <a:p>
            <a:r>
              <a:rPr lang="pl-PL" dirty="0"/>
              <a:t>bezwzględną przeszkodą dla prowadzenia postępowania karnego. </a:t>
            </a:r>
          </a:p>
          <a:p>
            <a:r>
              <a:rPr lang="pl-PL" dirty="0"/>
              <a:t>dopuszczalne są niektóre postępowania inicjowane na korzyść oskarżonego np. śmierć oskarżonego nie stoi na przeszkodzie wniesieniu i rozpoznaniu kasacji (art. 529 k.p.k.) oraz wznowieniu postępowania na korzyść zmarłego (art. 545 § 1 k.p.k.).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l-PL" sz="6400" b="1" dirty="0"/>
              <a:t>2) 	Powaga rzeczy osądzonej </a:t>
            </a:r>
            <a:r>
              <a:rPr lang="pl-PL" sz="6400" b="1" i="1" dirty="0"/>
              <a:t>(</a:t>
            </a:r>
            <a:r>
              <a:rPr lang="pl-PL" sz="6400" b="1" i="1" dirty="0" err="1"/>
              <a:t>res</a:t>
            </a:r>
            <a:r>
              <a:rPr lang="pl-PL" sz="6400" b="1" i="1" dirty="0"/>
              <a:t> </a:t>
            </a:r>
            <a:r>
              <a:rPr lang="pl-PL" sz="6400" b="1" i="1" dirty="0" err="1"/>
              <a:t>iudicata</a:t>
            </a:r>
            <a:r>
              <a:rPr lang="pl-PL" sz="6400" b="1" i="1" dirty="0"/>
              <a:t>) </a:t>
            </a:r>
            <a:r>
              <a:rPr lang="pl-PL" sz="6400" b="1" dirty="0"/>
              <a:t>i zawisłość sprawy </a:t>
            </a:r>
            <a:r>
              <a:rPr lang="pl-PL" sz="6400" b="1" i="1" dirty="0"/>
              <a:t>(lis </a:t>
            </a:r>
            <a:r>
              <a:rPr lang="pl-PL" sz="6400" b="1" i="1" dirty="0" err="1"/>
              <a:t>pendens</a:t>
            </a:r>
            <a:r>
              <a:rPr lang="pl-PL" sz="6400" b="1" i="1" dirty="0"/>
              <a:t>) </a:t>
            </a:r>
            <a:r>
              <a:rPr lang="pl-PL" sz="6400" b="1" dirty="0"/>
              <a:t>- art. 17 § 1 </a:t>
            </a:r>
            <a:r>
              <a:rPr lang="pl-PL" sz="6400" b="1" dirty="0" err="1"/>
              <a:t>pkt</a:t>
            </a:r>
            <a:r>
              <a:rPr lang="pl-PL" sz="6400" b="1" dirty="0"/>
              <a:t> 7 k.p.k. </a:t>
            </a:r>
            <a:endParaRPr lang="pl-PL" sz="6400" dirty="0"/>
          </a:p>
          <a:p>
            <a:r>
              <a:rPr lang="pl-PL" sz="6400" b="1" i="1" dirty="0"/>
              <a:t>rei </a:t>
            </a:r>
            <a:r>
              <a:rPr lang="pl-PL" sz="6400" b="1" i="1" dirty="0" err="1"/>
              <a:t>iudicatae</a:t>
            </a:r>
            <a:r>
              <a:rPr lang="pl-PL" sz="6400" dirty="0"/>
              <a:t>, zachodzi wówczas, gdy uprzednio zakończone zostało prawomocnie postępowanie co do tego samego czynu tej samej osoby, zaś nowe postępowanie pokrywa się z przedmiotem postępowania w sprawie już zakończonej, a także gdy jego przedmiot jest częścią przedmiotu osądzonego w sprawie już zakończonej). </a:t>
            </a:r>
          </a:p>
          <a:p>
            <a:pPr>
              <a:buNone/>
            </a:pPr>
            <a:endParaRPr lang="pl-PL" sz="6400" dirty="0"/>
          </a:p>
          <a:p>
            <a:pPr>
              <a:buNone/>
            </a:pPr>
            <a:r>
              <a:rPr lang="pl-PL" sz="6400" b="1" dirty="0"/>
              <a:t>	Prawomocność:</a:t>
            </a:r>
            <a:endParaRPr lang="pl-PL" sz="6400" dirty="0"/>
          </a:p>
          <a:p>
            <a:pPr lvl="0">
              <a:buNone/>
            </a:pPr>
            <a:r>
              <a:rPr lang="pl-PL" sz="6400" b="1" dirty="0"/>
              <a:t>a) 	formalna</a:t>
            </a:r>
            <a:r>
              <a:rPr lang="pl-PL" sz="6400" dirty="0"/>
              <a:t> - decyzja nie podlega już zaskarżeniu w drodze zwykłych środków zaskarżenia. Decyzja, która stała się prawomocna formalnie kończy proces, chyba że nastąpi jej wzruszenie w drodze nadzwyczajnych środków zaskarżenia. Sprawa, która została prawomocnie zakończona tworzy </a:t>
            </a:r>
            <a:r>
              <a:rPr lang="pl-PL" sz="6400" b="1" dirty="0"/>
              <a:t>STAN RZECZY OSĄDZONEJ (</a:t>
            </a:r>
            <a:r>
              <a:rPr lang="pl-PL" sz="6400" b="1" dirty="0" err="1"/>
              <a:t>res</a:t>
            </a:r>
            <a:r>
              <a:rPr lang="pl-PL" sz="6400" b="1" dirty="0"/>
              <a:t> </a:t>
            </a:r>
            <a:r>
              <a:rPr lang="pl-PL" sz="6400" b="1" dirty="0" err="1"/>
              <a:t>iudicata</a:t>
            </a:r>
            <a:r>
              <a:rPr lang="pl-PL" sz="6400" b="1" dirty="0"/>
              <a:t>)</a:t>
            </a:r>
            <a:r>
              <a:rPr lang="pl-PL" sz="6400" dirty="0"/>
              <a:t>. Powstaje wówczas domniemanie prawdziwości ustaleń dokonanych w decyzji oraz jej zgodności z przepisami prawa (res iudicata pro </a:t>
            </a:r>
            <a:r>
              <a:rPr lang="pl-PL" sz="6400" dirty="0" err="1"/>
              <a:t>veritate</a:t>
            </a:r>
            <a:r>
              <a:rPr lang="pl-PL" sz="6400" dirty="0"/>
              <a:t> </a:t>
            </a:r>
            <a:r>
              <a:rPr lang="pl-PL" sz="6400" dirty="0" err="1"/>
              <a:t>accipitur</a:t>
            </a:r>
            <a:r>
              <a:rPr lang="pl-PL" sz="6400" dirty="0"/>
              <a:t>).</a:t>
            </a:r>
          </a:p>
          <a:p>
            <a:pPr>
              <a:buNone/>
            </a:pPr>
            <a:r>
              <a:rPr lang="pl-PL" sz="6400" b="1" dirty="0"/>
              <a:t>	Prawomocność formalną decyzja uzyskuje gdy:</a:t>
            </a:r>
            <a:endParaRPr lang="pl-PL" sz="6400" dirty="0"/>
          </a:p>
          <a:p>
            <a:pPr lvl="0"/>
            <a:r>
              <a:rPr lang="pl-PL" sz="6400" dirty="0"/>
              <a:t>wyczerpany został tok instancji, a więc zapadła decyzja organu II instancji, która utrzymała w mocy zaskarżoną decyzję;</a:t>
            </a:r>
          </a:p>
          <a:p>
            <a:pPr lvl="0"/>
            <a:r>
              <a:rPr lang="pl-PL" sz="6400" dirty="0"/>
              <a:t>niedopuszczalne jest zaskarżanie decyzji wydanej w I instancji;</a:t>
            </a:r>
          </a:p>
          <a:p>
            <a:pPr lvl="0"/>
            <a:r>
              <a:rPr lang="pl-PL" sz="6400" dirty="0"/>
              <a:t>strona zrezygnowała z wniesienia środka odwoławczego w stosunku do decyzji wydanej w I instancji lub wniesiony środek cofnęła </a:t>
            </a:r>
          </a:p>
          <a:p>
            <a:pPr>
              <a:buNone/>
            </a:pPr>
            <a:r>
              <a:rPr lang="pl-PL" sz="6400" dirty="0"/>
              <a:t> </a:t>
            </a:r>
          </a:p>
          <a:p>
            <a:pPr lvl="0">
              <a:buNone/>
            </a:pPr>
            <a:r>
              <a:rPr lang="pl-PL" sz="6400" b="1" dirty="0"/>
              <a:t>b) 	materialna</a:t>
            </a:r>
            <a:r>
              <a:rPr lang="pl-PL" sz="6400" dirty="0"/>
              <a:t> - to sytuacja, w której nie jest dopuszczalne wszczęcie i prowadzenie od nowa postępowania już prawomocnie (formalnie zakończonego), a więc niedopuszczalne jest ponowne postępowanie  przeciwko tej samej osobie o tę samą kwestię odpowiedzialności prawnej.</a:t>
            </a:r>
          </a:p>
          <a:p>
            <a:pPr>
              <a:buNone/>
            </a:pPr>
            <a:r>
              <a:rPr lang="pl-PL" sz="6400" dirty="0"/>
              <a:t> </a:t>
            </a:r>
          </a:p>
          <a:p>
            <a:endParaRPr lang="pl-PL" sz="6400" dirty="0"/>
          </a:p>
          <a:p>
            <a:r>
              <a:rPr lang="pl-PL" sz="6400" b="1" dirty="0"/>
              <a:t>Zawisłość sprawy </a:t>
            </a:r>
            <a:r>
              <a:rPr lang="pl-PL" sz="6400" dirty="0"/>
              <a:t>(lis </a:t>
            </a:r>
            <a:r>
              <a:rPr lang="pl-PL" sz="6400" dirty="0" err="1"/>
              <a:t>pendens</a:t>
            </a:r>
            <a:r>
              <a:rPr lang="pl-PL" sz="6400" dirty="0"/>
              <a:t>) polega na tym, że mamy do czynienia ze stanem, który charakteryzuje się pozostawaniem w toku wcześniej wszczętego postępowania przeciwko tej samej osobie w sprawie o ten sam czyn. Rozpoczyna się on z chwilą skierowania sprawy do postępowania przeciwko konkretnej osobie, tj. z chwilą postawienia tej osobie określonych zarzutów (art. 308 § 2, art. 313 § 1 k.p.k.) czyli z pojawieniem się w postępowaniu podejrzanego w rozumieniu art. 71 § 1 k.p.k.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POJĘCIE PRZESŁANEK PROCESOWYCH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b="1" dirty="0"/>
              <a:t>	Przesłanki procesowe </a:t>
            </a:r>
            <a:r>
              <a:rPr lang="pl-PL" dirty="0"/>
              <a:t>to stany (sytuacje, okoliczności) warunkujące dopuszczalność wszczęcia i kontynuacji procesu lub poszczególnych czynności procesowych.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	Zgodnie z dominującym w literaturze przedmiotu poglądem odnoszącym się do istoty przesłanek, przesłanki procesowe to stany, które decydują zarówno o </a:t>
            </a:r>
            <a:r>
              <a:rPr lang="pl-PL" b="1" dirty="0"/>
              <a:t>formalnej dopuszczalności procesu </a:t>
            </a:r>
            <a:r>
              <a:rPr lang="pl-PL" dirty="0"/>
              <a:t>jak i o </a:t>
            </a:r>
            <a:r>
              <a:rPr lang="pl-PL" b="1" dirty="0"/>
              <a:t>merytorycznym rozstrzygnięciu</a:t>
            </a:r>
            <a:r>
              <a:rPr lang="pl-PL" dirty="0"/>
              <a:t>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25305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/>
              <a:t>3) Podsądność polskim sądom karnym (</a:t>
            </a:r>
            <a:r>
              <a:rPr lang="de-DE" b="1" dirty="0" err="1"/>
              <a:t>art</a:t>
            </a:r>
            <a:r>
              <a:rPr lang="de-DE" b="1" dirty="0"/>
              <a:t>. 17 § 1 </a:t>
            </a:r>
            <a:r>
              <a:rPr lang="de-DE" b="1" dirty="0" err="1"/>
              <a:t>pkt</a:t>
            </a:r>
            <a:r>
              <a:rPr lang="de-DE" b="1" dirty="0"/>
              <a:t> </a:t>
            </a:r>
            <a:r>
              <a:rPr lang="pl-PL" b="1" dirty="0"/>
              <a:t>8</a:t>
            </a:r>
            <a:r>
              <a:rPr lang="de-DE" b="1" dirty="0"/>
              <a:t> </a:t>
            </a:r>
            <a:r>
              <a:rPr lang="de-DE" b="1" dirty="0" err="1"/>
              <a:t>k.p.k</a:t>
            </a:r>
            <a:r>
              <a:rPr lang="de-DE" b="1" dirty="0"/>
              <a:t>.</a:t>
            </a:r>
            <a:r>
              <a:rPr lang="pl-PL" b="1" dirty="0"/>
              <a:t>)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Niepodleganie sprawcy orzecznictwu sądów polskich to przeszkoda związana z kwestią jurysdykcji sądów i tzw. immunitetami zakrajowości. Zasadą jest, że jurysdykcji sądów polskich podlegają sprawcy czynów popełnionych na terytorium RP oraz na polskim statku wodnym lub powietrznym (art. 5 k.k.). Jurysdykcji tej podlegają jednak też obywatele polscy, którzy popełnili przestępstwo za granicą (art. 109, 111-113 k.k.), oraz cudzoziemcy - za niektóre czyny popełnione za granicą (art. 110, 111-113 k.k.). </a:t>
            </a:r>
          </a:p>
          <a:p>
            <a:pPr>
              <a:buNone/>
            </a:pPr>
            <a:endParaRPr lang="pl-PL" dirty="0"/>
          </a:p>
          <a:p>
            <a:r>
              <a:rPr lang="pl-PL" b="1" dirty="0"/>
              <a:t>Wyłączenia podmiotowe </a:t>
            </a:r>
            <a:r>
              <a:rPr lang="pl-PL" dirty="0"/>
              <a:t>podsądności sądów polskich zarówno powszechnych, jak i wojskowych są związane z immunitetem dyplomatycznym (art. 578 k.p.k.), a także - w zakresie określonym przez ustawę - z immunitetem konsularnym (art. 579 k.p.k.).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25305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/>
              <a:t>4) Brak skargi uprawnionego oskarżyciela</a:t>
            </a:r>
            <a:r>
              <a:rPr lang="pl-PL" sz="2800" b="1" dirty="0">
                <a:solidFill>
                  <a:srgbClr val="00B050"/>
                </a:solidFill>
              </a:rPr>
              <a:t> </a:t>
            </a:r>
            <a:r>
              <a:rPr lang="pl-PL" sz="2800" b="1" dirty="0"/>
              <a:t>(art. 17 § 1 </a:t>
            </a:r>
            <a:r>
              <a:rPr lang="pl-PL" sz="2800" b="1" dirty="0" err="1"/>
              <a:t>pkt</a:t>
            </a:r>
            <a:r>
              <a:rPr lang="pl-PL" sz="2800" b="1" dirty="0"/>
              <a:t> 9 k.p.k.)</a:t>
            </a:r>
            <a:r>
              <a:rPr lang="pl-PL" b="1" dirty="0"/>
              <a:t> :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jest przeszkodą procesową w sądowym postępowaniu </a:t>
            </a:r>
            <a:r>
              <a:rPr lang="pl-PL" dirty="0" err="1"/>
              <a:t>pierwszoinstancyjnym</a:t>
            </a:r>
            <a:r>
              <a:rPr lang="pl-PL" dirty="0"/>
              <a:t> (art. 17 § 1 </a:t>
            </a:r>
            <a:r>
              <a:rPr lang="pl-PL" dirty="0" err="1"/>
              <a:t>pkt</a:t>
            </a:r>
            <a:r>
              <a:rPr lang="pl-PL" dirty="0"/>
              <a:t> 9). Przesłanka ta jest ściśle związana z zasadą skargowości (art. 14 § 1)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Uprawnionym oskarżycielem w sprawach o przestępstwa ścigane z urzędu jest </a:t>
            </a:r>
            <a:r>
              <a:rPr lang="pl-PL" b="1" dirty="0"/>
              <a:t>oskarżyciel publiczny </a:t>
            </a:r>
            <a:r>
              <a:rPr lang="pl-PL" dirty="0"/>
              <a:t>(art. 10 § 1), którym przede wszystkim jest prokurator (art. 45 § 1). Inne organy państwowe mogą być oskarżycielem publicznym jedynie z mocy szczególnych przepisów ustawy określających zakres tego uprawnienia.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Uprawnionym oskarżycielem jest także </a:t>
            </a:r>
            <a:r>
              <a:rPr lang="pl-PL" b="1" dirty="0"/>
              <a:t>subsydiarny oskarżyciel posiłkowy</a:t>
            </a:r>
            <a:r>
              <a:rPr lang="pl-PL" dirty="0"/>
              <a:t>, który w warunkach określonych w art. 55 wnosi akt oskarżenia w sprawie z oskarżenia publicznego. W sprawach o przestępstwa ścigane z oskarżenia prywatnego </a:t>
            </a:r>
            <a:r>
              <a:rPr lang="pl-PL" b="1" dirty="0"/>
              <a:t>pokrzywdzony może jako oskarżyciel prywatny </a:t>
            </a:r>
            <a:r>
              <a:rPr lang="pl-PL" dirty="0"/>
              <a:t>wnosić i popierać oskarżenie (art. 59 § 1). Prokurator jest jednak uprawnionym oskarżycielem w sprawach z oskarżenia prywatnego, jeżeli wszczął postępowanie ze względu na interes społeczny (art. 60 § 1). Ingerencja ta powoduje, że przestępstwo ścigane jest w trybie </a:t>
            </a:r>
            <a:r>
              <a:rPr lang="pl-PL" dirty="0" err="1"/>
              <a:t>publicznoskargowym</a:t>
            </a:r>
            <a:r>
              <a:rPr lang="pl-PL" dirty="0"/>
              <a:t> (art. 60 § 2).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34404" cy="6000792"/>
          </a:xfrm>
        </p:spPr>
        <p:txBody>
          <a:bodyPr>
            <a:noAutofit/>
          </a:bodyPr>
          <a:lstStyle/>
          <a:p>
            <a:r>
              <a:rPr lang="pl-PL" sz="2400" b="1" dirty="0"/>
              <a:t>Z brakiem skargi uprawnionego oskarżyciela mamy do czynienia, jeżeli:</a:t>
            </a:r>
            <a:br>
              <a:rPr lang="pl-PL" sz="1400" dirty="0"/>
            </a:br>
            <a:r>
              <a:rPr lang="pl-PL" sz="1400" dirty="0"/>
              <a:t>w sprawie o czyn ścigany z urzędu skargę złożył pokrzywdzony, mimo że nie zachodzą warunki przewidziane w art. 55 k.p.k.,</a:t>
            </a:r>
            <a:br>
              <a:rPr lang="pl-PL" sz="1400" dirty="0"/>
            </a:br>
            <a:r>
              <a:rPr lang="pl-PL" sz="1400" dirty="0"/>
              <a:t>w sprawie o czyn ścigany z urzędu skargę złożył </a:t>
            </a:r>
            <a:r>
              <a:rPr lang="pl-PL" sz="1400" dirty="0" err="1"/>
              <a:t>nieprokuratorski</a:t>
            </a:r>
            <a:r>
              <a:rPr lang="pl-PL" sz="1400" dirty="0"/>
              <a:t> oskarżyciel publiczny poza zakresem swych kompetencji oskarżycielskich </a:t>
            </a:r>
            <a:br>
              <a:rPr lang="pl-PL" sz="1400" dirty="0"/>
            </a:br>
            <a:r>
              <a:rPr lang="pl-PL" sz="1400" dirty="0"/>
              <a:t>w toku postępowania przed sądem w sprawie o czyn ścigany z urzędu okazuje się, że jest on przestępstwem prywatnoskargowym, a prokurator oświadcza, że nie obejmuje oskarżenia o taki czyn, zaś pokrzywdzony w terminie wskazanym w art. 60 § 4 nie podtrzymał tego oskarżenia jako prywatnego,</a:t>
            </a:r>
            <a:br>
              <a:rPr lang="pl-PL" sz="1400" dirty="0"/>
            </a:br>
            <a:r>
              <a:rPr lang="pl-PL" sz="1400" dirty="0"/>
              <a:t>prokurator po objęciu postępowania, poprzez wszczęcie ścigania czynu prywatnoskargowego, odstępuje następnie przed sądem od popierania oskarżenia, a pokrzywdzony, który nie występował w tej sprawie, nie oświadcza w terminie jak wyżej o podtrzymaniu oskarżenia jako prywatnego,</a:t>
            </a:r>
            <a:br>
              <a:rPr lang="pl-PL" sz="1400" dirty="0"/>
            </a:br>
            <a:r>
              <a:rPr lang="pl-PL" sz="1400" dirty="0"/>
              <a:t>prokurator, który przyłączył się do wytoczonego przez pokrzywdzonego postępowania prywatnoskargowego, następnie - po odstąpieniu pokrzywdzonego (już jako oskarżyciela posiłkowego) od oskarżenia - także odstępuje od oskarżenia,</a:t>
            </a:r>
            <a:br>
              <a:rPr lang="pl-PL" sz="1400" dirty="0"/>
            </a:br>
            <a:r>
              <a:rPr lang="pl-PL" sz="1400" dirty="0"/>
              <a:t>w sprawie wytoczonej przez oskarżyciela posiłkowego subsydiarnego (art. 55 § 1) po jego odstąpieniu od oskarżenia, prokurator w terminie 14 dni nie przystąpi do wytoczonego oskarżenia (art. 57 § 2),</a:t>
            </a:r>
            <a:br>
              <a:rPr lang="pl-PL" sz="1400" dirty="0"/>
            </a:br>
            <a:r>
              <a:rPr lang="pl-PL" sz="1400" dirty="0"/>
              <a:t>oskarżenie prywatne wytoczyła osoba niebędąca pokrzywdzonym,</a:t>
            </a:r>
            <a:br>
              <a:rPr lang="pl-PL" sz="1400" dirty="0"/>
            </a:br>
            <a:r>
              <a:rPr lang="pl-PL" sz="1400" dirty="0"/>
              <a:t>oskarżyciel prywatny nie uzupełnił skargi, zwróconej mu z uwagi na braki formalne, w terminie przewidzianym w ustawie (art. 120 § 2 k.p.k.),</a:t>
            </a:r>
            <a:br>
              <a:rPr lang="pl-PL" sz="1400" dirty="0"/>
            </a:br>
            <a:r>
              <a:rPr lang="pl-PL" sz="1400" dirty="0"/>
              <a:t>oskarżyciel prywatny odstąpił od oskarżenia w sposób wyraźny lub dorozumiany (art. 491 § 1, art. 496 i 497 § 2),</a:t>
            </a:r>
            <a:br>
              <a:rPr lang="pl-PL" sz="1400" dirty="0"/>
            </a:br>
            <a:r>
              <a:rPr lang="pl-PL" sz="1400" dirty="0"/>
              <a:t>oskarżyciel publiczny wniósł akt oskarżenia mimo uprzedniego umorzenia postępowania przygotowawczego w tej sprawie i bez podjęcia lub wznowienia dochodzenia bądź śledztwa, co wiąże się z tzw. wygaśnięciem prawa do oskarżania </a:t>
            </a:r>
            <a:br>
              <a:rPr lang="pl-PL" sz="1200" dirty="0"/>
            </a:br>
            <a:endParaRPr lang="pl-PL" sz="1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704088"/>
            <a:ext cx="8477280" cy="5368118"/>
          </a:xfrm>
        </p:spPr>
        <p:txBody>
          <a:bodyPr>
            <a:noAutofit/>
          </a:bodyPr>
          <a:lstStyle/>
          <a:p>
            <a:r>
              <a:rPr lang="pl-PL" sz="1600" b="1" dirty="0"/>
              <a:t>5) Brak wymaganego zezwolenia na ściganie lub wniosku o ściganie (art. 17 § 1 </a:t>
            </a:r>
            <a:r>
              <a:rPr lang="pl-PL" sz="1600" b="1" dirty="0" err="1"/>
              <a:t>pkt</a:t>
            </a:r>
            <a:r>
              <a:rPr lang="pl-PL" sz="1600" b="1" dirty="0"/>
              <a:t> 10 k.p.k.)</a:t>
            </a:r>
            <a:br>
              <a:rPr lang="pl-PL" sz="1600" dirty="0"/>
            </a:br>
            <a:r>
              <a:rPr lang="pl-PL" sz="1600" dirty="0"/>
              <a:t> </a:t>
            </a:r>
            <a:br>
              <a:rPr lang="pl-PL" sz="1600" dirty="0"/>
            </a:br>
            <a:r>
              <a:rPr lang="pl-PL" sz="1600" dirty="0"/>
              <a:t>-  wiąże się z tzw. ściganiem z urzędu, lecz na wniosek (art. 12 k.p.k.) oraz ściganiem osób korzystających z podlegających uchyleniu immunitetów formalnoprawnych.</a:t>
            </a:r>
            <a:br>
              <a:rPr lang="pl-PL" sz="1600" dirty="0"/>
            </a:br>
            <a:br>
              <a:rPr lang="pl-PL" sz="1600" dirty="0"/>
            </a:br>
            <a:r>
              <a:rPr lang="pl-PL" sz="1600" dirty="0"/>
              <a:t>- odstępstwem od zasady postępowania z urzędu jest także uzależnienie możliwości ścigania karnego od zezwolenia władzy. Ustawodawca objął pewne kategorie osób </a:t>
            </a:r>
            <a:r>
              <a:rPr lang="pl-PL" sz="1600" b="1" dirty="0"/>
              <a:t>tzw. immunitetem procesowym</a:t>
            </a:r>
            <a:r>
              <a:rPr lang="pl-PL" sz="1600" dirty="0"/>
              <a:t>, który - w przeciwieństwie do immunitetu materialnego - jako immunitet formalnoprawny nie uchyla karalności określonego czynu, natomiast zapewnia jedynie niedopuszczalność wszczęcia i prowadzenia postępowania karnego przeciwko sprawcy bez zgody określonej władzy. Immunitet procesowy może być uchylony przez właściwy, ustawowo do tego uprawniony organ. </a:t>
            </a:r>
            <a:br>
              <a:rPr lang="pl-PL" sz="1600" dirty="0"/>
            </a:br>
            <a:br>
              <a:rPr lang="pl-PL" sz="1600" dirty="0"/>
            </a:br>
            <a:r>
              <a:rPr lang="pl-PL" sz="1600" dirty="0"/>
              <a:t>- oskarżyciel publiczny jest obowiązany do wystąpienia do odpowiedniej władzy o wyrażenie zgody na pociągnięcie do odpowiedzialności karnej określonej osoby; dopiero odmowa uchylenia immunitetu procesowego uprawnia do umorzenia postępowania karnego na podstawie art. 17 § 1 </a:t>
            </a:r>
            <a:r>
              <a:rPr lang="pl-PL" sz="1600" dirty="0" err="1"/>
              <a:t>pkt</a:t>
            </a:r>
            <a:r>
              <a:rPr lang="pl-PL" sz="1600" dirty="0"/>
              <a:t> 10 k.p.k. W sprawach z oskarżenia prywatnego o zezwolenie na ściganie występuje oskarżyciel prywatny. W sprawach z oskarżenia publicznego, w których akt oskarżenia wniósł pokrzywdzony jako subsydiarny oskarżyciel posiłkowy (art. 55), ciąży na nim obowiązek uzyskania zezwolenia odpowiedniej władzy.</a:t>
            </a:r>
            <a:br>
              <a:rPr lang="pl-PL" sz="1600" dirty="0"/>
            </a:br>
            <a:endParaRPr lang="pl-PL" sz="1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704088"/>
            <a:ext cx="8477280" cy="5868184"/>
          </a:xfrm>
        </p:spPr>
        <p:txBody>
          <a:bodyPr>
            <a:normAutofit/>
          </a:bodyPr>
          <a:lstStyle/>
          <a:p>
            <a:r>
              <a:rPr lang="pl-PL" sz="1800" b="1" dirty="0"/>
              <a:t>Do kategorii osób objętych immunitetem formalnym należą: </a:t>
            </a:r>
            <a:br>
              <a:rPr lang="pl-PL" sz="1200" dirty="0"/>
            </a:br>
            <a:r>
              <a:rPr lang="pl-PL" sz="1200" dirty="0"/>
              <a:t>- posłowie i senatorowie (art. 105 ust. 2 Konstytucji RP),</a:t>
            </a:r>
            <a:br>
              <a:rPr lang="pl-PL" sz="1200" dirty="0"/>
            </a:br>
            <a:r>
              <a:rPr lang="pl-PL" sz="1200" dirty="0"/>
              <a:t>- posłowie do Parlamentu Europejskiego (art. 10 Protokołu z dnia 8 kwietnia 1965 r. w sprawie przywilejów i immunitetów Wspólnot Europejskich, Dz. U. z 2004 r. Nr 90, poz. 864/4),</a:t>
            </a:r>
            <a:br>
              <a:rPr lang="pl-PL" sz="1200" dirty="0"/>
            </a:br>
            <a:r>
              <a:rPr lang="pl-PL" sz="1200" dirty="0"/>
              <a:t>- sędziowie sądów powszechnych (art. 80 § 1 ustawy z 27 lipca 2001 r. - Prawo o ustroju sądów powszechnych, Dz. U. Nr 98, poz. 1070 z </a:t>
            </a:r>
            <a:r>
              <a:rPr lang="pl-PL" sz="1200" dirty="0" err="1"/>
              <a:t>późn</a:t>
            </a:r>
            <a:r>
              <a:rPr lang="pl-PL" sz="1200" dirty="0"/>
              <a:t>. zm.),</a:t>
            </a:r>
            <a:br>
              <a:rPr lang="pl-PL" sz="1200" dirty="0"/>
            </a:br>
            <a:r>
              <a:rPr lang="pl-PL" sz="1200" dirty="0"/>
              <a:t>- sędziowie sądów wojskowych (art. 30 § 1 ustawy z 21 sierpnia 1997 r. - Prawo o ustroju sądów wojskowych, tekst jedn.: Dz. U. z 2012 r. poz. 952 z </a:t>
            </a:r>
            <a:r>
              <a:rPr lang="pl-PL" sz="1200" dirty="0" err="1"/>
              <a:t>późn</a:t>
            </a:r>
            <a:r>
              <a:rPr lang="pl-PL" sz="1200" dirty="0"/>
              <a:t>. zm.),</a:t>
            </a:r>
            <a:br>
              <a:rPr lang="pl-PL" sz="1200" dirty="0"/>
            </a:br>
            <a:r>
              <a:rPr lang="pl-PL" sz="1200" dirty="0"/>
              <a:t>- sędziowie Sądu Najwyższego (art. 49 § 1 ustawy z 23 listopada 2002 r. o Sądzie Najwyższym, Dz. U. Nr 240, poz. 2052 z </a:t>
            </a:r>
            <a:r>
              <a:rPr lang="pl-PL" sz="1200" dirty="0" err="1"/>
              <a:t>późn</a:t>
            </a:r>
            <a:r>
              <a:rPr lang="pl-PL" sz="1200" dirty="0"/>
              <a:t>. zm.),</a:t>
            </a:r>
            <a:br>
              <a:rPr lang="pl-PL" sz="1200" dirty="0"/>
            </a:br>
            <a:r>
              <a:rPr lang="pl-PL" sz="1200" dirty="0"/>
              <a:t>- sędziowie sądów administracyjnych (art. 29 i 49 ustawy z 25 lipca 2002 r. - Prawo o ustroju sądów administracyjnych, Dz. U. Nr 153, poz. 1269 z </a:t>
            </a:r>
            <a:r>
              <a:rPr lang="pl-PL" sz="1200" dirty="0" err="1"/>
              <a:t>późn</a:t>
            </a:r>
            <a:r>
              <a:rPr lang="pl-PL" sz="1200" dirty="0"/>
              <a:t>. zm. w zw. z art. 80 § 1 ustawy z 27 lipca 2001 r. - Prawo o ustroju sądów powszechnych, Dz. U. Nr 98, poz. 1070 z </a:t>
            </a:r>
            <a:r>
              <a:rPr lang="pl-PL" sz="1200" dirty="0" err="1"/>
              <a:t>późn</a:t>
            </a:r>
            <a:r>
              <a:rPr lang="pl-PL" sz="1200" dirty="0"/>
              <a:t>. zm.),</a:t>
            </a:r>
            <a:br>
              <a:rPr lang="pl-PL" sz="1200" dirty="0"/>
            </a:br>
            <a:r>
              <a:rPr lang="pl-PL" sz="1200" dirty="0"/>
              <a:t>- sędziowie Trybunału Stanu (art. 16 ustawy z 26 marca 1982 r. o Trybunale Stanu, tekst jedn.: Dz. U. z 2002 r. Nr 101, poz. 925 z </a:t>
            </a:r>
            <a:r>
              <a:rPr lang="pl-PL" sz="1200" dirty="0" err="1"/>
              <a:t>późn</a:t>
            </a:r>
            <a:r>
              <a:rPr lang="pl-PL" sz="1200" dirty="0"/>
              <a:t>. zm.),</a:t>
            </a:r>
            <a:br>
              <a:rPr lang="pl-PL" sz="1200" dirty="0"/>
            </a:br>
            <a:r>
              <a:rPr lang="pl-PL" sz="1200" dirty="0"/>
              <a:t>- sędziowie Trybunału Konstytucyjnego (art. 6 ust. 2 ustawy z 1 sierpnia 1997 r. o Trybunale Konstytucyjnym, Dz. U. Nr 102, poz. 643 z </a:t>
            </a:r>
            <a:r>
              <a:rPr lang="pl-PL" sz="1200" dirty="0" err="1"/>
              <a:t>późn</a:t>
            </a:r>
            <a:r>
              <a:rPr lang="pl-PL" sz="1200" dirty="0"/>
              <a:t>. zm.),</a:t>
            </a:r>
            <a:br>
              <a:rPr lang="pl-PL" sz="1200" dirty="0"/>
            </a:br>
            <a:r>
              <a:rPr lang="pl-PL" sz="1200" dirty="0"/>
              <a:t>- Prokurator Generalny (art. 10c ustawy z 20 czerwca 1985 r. o prokuraturze, tekst jedn.: Dz. U. z 2011 r. Nr 270, poz. 1599 z </a:t>
            </a:r>
            <a:r>
              <a:rPr lang="pl-PL" sz="1200" dirty="0" err="1"/>
              <a:t>późn</a:t>
            </a:r>
            <a:r>
              <a:rPr lang="pl-PL" sz="1200" dirty="0"/>
              <a:t>. zm.),</a:t>
            </a:r>
            <a:br>
              <a:rPr lang="pl-PL" sz="1200" dirty="0"/>
            </a:br>
            <a:r>
              <a:rPr lang="pl-PL" sz="1200" dirty="0"/>
              <a:t>- prokuratorzy (art. 54 ustawy z 20 czerwca 1985 r. o prokuraturze, tekst jedn.: Dz. U. z 2011 r. Nr 270, poz. 1599 z </a:t>
            </a:r>
            <a:r>
              <a:rPr lang="pl-PL" sz="1200" dirty="0" err="1"/>
              <a:t>późn</a:t>
            </a:r>
            <a:r>
              <a:rPr lang="pl-PL" sz="1200" dirty="0"/>
              <a:t>. zm.),</a:t>
            </a:r>
            <a:br>
              <a:rPr lang="pl-PL" sz="1200" dirty="0"/>
            </a:br>
            <a:r>
              <a:rPr lang="pl-PL" sz="1200" dirty="0"/>
              <a:t>- Rzecznik Praw Obywatelskich (art. 211 Konstytucji RP),</a:t>
            </a:r>
            <a:br>
              <a:rPr lang="pl-PL" sz="1200" dirty="0"/>
            </a:br>
            <a:r>
              <a:rPr lang="pl-PL" sz="1200" dirty="0"/>
              <a:t>- Prezes Najwyższej Izby Kontroli, wiceprezesi i Dyrektor Generalny NIK nadzorujący lub wykonujący czynności kontrolne w odniesieniu do czynów popełnionych przy wykonywaniu czynności służbowych (art. 18 i 88 ustawy z 23 grudnia 1994 r. o Najwyższej Izbie Kontroli, tekst jedn.: Dz. U. z 2012 r. poz. 82 z </a:t>
            </a:r>
            <a:r>
              <a:rPr lang="pl-PL" sz="1200" dirty="0" err="1"/>
              <a:t>późn</a:t>
            </a:r>
            <a:r>
              <a:rPr lang="pl-PL" sz="1200" dirty="0"/>
              <a:t>. zm.),</a:t>
            </a:r>
            <a:br>
              <a:rPr lang="pl-PL" sz="1200" dirty="0"/>
            </a:br>
            <a:r>
              <a:rPr lang="pl-PL" sz="1200" dirty="0"/>
              <a:t>- Generalny Inspektor Ochrony Danych Osobowych (art. 11 ustawy z 29 sierpnia 1997 r. o ochronie danych osobowych, tekst jedn.: Dz. U. z 2002 r. Nr 101, poz. 926 z </a:t>
            </a:r>
            <a:r>
              <a:rPr lang="pl-PL" sz="1200" dirty="0" err="1"/>
              <a:t>późn</a:t>
            </a:r>
            <a:r>
              <a:rPr lang="pl-PL" sz="1200" dirty="0"/>
              <a:t>. zm.),</a:t>
            </a:r>
            <a:br>
              <a:rPr lang="pl-PL" sz="1200" dirty="0"/>
            </a:br>
            <a:r>
              <a:rPr lang="pl-PL" sz="1200" dirty="0"/>
              <a:t>- Prezes Instytutu Pamięci Narodowej - Komisji Ścigania Zbrodni przeciwko Narodowi Polskiemu (art. 14 ustawy z 18 grudnia 1998 r. o Instytucie Pamięci Narodowej - Komisji Ścigania Zbrodni przeciwko Narodowi Polskiemu, tekst jedn.: Dz. U. z 2007 r. Nr 63, poz. 424 z </a:t>
            </a:r>
            <a:r>
              <a:rPr lang="pl-PL" sz="1200" dirty="0" err="1"/>
              <a:t>późn</a:t>
            </a:r>
            <a:r>
              <a:rPr lang="pl-PL" sz="1200" dirty="0"/>
              <a:t>. zm.) </a:t>
            </a:r>
            <a:br>
              <a:rPr lang="pl-PL" sz="1200" dirty="0"/>
            </a:br>
            <a:r>
              <a:rPr lang="pl-PL" sz="1200" dirty="0"/>
              <a:t>Novum stanowi użyta w pkt. 10 § 1 art. 17 klauzula: "chyba że ustawa stanowi inaczej". Otwiera ona możliwość, że mimo braku wymaganego zezwolenia na ściganie lub wniosku o ściganie postępowanie będzie się mogło toczyć. Przykładem takiej sytuacji może być ściganie posła lub senatora mimo braku zezwolenia Sejmu lub - odpowiednio - Senatu, gdy poseł lub senator wyrazi zgodę na pociągnięcie go do odpowiedzialności karnej (art. 105 ust. 4 i art. 105 ust. 4 w zw. z art. 108 konstytucji).</a:t>
            </a:r>
            <a:br>
              <a:rPr lang="pl-PL" sz="1000" dirty="0"/>
            </a:br>
            <a:endParaRPr lang="pl-PL" sz="1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dirty="0"/>
              <a:t>ZBIEG NEGATYWNYCH PRZESŁANEK PROCESOWYCH REGUŁY</a:t>
            </a:r>
            <a:br>
              <a:rPr lang="pl-PL" sz="4000" dirty="0"/>
            </a:br>
            <a:endParaRPr lang="pl-PL" sz="40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/>
              <a:t> </a:t>
            </a:r>
            <a:endParaRPr lang="pl-PL" dirty="0"/>
          </a:p>
          <a:p>
            <a:pPr lvl="0"/>
            <a:r>
              <a:rPr lang="pl-PL" dirty="0"/>
              <a:t>wszystkie zbiegające się przesłanki mogą stanowić wspólną podstawę prawną decyzji kończącej postępowanie, jeżeli każda z nich pociąga za sobą identyczne następstwa prawne;</a:t>
            </a:r>
          </a:p>
          <a:p>
            <a:pPr lvl="0">
              <a:buNone/>
            </a:pPr>
            <a:endParaRPr lang="pl-PL" dirty="0"/>
          </a:p>
          <a:p>
            <a:pPr lvl="0"/>
            <a:r>
              <a:rPr lang="pl-PL" dirty="0"/>
              <a:t>w razie zbiegu przesłanki uniewinnienia z inną przesłanką (powodującą umorzenie) należy umorzyć postępowanie, gdyż winę wolno rozstrzygać tylko w procesie dopuszczalnym; ta reguła jest jednak wiążąca do momentu rozpoczęcia przewodu sądowego (art. 414 § 1-2); jeśli sąd nabierze przekonania, że nie doszło do obalenia domniemania niewinności, to wyda wyrok uniewinniający; stanie się to jednak dopiero po przeprowadzeniu co najmniej wszystkich dowodów, które sąd dopuścił na wniosek oskarżyciela; </a:t>
            </a:r>
          </a:p>
          <a:p>
            <a:pPr lvl="0">
              <a:buNone/>
            </a:pPr>
            <a:endParaRPr lang="pl-PL" dirty="0"/>
          </a:p>
          <a:p>
            <a:pPr lvl="0"/>
            <a:r>
              <a:rPr lang="pl-PL" dirty="0"/>
              <a:t>zbieg negatywnych przesłanek względnych i bezwzględnych powoduje zawsze umorzenie procesu na podstawie przesłanek bezwzględnych, gdyż dotyczą one dopuszczalności procesu w każdym układzie procesowym; niemniej warto w uzasadnieniu powołać też przesłankę względną, bowiem wyszczególnienie wszystkich ułatwia kontrolę decyzji procesowej. </a:t>
            </a:r>
          </a:p>
          <a:p>
            <a:endParaRPr lang="pl-PL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RODZAJE PRZESŁANEK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/>
          <a:lstStyle/>
          <a:p>
            <a:pPr lvl="0"/>
            <a:r>
              <a:rPr lang="pl-PL" dirty="0"/>
              <a:t>Przesłanki procesu i przesłanki czynności procesowych</a:t>
            </a:r>
          </a:p>
          <a:p>
            <a:pPr lvl="0">
              <a:buNone/>
            </a:pPr>
            <a:endParaRPr lang="pl-PL" dirty="0"/>
          </a:p>
          <a:p>
            <a:pPr lvl="0"/>
            <a:r>
              <a:rPr lang="pl-PL" dirty="0"/>
              <a:t>Przesłanki pozytywne i negatywne</a:t>
            </a:r>
          </a:p>
          <a:p>
            <a:pPr lvl="0">
              <a:buNone/>
            </a:pPr>
            <a:endParaRPr lang="pl-PL" dirty="0"/>
          </a:p>
          <a:p>
            <a:pPr lvl="0"/>
            <a:r>
              <a:rPr lang="pl-PL" dirty="0"/>
              <a:t>Przesłanki ogólne i szczególne</a:t>
            </a:r>
          </a:p>
          <a:p>
            <a:pPr lvl="0">
              <a:buNone/>
            </a:pPr>
            <a:endParaRPr lang="pl-PL" dirty="0"/>
          </a:p>
          <a:p>
            <a:pPr lvl="0"/>
            <a:r>
              <a:rPr lang="pl-PL" dirty="0"/>
              <a:t>Przesłanki materialne i formalne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>
          <a:xfrm>
            <a:off x="357158" y="1071546"/>
            <a:ext cx="4070826" cy="5054617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pl-PL" sz="4500" b="1" dirty="0"/>
              <a:t>PRZESŁANKI PROCESU</a:t>
            </a:r>
            <a:endParaRPr lang="pl-PL" sz="4500" dirty="0"/>
          </a:p>
          <a:p>
            <a:pPr>
              <a:buNone/>
            </a:pPr>
            <a:r>
              <a:rPr lang="pl-PL" sz="3500" dirty="0"/>
              <a:t>	Stany warunkujące dopuszczalność bądź wszystkich stadiów procesu, bądź tylko niektórych. Wśród nich można wyróżnić przesłanki warunkujące:</a:t>
            </a:r>
          </a:p>
          <a:p>
            <a:pPr>
              <a:buNone/>
            </a:pPr>
            <a:endParaRPr lang="pl-PL" sz="3500" dirty="0"/>
          </a:p>
          <a:p>
            <a:pPr lvl="0"/>
            <a:r>
              <a:rPr lang="pl-PL" sz="3500" dirty="0"/>
              <a:t>Postępowanie przygotowawcze, jurysdykcyjne i wykonawcze np. śmierć oskarżonego (wyłącza dopuszczalność wszystkich stadiów procesu);</a:t>
            </a:r>
          </a:p>
          <a:p>
            <a:pPr lvl="0"/>
            <a:r>
              <a:rPr lang="pl-PL" sz="3500" dirty="0"/>
              <a:t>Postępowanie przygotowawcze i jurysdykcyjne np. wniosek o ściganie;</a:t>
            </a:r>
          </a:p>
          <a:p>
            <a:pPr lvl="0"/>
            <a:r>
              <a:rPr lang="pl-PL" sz="3500" dirty="0"/>
              <a:t>Postępowanie jurysdykcyjne (główne i apelacyjne) np. akt oskarżenia;</a:t>
            </a:r>
          </a:p>
          <a:p>
            <a:pPr lvl="0"/>
            <a:r>
              <a:rPr lang="pl-PL" sz="3500" dirty="0"/>
              <a:t>Tylko postępowanie apelacyjne np. skarga apelacyjna</a:t>
            </a:r>
          </a:p>
          <a:p>
            <a:pPr lvl="0"/>
            <a:r>
              <a:rPr lang="pl-PL" sz="3500" dirty="0"/>
              <a:t>Postępowanie wykonawcze np. uprawomocnienie się wyroku.</a:t>
            </a:r>
          </a:p>
          <a:p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4286248" y="1000108"/>
            <a:ext cx="4500594" cy="5126055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sz="4400" b="1" dirty="0"/>
              <a:t>   </a:t>
            </a:r>
            <a:r>
              <a:rPr lang="pl-PL" sz="6500" b="1" dirty="0"/>
              <a:t>	</a:t>
            </a:r>
            <a:r>
              <a:rPr lang="pl-PL" sz="5800" b="1" dirty="0"/>
              <a:t>PRZESŁANKI CZYNNOŚCI PROCESOWYCH</a:t>
            </a:r>
          </a:p>
          <a:p>
            <a:pPr>
              <a:buNone/>
            </a:pPr>
            <a:endParaRPr lang="pl-PL" sz="6500" dirty="0"/>
          </a:p>
          <a:p>
            <a:pPr>
              <a:buNone/>
            </a:pPr>
            <a:r>
              <a:rPr lang="pl-PL" sz="4400" dirty="0"/>
              <a:t>	Stany prawne, które warunkują dopuszczalność poszczególnych czynności procesowych, np. art. 258 § 1-3 wymienia przesłanki tymczasowego aresztowania.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214282" y="1500174"/>
            <a:ext cx="3620482" cy="4697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  	PRZESŁANKI POZYTYWNE (dodatnie) 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czyli stany, które muszą istnieć, aby postępowanie mogło się toczyć  czyli aby proces był dopuszczalny.</a:t>
            </a:r>
          </a:p>
          <a:p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>
          <a:xfrm>
            <a:off x="4143372" y="1500174"/>
            <a:ext cx="3555876" cy="46259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	PRZESŁANKI NEGATYWNE (ujemne) 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czyli tzw. przeszkody procesowe, powodujące niedopuszczalność wszczęcia i dalszego biegu procesu.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285720" y="1285860"/>
            <a:ext cx="8401080" cy="4714908"/>
          </a:xfrm>
        </p:spPr>
        <p:txBody>
          <a:bodyPr>
            <a:normAutofit fontScale="90000"/>
          </a:bodyPr>
          <a:lstStyle/>
          <a:p>
            <a:r>
              <a:rPr lang="pl-PL" sz="2800" b="1" dirty="0"/>
              <a:t>Konsekwencją negatywnej przesłanki procesu jest jedna z następujących decyzji procesowych:</a:t>
            </a:r>
            <a:br>
              <a:rPr lang="pl-PL" sz="2800" dirty="0"/>
            </a:br>
            <a:r>
              <a:rPr lang="pl-PL" sz="2800" dirty="0"/>
              <a:t> </a:t>
            </a:r>
            <a:br>
              <a:rPr lang="pl-PL" sz="2800" dirty="0"/>
            </a:br>
            <a:r>
              <a:rPr lang="pl-PL" sz="2800" dirty="0"/>
              <a:t>1) Odmowa wszczęcia postępowania przygotowawczego</a:t>
            </a:r>
            <a:br>
              <a:rPr lang="pl-PL" sz="2800" dirty="0"/>
            </a:br>
            <a:r>
              <a:rPr lang="pl-PL" sz="2800" dirty="0"/>
              <a:t>2) Umorzenie postępowania przygotowawczego</a:t>
            </a:r>
            <a:br>
              <a:rPr lang="pl-PL" sz="2800" dirty="0"/>
            </a:br>
            <a:r>
              <a:rPr lang="pl-PL" sz="2800" dirty="0"/>
              <a:t>3)Umorzenie postępowania głównego lub apelacyjnego</a:t>
            </a:r>
            <a:br>
              <a:rPr lang="pl-PL" sz="2800" dirty="0"/>
            </a:br>
            <a:r>
              <a:rPr lang="pl-PL" sz="2800" dirty="0"/>
              <a:t>4) Uniewinnienie</a:t>
            </a:r>
            <a:br>
              <a:rPr lang="pl-PL" sz="2800" dirty="0"/>
            </a:br>
            <a:r>
              <a:rPr lang="pl-PL" sz="2800" dirty="0"/>
              <a:t>5)Pozostawienie środka odwoławczego bez dalszego biegu lub bez rozpoznania</a:t>
            </a:r>
            <a:br>
              <a:rPr lang="pl-PL" sz="2800" dirty="0"/>
            </a:br>
            <a:r>
              <a:rPr lang="pl-PL" sz="2800" dirty="0"/>
              <a:t>6)Oddalenie kasacji</a:t>
            </a:r>
            <a:br>
              <a:rPr lang="pl-PL" sz="2800" dirty="0"/>
            </a:br>
            <a:r>
              <a:rPr lang="pl-PL" sz="2800" dirty="0"/>
              <a:t>7) Umorzenie postępowania wykonawczego </a:t>
            </a:r>
            <a:br>
              <a:rPr lang="pl-PL" sz="2000" dirty="0"/>
            </a:br>
            <a:endParaRPr lang="pl-PL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sz="half" idx="1"/>
          </p:nvPr>
        </p:nvSpPr>
        <p:spPr>
          <a:xfrm>
            <a:off x="357158" y="1285860"/>
            <a:ext cx="4138642" cy="506906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/>
              <a:t>PRZESŁANKI OGÓLNE</a:t>
            </a:r>
            <a:r>
              <a:rPr lang="pl-PL" dirty="0"/>
              <a:t> </a:t>
            </a:r>
          </a:p>
          <a:p>
            <a:r>
              <a:rPr lang="pl-PL" dirty="0"/>
              <a:t>Stany warunkujące każdy rodzaj (tryb) procesu</a:t>
            </a:r>
          </a:p>
          <a:p>
            <a:endParaRPr lang="pl-PL" dirty="0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2"/>
          </p:nvPr>
        </p:nvSpPr>
        <p:spPr>
          <a:xfrm>
            <a:off x="4643438" y="1285860"/>
            <a:ext cx="4043362" cy="506906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/>
              <a:t>	PRZESŁANKI SZCZEGÓLNE</a:t>
            </a:r>
            <a:r>
              <a:rPr lang="pl-PL" dirty="0"/>
              <a:t> </a:t>
            </a:r>
          </a:p>
          <a:p>
            <a:r>
              <a:rPr lang="pl-PL" dirty="0"/>
              <a:t>Stany warunkujące tryb szczególny procesu np. przyśpieszony. Zazwyczaj występują jako dodatkowe, obok przesłanek ogólnych (np. ujęcie na gorącym uczynku – w postępowaniu przyspieszonym)</a:t>
            </a:r>
          </a:p>
          <a:p>
            <a:pPr>
              <a:buNone/>
            </a:pPr>
            <a:r>
              <a:rPr lang="pl-PL" dirty="0"/>
              <a:t> 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57158" y="1214422"/>
            <a:ext cx="4138642" cy="5140503"/>
          </a:xfrm>
        </p:spPr>
        <p:txBody>
          <a:bodyPr/>
          <a:lstStyle/>
          <a:p>
            <a:pPr>
              <a:buNone/>
            </a:pPr>
            <a:r>
              <a:rPr lang="pl-PL" dirty="0"/>
              <a:t>	</a:t>
            </a:r>
            <a:r>
              <a:rPr lang="pl-PL" b="1" dirty="0"/>
              <a:t>PRZESLANKI OGÓLNE DODATNIE</a:t>
            </a:r>
          </a:p>
          <a:p>
            <a:r>
              <a:rPr lang="pl-PL" dirty="0"/>
              <a:t>Okoliczności, które muszą wystąpić przy wszczęciu każdego procesu lub w jego toku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00562" y="1285860"/>
            <a:ext cx="4186238" cy="5069065"/>
          </a:xfrm>
        </p:spPr>
        <p:txBody>
          <a:bodyPr/>
          <a:lstStyle/>
          <a:p>
            <a:pPr>
              <a:buNone/>
            </a:pPr>
            <a:r>
              <a:rPr lang="pl-PL" b="1" dirty="0"/>
              <a:t>	PRZESŁANKI OGÓLNE UJEMNE	</a:t>
            </a:r>
          </a:p>
          <a:p>
            <a:r>
              <a:rPr lang="pl-PL" dirty="0"/>
              <a:t>Nie mogą wystąpić w żadnym procesie, tzn. ich istnienie uniemożliwia wszczęcie procesu, a wystąpienie w toku procesu powoduje konieczność umorzenia postępowania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4210080" cy="54262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	</a:t>
            </a:r>
            <a:r>
              <a:rPr lang="pl-PL" b="1" dirty="0"/>
              <a:t>PRZESŁANKI SZCZEGÓLNE DODATNIE</a:t>
            </a:r>
          </a:p>
          <a:p>
            <a:r>
              <a:rPr lang="pl-PL" dirty="0"/>
              <a:t>Okoliczności, które warunkują przebieg procesu w określonym postępowaniu szczególnym (np. ujęcie na gorącym uczynku w postępowaniu przyśpieszonym)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429124" y="857232"/>
            <a:ext cx="4257676" cy="54976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	PRZESŁANKI SZCZEGÓLNE UJEMNE</a:t>
            </a:r>
          </a:p>
          <a:p>
            <a:r>
              <a:rPr lang="pl-PL" dirty="0"/>
              <a:t>Stanowią przeszkodę w określonym trybie szczególnym (np. pojednanie w postępowaniu prywatnoskargowym)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178</TotalTime>
  <Words>3984</Words>
  <Application>Microsoft Office PowerPoint</Application>
  <PresentationFormat>Pokaz na ekranie (4:3)</PresentationFormat>
  <Paragraphs>182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9" baseType="lpstr">
      <vt:lpstr>Calibri</vt:lpstr>
      <vt:lpstr>Constantia</vt:lpstr>
      <vt:lpstr>Wingdings 2</vt:lpstr>
      <vt:lpstr>Przepływ</vt:lpstr>
      <vt:lpstr>PRZESŁANKI PROCESOWE</vt:lpstr>
      <vt:lpstr>POJĘCIE PRZESŁANEK PROCESOWYCH</vt:lpstr>
      <vt:lpstr>RODZAJE PRZESŁANEK</vt:lpstr>
      <vt:lpstr>Prezentacja programu PowerPoint</vt:lpstr>
      <vt:lpstr>Prezentacja programu PowerPoint</vt:lpstr>
      <vt:lpstr>Konsekwencją negatywnej przesłanki procesu jest jedna z następujących decyzji procesowych:   1) Odmowa wszczęcia postępowania przygotowawczego 2) Umorzenie postępowania przygotowawczego 3)Umorzenie postępowania głównego lub apelacyjnego 4) Uniewinnienie 5)Pozostawienie środka odwoławczego bez dalszego biegu lub bez rozpoznania 6)Oddalenie kasacji 7) Umorzenie postępowania wykonawczego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</vt:lpstr>
      <vt:lpstr>PRZESŁANKI MATERIALNE UNIEWINNIENIA</vt:lpstr>
      <vt:lpstr>Prezentacja programu PowerPoint</vt:lpstr>
      <vt:lpstr>PRZESŁANKI MATERIALNE UMORZENIA</vt:lpstr>
      <vt:lpstr>Prezentacja programu PowerPoint</vt:lpstr>
      <vt:lpstr>Prezentacja programu PowerPoint</vt:lpstr>
      <vt:lpstr>PRZESŁANKI FORMALNE</vt:lpstr>
      <vt:lpstr>Prezentacja programu PowerPoint</vt:lpstr>
      <vt:lpstr>Prezentacja programu PowerPoint</vt:lpstr>
      <vt:lpstr>Prezentacja programu PowerPoint</vt:lpstr>
      <vt:lpstr>Z brakiem skargi uprawnionego oskarżyciela mamy do czynienia, jeżeli: w sprawie o czyn ścigany z urzędu skargę złożył pokrzywdzony, mimo że nie zachodzą warunki przewidziane w art. 55 k.p.k., w sprawie o czyn ścigany z urzędu skargę złożył nieprokuratorski oskarżyciel publiczny poza zakresem swych kompetencji oskarżycielskich  w toku postępowania przed sądem w sprawie o czyn ścigany z urzędu okazuje się, że jest on przestępstwem prywatnoskargowym, a prokurator oświadcza, że nie obejmuje oskarżenia o taki czyn, zaś pokrzywdzony w terminie wskazanym w art. 60 § 4 nie podtrzymał tego oskarżenia jako prywatnego, prokurator po objęciu postępowania, poprzez wszczęcie ścigania czynu prywatnoskargowego, odstępuje następnie przed sądem od popierania oskarżenia, a pokrzywdzony, który nie występował w tej sprawie, nie oświadcza w terminie jak wyżej o podtrzymaniu oskarżenia jako prywatnego, prokurator, który przyłączył się do wytoczonego przez pokrzywdzonego postępowania prywatnoskargowego, następnie - po odstąpieniu pokrzywdzonego (już jako oskarżyciela posiłkowego) od oskarżenia - także odstępuje od oskarżenia, w sprawie wytoczonej przez oskarżyciela posiłkowego subsydiarnego (art. 55 § 1) po jego odstąpieniu od oskarżenia, prokurator w terminie 14 dni nie przystąpi do wytoczonego oskarżenia (art. 57 § 2), oskarżenie prywatne wytoczyła osoba niebędąca pokrzywdzonym, oskarżyciel prywatny nie uzupełnił skargi, zwróconej mu z uwagi na braki formalne, w terminie przewidzianym w ustawie (art. 120 § 2 k.p.k.), oskarżyciel prywatny odstąpił od oskarżenia w sposób wyraźny lub dorozumiany (art. 491 § 1, art. 496 i 497 § 2), oskarżyciel publiczny wniósł akt oskarżenia mimo uprzedniego umorzenia postępowania przygotowawczego w tej sprawie i bez podjęcia lub wznowienia dochodzenia bądź śledztwa, co wiąże się z tzw. wygaśnięciem prawa do oskarżania  </vt:lpstr>
      <vt:lpstr>5) Brak wymaganego zezwolenia na ściganie lub wniosku o ściganie (art. 17 § 1 pkt 10 k.p.k.)   -  wiąże się z tzw. ściganiem z urzędu, lecz na wniosek (art. 12 k.p.k.) oraz ściganiem osób korzystających z podlegających uchyleniu immunitetów formalnoprawnych.  - odstępstwem od zasady postępowania z urzędu jest także uzależnienie możliwości ścigania karnego od zezwolenia władzy. Ustawodawca objął pewne kategorie osób tzw. immunitetem procesowym, który - w przeciwieństwie do immunitetu materialnego - jako immunitet formalnoprawny nie uchyla karalności określonego czynu, natomiast zapewnia jedynie niedopuszczalność wszczęcia i prowadzenia postępowania karnego przeciwko sprawcy bez zgody określonej władzy. Immunitet procesowy może być uchylony przez właściwy, ustawowo do tego uprawniony organ.   - oskarżyciel publiczny jest obowiązany do wystąpienia do odpowiedniej władzy o wyrażenie zgody na pociągnięcie do odpowiedzialności karnej określonej osoby; dopiero odmowa uchylenia immunitetu procesowego uprawnia do umorzenia postępowania karnego na podstawie art. 17 § 1 pkt 10 k.p.k. W sprawach z oskarżenia prywatnego o zezwolenie na ściganie występuje oskarżyciel prywatny. W sprawach z oskarżenia publicznego, w których akt oskarżenia wniósł pokrzywdzony jako subsydiarny oskarżyciel posiłkowy (art. 55), ciąży na nim obowiązek uzyskania zezwolenia odpowiedniej władzy. </vt:lpstr>
      <vt:lpstr>Do kategorii osób objętych immunitetem formalnym należą:  - posłowie i senatorowie (art. 105 ust. 2 Konstytucji RP), - posłowie do Parlamentu Europejskiego (art. 10 Protokołu z dnia 8 kwietnia 1965 r. w sprawie przywilejów i immunitetów Wspólnot Europejskich, Dz. U. z 2004 r. Nr 90, poz. 864/4), - sędziowie sądów powszechnych (art. 80 § 1 ustawy z 27 lipca 2001 r. - Prawo o ustroju sądów powszechnych, Dz. U. Nr 98, poz. 1070 z późn. zm.), - sędziowie sądów wojskowych (art. 30 § 1 ustawy z 21 sierpnia 1997 r. - Prawo o ustroju sądów wojskowych, tekst jedn.: Dz. U. z 2012 r. poz. 952 z późn. zm.), - sędziowie Sądu Najwyższego (art. 49 § 1 ustawy z 23 listopada 2002 r. o Sądzie Najwyższym, Dz. U. Nr 240, poz. 2052 z późn. zm.), - sędziowie sądów administracyjnych (art. 29 i 49 ustawy z 25 lipca 2002 r. - Prawo o ustroju sądów administracyjnych, Dz. U. Nr 153, poz. 1269 z późn. zm. w zw. z art. 80 § 1 ustawy z 27 lipca 2001 r. - Prawo o ustroju sądów powszechnych, Dz. U. Nr 98, poz. 1070 z późn. zm.), - sędziowie Trybunału Stanu (art. 16 ustawy z 26 marca 1982 r. o Trybunale Stanu, tekst jedn.: Dz. U. z 2002 r. Nr 101, poz. 925 z późn. zm.), - sędziowie Trybunału Konstytucyjnego (art. 6 ust. 2 ustawy z 1 sierpnia 1997 r. o Trybunale Konstytucyjnym, Dz. U. Nr 102, poz. 643 z późn. zm.), - Prokurator Generalny (art. 10c ustawy z 20 czerwca 1985 r. o prokuraturze, tekst jedn.: Dz. U. z 2011 r. Nr 270, poz. 1599 z późn. zm.), - prokuratorzy (art. 54 ustawy z 20 czerwca 1985 r. o prokuraturze, tekst jedn.: Dz. U. z 2011 r. Nr 270, poz. 1599 z późn. zm.), - Rzecznik Praw Obywatelskich (art. 211 Konstytucji RP), - Prezes Najwyższej Izby Kontroli, wiceprezesi i Dyrektor Generalny NIK nadzorujący lub wykonujący czynności kontrolne w odniesieniu do czynów popełnionych przy wykonywaniu czynności służbowych (art. 18 i 88 ustawy z 23 grudnia 1994 r. o Najwyższej Izbie Kontroli, tekst jedn.: Dz. U. z 2012 r. poz. 82 z późn. zm.), - Generalny Inspektor Ochrony Danych Osobowych (art. 11 ustawy z 29 sierpnia 1997 r. o ochronie danych osobowych, tekst jedn.: Dz. U. z 2002 r. Nr 101, poz. 926 z późn. zm.), - Prezes Instytutu Pamięci Narodowej - Komisji Ścigania Zbrodni przeciwko Narodowi Polskiemu (art. 14 ustawy z 18 grudnia 1998 r. o Instytucie Pamięci Narodowej - Komisji Ścigania Zbrodni przeciwko Narodowi Polskiemu, tekst jedn.: Dz. U. z 2007 r. Nr 63, poz. 424 z późn. zm.)  Novum stanowi użyta w pkt. 10 § 1 art. 17 klauzula: "chyba że ustawa stanowi inaczej". Otwiera ona możliwość, że mimo braku wymaganego zezwolenia na ściganie lub wniosku o ściganie postępowanie będzie się mogło toczyć. Przykładem takiej sytuacji może być ściganie posła lub senatora mimo braku zezwolenia Sejmu lub - odpowiednio - Senatu, gdy poseł lub senator wyrazi zgodę na pociągnięcie go do odpowiedzialności karnej (art. 105 ust. 4 i art. 105 ust. 4 w zw. z art. 108 konstytucji). </vt:lpstr>
      <vt:lpstr>ZBIEG NEGATYWNYCH PRZESŁANEK PROCESOWYCH REGUŁY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Olcia</dc:creator>
  <cp:lastModifiedBy>Paulina</cp:lastModifiedBy>
  <cp:revision>25</cp:revision>
  <dcterms:created xsi:type="dcterms:W3CDTF">2013-10-18T17:33:36Z</dcterms:created>
  <dcterms:modified xsi:type="dcterms:W3CDTF">2019-11-23T13:46:22Z</dcterms:modified>
</cp:coreProperties>
</file>