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7" r:id="rId5"/>
    <p:sldId id="296" r:id="rId6"/>
    <p:sldId id="298" r:id="rId7"/>
    <p:sldId id="299" r:id="rId8"/>
    <p:sldId id="300" r:id="rId9"/>
    <p:sldId id="302" r:id="rId10"/>
    <p:sldId id="303" r:id="rId11"/>
    <p:sldId id="305" r:id="rId12"/>
    <p:sldId id="307" r:id="rId13"/>
    <p:sldId id="304" r:id="rId14"/>
    <p:sldId id="308" r:id="rId15"/>
    <p:sldId id="306" r:id="rId16"/>
    <p:sldId id="309" r:id="rId17"/>
    <p:sldId id="310" r:id="rId18"/>
    <p:sldId id="311" r:id="rId19"/>
    <p:sldId id="312" r:id="rId20"/>
    <p:sldId id="313" r:id="rId21"/>
    <p:sldId id="314" r:id="rId22"/>
    <p:sldId id="26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2020-04-08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2020-04-08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2020-04-08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2020-04-08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2020-04-08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2020-04-08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2020-04-08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2020-04-08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2020-04-08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2020-04-08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2020-04-08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2020-04-08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smtClean="0">
                <a:solidFill>
                  <a:schemeClr val="bg1"/>
                </a:solidFill>
              </a:rPr>
              <a:t>Horizontal</a:t>
            </a:r>
            <a:r>
              <a:rPr lang="pl-PL" dirty="0" smtClean="0">
                <a:solidFill>
                  <a:schemeClr val="bg1"/>
                </a:solidFill>
              </a:rPr>
              <a:t> </a:t>
            </a:r>
            <a:r>
              <a:rPr lang="pl-PL" dirty="0" err="1" smtClean="0">
                <a:solidFill>
                  <a:schemeClr val="bg1"/>
                </a:solidFill>
              </a:rPr>
              <a:t>markets</a:t>
            </a:r>
            <a:r>
              <a:rPr lang="pl-PL" dirty="0" smtClean="0">
                <a:solidFill>
                  <a:schemeClr val="bg1"/>
                </a:solidFill>
              </a:rPr>
              <a:t> and </a:t>
            </a:r>
            <a:r>
              <a:rPr lang="pl-PL" dirty="0" err="1" smtClean="0">
                <a:solidFill>
                  <a:schemeClr val="bg1"/>
                </a:solidFill>
              </a:rPr>
              <a:t>sustainable</a:t>
            </a:r>
            <a:r>
              <a:rPr lang="pl-PL" dirty="0" smtClean="0">
                <a:solidFill>
                  <a:schemeClr val="bg1"/>
                </a:solidFill>
              </a:rPr>
              <a:t> </a:t>
            </a:r>
            <a:r>
              <a:rPr lang="pl-PL" dirty="0" err="1" smtClean="0">
                <a:solidFill>
                  <a:schemeClr val="bg1"/>
                </a:solidFill>
              </a:rPr>
              <a:t>growth</a:t>
            </a:r>
            <a:endParaRPr lang="en-US" dirty="0">
              <a:solidFill>
                <a:schemeClr val="bg1"/>
              </a:solidFill>
            </a:endParaRPr>
          </a:p>
        </p:txBody>
      </p:sp>
      <p:sp>
        <p:nvSpPr>
          <p:cNvPr id="3" name="Podtytuł 2"/>
          <p:cNvSpPr>
            <a:spLocks noGrp="1"/>
          </p:cNvSpPr>
          <p:nvPr>
            <p:ph type="subTitle" idx="1"/>
          </p:nvPr>
        </p:nvSpPr>
        <p:spPr/>
        <p:txBody>
          <a:bodyPr/>
          <a:lstStyle/>
          <a:p>
            <a:r>
              <a:rPr lang="pl-PL" dirty="0" smtClean="0"/>
              <a:t>Mateusz Machaj</a:t>
            </a:r>
            <a:endParaRPr lang="en-US" dirty="0"/>
          </a:p>
        </p:txBody>
      </p:sp>
    </p:spTree>
    <p:extLst>
      <p:ext uri="{BB962C8B-B14F-4D97-AF65-F5344CB8AC3E}">
        <p14:creationId xmlns:p14="http://schemas.microsoft.com/office/powerpoint/2010/main" val="75453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Evolutionary</a:t>
            </a:r>
            <a:r>
              <a:rPr lang="pl-PL" dirty="0" smtClean="0">
                <a:solidFill>
                  <a:schemeClr val="bg1"/>
                </a:solidFill>
              </a:rPr>
              <a:t> </a:t>
            </a:r>
            <a:r>
              <a:rPr lang="pl-PL" dirty="0" err="1" smtClean="0">
                <a:solidFill>
                  <a:schemeClr val="bg1"/>
                </a:solidFill>
              </a:rPr>
              <a:t>character</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Now</a:t>
            </a:r>
            <a:r>
              <a:rPr lang="pl-PL" dirty="0" smtClean="0">
                <a:solidFill>
                  <a:schemeClr val="bg1"/>
                </a:solidFill>
              </a:rPr>
              <a:t>,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or</a:t>
            </a:r>
            <a:r>
              <a:rPr lang="pl-PL" dirty="0" smtClean="0">
                <a:solidFill>
                  <a:schemeClr val="bg1"/>
                </a:solidFill>
              </a:rPr>
              <a:t> </a:t>
            </a:r>
            <a:r>
              <a:rPr lang="pl-PL" dirty="0" err="1" smtClean="0">
                <a:solidFill>
                  <a:schemeClr val="bg1"/>
                </a:solidFill>
              </a:rPr>
              <a:t>vertical</a:t>
            </a:r>
            <a:r>
              <a:rPr lang="pl-PL" dirty="0" smtClean="0">
                <a:solidFill>
                  <a:schemeClr val="bg1"/>
                </a:solidFill>
              </a:rPr>
              <a:t> </a:t>
            </a:r>
            <a:r>
              <a:rPr lang="pl-PL" dirty="0" err="1" smtClean="0">
                <a:solidFill>
                  <a:schemeClr val="bg1"/>
                </a:solidFill>
              </a:rPr>
              <a:t>markets</a:t>
            </a:r>
            <a:r>
              <a:rPr lang="pl-PL" dirty="0" smtClean="0">
                <a:solidFill>
                  <a:schemeClr val="bg1"/>
                </a:solidFill>
              </a:rPr>
              <a:t> </a:t>
            </a:r>
            <a:r>
              <a:rPr lang="pl-PL" dirty="0" err="1" smtClean="0">
                <a:solidFill>
                  <a:schemeClr val="bg1"/>
                </a:solidFill>
              </a:rPr>
              <a:t>are</a:t>
            </a:r>
            <a:r>
              <a:rPr lang="pl-PL" dirty="0" smtClean="0">
                <a:solidFill>
                  <a:schemeClr val="bg1"/>
                </a:solidFill>
              </a:rPr>
              <a:t> not </a:t>
            </a:r>
            <a:r>
              <a:rPr lang="pl-PL" dirty="0" err="1" smtClean="0">
                <a:solidFill>
                  <a:schemeClr val="bg1"/>
                </a:solidFill>
              </a:rPr>
              <a:t>there</a:t>
            </a:r>
            <a:r>
              <a:rPr lang="pl-PL" dirty="0" smtClean="0">
                <a:solidFill>
                  <a:schemeClr val="bg1"/>
                </a:solidFill>
              </a:rPr>
              <a:t> </a:t>
            </a:r>
            <a:r>
              <a:rPr lang="pl-PL" dirty="0" err="1" smtClean="0">
                <a:solidFill>
                  <a:schemeClr val="bg1"/>
                </a:solidFill>
              </a:rPr>
              <a:t>forever</a:t>
            </a:r>
            <a:r>
              <a:rPr lang="pl-PL" dirty="0" smtClean="0">
                <a:solidFill>
                  <a:schemeClr val="bg1"/>
                </a:solidFill>
              </a:rPr>
              <a:t>.</a:t>
            </a:r>
          </a:p>
          <a:p>
            <a:r>
              <a:rPr lang="pl-PL" dirty="0" err="1" smtClean="0">
                <a:solidFill>
                  <a:schemeClr val="bg1"/>
                </a:solidFill>
              </a:rPr>
              <a:t>Something</a:t>
            </a:r>
            <a:r>
              <a:rPr lang="pl-PL" dirty="0" smtClean="0">
                <a:solidFill>
                  <a:schemeClr val="bg1"/>
                </a:solidFill>
              </a:rPr>
              <a:t> </a:t>
            </a:r>
            <a:r>
              <a:rPr lang="pl-PL" dirty="0" err="1" smtClean="0">
                <a:solidFill>
                  <a:schemeClr val="bg1"/>
                </a:solidFill>
              </a:rPr>
              <a:t>which</a:t>
            </a:r>
            <a:r>
              <a:rPr lang="pl-PL" dirty="0" smtClean="0">
                <a:solidFill>
                  <a:schemeClr val="bg1"/>
                </a:solidFill>
              </a:rPr>
              <a:t> </a:t>
            </a:r>
            <a:r>
              <a:rPr lang="pl-PL" dirty="0" err="1" smtClean="0">
                <a:solidFill>
                  <a:schemeClr val="bg1"/>
                </a:solidFill>
              </a:rPr>
              <a:t>is</a:t>
            </a:r>
            <a:r>
              <a:rPr lang="pl-PL" dirty="0" smtClean="0">
                <a:solidFill>
                  <a:schemeClr val="bg1"/>
                </a:solidFill>
              </a:rPr>
              <a:t> a </a:t>
            </a:r>
            <a:r>
              <a:rPr lang="pl-PL" dirty="0" err="1" smtClean="0">
                <a:solidFill>
                  <a:schemeClr val="bg1"/>
                </a:solidFill>
              </a:rPr>
              <a:t>vertical</a:t>
            </a:r>
            <a:r>
              <a:rPr lang="pl-PL" dirty="0" smtClean="0">
                <a:solidFill>
                  <a:schemeClr val="bg1"/>
                </a:solidFill>
              </a:rPr>
              <a:t> market </a:t>
            </a:r>
            <a:r>
              <a:rPr lang="pl-PL" dirty="0" err="1" smtClean="0">
                <a:solidFill>
                  <a:schemeClr val="bg1"/>
                </a:solidFill>
              </a:rPr>
              <a:t>can</a:t>
            </a:r>
            <a:r>
              <a:rPr lang="pl-PL" dirty="0" smtClean="0">
                <a:solidFill>
                  <a:schemeClr val="bg1"/>
                </a:solidFill>
              </a:rPr>
              <a:t> </a:t>
            </a:r>
            <a:r>
              <a:rPr lang="pl-PL" dirty="0" err="1" smtClean="0">
                <a:solidFill>
                  <a:schemeClr val="bg1"/>
                </a:solidFill>
              </a:rPr>
              <a:t>become</a:t>
            </a:r>
            <a:r>
              <a:rPr lang="pl-PL" dirty="0" smtClean="0">
                <a:solidFill>
                  <a:schemeClr val="bg1"/>
                </a:solidFill>
              </a:rPr>
              <a:t> a </a:t>
            </a:r>
            <a:r>
              <a:rPr lang="pl-PL" dirty="0" err="1" smtClean="0">
                <a:solidFill>
                  <a:schemeClr val="bg1"/>
                </a:solidFill>
              </a:rPr>
              <a:t>horizontal</a:t>
            </a:r>
            <a:r>
              <a:rPr lang="pl-PL" dirty="0" smtClean="0">
                <a:solidFill>
                  <a:schemeClr val="bg1"/>
                </a:solidFill>
              </a:rPr>
              <a:t> one.</a:t>
            </a:r>
          </a:p>
          <a:p>
            <a:r>
              <a:rPr lang="pl-PL" dirty="0" smtClean="0">
                <a:solidFill>
                  <a:schemeClr val="bg1"/>
                </a:solidFill>
              </a:rPr>
              <a:t>And the </a:t>
            </a:r>
            <a:r>
              <a:rPr lang="pl-PL" dirty="0" err="1" smtClean="0">
                <a:solidFill>
                  <a:schemeClr val="bg1"/>
                </a:solidFill>
              </a:rPr>
              <a:t>other</a:t>
            </a:r>
            <a:r>
              <a:rPr lang="pl-PL" dirty="0" smtClean="0">
                <a:solidFill>
                  <a:schemeClr val="bg1"/>
                </a:solidFill>
              </a:rPr>
              <a:t> </a:t>
            </a:r>
            <a:r>
              <a:rPr lang="pl-PL" dirty="0" err="1" smtClean="0">
                <a:solidFill>
                  <a:schemeClr val="bg1"/>
                </a:solidFill>
              </a:rPr>
              <a:t>way</a:t>
            </a:r>
            <a:r>
              <a:rPr lang="pl-PL" dirty="0" smtClean="0">
                <a:solidFill>
                  <a:schemeClr val="bg1"/>
                </a:solidFill>
              </a:rPr>
              <a:t> </a:t>
            </a:r>
            <a:r>
              <a:rPr lang="pl-PL" dirty="0" err="1" smtClean="0">
                <a:solidFill>
                  <a:schemeClr val="bg1"/>
                </a:solidFill>
              </a:rPr>
              <a:t>round</a:t>
            </a:r>
            <a:r>
              <a:rPr lang="pl-PL" dirty="0" smtClean="0">
                <a:solidFill>
                  <a:schemeClr val="bg1"/>
                </a:solidFill>
              </a:rPr>
              <a:t>.</a:t>
            </a:r>
          </a:p>
          <a:p>
            <a:r>
              <a:rPr lang="pl-PL" dirty="0" smtClean="0">
                <a:solidFill>
                  <a:schemeClr val="bg1"/>
                </a:solidFill>
              </a:rPr>
              <a:t>A </a:t>
            </a:r>
            <a:r>
              <a:rPr lang="pl-PL" dirty="0" err="1" smtClean="0">
                <a:solidFill>
                  <a:schemeClr val="bg1"/>
                </a:solidFill>
              </a:rPr>
              <a:t>force</a:t>
            </a:r>
            <a:r>
              <a:rPr lang="pl-PL" dirty="0" smtClean="0">
                <a:solidFill>
                  <a:schemeClr val="bg1"/>
                </a:solidFill>
              </a:rPr>
              <a:t> </a:t>
            </a:r>
            <a:r>
              <a:rPr lang="pl-PL" dirty="0" err="1" smtClean="0">
                <a:solidFill>
                  <a:schemeClr val="bg1"/>
                </a:solidFill>
              </a:rPr>
              <a:t>behind</a:t>
            </a:r>
            <a:r>
              <a:rPr lang="pl-PL" dirty="0" smtClean="0">
                <a:solidFill>
                  <a:schemeClr val="bg1"/>
                </a:solidFill>
              </a:rPr>
              <a:t> </a:t>
            </a:r>
            <a:r>
              <a:rPr lang="pl-PL" dirty="0" err="1" smtClean="0">
                <a:solidFill>
                  <a:schemeClr val="bg1"/>
                </a:solidFill>
              </a:rPr>
              <a:t>such</a:t>
            </a:r>
            <a:r>
              <a:rPr lang="pl-PL" dirty="0" smtClean="0">
                <a:solidFill>
                  <a:schemeClr val="bg1"/>
                </a:solidFill>
              </a:rPr>
              <a:t> </a:t>
            </a:r>
            <a:r>
              <a:rPr lang="pl-PL" dirty="0" err="1" smtClean="0">
                <a:solidFill>
                  <a:schemeClr val="bg1"/>
                </a:solidFill>
              </a:rPr>
              <a:t>change</a:t>
            </a:r>
            <a:r>
              <a:rPr lang="pl-PL" dirty="0" smtClean="0">
                <a:solidFill>
                  <a:schemeClr val="bg1"/>
                </a:solidFill>
              </a:rPr>
              <a:t> </a:t>
            </a:r>
            <a:r>
              <a:rPr lang="pl-PL" dirty="0" err="1" smtClean="0">
                <a:solidFill>
                  <a:schemeClr val="bg1"/>
                </a:solidFill>
              </a:rPr>
              <a:t>is</a:t>
            </a:r>
            <a:r>
              <a:rPr lang="pl-PL" dirty="0" smtClean="0">
                <a:solidFill>
                  <a:schemeClr val="bg1"/>
                </a:solidFill>
              </a:rPr>
              <a:t> </a:t>
            </a:r>
            <a:r>
              <a:rPr lang="pl-PL" dirty="0" err="1" smtClean="0">
                <a:solidFill>
                  <a:schemeClr val="bg1"/>
                </a:solidFill>
              </a:rPr>
              <a:t>economic</a:t>
            </a:r>
            <a:r>
              <a:rPr lang="pl-PL" dirty="0" smtClean="0">
                <a:solidFill>
                  <a:schemeClr val="bg1"/>
                </a:solidFill>
              </a:rPr>
              <a:t> </a:t>
            </a:r>
            <a:r>
              <a:rPr lang="pl-PL" dirty="0" err="1" smtClean="0">
                <a:solidFill>
                  <a:schemeClr val="bg1"/>
                </a:solidFill>
              </a:rPr>
              <a:t>evolution</a:t>
            </a:r>
            <a:r>
              <a:rPr lang="pl-PL" dirty="0" smtClean="0">
                <a:solidFill>
                  <a:schemeClr val="bg1"/>
                </a:solidFill>
              </a:rPr>
              <a:t>.</a:t>
            </a:r>
          </a:p>
        </p:txBody>
      </p:sp>
    </p:spTree>
    <p:extLst>
      <p:ext uri="{BB962C8B-B14F-4D97-AF65-F5344CB8AC3E}">
        <p14:creationId xmlns:p14="http://schemas.microsoft.com/office/powerpoint/2010/main" val="7727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Logic</a:t>
            </a:r>
            <a:r>
              <a:rPr lang="pl-PL" dirty="0" smtClean="0">
                <a:solidFill>
                  <a:schemeClr val="bg1"/>
                </a:solidFill>
              </a:rPr>
              <a:t> of </a:t>
            </a:r>
            <a:r>
              <a:rPr lang="pl-PL" dirty="0" err="1" smtClean="0">
                <a:solidFill>
                  <a:schemeClr val="bg1"/>
                </a:solidFill>
              </a:rPr>
              <a:t>growth</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Logic</a:t>
            </a:r>
            <a:r>
              <a:rPr lang="pl-PL" dirty="0" smtClean="0">
                <a:solidFill>
                  <a:schemeClr val="bg1"/>
                </a:solidFill>
              </a:rPr>
              <a:t> of </a:t>
            </a:r>
            <a:r>
              <a:rPr lang="pl-PL" dirty="0" err="1" smtClean="0">
                <a:solidFill>
                  <a:schemeClr val="bg1"/>
                </a:solidFill>
              </a:rPr>
              <a:t>economic</a:t>
            </a:r>
            <a:r>
              <a:rPr lang="pl-PL" dirty="0" smtClean="0">
                <a:solidFill>
                  <a:schemeClr val="bg1"/>
                </a:solidFill>
              </a:rPr>
              <a:t> </a:t>
            </a:r>
            <a:r>
              <a:rPr lang="pl-PL" dirty="0" err="1" smtClean="0">
                <a:solidFill>
                  <a:schemeClr val="bg1"/>
                </a:solidFill>
              </a:rPr>
              <a:t>growth</a:t>
            </a:r>
            <a:r>
              <a:rPr lang="pl-PL" dirty="0" smtClean="0">
                <a:solidFill>
                  <a:schemeClr val="bg1"/>
                </a:solidFill>
              </a:rPr>
              <a:t> </a:t>
            </a:r>
            <a:r>
              <a:rPr lang="pl-PL" dirty="0" err="1" smtClean="0">
                <a:solidFill>
                  <a:schemeClr val="bg1"/>
                </a:solidFill>
              </a:rPr>
              <a:t>is</a:t>
            </a:r>
            <a:r>
              <a:rPr lang="pl-PL" dirty="0" smtClean="0">
                <a:solidFill>
                  <a:schemeClr val="bg1"/>
                </a:solidFill>
              </a:rPr>
              <a:t> to start off with </a:t>
            </a:r>
            <a:r>
              <a:rPr lang="pl-PL" dirty="0" err="1" smtClean="0">
                <a:solidFill>
                  <a:schemeClr val="bg1"/>
                </a:solidFill>
              </a:rPr>
              <a:t>some</a:t>
            </a:r>
            <a:r>
              <a:rPr lang="pl-PL" dirty="0" smtClean="0">
                <a:solidFill>
                  <a:schemeClr val="bg1"/>
                </a:solidFill>
              </a:rPr>
              <a:t> </a:t>
            </a:r>
            <a:r>
              <a:rPr lang="pl-PL" dirty="0" err="1" smtClean="0">
                <a:solidFill>
                  <a:schemeClr val="bg1"/>
                </a:solidFill>
              </a:rPr>
              <a:t>limited</a:t>
            </a:r>
            <a:r>
              <a:rPr lang="pl-PL" dirty="0" smtClean="0">
                <a:solidFill>
                  <a:schemeClr val="bg1"/>
                </a:solidFill>
              </a:rPr>
              <a:t> </a:t>
            </a:r>
            <a:r>
              <a:rPr lang="pl-PL" dirty="0" err="1" smtClean="0">
                <a:solidFill>
                  <a:schemeClr val="bg1"/>
                </a:solidFill>
              </a:rPr>
              <a:t>innovations</a:t>
            </a:r>
            <a:r>
              <a:rPr lang="pl-PL" dirty="0" smtClean="0">
                <a:solidFill>
                  <a:schemeClr val="bg1"/>
                </a:solidFill>
              </a:rPr>
              <a:t>.</a:t>
            </a:r>
          </a:p>
          <a:p>
            <a:r>
              <a:rPr lang="pl-PL" dirty="0" smtClean="0">
                <a:solidFill>
                  <a:schemeClr val="bg1"/>
                </a:solidFill>
              </a:rPr>
              <a:t>Start with </a:t>
            </a:r>
            <a:r>
              <a:rPr lang="pl-PL" dirty="0" err="1" smtClean="0">
                <a:solidFill>
                  <a:schemeClr val="bg1"/>
                </a:solidFill>
              </a:rPr>
              <a:t>inventions</a:t>
            </a:r>
            <a:r>
              <a:rPr lang="pl-PL" dirty="0" smtClean="0">
                <a:solidFill>
                  <a:schemeClr val="bg1"/>
                </a:solidFill>
              </a:rPr>
              <a:t>.</a:t>
            </a:r>
          </a:p>
          <a:p>
            <a:r>
              <a:rPr lang="pl-PL" dirty="0" smtClean="0">
                <a:solidFill>
                  <a:schemeClr val="bg1"/>
                </a:solidFill>
              </a:rPr>
              <a:t>Then </a:t>
            </a:r>
            <a:r>
              <a:rPr lang="pl-PL" dirty="0" err="1" smtClean="0">
                <a:solidFill>
                  <a:schemeClr val="bg1"/>
                </a:solidFill>
              </a:rPr>
              <a:t>apply</a:t>
            </a:r>
            <a:r>
              <a:rPr lang="pl-PL" dirty="0" smtClean="0">
                <a:solidFill>
                  <a:schemeClr val="bg1"/>
                </a:solidFill>
              </a:rPr>
              <a:t> as </a:t>
            </a:r>
            <a:r>
              <a:rPr lang="pl-PL" dirty="0" err="1" smtClean="0">
                <a:solidFill>
                  <a:schemeClr val="bg1"/>
                </a:solidFill>
              </a:rPr>
              <a:t>innovations</a:t>
            </a:r>
            <a:r>
              <a:rPr lang="pl-PL" dirty="0" smtClean="0">
                <a:solidFill>
                  <a:schemeClr val="bg1"/>
                </a:solidFill>
              </a:rPr>
              <a:t>.</a:t>
            </a:r>
          </a:p>
          <a:p>
            <a:r>
              <a:rPr lang="pl-PL" dirty="0" smtClean="0">
                <a:solidFill>
                  <a:schemeClr val="bg1"/>
                </a:solidFill>
              </a:rPr>
              <a:t>And </a:t>
            </a:r>
            <a:r>
              <a:rPr lang="pl-PL" dirty="0" err="1" smtClean="0">
                <a:solidFill>
                  <a:schemeClr val="bg1"/>
                </a:solidFill>
              </a:rPr>
              <a:t>successfully</a:t>
            </a:r>
            <a:r>
              <a:rPr lang="pl-PL" dirty="0" smtClean="0">
                <a:solidFill>
                  <a:schemeClr val="bg1"/>
                </a:solidFill>
              </a:rPr>
              <a:t> </a:t>
            </a:r>
            <a:r>
              <a:rPr lang="pl-PL" dirty="0" err="1" smtClean="0">
                <a:solidFill>
                  <a:schemeClr val="bg1"/>
                </a:solidFill>
              </a:rPr>
              <a:t>expand</a:t>
            </a:r>
            <a:r>
              <a:rPr lang="pl-PL" dirty="0" smtClean="0">
                <a:solidFill>
                  <a:schemeClr val="bg1"/>
                </a:solidFill>
              </a:rPr>
              <a:t> the </a:t>
            </a:r>
            <a:r>
              <a:rPr lang="pl-PL" dirty="0" err="1" smtClean="0">
                <a:solidFill>
                  <a:schemeClr val="bg1"/>
                </a:solidFill>
              </a:rPr>
              <a:t>line</a:t>
            </a:r>
            <a:r>
              <a:rPr lang="pl-PL" dirty="0" smtClean="0">
                <a:solidFill>
                  <a:schemeClr val="bg1"/>
                </a:solidFill>
              </a:rPr>
              <a:t> of </a:t>
            </a:r>
            <a:r>
              <a:rPr lang="pl-PL" dirty="0" err="1" smtClean="0">
                <a:solidFill>
                  <a:schemeClr val="bg1"/>
                </a:solidFill>
              </a:rPr>
              <a:t>production</a:t>
            </a:r>
            <a:r>
              <a:rPr lang="pl-PL" dirty="0" smtClean="0">
                <a:solidFill>
                  <a:schemeClr val="bg1"/>
                </a:solidFill>
              </a:rPr>
              <a:t>.</a:t>
            </a:r>
          </a:p>
        </p:txBody>
      </p:sp>
    </p:spTree>
    <p:extLst>
      <p:ext uri="{BB962C8B-B14F-4D97-AF65-F5344CB8AC3E}">
        <p14:creationId xmlns:p14="http://schemas.microsoft.com/office/powerpoint/2010/main" val="37109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Early</a:t>
            </a:r>
            <a:r>
              <a:rPr lang="pl-PL" dirty="0" smtClean="0">
                <a:solidFill>
                  <a:schemeClr val="bg1"/>
                </a:solidFill>
              </a:rPr>
              <a:t> </a:t>
            </a:r>
            <a:r>
              <a:rPr lang="pl-PL" dirty="0" err="1" smtClean="0">
                <a:solidFill>
                  <a:schemeClr val="bg1"/>
                </a:solidFill>
              </a:rPr>
              <a:t>startups</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Are</a:t>
            </a:r>
            <a:r>
              <a:rPr lang="pl-PL" dirty="0" smtClean="0">
                <a:solidFill>
                  <a:schemeClr val="bg1"/>
                </a:solidFill>
              </a:rPr>
              <a:t> </a:t>
            </a:r>
            <a:r>
              <a:rPr lang="pl-PL" dirty="0" err="1" smtClean="0">
                <a:solidFill>
                  <a:schemeClr val="bg1"/>
                </a:solidFill>
              </a:rPr>
              <a:t>usually</a:t>
            </a:r>
            <a:r>
              <a:rPr lang="pl-PL" dirty="0" smtClean="0">
                <a:solidFill>
                  <a:schemeClr val="bg1"/>
                </a:solidFill>
              </a:rPr>
              <a:t> </a:t>
            </a:r>
            <a:r>
              <a:rPr lang="pl-PL" dirty="0" err="1" smtClean="0">
                <a:solidFill>
                  <a:schemeClr val="bg1"/>
                </a:solidFill>
              </a:rPr>
              <a:t>vertical</a:t>
            </a:r>
            <a:endParaRPr lang="pl-PL" dirty="0" smtClean="0">
              <a:solidFill>
                <a:schemeClr val="bg1"/>
              </a:solidFill>
            </a:endParaRPr>
          </a:p>
          <a:p>
            <a:r>
              <a:rPr lang="pl-PL" dirty="0" err="1" smtClean="0">
                <a:solidFill>
                  <a:schemeClr val="bg1"/>
                </a:solidFill>
              </a:rPr>
              <a:t>Because</a:t>
            </a:r>
            <a:r>
              <a:rPr lang="pl-PL" dirty="0" smtClean="0">
                <a:solidFill>
                  <a:schemeClr val="bg1"/>
                </a:solidFill>
              </a:rPr>
              <a:t> </a:t>
            </a:r>
            <a:r>
              <a:rPr lang="pl-PL" dirty="0" err="1" smtClean="0">
                <a:solidFill>
                  <a:schemeClr val="bg1"/>
                </a:solidFill>
              </a:rPr>
              <a:t>they</a:t>
            </a:r>
            <a:r>
              <a:rPr lang="pl-PL" dirty="0" smtClean="0">
                <a:solidFill>
                  <a:schemeClr val="bg1"/>
                </a:solidFill>
              </a:rPr>
              <a:t> </a:t>
            </a:r>
            <a:r>
              <a:rPr lang="pl-PL" dirty="0" err="1" smtClean="0">
                <a:solidFill>
                  <a:schemeClr val="bg1"/>
                </a:solidFill>
              </a:rPr>
              <a:t>concentrated</a:t>
            </a:r>
            <a:r>
              <a:rPr lang="pl-PL" dirty="0" smtClean="0">
                <a:solidFill>
                  <a:schemeClr val="bg1"/>
                </a:solidFill>
              </a:rPr>
              <a:t> on </a:t>
            </a:r>
            <a:r>
              <a:rPr lang="pl-PL" dirty="0" err="1" smtClean="0">
                <a:solidFill>
                  <a:schemeClr val="bg1"/>
                </a:solidFill>
              </a:rPr>
              <a:t>niches</a:t>
            </a:r>
            <a:endParaRPr lang="pl-PL" dirty="0" smtClean="0">
              <a:solidFill>
                <a:schemeClr val="bg1"/>
              </a:solidFill>
            </a:endParaRPr>
          </a:p>
          <a:p>
            <a:r>
              <a:rPr lang="pl-PL" dirty="0" err="1" smtClean="0">
                <a:solidFill>
                  <a:schemeClr val="bg1"/>
                </a:solidFill>
              </a:rPr>
              <a:t>That</a:t>
            </a:r>
            <a:r>
              <a:rPr lang="pl-PL" dirty="0" smtClean="0">
                <a:solidFill>
                  <a:schemeClr val="bg1"/>
                </a:solidFill>
              </a:rPr>
              <a:t> </a:t>
            </a:r>
            <a:r>
              <a:rPr lang="pl-PL" dirty="0" err="1" smtClean="0">
                <a:solidFill>
                  <a:schemeClr val="bg1"/>
                </a:solidFill>
              </a:rPr>
              <a:t>will</a:t>
            </a:r>
            <a:r>
              <a:rPr lang="pl-PL" dirty="0" smtClean="0">
                <a:solidFill>
                  <a:schemeClr val="bg1"/>
                </a:solidFill>
              </a:rPr>
              <a:t> </a:t>
            </a:r>
            <a:r>
              <a:rPr lang="pl-PL" dirty="0" err="1" smtClean="0">
                <a:solidFill>
                  <a:schemeClr val="bg1"/>
                </a:solidFill>
              </a:rPr>
              <a:t>expand</a:t>
            </a:r>
            <a:r>
              <a:rPr lang="pl-PL" dirty="0" smtClean="0">
                <a:solidFill>
                  <a:schemeClr val="bg1"/>
                </a:solidFill>
              </a:rPr>
              <a:t> in </a:t>
            </a:r>
            <a:r>
              <a:rPr lang="pl-PL" dirty="0" err="1" smtClean="0">
                <a:solidFill>
                  <a:schemeClr val="bg1"/>
                </a:solidFill>
              </a:rPr>
              <a:t>some</a:t>
            </a:r>
            <a:r>
              <a:rPr lang="pl-PL" dirty="0" smtClean="0">
                <a:solidFill>
                  <a:schemeClr val="bg1"/>
                </a:solidFill>
              </a:rPr>
              <a:t> </a:t>
            </a:r>
            <a:r>
              <a:rPr lang="pl-PL" dirty="0" err="1" smtClean="0">
                <a:solidFill>
                  <a:schemeClr val="bg1"/>
                </a:solidFill>
              </a:rPr>
              <a:t>time</a:t>
            </a:r>
            <a:endParaRPr lang="pl-PL" dirty="0" smtClean="0">
              <a:solidFill>
                <a:schemeClr val="bg1"/>
              </a:solidFill>
            </a:endParaRPr>
          </a:p>
          <a:p>
            <a:r>
              <a:rPr lang="pl-PL" dirty="0" err="1" smtClean="0">
                <a:solidFill>
                  <a:schemeClr val="bg1"/>
                </a:solidFill>
              </a:rPr>
              <a:t>Perhaps</a:t>
            </a:r>
            <a:r>
              <a:rPr lang="pl-PL" dirty="0" smtClean="0">
                <a:solidFill>
                  <a:schemeClr val="bg1"/>
                </a:solidFill>
              </a:rPr>
              <a:t> </a:t>
            </a:r>
            <a:r>
              <a:rPr lang="pl-PL" dirty="0" err="1" smtClean="0">
                <a:solidFill>
                  <a:schemeClr val="bg1"/>
                </a:solidFill>
              </a:rPr>
              <a:t>become</a:t>
            </a:r>
            <a:r>
              <a:rPr lang="pl-PL" dirty="0" smtClean="0">
                <a:solidFill>
                  <a:schemeClr val="bg1"/>
                </a:solidFill>
              </a:rPr>
              <a:t> </a:t>
            </a:r>
            <a:r>
              <a:rPr lang="pl-PL" dirty="0" err="1" smtClean="0">
                <a:solidFill>
                  <a:schemeClr val="bg1"/>
                </a:solidFill>
              </a:rPr>
              <a:t>horizontal</a:t>
            </a:r>
            <a:r>
              <a:rPr lang="pl-PL" dirty="0" smtClean="0">
                <a:solidFill>
                  <a:schemeClr val="bg1"/>
                </a:solidFill>
              </a:rPr>
              <a:t> in the </a:t>
            </a:r>
            <a:r>
              <a:rPr lang="pl-PL" dirty="0" err="1" smtClean="0">
                <a:solidFill>
                  <a:schemeClr val="bg1"/>
                </a:solidFill>
              </a:rPr>
              <a:t>future</a:t>
            </a:r>
            <a:endParaRPr lang="pl-PL" dirty="0" smtClean="0">
              <a:solidFill>
                <a:schemeClr val="bg1"/>
              </a:solidFill>
            </a:endParaRPr>
          </a:p>
          <a:p>
            <a:r>
              <a:rPr lang="pl-PL" dirty="0" err="1" smtClean="0">
                <a:solidFill>
                  <a:schemeClr val="bg1"/>
                </a:solidFill>
              </a:rPr>
              <a:t>Example</a:t>
            </a:r>
            <a:r>
              <a:rPr lang="pl-PL" dirty="0" smtClean="0">
                <a:solidFill>
                  <a:schemeClr val="bg1"/>
                </a:solidFill>
              </a:rPr>
              <a:t>: </a:t>
            </a:r>
            <a:r>
              <a:rPr lang="pl-PL" dirty="0" err="1" smtClean="0">
                <a:solidFill>
                  <a:schemeClr val="bg1"/>
                </a:solidFill>
              </a:rPr>
              <a:t>paypal</a:t>
            </a:r>
            <a:r>
              <a:rPr lang="pl-PL" dirty="0" smtClean="0">
                <a:solidFill>
                  <a:schemeClr val="bg1"/>
                </a:solidFill>
              </a:rPr>
              <a:t>.</a:t>
            </a:r>
          </a:p>
        </p:txBody>
      </p:sp>
    </p:spTree>
    <p:extLst>
      <p:ext uri="{BB962C8B-B14F-4D97-AF65-F5344CB8AC3E}">
        <p14:creationId xmlns:p14="http://schemas.microsoft.com/office/powerpoint/2010/main" val="24953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Sustainable</a:t>
            </a:r>
            <a:r>
              <a:rPr lang="pl-PL" dirty="0" smtClean="0">
                <a:solidFill>
                  <a:schemeClr val="bg1"/>
                </a:solidFill>
              </a:rPr>
              <a:t> </a:t>
            </a:r>
            <a:r>
              <a:rPr lang="pl-PL" dirty="0" err="1" smtClean="0">
                <a:solidFill>
                  <a:schemeClr val="bg1"/>
                </a:solidFill>
              </a:rPr>
              <a:t>growth</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Now</a:t>
            </a:r>
            <a:r>
              <a:rPr lang="pl-PL" dirty="0" smtClean="0">
                <a:solidFill>
                  <a:schemeClr val="bg1"/>
                </a:solidFill>
              </a:rPr>
              <a:t> we </a:t>
            </a:r>
            <a:r>
              <a:rPr lang="pl-PL" dirty="0" err="1" smtClean="0">
                <a:solidFill>
                  <a:schemeClr val="bg1"/>
                </a:solidFill>
              </a:rPr>
              <a:t>should</a:t>
            </a:r>
            <a:r>
              <a:rPr lang="pl-PL" dirty="0" smtClean="0">
                <a:solidFill>
                  <a:schemeClr val="bg1"/>
                </a:solidFill>
              </a:rPr>
              <a:t> place the idea of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markets</a:t>
            </a:r>
            <a:r>
              <a:rPr lang="pl-PL" dirty="0" smtClean="0">
                <a:solidFill>
                  <a:schemeClr val="bg1"/>
                </a:solidFill>
              </a:rPr>
              <a:t> in the </a:t>
            </a:r>
            <a:r>
              <a:rPr lang="pl-PL" dirty="0" err="1" smtClean="0">
                <a:solidFill>
                  <a:schemeClr val="bg1"/>
                </a:solidFill>
              </a:rPr>
              <a:t>concept</a:t>
            </a:r>
            <a:r>
              <a:rPr lang="pl-PL" dirty="0" smtClean="0">
                <a:solidFill>
                  <a:schemeClr val="bg1"/>
                </a:solidFill>
              </a:rPr>
              <a:t> of </a:t>
            </a:r>
            <a:r>
              <a:rPr lang="pl-PL" dirty="0" err="1" smtClean="0">
                <a:solidFill>
                  <a:schemeClr val="bg1"/>
                </a:solidFill>
              </a:rPr>
              <a:t>sustainable</a:t>
            </a:r>
            <a:r>
              <a:rPr lang="pl-PL" dirty="0" smtClean="0">
                <a:solidFill>
                  <a:schemeClr val="bg1"/>
                </a:solidFill>
              </a:rPr>
              <a:t> </a:t>
            </a:r>
            <a:r>
              <a:rPr lang="pl-PL" dirty="0" err="1" smtClean="0">
                <a:solidFill>
                  <a:schemeClr val="bg1"/>
                </a:solidFill>
              </a:rPr>
              <a:t>growth</a:t>
            </a:r>
            <a:r>
              <a:rPr lang="pl-PL" dirty="0" smtClean="0">
                <a:solidFill>
                  <a:schemeClr val="bg1"/>
                </a:solidFill>
              </a:rPr>
              <a:t>.</a:t>
            </a:r>
          </a:p>
          <a:p>
            <a:r>
              <a:rPr lang="pl-PL" dirty="0" smtClean="0">
                <a:solidFill>
                  <a:schemeClr val="bg1"/>
                </a:solidFill>
              </a:rPr>
              <a:t>Per </a:t>
            </a:r>
            <a:r>
              <a:rPr lang="pl-PL" dirty="0" err="1" smtClean="0">
                <a:solidFill>
                  <a:schemeClr val="bg1"/>
                </a:solidFill>
              </a:rPr>
              <a:t>se</a:t>
            </a:r>
            <a:r>
              <a:rPr lang="pl-PL" dirty="0" smtClean="0">
                <a:solidFill>
                  <a:schemeClr val="bg1"/>
                </a:solidFill>
              </a:rPr>
              <a:t> </a:t>
            </a:r>
            <a:r>
              <a:rPr lang="pl-PL" dirty="0" err="1" smtClean="0">
                <a:solidFill>
                  <a:schemeClr val="bg1"/>
                </a:solidFill>
              </a:rPr>
              <a:t>there</a:t>
            </a:r>
            <a:r>
              <a:rPr lang="pl-PL" dirty="0" smtClean="0">
                <a:solidFill>
                  <a:schemeClr val="bg1"/>
                </a:solidFill>
              </a:rPr>
              <a:t> </a:t>
            </a:r>
            <a:r>
              <a:rPr lang="pl-PL" dirty="0" err="1" smtClean="0">
                <a:solidFill>
                  <a:schemeClr val="bg1"/>
                </a:solidFill>
              </a:rPr>
              <a:t>is</a:t>
            </a:r>
            <a:r>
              <a:rPr lang="pl-PL" dirty="0" smtClean="0">
                <a:solidFill>
                  <a:schemeClr val="bg1"/>
                </a:solidFill>
              </a:rPr>
              <a:t> not </a:t>
            </a:r>
            <a:r>
              <a:rPr lang="pl-PL" dirty="0" err="1" smtClean="0">
                <a:solidFill>
                  <a:schemeClr val="bg1"/>
                </a:solidFill>
              </a:rPr>
              <a:t>such</a:t>
            </a:r>
            <a:r>
              <a:rPr lang="pl-PL" dirty="0" smtClean="0">
                <a:solidFill>
                  <a:schemeClr val="bg1"/>
                </a:solidFill>
              </a:rPr>
              <a:t> </a:t>
            </a:r>
            <a:r>
              <a:rPr lang="pl-PL" dirty="0" err="1" smtClean="0">
                <a:solidFill>
                  <a:schemeClr val="bg1"/>
                </a:solidFill>
              </a:rPr>
              <a:t>thing</a:t>
            </a:r>
            <a:r>
              <a:rPr lang="pl-PL" dirty="0" smtClean="0">
                <a:solidFill>
                  <a:schemeClr val="bg1"/>
                </a:solidFill>
              </a:rPr>
              <a:t> as </a:t>
            </a:r>
            <a:r>
              <a:rPr lang="pl-PL" dirty="0" err="1" smtClean="0">
                <a:solidFill>
                  <a:schemeClr val="bg1"/>
                </a:solidFill>
              </a:rPr>
              <a:t>sustainable</a:t>
            </a:r>
            <a:r>
              <a:rPr lang="pl-PL" dirty="0" smtClean="0">
                <a:solidFill>
                  <a:schemeClr val="bg1"/>
                </a:solidFill>
              </a:rPr>
              <a:t> </a:t>
            </a:r>
            <a:r>
              <a:rPr lang="pl-PL" dirty="0" err="1" smtClean="0">
                <a:solidFill>
                  <a:schemeClr val="bg1"/>
                </a:solidFill>
              </a:rPr>
              <a:t>growth</a:t>
            </a:r>
            <a:r>
              <a:rPr lang="pl-PL" dirty="0" smtClean="0">
                <a:solidFill>
                  <a:schemeClr val="bg1"/>
                </a:solidFill>
              </a:rPr>
              <a:t>!</a:t>
            </a:r>
          </a:p>
          <a:p>
            <a:endParaRPr lang="pl-PL" dirty="0" smtClean="0">
              <a:solidFill>
                <a:schemeClr val="bg1"/>
              </a:solidFill>
            </a:endParaRPr>
          </a:p>
        </p:txBody>
      </p:sp>
    </p:spTree>
    <p:extLst>
      <p:ext uri="{BB962C8B-B14F-4D97-AF65-F5344CB8AC3E}">
        <p14:creationId xmlns:p14="http://schemas.microsoft.com/office/powerpoint/2010/main" val="7727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Example</a:t>
            </a:r>
            <a:r>
              <a:rPr lang="pl-PL" dirty="0" smtClean="0">
                <a:solidFill>
                  <a:schemeClr val="bg1"/>
                </a:solidFill>
              </a:rPr>
              <a:t>: </a:t>
            </a:r>
            <a:r>
              <a:rPr lang="pl-PL" dirty="0" err="1" smtClean="0">
                <a:solidFill>
                  <a:schemeClr val="bg1"/>
                </a:solidFill>
              </a:rPr>
              <a:t>stable</a:t>
            </a:r>
            <a:r>
              <a:rPr lang="pl-PL" dirty="0" smtClean="0">
                <a:solidFill>
                  <a:schemeClr val="bg1"/>
                </a:solidFill>
              </a:rPr>
              <a:t> </a:t>
            </a:r>
            <a:r>
              <a:rPr lang="pl-PL" dirty="0" err="1" smtClean="0">
                <a:solidFill>
                  <a:schemeClr val="bg1"/>
                </a:solidFill>
              </a:rPr>
              <a:t>percentage</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smtClean="0">
                <a:solidFill>
                  <a:schemeClr val="bg1"/>
                </a:solidFill>
              </a:rPr>
              <a:t>Works </a:t>
            </a:r>
            <a:r>
              <a:rPr lang="pl-PL" dirty="0" err="1" smtClean="0">
                <a:solidFill>
                  <a:schemeClr val="bg1"/>
                </a:solidFill>
              </a:rPr>
              <a:t>like</a:t>
            </a:r>
            <a:r>
              <a:rPr lang="pl-PL" dirty="0" smtClean="0">
                <a:solidFill>
                  <a:schemeClr val="bg1"/>
                </a:solidFill>
              </a:rPr>
              <a:t> a </a:t>
            </a:r>
            <a:r>
              <a:rPr lang="pl-PL" dirty="0" err="1" smtClean="0">
                <a:solidFill>
                  <a:schemeClr val="bg1"/>
                </a:solidFill>
              </a:rPr>
              <a:t>virus</a:t>
            </a:r>
            <a:r>
              <a:rPr lang="pl-PL" dirty="0" smtClean="0">
                <a:solidFill>
                  <a:schemeClr val="bg1"/>
                </a:solidFill>
              </a:rPr>
              <a:t> (</a:t>
            </a:r>
            <a:r>
              <a:rPr lang="pl-PL" dirty="0" err="1" smtClean="0">
                <a:solidFill>
                  <a:schemeClr val="bg1"/>
                </a:solidFill>
              </a:rPr>
              <a:t>or</a:t>
            </a:r>
            <a:r>
              <a:rPr lang="pl-PL" dirty="0" smtClean="0">
                <a:solidFill>
                  <a:schemeClr val="bg1"/>
                </a:solidFill>
              </a:rPr>
              <a:t> </a:t>
            </a:r>
            <a:r>
              <a:rPr lang="pl-PL" dirty="0" err="1" smtClean="0">
                <a:solidFill>
                  <a:schemeClr val="bg1"/>
                </a:solidFill>
              </a:rPr>
              <a:t>coronavirus</a:t>
            </a:r>
            <a:r>
              <a:rPr lang="pl-PL" dirty="0" smtClean="0">
                <a:solidFill>
                  <a:schemeClr val="bg1"/>
                </a:solidFill>
              </a:rPr>
              <a:t>…)</a:t>
            </a:r>
          </a:p>
          <a:p>
            <a:r>
              <a:rPr lang="pl-PL" dirty="0" smtClean="0">
                <a:solidFill>
                  <a:schemeClr val="bg1"/>
                </a:solidFill>
              </a:rPr>
              <a:t>10% </a:t>
            </a:r>
            <a:r>
              <a:rPr lang="pl-PL" dirty="0" err="1" smtClean="0">
                <a:solidFill>
                  <a:schemeClr val="bg1"/>
                </a:solidFill>
              </a:rPr>
              <a:t>growth</a:t>
            </a:r>
            <a:r>
              <a:rPr lang="pl-PL" dirty="0" smtClean="0">
                <a:solidFill>
                  <a:schemeClr val="bg1"/>
                </a:solidFill>
              </a:rPr>
              <a:t> per </a:t>
            </a:r>
            <a:r>
              <a:rPr lang="pl-PL" dirty="0" err="1" smtClean="0">
                <a:solidFill>
                  <a:schemeClr val="bg1"/>
                </a:solidFill>
              </a:rPr>
              <a:t>years</a:t>
            </a:r>
            <a:r>
              <a:rPr lang="pl-PL" dirty="0" smtClean="0">
                <a:solidFill>
                  <a:schemeClr val="bg1"/>
                </a:solidFill>
              </a:rPr>
              <a:t> </a:t>
            </a:r>
            <a:r>
              <a:rPr lang="pl-PL" dirty="0" err="1" smtClean="0">
                <a:solidFill>
                  <a:schemeClr val="bg1"/>
                </a:solidFill>
              </a:rPr>
              <a:t>means</a:t>
            </a:r>
            <a:r>
              <a:rPr lang="pl-PL" dirty="0" smtClean="0">
                <a:solidFill>
                  <a:schemeClr val="bg1"/>
                </a:solidFill>
              </a:rPr>
              <a:t> </a:t>
            </a:r>
            <a:r>
              <a:rPr lang="pl-PL" dirty="0" err="1" smtClean="0">
                <a:solidFill>
                  <a:schemeClr val="bg1"/>
                </a:solidFill>
              </a:rPr>
              <a:t>doubling</a:t>
            </a:r>
            <a:r>
              <a:rPr lang="pl-PL" dirty="0" smtClean="0">
                <a:solidFill>
                  <a:schemeClr val="bg1"/>
                </a:solidFill>
              </a:rPr>
              <a:t> </a:t>
            </a:r>
            <a:r>
              <a:rPr lang="pl-PL" dirty="0" err="1" smtClean="0">
                <a:solidFill>
                  <a:schemeClr val="bg1"/>
                </a:solidFill>
              </a:rPr>
              <a:t>every</a:t>
            </a:r>
            <a:r>
              <a:rPr lang="pl-PL" dirty="0" smtClean="0">
                <a:solidFill>
                  <a:schemeClr val="bg1"/>
                </a:solidFill>
              </a:rPr>
              <a:t> 7 </a:t>
            </a:r>
            <a:r>
              <a:rPr lang="pl-PL" dirty="0" err="1" smtClean="0">
                <a:solidFill>
                  <a:schemeClr val="bg1"/>
                </a:solidFill>
              </a:rPr>
              <a:t>years</a:t>
            </a:r>
            <a:r>
              <a:rPr lang="pl-PL" dirty="0" smtClean="0">
                <a:solidFill>
                  <a:schemeClr val="bg1"/>
                </a:solidFill>
              </a:rPr>
              <a:t>.</a:t>
            </a:r>
          </a:p>
          <a:p>
            <a:r>
              <a:rPr lang="pl-PL" dirty="0" err="1" smtClean="0">
                <a:solidFill>
                  <a:schemeClr val="bg1"/>
                </a:solidFill>
              </a:rPr>
              <a:t>After</a:t>
            </a:r>
            <a:r>
              <a:rPr lang="pl-PL" dirty="0" smtClean="0">
                <a:solidFill>
                  <a:schemeClr val="bg1"/>
                </a:solidFill>
              </a:rPr>
              <a:t> 7 </a:t>
            </a:r>
            <a:r>
              <a:rPr lang="pl-PL" dirty="0" err="1" smtClean="0">
                <a:solidFill>
                  <a:schemeClr val="bg1"/>
                </a:solidFill>
              </a:rPr>
              <a:t>years</a:t>
            </a:r>
            <a:r>
              <a:rPr lang="pl-PL" dirty="0" smtClean="0">
                <a:solidFill>
                  <a:schemeClr val="bg1"/>
                </a:solidFill>
              </a:rPr>
              <a:t> </a:t>
            </a:r>
            <a:r>
              <a:rPr lang="pl-PL" dirty="0" err="1" smtClean="0">
                <a:solidFill>
                  <a:schemeClr val="bg1"/>
                </a:solidFill>
              </a:rPr>
              <a:t>income</a:t>
            </a:r>
            <a:r>
              <a:rPr lang="pl-PL" dirty="0" smtClean="0">
                <a:solidFill>
                  <a:schemeClr val="bg1"/>
                </a:solidFill>
              </a:rPr>
              <a:t> of 100 </a:t>
            </a:r>
            <a:r>
              <a:rPr lang="pl-PL" dirty="0" err="1" smtClean="0">
                <a:solidFill>
                  <a:schemeClr val="bg1"/>
                </a:solidFill>
              </a:rPr>
              <a:t>is</a:t>
            </a:r>
            <a:r>
              <a:rPr lang="pl-PL" dirty="0" smtClean="0">
                <a:solidFill>
                  <a:schemeClr val="bg1"/>
                </a:solidFill>
              </a:rPr>
              <a:t> </a:t>
            </a:r>
            <a:r>
              <a:rPr lang="pl-PL" dirty="0" err="1" smtClean="0">
                <a:solidFill>
                  <a:schemeClr val="bg1"/>
                </a:solidFill>
              </a:rPr>
              <a:t>turned</a:t>
            </a:r>
            <a:r>
              <a:rPr lang="pl-PL" dirty="0" smtClean="0">
                <a:solidFill>
                  <a:schemeClr val="bg1"/>
                </a:solidFill>
              </a:rPr>
              <a:t> </a:t>
            </a:r>
            <a:r>
              <a:rPr lang="pl-PL" dirty="0" err="1" smtClean="0">
                <a:solidFill>
                  <a:schemeClr val="bg1"/>
                </a:solidFill>
              </a:rPr>
              <a:t>into</a:t>
            </a:r>
            <a:r>
              <a:rPr lang="pl-PL" dirty="0" smtClean="0">
                <a:solidFill>
                  <a:schemeClr val="bg1"/>
                </a:solidFill>
              </a:rPr>
              <a:t> 200.</a:t>
            </a:r>
          </a:p>
          <a:p>
            <a:r>
              <a:rPr lang="pl-PL" dirty="0" err="1" smtClean="0">
                <a:solidFill>
                  <a:schemeClr val="bg1"/>
                </a:solidFill>
              </a:rPr>
              <a:t>After</a:t>
            </a:r>
            <a:r>
              <a:rPr lang="pl-PL" dirty="0" smtClean="0">
                <a:solidFill>
                  <a:schemeClr val="bg1"/>
                </a:solidFill>
              </a:rPr>
              <a:t> 14 </a:t>
            </a:r>
            <a:r>
              <a:rPr lang="pl-PL" dirty="0" err="1" smtClean="0">
                <a:solidFill>
                  <a:schemeClr val="bg1"/>
                </a:solidFill>
              </a:rPr>
              <a:t>years</a:t>
            </a:r>
            <a:r>
              <a:rPr lang="pl-PL" dirty="0" smtClean="0">
                <a:solidFill>
                  <a:schemeClr val="bg1"/>
                </a:solidFill>
              </a:rPr>
              <a:t> </a:t>
            </a:r>
            <a:r>
              <a:rPr lang="pl-PL" dirty="0" err="1" smtClean="0">
                <a:solidFill>
                  <a:schemeClr val="bg1"/>
                </a:solidFill>
              </a:rPr>
              <a:t>it</a:t>
            </a:r>
            <a:r>
              <a:rPr lang="pl-PL" dirty="0" smtClean="0">
                <a:solidFill>
                  <a:schemeClr val="bg1"/>
                </a:solidFill>
              </a:rPr>
              <a:t> </a:t>
            </a:r>
            <a:r>
              <a:rPr lang="pl-PL" dirty="0" err="1" smtClean="0">
                <a:solidFill>
                  <a:schemeClr val="bg1"/>
                </a:solidFill>
              </a:rPr>
              <a:t>is</a:t>
            </a:r>
            <a:r>
              <a:rPr lang="pl-PL" dirty="0" smtClean="0">
                <a:solidFill>
                  <a:schemeClr val="bg1"/>
                </a:solidFill>
              </a:rPr>
              <a:t> </a:t>
            </a:r>
            <a:r>
              <a:rPr lang="pl-PL" dirty="0" err="1" smtClean="0">
                <a:solidFill>
                  <a:schemeClr val="bg1"/>
                </a:solidFill>
              </a:rPr>
              <a:t>turned</a:t>
            </a:r>
            <a:r>
              <a:rPr lang="pl-PL" dirty="0" smtClean="0">
                <a:solidFill>
                  <a:schemeClr val="bg1"/>
                </a:solidFill>
              </a:rPr>
              <a:t> </a:t>
            </a:r>
            <a:r>
              <a:rPr lang="pl-PL" dirty="0" err="1" smtClean="0">
                <a:solidFill>
                  <a:schemeClr val="bg1"/>
                </a:solidFill>
              </a:rPr>
              <a:t>into</a:t>
            </a:r>
            <a:r>
              <a:rPr lang="pl-PL" dirty="0" smtClean="0">
                <a:solidFill>
                  <a:schemeClr val="bg1"/>
                </a:solidFill>
              </a:rPr>
              <a:t> 400.</a:t>
            </a:r>
          </a:p>
          <a:p>
            <a:r>
              <a:rPr lang="pl-PL" dirty="0" err="1" smtClean="0">
                <a:solidFill>
                  <a:schemeClr val="bg1"/>
                </a:solidFill>
              </a:rPr>
              <a:t>After</a:t>
            </a:r>
            <a:r>
              <a:rPr lang="pl-PL" dirty="0" smtClean="0">
                <a:solidFill>
                  <a:schemeClr val="bg1"/>
                </a:solidFill>
              </a:rPr>
              <a:t> 49 </a:t>
            </a:r>
            <a:r>
              <a:rPr lang="pl-PL" dirty="0" err="1" smtClean="0">
                <a:solidFill>
                  <a:schemeClr val="bg1"/>
                </a:solidFill>
              </a:rPr>
              <a:t>years</a:t>
            </a:r>
            <a:r>
              <a:rPr lang="pl-PL" dirty="0" smtClean="0">
                <a:solidFill>
                  <a:schemeClr val="bg1"/>
                </a:solidFill>
              </a:rPr>
              <a:t> </a:t>
            </a:r>
            <a:r>
              <a:rPr lang="pl-PL" dirty="0" err="1" smtClean="0">
                <a:solidFill>
                  <a:schemeClr val="bg1"/>
                </a:solidFill>
              </a:rPr>
              <a:t>it</a:t>
            </a:r>
            <a:r>
              <a:rPr lang="pl-PL" dirty="0" smtClean="0">
                <a:solidFill>
                  <a:schemeClr val="bg1"/>
                </a:solidFill>
              </a:rPr>
              <a:t> </a:t>
            </a:r>
            <a:r>
              <a:rPr lang="pl-PL" dirty="0" err="1" smtClean="0">
                <a:solidFill>
                  <a:schemeClr val="bg1"/>
                </a:solidFill>
              </a:rPr>
              <a:t>becomes</a:t>
            </a:r>
            <a:r>
              <a:rPr lang="pl-PL" dirty="0" smtClean="0">
                <a:solidFill>
                  <a:schemeClr val="bg1"/>
                </a:solidFill>
              </a:rPr>
              <a:t> 128000.</a:t>
            </a:r>
          </a:p>
          <a:p>
            <a:r>
              <a:rPr lang="pl-PL" dirty="0" err="1" smtClean="0">
                <a:solidFill>
                  <a:schemeClr val="bg1"/>
                </a:solidFill>
              </a:rPr>
              <a:t>Stable</a:t>
            </a:r>
            <a:r>
              <a:rPr lang="pl-PL" dirty="0" smtClean="0">
                <a:solidFill>
                  <a:schemeClr val="bg1"/>
                </a:solidFill>
              </a:rPr>
              <a:t> </a:t>
            </a:r>
            <a:r>
              <a:rPr lang="pl-PL" dirty="0" err="1" smtClean="0">
                <a:solidFill>
                  <a:schemeClr val="bg1"/>
                </a:solidFill>
              </a:rPr>
              <a:t>percentage</a:t>
            </a:r>
            <a:r>
              <a:rPr lang="pl-PL" dirty="0" smtClean="0">
                <a:solidFill>
                  <a:schemeClr val="bg1"/>
                </a:solidFill>
              </a:rPr>
              <a:t> </a:t>
            </a:r>
            <a:r>
              <a:rPr lang="pl-PL" dirty="0" err="1" smtClean="0">
                <a:solidFill>
                  <a:schemeClr val="bg1"/>
                </a:solidFill>
              </a:rPr>
              <a:t>ends</a:t>
            </a:r>
            <a:r>
              <a:rPr lang="pl-PL" dirty="0" smtClean="0">
                <a:solidFill>
                  <a:schemeClr val="bg1"/>
                </a:solidFill>
              </a:rPr>
              <a:t> </a:t>
            </a:r>
            <a:r>
              <a:rPr lang="pl-PL" dirty="0" err="1" smtClean="0">
                <a:solidFill>
                  <a:schemeClr val="bg1"/>
                </a:solidFill>
              </a:rPr>
              <a:t>up</a:t>
            </a:r>
            <a:r>
              <a:rPr lang="pl-PL" dirty="0" smtClean="0">
                <a:solidFill>
                  <a:schemeClr val="bg1"/>
                </a:solidFill>
              </a:rPr>
              <a:t> as </a:t>
            </a:r>
            <a:r>
              <a:rPr lang="pl-PL" dirty="0" err="1" smtClean="0">
                <a:solidFill>
                  <a:schemeClr val="bg1"/>
                </a:solidFill>
              </a:rPr>
              <a:t>an</a:t>
            </a:r>
            <a:r>
              <a:rPr lang="pl-PL" dirty="0" smtClean="0">
                <a:solidFill>
                  <a:schemeClr val="bg1"/>
                </a:solidFill>
              </a:rPr>
              <a:t> </a:t>
            </a:r>
            <a:r>
              <a:rPr lang="pl-PL" dirty="0" err="1" smtClean="0">
                <a:solidFill>
                  <a:schemeClr val="bg1"/>
                </a:solidFill>
              </a:rPr>
              <a:t>exponential</a:t>
            </a:r>
            <a:endParaRPr lang="pl-PL" dirty="0" smtClean="0">
              <a:solidFill>
                <a:schemeClr val="bg1"/>
              </a:solidFill>
            </a:endParaRPr>
          </a:p>
        </p:txBody>
      </p:sp>
    </p:spTree>
    <p:extLst>
      <p:ext uri="{BB962C8B-B14F-4D97-AF65-F5344CB8AC3E}">
        <p14:creationId xmlns:p14="http://schemas.microsoft.com/office/powerpoint/2010/main" val="24953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So</a:t>
            </a:r>
            <a:r>
              <a:rPr lang="pl-PL" dirty="0" smtClean="0">
                <a:solidFill>
                  <a:schemeClr val="bg1"/>
                </a:solidFill>
              </a:rPr>
              <a:t> </a:t>
            </a:r>
            <a:r>
              <a:rPr lang="pl-PL" dirty="0" err="1" smtClean="0">
                <a:solidFill>
                  <a:schemeClr val="bg1"/>
                </a:solidFill>
              </a:rPr>
              <a:t>maybe</a:t>
            </a:r>
            <a:r>
              <a:rPr lang="pl-PL" dirty="0" smtClean="0">
                <a:solidFill>
                  <a:schemeClr val="bg1"/>
                </a:solidFill>
              </a:rPr>
              <a:t> </a:t>
            </a:r>
            <a:r>
              <a:rPr lang="pl-PL" dirty="0" err="1" smtClean="0">
                <a:solidFill>
                  <a:schemeClr val="bg1"/>
                </a:solidFill>
              </a:rPr>
              <a:t>stable</a:t>
            </a:r>
            <a:r>
              <a:rPr lang="pl-PL" dirty="0" smtClean="0">
                <a:solidFill>
                  <a:schemeClr val="bg1"/>
                </a:solidFill>
              </a:rPr>
              <a:t> </a:t>
            </a:r>
            <a:r>
              <a:rPr lang="pl-PL" dirty="0" err="1" smtClean="0">
                <a:solidFill>
                  <a:schemeClr val="bg1"/>
                </a:solidFill>
              </a:rPr>
              <a:t>absolute</a:t>
            </a:r>
            <a:r>
              <a:rPr lang="pl-PL" dirty="0" smtClean="0">
                <a:solidFill>
                  <a:schemeClr val="bg1"/>
                </a:solidFill>
              </a:rPr>
              <a:t>?</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Add</a:t>
            </a:r>
            <a:r>
              <a:rPr lang="pl-PL" dirty="0" smtClean="0">
                <a:solidFill>
                  <a:schemeClr val="bg1"/>
                </a:solidFill>
              </a:rPr>
              <a:t> 10 in </a:t>
            </a:r>
            <a:r>
              <a:rPr lang="pl-PL" dirty="0" err="1" smtClean="0">
                <a:solidFill>
                  <a:schemeClr val="bg1"/>
                </a:solidFill>
              </a:rPr>
              <a:t>each</a:t>
            </a:r>
            <a:r>
              <a:rPr lang="pl-PL" dirty="0" smtClean="0">
                <a:solidFill>
                  <a:schemeClr val="bg1"/>
                </a:solidFill>
              </a:rPr>
              <a:t> </a:t>
            </a:r>
            <a:r>
              <a:rPr lang="pl-PL" dirty="0" err="1" smtClean="0">
                <a:solidFill>
                  <a:schemeClr val="bg1"/>
                </a:solidFill>
              </a:rPr>
              <a:t>round</a:t>
            </a:r>
            <a:r>
              <a:rPr lang="pl-PL" dirty="0" smtClean="0">
                <a:solidFill>
                  <a:schemeClr val="bg1"/>
                </a:solidFill>
              </a:rPr>
              <a:t>.</a:t>
            </a:r>
          </a:p>
          <a:p>
            <a:r>
              <a:rPr lang="pl-PL" dirty="0" err="1" smtClean="0">
                <a:solidFill>
                  <a:schemeClr val="bg1"/>
                </a:solidFill>
              </a:rPr>
              <a:t>Income</a:t>
            </a:r>
            <a:r>
              <a:rPr lang="pl-PL" dirty="0" smtClean="0">
                <a:solidFill>
                  <a:schemeClr val="bg1"/>
                </a:solidFill>
              </a:rPr>
              <a:t> 100 </a:t>
            </a:r>
            <a:r>
              <a:rPr lang="pl-PL" dirty="0" err="1" smtClean="0">
                <a:solidFill>
                  <a:schemeClr val="bg1"/>
                </a:solidFill>
              </a:rPr>
              <a:t>becomes</a:t>
            </a:r>
            <a:r>
              <a:rPr lang="pl-PL" dirty="0" smtClean="0">
                <a:solidFill>
                  <a:schemeClr val="bg1"/>
                </a:solidFill>
              </a:rPr>
              <a:t> 110. Then 120.</a:t>
            </a:r>
          </a:p>
          <a:p>
            <a:r>
              <a:rPr lang="pl-PL" dirty="0" err="1" smtClean="0">
                <a:solidFill>
                  <a:schemeClr val="bg1"/>
                </a:solidFill>
              </a:rPr>
              <a:t>After</a:t>
            </a:r>
            <a:r>
              <a:rPr lang="pl-PL" dirty="0" smtClean="0">
                <a:solidFill>
                  <a:schemeClr val="bg1"/>
                </a:solidFill>
              </a:rPr>
              <a:t> 50 </a:t>
            </a:r>
            <a:r>
              <a:rPr lang="pl-PL" dirty="0" err="1" smtClean="0">
                <a:solidFill>
                  <a:schemeClr val="bg1"/>
                </a:solidFill>
              </a:rPr>
              <a:t>years</a:t>
            </a:r>
            <a:r>
              <a:rPr lang="pl-PL" dirty="0" smtClean="0">
                <a:solidFill>
                  <a:schemeClr val="bg1"/>
                </a:solidFill>
              </a:rPr>
              <a:t> we </a:t>
            </a:r>
            <a:r>
              <a:rPr lang="pl-PL" dirty="0" err="1" smtClean="0">
                <a:solidFill>
                  <a:schemeClr val="bg1"/>
                </a:solidFill>
              </a:rPr>
              <a:t>move</a:t>
            </a:r>
            <a:r>
              <a:rPr lang="pl-PL" dirty="0" smtClean="0">
                <a:solidFill>
                  <a:schemeClr val="bg1"/>
                </a:solidFill>
              </a:rPr>
              <a:t> from 600 to 610.</a:t>
            </a:r>
          </a:p>
          <a:p>
            <a:r>
              <a:rPr lang="pl-PL" dirty="0" smtClean="0">
                <a:solidFill>
                  <a:schemeClr val="bg1"/>
                </a:solidFill>
              </a:rPr>
              <a:t>As a </a:t>
            </a:r>
            <a:r>
              <a:rPr lang="pl-PL" dirty="0" err="1" smtClean="0">
                <a:solidFill>
                  <a:schemeClr val="bg1"/>
                </a:solidFill>
              </a:rPr>
              <a:t>percentage</a:t>
            </a:r>
            <a:r>
              <a:rPr lang="pl-PL" dirty="0" smtClean="0">
                <a:solidFill>
                  <a:schemeClr val="bg1"/>
                </a:solidFill>
              </a:rPr>
              <a:t> </a:t>
            </a:r>
            <a:r>
              <a:rPr lang="pl-PL" dirty="0" err="1" smtClean="0">
                <a:solidFill>
                  <a:schemeClr val="bg1"/>
                </a:solidFill>
              </a:rPr>
              <a:t>growth</a:t>
            </a:r>
            <a:r>
              <a:rPr lang="pl-PL" dirty="0" smtClean="0">
                <a:solidFill>
                  <a:schemeClr val="bg1"/>
                </a:solidFill>
              </a:rPr>
              <a:t> </a:t>
            </a:r>
            <a:r>
              <a:rPr lang="pl-PL" dirty="0" err="1" smtClean="0">
                <a:solidFill>
                  <a:schemeClr val="bg1"/>
                </a:solidFill>
              </a:rPr>
              <a:t>clearly</a:t>
            </a:r>
            <a:r>
              <a:rPr lang="pl-PL" dirty="0" smtClean="0">
                <a:solidFill>
                  <a:schemeClr val="bg1"/>
                </a:solidFill>
              </a:rPr>
              <a:t> </a:t>
            </a:r>
            <a:r>
              <a:rPr lang="pl-PL" dirty="0" err="1" smtClean="0">
                <a:solidFill>
                  <a:schemeClr val="bg1"/>
                </a:solidFill>
              </a:rPr>
              <a:t>declines</a:t>
            </a:r>
            <a:r>
              <a:rPr lang="pl-PL" dirty="0" smtClean="0">
                <a:solidFill>
                  <a:schemeClr val="bg1"/>
                </a:solidFill>
              </a:rPr>
              <a:t>.</a:t>
            </a:r>
          </a:p>
          <a:p>
            <a:r>
              <a:rPr lang="pl-PL" dirty="0" err="1" smtClean="0">
                <a:solidFill>
                  <a:schemeClr val="bg1"/>
                </a:solidFill>
              </a:rPr>
              <a:t>So</a:t>
            </a:r>
            <a:r>
              <a:rPr lang="pl-PL" dirty="0" smtClean="0">
                <a:solidFill>
                  <a:schemeClr val="bg1"/>
                </a:solidFill>
              </a:rPr>
              <a:t> </a:t>
            </a:r>
            <a:r>
              <a:rPr lang="pl-PL" dirty="0" err="1" smtClean="0">
                <a:solidFill>
                  <a:schemeClr val="bg1"/>
                </a:solidFill>
              </a:rPr>
              <a:t>it</a:t>
            </a:r>
            <a:r>
              <a:rPr lang="pl-PL" dirty="0" smtClean="0">
                <a:solidFill>
                  <a:schemeClr val="bg1"/>
                </a:solidFill>
              </a:rPr>
              <a:t> </a:t>
            </a:r>
            <a:r>
              <a:rPr lang="pl-PL" dirty="0" err="1" smtClean="0">
                <a:solidFill>
                  <a:schemeClr val="bg1"/>
                </a:solidFill>
              </a:rPr>
              <a:t>basically</a:t>
            </a:r>
            <a:r>
              <a:rPr lang="pl-PL" dirty="0" smtClean="0">
                <a:solidFill>
                  <a:schemeClr val="bg1"/>
                </a:solidFill>
              </a:rPr>
              <a:t> </a:t>
            </a:r>
            <a:r>
              <a:rPr lang="pl-PL" dirty="0" err="1" smtClean="0">
                <a:solidFill>
                  <a:schemeClr val="bg1"/>
                </a:solidFill>
              </a:rPr>
              <a:t>becomes</a:t>
            </a:r>
            <a:r>
              <a:rPr lang="pl-PL" dirty="0" smtClean="0">
                <a:solidFill>
                  <a:schemeClr val="bg1"/>
                </a:solidFill>
              </a:rPr>
              <a:t> no </a:t>
            </a:r>
            <a:r>
              <a:rPr lang="pl-PL" dirty="0" err="1" smtClean="0">
                <a:solidFill>
                  <a:schemeClr val="bg1"/>
                </a:solidFill>
              </a:rPr>
              <a:t>growth</a:t>
            </a:r>
            <a:endParaRPr lang="pl-PL" dirty="0" smtClean="0">
              <a:solidFill>
                <a:schemeClr val="bg1"/>
              </a:solidFill>
            </a:endParaRPr>
          </a:p>
        </p:txBody>
      </p:sp>
    </p:spTree>
    <p:extLst>
      <p:ext uri="{BB962C8B-B14F-4D97-AF65-F5344CB8AC3E}">
        <p14:creationId xmlns:p14="http://schemas.microsoft.com/office/powerpoint/2010/main" val="37109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solidFill>
                  <a:schemeClr val="bg1"/>
                </a:solidFill>
              </a:rPr>
              <a:t>So</a:t>
            </a:r>
            <a:r>
              <a:rPr lang="pl-PL" dirty="0" smtClean="0">
                <a:solidFill>
                  <a:schemeClr val="bg1"/>
                </a:solidFill>
              </a:rPr>
              <a:t> </a:t>
            </a:r>
            <a:r>
              <a:rPr lang="pl-PL" dirty="0" err="1" smtClean="0">
                <a:solidFill>
                  <a:schemeClr val="bg1"/>
                </a:solidFill>
              </a:rPr>
              <a:t>what</a:t>
            </a:r>
            <a:r>
              <a:rPr lang="pl-PL" dirty="0" smtClean="0">
                <a:solidFill>
                  <a:schemeClr val="bg1"/>
                </a:solidFill>
              </a:rPr>
              <a:t> </a:t>
            </a:r>
            <a:r>
              <a:rPr lang="pl-PL" dirty="0" err="1" smtClean="0">
                <a:solidFill>
                  <a:schemeClr val="bg1"/>
                </a:solidFill>
              </a:rPr>
              <a:t>is</a:t>
            </a:r>
            <a:r>
              <a:rPr lang="pl-PL" dirty="0" smtClean="0">
                <a:solidFill>
                  <a:schemeClr val="bg1"/>
                </a:solidFill>
              </a:rPr>
              <a:t> </a:t>
            </a:r>
            <a:r>
              <a:rPr lang="pl-PL" dirty="0" err="1" smtClean="0">
                <a:solidFill>
                  <a:schemeClr val="bg1"/>
                </a:solidFill>
              </a:rPr>
              <a:t>supposed</a:t>
            </a:r>
            <a:r>
              <a:rPr lang="pl-PL" dirty="0" smtClean="0">
                <a:solidFill>
                  <a:schemeClr val="bg1"/>
                </a:solidFill>
              </a:rPr>
              <a:t> to be „</a:t>
            </a:r>
            <a:r>
              <a:rPr lang="pl-PL" dirty="0" err="1" smtClean="0">
                <a:solidFill>
                  <a:schemeClr val="bg1"/>
                </a:solidFill>
              </a:rPr>
              <a:t>sustainable</a:t>
            </a:r>
            <a:r>
              <a:rPr lang="pl-PL" dirty="0" smtClean="0">
                <a:solidFill>
                  <a:schemeClr val="bg1"/>
                </a:solidFill>
              </a:rPr>
              <a:t>”?</a:t>
            </a:r>
            <a:endParaRPr lang="en-US" i="1" dirty="0">
              <a:solidFill>
                <a:schemeClr val="bg1"/>
              </a:solidFill>
            </a:endParaRPr>
          </a:p>
        </p:txBody>
      </p:sp>
      <p:sp>
        <p:nvSpPr>
          <p:cNvPr id="7" name="Symbol zastępczy zawartości 2"/>
          <p:cNvSpPr>
            <a:spLocks noGrp="1"/>
          </p:cNvSpPr>
          <p:nvPr>
            <p:ph idx="1"/>
          </p:nvPr>
        </p:nvSpPr>
        <p:spPr/>
        <p:txBody>
          <a:bodyPr>
            <a:normAutofit fontScale="85000" lnSpcReduction="20000"/>
          </a:bodyPr>
          <a:lstStyle/>
          <a:p>
            <a:r>
              <a:rPr lang="pl-PL" dirty="0" smtClean="0">
                <a:solidFill>
                  <a:schemeClr val="bg1"/>
                </a:solidFill>
              </a:rPr>
              <a:t>Wikipedia „</a:t>
            </a:r>
            <a:r>
              <a:rPr lang="en-US" dirty="0">
                <a:solidFill>
                  <a:schemeClr val="bg1"/>
                </a:solidFill>
              </a:rPr>
              <a:t>Sustainable development is the organizing principle for meeting human development goals while simultaneously sustaining the ability of natural systems to provide the natural resources and ecosystem services based upon which the economy and society depend. The desired result is a state of society where living conditions and resources are used to continue to meet human needs without undermining the integrity and stability of the natural system. Sustainable development can be defined as development that meets the needs of the present without compromising the ability of future generations to meet their own </a:t>
            </a:r>
            <a:r>
              <a:rPr lang="en-US" dirty="0" smtClean="0">
                <a:solidFill>
                  <a:schemeClr val="bg1"/>
                </a:solidFill>
              </a:rPr>
              <a:t>needs</a:t>
            </a:r>
            <a:r>
              <a:rPr lang="pl-PL" dirty="0" smtClean="0">
                <a:solidFill>
                  <a:schemeClr val="bg1"/>
                </a:solidFill>
              </a:rPr>
              <a:t>”</a:t>
            </a:r>
          </a:p>
        </p:txBody>
      </p:sp>
    </p:spTree>
    <p:extLst>
      <p:ext uri="{BB962C8B-B14F-4D97-AF65-F5344CB8AC3E}">
        <p14:creationId xmlns:p14="http://schemas.microsoft.com/office/powerpoint/2010/main" val="317265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chemeClr val="bg1"/>
                </a:solidFill>
              </a:rPr>
              <a:t>„</a:t>
            </a:r>
            <a:r>
              <a:rPr lang="pl-PL" dirty="0" err="1" smtClean="0">
                <a:solidFill>
                  <a:schemeClr val="bg1"/>
                </a:solidFill>
              </a:rPr>
              <a:t>Future</a:t>
            </a:r>
            <a:r>
              <a:rPr lang="pl-PL" dirty="0" smtClean="0">
                <a:solidFill>
                  <a:schemeClr val="bg1"/>
                </a:solidFill>
              </a:rPr>
              <a:t> </a:t>
            </a:r>
            <a:r>
              <a:rPr lang="pl-PL" dirty="0" err="1" smtClean="0">
                <a:solidFill>
                  <a:schemeClr val="bg1"/>
                </a:solidFill>
              </a:rPr>
              <a:t>generations</a:t>
            </a:r>
            <a:r>
              <a:rPr lang="pl-PL" dirty="0" smtClean="0">
                <a:solidFill>
                  <a:schemeClr val="bg1"/>
                </a:solidFill>
              </a:rPr>
              <a:t>”?</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smtClean="0">
                <a:solidFill>
                  <a:schemeClr val="bg1"/>
                </a:solidFill>
              </a:rPr>
              <a:t>But </a:t>
            </a:r>
            <a:r>
              <a:rPr lang="pl-PL" dirty="0" err="1" smtClean="0">
                <a:solidFill>
                  <a:schemeClr val="bg1"/>
                </a:solidFill>
              </a:rPr>
              <a:t>what</a:t>
            </a:r>
            <a:r>
              <a:rPr lang="pl-PL" dirty="0" smtClean="0">
                <a:solidFill>
                  <a:schemeClr val="bg1"/>
                </a:solidFill>
              </a:rPr>
              <a:t> </a:t>
            </a:r>
            <a:r>
              <a:rPr lang="pl-PL" dirty="0" err="1" smtClean="0">
                <a:solidFill>
                  <a:schemeClr val="bg1"/>
                </a:solidFill>
              </a:rPr>
              <a:t>does</a:t>
            </a:r>
            <a:r>
              <a:rPr lang="pl-PL" dirty="0" smtClean="0">
                <a:solidFill>
                  <a:schemeClr val="bg1"/>
                </a:solidFill>
              </a:rPr>
              <a:t> </a:t>
            </a:r>
            <a:r>
              <a:rPr lang="pl-PL" dirty="0" err="1" smtClean="0">
                <a:solidFill>
                  <a:schemeClr val="bg1"/>
                </a:solidFill>
              </a:rPr>
              <a:t>that</a:t>
            </a:r>
            <a:r>
              <a:rPr lang="pl-PL" dirty="0" smtClean="0">
                <a:solidFill>
                  <a:schemeClr val="bg1"/>
                </a:solidFill>
              </a:rPr>
              <a:t> </a:t>
            </a:r>
            <a:r>
              <a:rPr lang="pl-PL" dirty="0" err="1" smtClean="0">
                <a:solidFill>
                  <a:schemeClr val="bg1"/>
                </a:solidFill>
              </a:rPr>
              <a:t>mean</a:t>
            </a:r>
            <a:r>
              <a:rPr lang="pl-PL" dirty="0" smtClean="0">
                <a:solidFill>
                  <a:schemeClr val="bg1"/>
                </a:solidFill>
              </a:rPr>
              <a:t>? </a:t>
            </a:r>
            <a:r>
              <a:rPr lang="pl-PL" dirty="0" err="1" smtClean="0">
                <a:solidFill>
                  <a:schemeClr val="bg1"/>
                </a:solidFill>
              </a:rPr>
              <a:t>Which</a:t>
            </a:r>
            <a:r>
              <a:rPr lang="pl-PL" dirty="0" smtClean="0">
                <a:solidFill>
                  <a:schemeClr val="bg1"/>
                </a:solidFill>
              </a:rPr>
              <a:t> </a:t>
            </a:r>
            <a:r>
              <a:rPr lang="pl-PL" dirty="0" err="1" smtClean="0">
                <a:solidFill>
                  <a:schemeClr val="bg1"/>
                </a:solidFill>
              </a:rPr>
              <a:t>generations</a:t>
            </a:r>
            <a:r>
              <a:rPr lang="pl-PL" dirty="0" smtClean="0">
                <a:solidFill>
                  <a:schemeClr val="bg1"/>
                </a:solidFill>
              </a:rPr>
              <a:t>? How to </a:t>
            </a:r>
            <a:r>
              <a:rPr lang="pl-PL" dirty="0" err="1" smtClean="0">
                <a:solidFill>
                  <a:schemeClr val="bg1"/>
                </a:solidFill>
              </a:rPr>
              <a:t>reach</a:t>
            </a:r>
            <a:r>
              <a:rPr lang="pl-PL" dirty="0" smtClean="0">
                <a:solidFill>
                  <a:schemeClr val="bg1"/>
                </a:solidFill>
              </a:rPr>
              <a:t> a </a:t>
            </a:r>
            <a:r>
              <a:rPr lang="pl-PL" dirty="0" err="1" smtClean="0">
                <a:solidFill>
                  <a:schemeClr val="bg1"/>
                </a:solidFill>
              </a:rPr>
              <a:t>golden</a:t>
            </a:r>
            <a:r>
              <a:rPr lang="pl-PL" dirty="0" smtClean="0">
                <a:solidFill>
                  <a:schemeClr val="bg1"/>
                </a:solidFill>
              </a:rPr>
              <a:t> </a:t>
            </a:r>
            <a:r>
              <a:rPr lang="pl-PL" dirty="0" err="1" smtClean="0">
                <a:solidFill>
                  <a:schemeClr val="bg1"/>
                </a:solidFill>
              </a:rPr>
              <a:t>proportion</a:t>
            </a:r>
            <a:r>
              <a:rPr lang="pl-PL" dirty="0" smtClean="0">
                <a:solidFill>
                  <a:schemeClr val="bg1"/>
                </a:solidFill>
              </a:rPr>
              <a:t>?</a:t>
            </a:r>
          </a:p>
          <a:p>
            <a:r>
              <a:rPr lang="pl-PL" dirty="0" smtClean="0">
                <a:solidFill>
                  <a:schemeClr val="bg1"/>
                </a:solidFill>
              </a:rPr>
              <a:t>Earth </a:t>
            </a:r>
            <a:r>
              <a:rPr lang="pl-PL" dirty="0" err="1" smtClean="0">
                <a:solidFill>
                  <a:schemeClr val="bg1"/>
                </a:solidFill>
              </a:rPr>
              <a:t>will</a:t>
            </a:r>
            <a:r>
              <a:rPr lang="pl-PL" dirty="0" smtClean="0">
                <a:solidFill>
                  <a:schemeClr val="bg1"/>
                </a:solidFill>
              </a:rPr>
              <a:t> </a:t>
            </a:r>
            <a:r>
              <a:rPr lang="pl-PL" dirty="0" err="1" smtClean="0">
                <a:solidFill>
                  <a:schemeClr val="bg1"/>
                </a:solidFill>
              </a:rPr>
              <a:t>die</a:t>
            </a:r>
            <a:r>
              <a:rPr lang="pl-PL" dirty="0" smtClean="0">
                <a:solidFill>
                  <a:schemeClr val="bg1"/>
                </a:solidFill>
              </a:rPr>
              <a:t> </a:t>
            </a:r>
            <a:r>
              <a:rPr lang="pl-PL" dirty="0" err="1" smtClean="0">
                <a:solidFill>
                  <a:schemeClr val="bg1"/>
                </a:solidFill>
              </a:rPr>
              <a:t>some</a:t>
            </a:r>
            <a:r>
              <a:rPr lang="pl-PL" dirty="0" smtClean="0">
                <a:solidFill>
                  <a:schemeClr val="bg1"/>
                </a:solidFill>
              </a:rPr>
              <a:t> </a:t>
            </a:r>
            <a:r>
              <a:rPr lang="pl-PL" dirty="0" err="1" smtClean="0">
                <a:solidFill>
                  <a:schemeClr val="bg1"/>
                </a:solidFill>
              </a:rPr>
              <a:t>day</a:t>
            </a:r>
            <a:r>
              <a:rPr lang="pl-PL" dirty="0" smtClean="0">
                <a:solidFill>
                  <a:schemeClr val="bg1"/>
                </a:solidFill>
              </a:rPr>
              <a:t>.</a:t>
            </a:r>
          </a:p>
          <a:p>
            <a:r>
              <a:rPr lang="pl-PL" dirty="0" smtClean="0">
                <a:solidFill>
                  <a:schemeClr val="bg1"/>
                </a:solidFill>
              </a:rPr>
              <a:t>The </a:t>
            </a:r>
            <a:r>
              <a:rPr lang="pl-PL" dirty="0" err="1" smtClean="0">
                <a:solidFill>
                  <a:schemeClr val="bg1"/>
                </a:solidFill>
              </a:rPr>
              <a:t>universe</a:t>
            </a:r>
            <a:r>
              <a:rPr lang="pl-PL" dirty="0" smtClean="0">
                <a:solidFill>
                  <a:schemeClr val="bg1"/>
                </a:solidFill>
              </a:rPr>
              <a:t> </a:t>
            </a:r>
            <a:r>
              <a:rPr lang="pl-PL" dirty="0" err="1" smtClean="0">
                <a:solidFill>
                  <a:schemeClr val="bg1"/>
                </a:solidFill>
              </a:rPr>
              <a:t>will</a:t>
            </a:r>
            <a:r>
              <a:rPr lang="pl-PL" dirty="0" smtClean="0">
                <a:solidFill>
                  <a:schemeClr val="bg1"/>
                </a:solidFill>
              </a:rPr>
              <a:t> end </a:t>
            </a:r>
            <a:r>
              <a:rPr lang="pl-PL" dirty="0" err="1" smtClean="0">
                <a:solidFill>
                  <a:schemeClr val="bg1"/>
                </a:solidFill>
              </a:rPr>
              <a:t>some</a:t>
            </a:r>
            <a:r>
              <a:rPr lang="pl-PL" dirty="0" smtClean="0">
                <a:solidFill>
                  <a:schemeClr val="bg1"/>
                </a:solidFill>
              </a:rPr>
              <a:t> </a:t>
            </a:r>
            <a:r>
              <a:rPr lang="pl-PL" dirty="0" err="1" smtClean="0">
                <a:solidFill>
                  <a:schemeClr val="bg1"/>
                </a:solidFill>
              </a:rPr>
              <a:t>day</a:t>
            </a:r>
            <a:r>
              <a:rPr lang="pl-PL" dirty="0" smtClean="0">
                <a:solidFill>
                  <a:schemeClr val="bg1"/>
                </a:solidFill>
              </a:rPr>
              <a:t> </a:t>
            </a:r>
            <a:r>
              <a:rPr lang="pl-PL" dirty="0" err="1" smtClean="0">
                <a:solidFill>
                  <a:schemeClr val="bg1"/>
                </a:solidFill>
              </a:rPr>
              <a:t>too</a:t>
            </a:r>
            <a:r>
              <a:rPr lang="pl-PL" dirty="0" smtClean="0">
                <a:solidFill>
                  <a:schemeClr val="bg1"/>
                </a:solidFill>
              </a:rPr>
              <a:t>.</a:t>
            </a:r>
          </a:p>
          <a:p>
            <a:r>
              <a:rPr lang="pl-PL" dirty="0" err="1" smtClean="0">
                <a:solidFill>
                  <a:schemeClr val="bg1"/>
                </a:solidFill>
              </a:rPr>
              <a:t>So</a:t>
            </a:r>
            <a:r>
              <a:rPr lang="pl-PL" dirty="0" smtClean="0">
                <a:solidFill>
                  <a:schemeClr val="bg1"/>
                </a:solidFill>
              </a:rPr>
              <a:t> we </a:t>
            </a:r>
            <a:r>
              <a:rPr lang="pl-PL" dirty="0" err="1" smtClean="0">
                <a:solidFill>
                  <a:schemeClr val="bg1"/>
                </a:solidFill>
              </a:rPr>
              <a:t>simply</a:t>
            </a:r>
            <a:r>
              <a:rPr lang="pl-PL" dirty="0" smtClean="0">
                <a:solidFill>
                  <a:schemeClr val="bg1"/>
                </a:solidFill>
              </a:rPr>
              <a:t> </a:t>
            </a:r>
            <a:r>
              <a:rPr lang="pl-PL" dirty="0" err="1" smtClean="0">
                <a:solidFill>
                  <a:schemeClr val="bg1"/>
                </a:solidFill>
              </a:rPr>
              <a:t>cannot</a:t>
            </a:r>
            <a:r>
              <a:rPr lang="pl-PL" dirty="0" smtClean="0">
                <a:solidFill>
                  <a:schemeClr val="bg1"/>
                </a:solidFill>
              </a:rPr>
              <a:t> „</a:t>
            </a:r>
            <a:r>
              <a:rPr lang="pl-PL" dirty="0" err="1" smtClean="0">
                <a:solidFill>
                  <a:schemeClr val="bg1"/>
                </a:solidFill>
              </a:rPr>
              <a:t>sustain</a:t>
            </a:r>
            <a:r>
              <a:rPr lang="pl-PL" dirty="0" smtClean="0">
                <a:solidFill>
                  <a:schemeClr val="bg1"/>
                </a:solidFill>
              </a:rPr>
              <a:t>” </a:t>
            </a:r>
            <a:r>
              <a:rPr lang="pl-PL" dirty="0" err="1" smtClean="0">
                <a:solidFill>
                  <a:schemeClr val="bg1"/>
                </a:solidFill>
              </a:rPr>
              <a:t>over</a:t>
            </a:r>
            <a:r>
              <a:rPr lang="pl-PL" dirty="0" smtClean="0">
                <a:solidFill>
                  <a:schemeClr val="bg1"/>
                </a:solidFill>
              </a:rPr>
              <a:t> the  </a:t>
            </a:r>
            <a:r>
              <a:rPr lang="pl-PL" dirty="0" err="1" smtClean="0">
                <a:solidFill>
                  <a:schemeClr val="bg1"/>
                </a:solidFill>
              </a:rPr>
              <a:t>very</a:t>
            </a:r>
            <a:r>
              <a:rPr lang="pl-PL" dirty="0" smtClean="0">
                <a:solidFill>
                  <a:schemeClr val="bg1"/>
                </a:solidFill>
              </a:rPr>
              <a:t> </a:t>
            </a:r>
            <a:r>
              <a:rPr lang="pl-PL" dirty="0" err="1" smtClean="0">
                <a:solidFill>
                  <a:schemeClr val="bg1"/>
                </a:solidFill>
              </a:rPr>
              <a:t>long</a:t>
            </a:r>
            <a:r>
              <a:rPr lang="pl-PL" dirty="0" smtClean="0">
                <a:solidFill>
                  <a:schemeClr val="bg1"/>
                </a:solidFill>
              </a:rPr>
              <a:t> run.</a:t>
            </a:r>
          </a:p>
          <a:p>
            <a:r>
              <a:rPr lang="pl-PL" dirty="0" smtClean="0">
                <a:solidFill>
                  <a:schemeClr val="bg1"/>
                </a:solidFill>
              </a:rPr>
              <a:t>We </a:t>
            </a:r>
            <a:r>
              <a:rPr lang="pl-PL" dirty="0" err="1" smtClean="0">
                <a:solidFill>
                  <a:schemeClr val="bg1"/>
                </a:solidFill>
              </a:rPr>
              <a:t>have</a:t>
            </a:r>
            <a:r>
              <a:rPr lang="pl-PL" dirty="0" smtClean="0">
                <a:solidFill>
                  <a:schemeClr val="bg1"/>
                </a:solidFill>
              </a:rPr>
              <a:t> to </a:t>
            </a:r>
            <a:r>
              <a:rPr lang="pl-PL" dirty="0" err="1" smtClean="0">
                <a:solidFill>
                  <a:schemeClr val="bg1"/>
                </a:solidFill>
              </a:rPr>
              <a:t>make</a:t>
            </a:r>
            <a:r>
              <a:rPr lang="pl-PL" dirty="0" smtClean="0">
                <a:solidFill>
                  <a:schemeClr val="bg1"/>
                </a:solidFill>
              </a:rPr>
              <a:t> a „choice”</a:t>
            </a:r>
          </a:p>
        </p:txBody>
      </p:sp>
    </p:spTree>
    <p:extLst>
      <p:ext uri="{BB962C8B-B14F-4D97-AF65-F5344CB8AC3E}">
        <p14:creationId xmlns:p14="http://schemas.microsoft.com/office/powerpoint/2010/main" val="317265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Sustainable</a:t>
            </a:r>
            <a:r>
              <a:rPr lang="pl-PL" dirty="0" smtClean="0">
                <a:solidFill>
                  <a:schemeClr val="bg1"/>
                </a:solidFill>
              </a:rPr>
              <a:t> </a:t>
            </a:r>
            <a:r>
              <a:rPr lang="pl-PL" dirty="0" err="1" smtClean="0">
                <a:solidFill>
                  <a:schemeClr val="bg1"/>
                </a:solidFill>
              </a:rPr>
              <a:t>growth</a:t>
            </a:r>
            <a:r>
              <a:rPr lang="pl-PL" dirty="0" smtClean="0">
                <a:solidFill>
                  <a:schemeClr val="bg1"/>
                </a:solidFill>
              </a:rPr>
              <a:t> in </a:t>
            </a:r>
            <a:r>
              <a:rPr lang="pl-PL" dirty="0" err="1" smtClean="0">
                <a:solidFill>
                  <a:schemeClr val="bg1"/>
                </a:solidFill>
              </a:rPr>
              <a:t>plain</a:t>
            </a:r>
            <a:r>
              <a:rPr lang="pl-PL" dirty="0" smtClean="0">
                <a:solidFill>
                  <a:schemeClr val="bg1"/>
                </a:solidFill>
              </a:rPr>
              <a:t> </a:t>
            </a:r>
            <a:r>
              <a:rPr lang="pl-PL" dirty="0" err="1" smtClean="0">
                <a:solidFill>
                  <a:schemeClr val="bg1"/>
                </a:solidFill>
              </a:rPr>
              <a:t>words</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Actually</a:t>
            </a:r>
            <a:r>
              <a:rPr lang="pl-PL" dirty="0" smtClean="0">
                <a:solidFill>
                  <a:schemeClr val="bg1"/>
                </a:solidFill>
              </a:rPr>
              <a:t>… </a:t>
            </a:r>
            <a:r>
              <a:rPr lang="pl-PL" dirty="0" err="1" smtClean="0">
                <a:solidFill>
                  <a:schemeClr val="bg1"/>
                </a:solidFill>
              </a:rPr>
              <a:t>making</a:t>
            </a:r>
            <a:r>
              <a:rPr lang="pl-PL" dirty="0" smtClean="0">
                <a:solidFill>
                  <a:schemeClr val="bg1"/>
                </a:solidFill>
              </a:rPr>
              <a:t> </a:t>
            </a:r>
            <a:r>
              <a:rPr lang="pl-PL" dirty="0" err="1" smtClean="0">
                <a:solidFill>
                  <a:schemeClr val="bg1"/>
                </a:solidFill>
              </a:rPr>
              <a:t>sure</a:t>
            </a:r>
            <a:r>
              <a:rPr lang="pl-PL" dirty="0" smtClean="0">
                <a:solidFill>
                  <a:schemeClr val="bg1"/>
                </a:solidFill>
              </a:rPr>
              <a:t> </a:t>
            </a:r>
            <a:r>
              <a:rPr lang="pl-PL" dirty="0" err="1" smtClean="0">
                <a:solidFill>
                  <a:schemeClr val="bg1"/>
                </a:solidFill>
              </a:rPr>
              <a:t>that</a:t>
            </a:r>
            <a:r>
              <a:rPr lang="pl-PL" dirty="0" smtClean="0">
                <a:solidFill>
                  <a:schemeClr val="bg1"/>
                </a:solidFill>
              </a:rPr>
              <a:t> we do not </a:t>
            </a:r>
            <a:r>
              <a:rPr lang="pl-PL" dirty="0" err="1" smtClean="0">
                <a:solidFill>
                  <a:schemeClr val="bg1"/>
                </a:solidFill>
              </a:rPr>
              <a:t>destroy</a:t>
            </a:r>
            <a:r>
              <a:rPr lang="pl-PL" dirty="0" smtClean="0">
                <a:solidFill>
                  <a:schemeClr val="bg1"/>
                </a:solidFill>
              </a:rPr>
              <a:t> </a:t>
            </a:r>
            <a:r>
              <a:rPr lang="pl-PL" dirty="0" err="1" smtClean="0">
                <a:solidFill>
                  <a:schemeClr val="bg1"/>
                </a:solidFill>
              </a:rPr>
              <a:t>ourselves</a:t>
            </a:r>
            <a:r>
              <a:rPr lang="pl-PL" dirty="0" smtClean="0">
                <a:solidFill>
                  <a:schemeClr val="bg1"/>
                </a:solidFill>
              </a:rPr>
              <a:t>.</a:t>
            </a:r>
          </a:p>
          <a:p>
            <a:r>
              <a:rPr lang="pl-PL" dirty="0" err="1" smtClean="0">
                <a:solidFill>
                  <a:schemeClr val="bg1"/>
                </a:solidFill>
              </a:rPr>
              <a:t>There</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various</a:t>
            </a:r>
            <a:r>
              <a:rPr lang="pl-PL" dirty="0" smtClean="0">
                <a:solidFill>
                  <a:schemeClr val="bg1"/>
                </a:solidFill>
              </a:rPr>
              <a:t> </a:t>
            </a:r>
            <a:r>
              <a:rPr lang="pl-PL" dirty="0" err="1" smtClean="0">
                <a:solidFill>
                  <a:schemeClr val="bg1"/>
                </a:solidFill>
              </a:rPr>
              <a:t>threats</a:t>
            </a:r>
            <a:r>
              <a:rPr lang="pl-PL" dirty="0" smtClean="0">
                <a:solidFill>
                  <a:schemeClr val="bg1"/>
                </a:solidFill>
              </a:rPr>
              <a:t> </a:t>
            </a:r>
            <a:r>
              <a:rPr lang="pl-PL" dirty="0" err="1" smtClean="0">
                <a:solidFill>
                  <a:schemeClr val="bg1"/>
                </a:solidFill>
              </a:rPr>
              <a:t>that</a:t>
            </a:r>
            <a:r>
              <a:rPr lang="pl-PL" dirty="0" smtClean="0">
                <a:solidFill>
                  <a:schemeClr val="bg1"/>
                </a:solidFill>
              </a:rPr>
              <a:t> </a:t>
            </a:r>
            <a:r>
              <a:rPr lang="pl-PL" dirty="0" err="1" smtClean="0">
                <a:solidFill>
                  <a:schemeClr val="bg1"/>
                </a:solidFill>
              </a:rPr>
              <a:t>may</a:t>
            </a:r>
            <a:r>
              <a:rPr lang="pl-PL" dirty="0" smtClean="0">
                <a:solidFill>
                  <a:schemeClr val="bg1"/>
                </a:solidFill>
              </a:rPr>
              <a:t> </a:t>
            </a:r>
            <a:r>
              <a:rPr lang="pl-PL" dirty="0" err="1" smtClean="0">
                <a:solidFill>
                  <a:schemeClr val="bg1"/>
                </a:solidFill>
              </a:rPr>
              <a:t>jeopardize</a:t>
            </a:r>
            <a:r>
              <a:rPr lang="pl-PL" dirty="0" smtClean="0">
                <a:solidFill>
                  <a:schemeClr val="bg1"/>
                </a:solidFill>
              </a:rPr>
              <a:t> </a:t>
            </a:r>
            <a:r>
              <a:rPr lang="pl-PL" dirty="0" err="1" smtClean="0">
                <a:solidFill>
                  <a:schemeClr val="bg1"/>
                </a:solidFill>
              </a:rPr>
              <a:t>our</a:t>
            </a:r>
            <a:r>
              <a:rPr lang="pl-PL" dirty="0" smtClean="0">
                <a:solidFill>
                  <a:schemeClr val="bg1"/>
                </a:solidFill>
              </a:rPr>
              <a:t> </a:t>
            </a:r>
            <a:r>
              <a:rPr lang="pl-PL" dirty="0" err="1" smtClean="0">
                <a:solidFill>
                  <a:schemeClr val="bg1"/>
                </a:solidFill>
              </a:rPr>
              <a:t>existence</a:t>
            </a:r>
            <a:r>
              <a:rPr lang="pl-PL" dirty="0" smtClean="0">
                <a:solidFill>
                  <a:schemeClr val="bg1"/>
                </a:solidFill>
              </a:rPr>
              <a:t> and </a:t>
            </a:r>
            <a:r>
              <a:rPr lang="pl-PL" dirty="0" err="1" smtClean="0">
                <a:solidFill>
                  <a:schemeClr val="bg1"/>
                </a:solidFill>
              </a:rPr>
              <a:t>delicate</a:t>
            </a:r>
            <a:r>
              <a:rPr lang="pl-PL" dirty="0" smtClean="0">
                <a:solidFill>
                  <a:schemeClr val="bg1"/>
                </a:solidFill>
              </a:rPr>
              <a:t> </a:t>
            </a:r>
            <a:r>
              <a:rPr lang="pl-PL" dirty="0" err="1" smtClean="0">
                <a:solidFill>
                  <a:schemeClr val="bg1"/>
                </a:solidFill>
              </a:rPr>
              <a:t>eco-balance</a:t>
            </a:r>
            <a:r>
              <a:rPr lang="pl-PL" dirty="0" smtClean="0">
                <a:solidFill>
                  <a:schemeClr val="bg1"/>
                </a:solidFill>
              </a:rPr>
              <a:t>.</a:t>
            </a:r>
          </a:p>
          <a:p>
            <a:r>
              <a:rPr lang="pl-PL" dirty="0" smtClean="0">
                <a:solidFill>
                  <a:schemeClr val="bg1"/>
                </a:solidFill>
              </a:rPr>
              <a:t>Perfect </a:t>
            </a:r>
            <a:r>
              <a:rPr lang="pl-PL" dirty="0" err="1" smtClean="0">
                <a:solidFill>
                  <a:schemeClr val="bg1"/>
                </a:solidFill>
              </a:rPr>
              <a:t>example</a:t>
            </a:r>
            <a:r>
              <a:rPr lang="pl-PL" dirty="0" smtClean="0">
                <a:solidFill>
                  <a:schemeClr val="bg1"/>
                </a:solidFill>
              </a:rPr>
              <a:t>… </a:t>
            </a:r>
            <a:r>
              <a:rPr lang="pl-PL" dirty="0" err="1" smtClean="0">
                <a:solidFill>
                  <a:schemeClr val="bg1"/>
                </a:solidFill>
              </a:rPr>
              <a:t>you</a:t>
            </a:r>
            <a:r>
              <a:rPr lang="pl-PL" dirty="0" smtClean="0">
                <a:solidFill>
                  <a:schemeClr val="bg1"/>
                </a:solidFill>
              </a:rPr>
              <a:t> </a:t>
            </a:r>
            <a:r>
              <a:rPr lang="pl-PL" dirty="0" err="1" smtClean="0">
                <a:solidFill>
                  <a:schemeClr val="bg1"/>
                </a:solidFill>
              </a:rPr>
              <a:t>guessed</a:t>
            </a:r>
            <a:r>
              <a:rPr lang="pl-PL" dirty="0" smtClean="0">
                <a:solidFill>
                  <a:schemeClr val="bg1"/>
                </a:solidFill>
              </a:rPr>
              <a:t> </a:t>
            </a:r>
            <a:r>
              <a:rPr lang="pl-PL" dirty="0" err="1" smtClean="0">
                <a:solidFill>
                  <a:schemeClr val="bg1"/>
                </a:solidFill>
              </a:rPr>
              <a:t>it</a:t>
            </a:r>
            <a:r>
              <a:rPr lang="pl-PL" dirty="0" smtClean="0">
                <a:solidFill>
                  <a:schemeClr val="bg1"/>
                </a:solidFill>
              </a:rPr>
              <a:t>: </a:t>
            </a:r>
            <a:r>
              <a:rPr lang="pl-PL" dirty="0" err="1" smtClean="0">
                <a:solidFill>
                  <a:schemeClr val="bg1"/>
                </a:solidFill>
              </a:rPr>
              <a:t>coronavirus</a:t>
            </a:r>
            <a:r>
              <a:rPr lang="pl-PL" dirty="0" smtClean="0">
                <a:solidFill>
                  <a:schemeClr val="bg1"/>
                </a:solidFill>
              </a:rPr>
              <a:t>!</a:t>
            </a:r>
          </a:p>
          <a:p>
            <a:r>
              <a:rPr lang="pl-PL" dirty="0" err="1" smtClean="0">
                <a:solidFill>
                  <a:schemeClr val="bg1"/>
                </a:solidFill>
              </a:rPr>
              <a:t>Another</a:t>
            </a:r>
            <a:r>
              <a:rPr lang="pl-PL" dirty="0" smtClean="0">
                <a:solidFill>
                  <a:schemeClr val="bg1"/>
                </a:solidFill>
              </a:rPr>
              <a:t> one: </a:t>
            </a:r>
            <a:r>
              <a:rPr lang="pl-PL" dirty="0" err="1" smtClean="0">
                <a:solidFill>
                  <a:schemeClr val="bg1"/>
                </a:solidFill>
              </a:rPr>
              <a:t>global</a:t>
            </a:r>
            <a:r>
              <a:rPr lang="pl-PL" dirty="0" smtClean="0">
                <a:solidFill>
                  <a:schemeClr val="bg1"/>
                </a:solidFill>
              </a:rPr>
              <a:t> </a:t>
            </a:r>
            <a:r>
              <a:rPr lang="pl-PL" dirty="0" err="1" smtClean="0">
                <a:solidFill>
                  <a:schemeClr val="bg1"/>
                </a:solidFill>
              </a:rPr>
              <a:t>warming</a:t>
            </a:r>
            <a:endParaRPr lang="pl-PL" dirty="0" smtClean="0">
              <a:solidFill>
                <a:schemeClr val="bg1"/>
              </a:solidFill>
            </a:endParaRPr>
          </a:p>
          <a:p>
            <a:r>
              <a:rPr lang="pl-PL" dirty="0" err="1" smtClean="0">
                <a:solidFill>
                  <a:schemeClr val="bg1"/>
                </a:solidFill>
              </a:rPr>
              <a:t>Another</a:t>
            </a:r>
            <a:r>
              <a:rPr lang="pl-PL" dirty="0" smtClean="0">
                <a:solidFill>
                  <a:schemeClr val="bg1"/>
                </a:solidFill>
              </a:rPr>
              <a:t> one: </a:t>
            </a:r>
            <a:r>
              <a:rPr lang="pl-PL" dirty="0" err="1" smtClean="0">
                <a:solidFill>
                  <a:schemeClr val="bg1"/>
                </a:solidFill>
              </a:rPr>
              <a:t>natural</a:t>
            </a:r>
            <a:r>
              <a:rPr lang="pl-PL" dirty="0" smtClean="0">
                <a:solidFill>
                  <a:schemeClr val="bg1"/>
                </a:solidFill>
              </a:rPr>
              <a:t> </a:t>
            </a:r>
            <a:r>
              <a:rPr lang="pl-PL" dirty="0" err="1" smtClean="0">
                <a:solidFill>
                  <a:schemeClr val="bg1"/>
                </a:solidFill>
              </a:rPr>
              <a:t>resources</a:t>
            </a:r>
            <a:r>
              <a:rPr lang="pl-PL" dirty="0" smtClean="0">
                <a:solidFill>
                  <a:schemeClr val="bg1"/>
                </a:solidFill>
              </a:rPr>
              <a:t> (</a:t>
            </a:r>
            <a:r>
              <a:rPr lang="pl-PL" dirty="0" err="1" smtClean="0">
                <a:solidFill>
                  <a:schemeClr val="bg1"/>
                </a:solidFill>
              </a:rPr>
              <a:t>Malthusian</a:t>
            </a:r>
            <a:r>
              <a:rPr lang="pl-PL" dirty="0" smtClean="0">
                <a:solidFill>
                  <a:schemeClr val="bg1"/>
                </a:solidFill>
              </a:rPr>
              <a:t> </a:t>
            </a:r>
            <a:r>
              <a:rPr lang="pl-PL" dirty="0" err="1" smtClean="0">
                <a:solidFill>
                  <a:schemeClr val="bg1"/>
                </a:solidFill>
              </a:rPr>
              <a:t>traps</a:t>
            </a:r>
            <a:r>
              <a:rPr lang="pl-PL" dirty="0" smtClean="0">
                <a:solidFill>
                  <a:schemeClr val="bg1"/>
                </a:solidFill>
              </a:rPr>
              <a:t>)</a:t>
            </a:r>
          </a:p>
        </p:txBody>
      </p:sp>
    </p:spTree>
    <p:extLst>
      <p:ext uri="{BB962C8B-B14F-4D97-AF65-F5344CB8AC3E}">
        <p14:creationId xmlns:p14="http://schemas.microsoft.com/office/powerpoint/2010/main" val="317265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Risk</a:t>
            </a:r>
            <a:r>
              <a:rPr lang="pl-PL" dirty="0" smtClean="0">
                <a:solidFill>
                  <a:schemeClr val="bg1"/>
                </a:solidFill>
              </a:rPr>
              <a:t> management</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smtClean="0">
                <a:solidFill>
                  <a:schemeClr val="bg1"/>
                </a:solidFill>
              </a:rPr>
              <a:t>People </a:t>
            </a:r>
            <a:r>
              <a:rPr lang="pl-PL" dirty="0" err="1" smtClean="0">
                <a:solidFill>
                  <a:schemeClr val="bg1"/>
                </a:solidFill>
              </a:rPr>
              <a:t>are</a:t>
            </a:r>
            <a:r>
              <a:rPr lang="pl-PL" dirty="0" smtClean="0">
                <a:solidFill>
                  <a:schemeClr val="bg1"/>
                </a:solidFill>
              </a:rPr>
              <a:t> </a:t>
            </a:r>
            <a:r>
              <a:rPr lang="pl-PL" dirty="0" err="1" smtClean="0">
                <a:solidFill>
                  <a:schemeClr val="bg1"/>
                </a:solidFill>
              </a:rPr>
              <a:t>quite</a:t>
            </a:r>
            <a:r>
              <a:rPr lang="pl-PL" dirty="0" smtClean="0">
                <a:solidFill>
                  <a:schemeClr val="bg1"/>
                </a:solidFill>
              </a:rPr>
              <a:t> </a:t>
            </a:r>
            <a:r>
              <a:rPr lang="pl-PL" dirty="0" err="1" smtClean="0">
                <a:solidFill>
                  <a:schemeClr val="bg1"/>
                </a:solidFill>
              </a:rPr>
              <a:t>good</a:t>
            </a:r>
            <a:r>
              <a:rPr lang="pl-PL" dirty="0" smtClean="0">
                <a:solidFill>
                  <a:schemeClr val="bg1"/>
                </a:solidFill>
              </a:rPr>
              <a:t> in </a:t>
            </a:r>
            <a:r>
              <a:rPr lang="pl-PL" dirty="0" err="1" smtClean="0">
                <a:solidFill>
                  <a:schemeClr val="bg1"/>
                </a:solidFill>
              </a:rPr>
              <a:t>risk</a:t>
            </a:r>
            <a:r>
              <a:rPr lang="pl-PL" dirty="0" smtClean="0">
                <a:solidFill>
                  <a:schemeClr val="bg1"/>
                </a:solidFill>
              </a:rPr>
              <a:t> management.</a:t>
            </a:r>
          </a:p>
          <a:p>
            <a:r>
              <a:rPr lang="pl-PL" dirty="0" err="1" smtClean="0">
                <a:solidFill>
                  <a:schemeClr val="bg1"/>
                </a:solidFill>
              </a:rPr>
              <a:t>There</a:t>
            </a:r>
            <a:r>
              <a:rPr lang="pl-PL" dirty="0" smtClean="0">
                <a:solidFill>
                  <a:schemeClr val="bg1"/>
                </a:solidFill>
              </a:rPr>
              <a:t> </a:t>
            </a:r>
            <a:r>
              <a:rPr lang="pl-PL" dirty="0" err="1" smtClean="0">
                <a:solidFill>
                  <a:schemeClr val="bg1"/>
                </a:solidFill>
              </a:rPr>
              <a:t>is</a:t>
            </a:r>
            <a:r>
              <a:rPr lang="pl-PL" dirty="0" smtClean="0">
                <a:solidFill>
                  <a:schemeClr val="bg1"/>
                </a:solidFill>
              </a:rPr>
              <a:t>, </a:t>
            </a:r>
            <a:r>
              <a:rPr lang="pl-PL" dirty="0" err="1" smtClean="0">
                <a:solidFill>
                  <a:schemeClr val="bg1"/>
                </a:solidFill>
              </a:rPr>
              <a:t>however</a:t>
            </a:r>
            <a:r>
              <a:rPr lang="pl-PL" dirty="0" smtClean="0">
                <a:solidFill>
                  <a:schemeClr val="bg1"/>
                </a:solidFill>
              </a:rPr>
              <a:t>, one </a:t>
            </a:r>
            <a:r>
              <a:rPr lang="pl-PL" dirty="0" err="1" smtClean="0">
                <a:solidFill>
                  <a:schemeClr val="bg1"/>
                </a:solidFill>
              </a:rPr>
              <a:t>type</a:t>
            </a:r>
            <a:r>
              <a:rPr lang="pl-PL" dirty="0" smtClean="0">
                <a:solidFill>
                  <a:schemeClr val="bg1"/>
                </a:solidFill>
              </a:rPr>
              <a:t> of </a:t>
            </a:r>
            <a:r>
              <a:rPr lang="pl-PL" dirty="0" err="1" smtClean="0">
                <a:solidFill>
                  <a:schemeClr val="bg1"/>
                </a:solidFill>
              </a:rPr>
              <a:t>risk</a:t>
            </a:r>
            <a:r>
              <a:rPr lang="pl-PL" dirty="0" smtClean="0">
                <a:solidFill>
                  <a:schemeClr val="bg1"/>
                </a:solidFill>
              </a:rPr>
              <a:t> </a:t>
            </a:r>
            <a:r>
              <a:rPr lang="pl-PL" dirty="0" err="1" smtClean="0">
                <a:solidFill>
                  <a:schemeClr val="bg1"/>
                </a:solidFill>
              </a:rPr>
              <a:t>which</a:t>
            </a:r>
            <a:r>
              <a:rPr lang="pl-PL" dirty="0" smtClean="0">
                <a:solidFill>
                  <a:schemeClr val="bg1"/>
                </a:solidFill>
              </a:rPr>
              <a:t> </a:t>
            </a:r>
            <a:r>
              <a:rPr lang="pl-PL" dirty="0" err="1" smtClean="0">
                <a:solidFill>
                  <a:schemeClr val="bg1"/>
                </a:solidFill>
              </a:rPr>
              <a:t>is</a:t>
            </a:r>
            <a:r>
              <a:rPr lang="pl-PL" dirty="0" smtClean="0">
                <a:solidFill>
                  <a:schemeClr val="bg1"/>
                </a:solidFill>
              </a:rPr>
              <a:t> </a:t>
            </a:r>
            <a:r>
              <a:rPr lang="pl-PL" dirty="0" err="1" smtClean="0">
                <a:solidFill>
                  <a:schemeClr val="bg1"/>
                </a:solidFill>
              </a:rPr>
              <a:t>tricky</a:t>
            </a:r>
            <a:r>
              <a:rPr lang="pl-PL" dirty="0" smtClean="0">
                <a:solidFill>
                  <a:schemeClr val="bg1"/>
                </a:solidFill>
              </a:rPr>
              <a:t>: </a:t>
            </a:r>
            <a:r>
              <a:rPr lang="pl-PL" dirty="0" err="1" smtClean="0">
                <a:solidFill>
                  <a:schemeClr val="bg1"/>
                </a:solidFill>
              </a:rPr>
              <a:t>systemic</a:t>
            </a:r>
            <a:r>
              <a:rPr lang="pl-PL" dirty="0" smtClean="0">
                <a:solidFill>
                  <a:schemeClr val="bg1"/>
                </a:solidFill>
              </a:rPr>
              <a:t> </a:t>
            </a:r>
            <a:r>
              <a:rPr lang="pl-PL" dirty="0" err="1" smtClean="0">
                <a:solidFill>
                  <a:schemeClr val="bg1"/>
                </a:solidFill>
              </a:rPr>
              <a:t>risk</a:t>
            </a:r>
            <a:r>
              <a:rPr lang="pl-PL" dirty="0" smtClean="0">
                <a:solidFill>
                  <a:schemeClr val="bg1"/>
                </a:solidFill>
              </a:rPr>
              <a:t>.</a:t>
            </a:r>
          </a:p>
          <a:p>
            <a:r>
              <a:rPr lang="pl-PL" dirty="0" smtClean="0">
                <a:solidFill>
                  <a:schemeClr val="bg1"/>
                </a:solidFill>
              </a:rPr>
              <a:t>It </a:t>
            </a:r>
            <a:r>
              <a:rPr lang="pl-PL" dirty="0" err="1" smtClean="0">
                <a:solidFill>
                  <a:schemeClr val="bg1"/>
                </a:solidFill>
              </a:rPr>
              <a:t>is</a:t>
            </a:r>
            <a:r>
              <a:rPr lang="pl-PL" dirty="0" smtClean="0">
                <a:solidFill>
                  <a:schemeClr val="bg1"/>
                </a:solidFill>
              </a:rPr>
              <a:t> a </a:t>
            </a:r>
            <a:r>
              <a:rPr lang="pl-PL" dirty="0" err="1" smtClean="0">
                <a:solidFill>
                  <a:schemeClr val="bg1"/>
                </a:solidFill>
              </a:rPr>
              <a:t>risk</a:t>
            </a:r>
            <a:r>
              <a:rPr lang="pl-PL" dirty="0" smtClean="0">
                <a:solidFill>
                  <a:schemeClr val="bg1"/>
                </a:solidFill>
              </a:rPr>
              <a:t> for </a:t>
            </a:r>
            <a:r>
              <a:rPr lang="pl-PL" dirty="0" err="1" smtClean="0">
                <a:solidFill>
                  <a:schemeClr val="bg1"/>
                </a:solidFill>
              </a:rPr>
              <a:t>risk</a:t>
            </a:r>
            <a:r>
              <a:rPr lang="pl-PL" dirty="0" smtClean="0">
                <a:solidFill>
                  <a:schemeClr val="bg1"/>
                </a:solidFill>
              </a:rPr>
              <a:t>. Sort of.</a:t>
            </a:r>
          </a:p>
          <a:p>
            <a:r>
              <a:rPr lang="pl-PL" dirty="0" err="1" smtClean="0">
                <a:solidFill>
                  <a:schemeClr val="bg1"/>
                </a:solidFill>
              </a:rPr>
              <a:t>Very</a:t>
            </a:r>
            <a:r>
              <a:rPr lang="pl-PL" dirty="0" smtClean="0">
                <a:solidFill>
                  <a:schemeClr val="bg1"/>
                </a:solidFill>
              </a:rPr>
              <a:t> </a:t>
            </a:r>
            <a:r>
              <a:rPr lang="pl-PL" dirty="0" err="1" smtClean="0">
                <a:solidFill>
                  <a:schemeClr val="bg1"/>
                </a:solidFill>
              </a:rPr>
              <a:t>often</a:t>
            </a:r>
            <a:r>
              <a:rPr lang="pl-PL" dirty="0" smtClean="0">
                <a:solidFill>
                  <a:schemeClr val="bg1"/>
                </a:solidFill>
              </a:rPr>
              <a:t> not </a:t>
            </a:r>
            <a:r>
              <a:rPr lang="pl-PL" dirty="0" err="1" smtClean="0">
                <a:solidFill>
                  <a:schemeClr val="bg1"/>
                </a:solidFill>
              </a:rPr>
              <a:t>acknowledged</a:t>
            </a:r>
            <a:r>
              <a:rPr lang="pl-PL" dirty="0" smtClean="0">
                <a:solidFill>
                  <a:schemeClr val="bg1"/>
                </a:solidFill>
              </a:rPr>
              <a:t> (</a:t>
            </a:r>
            <a:r>
              <a:rPr lang="pl-PL" dirty="0" err="1" smtClean="0">
                <a:solidFill>
                  <a:schemeClr val="bg1"/>
                </a:solidFill>
              </a:rPr>
              <a:t>except</a:t>
            </a:r>
            <a:r>
              <a:rPr lang="pl-PL" dirty="0" smtClean="0">
                <a:solidFill>
                  <a:schemeClr val="bg1"/>
                </a:solidFill>
              </a:rPr>
              <a:t> to </a:t>
            </a:r>
            <a:r>
              <a:rPr lang="pl-PL" dirty="0" err="1" smtClean="0">
                <a:solidFill>
                  <a:schemeClr val="bg1"/>
                </a:solidFill>
              </a:rPr>
              <a:t>some</a:t>
            </a:r>
            <a:r>
              <a:rPr lang="pl-PL" dirty="0" smtClean="0">
                <a:solidFill>
                  <a:schemeClr val="bg1"/>
                </a:solidFill>
              </a:rPr>
              <a:t> </a:t>
            </a:r>
            <a:r>
              <a:rPr lang="pl-PL" dirty="0" err="1" smtClean="0">
                <a:solidFill>
                  <a:schemeClr val="bg1"/>
                </a:solidFill>
              </a:rPr>
              <a:t>extent</a:t>
            </a:r>
            <a:r>
              <a:rPr lang="pl-PL" dirty="0" smtClean="0">
                <a:solidFill>
                  <a:schemeClr val="bg1"/>
                </a:solidFill>
              </a:rPr>
              <a:t> in the form of </a:t>
            </a:r>
            <a:r>
              <a:rPr lang="pl-PL" dirty="0" err="1" smtClean="0">
                <a:solidFill>
                  <a:schemeClr val="bg1"/>
                </a:solidFill>
              </a:rPr>
              <a:t>something</a:t>
            </a:r>
            <a:r>
              <a:rPr lang="pl-PL" dirty="0" smtClean="0">
                <a:solidFill>
                  <a:schemeClr val="bg1"/>
                </a:solidFill>
              </a:rPr>
              <a:t> </a:t>
            </a:r>
            <a:r>
              <a:rPr lang="pl-PL" dirty="0" err="1" smtClean="0">
                <a:solidFill>
                  <a:schemeClr val="bg1"/>
                </a:solidFill>
              </a:rPr>
              <a:t>called</a:t>
            </a:r>
            <a:r>
              <a:rPr lang="pl-PL" dirty="0" smtClean="0">
                <a:solidFill>
                  <a:schemeClr val="bg1"/>
                </a:solidFill>
              </a:rPr>
              <a:t> model </a:t>
            </a:r>
            <a:r>
              <a:rPr lang="pl-PL" dirty="0" err="1" smtClean="0">
                <a:solidFill>
                  <a:schemeClr val="bg1"/>
                </a:solidFill>
              </a:rPr>
              <a:t>risk</a:t>
            </a:r>
            <a:r>
              <a:rPr lang="pl-PL" dirty="0" smtClean="0">
                <a:solidFill>
                  <a:schemeClr val="bg1"/>
                </a:solidFill>
              </a:rPr>
              <a:t>).</a:t>
            </a:r>
          </a:p>
        </p:txBody>
      </p:sp>
    </p:spTree>
    <p:extLst>
      <p:ext uri="{BB962C8B-B14F-4D97-AF65-F5344CB8AC3E}">
        <p14:creationId xmlns:p14="http://schemas.microsoft.com/office/powerpoint/2010/main" val="20445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solidFill>
                  <a:schemeClr val="bg1"/>
                </a:solidFill>
              </a:rPr>
              <a:t>What</a:t>
            </a:r>
            <a:r>
              <a:rPr lang="pl-PL" dirty="0" smtClean="0">
                <a:solidFill>
                  <a:schemeClr val="bg1"/>
                </a:solidFill>
              </a:rPr>
              <a:t> </a:t>
            </a:r>
            <a:r>
              <a:rPr lang="pl-PL" dirty="0" err="1" smtClean="0">
                <a:solidFill>
                  <a:schemeClr val="bg1"/>
                </a:solidFill>
              </a:rPr>
              <a:t>actually</a:t>
            </a:r>
            <a:r>
              <a:rPr lang="pl-PL" dirty="0" smtClean="0">
                <a:solidFill>
                  <a:schemeClr val="bg1"/>
                </a:solidFill>
              </a:rPr>
              <a:t> </a:t>
            </a:r>
            <a:r>
              <a:rPr lang="pl-PL" dirty="0" err="1" smtClean="0">
                <a:solidFill>
                  <a:schemeClr val="bg1"/>
                </a:solidFill>
              </a:rPr>
              <a:t>is</a:t>
            </a:r>
            <a:r>
              <a:rPr lang="pl-PL" dirty="0" smtClean="0">
                <a:solidFill>
                  <a:schemeClr val="bg1"/>
                </a:solidFill>
              </a:rPr>
              <a:t> a </a:t>
            </a:r>
            <a:r>
              <a:rPr lang="pl-PL" dirty="0" err="1" smtClean="0">
                <a:solidFill>
                  <a:schemeClr val="bg1"/>
                </a:solidFill>
              </a:rPr>
              <a:t>horizontal</a:t>
            </a:r>
            <a:r>
              <a:rPr lang="pl-PL" dirty="0" smtClean="0">
                <a:solidFill>
                  <a:schemeClr val="bg1"/>
                </a:solidFill>
              </a:rPr>
              <a:t> market?</a:t>
            </a:r>
            <a:endParaRPr lang="en-US" i="1" dirty="0">
              <a:solidFill>
                <a:schemeClr val="bg1"/>
              </a:solidFill>
            </a:endParaRPr>
          </a:p>
        </p:txBody>
      </p:sp>
      <p:sp>
        <p:nvSpPr>
          <p:cNvPr id="7" name="Symbol zastępczy zawartości 2"/>
          <p:cNvSpPr>
            <a:spLocks noGrp="1"/>
          </p:cNvSpPr>
          <p:nvPr>
            <p:ph idx="1"/>
          </p:nvPr>
        </p:nvSpPr>
        <p:spPr/>
        <p:txBody>
          <a:bodyPr>
            <a:normAutofit lnSpcReduction="10000"/>
          </a:bodyPr>
          <a:lstStyle/>
          <a:p>
            <a:r>
              <a:rPr lang="pl-PL" dirty="0" err="1" smtClean="0">
                <a:solidFill>
                  <a:schemeClr val="bg1"/>
                </a:solidFill>
              </a:rPr>
              <a:t>Two</a:t>
            </a:r>
            <a:r>
              <a:rPr lang="pl-PL" dirty="0" smtClean="0">
                <a:solidFill>
                  <a:schemeClr val="bg1"/>
                </a:solidFill>
              </a:rPr>
              <a:t> </a:t>
            </a:r>
            <a:r>
              <a:rPr lang="pl-PL" dirty="0" err="1" smtClean="0">
                <a:solidFill>
                  <a:schemeClr val="bg1"/>
                </a:solidFill>
              </a:rPr>
              <a:t>types</a:t>
            </a:r>
            <a:r>
              <a:rPr lang="pl-PL" dirty="0" smtClean="0">
                <a:solidFill>
                  <a:schemeClr val="bg1"/>
                </a:solidFill>
              </a:rPr>
              <a:t> of </a:t>
            </a:r>
            <a:r>
              <a:rPr lang="pl-PL" dirty="0" err="1" smtClean="0">
                <a:solidFill>
                  <a:schemeClr val="bg1"/>
                </a:solidFill>
              </a:rPr>
              <a:t>markets</a:t>
            </a:r>
            <a:r>
              <a:rPr lang="pl-PL" dirty="0" smtClean="0">
                <a:solidFill>
                  <a:schemeClr val="bg1"/>
                </a:solidFill>
              </a:rPr>
              <a:t>: </a:t>
            </a:r>
            <a:r>
              <a:rPr lang="pl-PL" dirty="0" err="1" smtClean="0">
                <a:solidFill>
                  <a:schemeClr val="bg1"/>
                </a:solidFill>
              </a:rPr>
              <a:t>horizontal</a:t>
            </a:r>
            <a:r>
              <a:rPr lang="pl-PL" dirty="0" smtClean="0">
                <a:solidFill>
                  <a:schemeClr val="bg1"/>
                </a:solidFill>
              </a:rPr>
              <a:t> and </a:t>
            </a:r>
            <a:r>
              <a:rPr lang="pl-PL" dirty="0" err="1" smtClean="0">
                <a:solidFill>
                  <a:schemeClr val="bg1"/>
                </a:solidFill>
              </a:rPr>
              <a:t>vertical</a:t>
            </a:r>
            <a:r>
              <a:rPr lang="pl-PL" dirty="0" smtClean="0">
                <a:solidFill>
                  <a:schemeClr val="bg1"/>
                </a:solidFill>
              </a:rPr>
              <a:t> </a:t>
            </a:r>
            <a:r>
              <a:rPr lang="pl-PL" dirty="0" err="1" smtClean="0">
                <a:solidFill>
                  <a:schemeClr val="bg1"/>
                </a:solidFill>
              </a:rPr>
              <a:t>markets</a:t>
            </a:r>
            <a:r>
              <a:rPr lang="pl-PL" dirty="0" smtClean="0">
                <a:solidFill>
                  <a:schemeClr val="bg1"/>
                </a:solidFill>
              </a:rPr>
              <a:t>. </a:t>
            </a:r>
            <a:endParaRPr lang="pl-PL" dirty="0">
              <a:solidFill>
                <a:schemeClr val="bg1"/>
              </a:solidFill>
            </a:endParaRPr>
          </a:p>
          <a:p>
            <a:r>
              <a:rPr lang="pl-PL" dirty="0" err="1" smtClean="0">
                <a:solidFill>
                  <a:schemeClr val="bg1"/>
                </a:solidFill>
              </a:rPr>
              <a:t>Horizontal</a:t>
            </a:r>
            <a:r>
              <a:rPr lang="pl-PL" dirty="0" smtClean="0">
                <a:solidFill>
                  <a:schemeClr val="bg1"/>
                </a:solidFill>
              </a:rPr>
              <a:t> </a:t>
            </a:r>
            <a:r>
              <a:rPr lang="pl-PL" dirty="0" err="1" smtClean="0">
                <a:solidFill>
                  <a:schemeClr val="bg1"/>
                </a:solidFill>
              </a:rPr>
              <a:t>markets</a:t>
            </a:r>
            <a:r>
              <a:rPr lang="pl-PL" dirty="0" smtClean="0">
                <a:solidFill>
                  <a:schemeClr val="bg1"/>
                </a:solidFill>
              </a:rPr>
              <a:t> </a:t>
            </a:r>
            <a:r>
              <a:rPr lang="pl-PL" dirty="0" err="1" smtClean="0">
                <a:solidFill>
                  <a:schemeClr val="bg1"/>
                </a:solidFill>
              </a:rPr>
              <a:t>have</a:t>
            </a:r>
            <a:r>
              <a:rPr lang="pl-PL" dirty="0" smtClean="0">
                <a:solidFill>
                  <a:schemeClr val="bg1"/>
                </a:solidFill>
              </a:rPr>
              <a:t> a much </a:t>
            </a:r>
            <a:r>
              <a:rPr lang="pl-PL" dirty="0" err="1" smtClean="0">
                <a:solidFill>
                  <a:schemeClr val="bg1"/>
                </a:solidFill>
              </a:rPr>
              <a:t>wider</a:t>
            </a:r>
            <a:r>
              <a:rPr lang="pl-PL" dirty="0" smtClean="0">
                <a:solidFill>
                  <a:schemeClr val="bg1"/>
                </a:solidFill>
              </a:rPr>
              <a:t> </a:t>
            </a:r>
            <a:r>
              <a:rPr lang="pl-PL" dirty="0" err="1" smtClean="0">
                <a:solidFill>
                  <a:schemeClr val="bg1"/>
                </a:solidFill>
              </a:rPr>
              <a:t>customer</a:t>
            </a:r>
            <a:r>
              <a:rPr lang="pl-PL" dirty="0" smtClean="0">
                <a:solidFill>
                  <a:schemeClr val="bg1"/>
                </a:solidFill>
              </a:rPr>
              <a:t> </a:t>
            </a:r>
            <a:r>
              <a:rPr lang="pl-PL" dirty="0" err="1" smtClean="0">
                <a:solidFill>
                  <a:schemeClr val="bg1"/>
                </a:solidFill>
              </a:rPr>
              <a:t>base</a:t>
            </a:r>
            <a:r>
              <a:rPr lang="pl-PL" dirty="0" smtClean="0">
                <a:solidFill>
                  <a:schemeClr val="bg1"/>
                </a:solidFill>
              </a:rPr>
              <a:t>.</a:t>
            </a:r>
          </a:p>
          <a:p>
            <a:r>
              <a:rPr lang="pl-PL" dirty="0" err="1" smtClean="0">
                <a:solidFill>
                  <a:schemeClr val="bg1"/>
                </a:solidFill>
              </a:rPr>
              <a:t>Additionally</a:t>
            </a:r>
            <a:r>
              <a:rPr lang="pl-PL" dirty="0" smtClean="0">
                <a:solidFill>
                  <a:schemeClr val="bg1"/>
                </a:solidFill>
              </a:rPr>
              <a:t> </a:t>
            </a:r>
            <a:r>
              <a:rPr lang="pl-PL" dirty="0" err="1" smtClean="0">
                <a:solidFill>
                  <a:schemeClr val="bg1"/>
                </a:solidFill>
              </a:rPr>
              <a:t>they</a:t>
            </a:r>
            <a:r>
              <a:rPr lang="pl-PL" dirty="0" smtClean="0">
                <a:solidFill>
                  <a:schemeClr val="bg1"/>
                </a:solidFill>
              </a:rPr>
              <a:t> </a:t>
            </a:r>
            <a:r>
              <a:rPr lang="pl-PL" dirty="0" err="1" smtClean="0">
                <a:solidFill>
                  <a:schemeClr val="bg1"/>
                </a:solidFill>
              </a:rPr>
              <a:t>have</a:t>
            </a:r>
            <a:r>
              <a:rPr lang="pl-PL" dirty="0" smtClean="0">
                <a:solidFill>
                  <a:schemeClr val="bg1"/>
                </a:solidFill>
              </a:rPr>
              <a:t> </a:t>
            </a:r>
            <a:r>
              <a:rPr lang="pl-PL" dirty="0" err="1" smtClean="0">
                <a:solidFill>
                  <a:schemeClr val="bg1"/>
                </a:solidFill>
              </a:rPr>
              <a:t>usually</a:t>
            </a:r>
            <a:r>
              <a:rPr lang="pl-PL" dirty="0" smtClean="0">
                <a:solidFill>
                  <a:schemeClr val="bg1"/>
                </a:solidFill>
              </a:rPr>
              <a:t> a </a:t>
            </a:r>
            <a:r>
              <a:rPr lang="pl-PL" dirty="0" err="1" smtClean="0">
                <a:solidFill>
                  <a:schemeClr val="bg1"/>
                </a:solidFill>
              </a:rPr>
              <a:t>broader</a:t>
            </a:r>
            <a:r>
              <a:rPr lang="pl-PL" dirty="0" smtClean="0">
                <a:solidFill>
                  <a:schemeClr val="bg1"/>
                </a:solidFill>
              </a:rPr>
              <a:t> </a:t>
            </a:r>
            <a:r>
              <a:rPr lang="pl-PL" dirty="0" err="1" smtClean="0">
                <a:solidFill>
                  <a:schemeClr val="bg1"/>
                </a:solidFill>
              </a:rPr>
              <a:t>product</a:t>
            </a:r>
            <a:r>
              <a:rPr lang="pl-PL" dirty="0" smtClean="0">
                <a:solidFill>
                  <a:schemeClr val="bg1"/>
                </a:solidFill>
              </a:rPr>
              <a:t> </a:t>
            </a:r>
            <a:r>
              <a:rPr lang="pl-PL" dirty="0" err="1" smtClean="0">
                <a:solidFill>
                  <a:schemeClr val="bg1"/>
                </a:solidFill>
              </a:rPr>
              <a:t>offer</a:t>
            </a:r>
            <a:endParaRPr lang="pl-PL" dirty="0" smtClean="0">
              <a:solidFill>
                <a:schemeClr val="bg1"/>
              </a:solidFill>
            </a:endParaRPr>
          </a:p>
          <a:p>
            <a:r>
              <a:rPr lang="pl-PL" dirty="0" err="1" smtClean="0">
                <a:solidFill>
                  <a:schemeClr val="bg1"/>
                </a:solidFill>
              </a:rPr>
              <a:t>Broad</a:t>
            </a:r>
            <a:r>
              <a:rPr lang="pl-PL" dirty="0" smtClean="0">
                <a:solidFill>
                  <a:schemeClr val="bg1"/>
                </a:solidFill>
              </a:rPr>
              <a:t> </a:t>
            </a:r>
            <a:r>
              <a:rPr lang="pl-PL" dirty="0" err="1" smtClean="0">
                <a:solidFill>
                  <a:schemeClr val="bg1"/>
                </a:solidFill>
              </a:rPr>
              <a:t>range</a:t>
            </a:r>
            <a:r>
              <a:rPr lang="pl-PL" dirty="0" smtClean="0">
                <a:solidFill>
                  <a:schemeClr val="bg1"/>
                </a:solidFill>
              </a:rPr>
              <a:t> of </a:t>
            </a:r>
            <a:r>
              <a:rPr lang="pl-PL" dirty="0" err="1" smtClean="0">
                <a:solidFill>
                  <a:schemeClr val="bg1"/>
                </a:solidFill>
              </a:rPr>
              <a:t>activities</a:t>
            </a:r>
            <a:r>
              <a:rPr lang="pl-PL" dirty="0" smtClean="0">
                <a:solidFill>
                  <a:schemeClr val="bg1"/>
                </a:solidFill>
              </a:rPr>
              <a:t> </a:t>
            </a:r>
            <a:r>
              <a:rPr lang="pl-PL" dirty="0" err="1" smtClean="0">
                <a:solidFill>
                  <a:schemeClr val="bg1"/>
                </a:solidFill>
              </a:rPr>
              <a:t>can</a:t>
            </a:r>
            <a:r>
              <a:rPr lang="pl-PL" dirty="0" smtClean="0">
                <a:solidFill>
                  <a:schemeClr val="bg1"/>
                </a:solidFill>
              </a:rPr>
              <a:t> </a:t>
            </a:r>
            <a:r>
              <a:rPr lang="pl-PL" dirty="0" err="1" smtClean="0">
                <a:solidFill>
                  <a:schemeClr val="bg1"/>
                </a:solidFill>
              </a:rPr>
              <a:t>either</a:t>
            </a:r>
            <a:r>
              <a:rPr lang="pl-PL" dirty="0" smtClean="0">
                <a:solidFill>
                  <a:schemeClr val="bg1"/>
                </a:solidFill>
              </a:rPr>
              <a:t> be </a:t>
            </a:r>
            <a:r>
              <a:rPr lang="pl-PL" dirty="0" err="1" smtClean="0">
                <a:solidFill>
                  <a:schemeClr val="bg1"/>
                </a:solidFill>
              </a:rPr>
              <a:t>present</a:t>
            </a:r>
            <a:r>
              <a:rPr lang="pl-PL" dirty="0" smtClean="0">
                <a:solidFill>
                  <a:schemeClr val="bg1"/>
                </a:solidFill>
              </a:rPr>
              <a:t> in the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sector</a:t>
            </a:r>
            <a:r>
              <a:rPr lang="pl-PL" dirty="0" smtClean="0">
                <a:solidFill>
                  <a:schemeClr val="bg1"/>
                </a:solidFill>
              </a:rPr>
              <a:t> </a:t>
            </a:r>
            <a:r>
              <a:rPr lang="pl-PL" dirty="0" err="1" smtClean="0">
                <a:solidFill>
                  <a:schemeClr val="bg1"/>
                </a:solidFill>
              </a:rPr>
              <a:t>or</a:t>
            </a:r>
            <a:r>
              <a:rPr lang="pl-PL" dirty="0" smtClean="0">
                <a:solidFill>
                  <a:schemeClr val="bg1"/>
                </a:solidFill>
              </a:rPr>
              <a:t> the </a:t>
            </a:r>
            <a:r>
              <a:rPr lang="pl-PL" dirty="0" err="1" smtClean="0">
                <a:solidFill>
                  <a:schemeClr val="bg1"/>
                </a:solidFill>
              </a:rPr>
              <a:t>consumer</a:t>
            </a:r>
            <a:r>
              <a:rPr lang="pl-PL" dirty="0" smtClean="0">
                <a:solidFill>
                  <a:schemeClr val="bg1"/>
                </a:solidFill>
              </a:rPr>
              <a:t> </a:t>
            </a:r>
            <a:r>
              <a:rPr lang="pl-PL" dirty="0" err="1" smtClean="0">
                <a:solidFill>
                  <a:schemeClr val="bg1"/>
                </a:solidFill>
              </a:rPr>
              <a:t>sector</a:t>
            </a:r>
            <a:endParaRPr lang="pl-PL" dirty="0" smtClean="0">
              <a:solidFill>
                <a:schemeClr val="bg1"/>
              </a:solidFill>
            </a:endParaRPr>
          </a:p>
        </p:txBody>
      </p:sp>
    </p:spTree>
    <p:extLst>
      <p:ext uri="{BB962C8B-B14F-4D97-AF65-F5344CB8AC3E}">
        <p14:creationId xmlns:p14="http://schemas.microsoft.com/office/powerpoint/2010/main" val="14722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Growth</a:t>
            </a:r>
            <a:r>
              <a:rPr lang="pl-PL" dirty="0" smtClean="0">
                <a:solidFill>
                  <a:schemeClr val="bg1"/>
                </a:solidFill>
              </a:rPr>
              <a:t> </a:t>
            </a:r>
            <a:r>
              <a:rPr lang="pl-PL" dirty="0" err="1" smtClean="0">
                <a:solidFill>
                  <a:schemeClr val="bg1"/>
                </a:solidFill>
              </a:rPr>
              <a:t>helps</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Especially</a:t>
            </a:r>
            <a:r>
              <a:rPr lang="pl-PL" dirty="0" smtClean="0">
                <a:solidFill>
                  <a:schemeClr val="bg1"/>
                </a:solidFill>
              </a:rPr>
              <a:t> in </a:t>
            </a:r>
            <a:r>
              <a:rPr lang="pl-PL" dirty="0" err="1" smtClean="0">
                <a:solidFill>
                  <a:schemeClr val="bg1"/>
                </a:solidFill>
              </a:rPr>
              <a:t>solving</a:t>
            </a:r>
            <a:r>
              <a:rPr lang="pl-PL" dirty="0" smtClean="0">
                <a:solidFill>
                  <a:schemeClr val="bg1"/>
                </a:solidFill>
              </a:rPr>
              <a:t> the problem of </a:t>
            </a:r>
            <a:r>
              <a:rPr lang="pl-PL" dirty="0" err="1" smtClean="0">
                <a:solidFill>
                  <a:schemeClr val="bg1"/>
                </a:solidFill>
              </a:rPr>
              <a:t>systemic</a:t>
            </a:r>
            <a:r>
              <a:rPr lang="pl-PL" dirty="0" smtClean="0">
                <a:solidFill>
                  <a:schemeClr val="bg1"/>
                </a:solidFill>
              </a:rPr>
              <a:t> </a:t>
            </a:r>
            <a:r>
              <a:rPr lang="pl-PL" dirty="0" err="1" smtClean="0">
                <a:solidFill>
                  <a:schemeClr val="bg1"/>
                </a:solidFill>
              </a:rPr>
              <a:t>risk</a:t>
            </a:r>
            <a:r>
              <a:rPr lang="pl-PL" dirty="0" smtClean="0">
                <a:solidFill>
                  <a:schemeClr val="bg1"/>
                </a:solidFill>
              </a:rPr>
              <a:t>.</a:t>
            </a:r>
          </a:p>
          <a:p>
            <a:r>
              <a:rPr lang="pl-PL" dirty="0" err="1" smtClean="0">
                <a:solidFill>
                  <a:schemeClr val="bg1"/>
                </a:solidFill>
              </a:rPr>
              <a:t>Example</a:t>
            </a:r>
            <a:r>
              <a:rPr lang="pl-PL" dirty="0" smtClean="0">
                <a:solidFill>
                  <a:schemeClr val="bg1"/>
                </a:solidFill>
              </a:rPr>
              <a:t>: </a:t>
            </a:r>
            <a:r>
              <a:rPr lang="pl-PL" dirty="0" err="1" smtClean="0">
                <a:solidFill>
                  <a:schemeClr val="bg1"/>
                </a:solidFill>
              </a:rPr>
              <a:t>colonizing</a:t>
            </a:r>
            <a:r>
              <a:rPr lang="pl-PL" dirty="0" smtClean="0">
                <a:solidFill>
                  <a:schemeClr val="bg1"/>
                </a:solidFill>
              </a:rPr>
              <a:t> </a:t>
            </a:r>
            <a:r>
              <a:rPr lang="pl-PL" dirty="0" err="1" smtClean="0">
                <a:solidFill>
                  <a:schemeClr val="bg1"/>
                </a:solidFill>
              </a:rPr>
              <a:t>space</a:t>
            </a:r>
            <a:r>
              <a:rPr lang="pl-PL" dirty="0" smtClean="0">
                <a:solidFill>
                  <a:schemeClr val="bg1"/>
                </a:solidFill>
              </a:rPr>
              <a:t> (not to </a:t>
            </a:r>
            <a:r>
              <a:rPr lang="pl-PL" dirty="0" err="1" smtClean="0">
                <a:solidFill>
                  <a:schemeClr val="bg1"/>
                </a:solidFill>
              </a:rPr>
              <a:t>put</a:t>
            </a:r>
            <a:r>
              <a:rPr lang="pl-PL" dirty="0" smtClean="0">
                <a:solidFill>
                  <a:schemeClr val="bg1"/>
                </a:solidFill>
              </a:rPr>
              <a:t> </a:t>
            </a:r>
            <a:r>
              <a:rPr lang="pl-PL" dirty="0" err="1" smtClean="0">
                <a:solidFill>
                  <a:schemeClr val="bg1"/>
                </a:solidFill>
              </a:rPr>
              <a:t>all</a:t>
            </a:r>
            <a:r>
              <a:rPr lang="pl-PL" dirty="0" smtClean="0">
                <a:solidFill>
                  <a:schemeClr val="bg1"/>
                </a:solidFill>
              </a:rPr>
              <a:t> „</a:t>
            </a:r>
            <a:r>
              <a:rPr lang="pl-PL" dirty="0" err="1" smtClean="0">
                <a:solidFill>
                  <a:schemeClr val="bg1"/>
                </a:solidFill>
              </a:rPr>
              <a:t>human</a:t>
            </a:r>
            <a:r>
              <a:rPr lang="pl-PL" dirty="0" smtClean="0">
                <a:solidFill>
                  <a:schemeClr val="bg1"/>
                </a:solidFill>
              </a:rPr>
              <a:t> </a:t>
            </a:r>
            <a:r>
              <a:rPr lang="pl-PL" dirty="0" err="1" smtClean="0">
                <a:solidFill>
                  <a:schemeClr val="bg1"/>
                </a:solidFill>
              </a:rPr>
              <a:t>eggs</a:t>
            </a:r>
            <a:r>
              <a:rPr lang="pl-PL" dirty="0" smtClean="0">
                <a:solidFill>
                  <a:schemeClr val="bg1"/>
                </a:solidFill>
              </a:rPr>
              <a:t>” </a:t>
            </a:r>
            <a:r>
              <a:rPr lang="pl-PL" dirty="0" err="1" smtClean="0">
                <a:solidFill>
                  <a:schemeClr val="bg1"/>
                </a:solidFill>
              </a:rPr>
              <a:t>into</a:t>
            </a:r>
            <a:r>
              <a:rPr lang="pl-PL" dirty="0" smtClean="0">
                <a:solidFill>
                  <a:schemeClr val="bg1"/>
                </a:solidFill>
              </a:rPr>
              <a:t> one basket!)</a:t>
            </a:r>
          </a:p>
          <a:p>
            <a:r>
              <a:rPr lang="pl-PL" dirty="0" err="1" smtClean="0">
                <a:solidFill>
                  <a:schemeClr val="bg1"/>
                </a:solidFill>
              </a:rPr>
              <a:t>Example</a:t>
            </a:r>
            <a:r>
              <a:rPr lang="pl-PL" dirty="0" smtClean="0">
                <a:solidFill>
                  <a:schemeClr val="bg1"/>
                </a:solidFill>
              </a:rPr>
              <a:t>: </a:t>
            </a:r>
            <a:r>
              <a:rPr lang="pl-PL" dirty="0" err="1" smtClean="0">
                <a:solidFill>
                  <a:schemeClr val="bg1"/>
                </a:solidFill>
              </a:rPr>
              <a:t>more</a:t>
            </a:r>
            <a:r>
              <a:rPr lang="pl-PL" dirty="0" smtClean="0">
                <a:solidFill>
                  <a:schemeClr val="bg1"/>
                </a:solidFill>
              </a:rPr>
              <a:t> </a:t>
            </a:r>
            <a:r>
              <a:rPr lang="pl-PL" dirty="0" err="1" smtClean="0">
                <a:solidFill>
                  <a:schemeClr val="bg1"/>
                </a:solidFill>
              </a:rPr>
              <a:t>renewable</a:t>
            </a:r>
            <a:r>
              <a:rPr lang="pl-PL" dirty="0" smtClean="0">
                <a:solidFill>
                  <a:schemeClr val="bg1"/>
                </a:solidFill>
              </a:rPr>
              <a:t> </a:t>
            </a:r>
            <a:r>
              <a:rPr lang="pl-PL" dirty="0" err="1" smtClean="0">
                <a:solidFill>
                  <a:schemeClr val="bg1"/>
                </a:solidFill>
              </a:rPr>
              <a:t>resources</a:t>
            </a:r>
            <a:r>
              <a:rPr lang="pl-PL" dirty="0" smtClean="0">
                <a:solidFill>
                  <a:schemeClr val="bg1"/>
                </a:solidFill>
              </a:rPr>
              <a:t> (by the </a:t>
            </a:r>
            <a:r>
              <a:rPr lang="pl-PL" dirty="0" err="1" smtClean="0">
                <a:solidFill>
                  <a:schemeClr val="bg1"/>
                </a:solidFill>
              </a:rPr>
              <a:t>way</a:t>
            </a:r>
            <a:r>
              <a:rPr lang="pl-PL" dirty="0" smtClean="0">
                <a:solidFill>
                  <a:schemeClr val="bg1"/>
                </a:solidFill>
              </a:rPr>
              <a:t> </a:t>
            </a:r>
            <a:r>
              <a:rPr lang="pl-PL" dirty="0" err="1" smtClean="0">
                <a:solidFill>
                  <a:schemeClr val="bg1"/>
                </a:solidFill>
              </a:rPr>
              <a:t>there</a:t>
            </a:r>
            <a:r>
              <a:rPr lang="pl-PL" dirty="0" smtClean="0">
                <a:solidFill>
                  <a:schemeClr val="bg1"/>
                </a:solidFill>
              </a:rPr>
              <a:t> </a:t>
            </a:r>
            <a:r>
              <a:rPr lang="pl-PL" dirty="0" err="1" smtClean="0">
                <a:solidFill>
                  <a:schemeClr val="bg1"/>
                </a:solidFill>
              </a:rPr>
              <a:t>are</a:t>
            </a:r>
            <a:r>
              <a:rPr lang="pl-PL" dirty="0" smtClean="0">
                <a:solidFill>
                  <a:schemeClr val="bg1"/>
                </a:solidFill>
              </a:rPr>
              <a:t> no </a:t>
            </a:r>
            <a:r>
              <a:rPr lang="pl-PL" dirty="0" err="1" smtClean="0">
                <a:solidFill>
                  <a:schemeClr val="bg1"/>
                </a:solidFill>
              </a:rPr>
              <a:t>fully</a:t>
            </a:r>
            <a:r>
              <a:rPr lang="pl-PL" dirty="0" smtClean="0">
                <a:solidFill>
                  <a:schemeClr val="bg1"/>
                </a:solidFill>
              </a:rPr>
              <a:t> </a:t>
            </a:r>
            <a:r>
              <a:rPr lang="pl-PL" dirty="0" err="1" smtClean="0">
                <a:solidFill>
                  <a:schemeClr val="bg1"/>
                </a:solidFill>
              </a:rPr>
              <a:t>renewable</a:t>
            </a:r>
            <a:r>
              <a:rPr lang="pl-PL" dirty="0" smtClean="0">
                <a:solidFill>
                  <a:schemeClr val="bg1"/>
                </a:solidFill>
              </a:rPr>
              <a:t> </a:t>
            </a:r>
            <a:r>
              <a:rPr lang="pl-PL" dirty="0" err="1" smtClean="0">
                <a:solidFill>
                  <a:schemeClr val="bg1"/>
                </a:solidFill>
              </a:rPr>
              <a:t>resources</a:t>
            </a:r>
            <a:r>
              <a:rPr lang="pl-PL" dirty="0" smtClean="0">
                <a:solidFill>
                  <a:schemeClr val="bg1"/>
                </a:solidFill>
              </a:rPr>
              <a:t>!)</a:t>
            </a:r>
          </a:p>
          <a:p>
            <a:r>
              <a:rPr lang="pl-PL" dirty="0" err="1" smtClean="0">
                <a:solidFill>
                  <a:schemeClr val="bg1"/>
                </a:solidFill>
              </a:rPr>
              <a:t>Example</a:t>
            </a:r>
            <a:r>
              <a:rPr lang="pl-PL" dirty="0" smtClean="0">
                <a:solidFill>
                  <a:schemeClr val="bg1"/>
                </a:solidFill>
              </a:rPr>
              <a:t>: big data to </a:t>
            </a:r>
            <a:r>
              <a:rPr lang="pl-PL" dirty="0" err="1" smtClean="0">
                <a:solidFill>
                  <a:schemeClr val="bg1"/>
                </a:solidFill>
              </a:rPr>
              <a:t>solve</a:t>
            </a:r>
            <a:r>
              <a:rPr lang="pl-PL" dirty="0" smtClean="0">
                <a:solidFill>
                  <a:schemeClr val="bg1"/>
                </a:solidFill>
              </a:rPr>
              <a:t> </a:t>
            </a:r>
            <a:r>
              <a:rPr lang="pl-PL" dirty="0" err="1" smtClean="0">
                <a:solidFill>
                  <a:schemeClr val="bg1"/>
                </a:solidFill>
              </a:rPr>
              <a:t>pandemic</a:t>
            </a:r>
            <a:r>
              <a:rPr lang="pl-PL" dirty="0" smtClean="0">
                <a:solidFill>
                  <a:schemeClr val="bg1"/>
                </a:solidFill>
              </a:rPr>
              <a:t> </a:t>
            </a:r>
            <a:r>
              <a:rPr lang="pl-PL" dirty="0" err="1" smtClean="0">
                <a:solidFill>
                  <a:schemeClr val="bg1"/>
                </a:solidFill>
              </a:rPr>
              <a:t>threats</a:t>
            </a:r>
            <a:r>
              <a:rPr lang="pl-PL" dirty="0" smtClean="0">
                <a:solidFill>
                  <a:schemeClr val="bg1"/>
                </a:solidFill>
              </a:rPr>
              <a:t>.</a:t>
            </a:r>
          </a:p>
        </p:txBody>
      </p:sp>
    </p:spTree>
    <p:extLst>
      <p:ext uri="{BB962C8B-B14F-4D97-AF65-F5344CB8AC3E}">
        <p14:creationId xmlns:p14="http://schemas.microsoft.com/office/powerpoint/2010/main" val="20445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chemeClr val="bg1"/>
                </a:solidFill>
              </a:rPr>
              <a:t>How do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markets</a:t>
            </a:r>
            <a:r>
              <a:rPr lang="pl-PL" dirty="0" smtClean="0">
                <a:solidFill>
                  <a:schemeClr val="bg1"/>
                </a:solidFill>
              </a:rPr>
              <a:t> </a:t>
            </a:r>
            <a:r>
              <a:rPr lang="pl-PL" dirty="0" err="1" smtClean="0">
                <a:solidFill>
                  <a:schemeClr val="bg1"/>
                </a:solidFill>
              </a:rPr>
              <a:t>relate</a:t>
            </a:r>
            <a:r>
              <a:rPr lang="pl-PL" dirty="0" smtClean="0">
                <a:solidFill>
                  <a:schemeClr val="bg1"/>
                </a:solidFill>
              </a:rPr>
              <a:t> to </a:t>
            </a:r>
            <a:r>
              <a:rPr lang="pl-PL" dirty="0" err="1" smtClean="0">
                <a:solidFill>
                  <a:schemeClr val="bg1"/>
                </a:solidFill>
              </a:rPr>
              <a:t>growth</a:t>
            </a:r>
            <a:endParaRPr lang="en-US" i="1" dirty="0">
              <a:solidFill>
                <a:schemeClr val="bg1"/>
              </a:solidFill>
            </a:endParaRPr>
          </a:p>
        </p:txBody>
      </p:sp>
      <p:sp>
        <p:nvSpPr>
          <p:cNvPr id="7" name="Symbol zastępczy zawartości 2"/>
          <p:cNvSpPr>
            <a:spLocks noGrp="1"/>
          </p:cNvSpPr>
          <p:nvPr>
            <p:ph idx="1"/>
          </p:nvPr>
        </p:nvSpPr>
        <p:spPr/>
        <p:txBody>
          <a:bodyPr>
            <a:normAutofit lnSpcReduction="10000"/>
          </a:bodyPr>
          <a:lstStyle/>
          <a:p>
            <a:r>
              <a:rPr lang="pl-PL" dirty="0" err="1" smtClean="0">
                <a:solidFill>
                  <a:schemeClr val="bg1"/>
                </a:solidFill>
              </a:rPr>
              <a:t>Biggest</a:t>
            </a:r>
            <a:r>
              <a:rPr lang="pl-PL" dirty="0" smtClean="0">
                <a:solidFill>
                  <a:schemeClr val="bg1"/>
                </a:solidFill>
              </a:rPr>
              <a:t> field for </a:t>
            </a:r>
            <a:r>
              <a:rPr lang="pl-PL" dirty="0" err="1" smtClean="0">
                <a:solidFill>
                  <a:schemeClr val="bg1"/>
                </a:solidFill>
              </a:rPr>
              <a:t>eco-technological</a:t>
            </a:r>
            <a:r>
              <a:rPr lang="pl-PL" dirty="0" smtClean="0">
                <a:solidFill>
                  <a:schemeClr val="bg1"/>
                </a:solidFill>
              </a:rPr>
              <a:t> </a:t>
            </a:r>
            <a:r>
              <a:rPr lang="pl-PL" dirty="0" err="1" smtClean="0">
                <a:solidFill>
                  <a:schemeClr val="bg1"/>
                </a:solidFill>
              </a:rPr>
              <a:t>progress</a:t>
            </a:r>
            <a:r>
              <a:rPr lang="pl-PL" dirty="0" smtClean="0">
                <a:solidFill>
                  <a:schemeClr val="bg1"/>
                </a:solidFill>
              </a:rPr>
              <a:t> </a:t>
            </a:r>
            <a:r>
              <a:rPr lang="pl-PL" dirty="0" err="1" smtClean="0">
                <a:solidFill>
                  <a:schemeClr val="bg1"/>
                </a:solidFill>
              </a:rPr>
              <a:t>is</a:t>
            </a:r>
            <a:r>
              <a:rPr lang="pl-PL" dirty="0" smtClean="0">
                <a:solidFill>
                  <a:schemeClr val="bg1"/>
                </a:solidFill>
              </a:rPr>
              <a:t> for </a:t>
            </a:r>
            <a:r>
              <a:rPr lang="pl-PL" dirty="0" err="1" smtClean="0">
                <a:solidFill>
                  <a:schemeClr val="bg1"/>
                </a:solidFill>
              </a:rPr>
              <a:t>implementing</a:t>
            </a:r>
            <a:r>
              <a:rPr lang="pl-PL" dirty="0" smtClean="0">
                <a:solidFill>
                  <a:schemeClr val="bg1"/>
                </a:solidFill>
              </a:rPr>
              <a:t> </a:t>
            </a:r>
            <a:r>
              <a:rPr lang="pl-PL" dirty="0" err="1" smtClean="0">
                <a:solidFill>
                  <a:schemeClr val="bg1"/>
                </a:solidFill>
              </a:rPr>
              <a:t>solutions</a:t>
            </a:r>
            <a:r>
              <a:rPr lang="pl-PL" dirty="0" smtClean="0">
                <a:solidFill>
                  <a:schemeClr val="bg1"/>
                </a:solidFill>
              </a:rPr>
              <a:t> in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markets</a:t>
            </a:r>
            <a:endParaRPr lang="pl-PL" dirty="0" smtClean="0">
              <a:solidFill>
                <a:schemeClr val="bg1"/>
              </a:solidFill>
            </a:endParaRPr>
          </a:p>
          <a:p>
            <a:r>
              <a:rPr lang="pl-PL" dirty="0" err="1" smtClean="0">
                <a:solidFill>
                  <a:schemeClr val="bg1"/>
                </a:solidFill>
              </a:rPr>
              <a:t>Startups</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taken</a:t>
            </a:r>
            <a:r>
              <a:rPr lang="pl-PL" dirty="0" smtClean="0">
                <a:solidFill>
                  <a:schemeClr val="bg1"/>
                </a:solidFill>
              </a:rPr>
              <a:t> </a:t>
            </a:r>
            <a:r>
              <a:rPr lang="pl-PL" dirty="0" err="1" smtClean="0">
                <a:solidFill>
                  <a:schemeClr val="bg1"/>
                </a:solidFill>
              </a:rPr>
              <a:t>over</a:t>
            </a:r>
            <a:r>
              <a:rPr lang="pl-PL" dirty="0" smtClean="0">
                <a:solidFill>
                  <a:schemeClr val="bg1"/>
                </a:solidFill>
              </a:rPr>
              <a:t> (</a:t>
            </a:r>
            <a:r>
              <a:rPr lang="pl-PL" dirty="0" err="1" smtClean="0">
                <a:solidFill>
                  <a:schemeClr val="bg1"/>
                </a:solidFill>
              </a:rPr>
              <a:t>or</a:t>
            </a:r>
            <a:r>
              <a:rPr lang="pl-PL" dirty="0" smtClean="0">
                <a:solidFill>
                  <a:schemeClr val="bg1"/>
                </a:solidFill>
              </a:rPr>
              <a:t> </a:t>
            </a:r>
            <a:r>
              <a:rPr lang="pl-PL" dirty="0" err="1" smtClean="0">
                <a:solidFill>
                  <a:schemeClr val="bg1"/>
                </a:solidFill>
              </a:rPr>
              <a:t>even</a:t>
            </a:r>
            <a:r>
              <a:rPr lang="pl-PL" dirty="0" smtClean="0">
                <a:solidFill>
                  <a:schemeClr val="bg1"/>
                </a:solidFill>
              </a:rPr>
              <a:t> </a:t>
            </a:r>
            <a:r>
              <a:rPr lang="pl-PL" dirty="0" err="1" smtClean="0">
                <a:solidFill>
                  <a:schemeClr val="bg1"/>
                </a:solidFill>
              </a:rPr>
              <a:t>simply</a:t>
            </a:r>
            <a:r>
              <a:rPr lang="pl-PL" dirty="0" smtClean="0">
                <a:solidFill>
                  <a:schemeClr val="bg1"/>
                </a:solidFill>
              </a:rPr>
              <a:t> </a:t>
            </a:r>
            <a:r>
              <a:rPr lang="pl-PL" dirty="0" err="1" smtClean="0">
                <a:solidFill>
                  <a:schemeClr val="bg1"/>
                </a:solidFill>
              </a:rPr>
              <a:t>started</a:t>
            </a:r>
            <a:r>
              <a:rPr lang="pl-PL" smtClean="0">
                <a:solidFill>
                  <a:schemeClr val="bg1"/>
                </a:solidFill>
              </a:rPr>
              <a:t>) by </a:t>
            </a:r>
            <a:r>
              <a:rPr lang="pl-PL" dirty="0" err="1" smtClean="0">
                <a:solidFill>
                  <a:schemeClr val="bg1"/>
                </a:solidFill>
              </a:rPr>
              <a:t>bigger</a:t>
            </a:r>
            <a:r>
              <a:rPr lang="pl-PL" dirty="0" smtClean="0">
                <a:solidFill>
                  <a:schemeClr val="bg1"/>
                </a:solidFill>
              </a:rPr>
              <a:t>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companies</a:t>
            </a:r>
            <a:r>
              <a:rPr lang="pl-PL" dirty="0" smtClean="0">
                <a:solidFill>
                  <a:schemeClr val="bg1"/>
                </a:solidFill>
              </a:rPr>
              <a:t>.</a:t>
            </a:r>
          </a:p>
          <a:p>
            <a:r>
              <a:rPr lang="pl-PL" dirty="0" err="1" smtClean="0">
                <a:solidFill>
                  <a:schemeClr val="bg1"/>
                </a:solidFill>
              </a:rPr>
              <a:t>Their</a:t>
            </a:r>
            <a:r>
              <a:rPr lang="pl-PL" dirty="0" smtClean="0">
                <a:solidFill>
                  <a:schemeClr val="bg1"/>
                </a:solidFill>
              </a:rPr>
              <a:t> </a:t>
            </a:r>
            <a:r>
              <a:rPr lang="pl-PL" dirty="0" err="1" smtClean="0">
                <a:solidFill>
                  <a:schemeClr val="bg1"/>
                </a:solidFill>
              </a:rPr>
              <a:t>achievements</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diffused</a:t>
            </a:r>
            <a:r>
              <a:rPr lang="pl-PL" dirty="0" smtClean="0">
                <a:solidFill>
                  <a:schemeClr val="bg1"/>
                </a:solidFill>
              </a:rPr>
              <a:t> </a:t>
            </a:r>
            <a:r>
              <a:rPr lang="pl-PL" dirty="0" err="1" smtClean="0">
                <a:solidFill>
                  <a:schemeClr val="bg1"/>
                </a:solidFill>
              </a:rPr>
              <a:t>into</a:t>
            </a:r>
            <a:r>
              <a:rPr lang="pl-PL" dirty="0" smtClean="0">
                <a:solidFill>
                  <a:schemeClr val="bg1"/>
                </a:solidFill>
              </a:rPr>
              <a:t> the system.</a:t>
            </a:r>
          </a:p>
          <a:p>
            <a:r>
              <a:rPr lang="pl-PL" dirty="0" err="1" smtClean="0">
                <a:solidFill>
                  <a:schemeClr val="bg1"/>
                </a:solidFill>
              </a:rPr>
              <a:t>Growth</a:t>
            </a:r>
            <a:r>
              <a:rPr lang="pl-PL" dirty="0" smtClean="0">
                <a:solidFill>
                  <a:schemeClr val="bg1"/>
                </a:solidFill>
              </a:rPr>
              <a:t> </a:t>
            </a:r>
            <a:r>
              <a:rPr lang="pl-PL" dirty="0" err="1" smtClean="0">
                <a:solidFill>
                  <a:schemeClr val="bg1"/>
                </a:solidFill>
              </a:rPr>
              <a:t>can</a:t>
            </a:r>
            <a:r>
              <a:rPr lang="pl-PL" dirty="0" smtClean="0">
                <a:solidFill>
                  <a:schemeClr val="bg1"/>
                </a:solidFill>
              </a:rPr>
              <a:t> </a:t>
            </a:r>
            <a:r>
              <a:rPr lang="pl-PL" dirty="0" err="1" smtClean="0">
                <a:solidFill>
                  <a:schemeClr val="bg1"/>
                </a:solidFill>
              </a:rPr>
              <a:t>increase</a:t>
            </a:r>
            <a:r>
              <a:rPr lang="pl-PL" dirty="0" smtClean="0">
                <a:solidFill>
                  <a:schemeClr val="bg1"/>
                </a:solidFill>
              </a:rPr>
              <a:t> (</a:t>
            </a:r>
            <a:r>
              <a:rPr lang="pl-PL" dirty="0" err="1" smtClean="0">
                <a:solidFill>
                  <a:schemeClr val="bg1"/>
                </a:solidFill>
              </a:rPr>
              <a:t>smartphones</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perfect</a:t>
            </a:r>
            <a:r>
              <a:rPr lang="pl-PL" dirty="0" smtClean="0">
                <a:solidFill>
                  <a:schemeClr val="bg1"/>
                </a:solidFill>
              </a:rPr>
              <a:t> </a:t>
            </a:r>
            <a:r>
              <a:rPr lang="pl-PL" dirty="0" err="1" smtClean="0">
                <a:solidFill>
                  <a:schemeClr val="bg1"/>
                </a:solidFill>
              </a:rPr>
              <a:t>example</a:t>
            </a:r>
            <a:r>
              <a:rPr lang="pl-PL" dirty="0" smtClean="0">
                <a:solidFill>
                  <a:schemeClr val="bg1"/>
                </a:solidFill>
              </a:rPr>
              <a:t>)</a:t>
            </a:r>
          </a:p>
        </p:txBody>
      </p:sp>
    </p:spTree>
    <p:extLst>
      <p:ext uri="{BB962C8B-B14F-4D97-AF65-F5344CB8AC3E}">
        <p14:creationId xmlns:p14="http://schemas.microsoft.com/office/powerpoint/2010/main" val="20445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solidFill>
                  <a:schemeClr val="bg1"/>
                </a:solidFill>
              </a:rPr>
              <a:t>Dziękuję</a:t>
            </a:r>
            <a:endParaRPr lang="en-US" dirty="0">
              <a:solidFill>
                <a:schemeClr val="bg1"/>
              </a:solidFill>
            </a:endParaRPr>
          </a:p>
        </p:txBody>
      </p:sp>
      <p:sp>
        <p:nvSpPr>
          <p:cNvPr id="3" name="Podtytuł 2"/>
          <p:cNvSpPr>
            <a:spLocks noGrp="1"/>
          </p:cNvSpPr>
          <p:nvPr>
            <p:ph type="subTitle" idx="1"/>
          </p:nvPr>
        </p:nvSpPr>
        <p:spPr/>
        <p:txBody>
          <a:bodyPr/>
          <a:lstStyle/>
          <a:p>
            <a:r>
              <a:rPr lang="pl-PL" dirty="0" smtClean="0"/>
              <a:t>Mateusz Machaj</a:t>
            </a:r>
            <a:endParaRPr lang="en-US" dirty="0"/>
          </a:p>
        </p:txBody>
      </p:sp>
    </p:spTree>
    <p:extLst>
      <p:ext uri="{BB962C8B-B14F-4D97-AF65-F5344CB8AC3E}">
        <p14:creationId xmlns:p14="http://schemas.microsoft.com/office/powerpoint/2010/main" val="95848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Example</a:t>
            </a:r>
            <a:r>
              <a:rPr lang="pl-PL" dirty="0" smtClean="0">
                <a:solidFill>
                  <a:schemeClr val="bg1"/>
                </a:solidFill>
              </a:rPr>
              <a:t> in the </a:t>
            </a:r>
            <a:r>
              <a:rPr lang="pl-PL" dirty="0" err="1" smtClean="0">
                <a:solidFill>
                  <a:schemeClr val="bg1"/>
                </a:solidFill>
              </a:rPr>
              <a:t>consumer</a:t>
            </a:r>
            <a:r>
              <a:rPr lang="pl-PL" dirty="0" smtClean="0">
                <a:solidFill>
                  <a:schemeClr val="bg1"/>
                </a:solidFill>
              </a:rPr>
              <a:t> </a:t>
            </a:r>
            <a:r>
              <a:rPr lang="pl-PL" dirty="0" err="1" smtClean="0">
                <a:solidFill>
                  <a:schemeClr val="bg1"/>
                </a:solidFill>
              </a:rPr>
              <a:t>sector</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smtClean="0">
                <a:solidFill>
                  <a:schemeClr val="bg1"/>
                </a:solidFill>
              </a:rPr>
              <a:t>A </a:t>
            </a:r>
            <a:r>
              <a:rPr lang="pl-PL" dirty="0" err="1" smtClean="0">
                <a:solidFill>
                  <a:schemeClr val="bg1"/>
                </a:solidFill>
              </a:rPr>
              <a:t>good</a:t>
            </a:r>
            <a:r>
              <a:rPr lang="pl-PL" dirty="0" smtClean="0">
                <a:solidFill>
                  <a:schemeClr val="bg1"/>
                </a:solidFill>
              </a:rPr>
              <a:t> </a:t>
            </a:r>
            <a:r>
              <a:rPr lang="pl-PL" dirty="0" err="1" smtClean="0">
                <a:solidFill>
                  <a:schemeClr val="bg1"/>
                </a:solidFill>
              </a:rPr>
              <a:t>example</a:t>
            </a:r>
            <a:r>
              <a:rPr lang="pl-PL" dirty="0" smtClean="0">
                <a:solidFill>
                  <a:schemeClr val="bg1"/>
                </a:solidFill>
              </a:rPr>
              <a:t> </a:t>
            </a:r>
            <a:r>
              <a:rPr lang="pl-PL" dirty="0" err="1" smtClean="0">
                <a:solidFill>
                  <a:schemeClr val="bg1"/>
                </a:solidFill>
              </a:rPr>
              <a:t>would</a:t>
            </a:r>
            <a:r>
              <a:rPr lang="pl-PL" dirty="0" smtClean="0">
                <a:solidFill>
                  <a:schemeClr val="bg1"/>
                </a:solidFill>
              </a:rPr>
              <a:t> be </a:t>
            </a:r>
            <a:r>
              <a:rPr lang="pl-PL" dirty="0" err="1" smtClean="0">
                <a:solidFill>
                  <a:schemeClr val="bg1"/>
                </a:solidFill>
              </a:rPr>
              <a:t>computer</a:t>
            </a:r>
            <a:r>
              <a:rPr lang="pl-PL" dirty="0" smtClean="0">
                <a:solidFill>
                  <a:schemeClr val="bg1"/>
                </a:solidFill>
              </a:rPr>
              <a:t> business: Google</a:t>
            </a:r>
            <a:endParaRPr lang="pl-PL" dirty="0">
              <a:solidFill>
                <a:schemeClr val="bg1"/>
              </a:solidFill>
            </a:endParaRPr>
          </a:p>
          <a:p>
            <a:r>
              <a:rPr lang="pl-PL" dirty="0" smtClean="0">
                <a:solidFill>
                  <a:schemeClr val="bg1"/>
                </a:solidFill>
              </a:rPr>
              <a:t>It </a:t>
            </a:r>
            <a:r>
              <a:rPr lang="pl-PL" dirty="0" err="1" smtClean="0">
                <a:solidFill>
                  <a:schemeClr val="bg1"/>
                </a:solidFill>
              </a:rPr>
              <a:t>opperates</a:t>
            </a:r>
            <a:r>
              <a:rPr lang="pl-PL" dirty="0" smtClean="0">
                <a:solidFill>
                  <a:schemeClr val="bg1"/>
                </a:solidFill>
              </a:rPr>
              <a:t> </a:t>
            </a:r>
            <a:r>
              <a:rPr lang="pl-PL" dirty="0" err="1" smtClean="0">
                <a:solidFill>
                  <a:schemeClr val="bg1"/>
                </a:solidFill>
              </a:rPr>
              <a:t>at</a:t>
            </a:r>
            <a:r>
              <a:rPr lang="pl-PL" dirty="0" smtClean="0">
                <a:solidFill>
                  <a:schemeClr val="bg1"/>
                </a:solidFill>
              </a:rPr>
              <a:t> the end of the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process</a:t>
            </a:r>
            <a:r>
              <a:rPr lang="pl-PL" dirty="0" smtClean="0">
                <a:solidFill>
                  <a:schemeClr val="bg1"/>
                </a:solidFill>
              </a:rPr>
              <a:t>.</a:t>
            </a:r>
          </a:p>
          <a:p>
            <a:r>
              <a:rPr lang="pl-PL" dirty="0" err="1" smtClean="0">
                <a:solidFill>
                  <a:schemeClr val="bg1"/>
                </a:solidFill>
              </a:rPr>
              <a:t>Yet</a:t>
            </a:r>
            <a:r>
              <a:rPr lang="pl-PL" dirty="0" smtClean="0">
                <a:solidFill>
                  <a:schemeClr val="bg1"/>
                </a:solidFill>
              </a:rPr>
              <a:t> </a:t>
            </a:r>
            <a:r>
              <a:rPr lang="pl-PL" dirty="0" err="1" smtClean="0">
                <a:solidFill>
                  <a:schemeClr val="bg1"/>
                </a:solidFill>
              </a:rPr>
              <a:t>despite</a:t>
            </a:r>
            <a:r>
              <a:rPr lang="pl-PL" dirty="0" smtClean="0">
                <a:solidFill>
                  <a:schemeClr val="bg1"/>
                </a:solidFill>
              </a:rPr>
              <a:t> </a:t>
            </a:r>
            <a:r>
              <a:rPr lang="pl-PL" dirty="0" err="1" smtClean="0">
                <a:solidFill>
                  <a:schemeClr val="bg1"/>
                </a:solidFill>
              </a:rPr>
              <a:t>being</a:t>
            </a:r>
            <a:r>
              <a:rPr lang="pl-PL" dirty="0" smtClean="0">
                <a:solidFill>
                  <a:schemeClr val="bg1"/>
                </a:solidFill>
              </a:rPr>
              <a:t> in the </a:t>
            </a:r>
            <a:r>
              <a:rPr lang="pl-PL" dirty="0" err="1" smtClean="0">
                <a:solidFill>
                  <a:schemeClr val="bg1"/>
                </a:solidFill>
              </a:rPr>
              <a:t>last</a:t>
            </a:r>
            <a:r>
              <a:rPr lang="pl-PL" dirty="0" smtClean="0">
                <a:solidFill>
                  <a:schemeClr val="bg1"/>
                </a:solidFill>
              </a:rPr>
              <a:t> </a:t>
            </a:r>
            <a:r>
              <a:rPr lang="pl-PL" dirty="0" err="1" smtClean="0">
                <a:solidFill>
                  <a:schemeClr val="bg1"/>
                </a:solidFill>
              </a:rPr>
              <a:t>stages</a:t>
            </a:r>
            <a:r>
              <a:rPr lang="pl-PL" dirty="0" smtClean="0">
                <a:solidFill>
                  <a:schemeClr val="bg1"/>
                </a:solidFill>
              </a:rPr>
              <a:t> of </a:t>
            </a:r>
            <a:r>
              <a:rPr lang="pl-PL" dirty="0" err="1" smtClean="0">
                <a:solidFill>
                  <a:schemeClr val="bg1"/>
                </a:solidFill>
              </a:rPr>
              <a:t>value</a:t>
            </a:r>
            <a:r>
              <a:rPr lang="pl-PL" dirty="0" smtClean="0">
                <a:solidFill>
                  <a:schemeClr val="bg1"/>
                </a:solidFill>
              </a:rPr>
              <a:t> </a:t>
            </a:r>
            <a:r>
              <a:rPr lang="pl-PL" dirty="0" err="1" smtClean="0">
                <a:solidFill>
                  <a:schemeClr val="bg1"/>
                </a:solidFill>
              </a:rPr>
              <a:t>chain</a:t>
            </a:r>
            <a:r>
              <a:rPr lang="pl-PL" dirty="0" smtClean="0">
                <a:solidFill>
                  <a:schemeClr val="bg1"/>
                </a:solidFill>
              </a:rPr>
              <a:t> </a:t>
            </a:r>
            <a:r>
              <a:rPr lang="pl-PL" dirty="0" err="1" smtClean="0">
                <a:solidFill>
                  <a:schemeClr val="bg1"/>
                </a:solidFill>
              </a:rPr>
              <a:t>it</a:t>
            </a:r>
            <a:r>
              <a:rPr lang="pl-PL" dirty="0" smtClean="0">
                <a:solidFill>
                  <a:schemeClr val="bg1"/>
                </a:solidFill>
              </a:rPr>
              <a:t> </a:t>
            </a:r>
            <a:r>
              <a:rPr lang="pl-PL" dirty="0" err="1" smtClean="0">
                <a:solidFill>
                  <a:schemeClr val="bg1"/>
                </a:solidFill>
              </a:rPr>
              <a:t>has</a:t>
            </a:r>
            <a:r>
              <a:rPr lang="pl-PL" dirty="0" smtClean="0">
                <a:solidFill>
                  <a:schemeClr val="bg1"/>
                </a:solidFill>
              </a:rPr>
              <a:t> </a:t>
            </a:r>
            <a:r>
              <a:rPr lang="pl-PL" dirty="0" err="1" smtClean="0">
                <a:solidFill>
                  <a:schemeClr val="bg1"/>
                </a:solidFill>
              </a:rPr>
              <a:t>very</a:t>
            </a:r>
            <a:r>
              <a:rPr lang="pl-PL" dirty="0" smtClean="0">
                <a:solidFill>
                  <a:schemeClr val="bg1"/>
                </a:solidFill>
              </a:rPr>
              <a:t> </a:t>
            </a:r>
            <a:r>
              <a:rPr lang="pl-PL" dirty="0" err="1" smtClean="0">
                <a:solidFill>
                  <a:schemeClr val="bg1"/>
                </a:solidFill>
              </a:rPr>
              <a:t>broad</a:t>
            </a:r>
            <a:r>
              <a:rPr lang="pl-PL" dirty="0" smtClean="0">
                <a:solidFill>
                  <a:schemeClr val="bg1"/>
                </a:solidFill>
              </a:rPr>
              <a:t> </a:t>
            </a:r>
            <a:r>
              <a:rPr lang="pl-PL" dirty="0" err="1" smtClean="0">
                <a:solidFill>
                  <a:schemeClr val="bg1"/>
                </a:solidFill>
              </a:rPr>
              <a:t>range</a:t>
            </a:r>
            <a:r>
              <a:rPr lang="pl-PL" dirty="0" smtClean="0">
                <a:solidFill>
                  <a:schemeClr val="bg1"/>
                </a:solidFill>
              </a:rPr>
              <a:t> of </a:t>
            </a:r>
            <a:r>
              <a:rPr lang="pl-PL" dirty="0" err="1" smtClean="0">
                <a:solidFill>
                  <a:schemeClr val="bg1"/>
                </a:solidFill>
              </a:rPr>
              <a:t>customers</a:t>
            </a:r>
            <a:r>
              <a:rPr lang="pl-PL" dirty="0" smtClean="0">
                <a:solidFill>
                  <a:schemeClr val="bg1"/>
                </a:solidFill>
              </a:rPr>
              <a:t>.</a:t>
            </a:r>
          </a:p>
          <a:p>
            <a:r>
              <a:rPr lang="pl-PL" dirty="0" smtClean="0">
                <a:solidFill>
                  <a:schemeClr val="bg1"/>
                </a:solidFill>
              </a:rPr>
              <a:t>People </a:t>
            </a:r>
            <a:r>
              <a:rPr lang="pl-PL" dirty="0" err="1" smtClean="0">
                <a:solidFill>
                  <a:schemeClr val="bg1"/>
                </a:solidFill>
              </a:rPr>
              <a:t>acquire</a:t>
            </a:r>
            <a:r>
              <a:rPr lang="pl-PL" dirty="0" smtClean="0">
                <a:solidFill>
                  <a:schemeClr val="bg1"/>
                </a:solidFill>
              </a:rPr>
              <a:t> </a:t>
            </a:r>
            <a:r>
              <a:rPr lang="pl-PL" dirty="0" err="1" smtClean="0">
                <a:solidFill>
                  <a:schemeClr val="bg1"/>
                </a:solidFill>
              </a:rPr>
              <a:t>various</a:t>
            </a:r>
            <a:r>
              <a:rPr lang="pl-PL" dirty="0" smtClean="0">
                <a:solidFill>
                  <a:schemeClr val="bg1"/>
                </a:solidFill>
              </a:rPr>
              <a:t> products </a:t>
            </a:r>
            <a:r>
              <a:rPr lang="pl-PL" dirty="0" err="1" smtClean="0">
                <a:solidFill>
                  <a:schemeClr val="bg1"/>
                </a:solidFill>
              </a:rPr>
              <a:t>through</a:t>
            </a:r>
            <a:r>
              <a:rPr lang="pl-PL" dirty="0" smtClean="0">
                <a:solidFill>
                  <a:schemeClr val="bg1"/>
                </a:solidFill>
              </a:rPr>
              <a:t> </a:t>
            </a:r>
            <a:r>
              <a:rPr lang="pl-PL" dirty="0" err="1" smtClean="0">
                <a:solidFill>
                  <a:schemeClr val="bg1"/>
                </a:solidFill>
              </a:rPr>
              <a:t>this</a:t>
            </a:r>
            <a:r>
              <a:rPr lang="pl-PL" dirty="0" smtClean="0">
                <a:solidFill>
                  <a:schemeClr val="bg1"/>
                </a:solidFill>
              </a:rPr>
              <a:t> </a:t>
            </a:r>
            <a:r>
              <a:rPr lang="pl-PL" dirty="0" err="1" smtClean="0">
                <a:solidFill>
                  <a:schemeClr val="bg1"/>
                </a:solidFill>
              </a:rPr>
              <a:t>engine</a:t>
            </a:r>
            <a:r>
              <a:rPr lang="pl-PL" dirty="0" smtClean="0">
                <a:solidFill>
                  <a:schemeClr val="bg1"/>
                </a:solidFill>
              </a:rPr>
              <a:t> etc.</a:t>
            </a:r>
          </a:p>
        </p:txBody>
      </p:sp>
    </p:spTree>
    <p:extLst>
      <p:ext uri="{BB962C8B-B14F-4D97-AF65-F5344CB8AC3E}">
        <p14:creationId xmlns:p14="http://schemas.microsoft.com/office/powerpoint/2010/main" val="37364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Example</a:t>
            </a:r>
            <a:r>
              <a:rPr lang="pl-PL" dirty="0" smtClean="0">
                <a:solidFill>
                  <a:schemeClr val="bg1"/>
                </a:solidFill>
              </a:rPr>
              <a:t> in the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sector</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Horizontal</a:t>
            </a:r>
            <a:r>
              <a:rPr lang="pl-PL" dirty="0" smtClean="0">
                <a:solidFill>
                  <a:schemeClr val="bg1"/>
                </a:solidFill>
              </a:rPr>
              <a:t> market </a:t>
            </a:r>
            <a:r>
              <a:rPr lang="pl-PL" dirty="0" err="1" smtClean="0">
                <a:solidFill>
                  <a:schemeClr val="bg1"/>
                </a:solidFill>
              </a:rPr>
              <a:t>can</a:t>
            </a:r>
            <a:r>
              <a:rPr lang="pl-PL" dirty="0" smtClean="0">
                <a:solidFill>
                  <a:schemeClr val="bg1"/>
                </a:solidFill>
              </a:rPr>
              <a:t> </a:t>
            </a:r>
            <a:r>
              <a:rPr lang="pl-PL" dirty="0" err="1" smtClean="0">
                <a:solidFill>
                  <a:schemeClr val="bg1"/>
                </a:solidFill>
              </a:rPr>
              <a:t>also</a:t>
            </a:r>
            <a:r>
              <a:rPr lang="pl-PL" dirty="0" smtClean="0">
                <a:solidFill>
                  <a:schemeClr val="bg1"/>
                </a:solidFill>
              </a:rPr>
              <a:t> </a:t>
            </a:r>
            <a:r>
              <a:rPr lang="pl-PL" dirty="0" err="1" smtClean="0">
                <a:solidFill>
                  <a:schemeClr val="bg1"/>
                </a:solidFill>
              </a:rPr>
              <a:t>happen</a:t>
            </a:r>
            <a:r>
              <a:rPr lang="pl-PL" dirty="0" smtClean="0">
                <a:solidFill>
                  <a:schemeClr val="bg1"/>
                </a:solidFill>
              </a:rPr>
              <a:t> in the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sector</a:t>
            </a:r>
            <a:r>
              <a:rPr lang="pl-PL" dirty="0" smtClean="0">
                <a:solidFill>
                  <a:schemeClr val="bg1"/>
                </a:solidFill>
              </a:rPr>
              <a:t>: </a:t>
            </a:r>
            <a:r>
              <a:rPr lang="pl-PL" dirty="0" err="1" smtClean="0">
                <a:solidFill>
                  <a:schemeClr val="bg1"/>
                </a:solidFill>
              </a:rPr>
              <a:t>Oracle</a:t>
            </a:r>
            <a:r>
              <a:rPr lang="pl-PL" dirty="0" smtClean="0">
                <a:solidFill>
                  <a:schemeClr val="bg1"/>
                </a:solidFill>
              </a:rPr>
              <a:t> </a:t>
            </a:r>
            <a:r>
              <a:rPr lang="pl-PL" dirty="0" err="1" smtClean="0">
                <a:solidFill>
                  <a:schemeClr val="bg1"/>
                </a:solidFill>
              </a:rPr>
              <a:t>corporation</a:t>
            </a:r>
            <a:r>
              <a:rPr lang="pl-PL" dirty="0" smtClean="0">
                <a:solidFill>
                  <a:schemeClr val="bg1"/>
                </a:solidFill>
              </a:rPr>
              <a:t>.</a:t>
            </a:r>
          </a:p>
          <a:p>
            <a:r>
              <a:rPr lang="pl-PL" dirty="0" smtClean="0">
                <a:solidFill>
                  <a:schemeClr val="bg1"/>
                </a:solidFill>
              </a:rPr>
              <a:t>Highly </a:t>
            </a:r>
            <a:r>
              <a:rPr lang="pl-PL" dirty="0" err="1" smtClean="0">
                <a:solidFill>
                  <a:schemeClr val="bg1"/>
                </a:solidFill>
              </a:rPr>
              <a:t>successful</a:t>
            </a:r>
            <a:r>
              <a:rPr lang="pl-PL" dirty="0" smtClean="0">
                <a:solidFill>
                  <a:schemeClr val="bg1"/>
                </a:solidFill>
              </a:rPr>
              <a:t> </a:t>
            </a:r>
            <a:r>
              <a:rPr lang="pl-PL" dirty="0" err="1" smtClean="0">
                <a:solidFill>
                  <a:schemeClr val="bg1"/>
                </a:solidFill>
              </a:rPr>
              <a:t>technological</a:t>
            </a:r>
            <a:r>
              <a:rPr lang="pl-PL" dirty="0" smtClean="0">
                <a:solidFill>
                  <a:schemeClr val="bg1"/>
                </a:solidFill>
              </a:rPr>
              <a:t> </a:t>
            </a:r>
            <a:r>
              <a:rPr lang="pl-PL" dirty="0" err="1" smtClean="0">
                <a:solidFill>
                  <a:schemeClr val="bg1"/>
                </a:solidFill>
              </a:rPr>
              <a:t>corporation</a:t>
            </a:r>
            <a:r>
              <a:rPr lang="pl-PL" dirty="0" smtClean="0">
                <a:solidFill>
                  <a:schemeClr val="bg1"/>
                </a:solidFill>
              </a:rPr>
              <a:t> </a:t>
            </a:r>
            <a:r>
              <a:rPr lang="pl-PL" dirty="0" err="1" smtClean="0">
                <a:solidFill>
                  <a:schemeClr val="bg1"/>
                </a:solidFill>
              </a:rPr>
              <a:t>that</a:t>
            </a:r>
            <a:r>
              <a:rPr lang="pl-PL" dirty="0" smtClean="0">
                <a:solidFill>
                  <a:schemeClr val="bg1"/>
                </a:solidFill>
              </a:rPr>
              <a:t> </a:t>
            </a:r>
            <a:r>
              <a:rPr lang="pl-PL" dirty="0" err="1" smtClean="0">
                <a:solidFill>
                  <a:schemeClr val="bg1"/>
                </a:solidFill>
              </a:rPr>
              <a:t>offers</a:t>
            </a:r>
            <a:r>
              <a:rPr lang="pl-PL" dirty="0" smtClean="0">
                <a:solidFill>
                  <a:schemeClr val="bg1"/>
                </a:solidFill>
              </a:rPr>
              <a:t> </a:t>
            </a:r>
            <a:r>
              <a:rPr lang="pl-PL" dirty="0" err="1" smtClean="0">
                <a:solidFill>
                  <a:schemeClr val="bg1"/>
                </a:solidFill>
              </a:rPr>
              <a:t>database</a:t>
            </a:r>
            <a:r>
              <a:rPr lang="pl-PL" dirty="0" smtClean="0">
                <a:solidFill>
                  <a:schemeClr val="bg1"/>
                </a:solidFill>
              </a:rPr>
              <a:t>, software, </a:t>
            </a:r>
            <a:r>
              <a:rPr lang="pl-PL" dirty="0" err="1" smtClean="0">
                <a:solidFill>
                  <a:schemeClr val="bg1"/>
                </a:solidFill>
              </a:rPr>
              <a:t>cloud</a:t>
            </a:r>
            <a:r>
              <a:rPr lang="pl-PL" dirty="0" smtClean="0">
                <a:solidFill>
                  <a:schemeClr val="bg1"/>
                </a:solidFill>
              </a:rPr>
              <a:t> </a:t>
            </a:r>
            <a:r>
              <a:rPr lang="pl-PL" dirty="0" err="1" smtClean="0">
                <a:solidFill>
                  <a:schemeClr val="bg1"/>
                </a:solidFill>
              </a:rPr>
              <a:t>systems</a:t>
            </a:r>
            <a:r>
              <a:rPr lang="pl-PL" dirty="0" smtClean="0">
                <a:solidFill>
                  <a:schemeClr val="bg1"/>
                </a:solidFill>
              </a:rPr>
              <a:t> for management.</a:t>
            </a:r>
          </a:p>
          <a:p>
            <a:r>
              <a:rPr lang="pl-PL" dirty="0" err="1" smtClean="0">
                <a:solidFill>
                  <a:schemeClr val="bg1"/>
                </a:solidFill>
              </a:rPr>
              <a:t>Customers</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usually</a:t>
            </a:r>
            <a:r>
              <a:rPr lang="pl-PL" dirty="0" smtClean="0">
                <a:solidFill>
                  <a:schemeClr val="bg1"/>
                </a:solidFill>
              </a:rPr>
              <a:t> </a:t>
            </a:r>
            <a:r>
              <a:rPr lang="pl-PL" dirty="0" err="1" smtClean="0">
                <a:solidFill>
                  <a:schemeClr val="bg1"/>
                </a:solidFill>
              </a:rPr>
              <a:t>other</a:t>
            </a:r>
            <a:r>
              <a:rPr lang="pl-PL" dirty="0" smtClean="0">
                <a:solidFill>
                  <a:schemeClr val="bg1"/>
                </a:solidFill>
              </a:rPr>
              <a:t> </a:t>
            </a:r>
            <a:r>
              <a:rPr lang="pl-PL" dirty="0" err="1" smtClean="0">
                <a:solidFill>
                  <a:schemeClr val="bg1"/>
                </a:solidFill>
              </a:rPr>
              <a:t>companies</a:t>
            </a:r>
            <a:r>
              <a:rPr lang="pl-PL" dirty="0" smtClean="0">
                <a:solidFill>
                  <a:schemeClr val="bg1"/>
                </a:solidFill>
              </a:rPr>
              <a:t>.</a:t>
            </a:r>
          </a:p>
          <a:p>
            <a:r>
              <a:rPr lang="pl-PL" dirty="0" err="1" smtClean="0">
                <a:solidFill>
                  <a:schemeClr val="bg1"/>
                </a:solidFill>
              </a:rPr>
              <a:t>Clearly</a:t>
            </a:r>
            <a:r>
              <a:rPr lang="pl-PL" dirty="0" smtClean="0">
                <a:solidFill>
                  <a:schemeClr val="bg1"/>
                </a:solidFill>
              </a:rPr>
              <a:t> a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sector</a:t>
            </a:r>
            <a:r>
              <a:rPr lang="pl-PL" dirty="0" smtClean="0">
                <a:solidFill>
                  <a:schemeClr val="bg1"/>
                </a:solidFill>
              </a:rPr>
              <a:t> and a </a:t>
            </a:r>
            <a:r>
              <a:rPr lang="pl-PL" dirty="0" err="1" smtClean="0">
                <a:solidFill>
                  <a:schemeClr val="bg1"/>
                </a:solidFill>
              </a:rPr>
              <a:t>horizontal</a:t>
            </a:r>
            <a:r>
              <a:rPr lang="pl-PL" dirty="0" smtClean="0">
                <a:solidFill>
                  <a:schemeClr val="bg1"/>
                </a:solidFill>
              </a:rPr>
              <a:t> market</a:t>
            </a:r>
          </a:p>
        </p:txBody>
      </p:sp>
    </p:spTree>
    <p:extLst>
      <p:ext uri="{BB962C8B-B14F-4D97-AF65-F5344CB8AC3E}">
        <p14:creationId xmlns:p14="http://schemas.microsoft.com/office/powerpoint/2010/main" val="37364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Structure</a:t>
            </a:r>
            <a:r>
              <a:rPr lang="pl-PL" dirty="0" smtClean="0">
                <a:solidFill>
                  <a:schemeClr val="bg1"/>
                </a:solidFill>
              </a:rPr>
              <a:t> of </a:t>
            </a:r>
            <a:r>
              <a:rPr lang="pl-PL" dirty="0" err="1" smtClean="0">
                <a:solidFill>
                  <a:schemeClr val="bg1"/>
                </a:solidFill>
              </a:rPr>
              <a:t>production</a:t>
            </a:r>
            <a:endParaRPr lang="en-US" i="1" dirty="0">
              <a:solidFill>
                <a:schemeClr val="bg1"/>
              </a:solidFill>
            </a:endParaRPr>
          </a:p>
        </p:txBody>
      </p:sp>
      <p:sp>
        <p:nvSpPr>
          <p:cNvPr id="7" name="Symbol zastępczy zawartości 2"/>
          <p:cNvSpPr>
            <a:spLocks noGrp="1"/>
          </p:cNvSpPr>
          <p:nvPr>
            <p:ph idx="1"/>
          </p:nvPr>
        </p:nvSpPr>
        <p:spPr>
          <a:xfrm>
            <a:off x="395536" y="1772816"/>
            <a:ext cx="3600400" cy="4824536"/>
          </a:xfrm>
        </p:spPr>
        <p:txBody>
          <a:bodyPr>
            <a:normAutofit/>
          </a:bodyPr>
          <a:lstStyle/>
          <a:p>
            <a:r>
              <a:rPr lang="pl-PL" dirty="0" smtClean="0">
                <a:solidFill>
                  <a:schemeClr val="bg1"/>
                </a:solidFill>
              </a:rPr>
              <a:t>The </a:t>
            </a:r>
            <a:r>
              <a:rPr lang="pl-PL" dirty="0" err="1" smtClean="0">
                <a:solidFill>
                  <a:schemeClr val="bg1"/>
                </a:solidFill>
              </a:rPr>
              <a:t>structure</a:t>
            </a:r>
            <a:r>
              <a:rPr lang="pl-PL" dirty="0" smtClean="0">
                <a:solidFill>
                  <a:schemeClr val="bg1"/>
                </a:solidFill>
              </a:rPr>
              <a:t> of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presents</a:t>
            </a:r>
            <a:r>
              <a:rPr lang="pl-PL" dirty="0" smtClean="0">
                <a:solidFill>
                  <a:schemeClr val="bg1"/>
                </a:solidFill>
              </a:rPr>
              <a:t> </a:t>
            </a:r>
            <a:r>
              <a:rPr lang="pl-PL" dirty="0" err="1" smtClean="0">
                <a:solidFill>
                  <a:schemeClr val="bg1"/>
                </a:solidFill>
              </a:rPr>
              <a:t>how</a:t>
            </a:r>
            <a:r>
              <a:rPr lang="pl-PL" dirty="0" smtClean="0">
                <a:solidFill>
                  <a:schemeClr val="bg1"/>
                </a:solidFill>
              </a:rPr>
              <a:t>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goods</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transformed</a:t>
            </a:r>
            <a:r>
              <a:rPr lang="pl-PL" dirty="0" smtClean="0">
                <a:solidFill>
                  <a:schemeClr val="bg1"/>
                </a:solidFill>
              </a:rPr>
              <a:t> </a:t>
            </a:r>
            <a:r>
              <a:rPr lang="pl-PL" dirty="0" err="1" smtClean="0">
                <a:solidFill>
                  <a:schemeClr val="bg1"/>
                </a:solidFill>
              </a:rPr>
              <a:t>into</a:t>
            </a:r>
            <a:r>
              <a:rPr lang="pl-PL" dirty="0" smtClean="0">
                <a:solidFill>
                  <a:schemeClr val="bg1"/>
                </a:solidFill>
              </a:rPr>
              <a:t> </a:t>
            </a:r>
            <a:r>
              <a:rPr lang="pl-PL" dirty="0" err="1" smtClean="0">
                <a:solidFill>
                  <a:schemeClr val="bg1"/>
                </a:solidFill>
              </a:rPr>
              <a:t>consumer</a:t>
            </a:r>
            <a:r>
              <a:rPr lang="pl-PL" dirty="0" smtClean="0">
                <a:solidFill>
                  <a:schemeClr val="bg1"/>
                </a:solidFill>
              </a:rPr>
              <a:t> </a:t>
            </a:r>
            <a:r>
              <a:rPr lang="pl-PL" dirty="0" err="1" smtClean="0">
                <a:solidFill>
                  <a:schemeClr val="bg1"/>
                </a:solidFill>
              </a:rPr>
              <a:t>goods</a:t>
            </a:r>
            <a:endParaRPr lang="pl-PL" dirty="0" smtClean="0">
              <a:solidFill>
                <a:schemeClr val="bg1"/>
              </a:solidFill>
            </a:endParaRPr>
          </a:p>
          <a:p>
            <a:r>
              <a:rPr lang="pl-PL" dirty="0" err="1" smtClean="0">
                <a:solidFill>
                  <a:schemeClr val="bg1"/>
                </a:solidFill>
              </a:rPr>
              <a:t>This</a:t>
            </a:r>
            <a:r>
              <a:rPr lang="pl-PL" dirty="0" smtClean="0">
                <a:solidFill>
                  <a:schemeClr val="bg1"/>
                </a:solidFill>
              </a:rPr>
              <a:t> </a:t>
            </a:r>
            <a:r>
              <a:rPr lang="pl-PL" dirty="0" err="1" smtClean="0">
                <a:solidFill>
                  <a:schemeClr val="bg1"/>
                </a:solidFill>
              </a:rPr>
              <a:t>happens</a:t>
            </a:r>
            <a:r>
              <a:rPr lang="pl-PL" dirty="0" smtClean="0">
                <a:solidFill>
                  <a:schemeClr val="bg1"/>
                </a:solidFill>
              </a:rPr>
              <a:t> in </a:t>
            </a:r>
            <a:r>
              <a:rPr lang="pl-PL" dirty="0" err="1" smtClean="0">
                <a:solidFill>
                  <a:schemeClr val="bg1"/>
                </a:solidFill>
              </a:rPr>
              <a:t>stages</a:t>
            </a:r>
            <a:endParaRPr lang="pl-PL" dirty="0" smtClean="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132856"/>
            <a:ext cx="4592669" cy="303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4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Different</a:t>
            </a:r>
            <a:r>
              <a:rPr lang="pl-PL" dirty="0" smtClean="0">
                <a:solidFill>
                  <a:schemeClr val="bg1"/>
                </a:solidFill>
              </a:rPr>
              <a:t> </a:t>
            </a:r>
            <a:r>
              <a:rPr lang="pl-PL" dirty="0" err="1" smtClean="0">
                <a:solidFill>
                  <a:schemeClr val="bg1"/>
                </a:solidFill>
              </a:rPr>
              <a:t>companies</a:t>
            </a:r>
            <a:r>
              <a:rPr lang="pl-PL" dirty="0" smtClean="0">
                <a:solidFill>
                  <a:schemeClr val="bg1"/>
                </a:solidFill>
              </a:rPr>
              <a:t> </a:t>
            </a:r>
            <a:r>
              <a:rPr lang="pl-PL" dirty="0" err="1" smtClean="0">
                <a:solidFill>
                  <a:schemeClr val="bg1"/>
                </a:solidFill>
              </a:rPr>
              <a:t>at</a:t>
            </a:r>
            <a:r>
              <a:rPr lang="pl-PL" dirty="0" smtClean="0">
                <a:solidFill>
                  <a:schemeClr val="bg1"/>
                </a:solidFill>
              </a:rPr>
              <a:t> </a:t>
            </a:r>
            <a:r>
              <a:rPr lang="pl-PL" dirty="0" err="1" smtClean="0">
                <a:solidFill>
                  <a:schemeClr val="bg1"/>
                </a:solidFill>
              </a:rPr>
              <a:t>each</a:t>
            </a:r>
            <a:r>
              <a:rPr lang="pl-PL" dirty="0" smtClean="0">
                <a:solidFill>
                  <a:schemeClr val="bg1"/>
                </a:solidFill>
              </a:rPr>
              <a:t> </a:t>
            </a:r>
            <a:r>
              <a:rPr lang="pl-PL" dirty="0" err="1" smtClean="0">
                <a:solidFill>
                  <a:schemeClr val="bg1"/>
                </a:solidFill>
              </a:rPr>
              <a:t>stage</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Various</a:t>
            </a:r>
            <a:r>
              <a:rPr lang="pl-PL" dirty="0" smtClean="0">
                <a:solidFill>
                  <a:schemeClr val="bg1"/>
                </a:solidFill>
              </a:rPr>
              <a:t> </a:t>
            </a:r>
            <a:r>
              <a:rPr lang="pl-PL" dirty="0" err="1" smtClean="0">
                <a:solidFill>
                  <a:schemeClr val="bg1"/>
                </a:solidFill>
              </a:rPr>
              <a:t>stages</a:t>
            </a:r>
            <a:r>
              <a:rPr lang="pl-PL" dirty="0" smtClean="0">
                <a:solidFill>
                  <a:schemeClr val="bg1"/>
                </a:solidFill>
              </a:rPr>
              <a:t> of the </a:t>
            </a:r>
            <a:r>
              <a:rPr lang="pl-PL" dirty="0" err="1" smtClean="0">
                <a:solidFill>
                  <a:schemeClr val="bg1"/>
                </a:solidFill>
              </a:rPr>
              <a:t>production</a:t>
            </a:r>
            <a:r>
              <a:rPr lang="pl-PL" dirty="0" smtClean="0">
                <a:solidFill>
                  <a:schemeClr val="bg1"/>
                </a:solidFill>
              </a:rPr>
              <a:t> </a:t>
            </a:r>
            <a:r>
              <a:rPr lang="pl-PL" dirty="0" err="1" smtClean="0">
                <a:solidFill>
                  <a:schemeClr val="bg1"/>
                </a:solidFill>
              </a:rPr>
              <a:t>structure</a:t>
            </a:r>
            <a:r>
              <a:rPr lang="pl-PL" dirty="0" smtClean="0">
                <a:solidFill>
                  <a:schemeClr val="bg1"/>
                </a:solidFill>
              </a:rPr>
              <a:t> </a:t>
            </a:r>
            <a:r>
              <a:rPr lang="pl-PL" dirty="0" err="1" smtClean="0">
                <a:solidFill>
                  <a:schemeClr val="bg1"/>
                </a:solidFill>
              </a:rPr>
              <a:t>may</a:t>
            </a:r>
            <a:r>
              <a:rPr lang="pl-PL" dirty="0" smtClean="0">
                <a:solidFill>
                  <a:schemeClr val="bg1"/>
                </a:solidFill>
              </a:rPr>
              <a:t> </a:t>
            </a:r>
            <a:r>
              <a:rPr lang="pl-PL" dirty="0" err="1" smtClean="0">
                <a:solidFill>
                  <a:schemeClr val="bg1"/>
                </a:solidFill>
              </a:rPr>
              <a:t>contain</a:t>
            </a:r>
            <a:r>
              <a:rPr lang="pl-PL" dirty="0" smtClean="0">
                <a:solidFill>
                  <a:schemeClr val="bg1"/>
                </a:solidFill>
              </a:rPr>
              <a:t> </a:t>
            </a:r>
            <a:r>
              <a:rPr lang="pl-PL" dirty="0" err="1" smtClean="0">
                <a:solidFill>
                  <a:schemeClr val="bg1"/>
                </a:solidFill>
              </a:rPr>
              <a:t>different</a:t>
            </a:r>
            <a:r>
              <a:rPr lang="pl-PL" dirty="0" smtClean="0">
                <a:solidFill>
                  <a:schemeClr val="bg1"/>
                </a:solidFill>
              </a:rPr>
              <a:t> </a:t>
            </a:r>
            <a:r>
              <a:rPr lang="pl-PL" dirty="0" err="1" smtClean="0">
                <a:solidFill>
                  <a:schemeClr val="bg1"/>
                </a:solidFill>
              </a:rPr>
              <a:t>firms</a:t>
            </a:r>
            <a:endParaRPr lang="pl-PL" dirty="0" smtClean="0">
              <a:solidFill>
                <a:schemeClr val="bg1"/>
              </a:solidFill>
            </a:endParaRPr>
          </a:p>
          <a:p>
            <a:r>
              <a:rPr lang="pl-PL" dirty="0" err="1" smtClean="0">
                <a:solidFill>
                  <a:schemeClr val="bg1"/>
                </a:solidFill>
              </a:rPr>
              <a:t>There</a:t>
            </a:r>
            <a:r>
              <a:rPr lang="pl-PL" dirty="0" smtClean="0">
                <a:solidFill>
                  <a:schemeClr val="bg1"/>
                </a:solidFill>
              </a:rPr>
              <a:t> </a:t>
            </a:r>
            <a:r>
              <a:rPr lang="pl-PL" dirty="0" err="1" smtClean="0">
                <a:solidFill>
                  <a:schemeClr val="bg1"/>
                </a:solidFill>
              </a:rPr>
              <a:t>is</a:t>
            </a:r>
            <a:r>
              <a:rPr lang="pl-PL" dirty="0" smtClean="0">
                <a:solidFill>
                  <a:schemeClr val="bg1"/>
                </a:solidFill>
              </a:rPr>
              <a:t> no </a:t>
            </a:r>
            <a:r>
              <a:rPr lang="pl-PL" dirty="0" err="1" smtClean="0">
                <a:solidFill>
                  <a:schemeClr val="bg1"/>
                </a:solidFill>
              </a:rPr>
              <a:t>reason</a:t>
            </a:r>
            <a:r>
              <a:rPr lang="pl-PL" dirty="0" smtClean="0">
                <a:solidFill>
                  <a:schemeClr val="bg1"/>
                </a:solidFill>
              </a:rPr>
              <a:t> to </a:t>
            </a:r>
            <a:r>
              <a:rPr lang="pl-PL" dirty="0" err="1" smtClean="0">
                <a:solidFill>
                  <a:schemeClr val="bg1"/>
                </a:solidFill>
              </a:rPr>
              <a:t>assume</a:t>
            </a:r>
            <a:r>
              <a:rPr lang="pl-PL" dirty="0" smtClean="0">
                <a:solidFill>
                  <a:schemeClr val="bg1"/>
                </a:solidFill>
              </a:rPr>
              <a:t> </a:t>
            </a:r>
            <a:r>
              <a:rPr lang="pl-PL" dirty="0" err="1" smtClean="0">
                <a:solidFill>
                  <a:schemeClr val="bg1"/>
                </a:solidFill>
              </a:rPr>
              <a:t>that</a:t>
            </a:r>
            <a:r>
              <a:rPr lang="pl-PL" dirty="0" smtClean="0">
                <a:solidFill>
                  <a:schemeClr val="bg1"/>
                </a:solidFill>
              </a:rPr>
              <a:t>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markets</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only</a:t>
            </a:r>
            <a:r>
              <a:rPr lang="pl-PL" dirty="0" smtClean="0">
                <a:solidFill>
                  <a:schemeClr val="bg1"/>
                </a:solidFill>
              </a:rPr>
              <a:t> </a:t>
            </a:r>
            <a:r>
              <a:rPr lang="pl-PL" dirty="0" err="1" smtClean="0">
                <a:solidFill>
                  <a:schemeClr val="bg1"/>
                </a:solidFill>
              </a:rPr>
              <a:t>at</a:t>
            </a:r>
            <a:r>
              <a:rPr lang="pl-PL" dirty="0" smtClean="0">
                <a:solidFill>
                  <a:schemeClr val="bg1"/>
                </a:solidFill>
              </a:rPr>
              <a:t> the </a:t>
            </a:r>
            <a:r>
              <a:rPr lang="pl-PL" dirty="0" err="1" smtClean="0">
                <a:solidFill>
                  <a:schemeClr val="bg1"/>
                </a:solidFill>
              </a:rPr>
              <a:t>very</a:t>
            </a:r>
            <a:r>
              <a:rPr lang="pl-PL" dirty="0" smtClean="0">
                <a:solidFill>
                  <a:schemeClr val="bg1"/>
                </a:solidFill>
              </a:rPr>
              <a:t> end of the </a:t>
            </a:r>
            <a:r>
              <a:rPr lang="pl-PL" dirty="0" err="1" smtClean="0">
                <a:solidFill>
                  <a:schemeClr val="bg1"/>
                </a:solidFill>
              </a:rPr>
              <a:t>structure</a:t>
            </a:r>
            <a:r>
              <a:rPr lang="pl-PL" dirty="0" smtClean="0">
                <a:solidFill>
                  <a:schemeClr val="bg1"/>
                </a:solidFill>
              </a:rPr>
              <a:t>.</a:t>
            </a:r>
          </a:p>
          <a:p>
            <a:r>
              <a:rPr lang="pl-PL" dirty="0" err="1" smtClean="0">
                <a:solidFill>
                  <a:schemeClr val="bg1"/>
                </a:solidFill>
              </a:rPr>
              <a:t>They</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also</a:t>
            </a:r>
            <a:r>
              <a:rPr lang="pl-PL" dirty="0" smtClean="0">
                <a:solidFill>
                  <a:schemeClr val="bg1"/>
                </a:solidFill>
              </a:rPr>
              <a:t> </a:t>
            </a:r>
            <a:r>
              <a:rPr lang="pl-PL" dirty="0" err="1" smtClean="0">
                <a:solidFill>
                  <a:schemeClr val="bg1"/>
                </a:solidFill>
              </a:rPr>
              <a:t>present</a:t>
            </a:r>
            <a:r>
              <a:rPr lang="pl-PL" dirty="0" smtClean="0">
                <a:solidFill>
                  <a:schemeClr val="bg1"/>
                </a:solidFill>
              </a:rPr>
              <a:t> in the </a:t>
            </a:r>
            <a:r>
              <a:rPr lang="pl-PL" dirty="0" err="1" smtClean="0">
                <a:solidFill>
                  <a:schemeClr val="bg1"/>
                </a:solidFill>
              </a:rPr>
              <a:t>early</a:t>
            </a:r>
            <a:r>
              <a:rPr lang="pl-PL" dirty="0" smtClean="0">
                <a:solidFill>
                  <a:schemeClr val="bg1"/>
                </a:solidFill>
              </a:rPr>
              <a:t> </a:t>
            </a:r>
            <a:r>
              <a:rPr lang="pl-PL" dirty="0" err="1" smtClean="0">
                <a:solidFill>
                  <a:schemeClr val="bg1"/>
                </a:solidFill>
              </a:rPr>
              <a:t>stages</a:t>
            </a:r>
            <a:r>
              <a:rPr lang="pl-PL" dirty="0" smtClean="0">
                <a:solidFill>
                  <a:schemeClr val="bg1"/>
                </a:solidFill>
              </a:rPr>
              <a:t> of </a:t>
            </a:r>
            <a:r>
              <a:rPr lang="pl-PL" dirty="0" err="1" smtClean="0">
                <a:solidFill>
                  <a:schemeClr val="bg1"/>
                </a:solidFill>
              </a:rPr>
              <a:t>production</a:t>
            </a:r>
            <a:endParaRPr lang="pl-PL" dirty="0" smtClean="0">
              <a:solidFill>
                <a:schemeClr val="bg1"/>
              </a:solidFill>
            </a:endParaRPr>
          </a:p>
        </p:txBody>
      </p:sp>
    </p:spTree>
    <p:extLst>
      <p:ext uri="{BB962C8B-B14F-4D97-AF65-F5344CB8AC3E}">
        <p14:creationId xmlns:p14="http://schemas.microsoft.com/office/powerpoint/2010/main" val="37364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Vertical</a:t>
            </a:r>
            <a:r>
              <a:rPr lang="pl-PL" dirty="0" smtClean="0">
                <a:solidFill>
                  <a:schemeClr val="bg1"/>
                </a:solidFill>
              </a:rPr>
              <a:t> </a:t>
            </a:r>
            <a:r>
              <a:rPr lang="pl-PL" dirty="0" err="1" smtClean="0">
                <a:solidFill>
                  <a:schemeClr val="bg1"/>
                </a:solidFill>
              </a:rPr>
              <a:t>markets</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Vertical</a:t>
            </a:r>
            <a:r>
              <a:rPr lang="pl-PL" dirty="0" smtClean="0">
                <a:solidFill>
                  <a:schemeClr val="bg1"/>
                </a:solidFill>
              </a:rPr>
              <a:t> market </a:t>
            </a:r>
            <a:r>
              <a:rPr lang="pl-PL" dirty="0" err="1" smtClean="0">
                <a:solidFill>
                  <a:schemeClr val="bg1"/>
                </a:solidFill>
              </a:rPr>
              <a:t>is</a:t>
            </a:r>
            <a:r>
              <a:rPr lang="pl-PL" dirty="0" smtClean="0">
                <a:solidFill>
                  <a:schemeClr val="bg1"/>
                </a:solidFill>
              </a:rPr>
              <a:t> a </a:t>
            </a:r>
            <a:r>
              <a:rPr lang="pl-PL" dirty="0" err="1" smtClean="0">
                <a:solidFill>
                  <a:schemeClr val="bg1"/>
                </a:solidFill>
              </a:rPr>
              <a:t>narrower</a:t>
            </a:r>
            <a:r>
              <a:rPr lang="pl-PL" dirty="0" smtClean="0">
                <a:solidFill>
                  <a:schemeClr val="bg1"/>
                </a:solidFill>
              </a:rPr>
              <a:t> one.</a:t>
            </a:r>
          </a:p>
          <a:p>
            <a:r>
              <a:rPr lang="pl-PL" dirty="0" smtClean="0">
                <a:solidFill>
                  <a:schemeClr val="bg1"/>
                </a:solidFill>
              </a:rPr>
              <a:t>Both in </a:t>
            </a:r>
            <a:r>
              <a:rPr lang="pl-PL" dirty="0" err="1" smtClean="0">
                <a:solidFill>
                  <a:schemeClr val="bg1"/>
                </a:solidFill>
              </a:rPr>
              <a:t>terms</a:t>
            </a:r>
            <a:r>
              <a:rPr lang="pl-PL" dirty="0" smtClean="0">
                <a:solidFill>
                  <a:schemeClr val="bg1"/>
                </a:solidFill>
              </a:rPr>
              <a:t> of </a:t>
            </a:r>
            <a:r>
              <a:rPr lang="pl-PL" dirty="0" err="1" smtClean="0">
                <a:solidFill>
                  <a:schemeClr val="bg1"/>
                </a:solidFill>
              </a:rPr>
              <a:t>number</a:t>
            </a:r>
            <a:r>
              <a:rPr lang="pl-PL" dirty="0" smtClean="0">
                <a:solidFill>
                  <a:schemeClr val="bg1"/>
                </a:solidFill>
              </a:rPr>
              <a:t> of </a:t>
            </a:r>
            <a:r>
              <a:rPr lang="pl-PL" dirty="0" err="1" smtClean="0">
                <a:solidFill>
                  <a:schemeClr val="bg1"/>
                </a:solidFill>
              </a:rPr>
              <a:t>clients</a:t>
            </a:r>
            <a:r>
              <a:rPr lang="pl-PL" dirty="0" smtClean="0">
                <a:solidFill>
                  <a:schemeClr val="bg1"/>
                </a:solidFill>
              </a:rPr>
              <a:t> and </a:t>
            </a:r>
            <a:r>
              <a:rPr lang="pl-PL" dirty="0" err="1" smtClean="0">
                <a:solidFill>
                  <a:schemeClr val="bg1"/>
                </a:solidFill>
              </a:rPr>
              <a:t>their</a:t>
            </a:r>
            <a:r>
              <a:rPr lang="pl-PL" dirty="0" smtClean="0">
                <a:solidFill>
                  <a:schemeClr val="bg1"/>
                </a:solidFill>
              </a:rPr>
              <a:t> </a:t>
            </a:r>
            <a:r>
              <a:rPr lang="pl-PL" dirty="0" err="1" smtClean="0">
                <a:solidFill>
                  <a:schemeClr val="bg1"/>
                </a:solidFill>
              </a:rPr>
              <a:t>character</a:t>
            </a:r>
            <a:r>
              <a:rPr lang="pl-PL" dirty="0" smtClean="0">
                <a:solidFill>
                  <a:schemeClr val="bg1"/>
                </a:solidFill>
              </a:rPr>
              <a:t>.</a:t>
            </a:r>
          </a:p>
          <a:p>
            <a:r>
              <a:rPr lang="pl-PL" dirty="0" smtClean="0">
                <a:solidFill>
                  <a:schemeClr val="bg1"/>
                </a:solidFill>
              </a:rPr>
              <a:t>It </a:t>
            </a:r>
            <a:r>
              <a:rPr lang="pl-PL" dirty="0" err="1" smtClean="0">
                <a:solidFill>
                  <a:schemeClr val="bg1"/>
                </a:solidFill>
              </a:rPr>
              <a:t>is</a:t>
            </a:r>
            <a:r>
              <a:rPr lang="pl-PL" dirty="0" smtClean="0">
                <a:solidFill>
                  <a:schemeClr val="bg1"/>
                </a:solidFill>
              </a:rPr>
              <a:t> </a:t>
            </a:r>
            <a:r>
              <a:rPr lang="pl-PL" dirty="0" err="1" smtClean="0">
                <a:solidFill>
                  <a:schemeClr val="bg1"/>
                </a:solidFill>
              </a:rPr>
              <a:t>typically</a:t>
            </a:r>
            <a:r>
              <a:rPr lang="pl-PL" dirty="0" smtClean="0">
                <a:solidFill>
                  <a:schemeClr val="bg1"/>
                </a:solidFill>
              </a:rPr>
              <a:t> </a:t>
            </a:r>
            <a:r>
              <a:rPr lang="pl-PL" dirty="0" err="1" smtClean="0">
                <a:solidFill>
                  <a:schemeClr val="bg1"/>
                </a:solidFill>
              </a:rPr>
              <a:t>existing</a:t>
            </a:r>
            <a:r>
              <a:rPr lang="pl-PL" dirty="0" smtClean="0">
                <a:solidFill>
                  <a:schemeClr val="bg1"/>
                </a:solidFill>
              </a:rPr>
              <a:t> with </a:t>
            </a:r>
            <a:r>
              <a:rPr lang="pl-PL" dirty="0" err="1" smtClean="0">
                <a:solidFill>
                  <a:schemeClr val="bg1"/>
                </a:solidFill>
              </a:rPr>
              <a:t>higher</a:t>
            </a:r>
            <a:r>
              <a:rPr lang="pl-PL" dirty="0" smtClean="0">
                <a:solidFill>
                  <a:schemeClr val="bg1"/>
                </a:solidFill>
              </a:rPr>
              <a:t> </a:t>
            </a:r>
            <a:r>
              <a:rPr lang="pl-PL" dirty="0" err="1" smtClean="0">
                <a:solidFill>
                  <a:schemeClr val="bg1"/>
                </a:solidFill>
              </a:rPr>
              <a:t>margins</a:t>
            </a:r>
            <a:endParaRPr lang="pl-PL" dirty="0" smtClean="0">
              <a:solidFill>
                <a:schemeClr val="bg1"/>
              </a:solidFill>
            </a:endParaRPr>
          </a:p>
          <a:p>
            <a:r>
              <a:rPr lang="pl-PL" dirty="0" err="1" smtClean="0">
                <a:solidFill>
                  <a:schemeClr val="bg1"/>
                </a:solidFill>
              </a:rPr>
              <a:t>Because</a:t>
            </a:r>
            <a:r>
              <a:rPr lang="pl-PL" dirty="0" smtClean="0">
                <a:solidFill>
                  <a:schemeClr val="bg1"/>
                </a:solidFill>
              </a:rPr>
              <a:t> of </a:t>
            </a:r>
            <a:r>
              <a:rPr lang="pl-PL" dirty="0" err="1" smtClean="0">
                <a:solidFill>
                  <a:schemeClr val="bg1"/>
                </a:solidFill>
              </a:rPr>
              <a:t>lower</a:t>
            </a:r>
            <a:r>
              <a:rPr lang="pl-PL" dirty="0" smtClean="0">
                <a:solidFill>
                  <a:schemeClr val="bg1"/>
                </a:solidFill>
              </a:rPr>
              <a:t> </a:t>
            </a:r>
            <a:r>
              <a:rPr lang="pl-PL" dirty="0" err="1" smtClean="0">
                <a:solidFill>
                  <a:schemeClr val="bg1"/>
                </a:solidFill>
              </a:rPr>
              <a:t>turnovers</a:t>
            </a:r>
            <a:endParaRPr lang="pl-PL" dirty="0" smtClean="0">
              <a:solidFill>
                <a:schemeClr val="bg1"/>
              </a:solidFill>
            </a:endParaRPr>
          </a:p>
          <a:p>
            <a:r>
              <a:rPr lang="pl-PL" dirty="0" err="1" smtClean="0">
                <a:solidFill>
                  <a:schemeClr val="bg1"/>
                </a:solidFill>
              </a:rPr>
              <a:t>Specific</a:t>
            </a:r>
            <a:r>
              <a:rPr lang="pl-PL" dirty="0" smtClean="0">
                <a:solidFill>
                  <a:schemeClr val="bg1"/>
                </a:solidFill>
              </a:rPr>
              <a:t> </a:t>
            </a:r>
            <a:r>
              <a:rPr lang="pl-PL" dirty="0" err="1" smtClean="0">
                <a:solidFill>
                  <a:schemeClr val="bg1"/>
                </a:solidFill>
              </a:rPr>
              <a:t>markets</a:t>
            </a:r>
            <a:r>
              <a:rPr lang="pl-PL" dirty="0" smtClean="0">
                <a:solidFill>
                  <a:schemeClr val="bg1"/>
                </a:solidFill>
              </a:rPr>
              <a:t> and </a:t>
            </a:r>
            <a:r>
              <a:rPr lang="pl-PL" dirty="0" err="1" smtClean="0">
                <a:solidFill>
                  <a:schemeClr val="bg1"/>
                </a:solidFill>
              </a:rPr>
              <a:t>heterogeneous</a:t>
            </a:r>
            <a:r>
              <a:rPr lang="pl-PL" dirty="0" smtClean="0">
                <a:solidFill>
                  <a:schemeClr val="bg1"/>
                </a:solidFill>
              </a:rPr>
              <a:t> products</a:t>
            </a:r>
          </a:p>
          <a:p>
            <a:endParaRPr lang="pl-PL" dirty="0" smtClean="0">
              <a:solidFill>
                <a:schemeClr val="bg1"/>
              </a:solidFill>
            </a:endParaRPr>
          </a:p>
        </p:txBody>
      </p:sp>
    </p:spTree>
    <p:extLst>
      <p:ext uri="{BB962C8B-B14F-4D97-AF65-F5344CB8AC3E}">
        <p14:creationId xmlns:p14="http://schemas.microsoft.com/office/powerpoint/2010/main" val="37364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chemeClr val="bg1"/>
                </a:solidFill>
              </a:rPr>
              <a:t>Examples</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err="1" smtClean="0">
                <a:solidFill>
                  <a:schemeClr val="bg1"/>
                </a:solidFill>
              </a:rPr>
              <a:t>Example</a:t>
            </a:r>
            <a:r>
              <a:rPr lang="pl-PL" dirty="0" smtClean="0">
                <a:solidFill>
                  <a:schemeClr val="bg1"/>
                </a:solidFill>
              </a:rPr>
              <a:t> in the </a:t>
            </a:r>
            <a:r>
              <a:rPr lang="pl-PL" dirty="0" err="1" smtClean="0">
                <a:solidFill>
                  <a:schemeClr val="bg1"/>
                </a:solidFill>
              </a:rPr>
              <a:t>consumer</a:t>
            </a:r>
            <a:r>
              <a:rPr lang="pl-PL" dirty="0" smtClean="0">
                <a:solidFill>
                  <a:schemeClr val="bg1"/>
                </a:solidFill>
              </a:rPr>
              <a:t> market </a:t>
            </a:r>
            <a:r>
              <a:rPr lang="pl-PL" dirty="0" err="1" smtClean="0">
                <a:solidFill>
                  <a:schemeClr val="bg1"/>
                </a:solidFill>
              </a:rPr>
              <a:t>could</a:t>
            </a:r>
            <a:r>
              <a:rPr lang="pl-PL" dirty="0" smtClean="0">
                <a:solidFill>
                  <a:schemeClr val="bg1"/>
                </a:solidFill>
              </a:rPr>
              <a:t> be a </a:t>
            </a:r>
            <a:r>
              <a:rPr lang="pl-PL" dirty="0" err="1" smtClean="0">
                <a:solidFill>
                  <a:schemeClr val="bg1"/>
                </a:solidFill>
              </a:rPr>
              <a:t>University</a:t>
            </a:r>
            <a:endParaRPr lang="pl-PL" dirty="0" smtClean="0">
              <a:solidFill>
                <a:schemeClr val="bg1"/>
              </a:solidFill>
            </a:endParaRPr>
          </a:p>
          <a:p>
            <a:r>
              <a:rPr lang="pl-PL" dirty="0" err="1" smtClean="0">
                <a:solidFill>
                  <a:schemeClr val="bg1"/>
                </a:solidFill>
              </a:rPr>
              <a:t>Example</a:t>
            </a:r>
            <a:r>
              <a:rPr lang="pl-PL" dirty="0" smtClean="0">
                <a:solidFill>
                  <a:schemeClr val="bg1"/>
                </a:solidFill>
              </a:rPr>
              <a:t> in the </a:t>
            </a:r>
            <a:r>
              <a:rPr lang="pl-PL" dirty="0" err="1" smtClean="0">
                <a:solidFill>
                  <a:schemeClr val="bg1"/>
                </a:solidFill>
              </a:rPr>
              <a:t>producers</a:t>
            </a:r>
            <a:r>
              <a:rPr lang="pl-PL" dirty="0" smtClean="0">
                <a:solidFill>
                  <a:schemeClr val="bg1"/>
                </a:solidFill>
              </a:rPr>
              <a:t>’ market </a:t>
            </a:r>
            <a:r>
              <a:rPr lang="pl-PL" dirty="0" err="1" smtClean="0">
                <a:solidFill>
                  <a:schemeClr val="bg1"/>
                </a:solidFill>
              </a:rPr>
              <a:t>would</a:t>
            </a:r>
            <a:r>
              <a:rPr lang="pl-PL" dirty="0" smtClean="0">
                <a:solidFill>
                  <a:schemeClr val="bg1"/>
                </a:solidFill>
              </a:rPr>
              <a:t> be </a:t>
            </a:r>
            <a:r>
              <a:rPr lang="pl-PL" dirty="0" err="1" smtClean="0">
                <a:solidFill>
                  <a:schemeClr val="bg1"/>
                </a:solidFill>
              </a:rPr>
              <a:t>raw</a:t>
            </a:r>
            <a:r>
              <a:rPr lang="pl-PL" dirty="0" smtClean="0">
                <a:solidFill>
                  <a:schemeClr val="bg1"/>
                </a:solidFill>
              </a:rPr>
              <a:t> materials.</a:t>
            </a:r>
          </a:p>
          <a:p>
            <a:r>
              <a:rPr lang="pl-PL" dirty="0" smtClean="0">
                <a:solidFill>
                  <a:schemeClr val="bg1"/>
                </a:solidFill>
              </a:rPr>
              <a:t>A </a:t>
            </a:r>
            <a:r>
              <a:rPr lang="pl-PL" dirty="0" err="1" smtClean="0">
                <a:solidFill>
                  <a:schemeClr val="bg1"/>
                </a:solidFill>
              </a:rPr>
              <a:t>rigid</a:t>
            </a:r>
            <a:r>
              <a:rPr lang="pl-PL" dirty="0" smtClean="0">
                <a:solidFill>
                  <a:schemeClr val="bg1"/>
                </a:solidFill>
              </a:rPr>
              <a:t> </a:t>
            </a:r>
            <a:r>
              <a:rPr lang="pl-PL" dirty="0" err="1" smtClean="0">
                <a:solidFill>
                  <a:schemeClr val="bg1"/>
                </a:solidFill>
              </a:rPr>
              <a:t>structure</a:t>
            </a:r>
            <a:r>
              <a:rPr lang="pl-PL" dirty="0" smtClean="0">
                <a:solidFill>
                  <a:schemeClr val="bg1"/>
                </a:solidFill>
              </a:rPr>
              <a:t> and </a:t>
            </a:r>
            <a:r>
              <a:rPr lang="pl-PL" dirty="0" err="1" smtClean="0">
                <a:solidFill>
                  <a:schemeClr val="bg1"/>
                </a:solidFill>
              </a:rPr>
              <a:t>specific</a:t>
            </a:r>
            <a:r>
              <a:rPr lang="pl-PL" dirty="0" smtClean="0">
                <a:solidFill>
                  <a:schemeClr val="bg1"/>
                </a:solidFill>
              </a:rPr>
              <a:t> </a:t>
            </a:r>
            <a:r>
              <a:rPr lang="pl-PL" dirty="0" err="1" smtClean="0">
                <a:solidFill>
                  <a:schemeClr val="bg1"/>
                </a:solidFill>
              </a:rPr>
              <a:t>feasibility</a:t>
            </a:r>
            <a:r>
              <a:rPr lang="pl-PL" dirty="0" smtClean="0">
                <a:solidFill>
                  <a:schemeClr val="bg1"/>
                </a:solidFill>
              </a:rPr>
              <a:t>.</a:t>
            </a:r>
          </a:p>
        </p:txBody>
      </p:sp>
    </p:spTree>
    <p:extLst>
      <p:ext uri="{BB962C8B-B14F-4D97-AF65-F5344CB8AC3E}">
        <p14:creationId xmlns:p14="http://schemas.microsoft.com/office/powerpoint/2010/main" val="37364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chemeClr val="bg1"/>
                </a:solidFill>
              </a:rPr>
              <a:t>How to </a:t>
            </a:r>
            <a:r>
              <a:rPr lang="pl-PL" dirty="0" err="1" smtClean="0">
                <a:solidFill>
                  <a:schemeClr val="bg1"/>
                </a:solidFill>
              </a:rPr>
              <a:t>understand</a:t>
            </a:r>
            <a:r>
              <a:rPr lang="pl-PL" dirty="0" smtClean="0">
                <a:solidFill>
                  <a:schemeClr val="bg1"/>
                </a:solidFill>
              </a:rPr>
              <a:t> a </a:t>
            </a:r>
            <a:r>
              <a:rPr lang="pl-PL" dirty="0" err="1" smtClean="0">
                <a:solidFill>
                  <a:schemeClr val="bg1"/>
                </a:solidFill>
              </a:rPr>
              <a:t>distinction</a:t>
            </a:r>
            <a:r>
              <a:rPr lang="pl-PL" dirty="0" smtClean="0">
                <a:solidFill>
                  <a:schemeClr val="bg1"/>
                </a:solidFill>
              </a:rPr>
              <a:t>?</a:t>
            </a:r>
            <a:endParaRPr lang="en-US" i="1" dirty="0">
              <a:solidFill>
                <a:schemeClr val="bg1"/>
              </a:solidFill>
            </a:endParaRPr>
          </a:p>
        </p:txBody>
      </p:sp>
      <p:sp>
        <p:nvSpPr>
          <p:cNvPr id="7" name="Symbol zastępczy zawartości 2"/>
          <p:cNvSpPr>
            <a:spLocks noGrp="1"/>
          </p:cNvSpPr>
          <p:nvPr>
            <p:ph idx="1"/>
          </p:nvPr>
        </p:nvSpPr>
        <p:spPr/>
        <p:txBody>
          <a:bodyPr/>
          <a:lstStyle/>
          <a:p>
            <a:r>
              <a:rPr lang="pl-PL" dirty="0" smtClean="0">
                <a:solidFill>
                  <a:schemeClr val="bg1"/>
                </a:solidFill>
              </a:rPr>
              <a:t>As with </a:t>
            </a:r>
            <a:r>
              <a:rPr lang="pl-PL" dirty="0" err="1" smtClean="0">
                <a:solidFill>
                  <a:schemeClr val="bg1"/>
                </a:solidFill>
              </a:rPr>
              <a:t>many</a:t>
            </a:r>
            <a:r>
              <a:rPr lang="pl-PL" dirty="0" smtClean="0">
                <a:solidFill>
                  <a:schemeClr val="bg1"/>
                </a:solidFill>
              </a:rPr>
              <a:t> </a:t>
            </a:r>
            <a:r>
              <a:rPr lang="pl-PL" dirty="0" err="1" smtClean="0">
                <a:solidFill>
                  <a:schemeClr val="bg1"/>
                </a:solidFill>
              </a:rPr>
              <a:t>classifications</a:t>
            </a:r>
            <a:r>
              <a:rPr lang="pl-PL" dirty="0" smtClean="0">
                <a:solidFill>
                  <a:schemeClr val="bg1"/>
                </a:solidFill>
              </a:rPr>
              <a:t> </a:t>
            </a:r>
            <a:r>
              <a:rPr lang="pl-PL" dirty="0" err="1" smtClean="0">
                <a:solidFill>
                  <a:schemeClr val="bg1"/>
                </a:solidFill>
              </a:rPr>
              <a:t>they</a:t>
            </a:r>
            <a:r>
              <a:rPr lang="pl-PL" dirty="0" smtClean="0">
                <a:solidFill>
                  <a:schemeClr val="bg1"/>
                </a:solidFill>
              </a:rPr>
              <a:t> </a:t>
            </a:r>
            <a:r>
              <a:rPr lang="pl-PL" dirty="0" err="1" smtClean="0">
                <a:solidFill>
                  <a:schemeClr val="bg1"/>
                </a:solidFill>
              </a:rPr>
              <a:t>are</a:t>
            </a:r>
            <a:r>
              <a:rPr lang="pl-PL" dirty="0" smtClean="0">
                <a:solidFill>
                  <a:schemeClr val="bg1"/>
                </a:solidFill>
              </a:rPr>
              <a:t> </a:t>
            </a:r>
            <a:r>
              <a:rPr lang="pl-PL" dirty="0" err="1" smtClean="0">
                <a:solidFill>
                  <a:schemeClr val="bg1"/>
                </a:solidFill>
              </a:rPr>
              <a:t>arbitrary</a:t>
            </a:r>
            <a:r>
              <a:rPr lang="pl-PL" dirty="0" smtClean="0">
                <a:solidFill>
                  <a:schemeClr val="bg1"/>
                </a:solidFill>
              </a:rPr>
              <a:t>.</a:t>
            </a:r>
          </a:p>
          <a:p>
            <a:r>
              <a:rPr lang="pl-PL" dirty="0" err="1" smtClean="0">
                <a:solidFill>
                  <a:schemeClr val="bg1"/>
                </a:solidFill>
              </a:rPr>
              <a:t>Therefore</a:t>
            </a:r>
            <a:r>
              <a:rPr lang="pl-PL" dirty="0" smtClean="0">
                <a:solidFill>
                  <a:schemeClr val="bg1"/>
                </a:solidFill>
              </a:rPr>
              <a:t> we </a:t>
            </a:r>
            <a:r>
              <a:rPr lang="pl-PL" dirty="0" err="1" smtClean="0">
                <a:solidFill>
                  <a:schemeClr val="bg1"/>
                </a:solidFill>
              </a:rPr>
              <a:t>cannot</a:t>
            </a:r>
            <a:r>
              <a:rPr lang="pl-PL" dirty="0" smtClean="0">
                <a:solidFill>
                  <a:schemeClr val="bg1"/>
                </a:solidFill>
              </a:rPr>
              <a:t> </a:t>
            </a:r>
            <a:r>
              <a:rPr lang="pl-PL" dirty="0" err="1" smtClean="0">
                <a:solidFill>
                  <a:schemeClr val="bg1"/>
                </a:solidFill>
              </a:rPr>
              <a:t>strictly</a:t>
            </a:r>
            <a:r>
              <a:rPr lang="pl-PL" dirty="0" smtClean="0">
                <a:solidFill>
                  <a:schemeClr val="bg1"/>
                </a:solidFill>
              </a:rPr>
              <a:t> </a:t>
            </a:r>
            <a:r>
              <a:rPr lang="pl-PL" dirty="0" err="1" smtClean="0">
                <a:solidFill>
                  <a:schemeClr val="bg1"/>
                </a:solidFill>
              </a:rPr>
              <a:t>divide</a:t>
            </a:r>
            <a:r>
              <a:rPr lang="pl-PL" dirty="0" smtClean="0">
                <a:solidFill>
                  <a:schemeClr val="bg1"/>
                </a:solidFill>
              </a:rPr>
              <a:t>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markets</a:t>
            </a:r>
            <a:r>
              <a:rPr lang="pl-PL" dirty="0" smtClean="0">
                <a:solidFill>
                  <a:schemeClr val="bg1"/>
                </a:solidFill>
              </a:rPr>
              <a:t> and </a:t>
            </a:r>
            <a:r>
              <a:rPr lang="pl-PL" dirty="0" err="1" smtClean="0">
                <a:solidFill>
                  <a:schemeClr val="bg1"/>
                </a:solidFill>
              </a:rPr>
              <a:t>vertical</a:t>
            </a:r>
            <a:r>
              <a:rPr lang="pl-PL" dirty="0" smtClean="0">
                <a:solidFill>
                  <a:schemeClr val="bg1"/>
                </a:solidFill>
              </a:rPr>
              <a:t> </a:t>
            </a:r>
            <a:r>
              <a:rPr lang="pl-PL" dirty="0" err="1" smtClean="0">
                <a:solidFill>
                  <a:schemeClr val="bg1"/>
                </a:solidFill>
              </a:rPr>
              <a:t>ones</a:t>
            </a:r>
            <a:r>
              <a:rPr lang="pl-PL" dirty="0" smtClean="0">
                <a:solidFill>
                  <a:schemeClr val="bg1"/>
                </a:solidFill>
              </a:rPr>
              <a:t>.</a:t>
            </a:r>
          </a:p>
          <a:p>
            <a:r>
              <a:rPr lang="pl-PL" dirty="0" err="1" smtClean="0">
                <a:solidFill>
                  <a:schemeClr val="bg1"/>
                </a:solidFill>
              </a:rPr>
              <a:t>Some</a:t>
            </a:r>
            <a:r>
              <a:rPr lang="pl-PL" dirty="0" smtClean="0">
                <a:solidFill>
                  <a:schemeClr val="bg1"/>
                </a:solidFill>
              </a:rPr>
              <a:t> </a:t>
            </a:r>
            <a:r>
              <a:rPr lang="pl-PL" dirty="0" err="1" smtClean="0">
                <a:solidFill>
                  <a:schemeClr val="bg1"/>
                </a:solidFill>
              </a:rPr>
              <a:t>markets</a:t>
            </a:r>
            <a:r>
              <a:rPr lang="pl-PL" dirty="0" smtClean="0">
                <a:solidFill>
                  <a:schemeClr val="bg1"/>
                </a:solidFill>
              </a:rPr>
              <a:t> </a:t>
            </a:r>
            <a:r>
              <a:rPr lang="pl-PL" dirty="0" err="1" smtClean="0">
                <a:solidFill>
                  <a:schemeClr val="bg1"/>
                </a:solidFill>
              </a:rPr>
              <a:t>resemble</a:t>
            </a:r>
            <a:r>
              <a:rPr lang="pl-PL" dirty="0" smtClean="0">
                <a:solidFill>
                  <a:schemeClr val="bg1"/>
                </a:solidFill>
              </a:rPr>
              <a:t> </a:t>
            </a:r>
            <a:r>
              <a:rPr lang="pl-PL" dirty="0" err="1" smtClean="0">
                <a:solidFill>
                  <a:schemeClr val="bg1"/>
                </a:solidFill>
              </a:rPr>
              <a:t>more</a:t>
            </a:r>
            <a:r>
              <a:rPr lang="pl-PL" dirty="0" smtClean="0">
                <a:solidFill>
                  <a:schemeClr val="bg1"/>
                </a:solidFill>
              </a:rPr>
              <a:t> of a </a:t>
            </a:r>
            <a:r>
              <a:rPr lang="pl-PL" dirty="0" err="1" smtClean="0">
                <a:solidFill>
                  <a:schemeClr val="bg1"/>
                </a:solidFill>
              </a:rPr>
              <a:t>horizontal</a:t>
            </a:r>
            <a:r>
              <a:rPr lang="pl-PL" dirty="0" smtClean="0">
                <a:solidFill>
                  <a:schemeClr val="bg1"/>
                </a:solidFill>
              </a:rPr>
              <a:t> </a:t>
            </a:r>
            <a:r>
              <a:rPr lang="pl-PL" dirty="0" err="1" smtClean="0">
                <a:solidFill>
                  <a:schemeClr val="bg1"/>
                </a:solidFill>
              </a:rPr>
              <a:t>structure</a:t>
            </a:r>
            <a:r>
              <a:rPr lang="pl-PL" dirty="0" smtClean="0">
                <a:solidFill>
                  <a:schemeClr val="bg1"/>
                </a:solidFill>
              </a:rPr>
              <a:t>.</a:t>
            </a:r>
          </a:p>
          <a:p>
            <a:r>
              <a:rPr lang="pl-PL" dirty="0" err="1" smtClean="0">
                <a:solidFill>
                  <a:schemeClr val="bg1"/>
                </a:solidFill>
              </a:rPr>
              <a:t>Some</a:t>
            </a:r>
            <a:r>
              <a:rPr lang="pl-PL" dirty="0" smtClean="0">
                <a:solidFill>
                  <a:schemeClr val="bg1"/>
                </a:solidFill>
              </a:rPr>
              <a:t> do </a:t>
            </a:r>
            <a:r>
              <a:rPr lang="pl-PL" dirty="0" err="1" smtClean="0">
                <a:solidFill>
                  <a:schemeClr val="bg1"/>
                </a:solidFill>
              </a:rPr>
              <a:t>resemble</a:t>
            </a:r>
            <a:r>
              <a:rPr lang="pl-PL" dirty="0" smtClean="0">
                <a:solidFill>
                  <a:schemeClr val="bg1"/>
                </a:solidFill>
              </a:rPr>
              <a:t> a </a:t>
            </a:r>
            <a:r>
              <a:rPr lang="pl-PL" dirty="0" err="1" smtClean="0">
                <a:solidFill>
                  <a:schemeClr val="bg1"/>
                </a:solidFill>
              </a:rPr>
              <a:t>more</a:t>
            </a:r>
            <a:r>
              <a:rPr lang="pl-PL" dirty="0" smtClean="0">
                <a:solidFill>
                  <a:schemeClr val="bg1"/>
                </a:solidFill>
              </a:rPr>
              <a:t> </a:t>
            </a:r>
            <a:r>
              <a:rPr lang="pl-PL" dirty="0" err="1" smtClean="0">
                <a:solidFill>
                  <a:schemeClr val="bg1"/>
                </a:solidFill>
              </a:rPr>
              <a:t>vertical</a:t>
            </a:r>
            <a:r>
              <a:rPr lang="pl-PL" dirty="0" smtClean="0">
                <a:solidFill>
                  <a:schemeClr val="bg1"/>
                </a:solidFill>
              </a:rPr>
              <a:t> </a:t>
            </a:r>
            <a:r>
              <a:rPr lang="pl-PL" dirty="0" err="1" smtClean="0">
                <a:solidFill>
                  <a:schemeClr val="bg1"/>
                </a:solidFill>
              </a:rPr>
              <a:t>structure</a:t>
            </a:r>
            <a:endParaRPr lang="pl-PL" dirty="0" smtClean="0">
              <a:solidFill>
                <a:schemeClr val="bg1"/>
              </a:solidFill>
            </a:endParaRPr>
          </a:p>
        </p:txBody>
      </p:sp>
    </p:spTree>
    <p:extLst>
      <p:ext uri="{BB962C8B-B14F-4D97-AF65-F5344CB8AC3E}">
        <p14:creationId xmlns:p14="http://schemas.microsoft.com/office/powerpoint/2010/main" val="7727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3451</TotalTime>
  <Words>925</Words>
  <Application>Microsoft Office PowerPoint</Application>
  <PresentationFormat>Pokaz na ekranie (4:3)</PresentationFormat>
  <Paragraphs>102</Paragraphs>
  <Slides>22</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22</vt:i4>
      </vt:variant>
    </vt:vector>
  </HeadingPairs>
  <TitlesOfParts>
    <vt:vector size="25" baseType="lpstr">
      <vt:lpstr>Arial</vt:lpstr>
      <vt:lpstr>Calibri</vt:lpstr>
      <vt:lpstr>Motyw pakietu Office</vt:lpstr>
      <vt:lpstr>Horizontal markets and sustainable growth</vt:lpstr>
      <vt:lpstr>What actually is a horizontal market?</vt:lpstr>
      <vt:lpstr>Example in the consumer sector</vt:lpstr>
      <vt:lpstr>Example in the production sector</vt:lpstr>
      <vt:lpstr>Structure of production</vt:lpstr>
      <vt:lpstr>Different companies at each stage</vt:lpstr>
      <vt:lpstr>Vertical markets</vt:lpstr>
      <vt:lpstr>Examples</vt:lpstr>
      <vt:lpstr>How to understand a distinction?</vt:lpstr>
      <vt:lpstr>Evolutionary character</vt:lpstr>
      <vt:lpstr>Logic of growth</vt:lpstr>
      <vt:lpstr>Early startups</vt:lpstr>
      <vt:lpstr>Sustainable growth</vt:lpstr>
      <vt:lpstr>Example: stable percentage</vt:lpstr>
      <vt:lpstr>So maybe stable absolute?</vt:lpstr>
      <vt:lpstr>So what is supposed to be „sustainable”?</vt:lpstr>
      <vt:lpstr>„Future generations”?</vt:lpstr>
      <vt:lpstr>Sustainable growth in plain words</vt:lpstr>
      <vt:lpstr>Risk management</vt:lpstr>
      <vt:lpstr>Growth helps</vt:lpstr>
      <vt:lpstr>How do horizontal markets relate to growth</vt:lpstr>
      <vt:lpstr>Dziękuję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Jedi had to end. Star Wars and Political Philosophy</dc:title>
  <dc:creator>Admin</dc:creator>
  <cp:lastModifiedBy>Mariusz Dybał</cp:lastModifiedBy>
  <cp:revision>79</cp:revision>
  <dcterms:created xsi:type="dcterms:W3CDTF">2018-02-10T21:45:58Z</dcterms:created>
  <dcterms:modified xsi:type="dcterms:W3CDTF">2020-04-08T10:42:48Z</dcterms:modified>
</cp:coreProperties>
</file>