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66" r:id="rId6"/>
    <p:sldId id="267" r:id="rId7"/>
    <p:sldId id="268" r:id="rId8"/>
    <p:sldId id="269" r:id="rId9"/>
    <p:sldId id="270" r:id="rId10"/>
    <p:sldId id="273" r:id="rId11"/>
    <p:sldId id="274" r:id="rId12"/>
    <p:sldId id="277" r:id="rId13"/>
    <p:sldId id="271" r:id="rId14"/>
    <p:sldId id="275" r:id="rId15"/>
    <p:sldId id="259" r:id="rId16"/>
    <p:sldId id="260" r:id="rId17"/>
    <p:sldId id="261" r:id="rId18"/>
    <p:sldId id="262" r:id="rId19"/>
    <p:sldId id="279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71D9AB1-3BCA-471F-9955-DF082109A28B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BA6B54-EFF4-4F7A-B609-A4E9434A162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Podleganie ubezpieczeniom społecznym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1632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/>
              <a:t>W przypadku posiadania kilku tytułów ubezpieczenia postanowienia art. 9 </a:t>
            </a:r>
            <a:r>
              <a:rPr lang="pl-PL" dirty="0" smtClean="0"/>
              <a:t>ustawy o systemie ubezpieczeń społecznych </a:t>
            </a:r>
            <a:r>
              <a:rPr lang="pl-PL" dirty="0"/>
              <a:t>pozwalają ustalić, z którego z nich podlega się ubezpieczeniu. </a:t>
            </a:r>
            <a:endParaRPr lang="pl-PL" dirty="0" smtClean="0"/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Ustawodawca wyróżnia:</a:t>
            </a:r>
          </a:p>
          <a:p>
            <a:pPr algn="just"/>
            <a:r>
              <a:rPr lang="pl-PL" dirty="0"/>
              <a:t>Tytuły ,,bezwzględne”- nigdy niepodlegające zwolnieniu z obowiązku ubezpieczenia,</a:t>
            </a:r>
          </a:p>
          <a:p>
            <a:pPr algn="just"/>
            <a:r>
              <a:rPr lang="pl-PL" dirty="0"/>
              <a:t>Tytuły ,,ogólne”- </a:t>
            </a:r>
            <a:r>
              <a:rPr lang="pl-PL" dirty="0" smtClean="0"/>
              <a:t>podlegające </a:t>
            </a:r>
            <a:r>
              <a:rPr lang="pl-PL" dirty="0"/>
              <a:t>zwolnieniu z tego obowiązku, jeżeli ubezpieczony ma drugi tytuł do ubezpieczenia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Zbieg tytułów ubezpieczenia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7930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pl-PL" dirty="0"/>
              <a:t>Tytułami bezwzględnymi są:</a:t>
            </a:r>
          </a:p>
          <a:p>
            <a:r>
              <a:rPr lang="pl-PL" dirty="0"/>
              <a:t>stosunek pracy,</a:t>
            </a:r>
          </a:p>
          <a:p>
            <a:r>
              <a:rPr lang="pl-PL" dirty="0"/>
              <a:t>członkostwo w rolniczej spółdzielni produkcyjnej lub spółdzielni kółek rolniczych,</a:t>
            </a:r>
          </a:p>
          <a:p>
            <a:r>
              <a:rPr lang="pl-PL" dirty="0"/>
              <a:t>pobieranie świadczeń szkoleniowych i socjalnych,</a:t>
            </a:r>
          </a:p>
          <a:p>
            <a:r>
              <a:rPr lang="pl-PL" dirty="0"/>
              <a:t>pobieranie zasiłku macierzyńskiego,</a:t>
            </a:r>
          </a:p>
          <a:p>
            <a:r>
              <a:rPr lang="pl-PL" dirty="0"/>
              <a:t>członkostwo w radzie nadzorczej</a:t>
            </a:r>
            <a:r>
              <a:rPr lang="pl-PL" dirty="0" smtClean="0"/>
              <a:t>,</a:t>
            </a:r>
          </a:p>
          <a:p>
            <a:r>
              <a:rPr lang="pl-PL" smtClean="0"/>
              <a:t>otrzymywanie </a:t>
            </a:r>
            <a:r>
              <a:rPr lang="pl-PL" dirty="0"/>
              <a:t>stypendium doktoranckiego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Wszystkie pozostałe tytuły to tytuły ogólne, które dla celów zbiegu obowiązków ubezpieczenia należy podzielić na budżetowe (finansowane z budżetu państwa) i pozostałe.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Zbieg tytułów ubezpieczenia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0338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l-PL" dirty="0"/>
              <a:t>Tytułami ogólnymi budżetowymi są:</a:t>
            </a:r>
          </a:p>
          <a:p>
            <a:r>
              <a:rPr lang="pl-PL" dirty="0"/>
              <a:t>świadczenie pracy na podstawie umowy uaktywniającej,</a:t>
            </a:r>
          </a:p>
          <a:p>
            <a:r>
              <a:rPr lang="pl-PL" dirty="0"/>
              <a:t>posługa duchowna,</a:t>
            </a:r>
          </a:p>
          <a:p>
            <a:r>
              <a:rPr lang="pl-PL" dirty="0"/>
              <a:t>czynna służba żołnierzy niezawodowych,</a:t>
            </a:r>
          </a:p>
          <a:p>
            <a:r>
              <a:rPr lang="pl-PL" dirty="0"/>
              <a:t>przebywanie na urlopie wychowawczym,</a:t>
            </a:r>
          </a:p>
          <a:p>
            <a:r>
              <a:rPr lang="pl-PL" dirty="0"/>
              <a:t>rezygnacja z  zatrudnienia w związku z koniecznością sprawowania osobistej opieki nad długotrwale lub ciężko chorym członkiem rodziny oraz wspólnie niezamieszkującymi matką, ojcem lub rodzeństwem i pobieranie świadczenia pielęgnacyjnego</a:t>
            </a:r>
          </a:p>
          <a:p>
            <a:pPr marL="109728" indent="0">
              <a:buNone/>
            </a:pPr>
            <a:r>
              <a:rPr lang="pl-PL" dirty="0"/>
              <a:t>Obowiązek ubezpieczenia z tytułów budżetowych występuje tylko wtedy, gdy jest to tytuł jedyny i nie posiada go emeryt lub rencista. 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Zbieg tytułów ubezpieczenia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3023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968552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pl-PL" dirty="0"/>
              <a:t>Reguła I. Jeżeli zbiegają się ze sobą tytuły ,,bezwzględne” obowiązek ubezpieczenia dotyczy każdego z nich.</a:t>
            </a:r>
          </a:p>
          <a:p>
            <a:pPr marL="109728" indent="0" algn="just">
              <a:buNone/>
            </a:pPr>
            <a:r>
              <a:rPr lang="pl-PL" dirty="0"/>
              <a:t>Reguła II. W razie zbiegu tytułu ,,bezwzględnego” z tytułem ,,ogólnym” obowiązkiem ubezpieczenia objęty jest tylko tytuł ,, bezwzględny”.</a:t>
            </a:r>
          </a:p>
          <a:p>
            <a:pPr marL="109728" indent="0" algn="just">
              <a:buNone/>
            </a:pPr>
            <a:r>
              <a:rPr lang="pl-PL" dirty="0"/>
              <a:t>Reguła III. W razie zbiegu tytułów ,,ogólnych” ubezpieczeniem objęty jest tytuł wcześniejszy.</a:t>
            </a:r>
          </a:p>
          <a:p>
            <a:pPr marL="109728" indent="0" algn="just">
              <a:buNone/>
            </a:pPr>
            <a:r>
              <a:rPr lang="pl-PL" dirty="0"/>
              <a:t>Reguła IV. Jeżeli jednym ze zbiegających  się tytułów jest tytuł budżetowy to obowiązek ubezpieczenia dotyczy tylko tytułu </a:t>
            </a:r>
            <a:r>
              <a:rPr lang="pl-PL" dirty="0" err="1"/>
              <a:t>niebudżetowego</a:t>
            </a:r>
            <a:r>
              <a:rPr lang="pl-PL" dirty="0"/>
              <a:t>.</a:t>
            </a:r>
          </a:p>
          <a:p>
            <a:pPr marL="109728" indent="0" algn="just">
              <a:buNone/>
            </a:pPr>
            <a:r>
              <a:rPr lang="pl-PL" dirty="0"/>
              <a:t>Reguła V. Zbieg członkostwa w radzie nadzorczej z jakimkolwiek innym tytułem oznacza obowiązek ubezpieczenia się z obu zbiegających się tytułów.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Reguły zbiegu obowiązku ubezpieczeń emerytalnego i rentowego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1697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zbieg umowy o pracę z umową zlecenia (lub agencyjną)  w przypadku uznania za pracownika,</a:t>
            </a:r>
          </a:p>
          <a:p>
            <a:pPr algn="just"/>
            <a:r>
              <a:rPr lang="pl-PL" dirty="0"/>
              <a:t>zwolnienia w razie zbiegu tytułów ogólnych z bezwzględnymi albo z innymi tytułami ogólnymi zaczynają obowiązywać, jeżeli podstawą wymiaru składki z tytułu niepodlegającemu zwolnieniu jest co najmniej minimalne wynagrodzenie za pracę. W przeciwnym wypadku osoby te podlegają obowiązkowi ubezpieczenia także z tytułu drugiego,</a:t>
            </a:r>
          </a:p>
          <a:p>
            <a:pPr algn="just"/>
            <a:r>
              <a:rPr lang="pl-PL" dirty="0"/>
              <a:t>wyjątek od zasady pierwszeństwa w czasie tytułów ogólnych dotyczy zbiegu umowy zlecenia albo umowy o pracę nakładczą z prowadzeniem pozarolniczej działalności gospodarczej. W sytuacji gdy podstawa wymiaru składki z tytułu (pierwszej w czasie) umowy zlecenia albo umowy o pracę nakładczą jest niższa od najniższej podstawy składki z tytułu później podjętej pozarolniczej działalności gospodarczej, obowiązek ubezpieczenia dotyczy tej działalności.</a:t>
            </a:r>
          </a:p>
          <a:p>
            <a:pPr algn="just"/>
            <a:r>
              <a:rPr lang="pl-PL" dirty="0"/>
              <a:t>wyjątek stanowi także zbieg tytułu ,,duchownego” z innymi tytułami ogólnymi. Ustawodawca traktuje ten tytuł jako budżetowy w zbiegu z pozarolniczą działalnością gospodarczą, natomiast w zbiegu z innymi tytułami ogólnymi, w tym także z pozostałymi formami prowadzenia pozarolniczej działalności- tak jak tytuł </a:t>
            </a:r>
            <a:r>
              <a:rPr lang="pl-PL" dirty="0" err="1"/>
              <a:t>niebudżetowy</a:t>
            </a:r>
            <a:r>
              <a:rPr lang="pl-PL" dirty="0"/>
              <a:t>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Wyjątki: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5993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pl-PL" dirty="0" smtClean="0"/>
              <a:t>Ubezpieczenie chorobowe jest obowiązkowe dla: </a:t>
            </a:r>
          </a:p>
          <a:p>
            <a:pPr algn="just">
              <a:buFontTx/>
              <a:buChar char="-"/>
            </a:pPr>
            <a:r>
              <a:rPr lang="pl-PL" dirty="0"/>
              <a:t>p</a:t>
            </a:r>
            <a:r>
              <a:rPr lang="pl-PL" dirty="0" smtClean="0"/>
              <a:t>racowników, z wyłączeniem prokuratorów;</a:t>
            </a:r>
          </a:p>
          <a:p>
            <a:pPr algn="just">
              <a:buFontTx/>
              <a:buChar char="-"/>
            </a:pPr>
            <a:r>
              <a:rPr lang="pl-PL" dirty="0" smtClean="0"/>
              <a:t>członków rolniczych spółdzielni produkcyjnych i spółdzielni kołek rolniczych;</a:t>
            </a:r>
          </a:p>
          <a:p>
            <a:pPr algn="just">
              <a:buFontTx/>
              <a:buChar char="-"/>
            </a:pPr>
            <a:r>
              <a:rPr lang="pl-PL" dirty="0"/>
              <a:t>o</a:t>
            </a:r>
            <a:r>
              <a:rPr lang="pl-PL" dirty="0" smtClean="0"/>
              <a:t>soby odbywające służbę zastępczą.</a:t>
            </a:r>
          </a:p>
          <a:p>
            <a:pPr>
              <a:buFontTx/>
              <a:buChar char="-"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Ubezpieczenie chorobowe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1577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pl-PL" dirty="0" smtClean="0"/>
              <a:t>Dobrowolnie do ubezpieczenia chorobowego mogą przystąpić:</a:t>
            </a:r>
          </a:p>
          <a:p>
            <a:pPr algn="just"/>
            <a:r>
              <a:rPr lang="pl-PL" dirty="0"/>
              <a:t>o</a:t>
            </a:r>
            <a:r>
              <a:rPr lang="pl-PL" dirty="0" smtClean="0"/>
              <a:t>soby wykonującą pracę nakładczą;</a:t>
            </a:r>
          </a:p>
          <a:p>
            <a:pPr algn="just"/>
            <a:r>
              <a:rPr lang="pl-PL" dirty="0" smtClean="0"/>
              <a:t>otrzymujący stypendium doktoranckie doktoranci; </a:t>
            </a:r>
          </a:p>
          <a:p>
            <a:pPr algn="just"/>
            <a:r>
              <a:rPr lang="pl-PL" dirty="0"/>
              <a:t>o</a:t>
            </a:r>
            <a:r>
              <a:rPr lang="pl-PL" dirty="0" smtClean="0"/>
              <a:t>soby prowadzące pozarolniczą działalność oraz osoby z nią współpracujące;</a:t>
            </a:r>
          </a:p>
          <a:p>
            <a:pPr algn="just"/>
            <a:r>
              <a:rPr lang="pl-PL" dirty="0" smtClean="0"/>
              <a:t>osoby wykonujące pracę na podstawie umowy agencyjnej lub umowy zlecenie albo innej umowy o świadczenie usług, do której zgodnie z Kodeksem cywilnym stosuje się przepisy dotyczące zlecenia lub osoby z nią współpracujące;    </a:t>
            </a:r>
          </a:p>
          <a:p>
            <a:pPr algn="just"/>
            <a:r>
              <a:rPr lang="pl-PL" dirty="0" smtClean="0"/>
              <a:t>osoby wykonujące odpłatnie pracę, na podstawie skierowania do pracy, w czasie odbywania kary pozbawienia wolności lub tymczasowego aresztowania; </a:t>
            </a:r>
          </a:p>
          <a:p>
            <a:pPr algn="just"/>
            <a:r>
              <a:rPr lang="pl-PL" dirty="0" smtClean="0"/>
              <a:t>duchowni;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Ubezpieczenie chorobowe: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6711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pl-PL" dirty="0"/>
              <a:t>Obowiązkowo ubezpieczeniu wypadkowemu podlegają osoby podlegające ubezpieczeniom emerytalnemu i rentowym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r>
              <a:rPr lang="pl-PL" dirty="0" smtClean="0"/>
              <a:t>Nie podlegają ubezpieczeniu wypadkowemu:</a:t>
            </a:r>
          </a:p>
          <a:p>
            <a:pPr algn="just"/>
            <a:r>
              <a:rPr lang="pl-PL" dirty="0"/>
              <a:t>o</a:t>
            </a:r>
            <a:r>
              <a:rPr lang="pl-PL" dirty="0" smtClean="0"/>
              <a:t>soby wykonujące pracę nakładczą;</a:t>
            </a:r>
          </a:p>
          <a:p>
            <a:pPr algn="just"/>
            <a:r>
              <a:rPr lang="pl-PL" dirty="0"/>
              <a:t>ż</a:t>
            </a:r>
            <a:r>
              <a:rPr lang="pl-PL" dirty="0" smtClean="0"/>
              <a:t>ołnierze niezawodowi pełniący czynną służbę wojskową z wyjątkiem żołnierzy pełniących służbę kandydacką; </a:t>
            </a:r>
          </a:p>
          <a:p>
            <a:pPr algn="just"/>
            <a:r>
              <a:rPr lang="pl-PL" dirty="0" smtClean="0"/>
              <a:t>bezrobotni, którzy pobierają zasiłek dla bezrobotnych lub świadczenie integracyjne;</a:t>
            </a:r>
          </a:p>
          <a:p>
            <a:pPr algn="just"/>
            <a:r>
              <a:rPr lang="pl-PL" dirty="0"/>
              <a:t>posłowie do Parlamentu Europejskiego, o których mowa w art. 1 ust. 1 ustawy z dnia 30 lipca 2004 r. o uposażeniu posłów do Parlamentu Europejskiego wybranych w Rzeczypospolitej Polskiej</a:t>
            </a:r>
            <a:endParaRPr lang="pl-PL" dirty="0" smtClean="0"/>
          </a:p>
          <a:p>
            <a:pPr marL="109728" indent="0" algn="just">
              <a:buNone/>
            </a:pPr>
            <a:endParaRPr lang="pl-PL" dirty="0" smtClean="0"/>
          </a:p>
          <a:p>
            <a:pPr algn="just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Ubezpieczenie wypadkowe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2946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osobami przebywającymi na urlopach wychowawczych lub pobierającymi zasiłek macierzyński albo zasiłek w wysokości zasiłku macierzyńskiego;</a:t>
            </a:r>
          </a:p>
          <a:p>
            <a:pPr algn="just"/>
            <a:r>
              <a:rPr lang="pl-PL" dirty="0" smtClean="0"/>
              <a:t>osobami </a:t>
            </a:r>
            <a:r>
              <a:rPr lang="pl-PL" dirty="0"/>
              <a:t>pobierającymi świadczenia socjalne wypłacane w okresie urlopu oraz osobami pobierającymi zasiłek socjalny wypłacany na czas przekwalifikowania zawodowego i poszukiwania nowego zatrudnienia, a także osobami pobierającymi wynagrodzenie przysługujące w okresie korzystania ze świadczenia górniczego albo w okresie korzystania ze stypendium na przekwalifikowanie, wynikające z odrębnych przepisów lub układów zbiorowych pracy;</a:t>
            </a:r>
          </a:p>
          <a:p>
            <a:pPr algn="just"/>
            <a:r>
              <a:rPr lang="pl-PL" dirty="0" smtClean="0"/>
              <a:t>osobami </a:t>
            </a:r>
            <a:r>
              <a:rPr lang="pl-PL" dirty="0"/>
              <a:t>pobierającymi świadczenie szkoleniowe wypłacane po ustaniu zatrudnienia;</a:t>
            </a:r>
          </a:p>
          <a:p>
            <a:pPr algn="just"/>
            <a:r>
              <a:rPr lang="pl-PL" dirty="0" smtClean="0"/>
              <a:t>członkami </a:t>
            </a:r>
            <a:r>
              <a:rPr lang="pl-PL" dirty="0"/>
              <a:t>rad nadzorczych wynagradzanymi z tytułu pełnienia tej </a:t>
            </a:r>
            <a:r>
              <a:rPr lang="pl-PL" dirty="0" smtClean="0"/>
              <a:t>funkcji;</a:t>
            </a:r>
          </a:p>
          <a:p>
            <a:pPr algn="just"/>
            <a:r>
              <a:rPr lang="pl-PL" dirty="0" smtClean="0"/>
              <a:t>osobami, które sprawują osobistą opiekę nad dzieckiem;</a:t>
            </a:r>
          </a:p>
          <a:p>
            <a:pPr algn="just"/>
            <a:r>
              <a:rPr lang="pl-PL" dirty="0"/>
              <a:t>osoby, które są objęte dobrowolnymi ubezpieczeniami emerytalnym i rentowymi na podstawie art. 7 ustawy o systemie ubezpieczeń </a:t>
            </a:r>
            <a:r>
              <a:rPr lang="pl-PL" dirty="0" smtClean="0"/>
              <a:t>społecznych</a:t>
            </a:r>
            <a:r>
              <a:rPr lang="pl-PL" dirty="0"/>
              <a:t>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Ubezpieczenie wypadkowe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4687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pPr marL="109728" indent="0">
              <a:buNone/>
            </a:pPr>
            <a:r>
              <a:rPr lang="pl-PL" dirty="0"/>
              <a:t>I.  </a:t>
            </a:r>
            <a:r>
              <a:rPr lang="pl-PL" dirty="0" smtClean="0"/>
              <a:t>I. Jędrasik-Jankowska</a:t>
            </a:r>
            <a:r>
              <a:rPr lang="pl-PL" dirty="0"/>
              <a:t>, Pojęcia i konstrukcje prawne ubezpieczenia społecznego, Warszawa </a:t>
            </a:r>
            <a:r>
              <a:rPr lang="pl-PL" dirty="0" smtClean="0"/>
              <a:t>2018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II. Ustawy </a:t>
            </a:r>
            <a:r>
              <a:rPr lang="pl-PL" dirty="0"/>
              <a:t>z dnia 13 października 1998 r. o systemie ubezpieczeń społecznych (</a:t>
            </a:r>
            <a:r>
              <a:rPr lang="pl-PL" dirty="0" err="1"/>
              <a:t>Dz.U</a:t>
            </a:r>
            <a:r>
              <a:rPr lang="pl-PL" dirty="0"/>
              <a:t>. z </a:t>
            </a:r>
            <a:r>
              <a:rPr lang="pl-PL" dirty="0" smtClean="0"/>
              <a:t>2020 </a:t>
            </a:r>
            <a:r>
              <a:rPr lang="pl-PL" dirty="0"/>
              <a:t>r., poz. </a:t>
            </a:r>
            <a:r>
              <a:rPr lang="pl-PL" dirty="0" smtClean="0"/>
              <a:t>166 </a:t>
            </a:r>
            <a:r>
              <a:rPr lang="pl-PL" dirty="0"/>
              <a:t>ze zm.)</a:t>
            </a:r>
          </a:p>
          <a:p>
            <a:pPr marL="10972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220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 algn="just"/>
            <a:r>
              <a:rPr lang="pl-PL" dirty="0" smtClean="0"/>
              <a:t>Ubezpieczenie emerytalne (art. 6 -7 ustawy o systemie ubezpieczeń społecznych)</a:t>
            </a:r>
          </a:p>
          <a:p>
            <a:pPr algn="just"/>
            <a:r>
              <a:rPr lang="pl-PL" dirty="0" smtClean="0"/>
              <a:t>Ubezpieczenie rentowe (art. 6 -7 ustawy o systemie ubezpieczeń społecznych)</a:t>
            </a:r>
          </a:p>
          <a:p>
            <a:pPr algn="just"/>
            <a:r>
              <a:rPr lang="pl-PL" dirty="0" smtClean="0"/>
              <a:t>Ubezpieczenie w razie choroby i macierzyństwa (art. 11 ustawy o systemie ubezpieczeń społecznych)</a:t>
            </a:r>
          </a:p>
          <a:p>
            <a:pPr algn="just"/>
            <a:r>
              <a:rPr lang="pl-PL" dirty="0" smtClean="0"/>
              <a:t>Ubezpieczenie z tytuły wypadków przy pracy i chorób zawodowych (art. 12 ustawy o systemie ubezpieczeń społecznych)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1603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47500" lnSpcReduction="20000"/>
          </a:bodyPr>
          <a:lstStyle/>
          <a:p>
            <a:pPr marL="109728" indent="0" algn="just">
              <a:buNone/>
            </a:pPr>
            <a:r>
              <a:rPr lang="pl-PL" dirty="0"/>
              <a:t>Obowiązkowo ubezpieczeniom emerytalnemu i rentowym  podlegają: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/>
              <a:t>pracownicy, z wyłączeniem prokuratorów,</a:t>
            </a:r>
          </a:p>
          <a:p>
            <a:pPr algn="just"/>
            <a:r>
              <a:rPr lang="pl-PL" dirty="0"/>
              <a:t>osoby, które wykonują pracę nakładczą,</a:t>
            </a:r>
          </a:p>
          <a:p>
            <a:pPr algn="just"/>
            <a:r>
              <a:rPr lang="pl-PL" dirty="0"/>
              <a:t>członkowie rolniczych spółdzielni produkcyjnych i spółdzielni kółek rolniczych,</a:t>
            </a:r>
          </a:p>
          <a:p>
            <a:pPr algn="just"/>
            <a:r>
              <a:rPr lang="pl-PL" dirty="0"/>
              <a:t>osoby, które pracują na podstawie umowy agencyjnej, umowy zlecenia lub innej umowy o świadczenie usług, </a:t>
            </a:r>
            <a:r>
              <a:rPr lang="pl-PL" dirty="0" smtClean="0"/>
              <a:t>do których zgodnie z Kodeksem cywilnym stosuje się przepisy dotyczące zlecenia oraz </a:t>
            </a:r>
            <a:r>
              <a:rPr lang="pl-PL" dirty="0"/>
              <a:t>osoby, które z nimi współpracują,</a:t>
            </a:r>
          </a:p>
          <a:p>
            <a:pPr algn="just"/>
            <a:r>
              <a:rPr lang="pl-PL" dirty="0"/>
              <a:t>osoby, które prowadzą pozarolniczą działalność oraz osoby, które z nimi współpracują</a:t>
            </a:r>
            <a:r>
              <a:rPr lang="pl-PL" dirty="0" smtClean="0"/>
              <a:t>,</a:t>
            </a:r>
          </a:p>
          <a:p>
            <a:pPr algn="just"/>
            <a:r>
              <a:rPr lang="pl-PL" dirty="0"/>
              <a:t>o</a:t>
            </a:r>
            <a:r>
              <a:rPr lang="pl-PL" dirty="0" smtClean="0"/>
              <a:t>soby współpracujące </a:t>
            </a:r>
            <a:r>
              <a:rPr lang="pl-PL" dirty="0"/>
              <a:t>z osobami fizycznymi, o których mowa w art. 18 ust. 1 ustawy z dnia 6 marca 2018 r. - Prawo przedsiębiorców</a:t>
            </a:r>
          </a:p>
          <a:p>
            <a:pPr algn="just"/>
            <a:r>
              <a:rPr lang="pl-PL" dirty="0"/>
              <a:t>posłowie i senatorowie pobierający uposażenie oraz posłowie do Parlamentu Europejskiego,</a:t>
            </a:r>
          </a:p>
          <a:p>
            <a:pPr algn="just"/>
            <a:r>
              <a:rPr lang="pl-PL" dirty="0"/>
              <a:t>osoby, które pobierają stypendium sportowe,</a:t>
            </a:r>
          </a:p>
          <a:p>
            <a:pPr algn="just"/>
            <a:r>
              <a:rPr lang="pl-PL" dirty="0"/>
              <a:t>pobierający stypendium słuchacze Krajowej Szkoły Administracji Publicznej</a:t>
            </a:r>
            <a:r>
              <a:rPr lang="pl-PL" dirty="0" smtClean="0"/>
              <a:t>,</a:t>
            </a:r>
          </a:p>
          <a:p>
            <a:pPr algn="just"/>
            <a:r>
              <a:rPr lang="pl-PL" dirty="0" smtClean="0"/>
              <a:t>otrzymujący stypendium doktoranckie doktoranci; </a:t>
            </a:r>
            <a:endParaRPr lang="pl-PL" dirty="0"/>
          </a:p>
          <a:p>
            <a:pPr algn="just"/>
            <a:r>
              <a:rPr lang="pl-PL" dirty="0"/>
              <a:t>osoby wykonujące odpłatnie pracę, na podstawie skierowania do pracy, w czasie odbywania kary pozbawienia wolności lub tymczasowego aresztowania,</a:t>
            </a:r>
          </a:p>
          <a:p>
            <a:pPr algn="just"/>
            <a:r>
              <a:rPr lang="pl-PL" dirty="0"/>
              <a:t>osoby pobierające zasiłek dla bezrobotnych, świadczenie integracyjne lub stypendium w okresie odbywania szkolenia, stażu lub przygotowania zawodowego dorosłych, na które zostały skierowane przez powiatowy urząd pracy,</a:t>
            </a:r>
          </a:p>
          <a:p>
            <a:pPr algn="just"/>
            <a:r>
              <a:rPr lang="pl-PL" dirty="0"/>
              <a:t>osoby pobierające stypendium w okresie odbywania szkolenia, stażu lub przygotowania zawodowego dorosłych, na które zostały skierowane przez podmioty inne niż powiatowy urząd pracy,</a:t>
            </a:r>
          </a:p>
          <a:p>
            <a:pPr algn="just"/>
            <a:r>
              <a:rPr lang="pl-PL" dirty="0"/>
              <a:t>osoby, które pobierają stypendium na podstawie przepisów o promocji zatrudnienia i instytucjach rynku pracy w okresie odbywania studiów podyplomowych,</a:t>
            </a:r>
          </a:p>
          <a:p>
            <a:pPr algn="just"/>
            <a:r>
              <a:rPr lang="pl-PL" dirty="0"/>
              <a:t>osoby duchowne,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Ubezpieczenie emerytalne i rentowe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29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55000" lnSpcReduction="20000"/>
          </a:bodyPr>
          <a:lstStyle/>
          <a:p>
            <a:r>
              <a:rPr lang="pl-PL" dirty="0"/>
              <a:t>niezawodowi żołnierze pełniący czynną służbę wojskową, oprócz żołnierzy pełniących służbę kandydacką,</a:t>
            </a:r>
          </a:p>
          <a:p>
            <a:r>
              <a:rPr lang="pl-PL" dirty="0"/>
              <a:t>osoby, które odbywają służbę zastępczą,</a:t>
            </a:r>
          </a:p>
          <a:p>
            <a:r>
              <a:rPr lang="pl-PL" dirty="0"/>
              <a:t>osoby, które są na urlopach wychowawczych lub pobierają zasiłek macierzyński albo zasiłek w wysokości zasiłku macierzyńskiego,</a:t>
            </a:r>
          </a:p>
          <a:p>
            <a:r>
              <a:rPr lang="pl-PL" dirty="0"/>
              <a:t>osoby, które pobierają: świadczenie socjalne wypłacane w okresie urlopu, zasiłek socjalny wypłacany na czas przekwalifikowania zawodowego i poszukiwania nowego zatrudnienia, wynagrodzenie przysługujące w okresie korzystania ze świadczenia górniczego albo w okresie korzystania ze stypendium na przekwalifikowanie, wynagrodzenie wynikające z odrębnych przepisów lub układów zbiorowych pracy,</a:t>
            </a:r>
          </a:p>
          <a:p>
            <a:r>
              <a:rPr lang="pl-PL" dirty="0"/>
              <a:t>osoby, które pobierają świadczenie szkoleniowe wypłacane po ustaniu zatrudnienia</a:t>
            </a:r>
            <a:r>
              <a:rPr lang="pl-PL" dirty="0" smtClean="0"/>
              <a:t>,</a:t>
            </a:r>
          </a:p>
          <a:p>
            <a:r>
              <a:rPr lang="pl-PL" dirty="0"/>
              <a:t>c</a:t>
            </a:r>
            <a:r>
              <a:rPr lang="pl-PL" dirty="0" smtClean="0"/>
              <a:t>złonkowie rad nadzorczych wynagradzanych z tytułu pełnienia tej funkcji,</a:t>
            </a:r>
            <a:endParaRPr lang="pl-PL" dirty="0"/>
          </a:p>
          <a:p>
            <a:r>
              <a:rPr lang="pl-PL" dirty="0"/>
              <a:t>osoby, które rezygnują z zatrudnienia, aby sprawować </a:t>
            </a:r>
            <a:r>
              <a:rPr lang="pl-PL" dirty="0" smtClean="0"/>
              <a:t>bezpośrednią, osobistą </a:t>
            </a:r>
            <a:r>
              <a:rPr lang="pl-PL" dirty="0"/>
              <a:t>opiekę nad długotrwale lub ciężko chorym członkiem rodziny, a także – jeżeli nie mieszkają z nimi –nad matką, ojcem lub rodzeństwem,</a:t>
            </a:r>
          </a:p>
          <a:p>
            <a:r>
              <a:rPr lang="pl-PL" dirty="0"/>
              <a:t>osoby, które pobierają świadczenie pielęgnacyjne, specjalny zasiłek opiekuńczy lub zasiłek dla opiekuna,</a:t>
            </a:r>
          </a:p>
          <a:p>
            <a:r>
              <a:rPr lang="pl-PL" dirty="0"/>
              <a:t>osoby, które pracują na podstawie umowy uaktywniającej (czyli nianie),</a:t>
            </a:r>
          </a:p>
          <a:p>
            <a:r>
              <a:rPr lang="pl-PL" dirty="0"/>
              <a:t>osoby, które sprawują osobistą opiekę nad dzieckiem, oprócz osób, które podlegają tylko ubezpieczeniu emerytalnemu (art. 6b </a:t>
            </a:r>
            <a:r>
              <a:rPr lang="pl-PL" dirty="0" smtClean="0"/>
              <a:t>ustawy o systemie ubezpieczeń społecznych)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Ubezpieczenie emerytalne i rentowe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767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pl-PL" dirty="0"/>
              <a:t>Prawo do dobrowolnego objęcia ubezpieczeniami emerytalnym i rentowymi przysługuje osobom, które nie spełniają warunków do objęcia tymi ubezpieczeniami obowiązkowo.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Ubezpieczenie emerytalne i rentowe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5212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Za pracownika uważa się osobę pozostającą w stosunku pracy, z zastrzeżeniem ust. 2 i 2a.</a:t>
            </a:r>
          </a:p>
          <a:p>
            <a:pPr algn="just"/>
            <a:r>
              <a:rPr lang="pl-PL" dirty="0" smtClean="0"/>
              <a:t>Jeżeli </a:t>
            </a:r>
            <a:r>
              <a:rPr lang="pl-PL" dirty="0"/>
              <a:t>pracownik spełnia kryteria określone dla osób współpracujących, o których mowa w ust. 11 - dla celów ubezpieczeń społecznych jest traktowany jako osoba współpracująca.</a:t>
            </a:r>
          </a:p>
          <a:p>
            <a:pPr algn="just"/>
            <a:r>
              <a:rPr lang="pl-PL" dirty="0" smtClean="0"/>
              <a:t>Za </a:t>
            </a:r>
            <a:r>
              <a:rPr lang="pl-PL" dirty="0"/>
              <a:t>pracownika, w rozumieniu ustawy, uważa się także osobę wykonującą pracę na podstawie umowy agencyjnej, umowy zlecenia lub innej umowy o świadczenie usług, do której zgodnie z Kodeksem cywilnym stosuje się przepisy dotyczące zlecenia, albo umowy o dzieło, jeżeli umowę taką zawarła z pracodawcą, z którym pozostaje w stosunku pracy, lub jeżeli w ramach takiej umowy wykonuje pracę na rzecz pracodawcy, z którym pozostaje w stosunku </a:t>
            </a:r>
            <a:r>
              <a:rPr lang="pl-PL" dirty="0" smtClean="0"/>
              <a:t>pracy..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Osoby pozostające w stosunku pracy, z wyłączeniem prokuratorów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785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 fontScale="62500" lnSpcReduction="20000"/>
          </a:bodyPr>
          <a:lstStyle/>
          <a:p>
            <a:pPr marL="109728" indent="0" algn="just">
              <a:buNone/>
            </a:pPr>
            <a:r>
              <a:rPr lang="pl-PL" dirty="0"/>
              <a:t>	Za osobę prowadzącą pozarolniczą działalność uważa się:</a:t>
            </a:r>
          </a:p>
          <a:p>
            <a:pPr algn="just"/>
            <a:r>
              <a:rPr lang="pl-PL" dirty="0"/>
              <a:t>	osobę prowadzącą pozarolniczą działalność gospodarczą na podstawie przepisów ustawy z dnia 6 marca 2018 r. - Prawo przedsiębiorców lub innych przepisów szczególnych, z wyjątkiem ust. 6a;</a:t>
            </a:r>
          </a:p>
          <a:p>
            <a:pPr algn="just"/>
            <a:r>
              <a:rPr lang="pl-PL" dirty="0"/>
              <a:t>	twórcę i artystę;</a:t>
            </a:r>
          </a:p>
          <a:p>
            <a:pPr algn="just"/>
            <a:r>
              <a:rPr lang="pl-PL" dirty="0"/>
              <a:t>	osobę prowadzącą działalność w zakresie wolnego zawodu:</a:t>
            </a:r>
          </a:p>
          <a:p>
            <a:pPr marL="109728" indent="0" algn="just">
              <a:buNone/>
            </a:pPr>
            <a:r>
              <a:rPr lang="pl-PL" dirty="0"/>
              <a:t>a)	w rozumieniu przepisów o zryczałtowanym podatku dochodowym od niektórych przychodów osiąganych przez osoby fizyczne,</a:t>
            </a:r>
          </a:p>
          <a:p>
            <a:pPr marL="109728" indent="0" algn="just">
              <a:buNone/>
            </a:pPr>
            <a:r>
              <a:rPr lang="pl-PL" dirty="0"/>
              <a:t>b)	z której przychody są przychodami z działalności gospodarczej w rozumieniu przepisów o podatku dochodowym od osób fizycznych;</a:t>
            </a:r>
          </a:p>
          <a:p>
            <a:pPr algn="just"/>
            <a:r>
              <a:rPr lang="pl-PL" dirty="0"/>
              <a:t>	wspólnika jednoosobowej spółki z ograniczoną odpowiedzialnością oraz wspólników spółki jawnej, komandytowej lub partnerskiej;</a:t>
            </a:r>
          </a:p>
          <a:p>
            <a:pPr algn="just"/>
            <a:r>
              <a:rPr lang="pl-PL" dirty="0"/>
              <a:t>	osobę prowadzącą publiczną lub niepubliczną szkołę, inną formę wychowania przedszkolnego, placówkę lub ich zespół, na podstawie przepisów ustawy z dnia 14 grudnia 2016 r. - Prawo oświatowe (Dz. U. z 2019 r. poz. 1148, z </a:t>
            </a:r>
            <a:r>
              <a:rPr lang="pl-PL" dirty="0" err="1"/>
              <a:t>późn</a:t>
            </a:r>
            <a:r>
              <a:rPr lang="pl-PL" dirty="0"/>
              <a:t>. zm.).</a:t>
            </a:r>
          </a:p>
          <a:p>
            <a:pPr marL="109728" indent="0" algn="just">
              <a:buNone/>
            </a:pPr>
            <a:r>
              <a:rPr lang="pl-PL" dirty="0"/>
              <a:t>	</a:t>
            </a:r>
            <a:r>
              <a:rPr lang="pl-PL" dirty="0" smtClean="0"/>
              <a:t>Za </a:t>
            </a:r>
            <a:r>
              <a:rPr lang="pl-PL" dirty="0"/>
              <a:t>osobę prowadzącą pozarolniczą działalność nie uważa się w rozumieniu niniejszej ustawy osoby fizycznej, o której mowa w art. 18 ust. 1 ustawy z dnia 6 marca 2018 r. - Prawo przedsiębiorców.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Osoby prowadzące pozarolniczą działalność oraz osoby z nimi współpracującymi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9740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pl-PL" dirty="0"/>
              <a:t>Za osobę współpracującą z osobami prowadzącymi pozarolniczą działalność, zleceniobiorcami oraz z osobami fizycznymi, wskazanymi w art. 18 ust. 1 ustawy z dnia 6 marca 2018 r. - Prawo przedsiębiorców, o której mowa w art. 6 ust. 1 pkt 4-5a, uważa się małżonka, dzieci własne, dzieci drugiego małżonka i dzieci przysposobione, rodziców, macochę i ojczyma oraz osoby przysposabiające, jeżeli pozostają z nimi we wspólnym gospodarstwie domowym i współpracują przy prowadzeniu tej działalności lub wykonywaniu umowy agencyjnej lub umowy zlecenia; nie dotyczy to osób, z którymi została zawarta umowa o pracę w celu przygotowania zawodowego.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Osoby prowadzące pozarolniczą działalność oraz osoby z nimi współpracującymi</a:t>
            </a:r>
          </a:p>
        </p:txBody>
      </p:sp>
    </p:spTree>
    <p:extLst>
      <p:ext uri="{BB962C8B-B14F-4D97-AF65-F5344CB8AC3E}">
        <p14:creationId xmlns:p14="http://schemas.microsoft.com/office/powerpoint/2010/main" val="222105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Zbieg tytułów ubezpieczenia występuje, gdy jedna osoba wykonuje kilka rodzajów działalności (ma kilka tytułów) do ubezpieczenia społecznego. W takich przypadkach ustawodawca zwykle wskazuje, który tytuł ma pierwszeństwo, czyli z którego tytułu podlega się ubezpieczeniu z wyłączeniem obowiązku z pozostałych tytułów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/>
              <a:t>Zbieg obowiązku ubezpieczenia ma zastosowanie tylko do ubezpieczeń emerytalnego i rentowego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Zbieg tytułów ubezpieczenia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2479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347</TotalTime>
  <Words>1703</Words>
  <Application>Microsoft Office PowerPoint</Application>
  <PresentationFormat>Pokaz na ekranie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Hol</vt:lpstr>
      <vt:lpstr>Podleganie ubezpieczeniom społecznym </vt:lpstr>
      <vt:lpstr>Prezentacja programu PowerPoint</vt:lpstr>
      <vt:lpstr>Ubezpieczenie emerytalne i rentowe</vt:lpstr>
      <vt:lpstr>Ubezpieczenie emerytalne i rentowe</vt:lpstr>
      <vt:lpstr>Ubezpieczenie emerytalne i rentowe</vt:lpstr>
      <vt:lpstr>Osoby pozostające w stosunku pracy, z wyłączeniem prokuratorów </vt:lpstr>
      <vt:lpstr>Osoby prowadzące pozarolniczą działalność oraz osoby z nimi współpracującymi</vt:lpstr>
      <vt:lpstr>Osoby prowadzące pozarolniczą działalność oraz osoby z nimi współpracującymi</vt:lpstr>
      <vt:lpstr>Zbieg tytułów ubezpieczenia </vt:lpstr>
      <vt:lpstr>Zbieg tytułów ubezpieczenia</vt:lpstr>
      <vt:lpstr>Zbieg tytułów ubezpieczenia</vt:lpstr>
      <vt:lpstr>Zbieg tytułów ubezpieczenia</vt:lpstr>
      <vt:lpstr>Reguły zbiegu obowiązku ubezpieczeń emerytalnego i rentowego</vt:lpstr>
      <vt:lpstr>Wyjątki:</vt:lpstr>
      <vt:lpstr>Ubezpieczenie chorobowe </vt:lpstr>
      <vt:lpstr>Ubezpieczenie chorobowe:</vt:lpstr>
      <vt:lpstr>Ubezpieczenie wypadkowe </vt:lpstr>
      <vt:lpstr>Ubezpieczenie wypadkowe</vt:lpstr>
      <vt:lpstr>Prezentacja programu PowerPoint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Kowalski Ryszard</dc:creator>
  <cp:lastModifiedBy>Kowalski Ryszard</cp:lastModifiedBy>
  <cp:revision>73</cp:revision>
  <dcterms:created xsi:type="dcterms:W3CDTF">2020-03-25T17:18:27Z</dcterms:created>
  <dcterms:modified xsi:type="dcterms:W3CDTF">2020-03-27T18:32:01Z</dcterms:modified>
</cp:coreProperties>
</file>