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5" d="100"/>
          <a:sy n="95" d="100"/>
        </p:scale>
        <p:origin x="1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10/10/2019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10/10/2019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10/10/2019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7D3CAF-0FE1-46D7-A00C-6606E81AA267}"/>
              </a:ext>
            </a:extLst>
          </p:cNvPr>
          <p:cNvSpPr>
            <a:spLocks noGrp="1"/>
          </p:cNvSpPr>
          <p:nvPr>
            <p:ph type="ctrTitle"/>
          </p:nvPr>
        </p:nvSpPr>
        <p:spPr/>
        <p:txBody>
          <a:bodyPr/>
          <a:lstStyle/>
          <a:p>
            <a:r>
              <a:rPr lang="pl-PL" sz="4000" dirty="0"/>
              <a:t>Podmioty systemu ochrony zdrowia</a:t>
            </a:r>
          </a:p>
        </p:txBody>
      </p:sp>
      <p:sp>
        <p:nvSpPr>
          <p:cNvPr id="3" name="Podtytuł 2">
            <a:extLst>
              <a:ext uri="{FF2B5EF4-FFF2-40B4-BE49-F238E27FC236}">
                <a16:creationId xmlns:a16="http://schemas.microsoft.com/office/drawing/2014/main" id="{3840FEB7-86A4-4B3C-B998-DD3DE988D1E5}"/>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113150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48C22-D6C8-41DF-870F-D2DEC7943053}"/>
              </a:ext>
            </a:extLst>
          </p:cNvPr>
          <p:cNvSpPr>
            <a:spLocks noGrp="1"/>
          </p:cNvSpPr>
          <p:nvPr>
            <p:ph type="title"/>
          </p:nvPr>
        </p:nvSpPr>
        <p:spPr/>
        <p:txBody>
          <a:bodyPr/>
          <a:lstStyle/>
          <a:p>
            <a:r>
              <a:rPr lang="pl-PL" dirty="0"/>
              <a:t>Osoby podlegające obowiązkowo ubezpieczeniu zdrowotnemu – c.d.</a:t>
            </a:r>
          </a:p>
        </p:txBody>
      </p:sp>
      <p:sp>
        <p:nvSpPr>
          <p:cNvPr id="3" name="Symbol zastępczy zawartości 2">
            <a:extLst>
              <a:ext uri="{FF2B5EF4-FFF2-40B4-BE49-F238E27FC236}">
                <a16:creationId xmlns:a16="http://schemas.microsoft.com/office/drawing/2014/main" id="{EA48463A-F579-4C59-ACC5-6A5F36A70574}"/>
              </a:ext>
            </a:extLst>
          </p:cNvPr>
          <p:cNvSpPr>
            <a:spLocks noGrp="1"/>
          </p:cNvSpPr>
          <p:nvPr>
            <p:ph idx="1"/>
          </p:nvPr>
        </p:nvSpPr>
        <p:spPr/>
        <p:txBody>
          <a:bodyPr/>
          <a:lstStyle/>
          <a:p>
            <a:pPr marL="0" indent="0" algn="just">
              <a:buNone/>
            </a:pPr>
            <a:r>
              <a:rPr lang="pl-PL" dirty="0"/>
              <a:t>8) osoby pobierające zasiłek stały z pomocy społecznej niepodlegające obowiązkowi ubezpieczenia zdrowotnego z innego tytułu;</a:t>
            </a:r>
          </a:p>
          <a:p>
            <a:pPr marL="0" indent="0" algn="just">
              <a:buNone/>
            </a:pPr>
            <a:r>
              <a:rPr lang="pl-PL" dirty="0"/>
              <a:t>9) osoby, które uzyskały w Rzeczpospolitej Polskiej status uchodźcy lub ochronę uzupełniającą, objęte indywidualnym programem integracji na podstawie przepisów o pomocy społecznej, niepodlegające obowiązkowi ubezpieczenia zdrowotnego z innego tytułu.  </a:t>
            </a:r>
          </a:p>
          <a:p>
            <a:pPr marL="0" indent="0">
              <a:buNone/>
            </a:pPr>
            <a:endParaRPr lang="pl-PL" dirty="0"/>
          </a:p>
        </p:txBody>
      </p:sp>
    </p:spTree>
    <p:extLst>
      <p:ext uri="{BB962C8B-B14F-4D97-AF65-F5344CB8AC3E}">
        <p14:creationId xmlns:p14="http://schemas.microsoft.com/office/powerpoint/2010/main" val="192734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5D1B389-E6D4-4F6A-AD41-54EE6D295DA9}"/>
              </a:ext>
            </a:extLst>
          </p:cNvPr>
          <p:cNvSpPr>
            <a:spLocks noGrp="1"/>
          </p:cNvSpPr>
          <p:nvPr>
            <p:ph idx="1"/>
          </p:nvPr>
        </p:nvSpPr>
        <p:spPr>
          <a:xfrm>
            <a:off x="1371600" y="1570183"/>
            <a:ext cx="9601200" cy="4297218"/>
          </a:xfrm>
        </p:spPr>
        <p:txBody>
          <a:bodyPr/>
          <a:lstStyle/>
          <a:p>
            <a:pPr algn="just"/>
            <a:r>
              <a:rPr lang="pl-PL" dirty="0"/>
              <a:t>Obowiązek ubezpieczenia zdrowotnego uważa się za spełniony po zgłoszeniu do ubezpieczenia zdrowotnego osoby podlegającej temu obowiązkowi zgodnie z przepisami art. 74-76 ustawy oraz opłaceniu składki w terminie i na zasadach określonych w ustawie (art. 67 ust. 1 </a:t>
            </a:r>
            <a:r>
              <a:rPr lang="pl-PL" dirty="0" err="1"/>
              <a:t>u.ś.o.z</a:t>
            </a:r>
            <a:r>
              <a:rPr lang="pl-PL" dirty="0"/>
              <a:t>.)</a:t>
            </a:r>
          </a:p>
          <a:p>
            <a:pPr algn="just"/>
            <a:r>
              <a:rPr lang="pl-PL" dirty="0"/>
              <a:t>Osoba podlegająca obowiązkowi ubezpieczenia zdrowotnego po zgłoszeniu do ubezpieczenia zdrowotnego uzyskuje prawo do świadczeń opieki zdrowotnej (art. 67 ust. 2 </a:t>
            </a:r>
            <a:r>
              <a:rPr lang="pl-PL" dirty="0" err="1"/>
              <a:t>u.ś.o.z</a:t>
            </a:r>
            <a:r>
              <a:rPr lang="pl-PL" dirty="0"/>
              <a:t>.)</a:t>
            </a:r>
          </a:p>
        </p:txBody>
      </p:sp>
    </p:spTree>
    <p:extLst>
      <p:ext uri="{BB962C8B-B14F-4D97-AF65-F5344CB8AC3E}">
        <p14:creationId xmlns:p14="http://schemas.microsoft.com/office/powerpoint/2010/main" val="305442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0CB616-5945-432C-92E5-BA1791065458}"/>
              </a:ext>
            </a:extLst>
          </p:cNvPr>
          <p:cNvSpPr>
            <a:spLocks noGrp="1"/>
          </p:cNvSpPr>
          <p:nvPr>
            <p:ph type="title"/>
          </p:nvPr>
        </p:nvSpPr>
        <p:spPr/>
        <p:txBody>
          <a:bodyPr/>
          <a:lstStyle/>
          <a:p>
            <a:r>
              <a:rPr lang="pl-PL" dirty="0"/>
              <a:t>Zgłoszenie do ubezpieczenia członków rodziny</a:t>
            </a:r>
          </a:p>
        </p:txBody>
      </p:sp>
      <p:sp>
        <p:nvSpPr>
          <p:cNvPr id="3" name="Symbol zastępczy zawartości 2">
            <a:extLst>
              <a:ext uri="{FF2B5EF4-FFF2-40B4-BE49-F238E27FC236}">
                <a16:creationId xmlns:a16="http://schemas.microsoft.com/office/drawing/2014/main" id="{95D7FCD9-0D9F-4A4E-A105-696D40DACC09}"/>
              </a:ext>
            </a:extLst>
          </p:cNvPr>
          <p:cNvSpPr>
            <a:spLocks noGrp="1"/>
          </p:cNvSpPr>
          <p:nvPr>
            <p:ph idx="1"/>
          </p:nvPr>
        </p:nvSpPr>
        <p:spPr/>
        <p:txBody>
          <a:bodyPr>
            <a:normAutofit lnSpcReduction="10000"/>
          </a:bodyPr>
          <a:lstStyle/>
          <a:p>
            <a:pPr marL="0" indent="0" algn="just">
              <a:buNone/>
            </a:pPr>
            <a:r>
              <a:rPr lang="pl-PL" dirty="0"/>
              <a:t>Osoba podlegająca obowiązkowi ubezpieczenia zdrowotnego ma obowiązek zgłosić do ubezpieczenia zdrowotnego określonych członków rodziny:</a:t>
            </a:r>
          </a:p>
          <a:p>
            <a:pPr marL="457200" indent="-457200" algn="just">
              <a:buAutoNum type="arabicParenR"/>
            </a:pPr>
            <a:r>
              <a:rPr lang="pl-PL" dirty="0"/>
              <a:t>dziecko własne, dziecko małżonka, dziecko przysposobione, wnuka albo dziecko obce, dla którego ustanowiono opiekę, albo dziecko obce w ramach rodziny zastępczej lub rodzinnego domu dziecka, do ukończenia przez nie 18 lat, a jeżeli uczy się w szkole, zakładzie kształcenia nauczycieli, uczelni lub jednostce naukowej prowadzącej studia doktoranckie – do ukończenia 26 lat, natomiast jeżeli posiada orzeczenie o znacznym stopniu niepełnosprawności lub inne traktowane na równi – bez ograniczenia wieku;</a:t>
            </a:r>
          </a:p>
          <a:p>
            <a:pPr marL="457200" indent="-457200" algn="just">
              <a:buAutoNum type="arabicParenR"/>
            </a:pPr>
            <a:r>
              <a:rPr lang="pl-PL" dirty="0"/>
              <a:t>małżonka,</a:t>
            </a:r>
          </a:p>
          <a:p>
            <a:pPr marL="457200" indent="-457200" algn="just">
              <a:buAutoNum type="arabicParenR"/>
            </a:pPr>
            <a:r>
              <a:rPr lang="pl-PL" dirty="0"/>
              <a:t>wstępnych pozostających z ubezpieczonym we wspólnym gospodarstwie domowym</a:t>
            </a:r>
          </a:p>
          <a:p>
            <a:pPr marL="457200" indent="-457200">
              <a:buAutoNum type="arabicParenR"/>
            </a:pPr>
            <a:endParaRPr lang="pl-PL" dirty="0"/>
          </a:p>
        </p:txBody>
      </p:sp>
    </p:spTree>
    <p:extLst>
      <p:ext uri="{BB962C8B-B14F-4D97-AF65-F5344CB8AC3E}">
        <p14:creationId xmlns:p14="http://schemas.microsoft.com/office/powerpoint/2010/main" val="4030545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8749C2-D829-47BB-B3DD-3657E6DB5B90}"/>
              </a:ext>
            </a:extLst>
          </p:cNvPr>
          <p:cNvSpPr>
            <a:spLocks noGrp="1"/>
          </p:cNvSpPr>
          <p:nvPr>
            <p:ph type="title"/>
          </p:nvPr>
        </p:nvSpPr>
        <p:spPr/>
        <p:txBody>
          <a:bodyPr/>
          <a:lstStyle/>
          <a:p>
            <a:r>
              <a:rPr lang="pl-PL" dirty="0"/>
              <a:t>Zgłoszenie do ubezpieczenia członków rodziny</a:t>
            </a:r>
          </a:p>
        </p:txBody>
      </p:sp>
      <p:sp>
        <p:nvSpPr>
          <p:cNvPr id="3" name="Symbol zastępczy zawartości 2">
            <a:extLst>
              <a:ext uri="{FF2B5EF4-FFF2-40B4-BE49-F238E27FC236}">
                <a16:creationId xmlns:a16="http://schemas.microsoft.com/office/drawing/2014/main" id="{6C0C1143-AEF9-4A56-8CED-68BDD8A5B2E2}"/>
              </a:ext>
            </a:extLst>
          </p:cNvPr>
          <p:cNvSpPr>
            <a:spLocks noGrp="1"/>
          </p:cNvSpPr>
          <p:nvPr>
            <p:ph idx="1"/>
          </p:nvPr>
        </p:nvSpPr>
        <p:spPr/>
        <p:txBody>
          <a:bodyPr/>
          <a:lstStyle/>
          <a:p>
            <a:pPr algn="just"/>
            <a:r>
              <a:rPr lang="pl-PL" dirty="0"/>
              <a:t>Co do zasady obowiązek zgłoszenia do ubezpieczenia członka rodziny spoczywa na ubezpieczonym. Wyjątek od wskazanej zasady stanowi sytuacja gdy osoba sama nie zgłasza się do ubezpieczenia zdrowotnego, ale czyni to płatnik składek na jej ubezpieczenie zdrowotne. Z sytuacją taką mamy do czynienia w szczególności w odniesieniu do osób wykonujących pracę najemną (np. pracownicy, zleceniobiorcy, funkcjonariusze służb mundurowych), które do ubezpieczenia zgłaszają zatrudniające je podmioty.</a:t>
            </a:r>
          </a:p>
          <a:p>
            <a:pPr algn="just"/>
            <a:r>
              <a:rPr lang="pl-PL" dirty="0"/>
              <a:t>Wskazane osoby mają obowiązek zawiadomić podmiot właściwy do dokonania zgłoszenia do ubezpieczenia zdrowotnego o członkach rodziny podlegających zgłoszeniu do ubezpieczenia społecznego, w terminie 7 dni od dnia zaistnienia okoliczności powodujących konieczność dokonania zgłoszenia.</a:t>
            </a:r>
          </a:p>
          <a:p>
            <a:pPr>
              <a:buFontTx/>
              <a:buChar char="-"/>
            </a:pPr>
            <a:endParaRPr lang="pl-PL" dirty="0"/>
          </a:p>
          <a:p>
            <a:pPr marL="0" indent="0">
              <a:buNone/>
            </a:pPr>
            <a:endParaRPr lang="pl-PL" dirty="0"/>
          </a:p>
        </p:txBody>
      </p:sp>
    </p:spTree>
    <p:extLst>
      <p:ext uri="{BB962C8B-B14F-4D97-AF65-F5344CB8AC3E}">
        <p14:creationId xmlns:p14="http://schemas.microsoft.com/office/powerpoint/2010/main" val="3987317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9807D1-9327-4048-9626-2A2FD88BBEFC}"/>
              </a:ext>
            </a:extLst>
          </p:cNvPr>
          <p:cNvSpPr>
            <a:spLocks noGrp="1"/>
          </p:cNvSpPr>
          <p:nvPr>
            <p:ph type="title"/>
          </p:nvPr>
        </p:nvSpPr>
        <p:spPr/>
        <p:txBody>
          <a:bodyPr/>
          <a:lstStyle/>
          <a:p>
            <a:r>
              <a:rPr lang="pl-PL" dirty="0"/>
              <a:t>Kazus 1 </a:t>
            </a:r>
          </a:p>
        </p:txBody>
      </p:sp>
      <p:sp>
        <p:nvSpPr>
          <p:cNvPr id="3" name="Symbol zastępczy zawartości 2">
            <a:extLst>
              <a:ext uri="{FF2B5EF4-FFF2-40B4-BE49-F238E27FC236}">
                <a16:creationId xmlns:a16="http://schemas.microsoft.com/office/drawing/2014/main" id="{42284393-9159-47E2-B8DE-FB0F8B0B4F40}"/>
              </a:ext>
            </a:extLst>
          </p:cNvPr>
          <p:cNvSpPr>
            <a:spLocks noGrp="1"/>
          </p:cNvSpPr>
          <p:nvPr>
            <p:ph idx="1"/>
          </p:nvPr>
        </p:nvSpPr>
        <p:spPr/>
        <p:txBody>
          <a:bodyPr/>
          <a:lstStyle/>
          <a:p>
            <a:pPr marL="0" indent="0" algn="just">
              <a:buNone/>
            </a:pPr>
            <a:r>
              <a:rPr lang="pl-PL" dirty="0"/>
              <a:t>Kunegunda Malinowska w dniu 8 października 2018 roku została babcią Anny Kowalskiej. Rodzice dziewczynki oboje zatrudnieni są na podstawie umów o pracę w spółce XYZ spółka z o.o. Przezorna babcia zatrudniona na podstawie umowy zlecenia w spółce ABC spółka z o.o. w dniu 9 października 2018 roku zawiadomiła swojego zleceniodawcę o konieczności dokonania zgłoszenia do ubezpieczenia zdrowotnego jako członka rodziny wnuczki – Anny Kowalskiej. </a:t>
            </a:r>
          </a:p>
          <a:p>
            <a:pPr marL="0" indent="0" algn="just">
              <a:buNone/>
            </a:pPr>
            <a:r>
              <a:rPr lang="pl-PL" dirty="0"/>
              <a:t>Proszę ocenić prawidłowość postępowania Kunegundy Malinowskiej.</a:t>
            </a:r>
          </a:p>
        </p:txBody>
      </p:sp>
    </p:spTree>
    <p:extLst>
      <p:ext uri="{BB962C8B-B14F-4D97-AF65-F5344CB8AC3E}">
        <p14:creationId xmlns:p14="http://schemas.microsoft.com/office/powerpoint/2010/main" val="2454354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43AD16-76A2-47CA-836A-F85EF79A9DC3}"/>
              </a:ext>
            </a:extLst>
          </p:cNvPr>
          <p:cNvSpPr>
            <a:spLocks noGrp="1"/>
          </p:cNvSpPr>
          <p:nvPr>
            <p:ph type="title"/>
          </p:nvPr>
        </p:nvSpPr>
        <p:spPr/>
        <p:txBody>
          <a:bodyPr/>
          <a:lstStyle/>
          <a:p>
            <a:r>
              <a:rPr lang="pl-PL" dirty="0"/>
              <a:t>Kazus 2 </a:t>
            </a:r>
          </a:p>
        </p:txBody>
      </p:sp>
      <p:sp>
        <p:nvSpPr>
          <p:cNvPr id="3" name="Symbol zastępczy zawartości 2">
            <a:extLst>
              <a:ext uri="{FF2B5EF4-FFF2-40B4-BE49-F238E27FC236}">
                <a16:creationId xmlns:a16="http://schemas.microsoft.com/office/drawing/2014/main" id="{E1A9FB3C-D9B6-4294-84DF-7F4198F7E9E5}"/>
              </a:ext>
            </a:extLst>
          </p:cNvPr>
          <p:cNvSpPr>
            <a:spLocks noGrp="1"/>
          </p:cNvSpPr>
          <p:nvPr>
            <p:ph idx="1"/>
          </p:nvPr>
        </p:nvSpPr>
        <p:spPr/>
        <p:txBody>
          <a:bodyPr/>
          <a:lstStyle/>
          <a:p>
            <a:pPr marL="0" indent="0" algn="just">
              <a:buNone/>
            </a:pPr>
            <a:r>
              <a:rPr lang="pl-PL" dirty="0"/>
              <a:t>Celina Praworządna w dniu 30 czerwca 2018 roku ukończyła studia prawnicze. W związku z faktem, że we wrześniu 2018 roku miała zamiar przystąpić do egzaminu wstępnego na aplikację adwokacką, do którego musiała rzetelnie się przygotować,  po ukończeniu studiów nie podjęła pracy zarobkowej. Intensywna nauka oraz stres wywołany zbliżającym się egzaminem spowodowały, że w dniu 30 sierpnia 2018 roku Celina zachorowała. </a:t>
            </a:r>
          </a:p>
          <a:p>
            <a:pPr marL="0" indent="0" algn="just">
              <a:buNone/>
            </a:pPr>
            <a:r>
              <a:rPr lang="pl-PL" dirty="0"/>
              <a:t>Proszę ocenić czy Celinie Praworządnej przysługuje prawo do świadczeń opieki zdrowotnej finansowanych ze środków publicznych.</a:t>
            </a:r>
          </a:p>
        </p:txBody>
      </p:sp>
    </p:spTree>
    <p:extLst>
      <p:ext uri="{BB962C8B-B14F-4D97-AF65-F5344CB8AC3E}">
        <p14:creationId xmlns:p14="http://schemas.microsoft.com/office/powerpoint/2010/main" val="811088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CF7024-A1EA-4957-B434-8902DF535493}"/>
              </a:ext>
            </a:extLst>
          </p:cNvPr>
          <p:cNvSpPr>
            <a:spLocks noGrp="1"/>
          </p:cNvSpPr>
          <p:nvPr>
            <p:ph type="title"/>
          </p:nvPr>
        </p:nvSpPr>
        <p:spPr/>
        <p:txBody>
          <a:bodyPr/>
          <a:lstStyle/>
          <a:p>
            <a:r>
              <a:rPr lang="pl-PL" dirty="0"/>
              <a:t>Kazus 3 </a:t>
            </a:r>
          </a:p>
        </p:txBody>
      </p:sp>
      <p:sp>
        <p:nvSpPr>
          <p:cNvPr id="3" name="Symbol zastępczy zawartości 2">
            <a:extLst>
              <a:ext uri="{FF2B5EF4-FFF2-40B4-BE49-F238E27FC236}">
                <a16:creationId xmlns:a16="http://schemas.microsoft.com/office/drawing/2014/main" id="{3D25C93D-DE05-4301-A8AD-0DFC1662C8F8}"/>
              </a:ext>
            </a:extLst>
          </p:cNvPr>
          <p:cNvSpPr>
            <a:spLocks noGrp="1"/>
          </p:cNvSpPr>
          <p:nvPr>
            <p:ph idx="1"/>
          </p:nvPr>
        </p:nvSpPr>
        <p:spPr>
          <a:xfrm>
            <a:off x="1371600" y="2286000"/>
            <a:ext cx="9601200" cy="4327236"/>
          </a:xfrm>
        </p:spPr>
        <p:txBody>
          <a:bodyPr>
            <a:normAutofit lnSpcReduction="10000"/>
          </a:bodyPr>
          <a:lstStyle/>
          <a:p>
            <a:pPr marL="0" indent="0" algn="just">
              <a:buNone/>
            </a:pPr>
            <a:r>
              <a:rPr lang="pl-PL" dirty="0"/>
              <a:t>Adam Roztargniony jest studentem astronomii na Uniwersytecie Wrocławskim. Do dnia 30 września 2018 roku, a więc swoich 26 urodzin był zgłoszony do ubezpieczenia zdrowotnego jako członek rodziny przez matkę – Elwirę Roztargnioną.  Adam obawiając się o dalsze prawo do świadczeń zdrowotnych finansowanych ze środków publicznych zapytał o powyższą kwestę znajomego studenta prawa. Kolega stwierdził, że Adam nie powinien obawiać się o swoje uprawnienia, gdyż podlega ubezpieczeniu zdrowotnemu ze względu na fakt posiadania statusu studenta. Adam uspokojony powyższą odpowiedzią nie podejmował żadnych dalszych kroków dotyczących jego sytuacji ubezpieczeniowej.</a:t>
            </a:r>
          </a:p>
          <a:p>
            <a:pPr marL="0" indent="0" algn="just">
              <a:buNone/>
            </a:pPr>
            <a:endParaRPr lang="pl-PL" dirty="0"/>
          </a:p>
          <a:p>
            <a:pPr algn="just">
              <a:buFontTx/>
              <a:buChar char="-"/>
            </a:pPr>
            <a:r>
              <a:rPr lang="pl-PL" dirty="0"/>
              <a:t>Czy Adam Roztargniony jest objęty ubezpieczeniem zdrowotnym i czy przysługuje mu prawo do świadczeń?</a:t>
            </a:r>
          </a:p>
          <a:p>
            <a:pPr algn="just">
              <a:buFontTx/>
              <a:buChar char="-"/>
            </a:pPr>
            <a:r>
              <a:rPr lang="pl-PL" dirty="0"/>
              <a:t>W przypadku odpowiedzi negatywnej na powyższe pytanie proszę wskazać jakie działania powinien podjąć Adam w celu objęcia ubezpieczeniem zdrowotnym?</a:t>
            </a:r>
          </a:p>
          <a:p>
            <a:pPr algn="just">
              <a:buFontTx/>
              <a:buChar char="-"/>
            </a:pPr>
            <a:endParaRPr lang="pl-PL" dirty="0"/>
          </a:p>
        </p:txBody>
      </p:sp>
    </p:spTree>
    <p:extLst>
      <p:ext uri="{BB962C8B-B14F-4D97-AF65-F5344CB8AC3E}">
        <p14:creationId xmlns:p14="http://schemas.microsoft.com/office/powerpoint/2010/main" val="3346225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097C6B-6659-43CA-82B0-2E8345BCDFC4}"/>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F076E55A-1A22-4530-A7D6-6F8F0ECEA02C}"/>
              </a:ext>
            </a:extLst>
          </p:cNvPr>
          <p:cNvSpPr>
            <a:spLocks noGrp="1"/>
          </p:cNvSpPr>
          <p:nvPr>
            <p:ph idx="1"/>
          </p:nvPr>
        </p:nvSpPr>
        <p:spPr/>
        <p:txBody>
          <a:bodyPr/>
          <a:lstStyle/>
          <a:p>
            <a:pPr marL="0" indent="0" algn="just">
              <a:buNone/>
            </a:pPr>
            <a:r>
              <a:rPr lang="pl-PL" dirty="0"/>
              <a:t>-     osoba niewymieniona w art. 66 ust. 1, </a:t>
            </a:r>
          </a:p>
          <a:p>
            <a:pPr algn="just">
              <a:buFontTx/>
              <a:buChar char="-"/>
            </a:pPr>
            <a:r>
              <a:rPr lang="pl-PL" dirty="0"/>
              <a:t>pracownik przebywający na urlopie bezpłatnym,</a:t>
            </a:r>
          </a:p>
          <a:p>
            <a:pPr algn="just">
              <a:buFontTx/>
              <a:buChar char="-"/>
            </a:pPr>
            <a:r>
              <a:rPr lang="pl-PL" dirty="0"/>
              <a:t> poseł do Parlamentu Europejskiego wybrany w Rzeczypospolitej Polskiej lub </a:t>
            </a:r>
          </a:p>
          <a:p>
            <a:pPr algn="just">
              <a:buFontTx/>
              <a:buChar char="-"/>
            </a:pPr>
            <a:r>
              <a:rPr lang="pl-PL" dirty="0"/>
              <a:t>osoba niewymieniona w art. 66 ust. 1, do której ma zastosowanie art. 11 ust. 3 lit. e rozporządzenia Parlamentu Europejskiego i Rady (WE) nr 883/2004 z dnia 29 kwietnia 2004 r. w sprawie koordynacji systemów zabezpieczenia społecznego,</a:t>
            </a:r>
          </a:p>
          <a:p>
            <a:pPr marL="0" indent="0" algn="just">
              <a:buNone/>
            </a:pPr>
            <a:r>
              <a:rPr lang="pl-PL" dirty="0"/>
              <a:t> może ubezpieczyć się dobrowolnie na podstawie </a:t>
            </a:r>
            <a:r>
              <a:rPr lang="pl-PL" b="1" u="sng" dirty="0"/>
              <a:t>pisemnego wniosku złożonego w Funduszu</a:t>
            </a:r>
            <a:r>
              <a:rPr lang="pl-PL" dirty="0"/>
              <a:t>, jeżeli ma miejsce zamieszkania na terytorium Rzeczypospolitej Polskiej. </a:t>
            </a:r>
            <a:br>
              <a:rPr lang="pl-PL" dirty="0"/>
            </a:br>
            <a:r>
              <a:rPr lang="pl-PL" dirty="0"/>
              <a:t>(art. 68 ust. 1 </a:t>
            </a:r>
            <a:r>
              <a:rPr lang="pl-PL" dirty="0" err="1"/>
              <a:t>u.ś.o.z</a:t>
            </a:r>
            <a:r>
              <a:rPr lang="pl-PL" dirty="0"/>
              <a:t>)</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706799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CF2FF5-A80D-4A11-B74E-28FE1A48C925}"/>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3F750822-822D-48B7-AF8B-37572DD7D4E3}"/>
              </a:ext>
            </a:extLst>
          </p:cNvPr>
          <p:cNvSpPr>
            <a:spLocks noGrp="1"/>
          </p:cNvSpPr>
          <p:nvPr>
            <p:ph idx="1"/>
          </p:nvPr>
        </p:nvSpPr>
        <p:spPr/>
        <p:txBody>
          <a:bodyPr/>
          <a:lstStyle/>
          <a:p>
            <a:pPr marL="0" indent="0">
              <a:buNone/>
            </a:pPr>
            <a:r>
              <a:rPr lang="pl-PL" dirty="0"/>
              <a:t>Korzystający może zgłosić wolontariusza do ubezpieczenia zdrowotnego, jeżeli nie jest on objęty ubezpieczeniem zdrowotnym z innego tytułu</a:t>
            </a:r>
          </a:p>
        </p:txBody>
      </p:sp>
    </p:spTree>
    <p:extLst>
      <p:ext uri="{BB962C8B-B14F-4D97-AF65-F5344CB8AC3E}">
        <p14:creationId xmlns:p14="http://schemas.microsoft.com/office/powerpoint/2010/main" val="3462324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798AC-8CD1-434B-B12C-D46F808711B1}"/>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41784CF5-F152-4D83-8540-E566874AC318}"/>
              </a:ext>
            </a:extLst>
          </p:cNvPr>
          <p:cNvSpPr>
            <a:spLocks noGrp="1"/>
          </p:cNvSpPr>
          <p:nvPr>
            <p:ph idx="1"/>
          </p:nvPr>
        </p:nvSpPr>
        <p:spPr/>
        <p:txBody>
          <a:bodyPr>
            <a:normAutofit lnSpcReduction="10000"/>
          </a:bodyPr>
          <a:lstStyle/>
          <a:p>
            <a:pPr algn="just"/>
            <a:r>
              <a:rPr lang="pl-PL" dirty="0"/>
              <a:t>Osoby, o których mowa w poprzednim slajdzie mają obowiązek zgłosić do Funduszu członków rodziny, w terminie 7 dni od dnia określonego w umowie z NFZ lub od dnia zaistnienia okoliczności powodujących konieczność dokonania zgłoszenia (art. 68 ust. 3)</a:t>
            </a:r>
          </a:p>
          <a:p>
            <a:pPr algn="just"/>
            <a:r>
              <a:rPr lang="pl-PL" dirty="0"/>
              <a:t>Osoba zostaje objęta ubezpieczeniem zdrowotnym z dniem określonym w umowie zawartej przez tę osobę z Funduszem, a przestaje być nim objęta z dniem rozwiązania umowy lub po upływie miesiąca nieprzerwanej zaległości w opłacaniu składek (art. 68 ust. 5)</a:t>
            </a:r>
          </a:p>
          <a:p>
            <a:pPr algn="just"/>
            <a:r>
              <a:rPr lang="pl-PL" dirty="0"/>
              <a:t>Prawo do świadczeń opieki zdrowotnej osoby ubezpieczającej się dobrowolnie i zgłoszonych do Funduszu członków jej rodziny przysługuje od dnia objęcia ubezpieczeniem zdrowotnym i wygasa po upływie 30 dni od dnia ustania ubezpieczenia zdrowotnego w Funduszu (art. 68 ust. 12)</a:t>
            </a:r>
          </a:p>
        </p:txBody>
      </p:sp>
    </p:spTree>
    <p:extLst>
      <p:ext uri="{BB962C8B-B14F-4D97-AF65-F5344CB8AC3E}">
        <p14:creationId xmlns:p14="http://schemas.microsoft.com/office/powerpoint/2010/main" val="1561281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CADFF1-EF2A-4895-99FC-61D1ACC3FC45}"/>
              </a:ext>
            </a:extLst>
          </p:cNvPr>
          <p:cNvSpPr>
            <a:spLocks noGrp="1"/>
          </p:cNvSpPr>
          <p:nvPr>
            <p:ph type="title"/>
          </p:nvPr>
        </p:nvSpPr>
        <p:spPr/>
        <p:txBody>
          <a:bodyPr/>
          <a:lstStyle/>
          <a:p>
            <a:r>
              <a:rPr lang="pl-PL" dirty="0"/>
              <a:t>Świadczeniobiorcy</a:t>
            </a:r>
          </a:p>
        </p:txBody>
      </p:sp>
      <p:sp>
        <p:nvSpPr>
          <p:cNvPr id="3" name="Symbol zastępczy zawartości 2">
            <a:extLst>
              <a:ext uri="{FF2B5EF4-FFF2-40B4-BE49-F238E27FC236}">
                <a16:creationId xmlns:a16="http://schemas.microsoft.com/office/drawing/2014/main" id="{B4A73658-E2EB-4D5C-8014-92CD0BE99609}"/>
              </a:ext>
            </a:extLst>
          </p:cNvPr>
          <p:cNvSpPr>
            <a:spLocks noGrp="1"/>
          </p:cNvSpPr>
          <p:nvPr>
            <p:ph idx="1"/>
          </p:nvPr>
        </p:nvSpPr>
        <p:spPr/>
        <p:txBody>
          <a:bodyPr/>
          <a:lstStyle/>
          <a:p>
            <a:pPr marL="0" indent="0" algn="just">
              <a:buNone/>
            </a:pPr>
            <a:r>
              <a:rPr lang="pl-PL" sz="2800" dirty="0"/>
              <a:t>,,Świadczeniobiorcy, określając ogólnie, to osoby fizyczne zarówno pełnoletnie, jak i małoletnie mające prawo do korzystania ze świadczeń opieki zdrowotnej w systemie publicznego ubezpieczenia zdrowotnego”</a:t>
            </a:r>
          </a:p>
          <a:p>
            <a:pPr marL="2605088" indent="0">
              <a:buNone/>
            </a:pPr>
            <a:r>
              <a:rPr lang="pl-PL" dirty="0"/>
              <a:t>M. Paszkowska, </a:t>
            </a:r>
            <a:r>
              <a:rPr lang="pl-PL" i="1" dirty="0"/>
              <a:t>System ubezpieczenia  zdrowotnego w Polsce</a:t>
            </a:r>
            <a:r>
              <a:rPr lang="pl-PL" dirty="0"/>
              <a:t>, Warszawa 2015.</a:t>
            </a:r>
          </a:p>
        </p:txBody>
      </p:sp>
    </p:spTree>
    <p:extLst>
      <p:ext uri="{BB962C8B-B14F-4D97-AF65-F5344CB8AC3E}">
        <p14:creationId xmlns:p14="http://schemas.microsoft.com/office/powerpoint/2010/main" val="6639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486D9C-590D-4FEF-B766-DB43CF48E45E}"/>
              </a:ext>
            </a:extLst>
          </p:cNvPr>
          <p:cNvSpPr>
            <a:spLocks noGrp="1"/>
          </p:cNvSpPr>
          <p:nvPr>
            <p:ph type="title"/>
          </p:nvPr>
        </p:nvSpPr>
        <p:spPr/>
        <p:txBody>
          <a:bodyPr/>
          <a:lstStyle/>
          <a:p>
            <a:r>
              <a:rPr lang="pl-PL" dirty="0"/>
              <a:t>Kazus 4 </a:t>
            </a:r>
          </a:p>
        </p:txBody>
      </p:sp>
      <p:sp>
        <p:nvSpPr>
          <p:cNvPr id="3" name="Symbol zastępczy zawartości 2">
            <a:extLst>
              <a:ext uri="{FF2B5EF4-FFF2-40B4-BE49-F238E27FC236}">
                <a16:creationId xmlns:a16="http://schemas.microsoft.com/office/drawing/2014/main" id="{4BC1287B-1AA5-42A0-8EC1-672D3BBD96B7}"/>
              </a:ext>
            </a:extLst>
          </p:cNvPr>
          <p:cNvSpPr>
            <a:spLocks noGrp="1"/>
          </p:cNvSpPr>
          <p:nvPr>
            <p:ph idx="1"/>
          </p:nvPr>
        </p:nvSpPr>
        <p:spPr/>
        <p:txBody>
          <a:bodyPr/>
          <a:lstStyle/>
          <a:p>
            <a:pPr marL="0" indent="0" algn="just">
              <a:buNone/>
            </a:pPr>
            <a:r>
              <a:rPr lang="pl-PL" dirty="0"/>
              <a:t>Krzysztof Iksiński zawarł umowę dobrowolnego ubezpieczenia zdrowotnego i został objęty ubezpieczeniem zdrowotnym od dnia 1 stycznia 2019 roku. W sierpniu 2019 roku opłacił składkę na ubezpieczenie zdrowotne w niepełnej wysokości.</a:t>
            </a:r>
          </a:p>
          <a:p>
            <a:pPr marL="0" indent="0" algn="just">
              <a:buNone/>
            </a:pPr>
            <a:endParaRPr lang="pl-PL" dirty="0"/>
          </a:p>
          <a:p>
            <a:pPr marL="0" indent="0" algn="just">
              <a:buNone/>
            </a:pPr>
            <a:r>
              <a:rPr lang="pl-PL" dirty="0"/>
              <a:t>Proszę ocenić czy Krzysztof Iksiński nadal jest objęty dobrowolnym ubezpieczeniem zdrowotnym.</a:t>
            </a:r>
          </a:p>
        </p:txBody>
      </p:sp>
    </p:spTree>
    <p:extLst>
      <p:ext uri="{BB962C8B-B14F-4D97-AF65-F5344CB8AC3E}">
        <p14:creationId xmlns:p14="http://schemas.microsoft.com/office/powerpoint/2010/main" val="193889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4FF8C4-75AE-4830-A734-CAAB2AD09072}"/>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402CC0D8-D8F1-454E-976B-723057A1CBA9}"/>
              </a:ext>
            </a:extLst>
          </p:cNvPr>
          <p:cNvSpPr>
            <a:spLocks noGrp="1"/>
          </p:cNvSpPr>
          <p:nvPr>
            <p:ph idx="1"/>
          </p:nvPr>
        </p:nvSpPr>
        <p:spPr/>
        <p:txBody>
          <a:bodyPr/>
          <a:lstStyle/>
          <a:p>
            <a:pPr algn="just"/>
            <a:r>
              <a:rPr lang="pl-PL" dirty="0"/>
              <a:t>Osoba ubiegająca się o zawarcie umowy dobrowolnego ubezpieczenia zdrowotnego składa w oddziale wojewódzkim NFZ wniosek o objęcie dobrowolnym ubezpieczeniem zdrowotnym według wzoru stanowiącego załącznik nr 1 do Zarządzenia Prezesa NFZ z dnia 21 grudnia 2017 nr 130/2017/DSS</a:t>
            </a:r>
          </a:p>
        </p:txBody>
      </p:sp>
    </p:spTree>
    <p:extLst>
      <p:ext uri="{BB962C8B-B14F-4D97-AF65-F5344CB8AC3E}">
        <p14:creationId xmlns:p14="http://schemas.microsoft.com/office/powerpoint/2010/main" val="2874454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657B4-6DAE-4E71-B25E-6FB5B28CD6BF}"/>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B109BD3D-B01E-45B4-AD30-924B95CFCE0F}"/>
              </a:ext>
            </a:extLst>
          </p:cNvPr>
          <p:cNvSpPr>
            <a:spLocks noGrp="1"/>
          </p:cNvSpPr>
          <p:nvPr>
            <p:ph idx="1"/>
          </p:nvPr>
        </p:nvSpPr>
        <p:spPr/>
        <p:txBody>
          <a:bodyPr/>
          <a:lstStyle/>
          <a:p>
            <a:r>
              <a:rPr lang="pl-PL" dirty="0"/>
              <a:t>Świadczeniobiorca ubiegający się o udzielenie  świadczenia opieki zdrowotnej jest obowiązany przedstawić:</a:t>
            </a:r>
          </a:p>
          <a:p>
            <a:pPr marL="457200" indent="-457200">
              <a:buAutoNum type="arabicParenR"/>
            </a:pPr>
            <a:r>
              <a:rPr lang="pl-PL" dirty="0"/>
              <a:t>Kartę ubezpieczenia zdrowotnego – w przypadku ubezpieczonego,</a:t>
            </a:r>
          </a:p>
          <a:p>
            <a:pPr marL="457200" indent="-457200">
              <a:buAutoNum type="arabicParenR"/>
            </a:pPr>
            <a:r>
              <a:rPr lang="pl-PL" dirty="0"/>
              <a:t>Decyzję wójta (burmistrza, prezydenta miasta) potwierdzającą to prawo – w przypadku świadczeniobiorców innych niż ubezpieczony</a:t>
            </a:r>
          </a:p>
        </p:txBody>
      </p:sp>
    </p:spTree>
    <p:extLst>
      <p:ext uri="{BB962C8B-B14F-4D97-AF65-F5344CB8AC3E}">
        <p14:creationId xmlns:p14="http://schemas.microsoft.com/office/powerpoint/2010/main" val="991871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C7B7DF-69FD-4C13-A03D-67621F67CE1A}"/>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ADA3D48A-A66F-4722-B219-CE5BB0A7C274}"/>
              </a:ext>
            </a:extLst>
          </p:cNvPr>
          <p:cNvSpPr>
            <a:spLocks noGrp="1"/>
          </p:cNvSpPr>
          <p:nvPr>
            <p:ph idx="1"/>
          </p:nvPr>
        </p:nvSpPr>
        <p:spPr/>
        <p:txBody>
          <a:bodyPr/>
          <a:lstStyle/>
          <a:p>
            <a:pPr marL="0" indent="0" algn="just">
              <a:buNone/>
            </a:pPr>
            <a:r>
              <a:rPr lang="pl-PL" dirty="0"/>
              <a:t>Przedstawienie przez świadczeniobiorcę wskazanych dokumentów nie jest wymagane jeśli zostaną łącznie spełnione następujące warunki:</a:t>
            </a:r>
          </a:p>
          <a:p>
            <a:pPr marL="0" indent="0" algn="just">
              <a:buNone/>
            </a:pPr>
            <a:r>
              <a:rPr lang="pl-PL" dirty="0"/>
              <a:t>1) świadczeniobiorca potwierdzi swoją tożsamość poprzez okazanie dowodu osobistego, paszportu, prawa jazdy albo legitymacji szkolnej (legitymacja może być okazana jedynie przez osoby, które nie ukończyły 18 lat),</a:t>
            </a:r>
          </a:p>
          <a:p>
            <a:pPr marL="0" indent="0" algn="just">
              <a:buNone/>
            </a:pPr>
            <a:r>
              <a:rPr lang="pl-PL" dirty="0"/>
              <a:t>2) świadczeniobiorca uzyska potwierdzenie prawa do świadczeń opieki zdrowotnej na podstawie dokumentu elektronicznego w systemie </a:t>
            </a:r>
            <a:r>
              <a:rPr lang="pl-PL" dirty="0" err="1"/>
              <a:t>eWUŚ</a:t>
            </a:r>
            <a:r>
              <a:rPr lang="pl-PL" dirty="0"/>
              <a:t>.</a:t>
            </a:r>
          </a:p>
        </p:txBody>
      </p:sp>
    </p:spTree>
    <p:extLst>
      <p:ext uri="{BB962C8B-B14F-4D97-AF65-F5344CB8AC3E}">
        <p14:creationId xmlns:p14="http://schemas.microsoft.com/office/powerpoint/2010/main" val="3011488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C32D75-4B0C-446D-9FF6-600ECCBEB55A}"/>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84A93198-52AB-4F6A-B701-576B3E0C5503}"/>
              </a:ext>
            </a:extLst>
          </p:cNvPr>
          <p:cNvSpPr>
            <a:spLocks noGrp="1"/>
          </p:cNvSpPr>
          <p:nvPr>
            <p:ph idx="1"/>
          </p:nvPr>
        </p:nvSpPr>
        <p:spPr/>
        <p:txBody>
          <a:bodyPr/>
          <a:lstStyle/>
          <a:p>
            <a:pPr marL="0" indent="0" algn="just">
              <a:buNone/>
            </a:pPr>
            <a:r>
              <a:rPr lang="pl-PL" dirty="0"/>
              <a:t>W przypadku niepotwierdzenia prawa do świadczeń opieki zdrowotnej w sposób określony w ust. 1 lub 3 świadczeniobiorca po okazaniu dokumentu, o którym mowa w ust. 2 pkt 1, może przedstawić </a:t>
            </a:r>
            <a:r>
              <a:rPr lang="pl-PL" b="1" u="sng" dirty="0"/>
              <a:t>inny dokument potwierdzający prawo do świadczeń opieki zdrowotnej</a:t>
            </a:r>
            <a:r>
              <a:rPr lang="pl-PL" dirty="0"/>
              <a:t>, a jeżeli takiego dokumentu nie posiada, </a:t>
            </a:r>
            <a:r>
              <a:rPr lang="pl-PL" b="1" u="sng" dirty="0"/>
              <a:t>złożyć pisemne oświadczenie o przysługującym mu prawie do świadczeń opieki zdrowotnej </a:t>
            </a:r>
            <a:r>
              <a:rPr lang="pl-PL" dirty="0"/>
              <a:t>(art. 50 ust.6)</a:t>
            </a:r>
          </a:p>
        </p:txBody>
      </p:sp>
    </p:spTree>
    <p:extLst>
      <p:ext uri="{BB962C8B-B14F-4D97-AF65-F5344CB8AC3E}">
        <p14:creationId xmlns:p14="http://schemas.microsoft.com/office/powerpoint/2010/main" val="4088723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169F26-56F2-40C9-8895-AF2BD4A661D4}"/>
              </a:ext>
            </a:extLst>
          </p:cNvPr>
          <p:cNvSpPr>
            <a:spLocks noGrp="1"/>
          </p:cNvSpPr>
          <p:nvPr>
            <p:ph type="title"/>
          </p:nvPr>
        </p:nvSpPr>
        <p:spPr/>
        <p:txBody>
          <a:bodyPr/>
          <a:lstStyle/>
          <a:p>
            <a:r>
              <a:rPr lang="pl-PL" dirty="0"/>
              <a:t>Ćwiczenie praktyczne</a:t>
            </a:r>
          </a:p>
        </p:txBody>
      </p:sp>
      <p:sp>
        <p:nvSpPr>
          <p:cNvPr id="3" name="Symbol zastępczy zawartości 2">
            <a:extLst>
              <a:ext uri="{FF2B5EF4-FFF2-40B4-BE49-F238E27FC236}">
                <a16:creationId xmlns:a16="http://schemas.microsoft.com/office/drawing/2014/main" id="{9C28617D-DCCF-4E9A-A808-471302C4DC2C}"/>
              </a:ext>
            </a:extLst>
          </p:cNvPr>
          <p:cNvSpPr>
            <a:spLocks noGrp="1"/>
          </p:cNvSpPr>
          <p:nvPr>
            <p:ph idx="1"/>
          </p:nvPr>
        </p:nvSpPr>
        <p:spPr/>
        <p:txBody>
          <a:bodyPr/>
          <a:lstStyle/>
          <a:p>
            <a:pPr marL="0" indent="0" algn="just">
              <a:buNone/>
            </a:pPr>
            <a:r>
              <a:rPr lang="pl-PL" dirty="0"/>
              <a:t>Proszę zaprojektować oświadczenie świadczeniobiorcy o przysługującym mu prawie do świadczeń opieki zdrowotnej, odpowiadające wymogom treściowym wynikającym z art. 50 </a:t>
            </a:r>
            <a:r>
              <a:rPr lang="pl-PL" dirty="0" err="1"/>
              <a:t>u.ś.o.z</a:t>
            </a:r>
            <a:r>
              <a:rPr lang="pl-PL" dirty="0"/>
              <a:t>.</a:t>
            </a:r>
          </a:p>
        </p:txBody>
      </p:sp>
    </p:spTree>
    <p:extLst>
      <p:ext uri="{BB962C8B-B14F-4D97-AF65-F5344CB8AC3E}">
        <p14:creationId xmlns:p14="http://schemas.microsoft.com/office/powerpoint/2010/main" val="1604208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409C00-581F-4FB9-8366-11935E6057DA}"/>
              </a:ext>
            </a:extLst>
          </p:cNvPr>
          <p:cNvSpPr>
            <a:spLocks noGrp="1"/>
          </p:cNvSpPr>
          <p:nvPr>
            <p:ph type="title"/>
          </p:nvPr>
        </p:nvSpPr>
        <p:spPr/>
        <p:txBody>
          <a:bodyPr/>
          <a:lstStyle/>
          <a:p>
            <a:r>
              <a:rPr lang="pl-PL" dirty="0"/>
              <a:t>KAZUS 5 </a:t>
            </a:r>
          </a:p>
        </p:txBody>
      </p:sp>
      <p:sp>
        <p:nvSpPr>
          <p:cNvPr id="3" name="Symbol zastępczy zawartości 2">
            <a:extLst>
              <a:ext uri="{FF2B5EF4-FFF2-40B4-BE49-F238E27FC236}">
                <a16:creationId xmlns:a16="http://schemas.microsoft.com/office/drawing/2014/main" id="{53DE1CD9-FCC6-4615-9B04-18AD6E33BFFC}"/>
              </a:ext>
            </a:extLst>
          </p:cNvPr>
          <p:cNvSpPr>
            <a:spLocks noGrp="1"/>
          </p:cNvSpPr>
          <p:nvPr>
            <p:ph idx="1"/>
          </p:nvPr>
        </p:nvSpPr>
        <p:spPr/>
        <p:txBody>
          <a:bodyPr/>
          <a:lstStyle/>
          <a:p>
            <a:pPr marL="0" indent="0" algn="just">
              <a:buNone/>
            </a:pPr>
            <a:r>
              <a:rPr lang="pl-PL" dirty="0"/>
              <a:t> Nieprzytomna Anna Kowalska została przywieziona do szpitala Uniwersyteckiego we Wrocławiu. Stan zdrowia kobiety wymagał natychmiastowej pomocy lekarskiej i uniemożliwiał potwierdzenie przez nią prawa do świadczeń w trybie ustawowym. Zabieg, któremu została poddana kobieta powiódł się i nazajutrz odzyskała ona przytomność.</a:t>
            </a:r>
          </a:p>
          <a:p>
            <a:pPr marL="0" indent="0" algn="just">
              <a:buNone/>
            </a:pPr>
            <a:r>
              <a:rPr lang="pl-PL" dirty="0"/>
              <a:t>Jakie działania i w jakim terminie powinna podjąć Anna Kowalska aby nie zostać obciążoną kosztami udzielonych jej świadczeń? </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175098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08CEA3-A875-43B7-A22E-57A6F96CF9C8}"/>
              </a:ext>
            </a:extLst>
          </p:cNvPr>
          <p:cNvSpPr>
            <a:spLocks noGrp="1"/>
          </p:cNvSpPr>
          <p:nvPr>
            <p:ph type="title"/>
          </p:nvPr>
        </p:nvSpPr>
        <p:spPr/>
        <p:txBody>
          <a:bodyPr/>
          <a:lstStyle/>
          <a:p>
            <a:r>
              <a:rPr lang="pl-PL" dirty="0"/>
              <a:t>Świadczeniodawca</a:t>
            </a:r>
          </a:p>
        </p:txBody>
      </p:sp>
      <p:sp>
        <p:nvSpPr>
          <p:cNvPr id="3" name="Symbol zastępczy zawartości 2">
            <a:extLst>
              <a:ext uri="{FF2B5EF4-FFF2-40B4-BE49-F238E27FC236}">
                <a16:creationId xmlns:a16="http://schemas.microsoft.com/office/drawing/2014/main" id="{BA9163F4-F527-4B43-87AD-A718C194F3ED}"/>
              </a:ext>
            </a:extLst>
          </p:cNvPr>
          <p:cNvSpPr>
            <a:spLocks noGrp="1"/>
          </p:cNvSpPr>
          <p:nvPr>
            <p:ph idx="1"/>
          </p:nvPr>
        </p:nvSpPr>
        <p:spPr/>
        <p:txBody>
          <a:bodyPr/>
          <a:lstStyle/>
          <a:p>
            <a:pPr marL="0" indent="0" algn="just">
              <a:buNone/>
            </a:pPr>
            <a:r>
              <a:rPr lang="pl-PL" dirty="0"/>
              <a:t>Zgodnie z art. 5 pkt 41 </a:t>
            </a:r>
            <a:r>
              <a:rPr lang="pl-PL" dirty="0" err="1"/>
              <a:t>u.o.ś.z</a:t>
            </a:r>
            <a:r>
              <a:rPr lang="pl-PL" dirty="0"/>
              <a:t>. pojęcie to oznacza:</a:t>
            </a:r>
          </a:p>
          <a:p>
            <a:pPr marL="457200" indent="-457200" algn="just">
              <a:buAutoNum type="arabicParenR"/>
            </a:pPr>
            <a:r>
              <a:rPr lang="pl-PL" dirty="0"/>
              <a:t>podmiot wykonujący działalność leczniczą w rozumieniu przepisów o działalności leczniczej;</a:t>
            </a:r>
          </a:p>
          <a:p>
            <a:pPr marL="457200" indent="-457200" algn="just">
              <a:buAutoNum type="arabicParenR"/>
            </a:pPr>
            <a:r>
              <a:rPr lang="pl-PL" dirty="0"/>
              <a:t>osobę fizyczną, inną niż wymieniona w lit. a, która uzyskała fachowe uprawnienia do udzielania świadczeń zdrowotnych i udziela ich w ramach wykonywanej działalności gospodarczej (np. psycholog, logopeda);</a:t>
            </a:r>
          </a:p>
          <a:p>
            <a:pPr marL="457200" indent="-457200" algn="just">
              <a:buAutoNum type="arabicParenR"/>
            </a:pPr>
            <a:r>
              <a:rPr lang="pl-PL" dirty="0"/>
              <a:t>podmiot realizujący czynności z zakresu zaopatrzenia w środki pomocnicze i wyroby medyczne będące przedmiotami ortopedycznymi (np. przedsiębiorca prowadzący sklep zaopatrzenia ortopedycznego lub zajmujący się doborem aparatów słuchowych czy tez optyk)</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033993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83B165-8800-4BFA-9C0E-0443C773C05D}"/>
              </a:ext>
            </a:extLst>
          </p:cNvPr>
          <p:cNvSpPr>
            <a:spLocks noGrp="1"/>
          </p:cNvSpPr>
          <p:nvPr>
            <p:ph type="title"/>
          </p:nvPr>
        </p:nvSpPr>
        <p:spPr/>
        <p:txBody>
          <a:bodyPr/>
          <a:lstStyle/>
          <a:p>
            <a:r>
              <a:rPr lang="pl-PL" dirty="0"/>
              <a:t>Działalność lecznicza</a:t>
            </a:r>
          </a:p>
        </p:txBody>
      </p:sp>
      <p:sp>
        <p:nvSpPr>
          <p:cNvPr id="3" name="Symbol zastępczy zawartości 2">
            <a:extLst>
              <a:ext uri="{FF2B5EF4-FFF2-40B4-BE49-F238E27FC236}">
                <a16:creationId xmlns:a16="http://schemas.microsoft.com/office/drawing/2014/main" id="{5492A4DF-5AC6-4ED3-B569-1C6BD53E83CD}"/>
              </a:ext>
            </a:extLst>
          </p:cNvPr>
          <p:cNvSpPr>
            <a:spLocks noGrp="1"/>
          </p:cNvSpPr>
          <p:nvPr>
            <p:ph idx="1"/>
          </p:nvPr>
        </p:nvSpPr>
        <p:spPr/>
        <p:txBody>
          <a:bodyPr/>
          <a:lstStyle/>
          <a:p>
            <a:pPr algn="just"/>
            <a:r>
              <a:rPr lang="pl-PL" dirty="0"/>
              <a:t>Działalność lecznicza polega na udzielaniu świadczeń zdrowotnych (art. 3 ust.1 ustawy z dnia 15 kwietnia 2011 roku o działalności leczniczej)</a:t>
            </a:r>
          </a:p>
          <a:p>
            <a:pPr algn="just"/>
            <a:r>
              <a:rPr lang="pl-PL" dirty="0"/>
              <a:t>Działalność lecznicza może również polegać na: </a:t>
            </a:r>
          </a:p>
          <a:p>
            <a:pPr marL="457200" indent="-457200" algn="just">
              <a:buAutoNum type="arabicParenR"/>
            </a:pPr>
            <a:r>
              <a:rPr lang="pl-PL" dirty="0"/>
              <a:t>promocji zdrowia lub </a:t>
            </a:r>
          </a:p>
          <a:p>
            <a:pPr marL="0" indent="0" algn="just">
              <a:buNone/>
            </a:pPr>
            <a:r>
              <a:rPr lang="pl-PL" dirty="0"/>
              <a:t>2)   realizacji zadań dydaktycznych i badawczych w powiązaniu z udzielaniem świadczeń zdrowotnych i promocją zdrowia, w tym wdrażaniem nowych technologii medycznych oraz metod leczenia</a:t>
            </a:r>
          </a:p>
        </p:txBody>
      </p:sp>
    </p:spTree>
    <p:extLst>
      <p:ext uri="{BB962C8B-B14F-4D97-AF65-F5344CB8AC3E}">
        <p14:creationId xmlns:p14="http://schemas.microsoft.com/office/powerpoint/2010/main" val="2464709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0969DA-21AC-41F6-B2D2-6CDA49AD8E6C}"/>
              </a:ext>
            </a:extLst>
          </p:cNvPr>
          <p:cNvSpPr>
            <a:spLocks noGrp="1"/>
          </p:cNvSpPr>
          <p:nvPr>
            <p:ph type="title"/>
          </p:nvPr>
        </p:nvSpPr>
        <p:spPr/>
        <p:txBody>
          <a:bodyPr/>
          <a:lstStyle/>
          <a:p>
            <a:r>
              <a:rPr lang="pl-PL" dirty="0"/>
              <a:t>Działalność lecznicza</a:t>
            </a:r>
          </a:p>
        </p:txBody>
      </p:sp>
      <p:sp>
        <p:nvSpPr>
          <p:cNvPr id="3" name="Symbol zastępczy zawartości 2">
            <a:extLst>
              <a:ext uri="{FF2B5EF4-FFF2-40B4-BE49-F238E27FC236}">
                <a16:creationId xmlns:a16="http://schemas.microsoft.com/office/drawing/2014/main" id="{66A1925C-9778-4A47-949F-1ED47604CEDD}"/>
              </a:ext>
            </a:extLst>
          </p:cNvPr>
          <p:cNvSpPr>
            <a:spLocks noGrp="1"/>
          </p:cNvSpPr>
          <p:nvPr>
            <p:ph idx="1"/>
          </p:nvPr>
        </p:nvSpPr>
        <p:spPr/>
        <p:txBody>
          <a:bodyPr/>
          <a:lstStyle/>
          <a:p>
            <a:r>
              <a:rPr lang="pl-PL" dirty="0"/>
              <a:t>Podmiotami wykonującymi działalność leczniczą są:</a:t>
            </a:r>
          </a:p>
          <a:p>
            <a:pPr marL="457200" indent="-457200">
              <a:buAutoNum type="arabicParenR"/>
            </a:pPr>
            <a:r>
              <a:rPr lang="pl-PL" dirty="0"/>
              <a:t>Podmioty lecznicze</a:t>
            </a:r>
          </a:p>
          <a:p>
            <a:pPr marL="457200" indent="-457200">
              <a:buAutoNum type="arabicParenR"/>
            </a:pPr>
            <a:r>
              <a:rPr lang="pl-PL" dirty="0"/>
              <a:t>Praktyki zawodowe</a:t>
            </a:r>
          </a:p>
          <a:p>
            <a:endParaRPr lang="pl-PL" dirty="0"/>
          </a:p>
        </p:txBody>
      </p:sp>
    </p:spTree>
    <p:extLst>
      <p:ext uri="{BB962C8B-B14F-4D97-AF65-F5344CB8AC3E}">
        <p14:creationId xmlns:p14="http://schemas.microsoft.com/office/powerpoint/2010/main" val="264574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D1C025-DAB5-4014-9EB9-A449BFEAA3D3}"/>
              </a:ext>
            </a:extLst>
          </p:cNvPr>
          <p:cNvSpPr>
            <a:spLocks noGrp="1"/>
          </p:cNvSpPr>
          <p:nvPr>
            <p:ph type="title"/>
          </p:nvPr>
        </p:nvSpPr>
        <p:spPr/>
        <p:txBody>
          <a:bodyPr/>
          <a:lstStyle/>
          <a:p>
            <a:r>
              <a:rPr lang="pl-PL" dirty="0"/>
              <a:t>Świadczeniobiorcy</a:t>
            </a:r>
          </a:p>
        </p:txBody>
      </p:sp>
      <p:sp>
        <p:nvSpPr>
          <p:cNvPr id="3" name="Symbol zastępczy zawartości 2">
            <a:extLst>
              <a:ext uri="{FF2B5EF4-FFF2-40B4-BE49-F238E27FC236}">
                <a16:creationId xmlns:a16="http://schemas.microsoft.com/office/drawing/2014/main" id="{7E43B8F2-1335-4E9B-B6CE-D0522D14640A}"/>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r>
              <a:rPr lang="pl-PL" dirty="0"/>
              <a:t>Zakres pojęcia ,, świadczeniobiorca” określa art. 2 ustawy z dnia 27 sierpnia 2004 roku o świadczeniach opieki zdrowotnej finansowanych ze środków publicznych.</a:t>
            </a:r>
          </a:p>
          <a:p>
            <a:pPr marL="0" indent="0">
              <a:buNone/>
            </a:pPr>
            <a:endParaRPr lang="pl-PL" dirty="0"/>
          </a:p>
        </p:txBody>
      </p:sp>
    </p:spTree>
    <p:extLst>
      <p:ext uri="{BB962C8B-B14F-4D97-AF65-F5344CB8AC3E}">
        <p14:creationId xmlns:p14="http://schemas.microsoft.com/office/powerpoint/2010/main" val="2088715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43B0AA-5223-4A5F-ABFE-AAB92C5F16ED}"/>
              </a:ext>
            </a:extLst>
          </p:cNvPr>
          <p:cNvSpPr>
            <a:spLocks noGrp="1"/>
          </p:cNvSpPr>
          <p:nvPr>
            <p:ph type="title"/>
          </p:nvPr>
        </p:nvSpPr>
        <p:spPr/>
        <p:txBody>
          <a:bodyPr/>
          <a:lstStyle/>
          <a:p>
            <a:r>
              <a:rPr lang="pl-PL" dirty="0"/>
              <a:t>Podmioty lecznicze</a:t>
            </a:r>
          </a:p>
        </p:txBody>
      </p:sp>
      <p:sp>
        <p:nvSpPr>
          <p:cNvPr id="3" name="Symbol zastępczy zawartości 2">
            <a:extLst>
              <a:ext uri="{FF2B5EF4-FFF2-40B4-BE49-F238E27FC236}">
                <a16:creationId xmlns:a16="http://schemas.microsoft.com/office/drawing/2014/main" id="{FF368665-1C7D-4373-865F-EA94CB013CAD}"/>
              </a:ext>
            </a:extLst>
          </p:cNvPr>
          <p:cNvSpPr>
            <a:spLocks noGrp="1"/>
          </p:cNvSpPr>
          <p:nvPr>
            <p:ph idx="1"/>
          </p:nvPr>
        </p:nvSpPr>
        <p:spPr/>
        <p:txBody>
          <a:bodyPr>
            <a:normAutofit fontScale="55000" lnSpcReduction="20000"/>
          </a:bodyPr>
          <a:lstStyle/>
          <a:p>
            <a:pPr marL="0" indent="0" algn="just">
              <a:buNone/>
            </a:pPr>
            <a:r>
              <a:rPr lang="pl-PL" dirty="0"/>
              <a:t> Podmiotami leczniczymi są: </a:t>
            </a:r>
          </a:p>
          <a:p>
            <a:pPr marL="457200" indent="-457200" algn="just">
              <a:buAutoNum type="arabicParenR"/>
            </a:pPr>
            <a:r>
              <a:rPr lang="pl-PL" dirty="0"/>
              <a:t>przedsiębiorcy w rozumieniu przepisów ustawy z dnia 6 marca 2018 r. – Prawo przedsiębiorców (Dz. U. poz. 646) we wszelkich formach przewidzianych dla wykonywania działalności gospodarczej, jeżeli ustawa nie stanowi inaczej, </a:t>
            </a:r>
          </a:p>
          <a:p>
            <a:pPr marL="457200" indent="-457200" algn="just">
              <a:buAutoNum type="arabicParenR"/>
            </a:pPr>
            <a:r>
              <a:rPr lang="pl-PL" dirty="0"/>
              <a:t>samodzielne publiczne zakłady opieki zdrowotnej, </a:t>
            </a:r>
          </a:p>
          <a:p>
            <a:pPr marL="457200" indent="-457200" algn="just">
              <a:buAutoNum type="arabicParenR"/>
            </a:pPr>
            <a:r>
              <a:rPr lang="pl-PL" dirty="0"/>
              <a:t>jednostki budżetowe, w tym państwowe jednostki budżetowe tworzone i nadzorowane przez Ministra Obrony Narodowej, ministra właściwego do spraw wewnętrznych, Ministra Sprawiedliwości lub Szefa Agencji Bezpieczeństwa Wewnętrznego, posiadające w strukturze organizacyjnej ambulatorium, ambulatorium z izbą chorych lub lekarza podstawowej opieki zdrowotnej, pielęgniarkę podstawowej opieki zdrowotnej lub położną podstawowej opieki zdrowotnej w rozumieniu przepisów ustawy z dnia 27 października 2017 r. o podstawowej opiece zdrowotnej (Dz. U. poz. 2217),</a:t>
            </a:r>
          </a:p>
          <a:p>
            <a:pPr marL="457200" indent="-457200" algn="just">
              <a:buAutoNum type="arabicParenR"/>
            </a:pPr>
            <a:r>
              <a:rPr lang="pl-PL" dirty="0"/>
              <a:t> instytuty badawcze, o których mowa w art. 3 ustawy z dnia 30 kwietnia 2010 r. o instytutach badawczych (Dz. U. z 2017 r. poz. 1158, 1452 i 2201), </a:t>
            </a:r>
          </a:p>
          <a:p>
            <a:pPr marL="457200" indent="-457200" algn="just">
              <a:buAutoNum type="arabicParenR"/>
            </a:pPr>
            <a:r>
              <a:rPr lang="pl-PL" dirty="0"/>
              <a:t>fundacje i stowarzyszenia, których celem statutowym jest wykonywanie zadań w zakresie ochrony zdrowia i których statut dopuszcza prowadzenie działalności leczniczej, </a:t>
            </a:r>
          </a:p>
          <a:p>
            <a:pPr marL="457200" indent="-457200" algn="just">
              <a:buAutoNum type="arabicParenR"/>
            </a:pPr>
            <a:r>
              <a:rPr lang="pl-PL" dirty="0"/>
              <a:t>posiadające osobowość prawną jednostki organizacyjne stowarzyszeń, o których mowa w pkt 5,</a:t>
            </a:r>
          </a:p>
          <a:p>
            <a:pPr marL="457200" indent="-457200" algn="just">
              <a:buAutoNum type="arabicParenR"/>
            </a:pPr>
            <a:r>
              <a:rPr lang="pl-PL" dirty="0"/>
              <a:t> osoby prawne i jednostki organizacyjne działające na podstawie przepisów o stosunku Państwa do Kościoła Katolickiego w Rzeczypospolitej Polskiej, o stosunku Państwa do innych kościołów i związków wyznaniowych oraz o gwarancjach wolności sumienia i wyznania, </a:t>
            </a:r>
          </a:p>
          <a:p>
            <a:pPr marL="457200" indent="-457200" algn="just">
              <a:buAutoNum type="arabicParenR"/>
            </a:pPr>
            <a:r>
              <a:rPr lang="pl-PL" dirty="0"/>
              <a:t> jednostki wojskowe</a:t>
            </a:r>
          </a:p>
          <a:p>
            <a:pPr marL="0" indent="0" algn="just">
              <a:buNone/>
            </a:pPr>
            <a:r>
              <a:rPr lang="pl-PL" dirty="0"/>
              <a:t> – w zakresie, w jakim wykonują działalność leczniczą.</a:t>
            </a:r>
          </a:p>
        </p:txBody>
      </p:sp>
    </p:spTree>
    <p:extLst>
      <p:ext uri="{BB962C8B-B14F-4D97-AF65-F5344CB8AC3E}">
        <p14:creationId xmlns:p14="http://schemas.microsoft.com/office/powerpoint/2010/main" val="729442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048574-2788-43C1-8654-82035FF0A6C5}"/>
              </a:ext>
            </a:extLst>
          </p:cNvPr>
          <p:cNvSpPr>
            <a:spLocks noGrp="1"/>
          </p:cNvSpPr>
          <p:nvPr>
            <p:ph type="title"/>
          </p:nvPr>
        </p:nvSpPr>
        <p:spPr/>
        <p:txBody>
          <a:bodyPr/>
          <a:lstStyle/>
          <a:p>
            <a:r>
              <a:rPr lang="pl-PL" dirty="0"/>
              <a:t>Praktyki zawodowe</a:t>
            </a:r>
          </a:p>
        </p:txBody>
      </p:sp>
      <p:sp>
        <p:nvSpPr>
          <p:cNvPr id="3" name="Symbol zastępczy zawartości 2">
            <a:extLst>
              <a:ext uri="{FF2B5EF4-FFF2-40B4-BE49-F238E27FC236}">
                <a16:creationId xmlns:a16="http://schemas.microsoft.com/office/drawing/2014/main" id="{4C2731EB-1A50-418F-B49C-02327F2ADEF1}"/>
              </a:ext>
            </a:extLst>
          </p:cNvPr>
          <p:cNvSpPr>
            <a:spLocks noGrp="1"/>
          </p:cNvSpPr>
          <p:nvPr>
            <p:ph idx="1"/>
          </p:nvPr>
        </p:nvSpPr>
        <p:spPr/>
        <p:txBody>
          <a:bodyPr/>
          <a:lstStyle/>
          <a:p>
            <a:pPr marL="0" indent="0">
              <a:buNone/>
            </a:pPr>
            <a:r>
              <a:rPr lang="pl-PL" dirty="0"/>
              <a:t>Lekarze, pielęgniarki i położne mogą założyć i prowadzić:</a:t>
            </a:r>
          </a:p>
          <a:p>
            <a:pPr marL="457200" indent="-457200">
              <a:buAutoNum type="arabicParenR"/>
            </a:pPr>
            <a:r>
              <a:rPr lang="pl-PL" dirty="0"/>
              <a:t>indywidualną praktykę </a:t>
            </a:r>
          </a:p>
          <a:p>
            <a:pPr marL="457200" indent="-457200">
              <a:buAutoNum type="arabicParenR"/>
            </a:pPr>
            <a:r>
              <a:rPr lang="pl-PL" dirty="0"/>
              <a:t>grupową praktykę</a:t>
            </a:r>
          </a:p>
        </p:txBody>
      </p:sp>
    </p:spTree>
    <p:extLst>
      <p:ext uri="{BB962C8B-B14F-4D97-AF65-F5344CB8AC3E}">
        <p14:creationId xmlns:p14="http://schemas.microsoft.com/office/powerpoint/2010/main" val="2595011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303E21-CCE1-4B1E-9AA5-29889C0C3C62}"/>
              </a:ext>
            </a:extLst>
          </p:cNvPr>
          <p:cNvSpPr>
            <a:spLocks noGrp="1"/>
          </p:cNvSpPr>
          <p:nvPr>
            <p:ph type="title"/>
          </p:nvPr>
        </p:nvSpPr>
        <p:spPr/>
        <p:txBody>
          <a:bodyPr/>
          <a:lstStyle/>
          <a:p>
            <a:r>
              <a:rPr lang="pl-PL" dirty="0"/>
              <a:t>Kazus 6</a:t>
            </a:r>
          </a:p>
        </p:txBody>
      </p:sp>
      <p:sp>
        <p:nvSpPr>
          <p:cNvPr id="3" name="Symbol zastępczy zawartości 2">
            <a:extLst>
              <a:ext uri="{FF2B5EF4-FFF2-40B4-BE49-F238E27FC236}">
                <a16:creationId xmlns:a16="http://schemas.microsoft.com/office/drawing/2014/main" id="{9EBCE234-1B21-4B4C-86C2-1910F63CB1FC}"/>
              </a:ext>
            </a:extLst>
          </p:cNvPr>
          <p:cNvSpPr>
            <a:spLocks noGrp="1"/>
          </p:cNvSpPr>
          <p:nvPr>
            <p:ph idx="1"/>
          </p:nvPr>
        </p:nvSpPr>
        <p:spPr/>
        <p:txBody>
          <a:bodyPr/>
          <a:lstStyle/>
          <a:p>
            <a:pPr marL="0" indent="0">
              <a:buNone/>
            </a:pPr>
            <a:r>
              <a:rPr lang="pl-PL" dirty="0"/>
              <a:t>Młodzi lekarze - Adam Kowalski i Anna Nowak postanowili założyć grupową praktykę lekarską. Zdecydowali, że najbardziej dogodną formą prawną takiej działalności jest spółka z ograniczoną odpowiedzialnością.</a:t>
            </a:r>
          </a:p>
          <a:p>
            <a:pPr marL="0" indent="0">
              <a:buNone/>
            </a:pPr>
            <a:r>
              <a:rPr lang="pl-PL" dirty="0"/>
              <a:t>Proszę ocenić czy grupowa praktyka zawodowa może być prowadzona w formie prawnej zaproponowanej przez Adama Kowalskiego i Annę Nowak.</a:t>
            </a:r>
          </a:p>
          <a:p>
            <a:pPr marL="0" indent="0">
              <a:buNone/>
            </a:pPr>
            <a:r>
              <a:rPr lang="pl-PL" dirty="0"/>
              <a:t> </a:t>
            </a:r>
          </a:p>
        </p:txBody>
      </p:sp>
    </p:spTree>
    <p:extLst>
      <p:ext uri="{BB962C8B-B14F-4D97-AF65-F5344CB8AC3E}">
        <p14:creationId xmlns:p14="http://schemas.microsoft.com/office/powerpoint/2010/main" val="4019903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960236-1FC3-41D1-9A17-DDB559E84D3C}"/>
              </a:ext>
            </a:extLst>
          </p:cNvPr>
          <p:cNvSpPr>
            <a:spLocks noGrp="1"/>
          </p:cNvSpPr>
          <p:nvPr>
            <p:ph type="title"/>
          </p:nvPr>
        </p:nvSpPr>
        <p:spPr/>
        <p:txBody>
          <a:bodyPr/>
          <a:lstStyle/>
          <a:p>
            <a:r>
              <a:rPr lang="pl-PL" dirty="0"/>
              <a:t>Kazus 7</a:t>
            </a:r>
          </a:p>
        </p:txBody>
      </p:sp>
      <p:sp>
        <p:nvSpPr>
          <p:cNvPr id="3" name="Symbol zastępczy zawartości 2">
            <a:extLst>
              <a:ext uri="{FF2B5EF4-FFF2-40B4-BE49-F238E27FC236}">
                <a16:creationId xmlns:a16="http://schemas.microsoft.com/office/drawing/2014/main" id="{1918A5A2-CBAB-4CCB-8E36-813E6F06A9E4}"/>
              </a:ext>
            </a:extLst>
          </p:cNvPr>
          <p:cNvSpPr>
            <a:spLocks noGrp="1"/>
          </p:cNvSpPr>
          <p:nvPr>
            <p:ph idx="1"/>
          </p:nvPr>
        </p:nvSpPr>
        <p:spPr/>
        <p:txBody>
          <a:bodyPr/>
          <a:lstStyle/>
          <a:p>
            <a:pPr marL="0" indent="0" algn="just">
              <a:buNone/>
            </a:pPr>
            <a:r>
              <a:rPr lang="pl-PL" dirty="0"/>
              <a:t>Elwira Nowak jest pielęgniarką, która chciałaby podjąć indywidualną praktykę zawodową. Zaraz po ukończeniu studiów kobieta przez dwa lata wykonywała zawód pielęgniarki, jednakże przez ostatnie cztery lata nie była czynna zawodowo, ze względu na fakt sprawowania opieki nad dzieckiem.</a:t>
            </a:r>
          </a:p>
          <a:p>
            <a:pPr marL="0" indent="0" algn="just">
              <a:buNone/>
            </a:pPr>
            <a:r>
              <a:rPr lang="pl-PL" dirty="0"/>
              <a:t>Proszę ocenić czy Elwira Nowak może rozpocząć wykonywanie zawodu w formie indywidualnej praktyki. W przypadku odpowiedzi twierdzącej proszę wskazać jakich formalności powinna w tym celu dopełnić kobieta. </a:t>
            </a:r>
          </a:p>
        </p:txBody>
      </p:sp>
    </p:spTree>
    <p:extLst>
      <p:ext uri="{BB962C8B-B14F-4D97-AF65-F5344CB8AC3E}">
        <p14:creationId xmlns:p14="http://schemas.microsoft.com/office/powerpoint/2010/main" val="2733440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04389E-B940-49BD-8457-EDA81E06086E}"/>
              </a:ext>
            </a:extLst>
          </p:cNvPr>
          <p:cNvSpPr>
            <a:spLocks noGrp="1"/>
          </p:cNvSpPr>
          <p:nvPr>
            <p:ph type="title"/>
          </p:nvPr>
        </p:nvSpPr>
        <p:spPr/>
        <p:txBody>
          <a:bodyPr/>
          <a:lstStyle/>
          <a:p>
            <a:r>
              <a:rPr lang="pl-PL" dirty="0"/>
              <a:t>Narodowy Fundusz Zdrowia</a:t>
            </a:r>
          </a:p>
        </p:txBody>
      </p:sp>
      <p:sp>
        <p:nvSpPr>
          <p:cNvPr id="3" name="Symbol zastępczy zawartości 2">
            <a:extLst>
              <a:ext uri="{FF2B5EF4-FFF2-40B4-BE49-F238E27FC236}">
                <a16:creationId xmlns:a16="http://schemas.microsoft.com/office/drawing/2014/main" id="{F716BD15-90A3-44E5-9032-0FFE323D4A3C}"/>
              </a:ext>
            </a:extLst>
          </p:cNvPr>
          <p:cNvSpPr>
            <a:spLocks noGrp="1"/>
          </p:cNvSpPr>
          <p:nvPr>
            <p:ph idx="1"/>
          </p:nvPr>
        </p:nvSpPr>
        <p:spPr/>
        <p:txBody>
          <a:bodyPr>
            <a:normAutofit fontScale="92500" lnSpcReduction="20000"/>
          </a:bodyPr>
          <a:lstStyle/>
          <a:p>
            <a:pPr algn="just"/>
            <a:r>
              <a:rPr lang="pl-PL" dirty="0"/>
              <a:t>Narodowy Fundusz Zdrowia jest państwową jednostką organizacyjną posiadającą osobowość prawną (art. 96 ust. 1 </a:t>
            </a:r>
            <a:r>
              <a:rPr lang="pl-PL" dirty="0" err="1"/>
              <a:t>u.o.ś.z</a:t>
            </a:r>
            <a:r>
              <a:rPr lang="pl-PL" dirty="0"/>
              <a:t>.)</a:t>
            </a:r>
          </a:p>
          <a:p>
            <a:pPr algn="just"/>
            <a:r>
              <a:rPr lang="pl-PL" dirty="0"/>
              <a:t>W skład Funduszu wchodzą:</a:t>
            </a:r>
          </a:p>
          <a:p>
            <a:pPr marL="457200" indent="-457200" algn="just">
              <a:buAutoNum type="arabicParenR"/>
            </a:pPr>
            <a:r>
              <a:rPr lang="pl-PL" dirty="0"/>
              <a:t>Centrala Funduszu,</a:t>
            </a:r>
          </a:p>
          <a:p>
            <a:pPr marL="457200" indent="-457200" algn="just">
              <a:buAutoNum type="arabicParenR"/>
            </a:pPr>
            <a:r>
              <a:rPr lang="pl-PL" dirty="0"/>
              <a:t>Oddziały Wojewódzkie Funduszu (art. 96 ust. 2 </a:t>
            </a:r>
            <a:r>
              <a:rPr lang="pl-PL" dirty="0" err="1"/>
              <a:t>u.o.ś.z</a:t>
            </a:r>
            <a:r>
              <a:rPr lang="pl-PL" dirty="0"/>
              <a:t>)</a:t>
            </a:r>
          </a:p>
          <a:p>
            <a:pPr algn="just"/>
            <a:r>
              <a:rPr lang="pl-PL" dirty="0"/>
              <a:t>Siedzibą Funduszu jest miasto stołeczne Warszawa (art. 96 ust. 3 </a:t>
            </a:r>
            <a:r>
              <a:rPr lang="pl-PL" dirty="0" err="1"/>
              <a:t>u.o.ś.z</a:t>
            </a:r>
            <a:r>
              <a:rPr lang="pl-PL" dirty="0"/>
              <a:t>.)</a:t>
            </a:r>
          </a:p>
          <a:p>
            <a:pPr algn="just"/>
            <a:r>
              <a:rPr lang="pl-PL" dirty="0"/>
              <a:t>Działalnością Funduszu kieruje Prezes Funduszu, który reprezentuje Fundusz na zewnątrz (art. 102 ust.1 </a:t>
            </a:r>
            <a:r>
              <a:rPr lang="pl-PL" dirty="0" err="1"/>
              <a:t>u.o.ś.z</a:t>
            </a:r>
            <a:r>
              <a:rPr lang="pl-PL" dirty="0"/>
              <a:t>.)</a:t>
            </a:r>
          </a:p>
          <a:p>
            <a:pPr algn="just"/>
            <a:r>
              <a:rPr lang="pl-PL" dirty="0"/>
              <a:t>Dyrektor oddziału wojewódzkiego Funduszu kieruje oddziałem wojewódzkim Funduszu i reprezentuje Fundusz na zewnątrz w zakresie właściwości danego oddziału (art. 107 ust. 1 </a:t>
            </a:r>
            <a:r>
              <a:rPr lang="pl-PL" dirty="0" err="1"/>
              <a:t>u.o.ś.z</a:t>
            </a:r>
            <a:r>
              <a:rPr lang="pl-PL" dirty="0"/>
              <a:t>.)</a:t>
            </a:r>
          </a:p>
        </p:txBody>
      </p:sp>
    </p:spTree>
    <p:extLst>
      <p:ext uri="{BB962C8B-B14F-4D97-AF65-F5344CB8AC3E}">
        <p14:creationId xmlns:p14="http://schemas.microsoft.com/office/powerpoint/2010/main" val="3597157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1063E7-F862-4D8E-939A-43E8A0989869}"/>
              </a:ext>
            </a:extLst>
          </p:cNvPr>
          <p:cNvSpPr>
            <a:spLocks noGrp="1"/>
          </p:cNvSpPr>
          <p:nvPr>
            <p:ph type="title"/>
          </p:nvPr>
        </p:nvSpPr>
        <p:spPr/>
        <p:txBody>
          <a:bodyPr/>
          <a:lstStyle/>
          <a:p>
            <a:r>
              <a:rPr lang="pl-PL" dirty="0"/>
              <a:t>Zadania NFZ</a:t>
            </a:r>
          </a:p>
        </p:txBody>
      </p:sp>
      <p:sp>
        <p:nvSpPr>
          <p:cNvPr id="3" name="Symbol zastępczy zawartości 2">
            <a:extLst>
              <a:ext uri="{FF2B5EF4-FFF2-40B4-BE49-F238E27FC236}">
                <a16:creationId xmlns:a16="http://schemas.microsoft.com/office/drawing/2014/main" id="{3E5EE98C-C648-4425-8A75-E3448CF7AC9E}"/>
              </a:ext>
            </a:extLst>
          </p:cNvPr>
          <p:cNvSpPr>
            <a:spLocks noGrp="1"/>
          </p:cNvSpPr>
          <p:nvPr>
            <p:ph idx="1"/>
          </p:nvPr>
        </p:nvSpPr>
        <p:spPr>
          <a:xfrm>
            <a:off x="1371600" y="1459345"/>
            <a:ext cx="9601200" cy="5116946"/>
          </a:xfrm>
        </p:spPr>
        <p:txBody>
          <a:bodyPr>
            <a:normAutofit fontScale="25000" lnSpcReduction="20000"/>
          </a:bodyPr>
          <a:lstStyle/>
          <a:p>
            <a:pPr marL="0" indent="0">
              <a:buNone/>
            </a:pPr>
            <a:endParaRPr lang="pl-PL" dirty="0"/>
          </a:p>
          <a:p>
            <a:pPr marL="0" indent="0" algn="just">
              <a:buNone/>
            </a:pPr>
            <a:r>
              <a:rPr lang="pl-PL" sz="4400" dirty="0"/>
              <a:t>1. Fundusz zarządza środkami finansowymi, o których mowa w art. 116.</a:t>
            </a:r>
          </a:p>
          <a:p>
            <a:pPr marL="0" indent="0" algn="just">
              <a:buNone/>
            </a:pPr>
            <a:r>
              <a:rPr lang="pl-PL" sz="4400" dirty="0"/>
              <a:t>2. W zakresie środków pochodzących ze składek na ubezpieczenie zdrowotne Fundusz działa w imieniu własnym na rzecz ubezpieczonych oraz osób uprawnionych do tych świadczeń na podstawie przepisów o koordynacji.</a:t>
            </a:r>
          </a:p>
          <a:p>
            <a:pPr marL="0" indent="0" algn="just">
              <a:buNone/>
            </a:pPr>
            <a:r>
              <a:rPr lang="pl-PL" sz="4400" dirty="0"/>
              <a:t>3. Do zakresu działania Funduszu należy również w szczególności:</a:t>
            </a:r>
          </a:p>
          <a:p>
            <a:pPr marL="0" indent="0" algn="just">
              <a:buNone/>
            </a:pPr>
            <a:r>
              <a:rPr lang="pl-PL" sz="4400" dirty="0"/>
              <a:t>1)  określanie jakości i dostępności oraz analiza kosztów świadczeń opieki zdrowotnej w zakresie niezbędnym dla prawidłowego zawierania umów o udzielanie świadczeń opieki zdrowotnej;</a:t>
            </a:r>
          </a:p>
          <a:p>
            <a:pPr marL="0" indent="0" algn="just">
              <a:buNone/>
            </a:pPr>
            <a:r>
              <a:rPr lang="pl-PL" sz="4400" dirty="0"/>
              <a:t>2)  przeprowadzanie konkursów ofert, rokowań i zawieranie umów o udzielanie świadczeń opieki zdrowotnej, a także monitorowanie ich realizacji i rozliczanie;</a:t>
            </a:r>
          </a:p>
          <a:p>
            <a:pPr marL="0" indent="0" algn="just">
              <a:buNone/>
            </a:pPr>
            <a:r>
              <a:rPr lang="pl-PL" sz="4400" dirty="0"/>
              <a:t>2a)  finansowanie świadczeń opieki zdrowotnej udzielanych osobom, o których mowa w art. 2 ust. 1 pkt 3 i 4 oraz w art. 12 pkt 2-4, 6 i 9;</a:t>
            </a:r>
          </a:p>
          <a:p>
            <a:pPr marL="0" indent="0" algn="just">
              <a:buNone/>
            </a:pPr>
            <a:r>
              <a:rPr lang="pl-PL" sz="4400" dirty="0"/>
              <a:t>2b)  finansowanie świadczeń gwarantowanych określonych w przepisach wydanych na podstawie art. 31d w zakresie określonym w art. 15 ust. 2 pkt 12;</a:t>
            </a:r>
          </a:p>
          <a:p>
            <a:pPr marL="0" indent="0" algn="just">
              <a:buNone/>
            </a:pPr>
            <a:r>
              <a:rPr lang="pl-PL" sz="4400" dirty="0"/>
              <a:t>2c)  finansowanie leków, środków spożywczych specjalnego przeznaczenia żywieniowego oraz wyrobów medycznych przysługujących świadczeniobiorcom, o których mowa w art. 43a ust. 1;</a:t>
            </a:r>
          </a:p>
          <a:p>
            <a:pPr marL="0" indent="0" algn="just">
              <a:buNone/>
            </a:pPr>
            <a:r>
              <a:rPr lang="pl-PL" sz="4400" dirty="0"/>
              <a:t>2d) organizacja wspólnych postępowań na zakup leków, środków spożywczych specjalnego przeznaczenia żywieniowego oraz wyrobów medycznych przysługujących świadczeniobiorcom, w przypadku, o którym mowa w art. 132 ust. 2a, prowadzonych na podstawie przepisów o zamówieniach publicznych;</a:t>
            </a:r>
          </a:p>
          <a:p>
            <a:pPr marL="0" indent="0" algn="just">
              <a:buNone/>
            </a:pPr>
            <a:r>
              <a:rPr lang="pl-PL" sz="4400" dirty="0"/>
              <a:t>3)  finansowanie świadczeń opieki zdrowotnej udzielanych świadczeniobiorcom innym niż ubezpieczeni spełniającym kryterium dochodowe, o którym mowa w art. 8 ustawy z dnia 12 marca 2004 r. o pomocy społecznej, co do których nie stwierdzono okoliczności, o której mowa w art. 12 tej ustawy;</a:t>
            </a:r>
          </a:p>
          <a:p>
            <a:pPr marL="0" indent="0" algn="just">
              <a:buNone/>
            </a:pPr>
            <a:r>
              <a:rPr lang="pl-PL" sz="4400" dirty="0"/>
              <a:t>3a)  finansowanie medycznych czynności ratunkowych świadczeniobiorcom;</a:t>
            </a:r>
          </a:p>
          <a:p>
            <a:pPr marL="0" indent="0" algn="just">
              <a:buNone/>
            </a:pPr>
            <a:r>
              <a:rPr lang="pl-PL" sz="4400" dirty="0"/>
              <a:t>3b)  finansowanie świadczeń opieki zdrowotnej określonych w art. 42j;</a:t>
            </a:r>
          </a:p>
          <a:p>
            <a:pPr marL="0" indent="0" algn="just">
              <a:buNone/>
            </a:pPr>
            <a:r>
              <a:rPr lang="pl-PL" sz="4400" dirty="0"/>
              <a:t>3c)  dokonywanie zwrotu kosztów w przypadku świadczeń gwarantowanych finansowanych z budżetu państwa, z zastrzeżeniem art. 42b ust. 2, w tym medycznych czynności ratunkowych wykonanych przez zespoły ratownictwa medycznego, o których mowa w ustawie z dnia 8 września 2006 r. o Państwowym Ratownictwie Medycznym;</a:t>
            </a:r>
          </a:p>
          <a:p>
            <a:pPr marL="0" indent="0" algn="just">
              <a:buNone/>
            </a:pPr>
            <a:r>
              <a:rPr lang="pl-PL" sz="4400" dirty="0"/>
              <a:t>4)  opracowywanie, wdrażanie, realizowanie, finansowanie, monitorowanie, nadzorowanie i kontrolowanie programów zdrowotnych;</a:t>
            </a:r>
          </a:p>
          <a:p>
            <a:pPr marL="0" indent="0" algn="just">
              <a:buNone/>
            </a:pPr>
            <a:r>
              <a:rPr lang="pl-PL" sz="4400" dirty="0"/>
              <a:t>4a)  wdrażanie, finansowanie, monitorowanie i ewaluacja programów pilotażowych, o których mowa w art. 48e ust. 5;</a:t>
            </a:r>
          </a:p>
        </p:txBody>
      </p:sp>
    </p:spTree>
    <p:extLst>
      <p:ext uri="{BB962C8B-B14F-4D97-AF65-F5344CB8AC3E}">
        <p14:creationId xmlns:p14="http://schemas.microsoft.com/office/powerpoint/2010/main" val="605086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0EBEE4-FBF8-4330-922D-57D984DD730C}"/>
              </a:ext>
            </a:extLst>
          </p:cNvPr>
          <p:cNvSpPr>
            <a:spLocks noGrp="1"/>
          </p:cNvSpPr>
          <p:nvPr>
            <p:ph type="title"/>
          </p:nvPr>
        </p:nvSpPr>
        <p:spPr/>
        <p:txBody>
          <a:bodyPr/>
          <a:lstStyle/>
          <a:p>
            <a:r>
              <a:rPr lang="pl-PL" dirty="0"/>
              <a:t>Zadania NFZ – c.d.</a:t>
            </a:r>
          </a:p>
        </p:txBody>
      </p:sp>
      <p:sp>
        <p:nvSpPr>
          <p:cNvPr id="3" name="Symbol zastępczy zawartości 2">
            <a:extLst>
              <a:ext uri="{FF2B5EF4-FFF2-40B4-BE49-F238E27FC236}">
                <a16:creationId xmlns:a16="http://schemas.microsoft.com/office/drawing/2014/main" id="{646890B5-67B1-4416-87FC-200784AF8DF6}"/>
              </a:ext>
            </a:extLst>
          </p:cNvPr>
          <p:cNvSpPr>
            <a:spLocks noGrp="1"/>
          </p:cNvSpPr>
          <p:nvPr>
            <p:ph idx="1"/>
          </p:nvPr>
        </p:nvSpPr>
        <p:spPr/>
        <p:txBody>
          <a:bodyPr>
            <a:normAutofit fontScale="70000" lnSpcReduction="20000"/>
          </a:bodyPr>
          <a:lstStyle/>
          <a:p>
            <a:r>
              <a:rPr lang="pl-PL" dirty="0"/>
              <a:t>4b)  opracowywanie, ustalanie, wdrażanie, finansowanie, monitorowanie, ewaluacja oraz nadzór i kontrola programów pilotażowych, o których mowa w art. 48e ust. 7;</a:t>
            </a:r>
          </a:p>
          <a:p>
            <a:r>
              <a:rPr lang="pl-PL" dirty="0"/>
              <a:t>5)  wykonywanie zadań zleconych, w tym finansowanych przez ministra właściwego do spraw zdrowia, w szczególności realizacja programów polityki zdrowotnej;</a:t>
            </a:r>
          </a:p>
          <a:p>
            <a:r>
              <a:rPr lang="pl-PL" dirty="0"/>
              <a:t>6)  monitorowanie ordynacji lekarskich;</a:t>
            </a:r>
          </a:p>
          <a:p>
            <a:r>
              <a:rPr lang="pl-PL" dirty="0"/>
              <a:t>7)  promocja zdrowia i profilaktyka chorób, w tym dofinansowanie programów polityki zdrowotnej na podstawie art. 48d;</a:t>
            </a:r>
          </a:p>
          <a:p>
            <a:r>
              <a:rPr lang="pl-PL" dirty="0"/>
              <a:t>8)  prowadzenie Centralnego Wykazu Ubezpieczonych;</a:t>
            </a:r>
          </a:p>
          <a:p>
            <a:r>
              <a:rPr lang="pl-PL" dirty="0"/>
              <a:t>9)  prowadzenie wydawniczej działalności promocyjnej i informacyjnej w zakresie ochrony zdrowia;</a:t>
            </a:r>
          </a:p>
          <a:p>
            <a:r>
              <a:rPr lang="pl-PL" dirty="0"/>
              <a:t>10)  wyliczanie kwot, o których mowa w art. 4 i art. 34 ustawy o refundacji oraz w art. 102 ust. 5 pkt 29;</a:t>
            </a:r>
          </a:p>
          <a:p>
            <a:r>
              <a:rPr lang="pl-PL" dirty="0"/>
              <a:t>11)  monitorowanie i koordynowanie realizacji uprawnień wynikających z art. 24a-24c, art. 44 ust. 1a-1c, art. 47 ust. 2 i 2a, art. 47c oraz art. 57 ust. 2 pkt 10, 12 i 13;</a:t>
            </a:r>
          </a:p>
          <a:p>
            <a:r>
              <a:rPr lang="pl-PL" dirty="0"/>
              <a:t>12)  wykonywanie zadań Krajowego Punktu Kontaktowego do spraw Transgranicznej Opieki Zdrowotnej, zwanego dalej „KPK”</a:t>
            </a:r>
          </a:p>
          <a:p>
            <a:endParaRPr lang="pl-PL" dirty="0"/>
          </a:p>
        </p:txBody>
      </p:sp>
    </p:spTree>
    <p:extLst>
      <p:ext uri="{BB962C8B-B14F-4D97-AF65-F5344CB8AC3E}">
        <p14:creationId xmlns:p14="http://schemas.microsoft.com/office/powerpoint/2010/main" val="293502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7041CF-3635-4C68-B04F-5816773BDCA5}"/>
              </a:ext>
            </a:extLst>
          </p:cNvPr>
          <p:cNvSpPr>
            <a:spLocks noGrp="1"/>
          </p:cNvSpPr>
          <p:nvPr>
            <p:ph type="title"/>
          </p:nvPr>
        </p:nvSpPr>
        <p:spPr/>
        <p:txBody>
          <a:bodyPr/>
          <a:lstStyle/>
          <a:p>
            <a:r>
              <a:rPr lang="pl-PL" dirty="0"/>
              <a:t>Świadczeniobiorca</a:t>
            </a:r>
          </a:p>
        </p:txBody>
      </p:sp>
      <p:sp>
        <p:nvSpPr>
          <p:cNvPr id="3" name="Symbol zastępczy zawartości 2">
            <a:extLst>
              <a:ext uri="{FF2B5EF4-FFF2-40B4-BE49-F238E27FC236}">
                <a16:creationId xmlns:a16="http://schemas.microsoft.com/office/drawing/2014/main" id="{23415111-FAB7-4128-BB4B-AD2DCACEBE71}"/>
              </a:ext>
            </a:extLst>
          </p:cNvPr>
          <p:cNvSpPr>
            <a:spLocks noGrp="1"/>
          </p:cNvSpPr>
          <p:nvPr>
            <p:ph idx="1"/>
          </p:nvPr>
        </p:nvSpPr>
        <p:spPr/>
        <p:txBody>
          <a:bodyPr/>
          <a:lstStyle/>
          <a:p>
            <a:pPr marL="0" indent="0" algn="just">
              <a:buNone/>
            </a:pPr>
            <a:r>
              <a:rPr lang="pl-PL" dirty="0"/>
              <a:t>Do korzystania ze świadczeń opieki zdrowotnej finansowanych ze środków publicznych na zasadach określonych w ustawie mają prawo:</a:t>
            </a:r>
          </a:p>
          <a:p>
            <a:pPr marL="457200" indent="-457200" algn="just">
              <a:buAutoNum type="arabicParenR"/>
            </a:pPr>
            <a:r>
              <a:rPr lang="pl-PL" dirty="0"/>
              <a:t>osoby objęte powszechnym – obowiązkowym i dobrowolnym ubezpieczeniem zdrowotnym, (zwane dalej ubezpieczonymi);</a:t>
            </a:r>
          </a:p>
          <a:p>
            <a:pPr marL="457200" indent="-457200" algn="just">
              <a:buAutoNum type="arabicParenR"/>
            </a:pPr>
            <a:r>
              <a:rPr lang="pl-PL" dirty="0"/>
              <a:t>inne niż ubezpieczeni osoby posiadające miejsce zamieszkania na terytorium Rzeczypospolitej Polskiej, które posiadają obywatelstwo polskie lub uzyskały w Rzeczypospolitej Polskiej status uchodźcy lub ochronę uzupełniającą, lub zezwolenie na pobyt czasowy spełniające kryterium dochodowe z ustawy z dnia 12 marca 2004 roku o pomocy społecznej, co do których stwierdzono okoliczność, o której mowa w art. 12 tej ustawy, na zasadach i w zakresie określonym dla ubezpieczonych;</a:t>
            </a:r>
          </a:p>
        </p:txBody>
      </p:sp>
    </p:spTree>
    <p:extLst>
      <p:ext uri="{BB962C8B-B14F-4D97-AF65-F5344CB8AC3E}">
        <p14:creationId xmlns:p14="http://schemas.microsoft.com/office/powerpoint/2010/main" val="5350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7F3DE5-C349-47D9-BF87-E3F631003F88}"/>
              </a:ext>
            </a:extLst>
          </p:cNvPr>
          <p:cNvSpPr>
            <a:spLocks noGrp="1"/>
          </p:cNvSpPr>
          <p:nvPr>
            <p:ph type="title"/>
          </p:nvPr>
        </p:nvSpPr>
        <p:spPr/>
        <p:txBody>
          <a:bodyPr/>
          <a:lstStyle/>
          <a:p>
            <a:r>
              <a:rPr lang="pl-PL" dirty="0"/>
              <a:t>Świadczeniobiorca</a:t>
            </a:r>
          </a:p>
        </p:txBody>
      </p:sp>
      <p:sp>
        <p:nvSpPr>
          <p:cNvPr id="3" name="Symbol zastępczy zawartości 2">
            <a:extLst>
              <a:ext uri="{FF2B5EF4-FFF2-40B4-BE49-F238E27FC236}">
                <a16:creationId xmlns:a16="http://schemas.microsoft.com/office/drawing/2014/main" id="{16A644BC-A237-4C34-9A3B-58F77841FAC8}"/>
              </a:ext>
            </a:extLst>
          </p:cNvPr>
          <p:cNvSpPr>
            <a:spLocks noGrp="1"/>
          </p:cNvSpPr>
          <p:nvPr>
            <p:ph idx="1"/>
          </p:nvPr>
        </p:nvSpPr>
        <p:spPr/>
        <p:txBody>
          <a:bodyPr>
            <a:normAutofit lnSpcReduction="10000"/>
          </a:bodyPr>
          <a:lstStyle/>
          <a:p>
            <a:pPr marL="0" indent="0" algn="just">
              <a:buNone/>
            </a:pPr>
            <a:r>
              <a:rPr lang="pl-PL" dirty="0"/>
              <a:t>3) inne niż wymienione w pkt 1 i 2 osoby, które nie ukończyły 18. roku życia:</a:t>
            </a:r>
          </a:p>
          <a:p>
            <a:pPr marL="457200" indent="-457200" algn="just">
              <a:buAutoNum type="alphaLcParenR"/>
            </a:pPr>
            <a:r>
              <a:rPr lang="pl-PL" dirty="0"/>
              <a:t>posiadające obywatelstwo polskie lub</a:t>
            </a:r>
          </a:p>
          <a:p>
            <a:pPr marL="457200" indent="-457200" algn="just">
              <a:buAutoNum type="alphaLcParenR" startAt="2"/>
            </a:pPr>
            <a:r>
              <a:rPr lang="pl-PL" dirty="0"/>
              <a:t>które uzyskały w Rzeczypospolitej Polskiej status uchodźcy lub ochronę uzupełniającą lub zezwolenie na pobyt czasowy, posiadające miejsca zamieszkania na terytorium Rzeczypospolitej Polskiej </a:t>
            </a:r>
          </a:p>
          <a:p>
            <a:pPr marL="0" indent="0" algn="just">
              <a:buNone/>
            </a:pPr>
            <a:r>
              <a:rPr lang="pl-PL" dirty="0"/>
              <a:t>4) inne niż wymienione w pkt 1-3 osoby posiadające miejsce zamieszkania na terytorium Rzeczypospolitej Polskiej, które są w okresie ciąży, porodu lub połogu:</a:t>
            </a:r>
          </a:p>
          <a:p>
            <a:pPr marL="457200" indent="-457200" algn="just">
              <a:buAutoNum type="alphaLcParenR"/>
            </a:pPr>
            <a:r>
              <a:rPr lang="pl-PL" dirty="0"/>
              <a:t>posiadające obywatelstwo polskie,</a:t>
            </a:r>
          </a:p>
          <a:p>
            <a:pPr marL="0" indent="0" algn="just">
              <a:buNone/>
            </a:pPr>
            <a:r>
              <a:rPr lang="pl-PL" dirty="0"/>
              <a:t>b) które uzyskały w Rzeczypospolitej Polskiej status uchodźcy, ochronę uzupełniającą, lub zezwolenie na pobyt czasowy</a:t>
            </a:r>
          </a:p>
        </p:txBody>
      </p:sp>
    </p:spTree>
    <p:extLst>
      <p:ext uri="{BB962C8B-B14F-4D97-AF65-F5344CB8AC3E}">
        <p14:creationId xmlns:p14="http://schemas.microsoft.com/office/powerpoint/2010/main" val="129130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AD2947-E197-49E3-A7AF-632FDB75F95F}"/>
              </a:ext>
            </a:extLst>
          </p:cNvPr>
          <p:cNvSpPr>
            <a:spLocks noGrp="1"/>
          </p:cNvSpPr>
          <p:nvPr>
            <p:ph type="title"/>
          </p:nvPr>
        </p:nvSpPr>
        <p:spPr/>
        <p:txBody>
          <a:bodyPr/>
          <a:lstStyle/>
          <a:p>
            <a:r>
              <a:rPr lang="pl-PL" dirty="0"/>
              <a:t>Ubezpieczeni – art. 3 </a:t>
            </a:r>
            <a:r>
              <a:rPr lang="pl-PL" dirty="0" err="1"/>
              <a:t>u.ś.o.z</a:t>
            </a:r>
            <a:r>
              <a:rPr lang="pl-PL" dirty="0"/>
              <a:t>.</a:t>
            </a:r>
          </a:p>
        </p:txBody>
      </p:sp>
      <p:sp>
        <p:nvSpPr>
          <p:cNvPr id="3" name="Symbol zastępczy zawartości 2">
            <a:extLst>
              <a:ext uri="{FF2B5EF4-FFF2-40B4-BE49-F238E27FC236}">
                <a16:creationId xmlns:a16="http://schemas.microsoft.com/office/drawing/2014/main" id="{8152B2F5-8E4F-45C3-B52C-54E2323364C6}"/>
              </a:ext>
            </a:extLst>
          </p:cNvPr>
          <p:cNvSpPr>
            <a:spLocks noGrp="1"/>
          </p:cNvSpPr>
          <p:nvPr>
            <p:ph idx="1"/>
          </p:nvPr>
        </p:nvSpPr>
        <p:spPr>
          <a:xfrm>
            <a:off x="1371600" y="1339273"/>
            <a:ext cx="9601200" cy="5320145"/>
          </a:xfrm>
        </p:spPr>
        <p:txBody>
          <a:bodyPr>
            <a:normAutofit fontScale="70000" lnSpcReduction="20000"/>
          </a:bodyPr>
          <a:lstStyle/>
          <a:p>
            <a:pPr marL="0" indent="0">
              <a:buNone/>
            </a:pPr>
            <a:r>
              <a:rPr lang="pl-PL" dirty="0"/>
              <a:t>Ubezpieczonymi są:</a:t>
            </a:r>
          </a:p>
          <a:p>
            <a:pPr marL="0" indent="0" algn="just">
              <a:buNone/>
            </a:pPr>
            <a:r>
              <a:rPr lang="pl-PL" dirty="0"/>
              <a:t>1)  osoby posiadające obywatelstwo państwa członkowskiego Unii Europejskiej lub państwa członkowskiego Europejskiego Porozumienia o Wolnym Handlu (EFTA), zamieszkujące na terytorium państwa członkowskiego Unii Europejskiej lub państwa członkowskiego Europejskiego Porozumienia o Wolnym Handlu (EFTA),</a:t>
            </a:r>
          </a:p>
          <a:p>
            <a:pPr marL="0" indent="0" algn="just">
              <a:buNone/>
            </a:pPr>
            <a:r>
              <a:rPr lang="pl-PL" dirty="0"/>
              <a:t>2)  osoby nieposiadające obywatelstwa państwa członkowskiego Unii Europejskiej lub państwa członkowskiego Europejskiego Porozumienia o Wolnym Handlu (EFTA) - strony umowy o Europejskim Obszarze Gospodarczym lub Konfederacji Szwajcarskiej, które przebywają na terytorium Rzeczypospolitej Polskiej na podstawie wizy w celu wykonywania pracy, zezwolenia na pobyt czasowy z wyłączeniem zezwolenia udzielonego na podstawie art. 181 ust. 1 ustawy z dnia 12 grudnia 2013 r. o cudzoziemcach, zezwolenia na pobyt stały, zezwolenia na pobyt rezydenta długoterminowego Unii Europejskiej, zgody na pobyt ze względów humanitarnych, zgody na pobyt tolerowany,</a:t>
            </a:r>
          </a:p>
          <a:p>
            <a:pPr marL="0" indent="0" algn="just">
              <a:buNone/>
            </a:pPr>
            <a:r>
              <a:rPr lang="pl-PL" dirty="0"/>
              <a:t>2a)  osoby, które uzyskały w Rzeczypospolitej Polskiej status uchodźcy lub ochronę uzupełniającą albo korzystają z ochrony czasowej na jej terytorium,</a:t>
            </a:r>
          </a:p>
          <a:p>
            <a:pPr marL="0" indent="0" algn="just">
              <a:buNone/>
            </a:pPr>
            <a:r>
              <a:rPr lang="pl-PL" dirty="0"/>
              <a:t>3)  osoby nieposiadające obywatelstwa państwa członkowskiego Unii Europejskiej lub państwa członkowskiego Europejskiego Porozumienia o Wolnym Handlu (EFTA), legalnie zamieszkujące na terytorium innego niż Rzeczpospolita Polska państwa członkowskiego Unii Europejskiej lub państwa członkowskiego Europejskiego Porozumienia o Wolnym Handlu (EFTA)</a:t>
            </a:r>
          </a:p>
          <a:p>
            <a:pPr marL="0" indent="0" algn="just">
              <a:buNone/>
            </a:pPr>
            <a:r>
              <a:rPr lang="pl-PL" dirty="0"/>
              <a:t>- jeżeli podlegają zgodnie z art. 66 obowiązkowi ubezpieczenia zdrowotnego albo ubezpieczają się dobrowolnie na zasadach określonych w art. 68;</a:t>
            </a:r>
          </a:p>
          <a:p>
            <a:pPr marL="0" indent="0" algn="just">
              <a:buNone/>
            </a:pPr>
            <a:r>
              <a:rPr lang="pl-PL" dirty="0"/>
              <a:t>4)  osoby posiadające obywatelstwo państwa członkowskiego Unii Europejskiej lub państwa członkowskiego Europejskiego Porozumienia o Wolnym Handlu (EFTA), niezamieszkujące na terytorium państwa członkowskiego Unii Europejskiej lub państwa członkowskiego Europejskiego Porozumienia o Wolnym Handlu (EFTA), jeżeli podlegają obowiązkowi ubezpieczenia zdrowotnego na terytorium Rzeczypospolitej Polskiej i są objęte:</a:t>
            </a:r>
          </a:p>
          <a:p>
            <a:pPr marL="0" indent="0" algn="just">
              <a:buNone/>
            </a:pPr>
            <a:r>
              <a:rPr lang="pl-PL" dirty="0"/>
              <a:t>a)  ubezpieczeniami emerytalnym i rentowymi na podstawie przepisów ustawy z dnia 13 października 1998 r. o systemie ubezpieczeń społecznych (Dz.U. z 2017 r. poz. 1778, z </a:t>
            </a:r>
            <a:r>
              <a:rPr lang="pl-PL" dirty="0" err="1"/>
              <a:t>późn</a:t>
            </a:r>
            <a:r>
              <a:rPr lang="pl-PL" dirty="0"/>
              <a:t>. zm.1)),</a:t>
            </a:r>
          </a:p>
          <a:p>
            <a:pPr marL="0" indent="0" algn="just">
              <a:buNone/>
            </a:pPr>
            <a:r>
              <a:rPr lang="pl-PL" dirty="0"/>
              <a:t>b)  ubezpieczeniem społecznym rolników na podstawie przepisów ustawy z dnia 20 grudnia 1990 r. o ubezpieczeniu społecznym rolników (Dz.U. z 2017 r. poz. 2336 oraz z 2018 r. poz. 650 i 858).</a:t>
            </a:r>
          </a:p>
        </p:txBody>
      </p:sp>
    </p:spTree>
    <p:extLst>
      <p:ext uri="{BB962C8B-B14F-4D97-AF65-F5344CB8AC3E}">
        <p14:creationId xmlns:p14="http://schemas.microsoft.com/office/powerpoint/2010/main" val="137274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C15D90-BAFA-401B-A136-89B1EEABB46C}"/>
              </a:ext>
            </a:extLst>
          </p:cNvPr>
          <p:cNvSpPr>
            <a:spLocks noGrp="1"/>
          </p:cNvSpPr>
          <p:nvPr>
            <p:ph type="title"/>
          </p:nvPr>
        </p:nvSpPr>
        <p:spPr/>
        <p:txBody>
          <a:bodyPr/>
          <a:lstStyle/>
          <a:p>
            <a:r>
              <a:rPr lang="pl-PL" dirty="0"/>
              <a:t>Ubezpieczeni – c.d.</a:t>
            </a:r>
          </a:p>
        </p:txBody>
      </p:sp>
      <p:sp>
        <p:nvSpPr>
          <p:cNvPr id="3" name="Symbol zastępczy zawartości 2">
            <a:extLst>
              <a:ext uri="{FF2B5EF4-FFF2-40B4-BE49-F238E27FC236}">
                <a16:creationId xmlns:a16="http://schemas.microsoft.com/office/drawing/2014/main" id="{38007ED3-8DE7-45C0-A909-E39D9D138558}"/>
              </a:ext>
            </a:extLst>
          </p:cNvPr>
          <p:cNvSpPr>
            <a:spLocks noGrp="1"/>
          </p:cNvSpPr>
          <p:nvPr>
            <p:ph idx="1"/>
          </p:nvPr>
        </p:nvSpPr>
        <p:spPr>
          <a:xfrm>
            <a:off x="1371600" y="1330036"/>
            <a:ext cx="9601200" cy="5116946"/>
          </a:xfrm>
        </p:spPr>
        <p:txBody>
          <a:bodyPr>
            <a:normAutofit fontScale="62500" lnSpcReduction="20000"/>
          </a:bodyPr>
          <a:lstStyle/>
          <a:p>
            <a:pPr marL="0" indent="0">
              <a:buNone/>
            </a:pPr>
            <a:endParaRPr lang="pl-PL" dirty="0"/>
          </a:p>
          <a:p>
            <a:pPr marL="0" indent="0" algn="just">
              <a:buNone/>
            </a:pPr>
            <a:r>
              <a:rPr lang="pl-PL" dirty="0"/>
              <a:t>2. Ubezpieczonymi są także:</a:t>
            </a:r>
          </a:p>
          <a:p>
            <a:pPr marL="0" indent="0" algn="just">
              <a:buNone/>
            </a:pPr>
            <a:r>
              <a:rPr lang="pl-PL" dirty="0"/>
              <a:t>1)  studenci i uczestnicy studiów doktoranckich, którzy studiują w Rzeczypospolitej Polskiej, oraz absolwenci, którzy odbywają w Rzeczypospolitej Polskiej obowiązkowy staż, nieposiadający obywatelstwa państwa członkowskiego Unii Europejskiej lub państwa członkowskiego Europejskiego Porozumienia o Wolnym Handlu (EFTA) i niebędący osobami, o których mowa w ust. 1 pkt 3,</a:t>
            </a:r>
          </a:p>
          <a:p>
            <a:pPr marL="0" indent="0" algn="just">
              <a:buNone/>
            </a:pPr>
            <a:r>
              <a:rPr lang="pl-PL" dirty="0"/>
              <a:t>2)  członkowie zakonów oraz alumni wyższych seminariów duchownych i teologicznych, postulanci, nowicjusze i </a:t>
            </a:r>
            <a:r>
              <a:rPr lang="pl-PL" dirty="0" err="1"/>
              <a:t>junioryści</a:t>
            </a:r>
            <a:r>
              <a:rPr lang="pl-PL" dirty="0"/>
              <a:t> zakonów i ich </a:t>
            </a:r>
            <a:r>
              <a:rPr lang="pl-PL" dirty="0" err="1"/>
              <a:t>odpowiednicy</a:t>
            </a:r>
            <a:r>
              <a:rPr lang="pl-PL" dirty="0"/>
              <a:t>, którzy nie posiadają obywatelstwa państwa członkowskiego Unii Europejskiej lub państwa członkowskiego Europejskiego Porozumienia o Wolnym Handlu (EFTA) - strony umowy o Europejskim Obszarze Gospodarczym i nie są osobami, o których mowa w ust. 1 pkt 3, a przebywają na terytorium Rzeczypospolitej Polskiej na podstawie wizy, zezwolenia na pobyt czasowy, zezwolenia na pobyt stały, zezwolenia na pobyt rezydenta długoterminowego Unii Europejskiej, zgody na pobyt ze względów humanitarnych, zgody na pobyt tolerowany lub uzyskali w Rzeczypospolitej Polskiej status uchodźcy lub ochronę uzupełniającą albo korzystają z ochrony czasowej na jej terytorium,</a:t>
            </a:r>
          </a:p>
          <a:p>
            <a:pPr marL="0" indent="0" algn="just">
              <a:buNone/>
            </a:pPr>
            <a:r>
              <a:rPr lang="pl-PL" dirty="0"/>
              <a:t>2a) (uchylony)</a:t>
            </a:r>
          </a:p>
          <a:p>
            <a:pPr marL="0" indent="0" algn="just">
              <a:buNone/>
            </a:pPr>
            <a:r>
              <a:rPr lang="pl-PL" dirty="0"/>
              <a:t>3)  odbywający staż adaptacyjny,</a:t>
            </a:r>
          </a:p>
          <a:p>
            <a:pPr marL="0" indent="0" algn="just">
              <a:buNone/>
            </a:pPr>
            <a:r>
              <a:rPr lang="pl-PL" dirty="0"/>
              <a:t>4)  odbywający kursy języka polskiego oraz kursy przygotowawcze do podjęcia nauki w języku polskim, o których mowa w przepisach o szkolnictwie wyższym, nieposiadający obywatelstwa państwa członkowskiego Unii Europejskiej lub państwa członkowskiego Europejskiego Porozumienia o Wolnym Handlu (EFTA) i niebędący osobami, o których mowa w ust. 1 pkt 3</a:t>
            </a:r>
          </a:p>
          <a:p>
            <a:pPr marL="0" indent="0" algn="just">
              <a:buNone/>
            </a:pPr>
            <a:r>
              <a:rPr lang="pl-PL" dirty="0"/>
              <a:t>- jeżeli ubezpieczają się dobrowolnie na zasadach określonych w art. 68;</a:t>
            </a:r>
          </a:p>
          <a:p>
            <a:pPr marL="0" indent="0" algn="just">
              <a:buNone/>
            </a:pPr>
            <a:r>
              <a:rPr lang="pl-PL" dirty="0"/>
              <a:t>5)  członkowie rodzin osób, o których mowa w ust. 1 pkt 1 i 3, zamieszkujący na terytorium państwa członkowskiego Unii Europejskiej lub państwa członkowskiego Europejskiego Porozumienia o Wolnym Handlu (EFTA), jeżeli nie są osobami podlegającymi obowiązkowi ubezpieczenia zdrowotnego, o których mowa w art. 66 ust. 1, z zastrzeżeniem art. 66 ust. 2 i 3, ani nie są osobami uprawnionymi do świadczeń opieki zdrowotnej na podstawie przepisów o koordynacji;</a:t>
            </a:r>
          </a:p>
          <a:p>
            <a:pPr marL="0" indent="0" algn="just">
              <a:buNone/>
            </a:pPr>
            <a:r>
              <a:rPr lang="pl-PL" dirty="0"/>
              <a:t>6)  członkowie rodzin osób, o których mowa w ust. 1 pkt 2 i 2a, zamieszkujący na terytorium Rzeczypospolitej Polskiej, jeżeli nie są osobami podlegającymi obowiązkowi ubezpieczenia zdrowotnego, o których mowa w art. 66 ust. 1, z zastrzeżeniem art. 66 ust. 2 i 3.</a:t>
            </a:r>
          </a:p>
        </p:txBody>
      </p:sp>
    </p:spTree>
    <p:extLst>
      <p:ext uri="{BB962C8B-B14F-4D97-AF65-F5344CB8AC3E}">
        <p14:creationId xmlns:p14="http://schemas.microsoft.com/office/powerpoint/2010/main" val="159646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5FDBE-3440-46BE-9462-9B76E6A2CDB4}"/>
              </a:ext>
            </a:extLst>
          </p:cNvPr>
          <p:cNvSpPr>
            <a:spLocks noGrp="1"/>
          </p:cNvSpPr>
          <p:nvPr>
            <p:ph type="title"/>
          </p:nvPr>
        </p:nvSpPr>
        <p:spPr/>
        <p:txBody>
          <a:bodyPr/>
          <a:lstStyle/>
          <a:p>
            <a:r>
              <a:rPr lang="pl-PL" dirty="0"/>
              <a:t>Osoby podlegające obowiązkowo ubezpieczeniu zdrowotnemu</a:t>
            </a:r>
          </a:p>
        </p:txBody>
      </p:sp>
      <p:sp>
        <p:nvSpPr>
          <p:cNvPr id="3" name="Symbol zastępczy zawartości 2">
            <a:extLst>
              <a:ext uri="{FF2B5EF4-FFF2-40B4-BE49-F238E27FC236}">
                <a16:creationId xmlns:a16="http://schemas.microsoft.com/office/drawing/2014/main" id="{BCAFE627-7182-4F1F-B4E6-55D19BA39DF0}"/>
              </a:ext>
            </a:extLst>
          </p:cNvPr>
          <p:cNvSpPr>
            <a:spLocks noGrp="1"/>
          </p:cNvSpPr>
          <p:nvPr>
            <p:ph idx="1"/>
          </p:nvPr>
        </p:nvSpPr>
        <p:spPr/>
        <p:txBody>
          <a:bodyPr>
            <a:normAutofit lnSpcReduction="10000"/>
          </a:bodyPr>
          <a:lstStyle/>
          <a:p>
            <a:r>
              <a:rPr lang="pl-PL" dirty="0"/>
              <a:t>Katalog osób podlegających obowiązkowemu ubezpieczeniu zdrowotnemu został zawarty w art. 66 </a:t>
            </a:r>
            <a:r>
              <a:rPr lang="pl-PL" dirty="0" err="1"/>
              <a:t>u.ś.o.z</a:t>
            </a:r>
            <a:r>
              <a:rPr lang="pl-PL" dirty="0"/>
              <a:t>. Przepis ten zawiera ponad 30 kategorii takich osób, m.in.:</a:t>
            </a:r>
          </a:p>
          <a:p>
            <a:pPr marL="457200" indent="-457200" algn="just">
              <a:buAutoNum type="arabicParenR"/>
            </a:pPr>
            <a:r>
              <a:rPr lang="pl-PL" dirty="0"/>
              <a:t>osoby spełniające warunki do objęcia ubezpieczeniami społecznymi lub ubezpieczeniem społecznym rolników, które są: pracownikami, rolnikami lub ich domownikami, osobami prowadzącymi działalność pozarolniczą lub osobami z nimi współpracującymi, osobami wykonującymi pracę nakładczą, osobami wykonującymi pracę na podstawie umowy agencyjnej lub umowy zlecenia albo innej umowy o świadczenie usług, osobami duchownymi, członkami rolniczych spółdzielni produkcyjnych, spółdzielni kółek rolniczych lub członkami ich rodzin;</a:t>
            </a:r>
          </a:p>
          <a:p>
            <a:pPr marL="457200" indent="-457200" algn="just">
              <a:buAutoNum type="arabicParenR"/>
            </a:pPr>
            <a:r>
              <a:rPr lang="pl-PL" dirty="0"/>
              <a:t>żołnierze (zawodowi oraz odbywający przeszkolenie wojskowe, ćwiczenia wojskowe oraz pełniący służbę kandydacką, służbę przygotowawczą lub służbę wojskową w razie ogłoszenia mobilizacji i w czasie wojny)</a:t>
            </a:r>
          </a:p>
        </p:txBody>
      </p:sp>
    </p:spTree>
    <p:extLst>
      <p:ext uri="{BB962C8B-B14F-4D97-AF65-F5344CB8AC3E}">
        <p14:creationId xmlns:p14="http://schemas.microsoft.com/office/powerpoint/2010/main" val="252967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75ED0-D612-456A-B130-C059A3B02B9E}"/>
              </a:ext>
            </a:extLst>
          </p:cNvPr>
          <p:cNvSpPr>
            <a:spLocks noGrp="1"/>
          </p:cNvSpPr>
          <p:nvPr>
            <p:ph type="title"/>
          </p:nvPr>
        </p:nvSpPr>
        <p:spPr/>
        <p:txBody>
          <a:bodyPr/>
          <a:lstStyle/>
          <a:p>
            <a:r>
              <a:rPr lang="pl-PL" dirty="0"/>
              <a:t>Osoby podlegające obowiązkowo ubezpieczeniu zdrowotnemu – c.d.</a:t>
            </a:r>
          </a:p>
        </p:txBody>
      </p:sp>
      <p:sp>
        <p:nvSpPr>
          <p:cNvPr id="3" name="Symbol zastępczy zawartości 2">
            <a:extLst>
              <a:ext uri="{FF2B5EF4-FFF2-40B4-BE49-F238E27FC236}">
                <a16:creationId xmlns:a16="http://schemas.microsoft.com/office/drawing/2014/main" id="{2D35570F-443C-40BB-92C8-3CAC079A555A}"/>
              </a:ext>
            </a:extLst>
          </p:cNvPr>
          <p:cNvSpPr>
            <a:spLocks noGrp="1"/>
          </p:cNvSpPr>
          <p:nvPr>
            <p:ph idx="1"/>
          </p:nvPr>
        </p:nvSpPr>
        <p:spPr/>
        <p:txBody>
          <a:bodyPr>
            <a:normAutofit/>
          </a:bodyPr>
          <a:lstStyle/>
          <a:p>
            <a:pPr marL="0" indent="0">
              <a:buNone/>
            </a:pPr>
            <a:r>
              <a:rPr lang="pl-PL" dirty="0"/>
              <a:t>3) policjanci, funkcjonariusze Agencji Bezpieczeństwa Wewnętrznego, Agencji Wywiadu, Centralnego Biura Antykorupcyjnego, Służby Ochrony Państwa, Straży Granicznej, Służby Celnej, Służby Więziennej, Państwowej Straży Pożarnej;</a:t>
            </a:r>
          </a:p>
          <a:p>
            <a:pPr marL="0" indent="0">
              <a:buNone/>
            </a:pPr>
            <a:r>
              <a:rPr lang="pl-PL" dirty="0"/>
              <a:t>4) posłowie pobierający uposażenia poselskie oraz senatorowie pobierający uposażenia senatorskie;</a:t>
            </a:r>
          </a:p>
          <a:p>
            <a:pPr marL="0" indent="0">
              <a:buNone/>
            </a:pPr>
            <a:r>
              <a:rPr lang="pl-PL" dirty="0"/>
              <a:t>5) sędziowie i prokuratorzy;</a:t>
            </a:r>
          </a:p>
          <a:p>
            <a:pPr marL="0" indent="0">
              <a:buNone/>
            </a:pPr>
            <a:r>
              <a:rPr lang="pl-PL" dirty="0"/>
              <a:t>6) osoby pobierające emeryturę, osoby w stanie spoczynku pobierające uposażenie;</a:t>
            </a:r>
          </a:p>
          <a:p>
            <a:pPr marL="0" indent="0">
              <a:buNone/>
            </a:pPr>
            <a:r>
              <a:rPr lang="pl-PL" dirty="0"/>
              <a:t>7) bezrobotni niepodlegający obowiązkowi ubezpieczenia zdrowotnego z innego tytułu;</a:t>
            </a:r>
          </a:p>
        </p:txBody>
      </p:sp>
    </p:spTree>
    <p:extLst>
      <p:ext uri="{BB962C8B-B14F-4D97-AF65-F5344CB8AC3E}">
        <p14:creationId xmlns:p14="http://schemas.microsoft.com/office/powerpoint/2010/main" val="3278703877"/>
      </p:ext>
    </p:extLst>
  </p:cSld>
  <p:clrMapOvr>
    <a:masterClrMapping/>
  </p:clrMapOvr>
</p:sld>
</file>

<file path=ppt/theme/theme1.xml><?xml version="1.0" encoding="utf-8"?>
<a:theme xmlns:a="http://schemas.openxmlformats.org/drawingml/2006/main" name="Przycinani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721</TotalTime>
  <Words>3783</Words>
  <Application>Microsoft Office PowerPoint</Application>
  <PresentationFormat>Panoramiczny</PresentationFormat>
  <Paragraphs>181</Paragraphs>
  <Slides>36</Slides>
  <Notes>0</Notes>
  <HiddenSlides>0</HiddenSlides>
  <MMClips>0</MMClips>
  <ScaleCrop>false</ScaleCrop>
  <HeadingPairs>
    <vt:vector size="6" baseType="variant">
      <vt:variant>
        <vt:lpstr>Używane czcionki</vt:lpstr>
      </vt:variant>
      <vt:variant>
        <vt:i4>1</vt:i4>
      </vt:variant>
      <vt:variant>
        <vt:lpstr>Motyw</vt:lpstr>
      </vt:variant>
      <vt:variant>
        <vt:i4>1</vt:i4>
      </vt:variant>
      <vt:variant>
        <vt:lpstr>Tytuły slajdów</vt:lpstr>
      </vt:variant>
      <vt:variant>
        <vt:i4>36</vt:i4>
      </vt:variant>
    </vt:vector>
  </HeadingPairs>
  <TitlesOfParts>
    <vt:vector size="38" baseType="lpstr">
      <vt:lpstr>Franklin Gothic Book</vt:lpstr>
      <vt:lpstr>Przycinanie</vt:lpstr>
      <vt:lpstr>Podmioty systemu ochrony zdrowia</vt:lpstr>
      <vt:lpstr>Świadczeniobiorcy</vt:lpstr>
      <vt:lpstr>Świadczeniobiorcy</vt:lpstr>
      <vt:lpstr>Świadczeniobiorca</vt:lpstr>
      <vt:lpstr>Świadczeniobiorca</vt:lpstr>
      <vt:lpstr>Ubezpieczeni – art. 3 u.ś.o.z.</vt:lpstr>
      <vt:lpstr>Ubezpieczeni – c.d.</vt:lpstr>
      <vt:lpstr>Osoby podlegające obowiązkowo ubezpieczeniu zdrowotnemu</vt:lpstr>
      <vt:lpstr>Osoby podlegające obowiązkowo ubezpieczeniu zdrowotnemu – c.d.</vt:lpstr>
      <vt:lpstr>Osoby podlegające obowiązkowo ubezpieczeniu zdrowotnemu – c.d.</vt:lpstr>
      <vt:lpstr>Prezentacja programu PowerPoint</vt:lpstr>
      <vt:lpstr>Zgłoszenie do ubezpieczenia członków rodziny</vt:lpstr>
      <vt:lpstr>Zgłoszenie do ubezpieczenia członków rodziny</vt:lpstr>
      <vt:lpstr>Kazus 1 </vt:lpstr>
      <vt:lpstr>Kazus 2 </vt:lpstr>
      <vt:lpstr>Kazus 3 </vt:lpstr>
      <vt:lpstr>Dobrowolne ubezpieczenie zdrowotne</vt:lpstr>
      <vt:lpstr>Dobrowolne ubezpieczenie zdrowotne</vt:lpstr>
      <vt:lpstr>Dobrowolne ubezpieczenie zdrowotne</vt:lpstr>
      <vt:lpstr>Kazus 4 </vt:lpstr>
      <vt:lpstr>Dobrowolne ubezpieczenie zdrowotne</vt:lpstr>
      <vt:lpstr>Potwierdzanie prawa do świadczeń</vt:lpstr>
      <vt:lpstr>Potwierdzanie prawa do świadczeń</vt:lpstr>
      <vt:lpstr>Potwierdzanie prawa do świadczeń</vt:lpstr>
      <vt:lpstr>Ćwiczenie praktyczne</vt:lpstr>
      <vt:lpstr>KAZUS 5 </vt:lpstr>
      <vt:lpstr>Świadczeniodawca</vt:lpstr>
      <vt:lpstr>Działalność lecznicza</vt:lpstr>
      <vt:lpstr>Działalność lecznicza</vt:lpstr>
      <vt:lpstr>Podmioty lecznicze</vt:lpstr>
      <vt:lpstr>Praktyki zawodowe</vt:lpstr>
      <vt:lpstr>Kazus 6</vt:lpstr>
      <vt:lpstr>Kazus 7</vt:lpstr>
      <vt:lpstr>Narodowy Fundusz Zdrowia</vt:lpstr>
      <vt:lpstr>Zadania NFZ</vt:lpstr>
      <vt:lpstr>Zadania NFZ – c.d.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systemu ochrony zdrowia</dc:title>
  <dc:creator>Sabina Pochopien</dc:creator>
  <cp:lastModifiedBy>Sabina Pochopien</cp:lastModifiedBy>
  <cp:revision>44</cp:revision>
  <dcterms:created xsi:type="dcterms:W3CDTF">2018-09-29T10:49:22Z</dcterms:created>
  <dcterms:modified xsi:type="dcterms:W3CDTF">2019-10-10T17:43:28Z</dcterms:modified>
</cp:coreProperties>
</file>