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9" r:id="rId14"/>
    <p:sldId id="270" r:id="rId15"/>
    <p:sldId id="267" r:id="rId1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2019-10-20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2019-10-20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2019-10-20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2019-10-20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2019-10-20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2019-10-20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2019-10-20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2019-10-20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2019-10-20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2019-10-20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2019-10-20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F5C1F-5412-4E6B-A965-E5945EFBD280}" type="datetimeFigureOut">
              <a:rPr lang="pl-PL" smtClean="0"/>
              <a:pPr/>
              <a:t>2019-10-20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Podstawowe pojęcia i przedmiot ekonomii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841648"/>
          </a:xfrm>
        </p:spPr>
        <p:txBody>
          <a:bodyPr>
            <a:normAutofit lnSpcReduction="10000"/>
          </a:bodyPr>
          <a:lstStyle/>
          <a:p>
            <a:r>
              <a:rPr lang="pl-PL" sz="2400" smtClean="0"/>
              <a:t>Ćwiczenia </a:t>
            </a:r>
            <a:r>
              <a:rPr lang="pl-PL" sz="2400" smtClean="0"/>
              <a:t>20</a:t>
            </a:r>
            <a:r>
              <a:rPr lang="pl-PL" sz="2400" smtClean="0"/>
              <a:t>.10.2019 </a:t>
            </a:r>
            <a:r>
              <a:rPr lang="pl-PL" sz="2400" dirty="0" smtClean="0"/>
              <a:t>r.</a:t>
            </a:r>
          </a:p>
          <a:p>
            <a:r>
              <a:rPr lang="pl-PL" sz="2400" dirty="0"/>
              <a:t>m</a:t>
            </a:r>
            <a:r>
              <a:rPr lang="pl-PL" sz="2400" dirty="0" smtClean="0"/>
              <a:t>gr Katarzyna Godek</a:t>
            </a: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600200"/>
            <a:ext cx="7643192" cy="4525963"/>
          </a:xfrm>
        </p:spPr>
        <p:txBody>
          <a:bodyPr/>
          <a:lstStyle/>
          <a:p>
            <a:pPr algn="just"/>
            <a:r>
              <a:rPr lang="pl-PL" dirty="0"/>
              <a:t>Ekonomia bada procesy gospodarcze tzn. procesy produkcji podziału, wymiany, konsumpcji środków zaspokajania ludzkich potrzeb. Potrzeby te są różnorodne poczynając od tzw. biologicznych,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a </a:t>
            </a:r>
            <a:r>
              <a:rPr lang="pl-PL" dirty="0"/>
              <a:t>kończąc na kulturalnych</a:t>
            </a:r>
            <a:r>
              <a:rPr lang="pl-PL" dirty="0" smtClean="0"/>
              <a:t>.</a:t>
            </a:r>
          </a:p>
          <a:p>
            <a:endParaRPr lang="pl-PL" dirty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	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Wyodrębnia </a:t>
            </a:r>
            <a:r>
              <a:rPr lang="pl-PL" dirty="0"/>
              <a:t>się zazwyczaj trzy podstawowe czynniki produkcji: </a:t>
            </a:r>
            <a:r>
              <a:rPr lang="pl-PL" b="1" dirty="0"/>
              <a:t>pracę, ziemię, kapitał.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8" cy="452596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/>
              <a:t>Proces gospodarowania, podmioty i decyzje gospodarcze</a:t>
            </a:r>
            <a:endParaRPr lang="pl-PL" dirty="0"/>
          </a:p>
          <a:p>
            <a:pPr>
              <a:buNone/>
            </a:pPr>
            <a:endParaRPr lang="pl-PL" dirty="0"/>
          </a:p>
          <a:p>
            <a:pPr algn="just"/>
            <a:r>
              <a:rPr lang="pl-PL" dirty="0"/>
              <a:t>Gospodarowanie – czyli działalność gospodarcza ludzi.</a:t>
            </a:r>
          </a:p>
          <a:p>
            <a:pPr algn="just"/>
            <a:r>
              <a:rPr lang="pl-PL" dirty="0"/>
              <a:t>Proces produkcji, podziału, wymiany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konsumpcji dóbr możemy łącznie określić mianem procesu gospodarowania.</a:t>
            </a:r>
          </a:p>
          <a:p>
            <a:pPr algn="just"/>
            <a:r>
              <a:rPr lang="pl-PL" dirty="0"/>
              <a:t>Między poszczególnymi sferami procesu gospodarowania istnieją różne powiązania.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600200"/>
            <a:ext cx="7499176" cy="4525963"/>
          </a:xfrm>
        </p:spPr>
        <p:txBody>
          <a:bodyPr/>
          <a:lstStyle/>
          <a:p>
            <a:endParaRPr lang="pl-PL" dirty="0" smtClean="0"/>
          </a:p>
          <a:p>
            <a:pPr>
              <a:buNone/>
            </a:pPr>
            <a:r>
              <a:rPr lang="pl-PL" dirty="0" smtClean="0"/>
              <a:t>	Gospodarowanie to:</a:t>
            </a:r>
          </a:p>
          <a:p>
            <a:pPr algn="just"/>
            <a:r>
              <a:rPr lang="pl-PL" dirty="0" smtClean="0"/>
              <a:t>działanie celowe, </a:t>
            </a:r>
          </a:p>
          <a:p>
            <a:pPr algn="just"/>
            <a:r>
              <a:rPr lang="pl-PL" dirty="0" smtClean="0"/>
              <a:t>produkcja dóbr i ich podział miedzy ludzi, </a:t>
            </a:r>
          </a:p>
          <a:p>
            <a:pPr algn="just"/>
            <a:r>
              <a:rPr lang="pl-PL" dirty="0" smtClean="0"/>
              <a:t>dokonywanie wyborów ekonomicznych – decydowanie na co przeznaczyć stosunkowo rzadkie zasoby.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600200"/>
            <a:ext cx="7643192" cy="4525963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pl-PL" dirty="0" smtClean="0"/>
              <a:t>	Podstawowe cechy ekonomii jako nauki:</a:t>
            </a:r>
          </a:p>
          <a:p>
            <a:pPr algn="just"/>
            <a:r>
              <a:rPr lang="pl-PL" dirty="0" smtClean="0"/>
              <a:t>1. Prawa ekonomiczne mają charakter statystyczny, </a:t>
            </a:r>
          </a:p>
          <a:p>
            <a:pPr algn="just"/>
            <a:r>
              <a:rPr lang="pl-PL" dirty="0" smtClean="0"/>
              <a:t>2. Ustalenia ekonomistów mogą wpływać na wyniki badań (samosprawdzające się prognozy i </a:t>
            </a:r>
            <a:r>
              <a:rPr lang="pl-PL" dirty="0" err="1" smtClean="0"/>
              <a:t>samoobalające</a:t>
            </a:r>
            <a:r>
              <a:rPr lang="pl-PL" dirty="0" smtClean="0"/>
              <a:t> się prognozy), </a:t>
            </a:r>
          </a:p>
          <a:p>
            <a:pPr algn="just"/>
            <a:r>
              <a:rPr lang="pl-PL" dirty="0" smtClean="0"/>
              <a:t>3. Nie zawsze celem ekonomistów jest gromadzenie wiedzy prawdziwej, </a:t>
            </a:r>
          </a:p>
          <a:p>
            <a:pPr algn="just"/>
            <a:r>
              <a:rPr lang="pl-PL" dirty="0" smtClean="0"/>
              <a:t>4. Prawa ekonomiczne są zależne od warunków występujących w analizowanej gospodarce.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75656" y="1600200"/>
            <a:ext cx="7211144" cy="4525963"/>
          </a:xfrm>
        </p:spPr>
        <p:txBody>
          <a:bodyPr/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/>
          </a:p>
          <a:p>
            <a:pPr algn="ctr">
              <a:buNone/>
            </a:pPr>
            <a:r>
              <a:rPr lang="pl-PL" smtClean="0"/>
              <a:t>Dziękuję </a:t>
            </a:r>
            <a:r>
              <a:rPr lang="pl-PL" dirty="0" smtClean="0"/>
              <a:t>za uwagę</a:t>
            </a:r>
          </a:p>
          <a:p>
            <a:pPr algn="ctr">
              <a:buNone/>
            </a:pPr>
            <a:r>
              <a:rPr lang="pl-PL" dirty="0"/>
              <a:t>m</a:t>
            </a:r>
            <a:r>
              <a:rPr lang="pl-PL" dirty="0" smtClean="0"/>
              <a:t>gr Katarzyna Godek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600200"/>
            <a:ext cx="7499176" cy="4525963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	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	Ekonomia – </a:t>
            </a:r>
            <a:r>
              <a:rPr lang="pl-PL" dirty="0" err="1" smtClean="0"/>
              <a:t>Oikosnomia</a:t>
            </a:r>
            <a:r>
              <a:rPr lang="pl-PL" dirty="0" smtClean="0"/>
              <a:t> (gr.): - </a:t>
            </a:r>
            <a:r>
              <a:rPr lang="pl-PL" dirty="0" err="1" smtClean="0"/>
              <a:t>Oikos</a:t>
            </a:r>
            <a:r>
              <a:rPr lang="pl-PL" dirty="0" smtClean="0"/>
              <a:t> – dom - </a:t>
            </a:r>
            <a:r>
              <a:rPr lang="pl-PL" dirty="0" err="1" smtClean="0"/>
              <a:t>Nomos</a:t>
            </a:r>
            <a:r>
              <a:rPr lang="pl-PL" dirty="0" smtClean="0"/>
              <a:t> – prawo daw. gospodarka, gospodarowanie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pl-PL" dirty="0" smtClean="0"/>
              <a:t>	</a:t>
            </a:r>
          </a:p>
          <a:p>
            <a:pPr lvl="1">
              <a:buNone/>
            </a:pPr>
            <a:endParaRPr lang="pl-PL" dirty="0"/>
          </a:p>
          <a:p>
            <a:pPr lvl="1" algn="just">
              <a:spcBef>
                <a:spcPts val="0"/>
              </a:spcBef>
              <a:buNone/>
            </a:pPr>
            <a:r>
              <a:rPr lang="pl-PL" dirty="0" smtClean="0"/>
              <a:t>	Ekonomia </a:t>
            </a:r>
            <a:r>
              <a:rPr lang="pl-PL" dirty="0"/>
              <a:t>jest nauką o procesach gospodarczych. Stara się wykrywać i opisywać prawidłowości rządzące tymi procesami. </a:t>
            </a:r>
            <a:endParaRPr lang="pl-PL" dirty="0" smtClean="0"/>
          </a:p>
          <a:p>
            <a:pPr lvl="1" algn="just">
              <a:spcBef>
                <a:spcPts val="0"/>
              </a:spcBef>
              <a:buNone/>
            </a:pPr>
            <a:r>
              <a:rPr lang="pl-PL" dirty="0" smtClean="0"/>
              <a:t>	Te </a:t>
            </a:r>
            <a:r>
              <a:rPr lang="pl-PL" dirty="0"/>
              <a:t>prawidłowości to prawa ekonomiczne.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buNone/>
            </a:pPr>
            <a:endParaRPr lang="pl-PL" dirty="0" smtClean="0"/>
          </a:p>
          <a:p>
            <a:pPr lvl="2">
              <a:buNone/>
            </a:pPr>
            <a:endParaRPr lang="pl-PL" dirty="0"/>
          </a:p>
          <a:p>
            <a:pPr lvl="2">
              <a:buNone/>
            </a:pPr>
            <a:endParaRPr lang="pl-PL" dirty="0" smtClean="0"/>
          </a:p>
          <a:p>
            <a:pPr lvl="2">
              <a:buNone/>
            </a:pPr>
            <a:r>
              <a:rPr lang="pl-PL" dirty="0" smtClean="0"/>
              <a:t>Ekonomia </a:t>
            </a:r>
            <a:r>
              <a:rPr lang="pl-PL" dirty="0"/>
              <a:t>pełni szereg funkcji, z których najważniejsze to:</a:t>
            </a:r>
          </a:p>
          <a:p>
            <a:pPr lvl="1"/>
            <a:r>
              <a:rPr lang="pl-PL" sz="2000" dirty="0" smtClean="0"/>
              <a:t>		</a:t>
            </a:r>
            <a:r>
              <a:rPr lang="pl-PL" sz="2000" b="1" dirty="0" smtClean="0"/>
              <a:t>funkcja poznawcza;</a:t>
            </a:r>
            <a:endParaRPr lang="pl-PL" sz="2000" b="1" dirty="0"/>
          </a:p>
          <a:p>
            <a:pPr lvl="1"/>
            <a:r>
              <a:rPr lang="pl-PL" sz="2000" b="1" dirty="0"/>
              <a:t> </a:t>
            </a:r>
            <a:r>
              <a:rPr lang="pl-PL" sz="2000" b="1" dirty="0" smtClean="0"/>
              <a:t>         	funkcja aplikacyjna.</a:t>
            </a:r>
            <a:endParaRPr lang="pl-PL" sz="2000" b="1" dirty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Funkcja poznawcza polega na tym, że dostarcza wiedzy o zjawiskach i procesach gospodarczych,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o </a:t>
            </a:r>
            <a:r>
              <a:rPr lang="pl-PL" dirty="0"/>
              <a:t>rządzących nimi prawidłowościach oraz o ich przyczynach i skutkach. Odpowiada na pytanie co, jak i dla kogo produkować.</a:t>
            </a:r>
          </a:p>
          <a:p>
            <a:pPr algn="just"/>
            <a:r>
              <a:rPr lang="pl-PL" dirty="0"/>
              <a:t>Funkcja aplikacyjna polega na tym, że jej ustalenia i wynikające z nich wnioski dostarczają wskazówek przydatnych w działalności gospodarstw domowych, przedsiębiorstw, państw itd. Wskazówki te ułatwiają podejmowanie decyzji, a tym samym oddziaływanie na przebieg procesów gospodarczych.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600200"/>
            <a:ext cx="7499176" cy="4525963"/>
          </a:xfrm>
        </p:spPr>
        <p:txBody>
          <a:bodyPr/>
          <a:lstStyle/>
          <a:p>
            <a:r>
              <a:rPr lang="pl-PL" dirty="0"/>
              <a:t>Główne działy ekonomii </a:t>
            </a:r>
            <a:r>
              <a:rPr lang="pl-PL" dirty="0" smtClean="0"/>
              <a:t>to: </a:t>
            </a:r>
            <a:r>
              <a:rPr lang="pl-PL" b="1" dirty="0"/>
              <a:t>mikroekonomia i makroekonomia.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31640" y="1600200"/>
            <a:ext cx="7355160" cy="4525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Mikroekonomia – bada przede wszystkim poszczególne elementy tworzące gospodarkę, takie jak: gospodarstwa domowe, przedsiębiorstwa, sektory i gałęzie (branże) gospodarki, rynki określonych produktów i usług. Bada czynniki wpływające na kształtowanie się wielkości produkcji oraz </a:t>
            </a:r>
            <a:r>
              <a:rPr lang="pl-PL" dirty="0" smtClean="0"/>
              <a:t>podaż </a:t>
            </a:r>
            <a:r>
              <a:rPr lang="pl-PL" dirty="0"/>
              <a:t>poszczególnych produktów i </a:t>
            </a:r>
            <a:r>
              <a:rPr lang="pl-PL" dirty="0" smtClean="0"/>
              <a:t>usług, </a:t>
            </a:r>
            <a:r>
              <a:rPr lang="pl-PL" dirty="0"/>
              <a:t>rozmiarów popytu na nie oraz wysokości ich cen.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600200"/>
            <a:ext cx="7499176" cy="4525963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pl-PL" dirty="0"/>
              <a:t>Makroekonomia zajmuje się analizą gospodarki jako całości. Bada m.in. czynniki wpływające na poziom i zmiany takich wielkości ekonomicznych </a:t>
            </a:r>
            <a:r>
              <a:rPr lang="pl-PL" dirty="0" smtClean="0"/>
              <a:t>jak np</a:t>
            </a:r>
            <a:r>
              <a:rPr lang="pl-PL" dirty="0"/>
              <a:t>. globalna produkcja i konsumpcja w danej gospodarce, globalna podaż produktów </a:t>
            </a:r>
            <a:endParaRPr lang="pl-PL" dirty="0" smtClean="0"/>
          </a:p>
          <a:p>
            <a:pPr algn="just">
              <a:spcBef>
                <a:spcPts val="0"/>
              </a:spcBef>
              <a:buNone/>
            </a:pPr>
            <a:r>
              <a:rPr lang="pl-PL" dirty="0" smtClean="0"/>
              <a:t>	i </a:t>
            </a:r>
            <a:r>
              <a:rPr lang="pl-PL" dirty="0"/>
              <a:t>usług.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8" cy="4525963"/>
          </a:xfrm>
        </p:spPr>
        <p:txBody>
          <a:bodyPr/>
          <a:lstStyle/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b="1" dirty="0" smtClean="0"/>
              <a:t>Potrzeby </a:t>
            </a:r>
            <a:r>
              <a:rPr lang="pl-PL" b="1" dirty="0"/>
              <a:t>ludzkie, produkcja i praca, czynniki produkcji</a:t>
            </a:r>
            <a:endParaRPr lang="pl-PL" dirty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199</Words>
  <Application>Microsoft Office PowerPoint</Application>
  <PresentationFormat>Pokaz na ekranie (4:3)</PresentationFormat>
  <Paragraphs>49</Paragraphs>
  <Slides>15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Motyw pakietu Office</vt:lpstr>
      <vt:lpstr>Podstawowe pojęcia i przedmiot ekonomii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Podstawowe pojęcia i przedmiot ekonomii</dc:title>
  <dc:creator>Admin</dc:creator>
  <cp:lastModifiedBy>Katarzyna Godek</cp:lastModifiedBy>
  <cp:revision>18</cp:revision>
  <dcterms:created xsi:type="dcterms:W3CDTF">2016-10-18T09:29:13Z</dcterms:created>
  <dcterms:modified xsi:type="dcterms:W3CDTF">2019-10-20T11:14:02Z</dcterms:modified>
</cp:coreProperties>
</file>