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5" r:id="rId9"/>
    <p:sldId id="266" r:id="rId10"/>
    <p:sldId id="267" r:id="rId11"/>
    <p:sldId id="261" r:id="rId12"/>
    <p:sldId id="270" r:id="rId13"/>
    <p:sldId id="271" r:id="rId14"/>
    <p:sldId id="262" r:id="rId15"/>
    <p:sldId id="272" r:id="rId16"/>
    <p:sldId id="263" r:id="rId17"/>
    <p:sldId id="264" r:id="rId18"/>
    <p:sldId id="274" r:id="rId19"/>
    <p:sldId id="275" r:id="rId20"/>
    <p:sldId id="276" r:id="rId21"/>
    <p:sldId id="273" r:id="rId2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858E6-305E-4F36-9ED6-6B51EBD24724}" type="datetimeFigureOut">
              <a:rPr lang="pl-PL" smtClean="0"/>
              <a:pPr/>
              <a:t>10.10.2019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BD24-CDC5-4AAD-B785-C59C9906F8B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teorii zachowania konsumentów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Katarzyna Godek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3762" y="2805906"/>
            <a:ext cx="22764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Krańcowa stopa substytucji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b="1" dirty="0"/>
              <a:t>Krańcowa stopa substytucji – ilość jednego dobra zastępowanego jednostką dobra </a:t>
            </a:r>
            <a:r>
              <a:rPr lang="pl-PL" b="1" dirty="0" smtClean="0"/>
              <a:t>drugiego, </a:t>
            </a:r>
            <a:r>
              <a:rPr lang="pl-PL" dirty="0" smtClean="0"/>
              <a:t>gdy </a:t>
            </a:r>
            <a:r>
              <a:rPr lang="pl-PL" dirty="0"/>
              <a:t>zmieniają się ich proporcje ilościowe, ale poziom satysfakcji całkowitej nie zmienia </a:t>
            </a:r>
            <a:r>
              <a:rPr lang="pl-PL" dirty="0" smtClean="0"/>
              <a:t>się (konsument </a:t>
            </a:r>
            <a:r>
              <a:rPr lang="pl-PL" dirty="0"/>
              <a:t>pozostaje na tej samej krzywej obojętności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6612" y="2844006"/>
            <a:ext cx="23907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Przy przejściu z kombinacji A do B następuje spadek konsumpcji dobra Y i wzrost </a:t>
            </a:r>
            <a:r>
              <a:rPr lang="pl-PL" dirty="0" smtClean="0"/>
              <a:t>konsumpcji dobra </a:t>
            </a:r>
            <a:r>
              <a:rPr lang="pl-PL" dirty="0"/>
              <a:t>X, przy zachowaniu tego samego poziomu </a:t>
            </a:r>
            <a:r>
              <a:rPr lang="pl-PL" dirty="0" smtClean="0"/>
              <a:t>użyteczności </a:t>
            </a:r>
            <a:r>
              <a:rPr lang="pl-PL" dirty="0"/>
              <a:t>całkowitej. Zatem </a:t>
            </a:r>
            <a:r>
              <a:rPr lang="pl-PL" dirty="0" smtClean="0"/>
              <a:t>ubytek użyteczności </a:t>
            </a:r>
            <a:r>
              <a:rPr lang="pl-PL" dirty="0"/>
              <a:t>całkowitej z tytułu zmniejszenia konsumpcji jednego dobra </a:t>
            </a:r>
            <a:r>
              <a:rPr lang="pl-PL" dirty="0" smtClean="0"/>
              <a:t>jest rekompensowany </a:t>
            </a:r>
            <a:r>
              <a:rPr lang="pl-PL" dirty="0"/>
              <a:t>przyrostem </a:t>
            </a:r>
            <a:r>
              <a:rPr lang="pl-PL" dirty="0" smtClean="0"/>
              <a:t>użyteczności </a:t>
            </a:r>
            <a:r>
              <a:rPr lang="pl-PL" dirty="0"/>
              <a:t>wynikającym ze zwiększonej </a:t>
            </a:r>
            <a:r>
              <a:rPr lang="pl-PL" dirty="0" smtClean="0"/>
              <a:t>konsumpcji drugiego </a:t>
            </a:r>
            <a:r>
              <a:rPr lang="pl-PL" dirty="0"/>
              <a:t>dobra.</a:t>
            </a:r>
          </a:p>
          <a:p>
            <a:pPr algn="just"/>
            <a:r>
              <a:rPr lang="pl-PL" dirty="0"/>
              <a:t>Krańcowa stopa substytucji dobra Y dobrem X równa się ujemnej relacji krańcowej </a:t>
            </a:r>
            <a:r>
              <a:rPr lang="pl-PL" dirty="0" smtClean="0"/>
              <a:t>użyteczności dobra </a:t>
            </a:r>
            <a:r>
              <a:rPr lang="pl-PL" dirty="0"/>
              <a:t>X do krańcowej </a:t>
            </a:r>
            <a:r>
              <a:rPr lang="pl-PL" dirty="0" smtClean="0"/>
              <a:t>użyteczności </a:t>
            </a:r>
            <a:r>
              <a:rPr lang="pl-PL" dirty="0"/>
              <a:t>dobra 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Linia ograniczenia budżetowego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dirty="0" smtClean="0"/>
              <a:t>Linia ograniczenia budżetowego nazywana również linią cen, reprezentuje zbiór kombinacji dóbr X i Y osiągalnych dla konsumenta przy danych warunkach brzegowych tzn. przy danym dochodzie </a:t>
            </a:r>
            <a:br>
              <a:rPr lang="pl-PL" dirty="0" smtClean="0"/>
            </a:br>
            <a:r>
              <a:rPr lang="pl-PL" dirty="0" smtClean="0"/>
              <a:t>i danych cenach dóbr.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dirty="0" smtClean="0"/>
              <a:t>Punkt styczności linii ograniczenia budżetowego z możliwą do osiągnięcia krzywą obojętności wyznacza strukturę spożycia przy której konsument maksymalizuje użyteczność całkowitą.</a:t>
            </a:r>
          </a:p>
          <a:p>
            <a:pPr algn="just"/>
            <a:r>
              <a:rPr lang="pl-PL" dirty="0" smtClean="0"/>
              <a:t>Sytuacja taka oznacza równowagę konsumenta, jego optimum.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8958"/>
          </a:xfrm>
        </p:spPr>
        <p:txBody>
          <a:bodyPr/>
          <a:lstStyle/>
          <a:p>
            <a:r>
              <a:rPr lang="pl-PL" dirty="0" smtClean="0"/>
              <a:t>Użyteczność krańcowa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just"/>
            <a:r>
              <a:rPr lang="pl-PL" dirty="0" smtClean="0"/>
              <a:t>Jest to przyrost satysfakcji uzyskany ze spożycia kolejnej jednostki danego dobra.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653536" cy="9409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Dochód a skłonność do konsumpcji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algn="just"/>
            <a:r>
              <a:rPr lang="pl-PL" dirty="0" smtClean="0"/>
              <a:t>Wielkość dochodu jest głównym obok cen, czynnikiem wpływającym na poziom gospodarstwa domowego.</a:t>
            </a:r>
          </a:p>
          <a:p>
            <a:pPr algn="just"/>
            <a:r>
              <a:rPr lang="pl-PL" dirty="0" smtClean="0"/>
              <a:t>Dochody gospodarstwa domowego pochodzą ze sprzedaży pracy ale także </a:t>
            </a:r>
            <a:br>
              <a:rPr lang="pl-PL" dirty="0" smtClean="0"/>
            </a:br>
            <a:r>
              <a:rPr lang="pl-PL" dirty="0" smtClean="0"/>
              <a:t>z tytułu własności pozostałych czynników produkcji czy też płatności transferowych lub innych źródeł.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	Pierwsze prawo Gossena zwane prawem malejącej użyteczności krańcowej: </a:t>
            </a:r>
            <a:br>
              <a:rPr lang="pl-PL" dirty="0" smtClean="0"/>
            </a:br>
            <a:r>
              <a:rPr lang="pl-PL" dirty="0" smtClean="0"/>
              <a:t>Mówi, że w miarę konsumpcji danego dobra jego użyteczność krańcowa spada. 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	Drugie prawo Gossena (prawo </a:t>
            </a:r>
            <a:r>
              <a:rPr lang="pl-PL" dirty="0" err="1" smtClean="0"/>
              <a:t>ekwimarginalizmu</a:t>
            </a:r>
            <a:r>
              <a:rPr lang="pl-PL" dirty="0" smtClean="0"/>
              <a:t>):</a:t>
            </a:r>
          </a:p>
          <a:p>
            <a:pPr algn="just">
              <a:buNone/>
            </a:pPr>
            <a:r>
              <a:rPr lang="pl-PL" dirty="0" smtClean="0"/>
              <a:t>	 W punkcie równowagi (wyznaczonym maksymalnym poziomem użyteczności) konsument doprowadza do zrównania względnych użyteczności krańcowych konsumowanych dóbr.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b="1" dirty="0"/>
              <a:t>zachowanie racjonalne – wewnętrznie spójne, logiczne </a:t>
            </a:r>
            <a:r>
              <a:rPr lang="pl-PL" b="1" dirty="0" smtClean="0"/>
              <a:t>postępowanie zmierzające do </a:t>
            </a:r>
            <a:r>
              <a:rPr lang="pl-PL" dirty="0" smtClean="0"/>
              <a:t>maksymalizacji </a:t>
            </a:r>
            <a:r>
              <a:rPr lang="pl-PL" dirty="0"/>
              <a:t>satysfakcji </a:t>
            </a:r>
            <a:r>
              <a:rPr lang="pl-PL" dirty="0" smtClean="0"/>
              <a:t>jednostki.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	Optimum konsumenta - wyznacza punkt styczności linii budżetowej z krzywą obojętności znajdującą się najdalej od początku układu współrzędnych.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ctr">
              <a:buNone/>
            </a:pPr>
            <a:r>
              <a:rPr lang="pl-PL" dirty="0" smtClean="0"/>
              <a:t>Dziękuję za uwagę.</a:t>
            </a:r>
          </a:p>
          <a:p>
            <a:pPr algn="ctr">
              <a:buNone/>
            </a:pPr>
            <a:r>
              <a:rPr lang="pl-PL" dirty="0"/>
              <a:t>m</a:t>
            </a:r>
            <a:r>
              <a:rPr lang="pl-PL" dirty="0" smtClean="0"/>
              <a:t>gr Katarzyna Godek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Funkcje gospodarstwa domowego:</a:t>
            </a:r>
          </a:p>
          <a:p>
            <a:pPr algn="just"/>
            <a:r>
              <a:rPr lang="pl-PL" dirty="0" smtClean="0"/>
              <a:t>konsumpcyjna;</a:t>
            </a:r>
          </a:p>
          <a:p>
            <a:pPr algn="just"/>
            <a:r>
              <a:rPr lang="pl-PL" dirty="0" smtClean="0"/>
              <a:t>produkcyjna.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algn="just"/>
            <a:r>
              <a:rPr lang="pl-PL" dirty="0" smtClean="0"/>
              <a:t>Celem działalności gospodarstwa domowego jest maksymalizacja użyteczności czerpanej ze spożycia koszyka dóbr oraz z czasu wolnego.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dirty="0"/>
              <a:t>Gospodarstwo domowe tak rozdysponowuje swoje środki, by </a:t>
            </a:r>
            <a:r>
              <a:rPr lang="pl-PL" dirty="0" smtClean="0"/>
              <a:t>użyteczność </a:t>
            </a:r>
            <a:r>
              <a:rPr lang="pl-PL" dirty="0"/>
              <a:t>z </a:t>
            </a:r>
            <a:r>
              <a:rPr lang="pl-PL" dirty="0" smtClean="0"/>
              <a:t>wydatkowania ostatniej </a:t>
            </a:r>
            <a:r>
              <a:rPr lang="pl-PL" dirty="0"/>
              <a:t>jednostki </a:t>
            </a:r>
            <a:r>
              <a:rPr lang="pl-PL" dirty="0" smtClean="0"/>
              <a:t>pieniężnej </a:t>
            </a:r>
            <a:r>
              <a:rPr lang="pl-PL" dirty="0"/>
              <a:t>na </a:t>
            </a:r>
            <a:r>
              <a:rPr lang="pl-PL" dirty="0" smtClean="0"/>
              <a:t>różne </a:t>
            </a:r>
            <a:r>
              <a:rPr lang="pl-PL" dirty="0"/>
              <a:t>dobra była jednakowa.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b="1" dirty="0" smtClean="0"/>
              <a:t>Teoria użyteczności krańcowej </a:t>
            </a:r>
            <a:r>
              <a:rPr lang="pl-PL" dirty="0" smtClean="0"/>
              <a:t>zakłada </a:t>
            </a:r>
            <a:r>
              <a:rPr lang="pl-PL" dirty="0"/>
              <a:t>wymierność </a:t>
            </a:r>
            <a:r>
              <a:rPr lang="pl-PL" dirty="0" smtClean="0"/>
              <a:t>użyteczności</a:t>
            </a:r>
            <a:r>
              <a:rPr lang="pl-PL" dirty="0"/>
              <a:t>, </a:t>
            </a:r>
            <a:r>
              <a:rPr lang="pl-PL" dirty="0" smtClean="0"/>
              <a:t>możliwość </a:t>
            </a:r>
            <a:r>
              <a:rPr lang="pl-PL" dirty="0"/>
              <a:t>jej </a:t>
            </a:r>
            <a:r>
              <a:rPr lang="pl-PL" dirty="0" smtClean="0"/>
              <a:t>wyrażenia w </a:t>
            </a:r>
            <a:r>
              <a:rPr lang="pl-PL" dirty="0"/>
              <a:t>liczbach bezwzględnych, przez przypisanie określonej liczby „utyli” (</a:t>
            </a:r>
            <a:r>
              <a:rPr lang="pl-PL" dirty="0" smtClean="0"/>
              <a:t>jednostek użyteczności</a:t>
            </a:r>
            <a:r>
              <a:rPr lang="pl-PL" dirty="0"/>
              <a:t>) </a:t>
            </a:r>
            <a:r>
              <a:rPr lang="pl-PL" dirty="0" smtClean="0"/>
              <a:t>każdemu </a:t>
            </a:r>
            <a:r>
              <a:rPr lang="pl-PL" dirty="0"/>
              <a:t>z dóbr.</a:t>
            </a:r>
          </a:p>
          <a:p>
            <a:pPr algn="just"/>
            <a:r>
              <a:rPr lang="pl-PL" dirty="0"/>
              <a:t>Jest to tzw. teoria </a:t>
            </a:r>
            <a:r>
              <a:rPr lang="pl-PL" dirty="0" smtClean="0"/>
              <a:t>kardynalna </a:t>
            </a:r>
            <a:r>
              <a:rPr lang="pl-PL" b="1" dirty="0" smtClean="0"/>
              <a:t>użyteczność </a:t>
            </a:r>
            <a:r>
              <a:rPr lang="pl-PL" b="1" dirty="0"/>
              <a:t>całkowita </a:t>
            </a:r>
            <a:r>
              <a:rPr lang="pl-PL" b="1" dirty="0" err="1"/>
              <a:t>(tota</a:t>
            </a:r>
            <a:r>
              <a:rPr lang="pl-PL" b="1" dirty="0"/>
              <a:t>l </a:t>
            </a:r>
            <a:r>
              <a:rPr lang="pl-PL" b="1" dirty="0" err="1"/>
              <a:t>utility</a:t>
            </a:r>
            <a:r>
              <a:rPr lang="pl-PL" b="1" dirty="0"/>
              <a:t>) – satysfakcja uzyskiwana z konsumpcji (</a:t>
            </a:r>
            <a:r>
              <a:rPr lang="pl-PL" b="1" dirty="0" smtClean="0"/>
              <a:t>użytkowania) </a:t>
            </a:r>
            <a:r>
              <a:rPr lang="pl-PL" dirty="0" smtClean="0"/>
              <a:t>danej </a:t>
            </a:r>
            <a:r>
              <a:rPr lang="pl-PL" dirty="0"/>
              <a:t>ilości określonego </a:t>
            </a:r>
            <a:r>
              <a:rPr lang="pl-PL" dirty="0" smtClean="0"/>
              <a:t>dobra.</a:t>
            </a:r>
            <a:endParaRPr lang="pl-PL" dirty="0"/>
          </a:p>
          <a:p>
            <a:pPr algn="just"/>
            <a:r>
              <a:rPr lang="pl-PL" b="1" dirty="0" smtClean="0"/>
              <a:t>użyteczność </a:t>
            </a:r>
            <a:r>
              <a:rPr lang="pl-PL" b="1" dirty="0"/>
              <a:t>krańcowa (</a:t>
            </a:r>
            <a:r>
              <a:rPr lang="pl-PL" b="1" dirty="0" err="1"/>
              <a:t>marginal</a:t>
            </a:r>
            <a:r>
              <a:rPr lang="pl-PL" b="1" dirty="0"/>
              <a:t> </a:t>
            </a:r>
            <a:r>
              <a:rPr lang="pl-PL" b="1" dirty="0" err="1"/>
              <a:t>utility</a:t>
            </a:r>
            <a:r>
              <a:rPr lang="pl-PL" b="1" dirty="0"/>
              <a:t>) – przyrost </a:t>
            </a:r>
            <a:r>
              <a:rPr lang="pl-PL" b="1" dirty="0" smtClean="0"/>
              <a:t>użyteczności </a:t>
            </a:r>
            <a:r>
              <a:rPr lang="pl-PL" b="1" dirty="0"/>
              <a:t>całkowitej </a:t>
            </a:r>
            <a:r>
              <a:rPr lang="pl-PL" b="1" dirty="0" smtClean="0"/>
              <a:t>spowodowany </a:t>
            </a:r>
            <a:r>
              <a:rPr lang="pl-PL" dirty="0" smtClean="0"/>
              <a:t>wzrostem </a:t>
            </a:r>
            <a:r>
              <a:rPr lang="pl-PL" dirty="0"/>
              <a:t>konsumpcji dobra o </a:t>
            </a:r>
            <a:r>
              <a:rPr lang="pl-PL" dirty="0" smtClean="0"/>
              <a:t>jednostkę.</a:t>
            </a:r>
            <a:endParaRPr lang="pl-PL" dirty="0"/>
          </a:p>
          <a:p>
            <a:pPr algn="just"/>
            <a:r>
              <a:rPr lang="pl-PL" dirty="0"/>
              <a:t>Realne wybory najczęściej dotyczą określenia najlepszej kombinacji konsumowanych dóbr.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Krzywa obojętności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3762" y="2805906"/>
            <a:ext cx="22764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algn="just"/>
            <a:r>
              <a:rPr lang="pl-PL" b="1" dirty="0"/>
              <a:t>Krzywa obojętności – zbiór punktów przedstawiających </a:t>
            </a:r>
            <a:r>
              <a:rPr lang="pl-PL" b="1" dirty="0" smtClean="0"/>
              <a:t>różne </a:t>
            </a:r>
            <a:r>
              <a:rPr lang="pl-PL" b="1" dirty="0"/>
              <a:t>kombinacje dóbr lub </a:t>
            </a:r>
            <a:r>
              <a:rPr lang="pl-PL" b="1" dirty="0" smtClean="0"/>
              <a:t>usług </a:t>
            </a:r>
            <a:r>
              <a:rPr lang="pl-PL" dirty="0" smtClean="0"/>
              <a:t>przynoszących </a:t>
            </a:r>
            <a:r>
              <a:rPr lang="pl-PL" dirty="0"/>
              <a:t>konsumentowi to samo zadowolenie (</a:t>
            </a:r>
            <a:r>
              <a:rPr lang="pl-PL" dirty="0" smtClean="0"/>
              <a:t>użyteczność </a:t>
            </a:r>
            <a:r>
              <a:rPr lang="pl-PL" dirty="0"/>
              <a:t>całkowitą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Każdy </a:t>
            </a:r>
            <a:r>
              <a:rPr lang="pl-PL" dirty="0"/>
              <a:t>z punktów 1, 2, 3 na krzywej obojętności prezentuje </a:t>
            </a:r>
            <a:r>
              <a:rPr lang="pl-PL" dirty="0" smtClean="0"/>
              <a:t>różne </a:t>
            </a:r>
            <a:r>
              <a:rPr lang="pl-PL" dirty="0"/>
              <a:t>kombinacje dwu dóbr (x i </a:t>
            </a:r>
            <a:r>
              <a:rPr lang="pl-PL" dirty="0" smtClean="0"/>
              <a:t>y) przynoszące </a:t>
            </a:r>
            <a:r>
              <a:rPr lang="pl-PL" dirty="0"/>
              <a:t>jednakową satysfakcję konsumentowi. Dla </a:t>
            </a:r>
            <a:r>
              <a:rPr lang="pl-PL" dirty="0" smtClean="0"/>
              <a:t>każdej </a:t>
            </a:r>
            <a:r>
              <a:rPr lang="pl-PL" dirty="0"/>
              <a:t>jednostki </a:t>
            </a:r>
            <a:r>
              <a:rPr lang="pl-PL" dirty="0" smtClean="0"/>
              <a:t>można wyrysować nieskończenie </a:t>
            </a:r>
            <a:r>
              <a:rPr lang="pl-PL" dirty="0"/>
              <a:t>wiele krzywych, tworzących łącznie </a:t>
            </a:r>
            <a:r>
              <a:rPr lang="pl-PL" b="1" dirty="0"/>
              <a:t>mapę krzywych obojętności. Im </a:t>
            </a:r>
            <a:r>
              <a:rPr lang="pl-PL" b="1" dirty="0" smtClean="0"/>
              <a:t>krzywa </a:t>
            </a:r>
            <a:r>
              <a:rPr lang="pl-PL" dirty="0" smtClean="0"/>
              <a:t>położona </a:t>
            </a:r>
            <a:r>
              <a:rPr lang="pl-PL" dirty="0"/>
              <a:t>jest dalej od środka układu współrzędnych, tym </a:t>
            </a:r>
            <a:r>
              <a:rPr lang="pl-PL" dirty="0" smtClean="0"/>
              <a:t>wyższy </a:t>
            </a:r>
            <a:r>
              <a:rPr lang="pl-PL" dirty="0"/>
              <a:t>poziom </a:t>
            </a:r>
            <a:r>
              <a:rPr lang="pl-PL" dirty="0" smtClean="0"/>
              <a:t>satysfakcji (użyteczności </a:t>
            </a:r>
            <a:r>
              <a:rPr lang="pl-PL" dirty="0"/>
              <a:t>całkowitej) zapewniają konsumentowi kombinacje dóbr tworzące tę krzywą.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451</Words>
  <Application>Microsoft Office PowerPoint</Application>
  <PresentationFormat>Pokaz na ekranie (4:3)</PresentationFormat>
  <Paragraphs>38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Podstawy teorii zachowania konsumentów</vt:lpstr>
      <vt:lpstr>Slajd 2</vt:lpstr>
      <vt:lpstr>Slajd 3</vt:lpstr>
      <vt:lpstr>Slajd 4</vt:lpstr>
      <vt:lpstr>Slajd 5</vt:lpstr>
      <vt:lpstr>Slajd 6</vt:lpstr>
      <vt:lpstr>Krzywa obojętności</vt:lpstr>
      <vt:lpstr>Slajd 8</vt:lpstr>
      <vt:lpstr>Slajd 9</vt:lpstr>
      <vt:lpstr>Slajd 10</vt:lpstr>
      <vt:lpstr>Krańcowa stopa substytucji</vt:lpstr>
      <vt:lpstr>Slajd 12</vt:lpstr>
      <vt:lpstr>Slajd 13</vt:lpstr>
      <vt:lpstr>Linia ograniczenia budżetowego</vt:lpstr>
      <vt:lpstr>Slajd 15</vt:lpstr>
      <vt:lpstr>Użyteczność krańcowa</vt:lpstr>
      <vt:lpstr>Dochód a skłonność do konsumpcji</vt:lpstr>
      <vt:lpstr>Slajd 18</vt:lpstr>
      <vt:lpstr>Slajd 19</vt:lpstr>
      <vt:lpstr>Slajd 20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Admin</dc:creator>
  <cp:lastModifiedBy>KatarzynaGodek</cp:lastModifiedBy>
  <cp:revision>48</cp:revision>
  <dcterms:created xsi:type="dcterms:W3CDTF">2016-10-18T09:52:34Z</dcterms:created>
  <dcterms:modified xsi:type="dcterms:W3CDTF">2019-10-10T11:15:29Z</dcterms:modified>
</cp:coreProperties>
</file>