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643"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pl-PL"/>
              <a:t>Kliknij, aby edytować styl</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5/26/2019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pl-PL"/>
              <a:t>Kliknij, aby edytować styl</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46C117F-5CCF-4837-BE5F-2B92066CAFAF}" type="datetimeFigureOut">
              <a:rPr lang="en-US" dirty="0"/>
              <a:t>5/26/2019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pl-PL"/>
              <a:t>Kliknij, aby edytować styl</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84EB90BD-B6CE-46B7-997F-7313B992CCDC}" type="datetimeFigureOut">
              <a:rPr lang="en-US" dirty="0"/>
              <a:t>5/26/2019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pl-PL"/>
              <a:t>Kliknij, aby edytować styl</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CDB9D11F-B188-461D-B23F-39381795C052}" type="datetimeFigureOut">
              <a:rPr lang="en-US" dirty="0"/>
              <a:t>5/26/2019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pl-PL"/>
              <a:t>Kliknij, aby edytować styl</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52E6D8D9-55A2-4063-B0F3-121F44549695}" type="datetimeFigureOut">
              <a:rPr lang="en-US" dirty="0"/>
              <a:t>5/26/2019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pl-PL"/>
              <a:t>Kliknij, aby edytować styl</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3" name="Date Placeholder 2"/>
          <p:cNvSpPr>
            <a:spLocks noGrp="1"/>
          </p:cNvSpPr>
          <p:nvPr>
            <p:ph type="dt" sz="half" idx="10"/>
          </p:nvPr>
        </p:nvSpPr>
        <p:spPr/>
        <p:txBody>
          <a:bodyPr/>
          <a:lstStyle/>
          <a:p>
            <a:fld id="{D4B24536-994D-4021-A283-9F449C0DB509}" type="datetimeFigureOut">
              <a:rPr lang="en-US" dirty="0"/>
              <a:t>5/26/2019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pl-PL"/>
              <a:t>Kliknij, aby edytować styl</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3" name="Date Placeholder 2"/>
          <p:cNvSpPr>
            <a:spLocks noGrp="1"/>
          </p:cNvSpPr>
          <p:nvPr>
            <p:ph type="dt" sz="half" idx="10"/>
          </p:nvPr>
        </p:nvSpPr>
        <p:spPr/>
        <p:txBody>
          <a:bodyPr/>
          <a:lstStyle/>
          <a:p>
            <a:fld id="{3CBBBB78-C96F-47B7-AB17-D852CA960AC9}" type="datetimeFigureOut">
              <a:rPr lang="en-US" dirty="0"/>
              <a:t>5/26/2019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5/26/2019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5/26/2019</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5/26/2019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pl-PL"/>
              <a:t>Kliknij, aby edytować styl</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30578ACC-22D6-47C1-A373-4FD133E34F3C}" type="datetimeFigureOut">
              <a:rPr lang="en-US" dirty="0"/>
              <a:t>5/26/2019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5/26/2019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pl-PL"/>
              <a:t>Kliknij, aby edytować styl</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680322" y="3030008"/>
            <a:ext cx="4698355" cy="2906179"/>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5594123" y="3030008"/>
            <a:ext cx="4700059" cy="2906179"/>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5/26/2019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5/26/2019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5/26/2019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pl-PL"/>
              <a:t>Kliknij, aby edytować styl</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E331444B-B92B-4E27-8C94-BB93EAF5CB18}" type="datetimeFigureOut">
              <a:rPr lang="en-US" dirty="0"/>
              <a:t>5/26/2019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pl-PL"/>
              <a:t>Kliknij, aby edytować styl</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363EFA5E-FA76-400D-B3DC-F0BA90E6D107}" type="datetimeFigureOut">
              <a:rPr lang="en-US" dirty="0"/>
              <a:t>5/26/2019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5/26/2019</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78D4534-3604-4E53-937E-F286871B56DB}"/>
              </a:ext>
            </a:extLst>
          </p:cNvPr>
          <p:cNvSpPr>
            <a:spLocks noGrp="1"/>
          </p:cNvSpPr>
          <p:nvPr>
            <p:ph type="ctrTitle"/>
          </p:nvPr>
        </p:nvSpPr>
        <p:spPr/>
        <p:txBody>
          <a:bodyPr/>
          <a:lstStyle/>
          <a:p>
            <a:r>
              <a:rPr lang="pl-PL" sz="4000" dirty="0"/>
              <a:t>Pojęcie, właściwości, źródła i podmioty zbiorowego prawa pracy</a:t>
            </a:r>
          </a:p>
        </p:txBody>
      </p:sp>
      <p:sp>
        <p:nvSpPr>
          <p:cNvPr id="3" name="Podtytuł 2">
            <a:extLst>
              <a:ext uri="{FF2B5EF4-FFF2-40B4-BE49-F238E27FC236}">
                <a16:creationId xmlns:a16="http://schemas.microsoft.com/office/drawing/2014/main" id="{7D43715B-3D19-458F-8EE9-36897DD361EC}"/>
              </a:ext>
            </a:extLst>
          </p:cNvPr>
          <p:cNvSpPr>
            <a:spLocks noGrp="1"/>
          </p:cNvSpPr>
          <p:nvPr>
            <p:ph type="subTitle" idx="1"/>
          </p:nvPr>
        </p:nvSpPr>
        <p:spPr/>
        <p:txBody>
          <a:bodyPr/>
          <a:lstStyle/>
          <a:p>
            <a:r>
              <a:rPr lang="pl-PL" dirty="0"/>
              <a:t>mgr Sabina Pochopień </a:t>
            </a:r>
          </a:p>
        </p:txBody>
      </p:sp>
    </p:spTree>
    <p:extLst>
      <p:ext uri="{BB962C8B-B14F-4D97-AF65-F5344CB8AC3E}">
        <p14:creationId xmlns:p14="http://schemas.microsoft.com/office/powerpoint/2010/main" val="3038963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D3BB599-D809-47C6-A407-FE3442CDB73D}"/>
              </a:ext>
            </a:extLst>
          </p:cNvPr>
          <p:cNvSpPr>
            <a:spLocks noGrp="1"/>
          </p:cNvSpPr>
          <p:nvPr>
            <p:ph type="title"/>
          </p:nvPr>
        </p:nvSpPr>
        <p:spPr/>
        <p:txBody>
          <a:bodyPr/>
          <a:lstStyle/>
          <a:p>
            <a:r>
              <a:rPr lang="pl-PL" dirty="0">
                <a:solidFill>
                  <a:prstClr val="white"/>
                </a:solidFill>
              </a:rPr>
              <a:t>Źródła zbiorowego prawa pracy</a:t>
            </a:r>
            <a:endParaRPr lang="pl-PL" dirty="0"/>
          </a:p>
        </p:txBody>
      </p:sp>
      <p:sp>
        <p:nvSpPr>
          <p:cNvPr id="3" name="Symbol zastępczy zawartości 2">
            <a:extLst>
              <a:ext uri="{FF2B5EF4-FFF2-40B4-BE49-F238E27FC236}">
                <a16:creationId xmlns:a16="http://schemas.microsoft.com/office/drawing/2014/main" id="{CEB3594E-4DB4-44C8-BD5A-77F4207B8204}"/>
              </a:ext>
            </a:extLst>
          </p:cNvPr>
          <p:cNvSpPr>
            <a:spLocks noGrp="1"/>
          </p:cNvSpPr>
          <p:nvPr>
            <p:ph idx="1"/>
          </p:nvPr>
        </p:nvSpPr>
        <p:spPr/>
        <p:txBody>
          <a:bodyPr/>
          <a:lstStyle/>
          <a:p>
            <a:pPr marL="0" indent="0" algn="just">
              <a:buNone/>
            </a:pPr>
            <a:endParaRPr lang="pl-PL" dirty="0"/>
          </a:p>
          <a:p>
            <a:pPr marL="0" indent="0" algn="just">
              <a:buNone/>
            </a:pPr>
            <a:endParaRPr lang="pl-PL" dirty="0"/>
          </a:p>
          <a:p>
            <a:pPr marL="0" indent="0" algn="just">
              <a:buNone/>
            </a:pPr>
            <a:endParaRPr lang="pl-PL" dirty="0"/>
          </a:p>
          <a:p>
            <a:pPr marL="0" indent="0" algn="just">
              <a:buNone/>
            </a:pPr>
            <a:r>
              <a:rPr lang="pl-PL" dirty="0"/>
              <a:t>Wskazana problematyka jest ponadto objęta regulacją Konstytucji</a:t>
            </a:r>
          </a:p>
          <a:p>
            <a:pPr marL="0" indent="0" algn="just">
              <a:buNone/>
            </a:pPr>
            <a:endParaRPr lang="pl-PL" dirty="0"/>
          </a:p>
          <a:p>
            <a:endParaRPr lang="pl-PL" dirty="0"/>
          </a:p>
        </p:txBody>
      </p:sp>
    </p:spTree>
    <p:extLst>
      <p:ext uri="{BB962C8B-B14F-4D97-AF65-F5344CB8AC3E}">
        <p14:creationId xmlns:p14="http://schemas.microsoft.com/office/powerpoint/2010/main" val="4152048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DF996A8-94EE-4376-9F59-366EC47416FA}"/>
              </a:ext>
            </a:extLst>
          </p:cNvPr>
          <p:cNvSpPr>
            <a:spLocks noGrp="1"/>
          </p:cNvSpPr>
          <p:nvPr>
            <p:ph type="title"/>
          </p:nvPr>
        </p:nvSpPr>
        <p:spPr/>
        <p:txBody>
          <a:bodyPr/>
          <a:lstStyle/>
          <a:p>
            <a:r>
              <a:rPr lang="pl-PL" dirty="0">
                <a:solidFill>
                  <a:prstClr val="white"/>
                </a:solidFill>
              </a:rPr>
              <a:t>Źródła zbiorowego prawa pracy</a:t>
            </a:r>
            <a:endParaRPr lang="pl-PL" dirty="0"/>
          </a:p>
        </p:txBody>
      </p:sp>
      <p:sp>
        <p:nvSpPr>
          <p:cNvPr id="3" name="Symbol zastępczy zawartości 2">
            <a:extLst>
              <a:ext uri="{FF2B5EF4-FFF2-40B4-BE49-F238E27FC236}">
                <a16:creationId xmlns:a16="http://schemas.microsoft.com/office/drawing/2014/main" id="{35BB4CBA-6836-4723-8F83-5DF72E3D44BD}"/>
              </a:ext>
            </a:extLst>
          </p:cNvPr>
          <p:cNvSpPr>
            <a:spLocks noGrp="1"/>
          </p:cNvSpPr>
          <p:nvPr>
            <p:ph idx="1"/>
          </p:nvPr>
        </p:nvSpPr>
        <p:spPr/>
        <p:txBody>
          <a:bodyPr>
            <a:normAutofit fontScale="77500" lnSpcReduction="20000"/>
          </a:bodyPr>
          <a:lstStyle/>
          <a:p>
            <a:pPr marL="0" indent="0" algn="just">
              <a:buNone/>
            </a:pPr>
            <a:r>
              <a:rPr lang="pl-PL" dirty="0"/>
              <a:t>Art. 59. 1. Zapewnia się wolność zrzeszania się w związkach zawodowych, organizacjach społeczno-zawodowych rolników oraz w organizacjach pracodawców. </a:t>
            </a:r>
          </a:p>
          <a:p>
            <a:pPr marL="0" indent="0" algn="just">
              <a:buNone/>
            </a:pPr>
            <a:r>
              <a:rPr lang="pl-PL" dirty="0"/>
              <a:t>2. Związki zawodowe oraz pracodawcy i ich organizacje mają prawo do rokowań, w szczególności w celu rozwiązywania sporów zbiorowych, oraz do zawierania układów zbiorowych pracy i innych porozumień. </a:t>
            </a:r>
          </a:p>
          <a:p>
            <a:pPr marL="0" indent="0" algn="just">
              <a:buNone/>
            </a:pPr>
            <a:r>
              <a:rPr lang="pl-PL" dirty="0"/>
              <a:t>3. Związkom zawodowym przysługuje prawo do organizowania strajków pracowniczych i innych form protestu w granicach określonych w ustawie. Ze względu na dobro publiczne ustawa może ograniczyć prowadzenie strajku lub zakazać go w odniesieniu do określonych kategorii pracowników lub w określonych dziedzinach. </a:t>
            </a:r>
          </a:p>
          <a:p>
            <a:pPr marL="0" indent="0" algn="just">
              <a:buNone/>
            </a:pPr>
            <a:r>
              <a:rPr lang="pl-PL" dirty="0"/>
              <a:t>4. Zakres wolności zrzeszania się w związkach zawodowych i organizacjach pracodawców oraz innych wolności związkowych może podlegać tylko takim ograniczeniom ustawowym, jakie są dopuszczalne przez wiążące Rzeczpospolitą Polską umowy międzynarodowe.</a:t>
            </a:r>
          </a:p>
        </p:txBody>
      </p:sp>
    </p:spTree>
    <p:extLst>
      <p:ext uri="{BB962C8B-B14F-4D97-AF65-F5344CB8AC3E}">
        <p14:creationId xmlns:p14="http://schemas.microsoft.com/office/powerpoint/2010/main" val="32266359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D7CBC45-88D2-4883-B364-94A622F6AC96}"/>
              </a:ext>
            </a:extLst>
          </p:cNvPr>
          <p:cNvSpPr>
            <a:spLocks noGrp="1"/>
          </p:cNvSpPr>
          <p:nvPr>
            <p:ph type="title"/>
          </p:nvPr>
        </p:nvSpPr>
        <p:spPr/>
        <p:txBody>
          <a:bodyPr/>
          <a:lstStyle/>
          <a:p>
            <a:r>
              <a:rPr lang="pl-PL" dirty="0">
                <a:solidFill>
                  <a:prstClr val="white"/>
                </a:solidFill>
              </a:rPr>
              <a:t>Źródła zbiorowego prawa pracy</a:t>
            </a:r>
            <a:endParaRPr lang="pl-PL" dirty="0"/>
          </a:p>
        </p:txBody>
      </p:sp>
      <p:sp>
        <p:nvSpPr>
          <p:cNvPr id="3" name="Symbol zastępczy zawartości 2">
            <a:extLst>
              <a:ext uri="{FF2B5EF4-FFF2-40B4-BE49-F238E27FC236}">
                <a16:creationId xmlns:a16="http://schemas.microsoft.com/office/drawing/2014/main" id="{4FB6EA1C-287D-419B-B686-42E5080D9659}"/>
              </a:ext>
            </a:extLst>
          </p:cNvPr>
          <p:cNvSpPr>
            <a:spLocks noGrp="1"/>
          </p:cNvSpPr>
          <p:nvPr>
            <p:ph idx="1"/>
          </p:nvPr>
        </p:nvSpPr>
        <p:spPr/>
        <p:txBody>
          <a:bodyPr/>
          <a:lstStyle/>
          <a:p>
            <a:pPr algn="just"/>
            <a:r>
              <a:rPr lang="pl-PL" dirty="0"/>
              <a:t>Podstawowe zasady dotyczące zbiorowego prawa pracy zostały ujęte w art. 18 (1) -18 (3) </a:t>
            </a:r>
            <a:r>
              <a:rPr lang="pl-PL" dirty="0" err="1"/>
              <a:t>k.p</a:t>
            </a:r>
            <a:r>
              <a:rPr lang="pl-PL" dirty="0"/>
              <a:t>.:</a:t>
            </a:r>
          </a:p>
          <a:p>
            <a:pPr algn="just">
              <a:buFontTx/>
              <a:buChar char="-"/>
            </a:pPr>
            <a:r>
              <a:rPr lang="pl-PL" dirty="0"/>
              <a:t>Prawo koalicji,</a:t>
            </a:r>
          </a:p>
          <a:p>
            <a:pPr algn="just">
              <a:buFontTx/>
              <a:buChar char="-"/>
            </a:pPr>
            <a:r>
              <a:rPr lang="pl-PL" dirty="0"/>
              <a:t>Prawo partycypacji,</a:t>
            </a:r>
          </a:p>
          <a:p>
            <a:pPr algn="just">
              <a:buFontTx/>
              <a:buChar char="-"/>
            </a:pPr>
            <a:r>
              <a:rPr lang="pl-PL" dirty="0"/>
              <a:t>Tworzenie przez pracodawców i organy administracji warunków umożliwiających korzystanie z powyższych uprawnień</a:t>
            </a:r>
          </a:p>
          <a:p>
            <a:pPr algn="just"/>
            <a:r>
              <a:rPr lang="pl-PL" dirty="0"/>
              <a:t>Dział XI </a:t>
            </a:r>
            <a:r>
              <a:rPr lang="pl-PL" dirty="0" err="1"/>
              <a:t>k.p</a:t>
            </a:r>
            <a:r>
              <a:rPr lang="pl-PL" dirty="0"/>
              <a:t>. zawiera ponadto regulację dotyczącą układów zbiorowych pracy</a:t>
            </a:r>
          </a:p>
        </p:txBody>
      </p:sp>
    </p:spTree>
    <p:extLst>
      <p:ext uri="{BB962C8B-B14F-4D97-AF65-F5344CB8AC3E}">
        <p14:creationId xmlns:p14="http://schemas.microsoft.com/office/powerpoint/2010/main" val="15433153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D8EF1A3-7528-4875-9707-4247E62C474B}"/>
              </a:ext>
            </a:extLst>
          </p:cNvPr>
          <p:cNvSpPr>
            <a:spLocks noGrp="1"/>
          </p:cNvSpPr>
          <p:nvPr>
            <p:ph type="title"/>
          </p:nvPr>
        </p:nvSpPr>
        <p:spPr/>
        <p:txBody>
          <a:bodyPr/>
          <a:lstStyle/>
          <a:p>
            <a:r>
              <a:rPr lang="pl-PL" dirty="0">
                <a:solidFill>
                  <a:prstClr val="white"/>
                </a:solidFill>
              </a:rPr>
              <a:t>Źródła zbiorowego prawa pracy</a:t>
            </a:r>
            <a:endParaRPr lang="pl-PL" dirty="0"/>
          </a:p>
        </p:txBody>
      </p:sp>
      <p:sp>
        <p:nvSpPr>
          <p:cNvPr id="3" name="Symbol zastępczy zawartości 2">
            <a:extLst>
              <a:ext uri="{FF2B5EF4-FFF2-40B4-BE49-F238E27FC236}">
                <a16:creationId xmlns:a16="http://schemas.microsoft.com/office/drawing/2014/main" id="{618DE228-A5F2-4748-9074-88663D58FC73}"/>
              </a:ext>
            </a:extLst>
          </p:cNvPr>
          <p:cNvSpPr>
            <a:spLocks noGrp="1"/>
          </p:cNvSpPr>
          <p:nvPr>
            <p:ph idx="1"/>
          </p:nvPr>
        </p:nvSpPr>
        <p:spPr/>
        <p:txBody>
          <a:bodyPr/>
          <a:lstStyle/>
          <a:p>
            <a:pPr marL="0" indent="0" algn="just">
              <a:buNone/>
            </a:pPr>
            <a:r>
              <a:rPr lang="pl-PL" dirty="0"/>
              <a:t>Ustawowe źródła  zbiorowego prawa pracy obejmują między innymi:</a:t>
            </a:r>
          </a:p>
          <a:p>
            <a:pPr algn="just"/>
            <a:r>
              <a:rPr lang="pl-PL" dirty="0"/>
              <a:t>Ustawę z dnia 23 maja 1991 roku o związkach zawodowych,</a:t>
            </a:r>
          </a:p>
          <a:p>
            <a:pPr algn="just"/>
            <a:r>
              <a:rPr lang="pl-PL" dirty="0"/>
              <a:t>Ustawę z dnia 23 maja 1991 roku o organizacjach pracodawców</a:t>
            </a:r>
          </a:p>
          <a:p>
            <a:pPr algn="just"/>
            <a:r>
              <a:rPr lang="pl-PL" dirty="0"/>
              <a:t>Ustawę z dnia 23 maja 1991 roku o rozwiązywaniu sporów zbiorowych </a:t>
            </a:r>
          </a:p>
          <a:p>
            <a:pPr algn="just"/>
            <a:r>
              <a:rPr lang="pl-PL" dirty="0"/>
              <a:t>Ustawę z dnia 7 kwietnia 2006 roku o informowaniu pracowników i przeprowadzaniu z nimi konsultacji</a:t>
            </a:r>
          </a:p>
          <a:p>
            <a:endParaRPr lang="pl-PL" dirty="0"/>
          </a:p>
          <a:p>
            <a:endParaRPr lang="pl-PL" dirty="0"/>
          </a:p>
        </p:txBody>
      </p:sp>
    </p:spTree>
    <p:extLst>
      <p:ext uri="{BB962C8B-B14F-4D97-AF65-F5344CB8AC3E}">
        <p14:creationId xmlns:p14="http://schemas.microsoft.com/office/powerpoint/2010/main" val="17276290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5077664-EB6C-4CD0-BB51-51A1F27E3350}"/>
              </a:ext>
            </a:extLst>
          </p:cNvPr>
          <p:cNvSpPr>
            <a:spLocks noGrp="1"/>
          </p:cNvSpPr>
          <p:nvPr>
            <p:ph type="title"/>
          </p:nvPr>
        </p:nvSpPr>
        <p:spPr/>
        <p:txBody>
          <a:bodyPr/>
          <a:lstStyle/>
          <a:p>
            <a:r>
              <a:rPr lang="pl-PL" dirty="0"/>
              <a:t>Podmioty zbiorowego prawa pracy - załoga</a:t>
            </a:r>
          </a:p>
        </p:txBody>
      </p:sp>
      <p:sp>
        <p:nvSpPr>
          <p:cNvPr id="3" name="Symbol zastępczy zawartości 2">
            <a:extLst>
              <a:ext uri="{FF2B5EF4-FFF2-40B4-BE49-F238E27FC236}">
                <a16:creationId xmlns:a16="http://schemas.microsoft.com/office/drawing/2014/main" id="{4675446C-A717-4E8B-9997-B9A95376C699}"/>
              </a:ext>
            </a:extLst>
          </p:cNvPr>
          <p:cNvSpPr>
            <a:spLocks noGrp="1"/>
          </p:cNvSpPr>
          <p:nvPr>
            <p:ph idx="1"/>
          </p:nvPr>
        </p:nvSpPr>
        <p:spPr/>
        <p:txBody>
          <a:bodyPr>
            <a:normAutofit fontScale="92500" lnSpcReduction="10000"/>
          </a:bodyPr>
          <a:lstStyle/>
          <a:p>
            <a:pPr algn="just"/>
            <a:r>
              <a:rPr lang="pl-PL" dirty="0"/>
              <a:t>Ogół pracowników zatrudnionych w danym zakładzie pracy jest tradycyjnie określany jako załoga.</a:t>
            </a:r>
          </a:p>
          <a:p>
            <a:pPr algn="just"/>
            <a:r>
              <a:rPr lang="pl-PL" dirty="0"/>
              <a:t>Załoga jest nie tylko bytem społecznym, ale również podmiotem zbiorowych stosunków pracy.</a:t>
            </a:r>
          </a:p>
          <a:p>
            <a:pPr algn="just"/>
            <a:r>
              <a:rPr lang="pl-PL" dirty="0"/>
              <a:t>Załoga nie realizuje, co do zasady, swoich uprawnień przez działania bezpośrednie, ale czyni to za pomocą wyłanianych przez nią organów przedstawicielskich.</a:t>
            </a:r>
          </a:p>
          <a:p>
            <a:pPr algn="just"/>
            <a:r>
              <a:rPr lang="pl-PL" dirty="0"/>
              <a:t>Jednak prawa i interesy zbiorowe są związane z załogą, a nie z tworzonymi przez nią organizacjami.</a:t>
            </a:r>
          </a:p>
          <a:p>
            <a:pPr algn="just"/>
            <a:r>
              <a:rPr lang="pl-PL" dirty="0"/>
              <a:t>Załoga posiada więc zdolność prawna prawa pracy, nie przysługuje jej jednak zdolność do czynności prawnych ani zdolność sądowa.</a:t>
            </a:r>
          </a:p>
        </p:txBody>
      </p:sp>
    </p:spTree>
    <p:extLst>
      <p:ext uri="{BB962C8B-B14F-4D97-AF65-F5344CB8AC3E}">
        <p14:creationId xmlns:p14="http://schemas.microsoft.com/office/powerpoint/2010/main" val="17449508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9236E13-32E1-40DA-95C8-58ADBE7E38E9}"/>
              </a:ext>
            </a:extLst>
          </p:cNvPr>
          <p:cNvSpPr>
            <a:spLocks noGrp="1"/>
          </p:cNvSpPr>
          <p:nvPr>
            <p:ph type="title"/>
          </p:nvPr>
        </p:nvSpPr>
        <p:spPr/>
        <p:txBody>
          <a:bodyPr/>
          <a:lstStyle/>
          <a:p>
            <a:r>
              <a:rPr lang="pl-PL" dirty="0"/>
              <a:t>Podmioty zbiorowego prawa pracy – związki zawodowe</a:t>
            </a:r>
          </a:p>
        </p:txBody>
      </p:sp>
      <p:sp>
        <p:nvSpPr>
          <p:cNvPr id="3" name="Symbol zastępczy zawartości 2">
            <a:extLst>
              <a:ext uri="{FF2B5EF4-FFF2-40B4-BE49-F238E27FC236}">
                <a16:creationId xmlns:a16="http://schemas.microsoft.com/office/drawing/2014/main" id="{4C12F89C-FA32-4D4D-8B4E-B4350094ADEA}"/>
              </a:ext>
            </a:extLst>
          </p:cNvPr>
          <p:cNvSpPr>
            <a:spLocks noGrp="1"/>
          </p:cNvSpPr>
          <p:nvPr>
            <p:ph idx="1"/>
          </p:nvPr>
        </p:nvSpPr>
        <p:spPr/>
        <p:txBody>
          <a:bodyPr/>
          <a:lstStyle/>
          <a:p>
            <a:pPr marL="0" indent="0" algn="just">
              <a:buNone/>
            </a:pPr>
            <a:endParaRPr lang="pl-PL" dirty="0"/>
          </a:p>
          <a:p>
            <a:pPr marL="0" indent="0" algn="just">
              <a:buNone/>
            </a:pPr>
            <a:r>
              <a:rPr lang="pl-PL" dirty="0"/>
              <a:t>1. Związek zawodowy jest dobrowolną i samorządną organizacją ludzi pracy, powołaną do reprezentowania i obrony ich praw, interesów zawodowych i socjalnych</a:t>
            </a:r>
            <a:br>
              <a:rPr lang="pl-PL" dirty="0"/>
            </a:br>
            <a:r>
              <a:rPr lang="pl-PL" dirty="0"/>
              <a:t>2. Związek zawodowy jest niezależny w swojej działalności statutowej od pracodawców, administracji państwowej i samorządu terytorialnego oraz od innych organizacji.</a:t>
            </a:r>
          </a:p>
          <a:p>
            <a:pPr marL="0" indent="0" algn="just">
              <a:buNone/>
            </a:pPr>
            <a:r>
              <a:rPr lang="pl-PL" dirty="0"/>
              <a:t>Art. 1 ustawy o z.z.</a:t>
            </a:r>
          </a:p>
        </p:txBody>
      </p:sp>
    </p:spTree>
    <p:extLst>
      <p:ext uri="{BB962C8B-B14F-4D97-AF65-F5344CB8AC3E}">
        <p14:creationId xmlns:p14="http://schemas.microsoft.com/office/powerpoint/2010/main" val="18153318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B2DE3E3-BD17-4F3E-95BA-732B16A3678F}"/>
              </a:ext>
            </a:extLst>
          </p:cNvPr>
          <p:cNvSpPr>
            <a:spLocks noGrp="1"/>
          </p:cNvSpPr>
          <p:nvPr>
            <p:ph type="title"/>
          </p:nvPr>
        </p:nvSpPr>
        <p:spPr/>
        <p:txBody>
          <a:bodyPr/>
          <a:lstStyle/>
          <a:p>
            <a:r>
              <a:rPr lang="pl-PL" dirty="0"/>
              <a:t>Podmioty zbiorowego prawa pracy – związki zawodowe</a:t>
            </a:r>
          </a:p>
        </p:txBody>
      </p:sp>
      <p:sp>
        <p:nvSpPr>
          <p:cNvPr id="3" name="Symbol zastępczy zawartości 2">
            <a:extLst>
              <a:ext uri="{FF2B5EF4-FFF2-40B4-BE49-F238E27FC236}">
                <a16:creationId xmlns:a16="http://schemas.microsoft.com/office/drawing/2014/main" id="{0F6667D5-1107-4BC9-88E0-D0201C61634F}"/>
              </a:ext>
            </a:extLst>
          </p:cNvPr>
          <p:cNvSpPr>
            <a:spLocks noGrp="1"/>
          </p:cNvSpPr>
          <p:nvPr>
            <p:ph idx="1"/>
          </p:nvPr>
        </p:nvSpPr>
        <p:spPr/>
        <p:txBody>
          <a:bodyPr/>
          <a:lstStyle/>
          <a:p>
            <a:pPr algn="just"/>
            <a:r>
              <a:rPr lang="pl-PL" dirty="0"/>
              <a:t>Związek zawodowy stanowi samodzielny podmiot prawa najbardziej zbliżony do stowarzyszenia</a:t>
            </a:r>
          </a:p>
          <a:p>
            <a:pPr algn="just"/>
            <a:r>
              <a:rPr lang="pl-PL" dirty="0"/>
              <a:t>Związek zawodowy od dnia rejestracji jest osobą prawną, która ma charakter organizacji społecznej o celach pozagospodarczych</a:t>
            </a:r>
          </a:p>
          <a:p>
            <a:pPr algn="just"/>
            <a:r>
              <a:rPr lang="pl-PL" dirty="0"/>
              <a:t>Posiada on jednak prawo prowadzenia działalności gospodarczej, która jednak powinna mieć charakter uzupełniający i funkcjonalnie podrzędny wobec głównych celów związku, a dochód z niej uzyskany  może służyć wyłącznie celom statutowym i nie podlega podziałowi między członków związku.</a:t>
            </a:r>
          </a:p>
        </p:txBody>
      </p:sp>
    </p:spTree>
    <p:extLst>
      <p:ext uri="{BB962C8B-B14F-4D97-AF65-F5344CB8AC3E}">
        <p14:creationId xmlns:p14="http://schemas.microsoft.com/office/powerpoint/2010/main" val="38337586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53BADB6-300A-4EDD-92ED-DA4E8A4012D5}"/>
              </a:ext>
            </a:extLst>
          </p:cNvPr>
          <p:cNvSpPr>
            <a:spLocks noGrp="1"/>
          </p:cNvSpPr>
          <p:nvPr>
            <p:ph type="title"/>
          </p:nvPr>
        </p:nvSpPr>
        <p:spPr/>
        <p:txBody>
          <a:bodyPr/>
          <a:lstStyle/>
          <a:p>
            <a:r>
              <a:rPr lang="pl-PL" dirty="0"/>
              <a:t>Podstawowe wolności związkowe</a:t>
            </a:r>
          </a:p>
        </p:txBody>
      </p:sp>
      <p:sp>
        <p:nvSpPr>
          <p:cNvPr id="3" name="Symbol zastępczy zawartości 2">
            <a:extLst>
              <a:ext uri="{FF2B5EF4-FFF2-40B4-BE49-F238E27FC236}">
                <a16:creationId xmlns:a16="http://schemas.microsoft.com/office/drawing/2014/main" id="{14353D3E-6AF9-4809-9E4D-8F0C5B7A1AF1}"/>
              </a:ext>
            </a:extLst>
          </p:cNvPr>
          <p:cNvSpPr>
            <a:spLocks noGrp="1"/>
          </p:cNvSpPr>
          <p:nvPr>
            <p:ph idx="1"/>
          </p:nvPr>
        </p:nvSpPr>
        <p:spPr/>
        <p:txBody>
          <a:bodyPr/>
          <a:lstStyle/>
          <a:p>
            <a:r>
              <a:rPr lang="pl-PL" dirty="0"/>
              <a:t>Tradycyjnie wyróżnia się triadę wolności związkowych:</a:t>
            </a:r>
          </a:p>
          <a:p>
            <a:pPr>
              <a:buFontTx/>
              <a:buChar char="-"/>
            </a:pPr>
            <a:r>
              <a:rPr lang="pl-PL" dirty="0"/>
              <a:t>Wolność koalicji,</a:t>
            </a:r>
          </a:p>
          <a:p>
            <a:pPr>
              <a:buFontTx/>
              <a:buChar char="-"/>
            </a:pPr>
            <a:r>
              <a:rPr lang="pl-PL" dirty="0"/>
              <a:t>Samorządność,</a:t>
            </a:r>
          </a:p>
          <a:p>
            <a:pPr>
              <a:buFontTx/>
              <a:buChar char="-"/>
            </a:pPr>
            <a:r>
              <a:rPr lang="pl-PL" dirty="0"/>
              <a:t>Niezależność</a:t>
            </a:r>
          </a:p>
          <a:p>
            <a:pPr>
              <a:buFontTx/>
              <a:buChar char="-"/>
            </a:pPr>
            <a:endParaRPr lang="pl-PL" dirty="0"/>
          </a:p>
        </p:txBody>
      </p:sp>
    </p:spTree>
    <p:extLst>
      <p:ext uri="{BB962C8B-B14F-4D97-AF65-F5344CB8AC3E}">
        <p14:creationId xmlns:p14="http://schemas.microsoft.com/office/powerpoint/2010/main" val="41441129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901904A-BC34-4A21-A2B3-FB5134FC462A}"/>
              </a:ext>
            </a:extLst>
          </p:cNvPr>
          <p:cNvSpPr>
            <a:spLocks noGrp="1"/>
          </p:cNvSpPr>
          <p:nvPr>
            <p:ph type="title"/>
          </p:nvPr>
        </p:nvSpPr>
        <p:spPr/>
        <p:txBody>
          <a:bodyPr/>
          <a:lstStyle/>
          <a:p>
            <a:r>
              <a:rPr lang="pl-PL" dirty="0"/>
              <a:t>Wolność koalicji</a:t>
            </a:r>
          </a:p>
        </p:txBody>
      </p:sp>
      <p:sp>
        <p:nvSpPr>
          <p:cNvPr id="3" name="Symbol zastępczy zawartości 2">
            <a:extLst>
              <a:ext uri="{FF2B5EF4-FFF2-40B4-BE49-F238E27FC236}">
                <a16:creationId xmlns:a16="http://schemas.microsoft.com/office/drawing/2014/main" id="{E52360C0-336B-4545-8BF4-B3CD04EBB75F}"/>
              </a:ext>
            </a:extLst>
          </p:cNvPr>
          <p:cNvSpPr>
            <a:spLocks noGrp="1"/>
          </p:cNvSpPr>
          <p:nvPr>
            <p:ph idx="1"/>
          </p:nvPr>
        </p:nvSpPr>
        <p:spPr/>
        <p:txBody>
          <a:bodyPr/>
          <a:lstStyle/>
          <a:p>
            <a:pPr algn="just"/>
            <a:r>
              <a:rPr lang="pl-PL" dirty="0"/>
              <a:t>W ujęciu pozytywnym: swobodne tworzenie przez pracobiorców związków zawodowych, możność zrzeszania się w dowolnie wybranym związku oraz pełnienia w nim określonej funkcji lub innego rodzaju aktywności związkowej</a:t>
            </a:r>
          </a:p>
          <a:p>
            <a:pPr algn="just"/>
            <a:r>
              <a:rPr lang="pl-PL" dirty="0"/>
              <a:t>W ujęciu negatywnym: możliwość podjęcia decyzji o nieprzystąpieniu do związku zawodowego</a:t>
            </a:r>
          </a:p>
        </p:txBody>
      </p:sp>
    </p:spTree>
    <p:extLst>
      <p:ext uri="{BB962C8B-B14F-4D97-AF65-F5344CB8AC3E}">
        <p14:creationId xmlns:p14="http://schemas.microsoft.com/office/powerpoint/2010/main" val="39612110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B8DA4CE-0941-43BC-829A-E200A47BBFEC}"/>
              </a:ext>
            </a:extLst>
          </p:cNvPr>
          <p:cNvSpPr>
            <a:spLocks noGrp="1"/>
          </p:cNvSpPr>
          <p:nvPr>
            <p:ph type="title"/>
          </p:nvPr>
        </p:nvSpPr>
        <p:spPr/>
        <p:txBody>
          <a:bodyPr/>
          <a:lstStyle/>
          <a:p>
            <a:r>
              <a:rPr lang="pl-PL" dirty="0"/>
              <a:t>Wolność koalicji</a:t>
            </a:r>
          </a:p>
        </p:txBody>
      </p:sp>
      <p:sp>
        <p:nvSpPr>
          <p:cNvPr id="3" name="Symbol zastępczy zawartości 2">
            <a:extLst>
              <a:ext uri="{FF2B5EF4-FFF2-40B4-BE49-F238E27FC236}">
                <a16:creationId xmlns:a16="http://schemas.microsoft.com/office/drawing/2014/main" id="{BA252679-64BF-4239-8E1F-E23459AB4F47}"/>
              </a:ext>
            </a:extLst>
          </p:cNvPr>
          <p:cNvSpPr>
            <a:spLocks noGrp="1"/>
          </p:cNvSpPr>
          <p:nvPr>
            <p:ph idx="1"/>
          </p:nvPr>
        </p:nvSpPr>
        <p:spPr/>
        <p:txBody>
          <a:bodyPr>
            <a:normAutofit lnSpcReduction="10000"/>
          </a:bodyPr>
          <a:lstStyle/>
          <a:p>
            <a:endParaRPr lang="pl-PL" dirty="0"/>
          </a:p>
          <a:p>
            <a:pPr algn="just"/>
            <a:r>
              <a:rPr lang="pl-PL" dirty="0"/>
              <a:t>Prawo tworzenia i wstępowania do związków zawodowych przysługuje osobom wykonującym pracę zarobkową.</a:t>
            </a:r>
          </a:p>
          <a:p>
            <a:pPr algn="just"/>
            <a:r>
              <a:rPr lang="pl-PL" dirty="0"/>
              <a:t>Pod pojęciem osoby wykonującej pracę zarobkową należy rozumieć pracownika lub osobę świadczącą pracę za wynagrodzeniem na innej podstawie niż stosunek pracy, jeżeli nie zatrudnia do tego rodzaju pracy innych osób, niezależnie od podstawy zatrudnienia, oraz ma takie prawa i interesy związane z wykonywaniem pracy, które mogą być reprezentowane i bronione przez związek zawodowy</a:t>
            </a:r>
          </a:p>
        </p:txBody>
      </p:sp>
    </p:spTree>
    <p:extLst>
      <p:ext uri="{BB962C8B-B14F-4D97-AF65-F5344CB8AC3E}">
        <p14:creationId xmlns:p14="http://schemas.microsoft.com/office/powerpoint/2010/main" val="705387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2C875D3-2158-4359-8238-FBB03F7FD704}"/>
              </a:ext>
            </a:extLst>
          </p:cNvPr>
          <p:cNvSpPr>
            <a:spLocks noGrp="1"/>
          </p:cNvSpPr>
          <p:nvPr>
            <p:ph type="title"/>
          </p:nvPr>
        </p:nvSpPr>
        <p:spPr/>
        <p:txBody>
          <a:bodyPr/>
          <a:lstStyle/>
          <a:p>
            <a:r>
              <a:rPr lang="pl-PL" dirty="0"/>
              <a:t>Pojęcie i właściwości zbiorowego prawa pracy</a:t>
            </a:r>
          </a:p>
        </p:txBody>
      </p:sp>
      <p:sp>
        <p:nvSpPr>
          <p:cNvPr id="3" name="Symbol zastępczy zawartości 2">
            <a:extLst>
              <a:ext uri="{FF2B5EF4-FFF2-40B4-BE49-F238E27FC236}">
                <a16:creationId xmlns:a16="http://schemas.microsoft.com/office/drawing/2014/main" id="{30C3DD97-55C8-4922-B815-B61552E35E29}"/>
              </a:ext>
            </a:extLst>
          </p:cNvPr>
          <p:cNvSpPr>
            <a:spLocks noGrp="1"/>
          </p:cNvSpPr>
          <p:nvPr>
            <p:ph idx="1"/>
          </p:nvPr>
        </p:nvSpPr>
        <p:spPr/>
        <p:txBody>
          <a:bodyPr/>
          <a:lstStyle/>
          <a:p>
            <a:pPr algn="just"/>
            <a:r>
              <a:rPr lang="pl-PL" dirty="0"/>
              <a:t>Punktem wyjścia dla wyróżnienia zbiorowego prawa pracy jest stwierdzenie występowania praw oraz interesów o charakterze grupowym, znajdujących odniesienie do określonej zbiorowości pracowników i (lub) pracodawców.</a:t>
            </a:r>
          </a:p>
          <a:p>
            <a:pPr algn="just"/>
            <a:r>
              <a:rPr lang="pl-PL" dirty="0"/>
              <a:t>Zbiorowe prawo pracy pozostaje w ścisłym związku z indywidualnym prawem pracy – jego instytucje powinny sprzyjać optymalnemu ukształtowaniu indywidualnych stosunków pracy.</a:t>
            </a:r>
          </a:p>
        </p:txBody>
      </p:sp>
    </p:spTree>
    <p:extLst>
      <p:ext uri="{BB962C8B-B14F-4D97-AF65-F5344CB8AC3E}">
        <p14:creationId xmlns:p14="http://schemas.microsoft.com/office/powerpoint/2010/main" val="14276877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0632806-54F0-4FA2-8988-0ED421F1292A}"/>
              </a:ext>
            </a:extLst>
          </p:cNvPr>
          <p:cNvSpPr>
            <a:spLocks noGrp="1"/>
          </p:cNvSpPr>
          <p:nvPr>
            <p:ph type="title"/>
          </p:nvPr>
        </p:nvSpPr>
        <p:spPr/>
        <p:txBody>
          <a:bodyPr/>
          <a:lstStyle/>
          <a:p>
            <a:r>
              <a:rPr lang="pl-PL" dirty="0"/>
              <a:t>Wolność koalicji</a:t>
            </a:r>
          </a:p>
        </p:txBody>
      </p:sp>
      <p:sp>
        <p:nvSpPr>
          <p:cNvPr id="3" name="Symbol zastępczy zawartości 2">
            <a:extLst>
              <a:ext uri="{FF2B5EF4-FFF2-40B4-BE49-F238E27FC236}">
                <a16:creationId xmlns:a16="http://schemas.microsoft.com/office/drawing/2014/main" id="{03C0F613-D51A-46B0-89C9-38EA2BED6620}"/>
              </a:ext>
            </a:extLst>
          </p:cNvPr>
          <p:cNvSpPr>
            <a:spLocks noGrp="1"/>
          </p:cNvSpPr>
          <p:nvPr>
            <p:ph idx="1"/>
          </p:nvPr>
        </p:nvSpPr>
        <p:spPr/>
        <p:txBody>
          <a:bodyPr>
            <a:normAutofit fontScale="92500"/>
          </a:bodyPr>
          <a:lstStyle/>
          <a:p>
            <a:pPr algn="just"/>
            <a:r>
              <a:rPr lang="pl-PL" dirty="0"/>
              <a:t>Istnieje ponadto kategoria osób korzystająca z niepełnego zakresu wolności koalicji:</a:t>
            </a:r>
          </a:p>
          <a:p>
            <a:pPr algn="just">
              <a:buFontTx/>
              <a:buChar char="-"/>
            </a:pPr>
            <a:r>
              <a:rPr lang="pl-PL" dirty="0"/>
              <a:t>osoby, o których mowa w slajdzie poprzedzającym po przejściu na emeryturę mogą przynależeć lub wstępować do związku zawodowego</a:t>
            </a:r>
          </a:p>
          <a:p>
            <a:pPr algn="just">
              <a:buFontTx/>
              <a:buChar char="-"/>
            </a:pPr>
            <a:r>
              <a:rPr lang="pl-PL" dirty="0"/>
              <a:t>osoby bezrobotne zachowują prawo przynależności do związków zawodowych, a ponadto mogą korzystać z prawa wstąpienia do nich , w przypadkach uregulowanych w statutach związkowych</a:t>
            </a:r>
          </a:p>
          <a:p>
            <a:pPr algn="just">
              <a:buFontTx/>
              <a:buChar char="-"/>
            </a:pPr>
            <a:r>
              <a:rPr lang="pl-PL" dirty="0"/>
              <a:t>funkcjonariusze policji, Straży Granicznej, Służby Więziennej, pracownicy będący kontrolerami NIK mogą zrzeszać się w jednym związku zawodowym </a:t>
            </a:r>
          </a:p>
        </p:txBody>
      </p:sp>
    </p:spTree>
    <p:extLst>
      <p:ext uri="{BB962C8B-B14F-4D97-AF65-F5344CB8AC3E}">
        <p14:creationId xmlns:p14="http://schemas.microsoft.com/office/powerpoint/2010/main" val="33828057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FA18BDF-94FD-4F4E-9B7B-2E974DD7E32D}"/>
              </a:ext>
            </a:extLst>
          </p:cNvPr>
          <p:cNvSpPr>
            <a:spLocks noGrp="1"/>
          </p:cNvSpPr>
          <p:nvPr>
            <p:ph type="title"/>
          </p:nvPr>
        </p:nvSpPr>
        <p:spPr/>
        <p:txBody>
          <a:bodyPr/>
          <a:lstStyle/>
          <a:p>
            <a:r>
              <a:rPr lang="pl-PL" dirty="0"/>
              <a:t>Wolność koalicji</a:t>
            </a:r>
          </a:p>
        </p:txBody>
      </p:sp>
      <p:sp>
        <p:nvSpPr>
          <p:cNvPr id="3" name="Symbol zastępczy zawartości 2">
            <a:extLst>
              <a:ext uri="{FF2B5EF4-FFF2-40B4-BE49-F238E27FC236}">
                <a16:creationId xmlns:a16="http://schemas.microsoft.com/office/drawing/2014/main" id="{0F4854DE-4EB8-46D5-8BE4-8BB3E4779CEB}"/>
              </a:ext>
            </a:extLst>
          </p:cNvPr>
          <p:cNvSpPr>
            <a:spLocks noGrp="1"/>
          </p:cNvSpPr>
          <p:nvPr>
            <p:ph idx="1"/>
          </p:nvPr>
        </p:nvSpPr>
        <p:spPr/>
        <p:txBody>
          <a:bodyPr/>
          <a:lstStyle/>
          <a:p>
            <a:pPr marL="0" indent="0" algn="just">
              <a:buNone/>
            </a:pPr>
            <a:r>
              <a:rPr lang="pl-PL" dirty="0"/>
              <a:t>Prawo koalicji nie przysługuje żołnierzom zawodowym, funkcjonariuszom ABW, Agencji Wywiadu, funkcjonariuszom SOP oraz CBA. </a:t>
            </a:r>
          </a:p>
        </p:txBody>
      </p:sp>
    </p:spTree>
    <p:extLst>
      <p:ext uri="{BB962C8B-B14F-4D97-AF65-F5344CB8AC3E}">
        <p14:creationId xmlns:p14="http://schemas.microsoft.com/office/powerpoint/2010/main" val="24159170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792E6C9-8FBB-441F-83F8-E19D4E339725}"/>
              </a:ext>
            </a:extLst>
          </p:cNvPr>
          <p:cNvSpPr>
            <a:spLocks noGrp="1"/>
          </p:cNvSpPr>
          <p:nvPr>
            <p:ph type="title"/>
          </p:nvPr>
        </p:nvSpPr>
        <p:spPr/>
        <p:txBody>
          <a:bodyPr/>
          <a:lstStyle/>
          <a:p>
            <a:r>
              <a:rPr lang="pl-PL" dirty="0"/>
              <a:t>Założenie związku zawodowego</a:t>
            </a:r>
          </a:p>
        </p:txBody>
      </p:sp>
      <p:sp>
        <p:nvSpPr>
          <p:cNvPr id="3" name="Symbol zastępczy zawartości 2">
            <a:extLst>
              <a:ext uri="{FF2B5EF4-FFF2-40B4-BE49-F238E27FC236}">
                <a16:creationId xmlns:a16="http://schemas.microsoft.com/office/drawing/2014/main" id="{74F87D25-EC53-48AF-8D52-E463A5B34BE3}"/>
              </a:ext>
            </a:extLst>
          </p:cNvPr>
          <p:cNvSpPr>
            <a:spLocks noGrp="1"/>
          </p:cNvSpPr>
          <p:nvPr>
            <p:ph idx="1"/>
          </p:nvPr>
        </p:nvSpPr>
        <p:spPr/>
        <p:txBody>
          <a:bodyPr/>
          <a:lstStyle/>
          <a:p>
            <a:pPr algn="just"/>
            <a:r>
              <a:rPr lang="pl-PL" dirty="0"/>
              <a:t>Pierwsza czynnością zmierzającą do założenia związku zawodowego jest podjęcie uchwały o jego założeniu przez założycieli, w liczbie co najmniej 10.</a:t>
            </a:r>
          </a:p>
          <a:p>
            <a:pPr algn="just"/>
            <a:r>
              <a:rPr lang="pl-PL" dirty="0"/>
              <a:t>Następnie dochodzi do uchwalenia jego statutu i dokonania wyboru komitetu założycielskiego liczącego od  3 do 7 osób.</a:t>
            </a:r>
          </a:p>
          <a:p>
            <a:pPr algn="just"/>
            <a:r>
              <a:rPr lang="pl-PL" dirty="0"/>
              <a:t>Komitet założycielski jest obowiązany złożyć w terminie 30 dni od daty jego założenia wniosek o rejestrację w KRS.</a:t>
            </a:r>
          </a:p>
        </p:txBody>
      </p:sp>
    </p:spTree>
    <p:extLst>
      <p:ext uri="{BB962C8B-B14F-4D97-AF65-F5344CB8AC3E}">
        <p14:creationId xmlns:p14="http://schemas.microsoft.com/office/powerpoint/2010/main" val="38660448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804875C-B39A-4B89-8E3F-C8A8EB05BC11}"/>
              </a:ext>
            </a:extLst>
          </p:cNvPr>
          <p:cNvSpPr>
            <a:spLocks noGrp="1"/>
          </p:cNvSpPr>
          <p:nvPr>
            <p:ph type="title"/>
          </p:nvPr>
        </p:nvSpPr>
        <p:spPr/>
        <p:txBody>
          <a:bodyPr/>
          <a:lstStyle/>
          <a:p>
            <a:r>
              <a:rPr lang="pl-PL" dirty="0"/>
              <a:t>Ustanie bytu związku zawodowego</a:t>
            </a:r>
          </a:p>
        </p:txBody>
      </p:sp>
      <p:sp>
        <p:nvSpPr>
          <p:cNvPr id="3" name="Symbol zastępczy zawartości 2">
            <a:extLst>
              <a:ext uri="{FF2B5EF4-FFF2-40B4-BE49-F238E27FC236}">
                <a16:creationId xmlns:a16="http://schemas.microsoft.com/office/drawing/2014/main" id="{85A3EEF9-28BD-4B7D-A42E-2445AC4F480B}"/>
              </a:ext>
            </a:extLst>
          </p:cNvPr>
          <p:cNvSpPr>
            <a:spLocks noGrp="1"/>
          </p:cNvSpPr>
          <p:nvPr>
            <p:ph idx="1"/>
          </p:nvPr>
        </p:nvSpPr>
        <p:spPr/>
        <p:txBody>
          <a:bodyPr>
            <a:normAutofit fontScale="92500" lnSpcReduction="10000"/>
          </a:bodyPr>
          <a:lstStyle/>
          <a:p>
            <a:pPr algn="just"/>
            <a:r>
              <a:rPr lang="pl-PL" dirty="0"/>
              <a:t>Ustanie bytu związku zawodowego wynika z podjęcia przez sąd rejestrowy uchwały o skreśleniu związku zawodowego z rejestru.</a:t>
            </a:r>
          </a:p>
          <a:p>
            <a:pPr algn="just"/>
            <a:r>
              <a:rPr lang="pl-PL" dirty="0"/>
              <a:t> Sąd skreśla związek zawodowy z rejestru, gdy:</a:t>
            </a:r>
          </a:p>
          <a:p>
            <a:pPr marL="0" indent="0" algn="just">
              <a:buNone/>
            </a:pPr>
            <a:r>
              <a:rPr lang="pl-PL" b="1" dirty="0"/>
              <a:t>1)</a:t>
            </a:r>
            <a:r>
              <a:rPr lang="pl-PL" dirty="0"/>
              <a:t> wskazany w statucie organ podjął uchwałę o rozwiązaniu związku;</a:t>
            </a:r>
          </a:p>
          <a:p>
            <a:pPr marL="0" indent="0" algn="just">
              <a:buNone/>
            </a:pPr>
            <a:r>
              <a:rPr lang="pl-PL" b="1" dirty="0"/>
              <a:t>2)</a:t>
            </a:r>
            <a:r>
              <a:rPr lang="pl-PL" dirty="0"/>
              <a:t> pracodawca, u którego dotychczas działał związek zawodowy, został wykreślony z właściwego rejestru z powodu jego likwidacji lub upadłości albo jego przekształcenia organizacyjno-prawnego, uniemożliwiającego kontynuowanie działalności tego związku;</a:t>
            </a:r>
          </a:p>
          <a:p>
            <a:pPr marL="0" indent="0" algn="just">
              <a:buNone/>
            </a:pPr>
            <a:r>
              <a:rPr lang="pl-PL" b="1" dirty="0"/>
              <a:t>3)</a:t>
            </a:r>
            <a:r>
              <a:rPr lang="pl-PL" dirty="0"/>
              <a:t> liczba członków związku utrzymuje się poniżej 10 przez okres dłuższy niż 3 miesiące.</a:t>
            </a:r>
          </a:p>
          <a:p>
            <a:pPr marL="0" indent="0">
              <a:buNone/>
            </a:pPr>
            <a:endParaRPr lang="pl-PL" dirty="0"/>
          </a:p>
        </p:txBody>
      </p:sp>
    </p:spTree>
    <p:extLst>
      <p:ext uri="{BB962C8B-B14F-4D97-AF65-F5344CB8AC3E}">
        <p14:creationId xmlns:p14="http://schemas.microsoft.com/office/powerpoint/2010/main" val="38441191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CF84DD3-CE3B-40FF-80FA-EA69086F6981}"/>
              </a:ext>
            </a:extLst>
          </p:cNvPr>
          <p:cNvSpPr>
            <a:spLocks noGrp="1"/>
          </p:cNvSpPr>
          <p:nvPr>
            <p:ph type="title"/>
          </p:nvPr>
        </p:nvSpPr>
        <p:spPr/>
        <p:txBody>
          <a:bodyPr/>
          <a:lstStyle/>
          <a:p>
            <a:r>
              <a:rPr lang="pl-PL" dirty="0"/>
              <a:t>Samorządność</a:t>
            </a:r>
          </a:p>
        </p:txBody>
      </p:sp>
      <p:sp>
        <p:nvSpPr>
          <p:cNvPr id="3" name="Symbol zastępczy zawartości 2">
            <a:extLst>
              <a:ext uri="{FF2B5EF4-FFF2-40B4-BE49-F238E27FC236}">
                <a16:creationId xmlns:a16="http://schemas.microsoft.com/office/drawing/2014/main" id="{A87FED25-8708-4668-92D7-DEF3A3C79EBB}"/>
              </a:ext>
            </a:extLst>
          </p:cNvPr>
          <p:cNvSpPr>
            <a:spLocks noGrp="1"/>
          </p:cNvSpPr>
          <p:nvPr>
            <p:ph idx="1"/>
          </p:nvPr>
        </p:nvSpPr>
        <p:spPr/>
        <p:txBody>
          <a:bodyPr/>
          <a:lstStyle/>
          <a:p>
            <a:pPr marL="0" indent="0" algn="just">
              <a:buNone/>
            </a:pPr>
            <a:r>
              <a:rPr lang="pl-PL" dirty="0"/>
              <a:t>Samorządność związkowa polega na przyznaniu związkowi zawodowemu kompetencji do samodzielnego kształtowania programu i celów działania, a także treści jego statutu i struktury organizacyjnej.</a:t>
            </a:r>
          </a:p>
        </p:txBody>
      </p:sp>
    </p:spTree>
    <p:extLst>
      <p:ext uri="{BB962C8B-B14F-4D97-AF65-F5344CB8AC3E}">
        <p14:creationId xmlns:p14="http://schemas.microsoft.com/office/powerpoint/2010/main" val="27030048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582EE3C-A8E8-4D49-ACD6-35DC5B10E6C1}"/>
              </a:ext>
            </a:extLst>
          </p:cNvPr>
          <p:cNvSpPr>
            <a:spLocks noGrp="1"/>
          </p:cNvSpPr>
          <p:nvPr>
            <p:ph type="title"/>
          </p:nvPr>
        </p:nvSpPr>
        <p:spPr/>
        <p:txBody>
          <a:bodyPr/>
          <a:lstStyle/>
          <a:p>
            <a:r>
              <a:rPr lang="pl-PL" dirty="0"/>
              <a:t>Struktura organizacyjna ruchu związkowego</a:t>
            </a:r>
          </a:p>
        </p:txBody>
      </p:sp>
      <p:sp>
        <p:nvSpPr>
          <p:cNvPr id="3" name="Symbol zastępczy zawartości 2">
            <a:extLst>
              <a:ext uri="{FF2B5EF4-FFF2-40B4-BE49-F238E27FC236}">
                <a16:creationId xmlns:a16="http://schemas.microsoft.com/office/drawing/2014/main" id="{DCF9751A-BEF8-4B16-BA81-7CC41E500FB2}"/>
              </a:ext>
            </a:extLst>
          </p:cNvPr>
          <p:cNvSpPr>
            <a:spLocks noGrp="1"/>
          </p:cNvSpPr>
          <p:nvPr>
            <p:ph idx="1"/>
          </p:nvPr>
        </p:nvSpPr>
        <p:spPr/>
        <p:txBody>
          <a:bodyPr/>
          <a:lstStyle/>
          <a:p>
            <a:r>
              <a:rPr lang="pl-PL" dirty="0"/>
              <a:t>Typologia związków zawodowych jest dokonywana ze względu na kryterium:</a:t>
            </a:r>
          </a:p>
          <a:p>
            <a:pPr>
              <a:buFontTx/>
              <a:buChar char="-"/>
            </a:pPr>
            <a:r>
              <a:rPr lang="pl-PL" dirty="0"/>
              <a:t>terytorialne: jednozakładowe (ograniczające się do jednego pracodawcy), ponadzakładowe (ogólnopolskie lub regionalne)</a:t>
            </a:r>
          </a:p>
          <a:p>
            <a:pPr>
              <a:buFontTx/>
              <a:buChar char="-"/>
            </a:pPr>
            <a:r>
              <a:rPr lang="pl-PL" dirty="0"/>
              <a:t>Branżowe</a:t>
            </a:r>
          </a:p>
          <a:p>
            <a:r>
              <a:rPr lang="pl-PL" dirty="0"/>
              <a:t>Związki zawodowe mogą tworzyć zrzeszenia:</a:t>
            </a:r>
          </a:p>
          <a:p>
            <a:pPr>
              <a:buFontTx/>
              <a:buChar char="-"/>
            </a:pPr>
            <a:r>
              <a:rPr lang="pl-PL" dirty="0"/>
              <a:t>federacje,</a:t>
            </a:r>
          </a:p>
          <a:p>
            <a:pPr>
              <a:buFontTx/>
              <a:buChar char="-"/>
            </a:pPr>
            <a:r>
              <a:rPr lang="pl-PL" dirty="0"/>
              <a:t>konfederacje</a:t>
            </a:r>
          </a:p>
        </p:txBody>
      </p:sp>
    </p:spTree>
    <p:extLst>
      <p:ext uri="{BB962C8B-B14F-4D97-AF65-F5344CB8AC3E}">
        <p14:creationId xmlns:p14="http://schemas.microsoft.com/office/powerpoint/2010/main" val="30623914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5F4B9CF-FF73-4937-82E0-2F81282C028E}"/>
              </a:ext>
            </a:extLst>
          </p:cNvPr>
          <p:cNvSpPr>
            <a:spLocks noGrp="1"/>
          </p:cNvSpPr>
          <p:nvPr>
            <p:ph type="title"/>
          </p:nvPr>
        </p:nvSpPr>
        <p:spPr/>
        <p:txBody>
          <a:bodyPr/>
          <a:lstStyle/>
          <a:p>
            <a:r>
              <a:rPr lang="pl-PL" dirty="0"/>
              <a:t>Struktura organizacyjna ruchu związkowego</a:t>
            </a:r>
          </a:p>
        </p:txBody>
      </p:sp>
      <p:sp>
        <p:nvSpPr>
          <p:cNvPr id="3" name="Symbol zastępczy zawartości 2">
            <a:extLst>
              <a:ext uri="{FF2B5EF4-FFF2-40B4-BE49-F238E27FC236}">
                <a16:creationId xmlns:a16="http://schemas.microsoft.com/office/drawing/2014/main" id="{B118FD0E-2310-4093-B2AB-DFCDC06873E5}"/>
              </a:ext>
            </a:extLst>
          </p:cNvPr>
          <p:cNvSpPr>
            <a:spLocks noGrp="1"/>
          </p:cNvSpPr>
          <p:nvPr>
            <p:ph idx="1"/>
          </p:nvPr>
        </p:nvSpPr>
        <p:spPr/>
        <p:txBody>
          <a:bodyPr/>
          <a:lstStyle/>
          <a:p>
            <a:pPr algn="just"/>
            <a:r>
              <a:rPr lang="pl-PL" dirty="0"/>
              <a:t>Związki zawodowe mogą w dowolny sposób – na drodze statutowej – ustalać rodzaje swoich jednostek organizacyjnych (np. komisje regionalne, sekretariaty branżowe). Statut może ponadto stanowić, że jednostkom takim przysługuje osobowość prawna.</a:t>
            </a:r>
          </a:p>
          <a:p>
            <a:pPr algn="just"/>
            <a:r>
              <a:rPr lang="pl-PL" dirty="0"/>
              <a:t>Wśród jednostek związku zawodowego szczególne znaczenia posiada zakładowa organizacja związkowa.</a:t>
            </a:r>
          </a:p>
        </p:txBody>
      </p:sp>
    </p:spTree>
    <p:extLst>
      <p:ext uri="{BB962C8B-B14F-4D97-AF65-F5344CB8AC3E}">
        <p14:creationId xmlns:p14="http://schemas.microsoft.com/office/powerpoint/2010/main" val="20500092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B9CB5F4-6B64-4573-8CAC-16D3523F0D89}"/>
              </a:ext>
            </a:extLst>
          </p:cNvPr>
          <p:cNvSpPr>
            <a:spLocks noGrp="1"/>
          </p:cNvSpPr>
          <p:nvPr>
            <p:ph type="title"/>
          </p:nvPr>
        </p:nvSpPr>
        <p:spPr/>
        <p:txBody>
          <a:bodyPr/>
          <a:lstStyle/>
          <a:p>
            <a:r>
              <a:rPr lang="pl-PL" dirty="0"/>
              <a:t>Struktura organizacyjna ruchu związkowego</a:t>
            </a:r>
          </a:p>
        </p:txBody>
      </p:sp>
      <p:sp>
        <p:nvSpPr>
          <p:cNvPr id="3" name="Symbol zastępczy zawartości 2">
            <a:extLst>
              <a:ext uri="{FF2B5EF4-FFF2-40B4-BE49-F238E27FC236}">
                <a16:creationId xmlns:a16="http://schemas.microsoft.com/office/drawing/2014/main" id="{8B8210ED-DE9E-47C8-94B6-C0F0CFCE4585}"/>
              </a:ext>
            </a:extLst>
          </p:cNvPr>
          <p:cNvSpPr>
            <a:spLocks noGrp="1"/>
          </p:cNvSpPr>
          <p:nvPr>
            <p:ph idx="1"/>
          </p:nvPr>
        </p:nvSpPr>
        <p:spPr/>
        <p:txBody>
          <a:bodyPr>
            <a:normAutofit/>
          </a:bodyPr>
          <a:lstStyle/>
          <a:p>
            <a:pPr marL="0" indent="0" algn="just">
              <a:buNone/>
            </a:pPr>
            <a:r>
              <a:rPr lang="pl-PL" dirty="0"/>
              <a:t>Uprawnienia zakładowej organizacji związkowej przysługują organizacji zrzeszającej co najmniej 10 członków będących:</a:t>
            </a:r>
          </a:p>
          <a:p>
            <a:pPr marL="0" indent="0" algn="just">
              <a:buNone/>
            </a:pPr>
            <a:r>
              <a:rPr lang="pl-PL" b="1" dirty="0"/>
              <a:t>1) </a:t>
            </a:r>
            <a:r>
              <a:rPr lang="pl-PL" dirty="0"/>
              <a:t> pracownikami u pracodawcy objętego działaniem tej organizacji lub</a:t>
            </a:r>
          </a:p>
          <a:p>
            <a:pPr marL="0" indent="0" algn="just">
              <a:buNone/>
            </a:pPr>
            <a:r>
              <a:rPr lang="pl-PL" b="1" dirty="0"/>
              <a:t>2) </a:t>
            </a:r>
            <a:r>
              <a:rPr lang="pl-PL" dirty="0"/>
              <a:t>innymi niż pracownicy osobami wykonującymi pracę zarobkową, które świadczą pracę przez co najmniej 6 miesięcy na rzecz pracodawcy objętego działaniem tej organizacji.</a:t>
            </a:r>
          </a:p>
          <a:p>
            <a:pPr marL="0" indent="0">
              <a:buNone/>
            </a:pPr>
            <a:endParaRPr lang="pl-PL" dirty="0"/>
          </a:p>
        </p:txBody>
      </p:sp>
    </p:spTree>
    <p:extLst>
      <p:ext uri="{BB962C8B-B14F-4D97-AF65-F5344CB8AC3E}">
        <p14:creationId xmlns:p14="http://schemas.microsoft.com/office/powerpoint/2010/main" val="37026099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7B13A45-2E6D-4E31-91B3-7B3C00544966}"/>
              </a:ext>
            </a:extLst>
          </p:cNvPr>
          <p:cNvSpPr>
            <a:spLocks noGrp="1"/>
          </p:cNvSpPr>
          <p:nvPr>
            <p:ph type="title"/>
          </p:nvPr>
        </p:nvSpPr>
        <p:spPr/>
        <p:txBody>
          <a:bodyPr/>
          <a:lstStyle/>
          <a:p>
            <a:r>
              <a:rPr lang="pl-PL" dirty="0"/>
              <a:t>Struktura organizacyjna ruchu związkowego</a:t>
            </a:r>
          </a:p>
        </p:txBody>
      </p:sp>
      <p:sp>
        <p:nvSpPr>
          <p:cNvPr id="3" name="Symbol zastępczy zawartości 2">
            <a:extLst>
              <a:ext uri="{FF2B5EF4-FFF2-40B4-BE49-F238E27FC236}">
                <a16:creationId xmlns:a16="http://schemas.microsoft.com/office/drawing/2014/main" id="{708EC9AC-204C-41D5-9F8F-FAB65495806C}"/>
              </a:ext>
            </a:extLst>
          </p:cNvPr>
          <p:cNvSpPr>
            <a:spLocks noGrp="1"/>
          </p:cNvSpPr>
          <p:nvPr>
            <p:ph idx="1"/>
          </p:nvPr>
        </p:nvSpPr>
        <p:spPr/>
        <p:txBody>
          <a:bodyPr/>
          <a:lstStyle/>
          <a:p>
            <a:pPr algn="just"/>
            <a:r>
              <a:rPr lang="pl-PL" dirty="0"/>
              <a:t>W razie nieosiągnięcia wymaganej liczby członków istnieje możliwość utworzenia międzyzakładowej organizacji związkowej obejmującej swoim zasięgiem więcej niż jednego pracodawcę.</a:t>
            </a:r>
          </a:p>
          <a:p>
            <a:pPr algn="just"/>
            <a:r>
              <a:rPr lang="pl-PL" dirty="0"/>
              <a:t>Istotne znaczenie ma ponadto wymóg reprezentatywności, od którego uzależniona jest możliwość prowadzenia rokowań w przedmiocie zawarcia układu zbiorowego pracy. </a:t>
            </a:r>
          </a:p>
        </p:txBody>
      </p:sp>
    </p:spTree>
    <p:extLst>
      <p:ext uri="{BB962C8B-B14F-4D97-AF65-F5344CB8AC3E}">
        <p14:creationId xmlns:p14="http://schemas.microsoft.com/office/powerpoint/2010/main" val="24086213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C2B8CD6-06F1-4286-899B-3C45D8BA6C4E}"/>
              </a:ext>
            </a:extLst>
          </p:cNvPr>
          <p:cNvSpPr>
            <a:spLocks noGrp="1"/>
          </p:cNvSpPr>
          <p:nvPr>
            <p:ph type="title"/>
          </p:nvPr>
        </p:nvSpPr>
        <p:spPr/>
        <p:txBody>
          <a:bodyPr/>
          <a:lstStyle/>
          <a:p>
            <a:r>
              <a:rPr lang="pl-PL" dirty="0"/>
              <a:t>Struktura organizacyjna ruchu związkowego</a:t>
            </a:r>
          </a:p>
        </p:txBody>
      </p:sp>
      <p:sp>
        <p:nvSpPr>
          <p:cNvPr id="3" name="Symbol zastępczy zawartości 2">
            <a:extLst>
              <a:ext uri="{FF2B5EF4-FFF2-40B4-BE49-F238E27FC236}">
                <a16:creationId xmlns:a16="http://schemas.microsoft.com/office/drawing/2014/main" id="{CED24ED1-B9DB-4E56-AD63-693B44DF4F7F}"/>
              </a:ext>
            </a:extLst>
          </p:cNvPr>
          <p:cNvSpPr>
            <a:spLocks noGrp="1"/>
          </p:cNvSpPr>
          <p:nvPr>
            <p:ph idx="1"/>
          </p:nvPr>
        </p:nvSpPr>
        <p:spPr/>
        <p:txBody>
          <a:bodyPr>
            <a:normAutofit fontScale="92500" lnSpcReduction="20000"/>
          </a:bodyPr>
          <a:lstStyle/>
          <a:p>
            <a:pPr marL="0" indent="0" algn="just">
              <a:buNone/>
            </a:pPr>
            <a:r>
              <a:rPr lang="pl-PL" dirty="0"/>
              <a:t>1. Reprezentatywną zakładową organizacją związkową jest zakładowa organizacja związkowa:</a:t>
            </a:r>
          </a:p>
          <a:p>
            <a:pPr marL="0" indent="0" algn="just">
              <a:buNone/>
            </a:pPr>
            <a:r>
              <a:rPr lang="pl-PL" b="1" dirty="0"/>
              <a:t>1) </a:t>
            </a:r>
            <a:r>
              <a:rPr lang="pl-PL" dirty="0"/>
              <a:t> będąca jednostką organizacyjną albo organizacją członkowską ponadzakładowej organizacji związkowej uznanej za reprezentatywną w rozumieniu ustawy o Radzie Dialogu Społecznego, zrzeszająca co najmniej 8% osób wykonujących pracę zarobkową zatrudnionych u pracodawcy lub</a:t>
            </a:r>
          </a:p>
          <a:p>
            <a:pPr marL="0" indent="0" algn="just">
              <a:buNone/>
            </a:pPr>
            <a:r>
              <a:rPr lang="pl-PL" b="1" dirty="0"/>
              <a:t>2) </a:t>
            </a:r>
            <a:r>
              <a:rPr lang="pl-PL" dirty="0"/>
              <a:t> zrzeszająca co najmniej 15% osób wykonujących pracę zarobkową zatrudnionych u pracodawcy.</a:t>
            </a:r>
          </a:p>
          <a:p>
            <a:pPr marL="0" indent="0" algn="just">
              <a:buNone/>
            </a:pPr>
            <a:r>
              <a:rPr lang="pl-PL" dirty="0"/>
              <a:t>2. Jeżeli żadna z zakładowych organizacji związkowych nie spełnia wymogów, o których mowa w ust. 1, reprezentatywną zakładową organizacją związkową jest organizacja zrzeszająca największą liczbę osób wykonujących pracę zarobkową zatrudnionych u pracodawcy.</a:t>
            </a:r>
          </a:p>
          <a:p>
            <a:pPr marL="0" indent="0">
              <a:buNone/>
            </a:pPr>
            <a:endParaRPr lang="pl-PL" dirty="0"/>
          </a:p>
        </p:txBody>
      </p:sp>
    </p:spTree>
    <p:extLst>
      <p:ext uri="{BB962C8B-B14F-4D97-AF65-F5344CB8AC3E}">
        <p14:creationId xmlns:p14="http://schemas.microsoft.com/office/powerpoint/2010/main" val="3094316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8066113-CE16-4707-BCAE-B297804295DD}"/>
              </a:ext>
            </a:extLst>
          </p:cNvPr>
          <p:cNvSpPr>
            <a:spLocks noGrp="1"/>
          </p:cNvSpPr>
          <p:nvPr>
            <p:ph type="title"/>
          </p:nvPr>
        </p:nvSpPr>
        <p:spPr/>
        <p:txBody>
          <a:bodyPr/>
          <a:lstStyle/>
          <a:p>
            <a:r>
              <a:rPr lang="pl-PL" dirty="0"/>
              <a:t>Pojęcie i właściwości zbiorowego prawa pracy</a:t>
            </a:r>
          </a:p>
        </p:txBody>
      </p:sp>
      <p:sp>
        <p:nvSpPr>
          <p:cNvPr id="3" name="Symbol zastępczy zawartości 2">
            <a:extLst>
              <a:ext uri="{FF2B5EF4-FFF2-40B4-BE49-F238E27FC236}">
                <a16:creationId xmlns:a16="http://schemas.microsoft.com/office/drawing/2014/main" id="{AD647470-B712-46F4-9A69-2ACD92A2BDD8}"/>
              </a:ext>
            </a:extLst>
          </p:cNvPr>
          <p:cNvSpPr>
            <a:spLocks noGrp="1"/>
          </p:cNvSpPr>
          <p:nvPr>
            <p:ph idx="1"/>
          </p:nvPr>
        </p:nvSpPr>
        <p:spPr/>
        <p:txBody>
          <a:bodyPr/>
          <a:lstStyle/>
          <a:p>
            <a:pPr algn="just"/>
            <a:r>
              <a:rPr lang="pl-PL" dirty="0"/>
              <a:t>Bardziej dynamiczny rozwój zbiorowego prawa pracy nastąpił dopiero w fazie schyłkowej PRL.</a:t>
            </a:r>
          </a:p>
          <a:p>
            <a:pPr algn="just"/>
            <a:r>
              <a:rPr lang="pl-PL" dirty="0"/>
              <a:t>Z tego okresu wywodzą się:</a:t>
            </a:r>
          </a:p>
          <a:p>
            <a:pPr algn="just">
              <a:buFontTx/>
              <a:buChar char="-"/>
            </a:pPr>
            <a:r>
              <a:rPr lang="pl-PL" dirty="0"/>
              <a:t>ustawa z dnia 25 września 1981 roku o samorządzie załogi przedsiębiorstwa państwowego,</a:t>
            </a:r>
          </a:p>
          <a:p>
            <a:pPr algn="just">
              <a:buFontTx/>
              <a:buChar char="-"/>
            </a:pPr>
            <a:r>
              <a:rPr lang="pl-PL" dirty="0"/>
              <a:t>ustawa z dnia 8 października 1982 roku o związkach zawodowych (zastąpiona przez obecnie obowiązującą ustawę o z.z.)</a:t>
            </a:r>
          </a:p>
          <a:p>
            <a:pPr>
              <a:buFontTx/>
              <a:buChar char="-"/>
            </a:pPr>
            <a:endParaRPr lang="pl-PL" dirty="0"/>
          </a:p>
        </p:txBody>
      </p:sp>
    </p:spTree>
    <p:extLst>
      <p:ext uri="{BB962C8B-B14F-4D97-AF65-F5344CB8AC3E}">
        <p14:creationId xmlns:p14="http://schemas.microsoft.com/office/powerpoint/2010/main" val="38651452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263368-DAEA-4D20-A84C-048632034C80}"/>
              </a:ext>
            </a:extLst>
          </p:cNvPr>
          <p:cNvSpPr>
            <a:spLocks noGrp="1"/>
          </p:cNvSpPr>
          <p:nvPr>
            <p:ph type="title"/>
          </p:nvPr>
        </p:nvSpPr>
        <p:spPr/>
        <p:txBody>
          <a:bodyPr/>
          <a:lstStyle/>
          <a:p>
            <a:r>
              <a:rPr lang="pl-PL" dirty="0"/>
              <a:t>Niezależność związku zawodowego</a:t>
            </a:r>
          </a:p>
        </p:txBody>
      </p:sp>
      <p:sp>
        <p:nvSpPr>
          <p:cNvPr id="3" name="Symbol zastępczy zawartości 2">
            <a:extLst>
              <a:ext uri="{FF2B5EF4-FFF2-40B4-BE49-F238E27FC236}">
                <a16:creationId xmlns:a16="http://schemas.microsoft.com/office/drawing/2014/main" id="{176A07AC-27B8-4DB9-B7FE-7F2BFD1441A8}"/>
              </a:ext>
            </a:extLst>
          </p:cNvPr>
          <p:cNvSpPr>
            <a:spLocks noGrp="1"/>
          </p:cNvSpPr>
          <p:nvPr>
            <p:ph idx="1"/>
          </p:nvPr>
        </p:nvSpPr>
        <p:spPr/>
        <p:txBody>
          <a:bodyPr/>
          <a:lstStyle/>
          <a:p>
            <a:pPr algn="just"/>
            <a:r>
              <a:rPr lang="pl-PL" dirty="0"/>
              <a:t>Niezależność jest wolnością od </a:t>
            </a:r>
            <a:r>
              <a:rPr lang="pl-PL" dirty="0" err="1"/>
              <a:t>zachowań</a:t>
            </a:r>
            <a:r>
              <a:rPr lang="pl-PL" dirty="0"/>
              <a:t> innych podmiotów naruszających samorządność związku.</a:t>
            </a:r>
          </a:p>
          <a:p>
            <a:pPr algn="just"/>
            <a:r>
              <a:rPr lang="pl-PL" dirty="0"/>
              <a:t> Związek zawodowy jest niezależny w swojej działalności statutowej od pracodawców, administracji państwowej i samorządu terytorialnego oraz od innych organizacji.</a:t>
            </a:r>
          </a:p>
        </p:txBody>
      </p:sp>
    </p:spTree>
    <p:extLst>
      <p:ext uri="{BB962C8B-B14F-4D97-AF65-F5344CB8AC3E}">
        <p14:creationId xmlns:p14="http://schemas.microsoft.com/office/powerpoint/2010/main" val="10707492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AE53D2D-9A90-4C4E-BAC8-A4A1D72839D4}"/>
              </a:ext>
            </a:extLst>
          </p:cNvPr>
          <p:cNvSpPr>
            <a:spLocks noGrp="1"/>
          </p:cNvSpPr>
          <p:nvPr>
            <p:ph type="title"/>
          </p:nvPr>
        </p:nvSpPr>
        <p:spPr/>
        <p:txBody>
          <a:bodyPr/>
          <a:lstStyle/>
          <a:p>
            <a:r>
              <a:rPr lang="pl-PL" dirty="0"/>
              <a:t>Gwarancje prawne niezależności związków zawodowych</a:t>
            </a:r>
          </a:p>
        </p:txBody>
      </p:sp>
      <p:sp>
        <p:nvSpPr>
          <p:cNvPr id="3" name="Symbol zastępczy zawartości 2">
            <a:extLst>
              <a:ext uri="{FF2B5EF4-FFF2-40B4-BE49-F238E27FC236}">
                <a16:creationId xmlns:a16="http://schemas.microsoft.com/office/drawing/2014/main" id="{4D5F2BF1-5125-44B2-970C-0011B00F209F}"/>
              </a:ext>
            </a:extLst>
          </p:cNvPr>
          <p:cNvSpPr>
            <a:spLocks noGrp="1"/>
          </p:cNvSpPr>
          <p:nvPr>
            <p:ph idx="1"/>
          </p:nvPr>
        </p:nvSpPr>
        <p:spPr/>
        <p:txBody>
          <a:bodyPr>
            <a:normAutofit fontScale="92500" lnSpcReduction="20000"/>
          </a:bodyPr>
          <a:lstStyle/>
          <a:p>
            <a:pPr marL="0" indent="0" algn="just">
              <a:buNone/>
            </a:pPr>
            <a:r>
              <a:rPr lang="pl-PL" dirty="0"/>
              <a:t>Pracodawca bez zgody zarządu zakładowej organizacji związkowej nie może:</a:t>
            </a:r>
          </a:p>
          <a:p>
            <a:pPr marL="0" indent="0" algn="just">
              <a:buNone/>
            </a:pPr>
            <a:r>
              <a:rPr lang="pl-PL" dirty="0"/>
              <a:t>1)  wypowiedzieć ani rozwiązać stosunku prawnego ze wskazanym uchwałą zarządu jego członkiem lub z inną osobą wykonującą pracę zarobkową będącą członkiem danej zakładowej organizacji związkowej, upoważnioną do reprezentowania tej organizacji wobec pracodawcy albo organu lub osoby dokonującej za pracodawcę czynności w sprawach z zakresu prawa pracy,</a:t>
            </a:r>
          </a:p>
          <a:p>
            <a:pPr marL="0" indent="0" algn="just">
              <a:buNone/>
            </a:pPr>
            <a:r>
              <a:rPr lang="pl-PL" dirty="0"/>
              <a:t>2)  zmienić jednostronnie warunków pracy lub wynagrodzenia na niekorzyść osoby wykonującej pracę zarobkową, o której mowa w pkt 1</a:t>
            </a:r>
          </a:p>
          <a:p>
            <a:pPr marL="0" indent="0" algn="just">
              <a:buNone/>
            </a:pPr>
            <a:r>
              <a:rPr lang="pl-PL" dirty="0"/>
              <a:t>- z wyjątkiem przypadku ogłoszenia upadłości lub likwidacji pracodawcy, a także jeżeli dopuszczają to przepisy odrębne.</a:t>
            </a:r>
          </a:p>
        </p:txBody>
      </p:sp>
    </p:spTree>
    <p:extLst>
      <p:ext uri="{BB962C8B-B14F-4D97-AF65-F5344CB8AC3E}">
        <p14:creationId xmlns:p14="http://schemas.microsoft.com/office/powerpoint/2010/main" val="24158725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EA1615E-6EC5-43F3-A816-3A741E4407E4}"/>
              </a:ext>
            </a:extLst>
          </p:cNvPr>
          <p:cNvSpPr>
            <a:spLocks noGrp="1"/>
          </p:cNvSpPr>
          <p:nvPr>
            <p:ph type="title"/>
          </p:nvPr>
        </p:nvSpPr>
        <p:spPr/>
        <p:txBody>
          <a:bodyPr/>
          <a:lstStyle/>
          <a:p>
            <a:r>
              <a:rPr lang="pl-PL" dirty="0"/>
              <a:t>Gwarancje prawne niezależności związków zawodowych</a:t>
            </a:r>
          </a:p>
        </p:txBody>
      </p:sp>
      <p:sp>
        <p:nvSpPr>
          <p:cNvPr id="3" name="Symbol zastępczy zawartości 2">
            <a:extLst>
              <a:ext uri="{FF2B5EF4-FFF2-40B4-BE49-F238E27FC236}">
                <a16:creationId xmlns:a16="http://schemas.microsoft.com/office/drawing/2014/main" id="{EE68A9E1-6C02-44F4-96D3-A2CD41107760}"/>
              </a:ext>
            </a:extLst>
          </p:cNvPr>
          <p:cNvSpPr>
            <a:spLocks noGrp="1"/>
          </p:cNvSpPr>
          <p:nvPr>
            <p:ph idx="1"/>
          </p:nvPr>
        </p:nvSpPr>
        <p:spPr/>
        <p:txBody>
          <a:bodyPr/>
          <a:lstStyle/>
          <a:p>
            <a:pPr algn="just"/>
            <a:r>
              <a:rPr lang="pl-PL" dirty="0"/>
              <a:t>Odpowiedzialność karna osób odpowiedzialnych za naruszenie wolności związkowych</a:t>
            </a:r>
          </a:p>
          <a:p>
            <a:pPr algn="just"/>
            <a:r>
              <a:rPr lang="pl-PL" dirty="0"/>
              <a:t>Prawo uzyskania od pracodawcy informacji niezbędnych do prowadzenia działalności związkowej</a:t>
            </a:r>
          </a:p>
        </p:txBody>
      </p:sp>
    </p:spTree>
    <p:extLst>
      <p:ext uri="{BB962C8B-B14F-4D97-AF65-F5344CB8AC3E}">
        <p14:creationId xmlns:p14="http://schemas.microsoft.com/office/powerpoint/2010/main" val="28092120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030A3E7-9677-4FCF-B90C-FC88FCFC632B}"/>
              </a:ext>
            </a:extLst>
          </p:cNvPr>
          <p:cNvSpPr>
            <a:spLocks noGrp="1"/>
          </p:cNvSpPr>
          <p:nvPr>
            <p:ph type="title"/>
          </p:nvPr>
        </p:nvSpPr>
        <p:spPr/>
        <p:txBody>
          <a:bodyPr/>
          <a:lstStyle/>
          <a:p>
            <a:r>
              <a:rPr lang="pl-PL" dirty="0"/>
              <a:t>Uprawnienia związków zawodowych – zasady reprezentowania </a:t>
            </a:r>
          </a:p>
        </p:txBody>
      </p:sp>
      <p:sp>
        <p:nvSpPr>
          <p:cNvPr id="3" name="Symbol zastępczy zawartości 2">
            <a:extLst>
              <a:ext uri="{FF2B5EF4-FFF2-40B4-BE49-F238E27FC236}">
                <a16:creationId xmlns:a16="http://schemas.microsoft.com/office/drawing/2014/main" id="{D085CC81-083F-45E1-90C3-93C900E4C9CE}"/>
              </a:ext>
            </a:extLst>
          </p:cNvPr>
          <p:cNvSpPr>
            <a:spLocks noGrp="1"/>
          </p:cNvSpPr>
          <p:nvPr>
            <p:ph idx="1"/>
          </p:nvPr>
        </p:nvSpPr>
        <p:spPr/>
        <p:txBody>
          <a:bodyPr>
            <a:normAutofit fontScale="92500" lnSpcReduction="10000"/>
          </a:bodyPr>
          <a:lstStyle/>
          <a:p>
            <a:pPr marL="0" indent="0">
              <a:buNone/>
            </a:pPr>
            <a:endParaRPr lang="pl-PL" dirty="0"/>
          </a:p>
          <a:p>
            <a:pPr marL="0" indent="0" algn="just">
              <a:buNone/>
            </a:pPr>
            <a:r>
              <a:rPr lang="pl-PL" dirty="0"/>
              <a:t>Art. 7 [Osoby reprezentowane przez związek]</a:t>
            </a:r>
          </a:p>
          <a:p>
            <a:pPr marL="0" indent="0" algn="just">
              <a:buNone/>
            </a:pPr>
            <a:r>
              <a:rPr lang="pl-PL" dirty="0"/>
              <a:t>1. W zakresie praw i interesów zbiorowych związki zawodowe reprezentują wszystkie osoby, o których mowa w art. 2 ust. 1 i 3-6, niezależnie od ich przynależności związkowej.</a:t>
            </a:r>
          </a:p>
          <a:p>
            <a:pPr marL="0" indent="0" algn="just">
              <a:buNone/>
            </a:pPr>
            <a:r>
              <a:rPr lang="pl-PL" dirty="0"/>
              <a:t>2. W sprawach indywidualnych dotyczących wykonywania pracy zarobkowej związki zawodowe reprezentują prawa i interesy swoich członków.</a:t>
            </a:r>
          </a:p>
          <a:p>
            <a:pPr marL="0" indent="0" algn="just">
              <a:buNone/>
            </a:pPr>
            <a:r>
              <a:rPr lang="pl-PL" dirty="0"/>
              <a:t>3. Na wniosek niezrzeszonej osoby, o której mowa w art. 2 ust. 1 i 3-6, związek zawodowy może podjąć się obrony jej praw i interesów wobec pracodawcy.</a:t>
            </a:r>
          </a:p>
        </p:txBody>
      </p:sp>
    </p:spTree>
    <p:extLst>
      <p:ext uri="{BB962C8B-B14F-4D97-AF65-F5344CB8AC3E}">
        <p14:creationId xmlns:p14="http://schemas.microsoft.com/office/powerpoint/2010/main" val="37330541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F33FA6-EEFA-4A83-8F0E-590C98F5F644}"/>
              </a:ext>
            </a:extLst>
          </p:cNvPr>
          <p:cNvSpPr>
            <a:spLocks noGrp="1"/>
          </p:cNvSpPr>
          <p:nvPr>
            <p:ph type="title"/>
          </p:nvPr>
        </p:nvSpPr>
        <p:spPr/>
        <p:txBody>
          <a:bodyPr/>
          <a:lstStyle/>
          <a:p>
            <a:r>
              <a:rPr lang="pl-PL" dirty="0"/>
              <a:t>Uprawnienia związków zawodowych – zasady reprezentowania </a:t>
            </a:r>
          </a:p>
        </p:txBody>
      </p:sp>
      <p:sp>
        <p:nvSpPr>
          <p:cNvPr id="3" name="Symbol zastępczy zawartości 2">
            <a:extLst>
              <a:ext uri="{FF2B5EF4-FFF2-40B4-BE49-F238E27FC236}">
                <a16:creationId xmlns:a16="http://schemas.microsoft.com/office/drawing/2014/main" id="{7BB9FAB4-4CD7-4B92-A3B3-66E75F0649B7}"/>
              </a:ext>
            </a:extLst>
          </p:cNvPr>
          <p:cNvSpPr>
            <a:spLocks noGrp="1"/>
          </p:cNvSpPr>
          <p:nvPr>
            <p:ph idx="1"/>
          </p:nvPr>
        </p:nvSpPr>
        <p:spPr/>
        <p:txBody>
          <a:bodyPr/>
          <a:lstStyle/>
          <a:p>
            <a:pPr algn="just"/>
            <a:r>
              <a:rPr lang="pl-PL" dirty="0"/>
              <a:t>Dla zawarcia układu zbiorowego pracy konieczny jest udział wszystkich organizacji reprezentatywnych, które uczestniczyły w rokowaniach nad układem.</a:t>
            </a:r>
          </a:p>
          <a:p>
            <a:endParaRPr lang="pl-PL" dirty="0"/>
          </a:p>
        </p:txBody>
      </p:sp>
    </p:spTree>
    <p:extLst>
      <p:ext uri="{BB962C8B-B14F-4D97-AF65-F5344CB8AC3E}">
        <p14:creationId xmlns:p14="http://schemas.microsoft.com/office/powerpoint/2010/main" val="13961490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41C1424-43B0-4638-9933-C973D7FA9BC4}"/>
              </a:ext>
            </a:extLst>
          </p:cNvPr>
          <p:cNvSpPr>
            <a:spLocks noGrp="1"/>
          </p:cNvSpPr>
          <p:nvPr>
            <p:ph type="title"/>
          </p:nvPr>
        </p:nvSpPr>
        <p:spPr/>
        <p:txBody>
          <a:bodyPr/>
          <a:lstStyle/>
          <a:p>
            <a:r>
              <a:rPr lang="pl-PL" dirty="0"/>
              <a:t>Uprawnienia związków zawodowych w zakresie praw i interesów zbiorowych</a:t>
            </a:r>
          </a:p>
        </p:txBody>
      </p:sp>
      <p:sp>
        <p:nvSpPr>
          <p:cNvPr id="3" name="Symbol zastępczy zawartości 2">
            <a:extLst>
              <a:ext uri="{FF2B5EF4-FFF2-40B4-BE49-F238E27FC236}">
                <a16:creationId xmlns:a16="http://schemas.microsoft.com/office/drawing/2014/main" id="{5ED462FB-C697-4C9B-945C-E96731B31CE0}"/>
              </a:ext>
            </a:extLst>
          </p:cNvPr>
          <p:cNvSpPr>
            <a:spLocks noGrp="1"/>
          </p:cNvSpPr>
          <p:nvPr>
            <p:ph idx="1"/>
          </p:nvPr>
        </p:nvSpPr>
        <p:spPr/>
        <p:txBody>
          <a:bodyPr/>
          <a:lstStyle/>
          <a:p>
            <a:pPr algn="just"/>
            <a:r>
              <a:rPr lang="pl-PL" dirty="0"/>
              <a:t>Prowadzenie rokowań zbiorowych w celu rozwiązani sporów zbiorowych pracy, zawierania układów zbiorowych pracy i innych porozumień,</a:t>
            </a:r>
          </a:p>
          <a:p>
            <a:pPr algn="just"/>
            <a:r>
              <a:rPr lang="pl-PL" dirty="0"/>
              <a:t>Branie udziału w kształtowaniu regulaminów i innych aktów wydawanych przez pracodawcę, które wymagają uzgodnienia ze stroną związkową</a:t>
            </a:r>
          </a:p>
          <a:p>
            <a:pPr algn="just"/>
            <a:r>
              <a:rPr lang="pl-PL" dirty="0"/>
              <a:t>Sprawowanie kontroli nad przestrzeganiem prawa pracy</a:t>
            </a:r>
          </a:p>
        </p:txBody>
      </p:sp>
    </p:spTree>
    <p:extLst>
      <p:ext uri="{BB962C8B-B14F-4D97-AF65-F5344CB8AC3E}">
        <p14:creationId xmlns:p14="http://schemas.microsoft.com/office/powerpoint/2010/main" val="17012667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AA15E31-15E4-4DC7-A6ED-DFCA9FB3FD81}"/>
              </a:ext>
            </a:extLst>
          </p:cNvPr>
          <p:cNvSpPr>
            <a:spLocks noGrp="1"/>
          </p:cNvSpPr>
          <p:nvPr>
            <p:ph type="title"/>
          </p:nvPr>
        </p:nvSpPr>
        <p:spPr/>
        <p:txBody>
          <a:bodyPr/>
          <a:lstStyle/>
          <a:p>
            <a:r>
              <a:rPr lang="pl-PL" dirty="0"/>
              <a:t>Uprawnienia związków zawodowych w sprawach indywidualnych</a:t>
            </a:r>
          </a:p>
        </p:txBody>
      </p:sp>
      <p:sp>
        <p:nvSpPr>
          <p:cNvPr id="3" name="Symbol zastępczy zawartości 2">
            <a:extLst>
              <a:ext uri="{FF2B5EF4-FFF2-40B4-BE49-F238E27FC236}">
                <a16:creationId xmlns:a16="http://schemas.microsoft.com/office/drawing/2014/main" id="{C653E9DF-6D56-42B1-8619-87DF3BC27048}"/>
              </a:ext>
            </a:extLst>
          </p:cNvPr>
          <p:cNvSpPr>
            <a:spLocks noGrp="1"/>
          </p:cNvSpPr>
          <p:nvPr>
            <p:ph idx="1"/>
          </p:nvPr>
        </p:nvSpPr>
        <p:spPr/>
        <p:txBody>
          <a:bodyPr/>
          <a:lstStyle/>
          <a:p>
            <a:pPr algn="just"/>
            <a:r>
              <a:rPr lang="pl-PL" dirty="0"/>
              <a:t>Związek zawodowy ma prawo zajmowania stanowiska w indywidualnych sprawach pracowniczych</a:t>
            </a:r>
          </a:p>
          <a:p>
            <a:pPr algn="just"/>
            <a:r>
              <a:rPr lang="pl-PL" dirty="0"/>
              <a:t>Jest legitymowany, za zgodą pracownika do wszczęcia na jego rzecz postępowania w sprawach z zakresu prawa pracy oraz przystąpienia do niego na każdym stadium,</a:t>
            </a:r>
          </a:p>
          <a:p>
            <a:pPr algn="just"/>
            <a:r>
              <a:rPr lang="pl-PL" dirty="0"/>
              <a:t>Przedstawiciel związku zawodowego może być pełnomocnikiem pracownika</a:t>
            </a:r>
          </a:p>
        </p:txBody>
      </p:sp>
    </p:spTree>
    <p:extLst>
      <p:ext uri="{BB962C8B-B14F-4D97-AF65-F5344CB8AC3E}">
        <p14:creationId xmlns:p14="http://schemas.microsoft.com/office/powerpoint/2010/main" val="26010780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9851E5C-5D92-4EB4-952B-A8A7DE9CA361}"/>
              </a:ext>
            </a:extLst>
          </p:cNvPr>
          <p:cNvSpPr>
            <a:spLocks noGrp="1"/>
          </p:cNvSpPr>
          <p:nvPr>
            <p:ph type="title"/>
          </p:nvPr>
        </p:nvSpPr>
        <p:spPr/>
        <p:txBody>
          <a:bodyPr/>
          <a:lstStyle/>
          <a:p>
            <a:r>
              <a:rPr lang="pl-PL" dirty="0"/>
              <a:t>Publicznoprawne uprawnienia związków zawodowych</a:t>
            </a:r>
          </a:p>
        </p:txBody>
      </p:sp>
      <p:sp>
        <p:nvSpPr>
          <p:cNvPr id="3" name="Symbol zastępczy zawartości 2">
            <a:extLst>
              <a:ext uri="{FF2B5EF4-FFF2-40B4-BE49-F238E27FC236}">
                <a16:creationId xmlns:a16="http://schemas.microsoft.com/office/drawing/2014/main" id="{105B07ED-3B7A-4876-848A-6BBB52908BA0}"/>
              </a:ext>
            </a:extLst>
          </p:cNvPr>
          <p:cNvSpPr>
            <a:spLocks noGrp="1"/>
          </p:cNvSpPr>
          <p:nvPr>
            <p:ph idx="1"/>
          </p:nvPr>
        </p:nvSpPr>
        <p:spPr/>
        <p:txBody>
          <a:bodyPr>
            <a:normAutofit fontScale="92500" lnSpcReduction="20000"/>
          </a:bodyPr>
          <a:lstStyle/>
          <a:p>
            <a:pPr marL="0" indent="0" algn="just">
              <a:buNone/>
            </a:pPr>
            <a:r>
              <a:rPr lang="pl-PL" dirty="0"/>
              <a:t>1. Stronę pracowników w Radzie reprezentują przedstawiciele reprezentatywnych organizacji związkowych.</a:t>
            </a:r>
          </a:p>
          <a:p>
            <a:pPr marL="0" indent="0" algn="just">
              <a:buNone/>
            </a:pPr>
            <a:r>
              <a:rPr lang="pl-PL" dirty="0"/>
              <a:t>2. Za reprezentatywne organizacje związkowe uznaje się ogólnokrajowe związki zawodowe, ogólnokrajowe zrzeszenia (federacje) związków zawodowych i ogólnokrajowe organizacje międzyzwiązkowe (konfederacje), które spełniają łącznie następujące kryteria:</a:t>
            </a:r>
          </a:p>
          <a:p>
            <a:pPr marL="0" indent="0" algn="just">
              <a:buNone/>
            </a:pPr>
            <a:r>
              <a:rPr lang="pl-PL" dirty="0"/>
              <a:t>1) zrzeszają więcej niż 300 000 członków będących osobami wykonującymi pracę zarobkową, o których mowa w art. 11 pkt 1 ustawy z dnia 23 maja 1991 r. o związkach zawodowych;</a:t>
            </a:r>
          </a:p>
          <a:p>
            <a:pPr marL="0" indent="0" algn="just">
              <a:buNone/>
            </a:pPr>
            <a:r>
              <a:rPr lang="pl-PL" dirty="0"/>
              <a:t>2)  działają w podmiotach gospodarki narodowej, których podstawowy rodzaj działalności jest określony w więcej niż w połowie sekcji Polskiej Klasyfikacji Działalności (PKD), o której mowa w przepisach o statystyce publicznej.</a:t>
            </a:r>
          </a:p>
        </p:txBody>
      </p:sp>
    </p:spTree>
    <p:extLst>
      <p:ext uri="{BB962C8B-B14F-4D97-AF65-F5344CB8AC3E}">
        <p14:creationId xmlns:p14="http://schemas.microsoft.com/office/powerpoint/2010/main" val="283400966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8258774-1E96-4060-8292-F79B16B2A07E}"/>
              </a:ext>
            </a:extLst>
          </p:cNvPr>
          <p:cNvSpPr>
            <a:spLocks noGrp="1"/>
          </p:cNvSpPr>
          <p:nvPr>
            <p:ph type="title"/>
          </p:nvPr>
        </p:nvSpPr>
        <p:spPr/>
        <p:txBody>
          <a:bodyPr/>
          <a:lstStyle/>
          <a:p>
            <a:r>
              <a:rPr lang="pl-PL" dirty="0"/>
              <a:t>Publicznoprawne uprawnienia związków zawodowych</a:t>
            </a:r>
          </a:p>
        </p:txBody>
      </p:sp>
      <p:sp>
        <p:nvSpPr>
          <p:cNvPr id="3" name="Symbol zastępczy zawartości 2">
            <a:extLst>
              <a:ext uri="{FF2B5EF4-FFF2-40B4-BE49-F238E27FC236}">
                <a16:creationId xmlns:a16="http://schemas.microsoft.com/office/drawing/2014/main" id="{F7736D48-3EA2-455C-8D7D-E78BA535005E}"/>
              </a:ext>
            </a:extLst>
          </p:cNvPr>
          <p:cNvSpPr>
            <a:spLocks noGrp="1"/>
          </p:cNvSpPr>
          <p:nvPr>
            <p:ph idx="1"/>
          </p:nvPr>
        </p:nvSpPr>
        <p:spPr/>
        <p:txBody>
          <a:bodyPr/>
          <a:lstStyle/>
          <a:p>
            <a:pPr marL="0" indent="0" algn="just">
              <a:buNone/>
            </a:pPr>
            <a:r>
              <a:rPr lang="pl-PL" dirty="0"/>
              <a:t>Uprawnienia określone w ustawie o RDS:</a:t>
            </a:r>
          </a:p>
          <a:p>
            <a:pPr algn="just">
              <a:buFontTx/>
              <a:buChar char="-"/>
            </a:pPr>
            <a:r>
              <a:rPr lang="pl-PL" dirty="0"/>
              <a:t>prawo wniesienia pod obrady Rady sprawy o dużym znaczeniu społecznym i gospodarczym, jeżeli uznają, że jej rozwiązanie jest istotne dla zachowania pokoju społecznego, rozwoju społeczno-gospodarczego i wzrostu dobrobytu, zwiększenia konkurencyjności polskiej gospodarki oraz spójności społecznej,</a:t>
            </a:r>
          </a:p>
          <a:p>
            <a:pPr algn="just">
              <a:buFontTx/>
              <a:buChar char="-"/>
            </a:pPr>
            <a:r>
              <a:rPr lang="pl-PL" dirty="0"/>
              <a:t>uzgadniania w ramach Rady wskaźników wpływających na wysokość wynagrodzeń pracowniczych oraz świadczeń socjalnych</a:t>
            </a:r>
          </a:p>
          <a:p>
            <a:pPr>
              <a:buFontTx/>
              <a:buChar char="-"/>
            </a:pPr>
            <a:endParaRPr lang="pl-PL" dirty="0"/>
          </a:p>
        </p:txBody>
      </p:sp>
    </p:spTree>
    <p:extLst>
      <p:ext uri="{BB962C8B-B14F-4D97-AF65-F5344CB8AC3E}">
        <p14:creationId xmlns:p14="http://schemas.microsoft.com/office/powerpoint/2010/main" val="31232826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91C9279-662D-4BE1-BB3E-81704949FED6}"/>
              </a:ext>
            </a:extLst>
          </p:cNvPr>
          <p:cNvSpPr>
            <a:spLocks noGrp="1"/>
          </p:cNvSpPr>
          <p:nvPr>
            <p:ph type="title"/>
          </p:nvPr>
        </p:nvSpPr>
        <p:spPr/>
        <p:txBody>
          <a:bodyPr/>
          <a:lstStyle/>
          <a:p>
            <a:r>
              <a:rPr lang="pl-PL" dirty="0"/>
              <a:t>Publicznoprawne uprawnienia związków zawodowych</a:t>
            </a:r>
          </a:p>
        </p:txBody>
      </p:sp>
      <p:sp>
        <p:nvSpPr>
          <p:cNvPr id="3" name="Symbol zastępczy zawartości 2">
            <a:extLst>
              <a:ext uri="{FF2B5EF4-FFF2-40B4-BE49-F238E27FC236}">
                <a16:creationId xmlns:a16="http://schemas.microsoft.com/office/drawing/2014/main" id="{157DBCE5-75F2-4BAC-AEC0-E8FD2F7C7AA3}"/>
              </a:ext>
            </a:extLst>
          </p:cNvPr>
          <p:cNvSpPr>
            <a:spLocks noGrp="1"/>
          </p:cNvSpPr>
          <p:nvPr>
            <p:ph idx="1"/>
          </p:nvPr>
        </p:nvSpPr>
        <p:spPr/>
        <p:txBody>
          <a:bodyPr>
            <a:normAutofit fontScale="92500" lnSpcReduction="10000"/>
          </a:bodyPr>
          <a:lstStyle/>
          <a:p>
            <a:pPr algn="just"/>
            <a:endParaRPr lang="pl-PL" dirty="0"/>
          </a:p>
          <a:p>
            <a:pPr algn="just"/>
            <a:r>
              <a:rPr lang="pl-PL" dirty="0"/>
              <a:t>Organizacja związkowa, reprezentatywna w rozumieniu ustawy o Radzie Dialogu Społecznego, ma prawo opiniowania założeń i projektów aktów prawnych w zakresie objętym zadaniami związków zawodowych. Nie dotyczy to założeń projektu budżetu państwa oraz projektu ustawy budżetowej, których opiniowanie regulują odrębne przepisy,</a:t>
            </a:r>
          </a:p>
          <a:p>
            <a:pPr algn="just"/>
            <a:r>
              <a:rPr lang="pl-PL" dirty="0"/>
              <a:t>Organizacja związkowa, reprezentatywna w rozumieniu ustawy o Radzie Dialogu Społecznego, ma prawo opiniowania dokumentów konsultacyjnych Unii Europejskiej, w szczególności białych ksiąg, zielonych ksiąg i komunikatów, oraz projektów aktów prawnych Unii Europejskiej w zakresie spraw objętych zadaniami związków zawodowych.</a:t>
            </a:r>
          </a:p>
        </p:txBody>
      </p:sp>
    </p:spTree>
    <p:extLst>
      <p:ext uri="{BB962C8B-B14F-4D97-AF65-F5344CB8AC3E}">
        <p14:creationId xmlns:p14="http://schemas.microsoft.com/office/powerpoint/2010/main" val="29032884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E67715B-3837-46D4-B393-C7B8124A2A64}"/>
              </a:ext>
            </a:extLst>
          </p:cNvPr>
          <p:cNvSpPr>
            <a:spLocks noGrp="1"/>
          </p:cNvSpPr>
          <p:nvPr>
            <p:ph type="title"/>
          </p:nvPr>
        </p:nvSpPr>
        <p:spPr/>
        <p:txBody>
          <a:bodyPr/>
          <a:lstStyle/>
          <a:p>
            <a:r>
              <a:rPr lang="pl-PL" dirty="0"/>
              <a:t>Pojęcie i właściwości zbiorowego prawa pracy</a:t>
            </a:r>
          </a:p>
        </p:txBody>
      </p:sp>
      <p:sp>
        <p:nvSpPr>
          <p:cNvPr id="3" name="Symbol zastępczy zawartości 2">
            <a:extLst>
              <a:ext uri="{FF2B5EF4-FFF2-40B4-BE49-F238E27FC236}">
                <a16:creationId xmlns:a16="http://schemas.microsoft.com/office/drawing/2014/main" id="{F0F7170D-552A-432E-823B-5E841998262B}"/>
              </a:ext>
            </a:extLst>
          </p:cNvPr>
          <p:cNvSpPr>
            <a:spLocks noGrp="1"/>
          </p:cNvSpPr>
          <p:nvPr>
            <p:ph idx="1"/>
          </p:nvPr>
        </p:nvSpPr>
        <p:spPr/>
        <p:txBody>
          <a:bodyPr/>
          <a:lstStyle/>
          <a:p>
            <a:pPr algn="just"/>
            <a:r>
              <a:rPr lang="pl-PL" dirty="0"/>
              <a:t>Do zakresu zbiorowego prawa pracy należą:</a:t>
            </a:r>
          </a:p>
          <a:p>
            <a:pPr algn="just">
              <a:buFontTx/>
              <a:buChar char="-"/>
            </a:pPr>
            <a:r>
              <a:rPr lang="pl-PL" dirty="0"/>
              <a:t>uregulowania określające ustrój i kompetencje organizacji pracowników i pracodawców,</a:t>
            </a:r>
          </a:p>
          <a:p>
            <a:pPr algn="just">
              <a:buFontTx/>
              <a:buChar char="-"/>
            </a:pPr>
            <a:r>
              <a:rPr lang="pl-PL" dirty="0"/>
              <a:t>zasady prowadzenia negocjacji i sporów zbiorowych,</a:t>
            </a:r>
          </a:p>
          <a:p>
            <a:pPr algn="just">
              <a:buFontTx/>
              <a:buChar char="-"/>
            </a:pPr>
            <a:r>
              <a:rPr lang="pl-PL" dirty="0"/>
              <a:t>zasady zawierania porozumień zbiorowych,</a:t>
            </a:r>
          </a:p>
          <a:p>
            <a:pPr algn="just">
              <a:buFontTx/>
              <a:buChar char="-"/>
            </a:pPr>
            <a:r>
              <a:rPr lang="pl-PL" dirty="0"/>
              <a:t>normy proklamujące formy uczestnictwa pracowników we współzarządzaniu zakładem pracy</a:t>
            </a:r>
          </a:p>
          <a:p>
            <a:pPr>
              <a:buFontTx/>
              <a:buChar char="-"/>
            </a:pPr>
            <a:endParaRPr lang="pl-PL" dirty="0"/>
          </a:p>
        </p:txBody>
      </p:sp>
    </p:spTree>
    <p:extLst>
      <p:ext uri="{BB962C8B-B14F-4D97-AF65-F5344CB8AC3E}">
        <p14:creationId xmlns:p14="http://schemas.microsoft.com/office/powerpoint/2010/main" val="363101952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ADCCA91-17A6-4953-A31A-3B3EFD063E25}"/>
              </a:ext>
            </a:extLst>
          </p:cNvPr>
          <p:cNvSpPr>
            <a:spLocks noGrp="1"/>
          </p:cNvSpPr>
          <p:nvPr>
            <p:ph type="title"/>
          </p:nvPr>
        </p:nvSpPr>
        <p:spPr/>
        <p:txBody>
          <a:bodyPr/>
          <a:lstStyle/>
          <a:p>
            <a:r>
              <a:rPr lang="pl-PL" dirty="0"/>
              <a:t>Publicznoprawne uprawnienia związków zawodowych</a:t>
            </a:r>
          </a:p>
        </p:txBody>
      </p:sp>
      <p:sp>
        <p:nvSpPr>
          <p:cNvPr id="3" name="Symbol zastępczy zawartości 2">
            <a:extLst>
              <a:ext uri="{FF2B5EF4-FFF2-40B4-BE49-F238E27FC236}">
                <a16:creationId xmlns:a16="http://schemas.microsoft.com/office/drawing/2014/main" id="{6A2CFA88-C870-43ED-B87A-622E3DA3DB20}"/>
              </a:ext>
            </a:extLst>
          </p:cNvPr>
          <p:cNvSpPr>
            <a:spLocks noGrp="1"/>
          </p:cNvSpPr>
          <p:nvPr>
            <p:ph idx="1"/>
          </p:nvPr>
        </p:nvSpPr>
        <p:spPr/>
        <p:txBody>
          <a:bodyPr/>
          <a:lstStyle/>
          <a:p>
            <a:pPr marL="0" indent="0" algn="just">
              <a:buNone/>
            </a:pPr>
            <a:r>
              <a:rPr lang="pl-PL" dirty="0"/>
              <a:t>Ogólnokrajowe organy związków zawodowych mogą wystąpić do Trybunału Konstytucyjnego z wnioskiem o stwierdzenie zgodności przepisów prawa z Konstytucją, a także ze skargą konstytucyjną, jeżeli określony akt normatywny dotyczy spraw objętych zakresem działania związku</a:t>
            </a:r>
          </a:p>
        </p:txBody>
      </p:sp>
    </p:spTree>
    <p:extLst>
      <p:ext uri="{BB962C8B-B14F-4D97-AF65-F5344CB8AC3E}">
        <p14:creationId xmlns:p14="http://schemas.microsoft.com/office/powerpoint/2010/main" val="24578518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096FBF5-85BE-4304-AFFB-8996A3523D17}"/>
              </a:ext>
            </a:extLst>
          </p:cNvPr>
          <p:cNvSpPr>
            <a:spLocks noGrp="1"/>
          </p:cNvSpPr>
          <p:nvPr>
            <p:ph type="title"/>
          </p:nvPr>
        </p:nvSpPr>
        <p:spPr/>
        <p:txBody>
          <a:bodyPr/>
          <a:lstStyle/>
          <a:p>
            <a:r>
              <a:rPr lang="pl-PL" dirty="0"/>
              <a:t>Pozazwiązkowe przedstawicielstwa pracownicze</a:t>
            </a:r>
          </a:p>
        </p:txBody>
      </p:sp>
      <p:sp>
        <p:nvSpPr>
          <p:cNvPr id="3" name="Symbol zastępczy zawartości 2">
            <a:extLst>
              <a:ext uri="{FF2B5EF4-FFF2-40B4-BE49-F238E27FC236}">
                <a16:creationId xmlns:a16="http://schemas.microsoft.com/office/drawing/2014/main" id="{BAF16ADE-5699-4BEF-82CC-44268469D396}"/>
              </a:ext>
            </a:extLst>
          </p:cNvPr>
          <p:cNvSpPr>
            <a:spLocks noGrp="1"/>
          </p:cNvSpPr>
          <p:nvPr>
            <p:ph idx="1"/>
          </p:nvPr>
        </p:nvSpPr>
        <p:spPr/>
        <p:txBody>
          <a:bodyPr>
            <a:normAutofit fontScale="92500" lnSpcReduction="10000"/>
          </a:bodyPr>
          <a:lstStyle/>
          <a:p>
            <a:pPr algn="just"/>
            <a:r>
              <a:rPr lang="pl-PL" dirty="0"/>
              <a:t>Przedstawicielstwa pracownicze przewidziane w przepisach prawa:</a:t>
            </a:r>
          </a:p>
          <a:p>
            <a:pPr algn="just">
              <a:buFontTx/>
              <a:buChar char="-"/>
            </a:pPr>
            <a:r>
              <a:rPr lang="pl-PL" dirty="0"/>
              <a:t>Rady pracownicze (działają u pracodawców prowadzących działalność gospodarczą i zatrudniających co najmniej 50 pracowników)</a:t>
            </a:r>
          </a:p>
          <a:p>
            <a:pPr algn="just">
              <a:buFontTx/>
              <a:buChar char="-"/>
            </a:pPr>
            <a:r>
              <a:rPr lang="pl-PL" dirty="0"/>
              <a:t>Organy przedstawicielskie w przedsiębiorstwach o zasięgu wspólnotowym,</a:t>
            </a:r>
          </a:p>
          <a:p>
            <a:pPr algn="just">
              <a:buFontTx/>
              <a:buChar char="-"/>
            </a:pPr>
            <a:r>
              <a:rPr lang="pl-PL" dirty="0"/>
              <a:t>Przedstawicielstwa pracownicze występujące w przedsiębiorstwach państwowych i spółkach powstałych w wyniku ich przekształcenia</a:t>
            </a:r>
          </a:p>
          <a:p>
            <a:pPr algn="just"/>
            <a:r>
              <a:rPr lang="pl-PL" dirty="0"/>
              <a:t>Przedstawicielstwa ustanowione w celu podjęcia określonych czynności przez pracownika lub pracowników wyłonionych w trybie przyjętym u danego pracodawcy (przedstawicielstwa ad hoc)</a:t>
            </a:r>
          </a:p>
          <a:p>
            <a:pPr>
              <a:buFontTx/>
              <a:buChar char="-"/>
            </a:pPr>
            <a:endParaRPr lang="pl-PL" dirty="0"/>
          </a:p>
          <a:p>
            <a:pPr>
              <a:buFontTx/>
              <a:buChar char="-"/>
            </a:pPr>
            <a:endParaRPr lang="pl-PL" dirty="0"/>
          </a:p>
        </p:txBody>
      </p:sp>
    </p:spTree>
    <p:extLst>
      <p:ext uri="{BB962C8B-B14F-4D97-AF65-F5344CB8AC3E}">
        <p14:creationId xmlns:p14="http://schemas.microsoft.com/office/powerpoint/2010/main" val="428508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4805D2-F2F7-4FAB-BF24-27394A9C2964}"/>
              </a:ext>
            </a:extLst>
          </p:cNvPr>
          <p:cNvSpPr>
            <a:spLocks noGrp="1"/>
          </p:cNvSpPr>
          <p:nvPr>
            <p:ph type="title"/>
          </p:nvPr>
        </p:nvSpPr>
        <p:spPr/>
        <p:txBody>
          <a:bodyPr/>
          <a:lstStyle/>
          <a:p>
            <a:r>
              <a:rPr lang="pl-PL" dirty="0"/>
              <a:t>Pracodawca i organizacje pracodawców</a:t>
            </a:r>
          </a:p>
        </p:txBody>
      </p:sp>
      <p:sp>
        <p:nvSpPr>
          <p:cNvPr id="3" name="Symbol zastępczy zawartości 2">
            <a:extLst>
              <a:ext uri="{FF2B5EF4-FFF2-40B4-BE49-F238E27FC236}">
                <a16:creationId xmlns:a16="http://schemas.microsoft.com/office/drawing/2014/main" id="{83E7CEB8-3941-4F68-9457-B1EE6BBF264E}"/>
              </a:ext>
            </a:extLst>
          </p:cNvPr>
          <p:cNvSpPr>
            <a:spLocks noGrp="1"/>
          </p:cNvSpPr>
          <p:nvPr>
            <p:ph idx="1"/>
          </p:nvPr>
        </p:nvSpPr>
        <p:spPr/>
        <p:txBody>
          <a:bodyPr/>
          <a:lstStyle/>
          <a:p>
            <a:pPr algn="just"/>
            <a:r>
              <a:rPr lang="pl-PL" dirty="0"/>
              <a:t>Partnerami strony pracowniczej w zbiorowych stosunkach pracy są pracodawcy oraz organizacje pracodawców.</a:t>
            </a:r>
          </a:p>
          <a:p>
            <a:pPr algn="just"/>
            <a:r>
              <a:rPr lang="pl-PL" dirty="0"/>
              <a:t>Pod pojęciem pracodawcy  należy rozumieć pracodawcę w rozumieniu art. 3 ustawy z dnia 26 czerwca 1974 r. - Kodeks pracy  oraz jednostkę organizacyjną, choćby nie posiadała osobowości prawnej, a także osobę fizyczną, jeżeli zatrudniają one inną niż pracownik osobę wykonującą pracę zarobkową, niezależnie od podstawy tego zatrudnienia</a:t>
            </a:r>
          </a:p>
        </p:txBody>
      </p:sp>
    </p:spTree>
    <p:extLst>
      <p:ext uri="{BB962C8B-B14F-4D97-AF65-F5344CB8AC3E}">
        <p14:creationId xmlns:p14="http://schemas.microsoft.com/office/powerpoint/2010/main" val="373763767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C699030-0FCE-49BF-988B-A29F0B2D7FD6}"/>
              </a:ext>
            </a:extLst>
          </p:cNvPr>
          <p:cNvSpPr>
            <a:spLocks noGrp="1"/>
          </p:cNvSpPr>
          <p:nvPr>
            <p:ph type="title"/>
          </p:nvPr>
        </p:nvSpPr>
        <p:spPr/>
        <p:txBody>
          <a:bodyPr/>
          <a:lstStyle/>
          <a:p>
            <a:r>
              <a:rPr lang="pl-PL" dirty="0"/>
              <a:t>Pracodawca i organizacje pracodawców</a:t>
            </a:r>
          </a:p>
        </p:txBody>
      </p:sp>
      <p:sp>
        <p:nvSpPr>
          <p:cNvPr id="3" name="Symbol zastępczy zawartości 2">
            <a:extLst>
              <a:ext uri="{FF2B5EF4-FFF2-40B4-BE49-F238E27FC236}">
                <a16:creationId xmlns:a16="http://schemas.microsoft.com/office/drawing/2014/main" id="{0370088D-3FC9-42D4-9FDB-55A14D951F27}"/>
              </a:ext>
            </a:extLst>
          </p:cNvPr>
          <p:cNvSpPr>
            <a:spLocks noGrp="1"/>
          </p:cNvSpPr>
          <p:nvPr>
            <p:ph idx="1"/>
          </p:nvPr>
        </p:nvSpPr>
        <p:spPr/>
        <p:txBody>
          <a:bodyPr/>
          <a:lstStyle/>
          <a:p>
            <a:pPr marL="0" indent="0" algn="just">
              <a:buNone/>
            </a:pPr>
            <a:r>
              <a:rPr lang="pl-PL" dirty="0"/>
              <a:t>Art. 1 [Prawo tworzenia koalicji]</a:t>
            </a:r>
          </a:p>
          <a:p>
            <a:pPr marL="0" indent="0" algn="just">
              <a:buNone/>
            </a:pPr>
            <a:r>
              <a:rPr lang="pl-PL" dirty="0"/>
              <a:t>1. Pracodawcy mają prawo tworzyć, bez uzyskania uprzedniego zezwolenia, związki według swego uznania, jak też przystępować do tych organizacji, z zastrzeżeniem stosowania się do ich statutów.</a:t>
            </a:r>
          </a:p>
          <a:p>
            <a:pPr marL="0" indent="0" algn="just">
              <a:buNone/>
            </a:pPr>
            <a:r>
              <a:rPr lang="pl-PL" dirty="0"/>
              <a:t>2.1) Pracodawcą w rozumieniu ustawy jest podmiot, o którym mowa w art. 11 pkt 2 ustawy z dnia 23 maja 1991 r. o związkach zawodowych.</a:t>
            </a:r>
          </a:p>
        </p:txBody>
      </p:sp>
    </p:spTree>
    <p:extLst>
      <p:ext uri="{BB962C8B-B14F-4D97-AF65-F5344CB8AC3E}">
        <p14:creationId xmlns:p14="http://schemas.microsoft.com/office/powerpoint/2010/main" val="343787312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01181AC-D5B6-4275-AD8D-D62EA51A019F}"/>
              </a:ext>
            </a:extLst>
          </p:cNvPr>
          <p:cNvSpPr>
            <a:spLocks noGrp="1"/>
          </p:cNvSpPr>
          <p:nvPr>
            <p:ph type="title"/>
          </p:nvPr>
        </p:nvSpPr>
        <p:spPr/>
        <p:txBody>
          <a:bodyPr/>
          <a:lstStyle/>
          <a:p>
            <a:r>
              <a:rPr lang="pl-PL" dirty="0"/>
              <a:t>Pracodawca i organizacje pracodawców</a:t>
            </a:r>
          </a:p>
        </p:txBody>
      </p:sp>
      <p:sp>
        <p:nvSpPr>
          <p:cNvPr id="3" name="Symbol zastępczy zawartości 2">
            <a:extLst>
              <a:ext uri="{FF2B5EF4-FFF2-40B4-BE49-F238E27FC236}">
                <a16:creationId xmlns:a16="http://schemas.microsoft.com/office/drawing/2014/main" id="{02952A16-9CEB-4F90-B79E-48F0158C48B2}"/>
              </a:ext>
            </a:extLst>
          </p:cNvPr>
          <p:cNvSpPr>
            <a:spLocks noGrp="1"/>
          </p:cNvSpPr>
          <p:nvPr>
            <p:ph idx="1"/>
          </p:nvPr>
        </p:nvSpPr>
        <p:spPr/>
        <p:txBody>
          <a:bodyPr/>
          <a:lstStyle/>
          <a:p>
            <a:pPr algn="just"/>
            <a:r>
              <a:rPr lang="pl-PL" dirty="0"/>
              <a:t>Związek pracodawców powstaje z mocy uchwały o jego założeniu, podjętej przez zgromadzenie założycielskie w składzie co najmniej 10 pracodawców.</a:t>
            </a:r>
          </a:p>
          <a:p>
            <a:pPr algn="just"/>
            <a:r>
              <a:rPr lang="pl-PL" dirty="0"/>
              <a:t>Zgromadzenie to uchwala statut oraz wybiera komitet założycielski, który składa do sądu rejestrowego wniosek o zarejestrowanie związku.</a:t>
            </a:r>
          </a:p>
          <a:p>
            <a:pPr algn="just"/>
            <a:r>
              <a:rPr lang="pl-PL" dirty="0"/>
              <a:t>Z chwilą rejestracji związek nabywa osobowość prawną</a:t>
            </a:r>
          </a:p>
          <a:p>
            <a:pPr algn="just"/>
            <a:r>
              <a:rPr lang="pl-PL" dirty="0"/>
              <a:t>W przypadku organizacji pracodawców również występują trzy wolności związkowe</a:t>
            </a:r>
          </a:p>
        </p:txBody>
      </p:sp>
    </p:spTree>
    <p:extLst>
      <p:ext uri="{BB962C8B-B14F-4D97-AF65-F5344CB8AC3E}">
        <p14:creationId xmlns:p14="http://schemas.microsoft.com/office/powerpoint/2010/main" val="369065550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71E089D-0245-4F53-BCD7-D73E4E9D7A97}"/>
              </a:ext>
            </a:extLst>
          </p:cNvPr>
          <p:cNvSpPr>
            <a:spLocks noGrp="1"/>
          </p:cNvSpPr>
          <p:nvPr>
            <p:ph type="title"/>
          </p:nvPr>
        </p:nvSpPr>
        <p:spPr/>
        <p:txBody>
          <a:bodyPr/>
          <a:lstStyle/>
          <a:p>
            <a:r>
              <a:rPr lang="pl-PL" dirty="0"/>
              <a:t>Pracodawca i organizacje pracodawców</a:t>
            </a:r>
          </a:p>
        </p:txBody>
      </p:sp>
      <p:sp>
        <p:nvSpPr>
          <p:cNvPr id="3" name="Symbol zastępczy zawartości 2">
            <a:extLst>
              <a:ext uri="{FF2B5EF4-FFF2-40B4-BE49-F238E27FC236}">
                <a16:creationId xmlns:a16="http://schemas.microsoft.com/office/drawing/2014/main" id="{140BED96-AEC0-483D-AEAB-D6114F87FF87}"/>
              </a:ext>
            </a:extLst>
          </p:cNvPr>
          <p:cNvSpPr>
            <a:spLocks noGrp="1"/>
          </p:cNvSpPr>
          <p:nvPr>
            <p:ph idx="1"/>
          </p:nvPr>
        </p:nvSpPr>
        <p:spPr/>
        <p:txBody>
          <a:bodyPr>
            <a:normAutofit lnSpcReduction="10000"/>
          </a:bodyPr>
          <a:lstStyle/>
          <a:p>
            <a:pPr algn="just"/>
            <a:r>
              <a:rPr lang="pl-PL" dirty="0"/>
              <a:t>Na gruncie ustawy o RDS reprezentatywnym organizacjom pracodawców przysługują uprawnienia analogiczne do tych posiadanych przez reprezentatywne organizacje związkowe.</a:t>
            </a:r>
          </a:p>
          <a:p>
            <a:pPr algn="just"/>
            <a:r>
              <a:rPr lang="pl-PL" dirty="0"/>
              <a:t>Organizacje pracodawców realizują niewyłączną reprezentację pracodawców przy prowadzeniu sporów zbiorowych i rokowań w celu zawierania porozumień ponadzakładowych. Sam pracodawca może bowiem korzystać ze swojej zdolności do uczestniczenia w sporze zbiorowym pracy i zawarcia we własnym imieniu układu zakładowego.</a:t>
            </a:r>
          </a:p>
          <a:p>
            <a:pPr algn="just"/>
            <a:r>
              <a:rPr lang="pl-PL" dirty="0"/>
              <a:t>Organizacjom pracodawców nie przysługuje prawo reprezentowania pracodawców w postępowaniu sądowym.</a:t>
            </a:r>
          </a:p>
        </p:txBody>
      </p:sp>
    </p:spTree>
    <p:extLst>
      <p:ext uri="{BB962C8B-B14F-4D97-AF65-F5344CB8AC3E}">
        <p14:creationId xmlns:p14="http://schemas.microsoft.com/office/powerpoint/2010/main" val="420407029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27984D-5F15-4518-96B1-BB0C771948AE}"/>
              </a:ext>
            </a:extLst>
          </p:cNvPr>
          <p:cNvSpPr>
            <a:spLocks noGrp="1"/>
          </p:cNvSpPr>
          <p:nvPr>
            <p:ph type="title"/>
          </p:nvPr>
        </p:nvSpPr>
        <p:spPr/>
        <p:txBody>
          <a:bodyPr/>
          <a:lstStyle/>
          <a:p>
            <a:r>
              <a:rPr lang="pl-PL" dirty="0"/>
              <a:t>Opracowano </a:t>
            </a:r>
            <a:r>
              <a:rPr lang="pl-PL"/>
              <a:t>na podstawie</a:t>
            </a:r>
            <a:endParaRPr lang="pl-PL" dirty="0"/>
          </a:p>
        </p:txBody>
      </p:sp>
      <p:sp>
        <p:nvSpPr>
          <p:cNvPr id="3" name="Symbol zastępczy zawartości 2">
            <a:extLst>
              <a:ext uri="{FF2B5EF4-FFF2-40B4-BE49-F238E27FC236}">
                <a16:creationId xmlns:a16="http://schemas.microsoft.com/office/drawing/2014/main" id="{7C155C8B-41A3-4AA2-AB8C-A5E05B5D8F59}"/>
              </a:ext>
            </a:extLst>
          </p:cNvPr>
          <p:cNvSpPr>
            <a:spLocks noGrp="1"/>
          </p:cNvSpPr>
          <p:nvPr>
            <p:ph idx="1"/>
          </p:nvPr>
        </p:nvSpPr>
        <p:spPr/>
        <p:txBody>
          <a:bodyPr/>
          <a:lstStyle/>
          <a:p>
            <a:pPr marL="0" indent="0">
              <a:buNone/>
            </a:pPr>
            <a:r>
              <a:rPr lang="pl-PL" dirty="0"/>
              <a:t>H. </a:t>
            </a:r>
            <a:r>
              <a:rPr lang="pl-PL" dirty="0" err="1"/>
              <a:t>Szurgacz</a:t>
            </a:r>
            <a:r>
              <a:rPr lang="pl-PL" dirty="0"/>
              <a:t>, Z. Kubot, T. Kuczyński, A. Tomanek, </a:t>
            </a:r>
            <a:r>
              <a:rPr lang="pl-PL" i="1" dirty="0"/>
              <a:t>Prawo pracy. Zarys wykładu., </a:t>
            </a:r>
            <a:r>
              <a:rPr lang="pl-PL" dirty="0"/>
              <a:t>Warszawa 2016</a:t>
            </a:r>
          </a:p>
          <a:p>
            <a:pPr marL="0" indent="0">
              <a:buNone/>
            </a:pPr>
            <a:endParaRPr lang="pl-PL" dirty="0"/>
          </a:p>
        </p:txBody>
      </p:sp>
    </p:spTree>
    <p:extLst>
      <p:ext uri="{BB962C8B-B14F-4D97-AF65-F5344CB8AC3E}">
        <p14:creationId xmlns:p14="http://schemas.microsoft.com/office/powerpoint/2010/main" val="2786347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68B9D5E-F03C-4B92-B64C-0663F75F4562}"/>
              </a:ext>
            </a:extLst>
          </p:cNvPr>
          <p:cNvSpPr>
            <a:spLocks noGrp="1"/>
          </p:cNvSpPr>
          <p:nvPr>
            <p:ph type="title"/>
          </p:nvPr>
        </p:nvSpPr>
        <p:spPr/>
        <p:txBody>
          <a:bodyPr/>
          <a:lstStyle/>
          <a:p>
            <a:r>
              <a:rPr lang="pl-PL" dirty="0"/>
              <a:t>Pojęcie i właściwości zbiorowego prawa pracy</a:t>
            </a:r>
          </a:p>
        </p:txBody>
      </p:sp>
      <p:sp>
        <p:nvSpPr>
          <p:cNvPr id="3" name="Symbol zastępczy zawartości 2">
            <a:extLst>
              <a:ext uri="{FF2B5EF4-FFF2-40B4-BE49-F238E27FC236}">
                <a16:creationId xmlns:a16="http://schemas.microsoft.com/office/drawing/2014/main" id="{E1B1625E-85BE-487A-940F-87BBE7B45CD2}"/>
              </a:ext>
            </a:extLst>
          </p:cNvPr>
          <p:cNvSpPr>
            <a:spLocks noGrp="1"/>
          </p:cNvSpPr>
          <p:nvPr>
            <p:ph idx="1"/>
          </p:nvPr>
        </p:nvSpPr>
        <p:spPr/>
        <p:txBody>
          <a:bodyPr/>
          <a:lstStyle/>
          <a:p>
            <a:pPr algn="just"/>
            <a:r>
              <a:rPr lang="pl-PL" dirty="0"/>
              <a:t>Wyodrębnienie zbiorowego prawa pracy następuje przy użyciu kryterium odwołującego się do przedmiotu regulacji prawnej.</a:t>
            </a:r>
          </a:p>
          <a:p>
            <a:pPr algn="just"/>
            <a:r>
              <a:rPr lang="pl-PL" dirty="0"/>
              <a:t>Przedmiotem tym są stosunki prawne, których treścią są prawa i interesy o charakterze grupowym, tj. odnoszące się do określonej grupy pracowników i pracodawców.</a:t>
            </a:r>
          </a:p>
          <a:p>
            <a:pPr algn="just"/>
            <a:r>
              <a:rPr lang="pl-PL" dirty="0"/>
              <a:t>Kryterium metody regulacji oraz kryterium podmiotowe są bowiem w tym przypadku zawodne.</a:t>
            </a:r>
          </a:p>
        </p:txBody>
      </p:sp>
    </p:spTree>
    <p:extLst>
      <p:ext uri="{BB962C8B-B14F-4D97-AF65-F5344CB8AC3E}">
        <p14:creationId xmlns:p14="http://schemas.microsoft.com/office/powerpoint/2010/main" val="5334418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9C47398-0395-4DF4-B7EA-DF3C4B16B848}"/>
              </a:ext>
            </a:extLst>
          </p:cNvPr>
          <p:cNvSpPr>
            <a:spLocks noGrp="1"/>
          </p:cNvSpPr>
          <p:nvPr>
            <p:ph type="title"/>
          </p:nvPr>
        </p:nvSpPr>
        <p:spPr/>
        <p:txBody>
          <a:bodyPr/>
          <a:lstStyle/>
          <a:p>
            <a:r>
              <a:rPr lang="pl-PL" dirty="0"/>
              <a:t>Pojęcie i właściwości zbiorowego prawa pracy</a:t>
            </a:r>
          </a:p>
        </p:txBody>
      </p:sp>
      <p:sp>
        <p:nvSpPr>
          <p:cNvPr id="3" name="Symbol zastępczy zawartości 2">
            <a:extLst>
              <a:ext uri="{FF2B5EF4-FFF2-40B4-BE49-F238E27FC236}">
                <a16:creationId xmlns:a16="http://schemas.microsoft.com/office/drawing/2014/main" id="{657E0415-5FCD-437A-A9F1-F3DB40D25010}"/>
              </a:ext>
            </a:extLst>
          </p:cNvPr>
          <p:cNvSpPr>
            <a:spLocks noGrp="1"/>
          </p:cNvSpPr>
          <p:nvPr>
            <p:ph idx="1"/>
          </p:nvPr>
        </p:nvSpPr>
        <p:spPr/>
        <p:txBody>
          <a:bodyPr/>
          <a:lstStyle/>
          <a:p>
            <a:pPr algn="just"/>
            <a:r>
              <a:rPr lang="pl-PL" dirty="0"/>
              <a:t>Cechą charakterystyczną zbiorowego prawa pracy jest wyróżnienie i uwydatnienie kategorii interesu określonej zbiorowości</a:t>
            </a:r>
          </a:p>
          <a:p>
            <a:pPr algn="just"/>
            <a:r>
              <a:rPr lang="pl-PL" dirty="0"/>
              <a:t> Wyrazem powyższego jest art. 1 ust. 1 ustawy o z.z. stanowiący, że: ,,Związek zawodowy jest dobrowolną i samorządną organizacją ludzi pracy, powołaną do reprezentowania i obrony ich praw, interesów zawodowych i socjalnych”.</a:t>
            </a:r>
          </a:p>
        </p:txBody>
      </p:sp>
    </p:spTree>
    <p:extLst>
      <p:ext uri="{BB962C8B-B14F-4D97-AF65-F5344CB8AC3E}">
        <p14:creationId xmlns:p14="http://schemas.microsoft.com/office/powerpoint/2010/main" val="31551434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4B208B2-E044-419E-AEF3-0946947DB8CC}"/>
              </a:ext>
            </a:extLst>
          </p:cNvPr>
          <p:cNvSpPr>
            <a:spLocks noGrp="1"/>
          </p:cNvSpPr>
          <p:nvPr>
            <p:ph type="title"/>
          </p:nvPr>
        </p:nvSpPr>
        <p:spPr/>
        <p:txBody>
          <a:bodyPr/>
          <a:lstStyle/>
          <a:p>
            <a:r>
              <a:rPr lang="pl-PL" dirty="0"/>
              <a:t>Pojęcie i właściwości zbiorowego prawa pracy</a:t>
            </a:r>
          </a:p>
        </p:txBody>
      </p:sp>
      <p:sp>
        <p:nvSpPr>
          <p:cNvPr id="3" name="Symbol zastępczy zawartości 2">
            <a:extLst>
              <a:ext uri="{FF2B5EF4-FFF2-40B4-BE49-F238E27FC236}">
                <a16:creationId xmlns:a16="http://schemas.microsoft.com/office/drawing/2014/main" id="{6E2EA813-6CD8-46AA-BDD2-6AB60896E313}"/>
              </a:ext>
            </a:extLst>
          </p:cNvPr>
          <p:cNvSpPr>
            <a:spLocks noGrp="1"/>
          </p:cNvSpPr>
          <p:nvPr>
            <p:ph idx="1"/>
          </p:nvPr>
        </p:nvSpPr>
        <p:spPr/>
        <p:txBody>
          <a:bodyPr/>
          <a:lstStyle/>
          <a:p>
            <a:pPr algn="just"/>
            <a:r>
              <a:rPr lang="pl-PL" dirty="0"/>
              <a:t>Zbiorowe prawo pracy charakteryzują również swoiste dla niego sankcje. Naruszenie interesu strony pracowniczej umożliwia np. wszczęcie przez związek zawodowy sporu zbiorowego pracy.</a:t>
            </a:r>
          </a:p>
          <a:p>
            <a:pPr algn="just"/>
            <a:r>
              <a:rPr lang="pl-PL" dirty="0"/>
              <a:t>Należy jednak pamiętać, że na gruncie zbiorowego prawa pracy występują także sankcje o charakterze cywilistycznym, administracyjnym czy karnym. </a:t>
            </a:r>
          </a:p>
          <a:p>
            <a:endParaRPr lang="pl-PL" dirty="0"/>
          </a:p>
        </p:txBody>
      </p:sp>
    </p:spTree>
    <p:extLst>
      <p:ext uri="{BB962C8B-B14F-4D97-AF65-F5344CB8AC3E}">
        <p14:creationId xmlns:p14="http://schemas.microsoft.com/office/powerpoint/2010/main" val="20474438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4F3CDF9-DE59-4257-B7BB-392A3629BDC5}"/>
              </a:ext>
            </a:extLst>
          </p:cNvPr>
          <p:cNvSpPr>
            <a:spLocks noGrp="1"/>
          </p:cNvSpPr>
          <p:nvPr>
            <p:ph type="title"/>
          </p:nvPr>
        </p:nvSpPr>
        <p:spPr/>
        <p:txBody>
          <a:bodyPr/>
          <a:lstStyle/>
          <a:p>
            <a:r>
              <a:rPr lang="pl-PL" dirty="0"/>
              <a:t>Źródła zbiorowego prawa pracy</a:t>
            </a:r>
          </a:p>
        </p:txBody>
      </p:sp>
      <p:sp>
        <p:nvSpPr>
          <p:cNvPr id="3" name="Symbol zastępczy zawartości 2">
            <a:extLst>
              <a:ext uri="{FF2B5EF4-FFF2-40B4-BE49-F238E27FC236}">
                <a16:creationId xmlns:a16="http://schemas.microsoft.com/office/drawing/2014/main" id="{AE8BF4F9-7F58-4D23-B02E-9D177453B081}"/>
              </a:ext>
            </a:extLst>
          </p:cNvPr>
          <p:cNvSpPr>
            <a:spLocks noGrp="1"/>
          </p:cNvSpPr>
          <p:nvPr>
            <p:ph idx="1"/>
          </p:nvPr>
        </p:nvSpPr>
        <p:spPr/>
        <p:txBody>
          <a:bodyPr/>
          <a:lstStyle/>
          <a:p>
            <a:pPr algn="just"/>
            <a:r>
              <a:rPr lang="pl-PL" dirty="0"/>
              <a:t>W dziedzinie międzynarodowego prawa pracy szczególne znaczenie posiadają konwencje Międzynarodowej Organizacji Pracy:</a:t>
            </a:r>
          </a:p>
          <a:p>
            <a:pPr algn="just">
              <a:buFontTx/>
              <a:buChar char="-"/>
            </a:pPr>
            <a:r>
              <a:rPr lang="pl-PL" dirty="0"/>
              <a:t>nr 87/1948 – dotycząca wolności związkowej i ochrony praw związkowych,</a:t>
            </a:r>
          </a:p>
          <a:p>
            <a:pPr algn="just">
              <a:buFontTx/>
              <a:buChar char="-"/>
            </a:pPr>
            <a:r>
              <a:rPr lang="pl-PL" dirty="0"/>
              <a:t>nr 98/1949 – dotycząca stosowania zasad prawa organizowania się i rokowań zbiorowych,</a:t>
            </a:r>
          </a:p>
          <a:p>
            <a:pPr algn="just">
              <a:buFontTx/>
              <a:buChar char="-"/>
            </a:pPr>
            <a:r>
              <a:rPr lang="pl-PL" dirty="0"/>
              <a:t>nr 135/1971- dotycząca ochrony przedstawicieli pracowników w przedsiębiorstwach i przyznania im ułatwień</a:t>
            </a:r>
          </a:p>
          <a:p>
            <a:pPr>
              <a:buFontTx/>
              <a:buChar char="-"/>
            </a:pPr>
            <a:endParaRPr lang="pl-PL" dirty="0"/>
          </a:p>
          <a:p>
            <a:pPr>
              <a:buFontTx/>
              <a:buChar char="-"/>
            </a:pPr>
            <a:endParaRPr lang="pl-PL" dirty="0"/>
          </a:p>
        </p:txBody>
      </p:sp>
    </p:spTree>
    <p:extLst>
      <p:ext uri="{BB962C8B-B14F-4D97-AF65-F5344CB8AC3E}">
        <p14:creationId xmlns:p14="http://schemas.microsoft.com/office/powerpoint/2010/main" val="550929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74A5726-B0D2-4204-BB4F-897FB2EEF3AC}"/>
              </a:ext>
            </a:extLst>
          </p:cNvPr>
          <p:cNvSpPr>
            <a:spLocks noGrp="1"/>
          </p:cNvSpPr>
          <p:nvPr>
            <p:ph type="title"/>
          </p:nvPr>
        </p:nvSpPr>
        <p:spPr/>
        <p:txBody>
          <a:bodyPr/>
          <a:lstStyle/>
          <a:p>
            <a:r>
              <a:rPr lang="pl-PL" dirty="0"/>
              <a:t>Źródła zbiorowego prawa pracy</a:t>
            </a:r>
          </a:p>
        </p:txBody>
      </p:sp>
      <p:sp>
        <p:nvSpPr>
          <p:cNvPr id="3" name="Symbol zastępczy zawartości 2">
            <a:extLst>
              <a:ext uri="{FF2B5EF4-FFF2-40B4-BE49-F238E27FC236}">
                <a16:creationId xmlns:a16="http://schemas.microsoft.com/office/drawing/2014/main" id="{C4C0ED58-C45F-4575-B024-61A81D26B06D}"/>
              </a:ext>
            </a:extLst>
          </p:cNvPr>
          <p:cNvSpPr>
            <a:spLocks noGrp="1"/>
          </p:cNvSpPr>
          <p:nvPr>
            <p:ph idx="1"/>
          </p:nvPr>
        </p:nvSpPr>
        <p:spPr/>
        <p:txBody>
          <a:bodyPr/>
          <a:lstStyle/>
          <a:p>
            <a:pPr algn="just"/>
            <a:r>
              <a:rPr lang="pl-PL" dirty="0"/>
              <a:t>Mniejsze znaczenia mają akty o charakterze regionalnym, zwłaszcza prawo Unii Europejskiej, koncentrujące się wokół indywidualnego stosunku pracy.</a:t>
            </a:r>
          </a:p>
          <a:p>
            <a:pPr algn="just"/>
            <a:r>
              <a:rPr lang="pl-PL" dirty="0"/>
              <a:t>Z art. 153 ust. 5 TFUE wynika, że Unia nie posiada kompetencji regulacyjnych w zakresie prawa koalicji, a także prawa do strajku i lokautu.</a:t>
            </a:r>
          </a:p>
        </p:txBody>
      </p:sp>
    </p:spTree>
    <p:extLst>
      <p:ext uri="{BB962C8B-B14F-4D97-AF65-F5344CB8AC3E}">
        <p14:creationId xmlns:p14="http://schemas.microsoft.com/office/powerpoint/2010/main" val="2897748483"/>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222</TotalTime>
  <Words>2451</Words>
  <Application>Microsoft Office PowerPoint</Application>
  <PresentationFormat>Panoramiczny</PresentationFormat>
  <Paragraphs>189</Paragraphs>
  <Slides>46</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46</vt:i4>
      </vt:variant>
    </vt:vector>
  </HeadingPairs>
  <TitlesOfParts>
    <vt:vector size="49" baseType="lpstr">
      <vt:lpstr>Arial</vt:lpstr>
      <vt:lpstr>Trebuchet MS</vt:lpstr>
      <vt:lpstr>Berlin</vt:lpstr>
      <vt:lpstr>Pojęcie, właściwości, źródła i podmioty zbiorowego prawa pracy</vt:lpstr>
      <vt:lpstr>Pojęcie i właściwości zbiorowego prawa pracy</vt:lpstr>
      <vt:lpstr>Pojęcie i właściwości zbiorowego prawa pracy</vt:lpstr>
      <vt:lpstr>Pojęcie i właściwości zbiorowego prawa pracy</vt:lpstr>
      <vt:lpstr>Pojęcie i właściwości zbiorowego prawa pracy</vt:lpstr>
      <vt:lpstr>Pojęcie i właściwości zbiorowego prawa pracy</vt:lpstr>
      <vt:lpstr>Pojęcie i właściwości zbiorowego prawa pracy</vt:lpstr>
      <vt:lpstr>Źródła zbiorowego prawa pracy</vt:lpstr>
      <vt:lpstr>Źródła zbiorowego prawa pracy</vt:lpstr>
      <vt:lpstr>Źródła zbiorowego prawa pracy</vt:lpstr>
      <vt:lpstr>Źródła zbiorowego prawa pracy</vt:lpstr>
      <vt:lpstr>Źródła zbiorowego prawa pracy</vt:lpstr>
      <vt:lpstr>Źródła zbiorowego prawa pracy</vt:lpstr>
      <vt:lpstr>Podmioty zbiorowego prawa pracy - załoga</vt:lpstr>
      <vt:lpstr>Podmioty zbiorowego prawa pracy – związki zawodowe</vt:lpstr>
      <vt:lpstr>Podmioty zbiorowego prawa pracy – związki zawodowe</vt:lpstr>
      <vt:lpstr>Podstawowe wolności związkowe</vt:lpstr>
      <vt:lpstr>Wolność koalicji</vt:lpstr>
      <vt:lpstr>Wolność koalicji</vt:lpstr>
      <vt:lpstr>Wolność koalicji</vt:lpstr>
      <vt:lpstr>Wolność koalicji</vt:lpstr>
      <vt:lpstr>Założenie związku zawodowego</vt:lpstr>
      <vt:lpstr>Ustanie bytu związku zawodowego</vt:lpstr>
      <vt:lpstr>Samorządność</vt:lpstr>
      <vt:lpstr>Struktura organizacyjna ruchu związkowego</vt:lpstr>
      <vt:lpstr>Struktura organizacyjna ruchu związkowego</vt:lpstr>
      <vt:lpstr>Struktura organizacyjna ruchu związkowego</vt:lpstr>
      <vt:lpstr>Struktura organizacyjna ruchu związkowego</vt:lpstr>
      <vt:lpstr>Struktura organizacyjna ruchu związkowego</vt:lpstr>
      <vt:lpstr>Niezależność związku zawodowego</vt:lpstr>
      <vt:lpstr>Gwarancje prawne niezależności związków zawodowych</vt:lpstr>
      <vt:lpstr>Gwarancje prawne niezależności związków zawodowych</vt:lpstr>
      <vt:lpstr>Uprawnienia związków zawodowych – zasady reprezentowania </vt:lpstr>
      <vt:lpstr>Uprawnienia związków zawodowych – zasady reprezentowania </vt:lpstr>
      <vt:lpstr>Uprawnienia związków zawodowych w zakresie praw i interesów zbiorowych</vt:lpstr>
      <vt:lpstr>Uprawnienia związków zawodowych w sprawach indywidualnych</vt:lpstr>
      <vt:lpstr>Publicznoprawne uprawnienia związków zawodowych</vt:lpstr>
      <vt:lpstr>Publicznoprawne uprawnienia związków zawodowych</vt:lpstr>
      <vt:lpstr>Publicznoprawne uprawnienia związków zawodowych</vt:lpstr>
      <vt:lpstr>Publicznoprawne uprawnienia związków zawodowych</vt:lpstr>
      <vt:lpstr>Pozazwiązkowe przedstawicielstwa pracownicze</vt:lpstr>
      <vt:lpstr>Pracodawca i organizacje pracodawców</vt:lpstr>
      <vt:lpstr>Pracodawca i organizacje pracodawców</vt:lpstr>
      <vt:lpstr>Pracodawca i organizacje pracodawców</vt:lpstr>
      <vt:lpstr>Pracodawca i organizacje pracodawców</vt:lpstr>
      <vt:lpstr>Opracowano na podstawie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Pojęcie, właściwości, źródła i podmioty zbiorowego prawa pracy</dc:title>
  <dc:creator>Sabina Pochopien</dc:creator>
  <cp:lastModifiedBy>Sabina Pochopien</cp:lastModifiedBy>
  <cp:revision>24</cp:revision>
  <dcterms:created xsi:type="dcterms:W3CDTF">2019-05-24T17:55:33Z</dcterms:created>
  <dcterms:modified xsi:type="dcterms:W3CDTF">2019-05-26T17:18:52Z</dcterms:modified>
</cp:coreProperties>
</file>