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11" r:id="rId15"/>
    <p:sldId id="312" r:id="rId16"/>
    <p:sldId id="313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315" r:id="rId25"/>
    <p:sldId id="277" r:id="rId26"/>
    <p:sldId id="278" r:id="rId27"/>
    <p:sldId id="316" r:id="rId28"/>
    <p:sldId id="279" r:id="rId29"/>
    <p:sldId id="280" r:id="rId30"/>
    <p:sldId id="281" r:id="rId31"/>
    <p:sldId id="282" r:id="rId32"/>
    <p:sldId id="317" r:id="rId33"/>
    <p:sldId id="283" r:id="rId34"/>
    <p:sldId id="308" r:id="rId35"/>
    <p:sldId id="309" r:id="rId36"/>
    <p:sldId id="310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18" r:id="rId51"/>
    <p:sldId id="284" r:id="rId52"/>
    <p:sldId id="285" r:id="rId53"/>
    <p:sldId id="286" r:id="rId54"/>
    <p:sldId id="287" r:id="rId55"/>
    <p:sldId id="288" r:id="rId56"/>
    <p:sldId id="289" r:id="rId57"/>
    <p:sldId id="290" r:id="rId58"/>
    <p:sldId id="291" r:id="rId59"/>
    <p:sldId id="292" r:id="rId60"/>
    <p:sldId id="293" r:id="rId61"/>
    <p:sldId id="294" r:id="rId62"/>
    <p:sldId id="319" r:id="rId63"/>
    <p:sldId id="314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CAEB90-FE4C-4E2A-9182-C9D46425E5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Pomoc społeczna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1885B49-2F2C-41A6-9792-E82A1849BA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451401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103A53-254A-42D3-A1FE-B51AA637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Zasady ogólne pomocy społecznej – zasada poszanowania godności człowieka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2AF84B-4D90-45EC-890F-41982F3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Zgodnie z art. 3 ust. 1 </a:t>
            </a:r>
            <a:r>
              <a:rPr lang="pl-PL" dirty="0" err="1"/>
              <a:t>u.s.u.s</a:t>
            </a:r>
            <a:r>
              <a:rPr lang="pl-PL" dirty="0"/>
              <a:t>.: ,,pomoc społeczna wspiera osoby i rodziny w wysiłkach zmierzających do zaspokojenia niezbędnych potrzeb i </a:t>
            </a:r>
            <a:r>
              <a:rPr lang="pl-PL" b="1" u="sng" dirty="0"/>
              <a:t>umożliwia im życie w warunkach odpowiadających godności człowieka”.</a:t>
            </a:r>
          </a:p>
          <a:p>
            <a:pPr marL="0" indent="0">
              <a:buNone/>
            </a:pPr>
            <a:r>
              <a:rPr lang="pl-PL" dirty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9033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79CA67-DCF2-41BA-BDB1-E05B363E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Zasady ogólne pomocy społecznej – zasada współdziałania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100581-D81F-4ABE-9B69-6666AFE75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Osoby i rodziny korzystające z pomocy społecznej są obowiązane do </a:t>
            </a:r>
            <a:r>
              <a:rPr lang="pl-PL" b="1" u="sng" dirty="0"/>
              <a:t>współdziałania w rozwiązywaniu ich trudnej sytuacji życiowej </a:t>
            </a:r>
            <a:r>
              <a:rPr lang="pl-PL" dirty="0"/>
              <a:t>(art. 4 </a:t>
            </a:r>
            <a:r>
              <a:rPr lang="pl-PL" dirty="0" err="1"/>
              <a:t>u.p.s</a:t>
            </a:r>
            <a:r>
              <a:rPr lang="pl-PL" dirty="0"/>
              <a:t>.)</a:t>
            </a:r>
          </a:p>
          <a:p>
            <a:pPr algn="just"/>
            <a:r>
              <a:rPr lang="pl-PL" dirty="0"/>
              <a:t>Zgodnie z art. 11 ust. 2 </a:t>
            </a:r>
            <a:r>
              <a:rPr lang="pl-PL" dirty="0" err="1"/>
              <a:t>u.p.s</a:t>
            </a:r>
            <a:r>
              <a:rPr lang="pl-PL" dirty="0"/>
              <a:t>. brak współdziałania może stanowić podstawę do odmowy przyznania świadczenia, uchylenia decyzji o przyznaniu świadczenia lub wstrzymania świadczeń pieniężnych z pomocy społecznej.</a:t>
            </a:r>
          </a:p>
        </p:txBody>
      </p:sp>
    </p:spTree>
    <p:extLst>
      <p:ext uri="{BB962C8B-B14F-4D97-AF65-F5344CB8AC3E}">
        <p14:creationId xmlns:p14="http://schemas.microsoft.com/office/powerpoint/2010/main" val="273696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3558F8-6182-4A13-B6FE-DDD3914C4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Zasady ogólne pomocy społecznej – zasada współdziałania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1295B3-70E2-4735-8950-68DC451FC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u="sng" dirty="0"/>
              <a:t>W celu określenia sposobu współdziałania w rozwiązywaniu problemów </a:t>
            </a:r>
            <a:r>
              <a:rPr lang="pl-PL" dirty="0"/>
              <a:t>osoby lub rodziny znajdujących się w trudnej sytuacji życiowej pracownik socjalny zatrudniony w ośrodku pomocy społecznej lub w powiatowym centrum pomocy rodzinie może </a:t>
            </a:r>
            <a:r>
              <a:rPr lang="pl-PL" b="1" u="sng" dirty="0"/>
              <a:t>zawrzeć kontrakt socjalny </a:t>
            </a:r>
            <a:r>
              <a:rPr lang="pl-PL" dirty="0"/>
              <a:t>z tą osobą lub rodziną, w celu wzmocnienia aktywności i samodzielności życiowej, zawodowej lub przeciwdziałania wykluczeniu społecznemu (art. 108 ust. 1 </a:t>
            </a:r>
            <a:r>
              <a:rPr lang="pl-PL" dirty="0" err="1"/>
              <a:t>u.p.s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795618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F4C49A-0E1A-4034-86F0-F5E6C5593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Zasady ogólne pomocy społecznej – zasada adekwatności potrzeb do celów i możliwości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071662-01E8-4C5C-A16A-ACC9F397E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Świadczenia pieniężne z pomocy społecznej powinny spełniać następujące trzy kryteria: </a:t>
            </a:r>
          </a:p>
          <a:p>
            <a:pPr marL="0" indent="0" algn="just">
              <a:buNone/>
            </a:pPr>
            <a:r>
              <a:rPr lang="pl-PL" dirty="0"/>
              <a:t>-</a:t>
            </a:r>
            <a:r>
              <a:rPr lang="pl-PL" b="1" dirty="0"/>
              <a:t>adekwatności</a:t>
            </a:r>
            <a:r>
              <a:rPr lang="pl-PL" dirty="0"/>
              <a:t> - czyli być w odpowiedniej wysokości do możliwości zaspokojenia potrzeby,  będącej podstawą ubiegania się o pomoc  </a:t>
            </a:r>
          </a:p>
          <a:p>
            <a:pPr marL="0" indent="0" algn="just">
              <a:buNone/>
            </a:pPr>
            <a:r>
              <a:rPr lang="pl-PL" dirty="0"/>
              <a:t>- </a:t>
            </a:r>
            <a:r>
              <a:rPr lang="pl-PL" b="1" dirty="0"/>
              <a:t>możliwości zaspokojenia </a:t>
            </a:r>
            <a:r>
              <a:rPr lang="pl-PL" dirty="0"/>
              <a:t>ze względu na posiadane przez pomoc społeczną środki; </a:t>
            </a:r>
          </a:p>
          <a:p>
            <a:pPr marL="0" indent="0" algn="just">
              <a:buNone/>
            </a:pPr>
            <a:r>
              <a:rPr lang="pl-PL" dirty="0"/>
              <a:t>- </a:t>
            </a:r>
            <a:r>
              <a:rPr lang="pl-PL" b="1" dirty="0"/>
              <a:t>motywacyjnośc</a:t>
            </a:r>
            <a:r>
              <a:rPr lang="pl-PL" dirty="0"/>
              <a:t>i - czyli skłaniania do własnej aktywności na rzecz wyjścia z trudności</a:t>
            </a:r>
          </a:p>
        </p:txBody>
      </p:sp>
    </p:spTree>
    <p:extLst>
      <p:ext uri="{BB962C8B-B14F-4D97-AF65-F5344CB8AC3E}">
        <p14:creationId xmlns:p14="http://schemas.microsoft.com/office/powerpoint/2010/main" val="2606963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7FCB28-1A9E-4C57-A5F4-7C1B726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z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867BFE-372E-4598-874A-A1F850A3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Świadczenia z pomocy społecznej można podzielić na:</a:t>
            </a:r>
          </a:p>
          <a:p>
            <a:pPr marL="0" indent="0">
              <a:buNone/>
            </a:pPr>
            <a:r>
              <a:rPr lang="pl-PL" dirty="0"/>
              <a:t>- powiązane z kryterium dochodowym – np. zasiłek stały</a:t>
            </a:r>
          </a:p>
          <a:p>
            <a:pPr marL="0" indent="0">
              <a:buNone/>
            </a:pPr>
            <a:r>
              <a:rPr lang="pl-PL" dirty="0"/>
              <a:t>- niezależne od spełnienia kryterium dochodowego – np. specjalny zasiłek celowy</a:t>
            </a:r>
          </a:p>
        </p:txBody>
      </p:sp>
    </p:spTree>
    <p:extLst>
      <p:ext uri="{BB962C8B-B14F-4D97-AF65-F5344CB8AC3E}">
        <p14:creationId xmlns:p14="http://schemas.microsoft.com/office/powerpoint/2010/main" val="1059405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27129-0416-45F1-AAF2-86D0429AA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z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BC5A24-C3A0-4970-8FCC-D5B7060F1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Świadczenia z pomocy społecznej można podzielić na:</a:t>
            </a:r>
          </a:p>
          <a:p>
            <a:pPr marL="0" indent="0">
              <a:buNone/>
            </a:pPr>
            <a:r>
              <a:rPr lang="pl-PL" dirty="0"/>
              <a:t>- okresowe – np. zasiłek stały</a:t>
            </a:r>
          </a:p>
          <a:p>
            <a:pPr marL="0" indent="0">
              <a:buNone/>
            </a:pPr>
            <a:r>
              <a:rPr lang="pl-PL" dirty="0"/>
              <a:t>- jednorazowe – np. zasiłek celowy</a:t>
            </a:r>
          </a:p>
        </p:txBody>
      </p:sp>
    </p:spTree>
    <p:extLst>
      <p:ext uri="{BB962C8B-B14F-4D97-AF65-F5344CB8AC3E}">
        <p14:creationId xmlns:p14="http://schemas.microsoft.com/office/powerpoint/2010/main" val="2116956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21D04F-BF28-4F7A-949F-986F1D27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z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3D2467-9126-48D2-8FE5-E8CA81BFE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Świadczenia z pomocy społecznej można podzielić na:</a:t>
            </a:r>
          </a:p>
          <a:p>
            <a:pPr marL="0" indent="0">
              <a:buNone/>
            </a:pPr>
            <a:r>
              <a:rPr lang="pl-PL" dirty="0"/>
              <a:t>- zwrotne – np. zasiłek okresowy</a:t>
            </a:r>
          </a:p>
          <a:p>
            <a:pPr marL="0" indent="0">
              <a:buNone/>
            </a:pPr>
            <a:r>
              <a:rPr lang="pl-PL" dirty="0"/>
              <a:t>- bezzwrotne – np. zasiłek stały</a:t>
            </a:r>
          </a:p>
        </p:txBody>
      </p:sp>
    </p:spTree>
    <p:extLst>
      <p:ext uri="{BB962C8B-B14F-4D97-AF65-F5344CB8AC3E}">
        <p14:creationId xmlns:p14="http://schemas.microsoft.com/office/powerpoint/2010/main" val="412037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B8BC47-05D9-4101-8A61-2F1C3EB7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Świadczenia z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5B4B29-767D-4095-98E6-DCE8844BA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Świadczenia z pomocy społecznej można podzielić na:</a:t>
            </a:r>
          </a:p>
          <a:p>
            <a:pPr>
              <a:buFontTx/>
              <a:buChar char="-"/>
            </a:pPr>
            <a:r>
              <a:rPr lang="pl-PL" dirty="0"/>
              <a:t>świadczenia pieniężne,</a:t>
            </a:r>
          </a:p>
          <a:p>
            <a:pPr>
              <a:buFontTx/>
              <a:buChar char="-"/>
            </a:pPr>
            <a:r>
              <a:rPr lang="pl-PL" dirty="0"/>
              <a:t>świadczenia niepieniężne</a:t>
            </a:r>
          </a:p>
        </p:txBody>
      </p:sp>
    </p:spTree>
    <p:extLst>
      <p:ext uri="{BB962C8B-B14F-4D97-AF65-F5344CB8AC3E}">
        <p14:creationId xmlns:p14="http://schemas.microsoft.com/office/powerpoint/2010/main" val="2833801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E2952D-AA7F-44C6-971C-1ECDF040E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pieniężne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CF278E-3B00-4176-8A9E-7925A57A0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Świadczeniami pieniężnymi z pomocy społecznej są:</a:t>
            </a:r>
          </a:p>
          <a:p>
            <a:pPr marL="0" indent="0" algn="just">
              <a:buNone/>
            </a:pPr>
            <a:r>
              <a:rPr lang="pl-PL" dirty="0"/>
              <a:t>- zasiłek stały,</a:t>
            </a:r>
          </a:p>
          <a:p>
            <a:pPr marL="0" indent="0" algn="just">
              <a:buNone/>
            </a:pPr>
            <a:r>
              <a:rPr lang="pl-PL" dirty="0"/>
              <a:t>- zasiłek okresowy,</a:t>
            </a:r>
          </a:p>
          <a:p>
            <a:pPr marL="0" indent="0" algn="just">
              <a:buNone/>
            </a:pPr>
            <a:r>
              <a:rPr lang="pl-PL" dirty="0"/>
              <a:t>- zasiłek celowy i specjalny zasiłek celowy,</a:t>
            </a:r>
          </a:p>
          <a:p>
            <a:pPr marL="0" indent="0" algn="just">
              <a:buNone/>
            </a:pPr>
            <a:r>
              <a:rPr lang="pl-PL" dirty="0"/>
              <a:t>-  zasiłek i pożyczka na ekonomiczne usamodzielnienie,</a:t>
            </a:r>
          </a:p>
          <a:p>
            <a:pPr marL="0" indent="0" algn="just">
              <a:buNone/>
            </a:pPr>
            <a:r>
              <a:rPr lang="pl-PL" dirty="0"/>
              <a:t>- pomoc na usamodzielnienie oraz na kontynuowanie nauki,</a:t>
            </a:r>
          </a:p>
          <a:p>
            <a:pPr marL="0" indent="0" algn="just">
              <a:buNone/>
            </a:pPr>
            <a:r>
              <a:rPr lang="pl-PL" dirty="0"/>
              <a:t>- świadczenie pieniężne na utrzymanie i pokrycie wydatków związanych z nauką języka polskiego dla cudzoziemców, którzy uzyskali w Rzeczypospolitej Polskiej status uchodźcy, ochronę uzupełniającą lub zezwolenie na pobyt czasowy udzielone w związku z okolicznością, o której mowa w art. 159 ust. 1 pkt 1 lit. c lub d ustawy z dnia 12 grudnia 2013 r. o cudzoziemcach,</a:t>
            </a:r>
          </a:p>
          <a:p>
            <a:pPr marL="0" indent="0" algn="just">
              <a:buNone/>
            </a:pPr>
            <a:r>
              <a:rPr lang="pl-PL" dirty="0"/>
              <a:t>- wynagrodzenie należne opiekunowi z tytułu sprawowania opieki przyznane przez sąd;</a:t>
            </a:r>
          </a:p>
        </p:txBody>
      </p:sp>
    </p:spTree>
    <p:extLst>
      <p:ext uri="{BB962C8B-B14F-4D97-AF65-F5344CB8AC3E}">
        <p14:creationId xmlns:p14="http://schemas.microsoft.com/office/powerpoint/2010/main" val="3061514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9977A-0F64-43C7-ADCB-2AF6278D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niepieniężne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5A916F-DB96-4F4A-9CA8-A56F3A144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Świadczeniami  niepieniężnymi z pomocy społecznej są:</a:t>
            </a:r>
          </a:p>
          <a:p>
            <a:pPr marL="0" indent="0" algn="just">
              <a:buNone/>
            </a:pPr>
            <a:r>
              <a:rPr lang="pl-PL" dirty="0"/>
              <a:t>- praca socjalna,</a:t>
            </a:r>
          </a:p>
          <a:p>
            <a:pPr marL="0" indent="0" algn="just">
              <a:buNone/>
            </a:pPr>
            <a:r>
              <a:rPr lang="pl-PL" dirty="0"/>
              <a:t>- bilet kredytowany,</a:t>
            </a:r>
          </a:p>
          <a:p>
            <a:pPr marL="0" indent="0" algn="just">
              <a:buNone/>
            </a:pPr>
            <a:r>
              <a:rPr lang="pl-PL" dirty="0"/>
              <a:t>- składki na ubezpieczenie zdrowotne,</a:t>
            </a:r>
          </a:p>
          <a:p>
            <a:pPr marL="0" indent="0" algn="just">
              <a:buNone/>
            </a:pPr>
            <a:r>
              <a:rPr lang="pl-PL" dirty="0"/>
              <a:t>- składki na ubezpieczenia społeczne,</a:t>
            </a:r>
          </a:p>
          <a:p>
            <a:pPr marL="0" indent="0" algn="just">
              <a:buNone/>
            </a:pPr>
            <a:r>
              <a:rPr lang="pl-PL" dirty="0"/>
              <a:t>- pomoc rzeczowa, w tym na ekonomiczne usamodzielnienie,</a:t>
            </a:r>
          </a:p>
          <a:p>
            <a:pPr marL="0" indent="0" algn="just">
              <a:buNone/>
            </a:pPr>
            <a:r>
              <a:rPr lang="pl-PL" dirty="0"/>
              <a:t>- sprawienie pogrzebu,</a:t>
            </a:r>
          </a:p>
          <a:p>
            <a:pPr marL="0" indent="0" algn="just">
              <a:buNone/>
            </a:pPr>
            <a:r>
              <a:rPr lang="pl-PL" dirty="0"/>
              <a:t>- poradnictwo specjalistyczne,</a:t>
            </a:r>
          </a:p>
          <a:p>
            <a:pPr marL="0" indent="0" algn="just">
              <a:buNone/>
            </a:pPr>
            <a:r>
              <a:rPr lang="pl-PL" dirty="0"/>
              <a:t>- interwencja kryzysowa</a:t>
            </a:r>
          </a:p>
        </p:txBody>
      </p:sp>
    </p:spTree>
    <p:extLst>
      <p:ext uri="{BB962C8B-B14F-4D97-AF65-F5344CB8AC3E}">
        <p14:creationId xmlns:p14="http://schemas.microsoft.com/office/powerpoint/2010/main" val="20093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B4BD9F-959B-4980-AE85-AAF6B792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Podstawa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144449-1079-4130-907E-6ADA87F6B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200" dirty="0"/>
              <a:t>Ustawa z dnia 12 marca 2004 roku o pomocy społecznej (Dz.U. z 2018 r. poz. 1508)</a:t>
            </a:r>
          </a:p>
          <a:p>
            <a:pPr algn="just"/>
            <a:r>
              <a:rPr lang="pl-PL" sz="3200" dirty="0"/>
              <a:t>Rozporządzenie Rady Ministrów z dnia 11 lipca 2018 r. w sprawie zweryfikowanych kryteriów dochodowych oraz kwot świadczeń pieniężnych z pomocy społecznej (Dz. U. 2018 poz. 1358)</a:t>
            </a:r>
          </a:p>
        </p:txBody>
      </p:sp>
    </p:spTree>
    <p:extLst>
      <p:ext uri="{BB962C8B-B14F-4D97-AF65-F5344CB8AC3E}">
        <p14:creationId xmlns:p14="http://schemas.microsoft.com/office/powerpoint/2010/main" val="992105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655B6B-A31B-49D9-B2B3-0F9EFB2F4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niepieniężne –c.d.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C57227-377D-4621-A7F3-28819B5A7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- schronienie,</a:t>
            </a:r>
          </a:p>
          <a:p>
            <a:pPr marL="0" indent="0" algn="just">
              <a:buNone/>
            </a:pPr>
            <a:r>
              <a:rPr lang="pl-PL" dirty="0"/>
              <a:t>- posiłek,</a:t>
            </a:r>
          </a:p>
          <a:p>
            <a:pPr marL="0" indent="0" algn="just">
              <a:buNone/>
            </a:pPr>
            <a:r>
              <a:rPr lang="pl-PL" dirty="0"/>
              <a:t>- niezbędne ubranie,</a:t>
            </a:r>
          </a:p>
          <a:p>
            <a:pPr marL="0" indent="0" algn="just">
              <a:buNone/>
            </a:pPr>
            <a:r>
              <a:rPr lang="pl-PL" dirty="0"/>
              <a:t>- usługi opiekuńcze w miejscu zamieszkania, w ośrodkach wsparcia oraz w rodzinnych domach pomocy,</a:t>
            </a:r>
          </a:p>
          <a:p>
            <a:pPr marL="0" indent="0" algn="just">
              <a:buNone/>
            </a:pPr>
            <a:r>
              <a:rPr lang="pl-PL" dirty="0"/>
              <a:t>- specjalistyczne usługi opiekuńcze w miejscu zamieszkania oraz w ośrodkach wsparcia,</a:t>
            </a:r>
          </a:p>
          <a:p>
            <a:pPr marL="0" indent="0" algn="just">
              <a:buNone/>
            </a:pPr>
            <a:r>
              <a:rPr lang="pl-PL" dirty="0"/>
              <a:t>- mieszkanie chronione,</a:t>
            </a:r>
          </a:p>
          <a:p>
            <a:pPr marL="0" indent="0" algn="just">
              <a:buNone/>
            </a:pPr>
            <a:r>
              <a:rPr lang="pl-PL" dirty="0"/>
              <a:t>- pobyt i usługi w domu pomocy społecznej,</a:t>
            </a:r>
          </a:p>
          <a:p>
            <a:pPr marL="0" indent="0" algn="just">
              <a:buNone/>
            </a:pPr>
            <a:r>
              <a:rPr lang="pl-PL" dirty="0"/>
              <a:t>-  pomoc w uzyskaniu odpowiednich warunków mieszkaniowych, w tym w mieszkaniu chronionym, pomoc w uzyskaniu zatrudnienia, pomoc na zagospodarowanie - w formie rzeczowej dla osób usamodzielnianych.</a:t>
            </a:r>
          </a:p>
        </p:txBody>
      </p:sp>
    </p:spTree>
    <p:extLst>
      <p:ext uri="{BB962C8B-B14F-4D97-AF65-F5344CB8AC3E}">
        <p14:creationId xmlns:p14="http://schemas.microsoft.com/office/powerpoint/2010/main" val="1613466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873EDC-8BA2-4765-9885-41C58B596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stały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2C046E-D89A-4E28-9BFC-58F73BF77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Zasiłek stały przysługuje:</a:t>
            </a:r>
          </a:p>
          <a:p>
            <a:pPr marL="0" indent="0" algn="just">
              <a:buNone/>
            </a:pPr>
            <a:r>
              <a:rPr lang="pl-PL" dirty="0"/>
              <a:t>1)  pełnoletniej osobie samotnie gospodarującej, niezdolnej do pracy z powodu wieku lub całkowicie niezdolnej do pracy, jeżeli jej dochód jest niższy od kryterium dochodowego osoby samotnie gospodarującej;</a:t>
            </a:r>
          </a:p>
          <a:p>
            <a:pPr marL="0" indent="0" algn="just">
              <a:buNone/>
            </a:pPr>
            <a:r>
              <a:rPr lang="pl-PL" dirty="0"/>
              <a:t>2)  pełnoletniej osobie pozostającej w rodzinie, niezdolnej do pracy z powodu wieku lub całkowicie niezdolnej do pracy, jeżeli jej dochód, jak również dochód na osobę w rodzinie są niższe od kryterium dochodowego na osobę w rodzinie.</a:t>
            </a:r>
          </a:p>
        </p:txBody>
      </p:sp>
    </p:spTree>
    <p:extLst>
      <p:ext uri="{BB962C8B-B14F-4D97-AF65-F5344CB8AC3E}">
        <p14:creationId xmlns:p14="http://schemas.microsoft.com/office/powerpoint/2010/main" val="3302447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FCC7D2-7528-487E-A53B-9E40269B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stały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6FCB82-6636-4E55-8093-65D5AAD70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Wysokość zasiłku stałego wynosi różnicę między kryterium dochodowym a dochodem osoby lub rodziny</a:t>
            </a:r>
          </a:p>
          <a:p>
            <a:r>
              <a:rPr lang="pl-PL" dirty="0"/>
              <a:t>Kwota zasiłku stałego nie może być jednak niższa niż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złotych </a:t>
            </a:r>
            <a:r>
              <a:rPr lang="pl-PL" dirty="0"/>
              <a:t>ani wyższa niż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645 złotych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6247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C6B9CD-BB9B-487E-AE42-C8D46D7E7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stały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8A2BB5-7200-46CF-B1EB-CFAA45EC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Zasiłek stały nie przysługuje w przypadku zbiegu z uprawnieniem do:</a:t>
            </a:r>
          </a:p>
          <a:p>
            <a:pPr algn="just">
              <a:buFontTx/>
              <a:buChar char="-"/>
            </a:pPr>
            <a:r>
              <a:rPr lang="pl-PL" dirty="0"/>
              <a:t>renty socjalnej,</a:t>
            </a:r>
          </a:p>
          <a:p>
            <a:pPr algn="just">
              <a:buFontTx/>
              <a:buChar char="-"/>
            </a:pPr>
            <a:r>
              <a:rPr lang="pl-PL" dirty="0"/>
              <a:t>świadczenia pielęgnacyjnego,</a:t>
            </a:r>
          </a:p>
          <a:p>
            <a:pPr algn="just">
              <a:buFontTx/>
              <a:buChar char="-"/>
            </a:pPr>
            <a:r>
              <a:rPr lang="pl-PL" dirty="0"/>
              <a:t>specjalnego zasiłku opiekuńczego,</a:t>
            </a:r>
          </a:p>
          <a:p>
            <a:pPr algn="just">
              <a:buFontTx/>
              <a:buChar char="-"/>
            </a:pPr>
            <a:r>
              <a:rPr lang="pl-PL" dirty="0"/>
              <a:t>dodatku z tytułu samotnego wychowywania dziecka i utraty prawa do zasiłku dla bezrobotnych na skutek upływu ustawowego okresu jego pobierania,</a:t>
            </a:r>
          </a:p>
          <a:p>
            <a:pPr algn="just">
              <a:buFontTx/>
              <a:buChar char="-"/>
            </a:pPr>
            <a:r>
              <a:rPr lang="pl-PL" dirty="0"/>
              <a:t>zasiłku dla opiekuna</a:t>
            </a:r>
          </a:p>
        </p:txBody>
      </p:sp>
    </p:spTree>
    <p:extLst>
      <p:ext uri="{BB962C8B-B14F-4D97-AF65-F5344CB8AC3E}">
        <p14:creationId xmlns:p14="http://schemas.microsoft.com/office/powerpoint/2010/main" val="296525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649AC1-469A-4CD7-8068-87230D5F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101</a:t>
            </a:r>
          </a:p>
        </p:txBody>
      </p:sp>
    </p:spTree>
    <p:extLst>
      <p:ext uri="{BB962C8B-B14F-4D97-AF65-F5344CB8AC3E}">
        <p14:creationId xmlns:p14="http://schemas.microsoft.com/office/powerpoint/2010/main" val="666531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701370-42CF-41A8-BC64-D9236433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okresowy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8140CB-5D3B-4BFB-83F8-96B43D0DC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Zasiłek okresowy przysługuje w szczególności ze względu na długotrwałą chorobę, niepełnosprawność, bezrobocie, możliwość utrzymania lub nabycia uprawnień do świadczeń z innych systemów zabezpieczenia społecznego:</a:t>
            </a:r>
          </a:p>
          <a:p>
            <a:pPr marL="0" indent="0" algn="just">
              <a:buNone/>
            </a:pPr>
            <a:r>
              <a:rPr lang="pl-PL" dirty="0"/>
              <a:t>1)  osobie samotnie gospodarującej, której dochód jest niższy od kryterium dochodowego osoby samotnie gospodarującej;</a:t>
            </a:r>
          </a:p>
          <a:p>
            <a:pPr marL="0" indent="0" algn="just">
              <a:buNone/>
            </a:pPr>
            <a:r>
              <a:rPr lang="pl-PL" dirty="0"/>
              <a:t>2)  rodzinie, której dochód jest niższy od kryterium dochodowego rodziny</a:t>
            </a:r>
          </a:p>
        </p:txBody>
      </p:sp>
    </p:spTree>
    <p:extLst>
      <p:ext uri="{BB962C8B-B14F-4D97-AF65-F5344CB8AC3E}">
        <p14:creationId xmlns:p14="http://schemas.microsoft.com/office/powerpoint/2010/main" val="3860466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20B9B1-1B2C-4281-BFE6-853927D5B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okresowy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80AB2F-8F3F-48B7-A58E-EC251CC23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AB946B"/>
              </a:buClr>
            </a:pPr>
            <a:r>
              <a:rPr lang="pl-PL" dirty="0">
                <a:solidFill>
                  <a:prstClr val="black">
                    <a:lumMod val="85000"/>
                    <a:lumOff val="15000"/>
                  </a:prstClr>
                </a:solidFill>
              </a:rPr>
              <a:t>Wysokość zasiłku ustala się w granicach różnicy  między kryterium dochodowym a dochodem osoby lub rodziny,</a:t>
            </a:r>
          </a:p>
          <a:p>
            <a:pPr lvl="0" algn="just">
              <a:buClr>
                <a:srgbClr val="AB946B"/>
              </a:buClr>
            </a:pPr>
            <a:r>
              <a:rPr lang="pl-PL" dirty="0">
                <a:solidFill>
                  <a:prstClr val="black">
                    <a:lumMod val="85000"/>
                    <a:lumOff val="15000"/>
                  </a:prstClr>
                </a:solidFill>
              </a:rPr>
              <a:t>Kwota zasiłku okresowego nie może być jednak mniejsza niż 50% tej różnicy</a:t>
            </a:r>
          </a:p>
          <a:p>
            <a:pPr lvl="0" algn="just">
              <a:buClr>
                <a:srgbClr val="AB946B"/>
              </a:buClr>
            </a:pPr>
            <a:r>
              <a:rPr lang="pl-PL" dirty="0">
                <a:solidFill>
                  <a:prstClr val="black">
                    <a:lumMod val="85000"/>
                    <a:lumOff val="15000"/>
                  </a:prstClr>
                </a:solidFill>
              </a:rPr>
              <a:t>Maksymalna wysokość zasiłku okresowego wynosi  </a:t>
            </a:r>
            <a:r>
              <a:rPr lang="pl-PL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418 złotych</a:t>
            </a:r>
            <a:r>
              <a:rPr lang="pl-PL" dirty="0">
                <a:solidFill>
                  <a:prstClr val="black">
                    <a:lumMod val="85000"/>
                    <a:lumOff val="15000"/>
                  </a:prstClr>
                </a:solidFill>
              </a:rPr>
              <a:t>, minimalna </a:t>
            </a:r>
            <a:r>
              <a:rPr lang="pl-PL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20 złotych</a:t>
            </a:r>
            <a:endParaRPr lang="pl-PL" dirty="0"/>
          </a:p>
          <a:p>
            <a:pPr algn="just"/>
            <a:r>
              <a:rPr lang="pl-PL" dirty="0"/>
              <a:t>Rada gminy, w drodze uchwały, może podwyższyć minimalne kwoty zasiłku okresowego</a:t>
            </a:r>
          </a:p>
        </p:txBody>
      </p:sp>
    </p:spTree>
    <p:extLst>
      <p:ext uri="{BB962C8B-B14F-4D97-AF65-F5344CB8AC3E}">
        <p14:creationId xmlns:p14="http://schemas.microsoft.com/office/powerpoint/2010/main" val="3450150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725CF0-8AEA-49E2-A631-12F3DB69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103</a:t>
            </a:r>
          </a:p>
        </p:txBody>
      </p:sp>
    </p:spTree>
    <p:extLst>
      <p:ext uri="{BB962C8B-B14F-4D97-AF65-F5344CB8AC3E}">
        <p14:creationId xmlns:p14="http://schemas.microsoft.com/office/powerpoint/2010/main" val="3566249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B9B4AC-CCDF-4947-9241-BA2201E5B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celowy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0B34E7-F125-46BB-B90F-182B65907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celu zaspokojenia niezbędnej potrzeby bytowej może być przyznany zasiłek celowy (art. 39 </a:t>
            </a:r>
            <a:r>
              <a:rPr lang="pl-PL" dirty="0" err="1"/>
              <a:t>u.p.s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838665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ABDF0C-D82F-4756-8E81-2DCDE3886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celowy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45D4C-30EB-4A87-8202-97BDEE202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Zasiłek celowy może być przyznany w szczególności na pokrycie całości lub części kosztów:</a:t>
            </a:r>
          </a:p>
          <a:p>
            <a:pPr algn="just">
              <a:buFontTx/>
              <a:buChar char="-"/>
            </a:pPr>
            <a:r>
              <a:rPr lang="pl-PL" dirty="0"/>
              <a:t>zakupu żywności,</a:t>
            </a:r>
          </a:p>
          <a:p>
            <a:pPr algn="just">
              <a:buFontTx/>
              <a:buChar char="-"/>
            </a:pPr>
            <a:r>
              <a:rPr lang="pl-PL" dirty="0"/>
              <a:t> leków i leczenia, </a:t>
            </a:r>
          </a:p>
          <a:p>
            <a:pPr algn="just">
              <a:buFontTx/>
              <a:buChar char="-"/>
            </a:pPr>
            <a:r>
              <a:rPr lang="pl-PL" dirty="0"/>
              <a:t>opału,</a:t>
            </a:r>
          </a:p>
          <a:p>
            <a:pPr algn="just">
              <a:buFontTx/>
              <a:buChar char="-"/>
            </a:pPr>
            <a:r>
              <a:rPr lang="pl-PL" dirty="0"/>
              <a:t>odzieży, </a:t>
            </a:r>
          </a:p>
          <a:p>
            <a:pPr algn="just">
              <a:buFontTx/>
              <a:buChar char="-"/>
            </a:pPr>
            <a:r>
              <a:rPr lang="pl-PL" dirty="0"/>
              <a:t>niezbędnych przedmiotów użytku domowego, </a:t>
            </a:r>
          </a:p>
          <a:p>
            <a:pPr algn="just">
              <a:buFontTx/>
              <a:buChar char="-"/>
            </a:pPr>
            <a:r>
              <a:rPr lang="pl-PL" dirty="0"/>
              <a:t>drobnych remontów i napraw w mieszkaniu, </a:t>
            </a:r>
          </a:p>
          <a:p>
            <a:pPr algn="just">
              <a:buFontTx/>
              <a:buChar char="-"/>
            </a:pPr>
            <a:r>
              <a:rPr lang="pl-PL" dirty="0"/>
              <a:t> kosztów pogrzebu </a:t>
            </a:r>
          </a:p>
        </p:txBody>
      </p:sp>
    </p:spTree>
    <p:extLst>
      <p:ext uri="{BB962C8B-B14F-4D97-AF65-F5344CB8AC3E}">
        <p14:creationId xmlns:p14="http://schemas.microsoft.com/office/powerpoint/2010/main" val="160792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57B634-0FE9-4131-ADF5-80AD03C50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Istota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6B770-8F58-49F6-A53C-74CE70A40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Pomoc społeczna jest instytucją polityki społecznej państwa, mającą na celu umożliwienie osobom i rodzinom </a:t>
            </a:r>
            <a:r>
              <a:rPr lang="pl-PL" b="1" u="sng" dirty="0">
                <a:solidFill>
                  <a:srgbClr val="333333"/>
                </a:solidFill>
                <a:latin typeface="Noto Serif"/>
              </a:rPr>
              <a:t>przezwyciężanie trudnych sytuacji życiowych, których nie są one w stanie pokonać, wykorzystując własne uprawnienia, zasoby i możliwości.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                                                   (art. 2 ust. 1 ustawy o pomocy społecznej)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4138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0C08EC-7E0F-456D-8BC7-58777FC4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celowy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39C70D-B8EB-480F-A8C5-3D688AE25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Osobom bezdomnym i innym osobom niemającym dochodu oraz możliwości uzyskania świadczeń na podstawie przepisów o świadczeniach opieki zdrowotnej finansowanych ze środków publicznych może być przyznany zasiłek celowy na pokrycie części lub całości wydatków na świadczenia zdrowotne.</a:t>
            </a:r>
          </a:p>
          <a:p>
            <a:pPr algn="just"/>
            <a:r>
              <a:rPr lang="pl-PL" dirty="0"/>
              <a:t>Zasiłek celowy może być przyznany w formie biletu kredytowanego</a:t>
            </a:r>
          </a:p>
          <a:p>
            <a:pPr algn="just"/>
            <a:r>
              <a:rPr lang="pl-PL" dirty="0"/>
              <a:t> Zasiłek celowy może być przyznany również w celu realizacji postanowień kontraktu socjalnego.</a:t>
            </a:r>
          </a:p>
        </p:txBody>
      </p:sp>
    </p:spTree>
    <p:extLst>
      <p:ext uri="{BB962C8B-B14F-4D97-AF65-F5344CB8AC3E}">
        <p14:creationId xmlns:p14="http://schemas.microsoft.com/office/powerpoint/2010/main" val="2683631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455C06-FCC5-4602-B39D-8022DBCA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Zasiłek celowy, o którym mowa w art. 40 </a:t>
            </a:r>
            <a:r>
              <a:rPr lang="pl-PL" dirty="0" err="1"/>
              <a:t>u.p.s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6275DE-DA2B-42BA-9340-13EE4570B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Zasiłek celowy może być przyznany:</a:t>
            </a:r>
          </a:p>
          <a:p>
            <a:pPr algn="just">
              <a:buFontTx/>
              <a:buChar char="-"/>
            </a:pPr>
            <a:r>
              <a:rPr lang="pl-PL" dirty="0"/>
              <a:t>osobie albo rodzinie, które poniosły straty w wyniku zdarzenia losowego,</a:t>
            </a:r>
          </a:p>
          <a:p>
            <a:pPr algn="just">
              <a:buFontTx/>
              <a:buChar char="-"/>
            </a:pPr>
            <a:r>
              <a:rPr lang="pl-PL" dirty="0"/>
              <a:t>osobie albo rodzinie, które poniosły straty w wyniku klęski żywiołowej lub ekologicznej.</a:t>
            </a:r>
          </a:p>
          <a:p>
            <a:pPr algn="just"/>
            <a:r>
              <a:rPr lang="pl-PL" dirty="0"/>
              <a:t>W takim przypadku zasiłek celowy może być przyznany </a:t>
            </a:r>
            <a:r>
              <a:rPr lang="pl-PL" b="1" u="sng" dirty="0"/>
              <a:t>niezależnie od dochodu i może nie podlegać zwrotowi</a:t>
            </a:r>
          </a:p>
        </p:txBody>
      </p:sp>
    </p:spTree>
    <p:extLst>
      <p:ext uri="{BB962C8B-B14F-4D97-AF65-F5344CB8AC3E}">
        <p14:creationId xmlns:p14="http://schemas.microsoft.com/office/powerpoint/2010/main" val="30089168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D2705B-5C7A-4E1B-91C4-07D0BFC3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106</a:t>
            </a:r>
          </a:p>
        </p:txBody>
      </p:sp>
    </p:spTree>
    <p:extLst>
      <p:ext uri="{BB962C8B-B14F-4D97-AF65-F5344CB8AC3E}">
        <p14:creationId xmlns:p14="http://schemas.microsoft.com/office/powerpoint/2010/main" val="15512971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2C3B35-7AB8-4818-B01A-4BFAFBC5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Specjalny zasiłek celowy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E29F9E-7B2C-48EB-A559-51A438466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szczególnie uzasadnionych przypadkach osobie albo rodzinie o dochodach przekraczających kryterium dochodowe może być przyznany specjalny zasiłek celowy w wysokości nieprzekraczającej odpowiednio kryterium dochodowego osoby samotnie gospodarującej lub rodziny, który nie podlega zwrotowi (art. 41 ust. 1 </a:t>
            </a:r>
            <a:r>
              <a:rPr lang="pl-PL" dirty="0" err="1"/>
              <a:t>u.p.s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7580835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5FB95-336F-4BFC-97DF-AC0EB13B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Usługi opiekuńcze jako przykład świadczenia niepieniężnego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C3ACDC-27BA-4781-B66D-9CF18D559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Osobie samotnej, która z powodu wieku, choroby lub innych przyczyn wymaga pomocy innych osób, a jest jej pozbawiona, </a:t>
            </a:r>
            <a:r>
              <a:rPr lang="pl-PL" b="1" u="sng" dirty="0"/>
              <a:t>przysługuje</a:t>
            </a:r>
            <a:r>
              <a:rPr lang="pl-PL" dirty="0"/>
              <a:t> pomoc w formie usług opiekuńczych lub specjalistycznych usług opiekuńczych.</a:t>
            </a:r>
          </a:p>
          <a:p>
            <a:pPr algn="just"/>
            <a:r>
              <a:rPr lang="pl-PL" dirty="0"/>
              <a:t>Zgodnie z ustawą osobą samotną  jest osoba samotnie gospodarująca, niepozostającą w związku małżeńskim i nieposiadającą wstępnych ani zstępnych</a:t>
            </a:r>
          </a:p>
          <a:p>
            <a:pPr algn="just"/>
            <a:r>
              <a:rPr lang="pl-PL" dirty="0"/>
              <a:t>Usługi opiekuńcze lub specjalistyczne usługi opiekuńcze </a:t>
            </a:r>
            <a:r>
              <a:rPr lang="pl-PL" b="1" u="sng" dirty="0"/>
              <a:t>mogą być przyznane </a:t>
            </a:r>
            <a:r>
              <a:rPr lang="pl-PL" dirty="0"/>
              <a:t>również osobie, która wymaga pomocy innych osób, a rodzina, a także wspólnie niezamieszkujący małżonek, wstępni, zstępni nie mogą takiej pomocy zapewnić.</a:t>
            </a:r>
          </a:p>
        </p:txBody>
      </p:sp>
    </p:spTree>
    <p:extLst>
      <p:ext uri="{BB962C8B-B14F-4D97-AF65-F5344CB8AC3E}">
        <p14:creationId xmlns:p14="http://schemas.microsoft.com/office/powerpoint/2010/main" val="1081143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0B528E-8114-42B5-A1CF-16F99883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Usługi opiekuńcze jako przykład świadczenia niepieniężnego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1E4F29-DABA-4833-9FC5-19C430A89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Usługi opiekuńcze obejmują:</a:t>
            </a:r>
          </a:p>
          <a:p>
            <a:pPr algn="just">
              <a:buFontTx/>
              <a:buChar char="-"/>
            </a:pPr>
            <a:r>
              <a:rPr lang="pl-PL" dirty="0"/>
              <a:t>pomoc w zaspokajaniu codziennych potrzeb życiowych, </a:t>
            </a:r>
          </a:p>
          <a:p>
            <a:pPr algn="just">
              <a:buFontTx/>
              <a:buChar char="-"/>
            </a:pPr>
            <a:r>
              <a:rPr lang="pl-PL" dirty="0"/>
              <a:t>opiekę higieniczną, </a:t>
            </a:r>
          </a:p>
          <a:p>
            <a:pPr algn="just">
              <a:buFontTx/>
              <a:buChar char="-"/>
            </a:pPr>
            <a:r>
              <a:rPr lang="pl-PL" dirty="0"/>
              <a:t>zaleconą przez lekarza pielęgnację </a:t>
            </a:r>
          </a:p>
          <a:p>
            <a:pPr algn="just">
              <a:buFontTx/>
              <a:buChar char="-"/>
            </a:pPr>
            <a:r>
              <a:rPr lang="pl-PL" dirty="0"/>
              <a:t>w miarę możliwości, zapewnienie kontaktów z otoczeniem.</a:t>
            </a:r>
          </a:p>
        </p:txBody>
      </p:sp>
    </p:spTree>
    <p:extLst>
      <p:ext uri="{BB962C8B-B14F-4D97-AF65-F5344CB8AC3E}">
        <p14:creationId xmlns:p14="http://schemas.microsoft.com/office/powerpoint/2010/main" val="2342440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C26DA-EF80-4177-ADF3-74C17F05F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Usługi opiekuńcze jako przykład świadczenia niepieniężnego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549F50-4688-4002-A02E-A5C201213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Specjalistyczne usługi opiekuńcze są to usługi dostosowane do </a:t>
            </a:r>
            <a:r>
              <a:rPr lang="pl-PL" b="1" u="sng" dirty="0"/>
              <a:t>szczególnych potrzeb wynikających z rodzaju schorzenia lub niepełnosprawności</a:t>
            </a:r>
            <a:r>
              <a:rPr lang="pl-PL" dirty="0"/>
              <a:t>, świadczone przez osoby ze specjalistycznym przygotowaniem zawodowym</a:t>
            </a:r>
          </a:p>
        </p:txBody>
      </p:sp>
    </p:spTree>
    <p:extLst>
      <p:ext uri="{BB962C8B-B14F-4D97-AF65-F5344CB8AC3E}">
        <p14:creationId xmlns:p14="http://schemas.microsoft.com/office/powerpoint/2010/main" val="6794113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A3682A-8E2D-45D9-B08A-9AC368D9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0430D9-24C6-4874-BDCE-1B52D2830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Domy pomocy społecznej zajmują się przede wszystkim </a:t>
            </a:r>
            <a:r>
              <a:rPr lang="pl-PL" b="1" u="sng" dirty="0"/>
              <a:t>świadczeniem usług opiekuńczych.</a:t>
            </a:r>
          </a:p>
          <a:p>
            <a:pPr algn="just"/>
            <a:r>
              <a:rPr lang="pl-PL" dirty="0"/>
              <a:t>Usługi te skierowane są do osób wymagających całodobowej opieki z powodu wieku, choroby lub niepełnosprawności, które nie mogą samodzielnie funkcjonować w codziennym życiu i którym nie można zapewnić niezbędnej pomocy w formie usług opiekuńczych.</a:t>
            </a:r>
          </a:p>
        </p:txBody>
      </p:sp>
    </p:spTree>
    <p:extLst>
      <p:ext uri="{BB962C8B-B14F-4D97-AF65-F5344CB8AC3E}">
        <p14:creationId xmlns:p14="http://schemas.microsoft.com/office/powerpoint/2010/main" val="30957456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3186D7-86F6-46AF-B67D-DC8C6CDE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28599F-382F-470A-A8AE-6A5E2474B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Osobę kieruje się do domu pomocy społecznej odpowiedniego typu, zlokalizowanego jak najbliżej miejsca zamieszkania osoby kierowanej, chyba że okoliczności sprawy wskazują inaczej (np. w przypadku zapotrzebowania na wzmożoną opiekę medyczną osobę kieruje się do zakładu opiekuńczo-leczniczego lub placówki pielęgnacyjno-opiekuńczej).</a:t>
            </a:r>
          </a:p>
          <a:p>
            <a:pPr algn="just"/>
            <a:r>
              <a:rPr lang="pl-PL" dirty="0"/>
              <a:t>W przypadku gdy przewidywany termin oczekiwania na umieszczenie w domu pomocy społecznej danego typu zlokalizowanym najbliżej miejsca zamieszkania osoby kierowanej </a:t>
            </a:r>
            <a:r>
              <a:rPr lang="pl-PL" b="1" u="sng" dirty="0"/>
              <a:t>wynosi ponad 3 miesiące</a:t>
            </a:r>
            <a:r>
              <a:rPr lang="pl-PL" dirty="0"/>
              <a:t>, osobę, kieruje się na jej wniosek do domu pomocy społecznej </a:t>
            </a:r>
            <a:r>
              <a:rPr lang="pl-PL" b="1" u="sng" dirty="0"/>
              <a:t>tego samego typu zlokalizowanego jak najbliżej miejsca zamieszkania osoby kierowanej, w którym przewidywany termin oczekiwania na umieszczenie jest krótszy niż 3 miesiące</a:t>
            </a:r>
          </a:p>
        </p:txBody>
      </p:sp>
    </p:spTree>
    <p:extLst>
      <p:ext uri="{BB962C8B-B14F-4D97-AF65-F5344CB8AC3E}">
        <p14:creationId xmlns:p14="http://schemas.microsoft.com/office/powerpoint/2010/main" val="6756822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9FF50A-87AD-4F17-82D5-1B0AD4DD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B7D2A5-C50E-4C11-A171-9200C2FEF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Umieszczenie osoby w domu pomocy społecznej może nastąpić jedynie po uzyskaniu jej zgody lub zgody jej przedstawiciela ustawowego.</a:t>
            </a:r>
          </a:p>
          <a:p>
            <a:pPr algn="just"/>
            <a:r>
              <a:rPr lang="pl-PL" dirty="0"/>
              <a:t>W przypadku gdy osoba bezwzględnie wymagająca pomocy lub jej przedstawiciel ustawowy </a:t>
            </a:r>
            <a:r>
              <a:rPr lang="pl-PL" b="1" u="sng" dirty="0"/>
              <a:t>nie wyrażają zgody </a:t>
            </a:r>
            <a:r>
              <a:rPr lang="pl-PL" dirty="0"/>
              <a:t>na umieszczenie w domu pomocy społecznej lub po umieszczeniu </a:t>
            </a:r>
            <a:r>
              <a:rPr lang="pl-PL" b="1" u="sng" dirty="0"/>
              <a:t>wycofają swoją zgodę</a:t>
            </a:r>
            <a:r>
              <a:rPr lang="pl-PL" dirty="0"/>
              <a:t>, ośrodek pomocy społecznej lub dom pomocy społecznej są obowiązane do zawiadomienia o tym </a:t>
            </a:r>
            <a:r>
              <a:rPr lang="pl-PL" b="1" u="sng" dirty="0"/>
              <a:t>właściwego sądu</a:t>
            </a:r>
            <a:r>
              <a:rPr lang="pl-PL" dirty="0"/>
              <a:t>, a jeżeli osoba taka nie ma przedstawiciela ustawowego lub opiekuna – </a:t>
            </a:r>
            <a:r>
              <a:rPr lang="pl-PL" b="1" u="sng" dirty="0"/>
              <a:t>prokuratora </a:t>
            </a:r>
            <a:r>
              <a:rPr lang="pl-PL" dirty="0"/>
              <a:t>(art. 54 ust. 4 </a:t>
            </a:r>
            <a:r>
              <a:rPr lang="pl-PL" dirty="0" err="1"/>
              <a:t>u.p.s</a:t>
            </a:r>
            <a:r>
              <a:rPr lang="pl-PL" dirty="0"/>
              <a:t>.)</a:t>
            </a:r>
            <a:endParaRPr lang="pl-PL" b="1" u="sng" dirty="0"/>
          </a:p>
        </p:txBody>
      </p:sp>
    </p:spTree>
    <p:extLst>
      <p:ext uri="{BB962C8B-B14F-4D97-AF65-F5344CB8AC3E}">
        <p14:creationId xmlns:p14="http://schemas.microsoft.com/office/powerpoint/2010/main" val="29319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256FF8-4676-41B1-946E-B4AD50D9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Organizacja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828038-EA55-4DBF-9CD1-48C5C4314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Pomoc społeczną organizują </a:t>
            </a:r>
            <a:r>
              <a:rPr lang="pl-PL" b="1" u="sng" dirty="0">
                <a:solidFill>
                  <a:srgbClr val="333333"/>
                </a:solidFill>
                <a:latin typeface="Noto Serif"/>
              </a:rPr>
              <a:t>organy administracji rządowej i samorządowej</a:t>
            </a:r>
            <a:r>
              <a:rPr lang="pl-PL" dirty="0">
                <a:solidFill>
                  <a:srgbClr val="333333"/>
                </a:solidFill>
                <a:latin typeface="Noto Serif"/>
              </a:rPr>
              <a:t>, współpracując w tym zakresie, na zasadzie partnerstwa, z organizacjami społecznymi i pozarządowymi, Kościołem Katolickim, innymi kościołami, związkami wyznaniowymi oraz osobami fizycznymi i prawnymi.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                                                   (art. 2 ust. 2 ustawy o pomocy społecznej)</a:t>
            </a:r>
          </a:p>
        </p:txBody>
      </p:sp>
    </p:spTree>
    <p:extLst>
      <p:ext uri="{BB962C8B-B14F-4D97-AF65-F5344CB8AC3E}">
        <p14:creationId xmlns:p14="http://schemas.microsoft.com/office/powerpoint/2010/main" val="42065478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5DDA6-94BB-4FA9-ABE4-B77DD6F63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A3384B-0D6F-493C-AC17-A61F032E8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Pobyt w domu pomocy społecznej poprzedzają następujące decyzje administracyjne:</a:t>
            </a:r>
          </a:p>
          <a:p>
            <a:pPr marL="457200" indent="-457200" algn="just">
              <a:buAutoNum type="arabicPeriod"/>
            </a:pPr>
            <a:r>
              <a:rPr lang="pl-PL" dirty="0"/>
              <a:t>Decyzja o skierowaniu do domu wydana przez organ gminy właściwy ze względu na miejsce zamieszkania osoby zainteresowanej.</a:t>
            </a:r>
          </a:p>
          <a:p>
            <a:pPr marL="457200" indent="-457200" algn="just">
              <a:buAutoNum type="arabicPeriod"/>
            </a:pPr>
            <a:r>
              <a:rPr lang="pl-PL" dirty="0"/>
              <a:t>Decyzja ustalająca opłatę za pobyt w domu pomocy społecznej wydana </a:t>
            </a:r>
            <a:r>
              <a:rPr lang="pl-PL" dirty="0">
                <a:solidFill>
                  <a:prstClr val="black">
                    <a:lumMod val="85000"/>
                    <a:lumOff val="15000"/>
                  </a:prstClr>
                </a:solidFill>
              </a:rPr>
              <a:t>organ gminy właściwy ze względu na miejsce zamieszkania osoby zainteresowanej</a:t>
            </a:r>
          </a:p>
          <a:p>
            <a:pPr marL="457200" indent="-457200" algn="just">
              <a:buAutoNum type="arabicPeriod"/>
            </a:pPr>
            <a:r>
              <a:rPr lang="pl-PL" dirty="0"/>
              <a:t>Decyzja o umieszczeniu w domu pomocy społecznej wydana przez organ gminy prowadzącej dom lub starostę powiatu prowadzącego daną placówkę. W przypadku regionalnych domów pomocy społecznej decyzję wydaje  marszałek województwa. </a:t>
            </a:r>
          </a:p>
        </p:txBody>
      </p:sp>
    </p:spTree>
    <p:extLst>
      <p:ext uri="{BB962C8B-B14F-4D97-AF65-F5344CB8AC3E}">
        <p14:creationId xmlns:p14="http://schemas.microsoft.com/office/powerpoint/2010/main" val="35773290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BB0ACA-7574-405A-820D-89931781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5548A2-D5FF-4D4F-AB94-4F144C1F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Dyrektor domu zawiadamia na piśmie osobę ubiegającą się o terminie przyjęcia do domu.</a:t>
            </a:r>
          </a:p>
          <a:p>
            <a:pPr algn="just"/>
            <a:r>
              <a:rPr lang="pl-PL" dirty="0"/>
              <a:t>Przyjęcie do domu pomocy społecznej następuje na czas nieokreślony, chyba że zainteresowany lub jego przedstawiciel ustawowy wnioskują odmiennie.</a:t>
            </a:r>
          </a:p>
          <a:p>
            <a:pPr algn="just"/>
            <a:r>
              <a:rPr lang="pl-PL" dirty="0"/>
              <a:t>W razie niemożności umieszczenia w domu pomocy społecznej z powodu braku wolnych miejsc, osobę zainteresowaną wpisuje się na listę oczekujących oraz powiadamia się o przewidywanym terminie umieszczenia w placówce.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8624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39E93-9DCE-467C-8CDA-F4456902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F401A4-6644-47BA-B850-4076F2FDC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Zgodnie z art. 56 </a:t>
            </a:r>
            <a:r>
              <a:rPr lang="pl-PL" dirty="0" err="1"/>
              <a:t>u.p.s</a:t>
            </a:r>
            <a:r>
              <a:rPr lang="pl-PL" dirty="0"/>
              <a:t>. domy pomocy społecznej, w zależności od tego, dla kogo są przeznaczone, dzielą się na następujące typy domów, dla:</a:t>
            </a:r>
          </a:p>
          <a:p>
            <a:pPr marL="0" indent="0" algn="just">
              <a:buNone/>
            </a:pPr>
            <a:r>
              <a:rPr lang="pl-PL" dirty="0"/>
              <a:t>1)  osób w podeszłym wieku;</a:t>
            </a:r>
          </a:p>
          <a:p>
            <a:pPr marL="0" indent="0" algn="just">
              <a:buNone/>
            </a:pPr>
            <a:r>
              <a:rPr lang="pl-PL" dirty="0"/>
              <a:t>2)  osób przewlekle somatycznie chorych;</a:t>
            </a:r>
          </a:p>
          <a:p>
            <a:pPr marL="0" indent="0" algn="just">
              <a:buNone/>
            </a:pPr>
            <a:r>
              <a:rPr lang="pl-PL" dirty="0"/>
              <a:t>3)  osób przewlekle psychicznie chorych;</a:t>
            </a:r>
          </a:p>
          <a:p>
            <a:pPr marL="0" indent="0" algn="just">
              <a:buNone/>
            </a:pPr>
            <a:r>
              <a:rPr lang="pl-PL" dirty="0"/>
              <a:t>4)  dorosłych niepełnosprawnych intelektualnie;</a:t>
            </a:r>
          </a:p>
          <a:p>
            <a:pPr marL="0" indent="0" algn="just">
              <a:buNone/>
            </a:pPr>
            <a:r>
              <a:rPr lang="pl-PL" dirty="0"/>
              <a:t>5)  dzieci i młodzieży niepełnosprawnych intelektualnie;</a:t>
            </a:r>
          </a:p>
          <a:p>
            <a:pPr marL="0" indent="0" algn="just">
              <a:buNone/>
            </a:pPr>
            <a:r>
              <a:rPr lang="pl-PL" dirty="0"/>
              <a:t>6)  osób niepełnosprawnych fizycznie;</a:t>
            </a:r>
          </a:p>
          <a:p>
            <a:pPr marL="0" indent="0" algn="just">
              <a:buNone/>
            </a:pPr>
            <a:r>
              <a:rPr lang="pl-PL" dirty="0"/>
              <a:t>7)  osób uzależnionych od alkoholu. </a:t>
            </a:r>
          </a:p>
        </p:txBody>
      </p:sp>
    </p:spTree>
    <p:extLst>
      <p:ext uri="{BB962C8B-B14F-4D97-AF65-F5344CB8AC3E}">
        <p14:creationId xmlns:p14="http://schemas.microsoft.com/office/powerpoint/2010/main" val="3565608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9BB708-D4B9-4F98-B063-476784E20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1AF47B-75C6-4088-8384-4178A2B8C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Pobyt w domu opieki społecznej jest odpłatny do wysokości średniego miesięcznego kosztu utrzymania.</a:t>
            </a:r>
          </a:p>
          <a:p>
            <a:pPr algn="just"/>
            <a:r>
              <a:rPr lang="pl-PL" dirty="0"/>
              <a:t>Średni miesięczny koszt utrzymania mieszkańca ustala:</a:t>
            </a:r>
          </a:p>
          <a:p>
            <a:pPr marL="0" indent="0" algn="just">
              <a:buNone/>
            </a:pPr>
            <a:r>
              <a:rPr lang="pl-PL" dirty="0"/>
              <a:t>-  w przypadku domu pomocy społecznej o zasięgu gminnym – wójt (burmistrz, prezydent miasta),</a:t>
            </a:r>
          </a:p>
          <a:p>
            <a:pPr algn="just">
              <a:buFontTx/>
              <a:buChar char="-"/>
            </a:pPr>
            <a:r>
              <a:rPr lang="pl-PL" dirty="0"/>
              <a:t>w przypadku domu o zasięgu powiatowym – starosta,</a:t>
            </a:r>
          </a:p>
          <a:p>
            <a:pPr algn="just">
              <a:buFontTx/>
              <a:buChar char="-"/>
            </a:pPr>
            <a:r>
              <a:rPr lang="pl-PL" dirty="0"/>
              <a:t>w przypadku regionalnego domu pomocy społecznej – marszałek województwa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68120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08D68-F399-491F-884E-A6861C4ED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C3EC56-0EE3-46A2-BC1A-F6C8A9ED9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Koszty pobytu w placówce pokrywa mieszkaniec, a w przypadku osób małoletnich przedstawiciel ustawowy z dochodów dziecka.</a:t>
            </a:r>
          </a:p>
          <a:p>
            <a:pPr algn="just"/>
            <a:r>
              <a:rPr lang="pl-PL" dirty="0"/>
              <a:t>Jeżeli oplata nie może zostać poniesiona przez pensjonariusza to obciąża </a:t>
            </a:r>
            <a:r>
              <a:rPr lang="pl-PL" b="1" u="sng" dirty="0"/>
              <a:t>kolejno</a:t>
            </a:r>
            <a:r>
              <a:rPr lang="pl-PL" dirty="0"/>
              <a:t>: małżonka, zstępnych, wstępnych oraz gminę, z której osoba została skierowana do  domu pomocy społecznej.</a:t>
            </a:r>
          </a:p>
        </p:txBody>
      </p:sp>
    </p:spTree>
    <p:extLst>
      <p:ext uri="{BB962C8B-B14F-4D97-AF65-F5344CB8AC3E}">
        <p14:creationId xmlns:p14="http://schemas.microsoft.com/office/powerpoint/2010/main" val="21936768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71D99C-B257-4C3B-9411-A2375667E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6A8FF7-70E8-4C8C-9A18-3A0C9BBDA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Opłata, którą wnosi mieszkaniec nie może przekraczać </a:t>
            </a:r>
            <a:r>
              <a:rPr lang="pl-PL" b="1" u="sng" dirty="0"/>
              <a:t>70% jego dochodu </a:t>
            </a:r>
            <a:r>
              <a:rPr lang="pl-PL" dirty="0"/>
              <a:t>, jeżeli pobyt opłaca przedstawiciel ustawowy z dochodu dziecka opłata nie może przekraczać 70% tego dochodu.</a:t>
            </a:r>
          </a:p>
          <a:p>
            <a:pPr algn="just"/>
            <a:r>
              <a:rPr lang="pl-PL" dirty="0"/>
              <a:t>Jeżeli koszty są pokrywane przez małżonka lub rodzinę mieszkańca ich wysokość jest ustalana w </a:t>
            </a:r>
            <a:r>
              <a:rPr lang="pl-PL" b="1" u="sng" dirty="0"/>
              <a:t>umowie</a:t>
            </a:r>
            <a:r>
              <a:rPr lang="pl-PL" dirty="0"/>
              <a:t>, którą zawierają oni z kierownikiem ośrodka pomocy społecznej. Granice opłat wyznacza art. 61 ust. 2 </a:t>
            </a:r>
            <a:r>
              <a:rPr lang="pl-PL" dirty="0" err="1"/>
              <a:t>u.p.s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6963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09BF7E-AC7E-430B-84A0-4346BCF4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FFC142-F6EA-448B-A6E4-1BFADDEF2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Opłaty za pobyt w domu pomocy społecznej zastępczo wnosi gmina, z której skierowano osobę do placówki jeżeli mieszkaniec lub jego rodzina nie wywiązują się z tego obowiązku.</a:t>
            </a:r>
          </a:p>
          <a:p>
            <a:pPr algn="just"/>
            <a:r>
              <a:rPr lang="pl-PL" dirty="0"/>
              <a:t>Gmina może następnie dochodzić od osób zobowiązanych zwrotu poniesionych wydatków. </a:t>
            </a:r>
          </a:p>
        </p:txBody>
      </p:sp>
    </p:spTree>
    <p:extLst>
      <p:ext uri="{BB962C8B-B14F-4D97-AF65-F5344CB8AC3E}">
        <p14:creationId xmlns:p14="http://schemas.microsoft.com/office/powerpoint/2010/main" val="26016558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1CCA0B-027E-408C-B7CD-B9FDB978B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E69F14-8128-400A-852C-1747F7235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Mieszkaniec domu wnosi opłatę do kasy domu lub na jego rachunek bankowy. Za zgodą pensjonariusza opłata może być potrącona z emerytury lub renty przez organ wypłacający świadczenie. Gdy przebywający w domu pobiera zasiłek stały potrąceń może dokonać ośrodek pomocy społecznej wypłacający zasiłek.</a:t>
            </a:r>
          </a:p>
          <a:p>
            <a:pPr algn="just"/>
            <a:r>
              <a:rPr lang="pl-PL" dirty="0"/>
              <a:t>Małżonek i rodzina mieszkańca wnoszą opłaty do kasy lub na rachunek bankowy gminy, z której skierowano osobę do placówki. Gmina dokonuje dalszych opłat na rzecz właściwego domu pomocy społecznej.</a:t>
            </a:r>
          </a:p>
        </p:txBody>
      </p:sp>
    </p:spTree>
    <p:extLst>
      <p:ext uri="{BB962C8B-B14F-4D97-AF65-F5344CB8AC3E}">
        <p14:creationId xmlns:p14="http://schemas.microsoft.com/office/powerpoint/2010/main" val="28843642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511F61-2DF9-48A3-B267-6EC6A844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76A107-FFFB-4279-A0CA-D14BC0C42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Mieszkaniec domu, a także inna osoba obowiązana do wnoszenia opłat za pobyt w domu pomocy społecznej, jeżeli mieszkaniec domu przebywa u tej osoby, nie ponoszą opłat </a:t>
            </a:r>
            <a:r>
              <a:rPr lang="pl-PL" b="1" u="sng" dirty="0"/>
              <a:t>za okres nieobecności mieszkańca domu nieprzekraczającej 21 dni w roku kalendarzowym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Za małoletniego mieszkańca domu nie wnosi się opłaty z jego dochodu i dochodu osób obowiązanych do wnoszenia opłaty w okresie jego nieobecności </a:t>
            </a:r>
            <a:r>
              <a:rPr lang="pl-PL" b="1" u="sng" dirty="0"/>
              <a:t>nieprzekraczającej 70 dni w roku kalendarzowym, jeżeli w tym czasie przebywa w domu rodzinnym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90333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8C5FE4-DEA3-4185-836B-AA7B9BF1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476B3-F325-42DB-845D-A2B593F5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Zgodnie z art. 64 </a:t>
            </a:r>
            <a:r>
              <a:rPr lang="pl-PL" dirty="0" err="1"/>
              <a:t>u.p.s</a:t>
            </a:r>
            <a:r>
              <a:rPr lang="pl-PL" dirty="0"/>
              <a:t>. osoby wnoszące opłatę za pobyt w domu pomocy społecznej można zwolnić, na ich wniosek, częściowo lub całkowicie z tej opłaty, w szczególności jeżeli:</a:t>
            </a:r>
          </a:p>
          <a:p>
            <a:pPr marL="0" indent="0" algn="just">
              <a:buNone/>
            </a:pPr>
            <a:r>
              <a:rPr lang="pl-PL" dirty="0"/>
              <a:t>1)  wnoszą opłatę za pobyt innych członków rodziny w domu pomocy społecznej, ośrodku wsparcia lub innej placówce;</a:t>
            </a:r>
          </a:p>
          <a:p>
            <a:pPr marL="0" indent="0" algn="just">
              <a:buNone/>
            </a:pPr>
            <a:r>
              <a:rPr lang="pl-PL" dirty="0"/>
              <a:t>2)  występują uzasadnione okoliczności, zwłaszcza długotrwała choroba, bezrobocie, niepełnosprawność, śmierć członka rodziny, straty materialne powstałe w wyniku klęski żywiołowej lub innych zdarzeń losowych;</a:t>
            </a:r>
          </a:p>
          <a:p>
            <a:pPr marL="0" indent="0" algn="just">
              <a:buNone/>
            </a:pPr>
            <a:r>
              <a:rPr lang="pl-PL" dirty="0"/>
              <a:t>3)  małżonkowie, zstępni, wstępni utrzymują się z jednego świadczenia lub wynagrodzenia;</a:t>
            </a:r>
          </a:p>
          <a:p>
            <a:pPr marL="0" indent="0" algn="just">
              <a:buNone/>
            </a:pPr>
            <a:r>
              <a:rPr lang="pl-PL" dirty="0"/>
              <a:t>4)  osoba obowiązana do wnoszenia opłaty jest w ciąży lub samotnie wychowuje dziecko.</a:t>
            </a:r>
          </a:p>
        </p:txBody>
      </p:sp>
    </p:spTree>
    <p:extLst>
      <p:ext uri="{BB962C8B-B14F-4D97-AF65-F5344CB8AC3E}">
        <p14:creationId xmlns:p14="http://schemas.microsoft.com/office/powerpoint/2010/main" val="387072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26FDF3-6162-44B7-81F6-DC59CFDD4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211BDA-4E99-4049-ABAC-B2482B77A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Pomoc społeczna polega w szczególności na:</a:t>
            </a:r>
          </a:p>
          <a:p>
            <a:pPr marL="0" indent="0">
              <a:buNone/>
            </a:pPr>
            <a:r>
              <a:rPr lang="pl-PL" dirty="0"/>
              <a:t>1)  przyznawaniu i wypłacaniu przewidzianych ustawą świadczeń;</a:t>
            </a:r>
          </a:p>
          <a:p>
            <a:pPr marL="0" indent="0">
              <a:buNone/>
            </a:pPr>
            <a:r>
              <a:rPr lang="pl-PL" dirty="0"/>
              <a:t>2)  pracy socjalnej;</a:t>
            </a:r>
          </a:p>
          <a:p>
            <a:pPr marL="0" indent="0">
              <a:buNone/>
            </a:pPr>
            <a:r>
              <a:rPr lang="pl-PL" dirty="0"/>
              <a:t>3)  prowadzeniu i rozwoju niezbędnej infrastruktury socjalnej;</a:t>
            </a:r>
          </a:p>
          <a:p>
            <a:pPr marL="0" indent="0">
              <a:buNone/>
            </a:pPr>
            <a:r>
              <a:rPr lang="pl-PL" dirty="0"/>
              <a:t>4)  analizie i ocenie zjawisk rodzących zapotrzebowanie na świadczenia z pomocy społecznej;</a:t>
            </a:r>
          </a:p>
          <a:p>
            <a:pPr marL="0" indent="0">
              <a:buNone/>
            </a:pPr>
            <a:r>
              <a:rPr lang="pl-PL" dirty="0"/>
              <a:t>5)  realizacji zadań wynikających z rozeznanych potrzeb społecznych;</a:t>
            </a:r>
          </a:p>
          <a:p>
            <a:pPr marL="0" indent="0">
              <a:buNone/>
            </a:pPr>
            <a:r>
              <a:rPr lang="pl-PL" dirty="0"/>
              <a:t>6)  rozwijaniu nowych form pomocy społecznej i samopomocy w ramach zidentyfikowanych potrzeb (art. 15 </a:t>
            </a:r>
            <a:r>
              <a:rPr lang="pl-PL" dirty="0" err="1"/>
              <a:t>u.p.s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41355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5A6A30-025B-489F-BACE-C8E640AD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107</a:t>
            </a:r>
          </a:p>
        </p:txBody>
      </p:sp>
    </p:spTree>
    <p:extLst>
      <p:ext uri="{BB962C8B-B14F-4D97-AF65-F5344CB8AC3E}">
        <p14:creationId xmlns:p14="http://schemas.microsoft.com/office/powerpoint/2010/main" val="23941973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0432E1-6344-4F1B-9764-AC3296769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ustalania prawa do świadczeń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A31E80-0FDB-4664-8DB0-4D8D154A9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Kryteria ustalania prawa do świadczeń można podzielić na:</a:t>
            </a:r>
          </a:p>
          <a:p>
            <a:pPr>
              <a:buFontTx/>
              <a:buChar char="-"/>
            </a:pPr>
            <a:r>
              <a:rPr lang="pl-PL" dirty="0"/>
              <a:t>podmiotowe,</a:t>
            </a:r>
          </a:p>
          <a:p>
            <a:pPr>
              <a:buFontTx/>
              <a:buChar char="-"/>
            </a:pPr>
            <a:r>
              <a:rPr lang="pl-PL" dirty="0"/>
              <a:t>przedmiotowe</a:t>
            </a:r>
          </a:p>
        </p:txBody>
      </p:sp>
    </p:spTree>
    <p:extLst>
      <p:ext uri="{BB962C8B-B14F-4D97-AF65-F5344CB8AC3E}">
        <p14:creationId xmlns:p14="http://schemas.microsoft.com/office/powerpoint/2010/main" val="16453402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C05BAB-0339-4977-8AF8-DD9268C44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Kryterium podmiotowe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BE2AFC-2B2B-46D4-A761-CDAAC3EF1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56932"/>
            <a:ext cx="10050623" cy="3573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dirty="0"/>
              <a:t>Prawo do świadczeń z pomocy społecznej, jeżeli umowy międzynarodowe nie stanowią inaczej, przysługuje:</a:t>
            </a:r>
          </a:p>
          <a:p>
            <a:pPr marL="0" indent="0" algn="just">
              <a:buNone/>
            </a:pPr>
            <a:r>
              <a:rPr lang="pl-PL" sz="1400" dirty="0"/>
              <a:t>1)  osobom posiadającym </a:t>
            </a:r>
            <a:r>
              <a:rPr lang="pl-PL" sz="1400" b="1" u="sng" dirty="0"/>
              <a:t>obywatelstwo polskie mającym miejsce zamieszkania i przebywającym </a:t>
            </a:r>
            <a:r>
              <a:rPr lang="pl-PL" sz="1400" dirty="0"/>
              <a:t>na terytorium Rzeczypospolitej Polskiej;</a:t>
            </a:r>
          </a:p>
          <a:p>
            <a:pPr marL="0" indent="0" algn="just">
              <a:buNone/>
            </a:pPr>
            <a:r>
              <a:rPr lang="pl-PL" sz="1400" dirty="0"/>
              <a:t>2)  cudzoziemcom </a:t>
            </a:r>
            <a:r>
              <a:rPr lang="pl-PL" sz="1400" b="1" u="sng" dirty="0"/>
              <a:t>mającym miejsce zamieszkania i przebywającym </a:t>
            </a:r>
            <a:r>
              <a:rPr lang="pl-PL" sz="1400" dirty="0"/>
              <a:t>na terytorium Rzeczypospolitej Polskiej:</a:t>
            </a:r>
          </a:p>
          <a:p>
            <a:pPr marL="0" indent="0" algn="just">
              <a:buNone/>
            </a:pPr>
            <a:r>
              <a:rPr lang="pl-PL" sz="1400" dirty="0"/>
              <a:t>a)  na podstawie zezwolenia na pobyt stały, zezwolenia na pobyt rezydenta długoterminowego Unii Europejskiej, zezwolenia na pobyt czasowy udzielonego w związku z okolicznością, o której mowa w art. 159 ust. 1 pkt 1 lit. c lub d lub w art. 186 ust. 1 pkt 3 ustawy z dnia 12 grudnia 2013 r. o cudzoziemcach (Dz.U. z 2017 r. poz. 2206 i 2282 oraz z 2018 r. poz. 107, 138 i 771), lub w związku z uzyskaniem w Rzeczypospolitej Polskiej statusu uchodźcy lub ochrony uzupełniającej,</a:t>
            </a:r>
          </a:p>
          <a:p>
            <a:pPr marL="0" indent="0" algn="just">
              <a:buNone/>
            </a:pPr>
            <a:r>
              <a:rPr lang="pl-PL" sz="1400" dirty="0"/>
              <a:t>b)  w związku z uzyskaniem w Rzeczypospolitej Polskiej zgody na pobyt ze względów humanitarnych lub zgody na pobyt tolerowany - w formie schronienia, posiłku, niezbędnego ubrania oraz zasiłku celowego;</a:t>
            </a:r>
          </a:p>
          <a:p>
            <a:pPr marL="0" indent="0" algn="just">
              <a:buNone/>
            </a:pPr>
            <a:r>
              <a:rPr lang="pl-PL" sz="1400" dirty="0"/>
              <a:t>3)  </a:t>
            </a:r>
            <a:r>
              <a:rPr lang="pl-PL" sz="1400" b="1" u="sng" dirty="0"/>
              <a:t>mającym miejsce zamieszkania i przebywającym </a:t>
            </a:r>
            <a:r>
              <a:rPr lang="pl-PL" sz="1400" dirty="0"/>
              <a:t>na terytorium Rzeczypospolitej Polskiej obywatelom państw członkowskich Unii Europejskiej, państw członkowskich Europejskiego Porozumienia o Wolnym Handlu (EFTA) - stron umowy o Europejskim Obszarze Gospodarczym lub Konfederacji Szwajcarskiej oraz członkom ich rodzin w rozumieniu art. 2 pkt 4 ustawy z dnia 14 lipca 2006 r. o wjeździe na terytorium Rzeczypospolitej Polskiej, pobycie oraz wyjeździe z tego terytorium obywateli państw członkowskich Unii Europejskiej i członków ich rodzin (Dz.U. z 2017 r. poz. 900 oraz z 2018 r. poz. 650), posiadającym prawo pobytu lub prawo stałego pobytu na terytorium Rzeczypospolitej Polskiej.</a:t>
            </a:r>
          </a:p>
        </p:txBody>
      </p:sp>
    </p:spTree>
    <p:extLst>
      <p:ext uri="{BB962C8B-B14F-4D97-AF65-F5344CB8AC3E}">
        <p14:creationId xmlns:p14="http://schemas.microsoft.com/office/powerpoint/2010/main" val="40748540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D6239F-517C-4AFB-B798-EAFC7A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Kryterium przedmiotowe – trudna sytuacja życiowa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3647CE-E4BE-468B-8EA5-2C1172284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 szczególności trudna sytuacja życiowa jest spowodowana okolicznościami, o których mowa w art. 7 </a:t>
            </a:r>
            <a:r>
              <a:rPr lang="pl-PL" dirty="0" err="1"/>
              <a:t>u.p.s</a:t>
            </a:r>
            <a:r>
              <a:rPr lang="pl-PL" dirty="0"/>
              <a:t>., takimi jak:</a:t>
            </a:r>
          </a:p>
          <a:p>
            <a:pPr>
              <a:buFontTx/>
              <a:buChar char="-"/>
            </a:pPr>
            <a:r>
              <a:rPr lang="pl-PL" dirty="0"/>
              <a:t>ubóstwo,</a:t>
            </a:r>
          </a:p>
          <a:p>
            <a:pPr>
              <a:buFontTx/>
              <a:buChar char="-"/>
            </a:pPr>
            <a:r>
              <a:rPr lang="pl-PL" dirty="0"/>
              <a:t>sieroctwo,</a:t>
            </a:r>
          </a:p>
          <a:p>
            <a:pPr>
              <a:buFontTx/>
              <a:buChar char="-"/>
            </a:pPr>
            <a:r>
              <a:rPr lang="pl-PL" dirty="0"/>
              <a:t>bezdomność,</a:t>
            </a:r>
          </a:p>
          <a:p>
            <a:pPr>
              <a:buFontTx/>
              <a:buChar char="-"/>
            </a:pPr>
            <a:r>
              <a:rPr lang="pl-PL" dirty="0"/>
              <a:t>niepełnosprawność,</a:t>
            </a:r>
          </a:p>
          <a:p>
            <a:pPr>
              <a:buFontTx/>
              <a:buChar char="-"/>
            </a:pPr>
            <a:r>
              <a:rPr lang="pl-PL" dirty="0"/>
              <a:t>przemoc w rodzinie itp.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62690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229324-00A9-420A-A43C-3774FE882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Kryterium dochodowe jako przesłanka nabycia prawa do świadczeń pieniężnych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481EC0-13C8-493C-98B0-C7DBCE888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Prawo do świadczeń pieniężnych z pomocy społecznej, z zastrzeżeniem art. 40, 41, 53a, 78 i 91, przysługuje:</a:t>
            </a:r>
          </a:p>
          <a:p>
            <a:pPr marL="0" indent="0" algn="just">
              <a:buNone/>
            </a:pPr>
            <a:r>
              <a:rPr lang="pl-PL" dirty="0"/>
              <a:t>1)  osobie samotnie gospodarującej, której dochód nie przekracza kwoty </a:t>
            </a:r>
            <a:r>
              <a:rPr lang="pl-PL" b="1" u="sng" dirty="0"/>
              <a:t>701 zł</a:t>
            </a:r>
            <a:r>
              <a:rPr lang="pl-PL" dirty="0"/>
              <a:t>, zwanej dalej „kryterium dochodowym osoby samotnie gospodarującej”,</a:t>
            </a:r>
          </a:p>
          <a:p>
            <a:pPr marL="0" indent="0" algn="just">
              <a:buNone/>
            </a:pPr>
            <a:r>
              <a:rPr lang="pl-PL" dirty="0"/>
              <a:t>2)  osobie w rodzinie, w której dochód na osobę nie przekracza kwoty </a:t>
            </a:r>
            <a:r>
              <a:rPr lang="pl-PL" b="1" u="sng" dirty="0"/>
              <a:t>528 zł</a:t>
            </a:r>
            <a:r>
              <a:rPr lang="pl-PL" dirty="0"/>
              <a:t>, zwanej dalej „kryterium dochodowym na osobę w rodzinie”,</a:t>
            </a:r>
          </a:p>
          <a:p>
            <a:pPr marL="0" indent="0" algn="just">
              <a:buNone/>
            </a:pPr>
            <a:r>
              <a:rPr lang="pl-PL" dirty="0"/>
              <a:t>3)  rodzinie, której dochód nie przekracza sumy kwot kryterium dochodowego na osobę w rodzinie, zwanej dalej „kryterium dochodowym rodziny”</a:t>
            </a:r>
          </a:p>
        </p:txBody>
      </p:sp>
    </p:spTree>
    <p:extLst>
      <p:ext uri="{BB962C8B-B14F-4D97-AF65-F5344CB8AC3E}">
        <p14:creationId xmlns:p14="http://schemas.microsoft.com/office/powerpoint/2010/main" val="7232280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97BBC-11E4-4069-91D6-A1E901355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w sprawie świadczeń – wybrane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435828-935C-448D-840B-E007089A9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 postepowania w sprawie pomocy społecznej mają zastosowanie przepisy Kodeksu postępowania administracyjnego</a:t>
            </a:r>
          </a:p>
          <a:p>
            <a:pPr algn="just"/>
            <a:r>
              <a:rPr lang="pl-PL" dirty="0"/>
              <a:t>W postępowaniu w sprawie świadczeń z pomocy społecznej należy kierować się przede wszystkim </a:t>
            </a:r>
            <a:r>
              <a:rPr lang="pl-PL" b="1" u="sng" dirty="0"/>
              <a:t>dobrem osób korzystających z pomocy społecznej i ochroną ich dóbr osobistych</a:t>
            </a:r>
            <a:r>
              <a:rPr lang="pl-PL" dirty="0"/>
              <a:t>. W szczególności nie należy podawać do wiadomości publicznej nazwisk osób korzystających z pomocy społecznej oraz rodzaju i zakresu przyznanego świadczenia.</a:t>
            </a:r>
          </a:p>
        </p:txBody>
      </p:sp>
    </p:spTree>
    <p:extLst>
      <p:ext uri="{BB962C8B-B14F-4D97-AF65-F5344CB8AC3E}">
        <p14:creationId xmlns:p14="http://schemas.microsoft.com/office/powerpoint/2010/main" val="17185251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894490-10B5-463B-8EEF-98F00F9F6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w sprawie świadczeń – wybrane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E4166C-C8F5-4A01-93B5-581A7B99A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dirty="0"/>
              <a:t>Świadczenia z pomocy społecznej są udzielane na wniosek osoby zainteresowanej, jej przedstawiciela ustawowego albo innej osoby, za zgodą osoby zainteresowanej lub jej przedstawiciela ustawowego.</a:t>
            </a:r>
          </a:p>
          <a:p>
            <a:pPr algn="just"/>
            <a:r>
              <a:rPr lang="pl-PL" dirty="0"/>
              <a:t>Pomoc społeczna może być udzielona z urzędu</a:t>
            </a:r>
          </a:p>
        </p:txBody>
      </p:sp>
    </p:spTree>
    <p:extLst>
      <p:ext uri="{BB962C8B-B14F-4D97-AF65-F5344CB8AC3E}">
        <p14:creationId xmlns:p14="http://schemas.microsoft.com/office/powerpoint/2010/main" val="7888908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F7158-3C5A-480F-AF5D-500569DF5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w sprawie świadczeń – wybrane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46D66F-C325-466B-9AAD-9F4DD4D81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algn="just"/>
            <a:r>
              <a:rPr lang="pl-PL" dirty="0"/>
              <a:t>Właściwość miejscową gminy ustala się według </a:t>
            </a:r>
            <a:r>
              <a:rPr lang="pl-PL" b="1" u="sng" dirty="0"/>
              <a:t>miejsca zamieszkania osoby ubiegającej się o świadczenie.</a:t>
            </a:r>
          </a:p>
          <a:p>
            <a:pPr algn="just"/>
            <a:r>
              <a:rPr lang="pl-PL" dirty="0"/>
              <a:t>W przypadku </a:t>
            </a:r>
            <a:r>
              <a:rPr lang="pl-PL" b="1" u="sng" dirty="0"/>
              <a:t>osoby bezdomnej właściwą miejscowo jest gmina ostatniego miejsca zameldowania tej osoby na pobyt stały.</a:t>
            </a:r>
          </a:p>
          <a:p>
            <a:pPr algn="just"/>
            <a:r>
              <a:rPr lang="pl-PL" dirty="0"/>
              <a:t> W przypadkach </a:t>
            </a:r>
            <a:r>
              <a:rPr lang="pl-PL" b="1" u="sng" dirty="0"/>
              <a:t>szczególnie uzasadnionych sytuacją osobistą </a:t>
            </a:r>
            <a:r>
              <a:rPr lang="pl-PL" dirty="0"/>
              <a:t>osoby ubiegającej się o świadczenie, </a:t>
            </a:r>
            <a:r>
              <a:rPr lang="pl-PL" b="1" u="sng" dirty="0"/>
              <a:t>w sprawach niecierpiących zwłoki</a:t>
            </a:r>
            <a:r>
              <a:rPr lang="pl-PL" dirty="0"/>
              <a:t> oraz w sprawach cudzoziemców, którym udzielono zgody na pobyt ze względów humanitarnych lub zgody na pobyt tolerowany, i cudzoziemców, o których mowa w art. 5a, właściwa miejscowo jest </a:t>
            </a:r>
            <a:r>
              <a:rPr lang="pl-PL" b="1" u="sng" dirty="0"/>
              <a:t>gmina miejsca pobytu osoby ubiegającej się o świadczenie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Dla mieszkańca domu właściwa jest gmina, która skierowała go do domu pomocy społecznej.</a:t>
            </a:r>
          </a:p>
          <a:p>
            <a:pPr algn="just"/>
            <a:r>
              <a:rPr lang="pl-PL" dirty="0"/>
              <a:t>Gmina właściwa ze względu na miejsce zamieszkania albo na ostatnie miejsce zameldowania na pobyt stały jest obowiązana do zwrotu wydatków gminie, która przyznała świadczenia w miejscu pobytu</a:t>
            </a:r>
          </a:p>
        </p:txBody>
      </p:sp>
    </p:spTree>
    <p:extLst>
      <p:ext uri="{BB962C8B-B14F-4D97-AF65-F5344CB8AC3E}">
        <p14:creationId xmlns:p14="http://schemas.microsoft.com/office/powerpoint/2010/main" val="731361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0FA9B-C109-4B24-B937-3A2CB9E89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w sprawie świadczeń – wybrane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5AAF8F-367B-4527-96C6-EBFEE05B8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Przyznanie świadczeń z pomocy społecznej następuje w formie decyzji administracyjnej.</a:t>
            </a:r>
          </a:p>
          <a:p>
            <a:pPr algn="just"/>
            <a:r>
              <a:rPr lang="pl-PL" dirty="0"/>
              <a:t>Udzielenie świadczeń w postaci interwencji kryzysowej, pracy socjalnej, poradnictwa, uczestnictwa w zajęciach klubu samopomocy, klubu samopomocy dla osób z zaburzeniami psychicznymi, schronienia w formie ogrzewalni i noclegowni, sprawienia pogrzebu, a także przyznanie biletu kredytowanego nie wymaga wydania decyzji administracyjnej.</a:t>
            </a:r>
          </a:p>
        </p:txBody>
      </p:sp>
    </p:spTree>
    <p:extLst>
      <p:ext uri="{BB962C8B-B14F-4D97-AF65-F5344CB8AC3E}">
        <p14:creationId xmlns:p14="http://schemas.microsoft.com/office/powerpoint/2010/main" val="41397909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C7DC59-518A-4745-B99F-34ED7A4C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w sprawie świadczeń – wybrane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1711A3-252A-474E-A46B-8DDE6D506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Decyzję administracyjną o przyznaniu lub odmowie przyznania świadczenia, z wyjątkiem decyzji o odmowie przyznania biletu kredytowanego oraz decyzji w sprawach cudzoziemców, o których mowa w art. 5a, wydaje się </a:t>
            </a:r>
            <a:r>
              <a:rPr lang="pl-PL" b="1" u="sng" dirty="0"/>
              <a:t>po przeprowadzeniu rodzinnego wywiadu środowiskowego.</a:t>
            </a:r>
          </a:p>
        </p:txBody>
      </p:sp>
    </p:spTree>
    <p:extLst>
      <p:ext uri="{BB962C8B-B14F-4D97-AF65-F5344CB8AC3E}">
        <p14:creationId xmlns:p14="http://schemas.microsoft.com/office/powerpoint/2010/main" val="86245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DD65E5-5889-4DA1-82DA-BA7BC74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Zasady ogólne pomocy społecznej – zasada pomocniczości (subsydiarności)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1D39D-086C-45E1-8B25-E054156E5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Pomoc społeczną należy traktować jako swoistego </a:t>
            </a:r>
            <a:r>
              <a:rPr lang="pl-PL" b="1" u="sng" dirty="0"/>
              <a:t>rodzaju ostateczność w systemie zabezpieczenia społecznego</a:t>
            </a:r>
            <a:r>
              <a:rPr lang="pl-PL" dirty="0"/>
              <a:t>. Udzielenie tej mocy następuje w sytuacji gdy osoba nie jest w stanie zaspokoić swoich potrzeb poprzez dochody otrzymywane z pracy lub świadczenia z ubezpieczenia społecznego.</a:t>
            </a:r>
          </a:p>
          <a:p>
            <a:pPr algn="just"/>
            <a:r>
              <a:rPr lang="pl-PL" dirty="0"/>
              <a:t>Zgodnie z art. 2 ust. 1 </a:t>
            </a:r>
            <a:r>
              <a:rPr lang="pl-PL" dirty="0" err="1"/>
              <a:t>u.p.s</a:t>
            </a:r>
            <a:r>
              <a:rPr lang="pl-PL" dirty="0"/>
              <a:t>. pomoc społeczna przyznawana jest dopiero wtedy, gdy osoba lub rodzina </a:t>
            </a:r>
            <a:r>
              <a:rPr lang="pl-PL" b="1" u="sng" dirty="0"/>
              <a:t>nie jest w stanie pokonać trudnej sytuacji życiowej, przy użyciu własnych uprawnień, zasobów, możliwości.  </a:t>
            </a:r>
          </a:p>
        </p:txBody>
      </p:sp>
    </p:spTree>
    <p:extLst>
      <p:ext uri="{BB962C8B-B14F-4D97-AF65-F5344CB8AC3E}">
        <p14:creationId xmlns:p14="http://schemas.microsoft.com/office/powerpoint/2010/main" val="21022646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02255E-7056-4A31-8640-63A37CBD6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w sprawie świadczeń – wybrane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2CDA7F-99EA-49DD-A569-5D7E2AFEA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Zadania pomocy społecznej w gminach wykonują jednostki organizacyjne - </a:t>
            </a:r>
            <a:r>
              <a:rPr lang="pl-PL" b="1" u="sng" dirty="0"/>
              <a:t>ośrodki pomocy społecznej </a:t>
            </a:r>
            <a:r>
              <a:rPr lang="pl-PL" dirty="0"/>
              <a:t>(art. 110 ust. 1 </a:t>
            </a:r>
            <a:r>
              <a:rPr lang="pl-PL" dirty="0" err="1"/>
              <a:t>u.p.s</a:t>
            </a:r>
            <a:r>
              <a:rPr lang="pl-PL" dirty="0"/>
              <a:t>.)</a:t>
            </a:r>
          </a:p>
          <a:p>
            <a:pPr algn="just"/>
            <a:r>
              <a:rPr lang="pl-PL" dirty="0"/>
              <a:t>Wójt (burmistrz, prezydent miasta) udziela </a:t>
            </a:r>
            <a:r>
              <a:rPr lang="pl-PL" b="1" u="sng" dirty="0"/>
              <a:t>kierownikowi ośrodka pomocy </a:t>
            </a:r>
            <a:r>
              <a:rPr lang="pl-PL" dirty="0"/>
              <a:t>społecznej upoważnienia do wydawania decyzji administracyjnych w indywidualnych sprawach z zakresu pomocy społecznej należących do właściwości gminy. (art. 110 ust. 7 </a:t>
            </a:r>
            <a:r>
              <a:rPr lang="pl-PL" dirty="0" err="1"/>
              <a:t>u.p.s</a:t>
            </a:r>
            <a:r>
              <a:rPr lang="pl-PL" dirty="0"/>
              <a:t>.)</a:t>
            </a:r>
          </a:p>
          <a:p>
            <a:pPr algn="just"/>
            <a:r>
              <a:rPr lang="pl-PL" dirty="0"/>
              <a:t>Upoważnienie  może być także udzielone innej osobie na wniosek kierownika ośrodka pomocy społecznej (art. 110 ust. 8 </a:t>
            </a:r>
            <a:r>
              <a:rPr lang="pl-PL" dirty="0" err="1"/>
              <a:t>u.p.s</a:t>
            </a:r>
            <a:r>
              <a:rPr lang="pl-PL" dirty="0"/>
              <a:t>.)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486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7660B-ACED-4110-8E8F-DF583A243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w sprawie świadczeń – wybrane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D6AAAD-D6F9-4430-AE54-6A3526F9C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Organem odwoławczym jest samorządowe kolegium odwoławcze</a:t>
            </a:r>
          </a:p>
          <a:p>
            <a:r>
              <a:rPr lang="pl-PL" dirty="0"/>
              <a:t>Na ostateczną decyzję przysługuje skarga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4740904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B49151-CB67-4928-A802-0005371A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Kazus 110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81314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D2491E-DFFC-459D-919D-9C62B0404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E08F28-96FA-4889-B204-4B58CC37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W. Muszalski, </a:t>
            </a:r>
            <a:r>
              <a:rPr lang="pl-PL" i="1" dirty="0"/>
              <a:t>Prawo socjalne, </a:t>
            </a:r>
            <a:r>
              <a:rPr lang="pl-PL" dirty="0"/>
              <a:t>Warszawa 2010,</a:t>
            </a:r>
          </a:p>
          <a:p>
            <a:r>
              <a:rPr lang="pl-PL" dirty="0"/>
              <a:t>I. Sierpowska, </a:t>
            </a:r>
            <a:r>
              <a:rPr lang="pl-PL" i="1" dirty="0"/>
              <a:t>Prawo pomocy społecznej, </a:t>
            </a:r>
            <a:r>
              <a:rPr lang="pl-PL" dirty="0"/>
              <a:t>Kraków 2006,</a:t>
            </a:r>
          </a:p>
          <a:p>
            <a:r>
              <a:rPr lang="pl-PL"/>
              <a:t>Ustawy </a:t>
            </a:r>
            <a:r>
              <a:rPr lang="pl-PL" dirty="0"/>
              <a:t>z dnia 12 marca 2004 roku o pomocy społecznej (Dz.U. z 2018 r. poz. 1508)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539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F57B8-27F4-47B3-9412-F28BA7D45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Zasady ogólne pomocy społecznej – zasada pomocniczości (subsydiarności)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48051D-77F3-459E-BD5C-FB6B74754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Wzmocnieniem zasady pomocniczości jest konieczność spełnienia kryterium dochodowego, wymaganego przy większości świadczeń pieniężnych.</a:t>
            </a:r>
          </a:p>
          <a:p>
            <a:pPr algn="just"/>
            <a:r>
              <a:rPr lang="pl-PL" dirty="0"/>
              <a:t>Wyrazem powyższej zasady są ponadto regulacje dotyczące:</a:t>
            </a:r>
          </a:p>
          <a:p>
            <a:pPr algn="just">
              <a:buFontTx/>
              <a:buChar char="-"/>
            </a:pPr>
            <a:r>
              <a:rPr lang="pl-PL" dirty="0"/>
              <a:t>ustalania sytuacji majątkowej osoby ubiegającej się o świadczenia,</a:t>
            </a:r>
          </a:p>
          <a:p>
            <a:pPr algn="just">
              <a:buFontTx/>
              <a:buChar char="-"/>
            </a:pPr>
            <a:r>
              <a:rPr lang="pl-PL" dirty="0"/>
              <a:t>określenia zasad zwrotu świadczeń</a:t>
            </a:r>
          </a:p>
          <a:p>
            <a:pPr algn="just">
              <a:buFontTx/>
              <a:buChar char="-"/>
            </a:pPr>
            <a:r>
              <a:rPr lang="pl-PL" dirty="0"/>
              <a:t>ponoszenia kosztów niektórych rodzajów wsparcia przez ich beneficjentów</a:t>
            </a:r>
          </a:p>
        </p:txBody>
      </p:sp>
    </p:spTree>
    <p:extLst>
      <p:ext uri="{BB962C8B-B14F-4D97-AF65-F5344CB8AC3E}">
        <p14:creationId xmlns:p14="http://schemas.microsoft.com/office/powerpoint/2010/main" val="241011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A96C0-6086-425E-BAB7-49C5615E5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Zasady ogólne pomocy społecznej – zasada indywidualizacji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9378D5-044E-45EE-B0A9-BF1E9BD1C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Wyrazem zasady indywidualizacji jest treść art. 3 ust. 3 </a:t>
            </a:r>
            <a:r>
              <a:rPr lang="pl-PL" dirty="0" err="1"/>
              <a:t>u.p.s</a:t>
            </a:r>
            <a:r>
              <a:rPr lang="pl-PL" dirty="0"/>
              <a:t>., który stanowi: ,,Rodzaj, forma i rozmiar świadczenia powinny być odpowiednie do </a:t>
            </a:r>
            <a:r>
              <a:rPr lang="pl-PL" b="1" u="sng" dirty="0"/>
              <a:t>okoliczności uzasadniających udzielenie pomocy”</a:t>
            </a:r>
          </a:p>
          <a:p>
            <a:pPr algn="just"/>
            <a:r>
              <a:rPr lang="pl-PL" dirty="0"/>
              <a:t>Odróżnia ona tę pomoc od ubezpieczeń społecznych, w których </a:t>
            </a:r>
            <a:r>
              <a:rPr lang="pl-PL" b="1" u="sng" dirty="0"/>
              <a:t>rodzaje świadczeń są ściśle określone przepisami prawa i są zależne od zdarzenia losowego</a:t>
            </a:r>
            <a:r>
              <a:rPr lang="pl-PL" dirty="0"/>
              <a:t>, bez możliwości dopasowania wsparcia do jednostkowych przypadków.</a:t>
            </a:r>
          </a:p>
          <a:p>
            <a:pPr algn="just"/>
            <a:r>
              <a:rPr lang="pl-PL" dirty="0"/>
              <a:t>Wynikająca z zasady indywidualizacji elastyczność świadczeń polega na możliwości ich modyfikacji zwłaszcza ograniczaniu lub zmianie formy.</a:t>
            </a:r>
          </a:p>
          <a:p>
            <a:pPr algn="just"/>
            <a:r>
              <a:rPr lang="pl-PL" dirty="0"/>
              <a:t>Instrumentem umożliwiającym realizację tej zasady jest wywiad środowiskowy.</a:t>
            </a:r>
          </a:p>
        </p:txBody>
      </p:sp>
    </p:spTree>
    <p:extLst>
      <p:ext uri="{BB962C8B-B14F-4D97-AF65-F5344CB8AC3E}">
        <p14:creationId xmlns:p14="http://schemas.microsoft.com/office/powerpoint/2010/main" val="13395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027122-BD4C-4A5C-820E-86E4408B3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Zasady ogólne pomocy społecznej – zasada uznaniowości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96CE74-1488-42F8-A7D4-4411901A8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Oznacza znaczną swobodę organu w podejmowaniu decyzji o przyznaniu pomocy.</a:t>
            </a:r>
          </a:p>
          <a:p>
            <a:pPr algn="just"/>
            <a:r>
              <a:rPr lang="pl-PL" dirty="0"/>
              <a:t>Organy stosujące prawo oceniają czy podmiot ubiegający się o przyznanie pomocy </a:t>
            </a:r>
            <a:r>
              <a:rPr lang="pl-PL" b="1" u="sng" dirty="0"/>
              <a:t>może wykorzystać własne środki i uprawnienia w celu przezwyciężenia trudnej sytuacji życiowej i czy aktywnie uczestniczy w pokonywaniu trudności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586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zny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518</TotalTime>
  <Words>3631</Words>
  <Application>Microsoft Office PowerPoint</Application>
  <PresentationFormat>Panoramiczny</PresentationFormat>
  <Paragraphs>263</Paragraphs>
  <Slides>63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63</vt:i4>
      </vt:variant>
    </vt:vector>
  </HeadingPairs>
  <TitlesOfParts>
    <vt:vector size="67" baseType="lpstr">
      <vt:lpstr>Arial</vt:lpstr>
      <vt:lpstr>Garamond</vt:lpstr>
      <vt:lpstr>Noto Serif</vt:lpstr>
      <vt:lpstr>Organiczny</vt:lpstr>
      <vt:lpstr>Pomoc społeczna</vt:lpstr>
      <vt:lpstr>Podstawa prawna</vt:lpstr>
      <vt:lpstr>Istota pomocy społecznej</vt:lpstr>
      <vt:lpstr>Organizacja pomocy społecznej</vt:lpstr>
      <vt:lpstr>Zadania pomocy społecznej</vt:lpstr>
      <vt:lpstr>Zasady ogólne pomocy społecznej – zasada pomocniczości (subsydiarności)</vt:lpstr>
      <vt:lpstr>Zasady ogólne pomocy społecznej – zasada pomocniczości (subsydiarności)</vt:lpstr>
      <vt:lpstr>Zasady ogólne pomocy społecznej – zasada indywidualizacji</vt:lpstr>
      <vt:lpstr>Zasady ogólne pomocy społecznej – zasada uznaniowości</vt:lpstr>
      <vt:lpstr>Zasady ogólne pomocy społecznej – zasada poszanowania godności człowieka</vt:lpstr>
      <vt:lpstr>Zasady ogólne pomocy społecznej – zasada współdziałania</vt:lpstr>
      <vt:lpstr>Zasady ogólne pomocy społecznej – zasada współdziałania</vt:lpstr>
      <vt:lpstr>Zasady ogólne pomocy społecznej – zasada adekwatności potrzeb do celów i możliwości pomocy społecznej</vt:lpstr>
      <vt:lpstr>Świadczenia z pomocy społecznej</vt:lpstr>
      <vt:lpstr>Świadczenia z pomocy społecznej</vt:lpstr>
      <vt:lpstr>Świadczenia z pomocy społecznej</vt:lpstr>
      <vt:lpstr>Świadczenia z pomocy społecznej</vt:lpstr>
      <vt:lpstr>Świadczenia pieniężne</vt:lpstr>
      <vt:lpstr>Świadczenia niepieniężne</vt:lpstr>
      <vt:lpstr>Świadczenia niepieniężne –c.d.</vt:lpstr>
      <vt:lpstr>Zasiłek stały</vt:lpstr>
      <vt:lpstr>Zasiłek stały</vt:lpstr>
      <vt:lpstr>Zasiłek stały</vt:lpstr>
      <vt:lpstr>KAZUS 101</vt:lpstr>
      <vt:lpstr>Zasiłek okresowy</vt:lpstr>
      <vt:lpstr>Zasiłek okresowy</vt:lpstr>
      <vt:lpstr>Kazus 103</vt:lpstr>
      <vt:lpstr>Zasiłek celowy</vt:lpstr>
      <vt:lpstr>Zasiłek celowy</vt:lpstr>
      <vt:lpstr>Zasiłek celowy</vt:lpstr>
      <vt:lpstr>Zasiłek celowy, o którym mowa w art. 40 u.p.s.</vt:lpstr>
      <vt:lpstr>Kazus 106</vt:lpstr>
      <vt:lpstr>Specjalny zasiłek celowy</vt:lpstr>
      <vt:lpstr>Usługi opiekuńcze jako przykład świadczenia niepieniężnego</vt:lpstr>
      <vt:lpstr>Usługi opiekuńcze jako przykład świadczenia niepieniężnego</vt:lpstr>
      <vt:lpstr>Usługi opiekuńcze jako przykład świadczenia niepieniężnego</vt:lpstr>
      <vt:lpstr>Dom pomocy społecznej</vt:lpstr>
      <vt:lpstr>Dom pomocy społecznej</vt:lpstr>
      <vt:lpstr>Dom pomocy społecznej</vt:lpstr>
      <vt:lpstr>Dom pomocy społecznej</vt:lpstr>
      <vt:lpstr>Dom pomocy społecznej</vt:lpstr>
      <vt:lpstr>Dom pomocy społecznej</vt:lpstr>
      <vt:lpstr>Dom pomocy społecznej </vt:lpstr>
      <vt:lpstr>Dom pomocy społecznej</vt:lpstr>
      <vt:lpstr>Dom pomocy społecznej</vt:lpstr>
      <vt:lpstr>Dom pomocy społecznej</vt:lpstr>
      <vt:lpstr>Dom pomocy społecznej</vt:lpstr>
      <vt:lpstr>Dom pomocy społecznej</vt:lpstr>
      <vt:lpstr>Dom pomocy społecznej</vt:lpstr>
      <vt:lpstr>Kazus 107</vt:lpstr>
      <vt:lpstr>Kryteria ustalania prawa do świadczeń</vt:lpstr>
      <vt:lpstr>Kryterium podmiotowe</vt:lpstr>
      <vt:lpstr>Kryterium przedmiotowe – trudna sytuacja życiowa</vt:lpstr>
      <vt:lpstr>Kryterium dochodowe jako przesłanka nabycia prawa do świadczeń pieniężnych</vt:lpstr>
      <vt:lpstr>Postępowanie w sprawie świadczeń – wybrane zagadnienia</vt:lpstr>
      <vt:lpstr>Postępowanie w sprawie świadczeń – wybrane zagadnienia</vt:lpstr>
      <vt:lpstr>Postępowanie w sprawie świadczeń – wybrane zagadnienia</vt:lpstr>
      <vt:lpstr>Postępowanie w sprawie świadczeń – wybrane zagadnienia</vt:lpstr>
      <vt:lpstr>Postępowanie w sprawie świadczeń – wybrane zagadnienia</vt:lpstr>
      <vt:lpstr>Postępowanie w sprawie świadczeń – wybrane zagadnienia</vt:lpstr>
      <vt:lpstr>Postępowanie w sprawie świadczeń – wybrane zagadnienia</vt:lpstr>
      <vt:lpstr>Kazus 110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 społeczna</dc:title>
  <dc:creator>Sabina Pochopien</dc:creator>
  <cp:lastModifiedBy>Sabina Pochopien</cp:lastModifiedBy>
  <cp:revision>42</cp:revision>
  <dcterms:created xsi:type="dcterms:W3CDTF">2018-12-08T10:29:54Z</dcterms:created>
  <dcterms:modified xsi:type="dcterms:W3CDTF">2019-01-30T12:44:57Z</dcterms:modified>
</cp:coreProperties>
</file>