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01.03.2020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1484785"/>
            <a:ext cx="7776864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effectLst/>
              </a:rPr>
              <a:t>PORADA PRAWNA -</a:t>
            </a:r>
            <a:br>
              <a:rPr lang="pl-PL" sz="4000" b="1" dirty="0">
                <a:effectLst/>
              </a:rPr>
            </a:br>
            <a:r>
              <a:rPr lang="pl-PL" sz="4000" b="1" dirty="0">
                <a:effectLst/>
              </a:rPr>
              <a:t>SCHEMAT BUDOWY NA POTRZEBY ZAJĘĆ DYDAKTYCZNYCH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548680"/>
            <a:ext cx="7859216" cy="583264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b="1" dirty="0"/>
              <a:t>Elementy porady prawnej</a:t>
            </a:r>
          </a:p>
          <a:p>
            <a:pPr marL="82296" indent="0">
              <a:buNone/>
            </a:pPr>
            <a:endParaRPr lang="pl-PL" b="1" dirty="0"/>
          </a:p>
          <a:p>
            <a:pPr marL="82296" indent="0">
              <a:buNone/>
            </a:pPr>
            <a:r>
              <a:rPr lang="pl-PL" b="1" dirty="0"/>
              <a:t>Sporządzając poradę prawną należy wskazać następujące elementy:</a:t>
            </a:r>
          </a:p>
          <a:p>
            <a:pPr algn="just"/>
            <a:r>
              <a:rPr lang="pl-PL" dirty="0"/>
              <a:t> miejsowość i datę sporządzenia porady</a:t>
            </a:r>
          </a:p>
          <a:p>
            <a:pPr algn="just"/>
            <a:r>
              <a:rPr lang="pl-PL" dirty="0"/>
              <a:t> sygnaturę akt</a:t>
            </a:r>
          </a:p>
          <a:p>
            <a:pPr algn="just"/>
            <a:r>
              <a:rPr lang="pl-PL" dirty="0"/>
              <a:t>imię i nazwisko Klienta</a:t>
            </a:r>
          </a:p>
          <a:p>
            <a:pPr algn="just"/>
            <a:r>
              <a:rPr lang="pl-PL" dirty="0"/>
              <a:t>nagłówek „Porada prawna”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82296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podstawy ustalenia stanu faktycznego</a:t>
            </a:r>
          </a:p>
          <a:p>
            <a:pPr marL="82296" indent="0" algn="just">
              <a:buNone/>
            </a:pPr>
            <a:r>
              <a:rPr lang="pl-PL" dirty="0"/>
              <a:t>np. rozmowa z Klientem,</a:t>
            </a:r>
          </a:p>
          <a:p>
            <a:pPr marL="82296" indent="0" algn="just">
              <a:buNone/>
            </a:pPr>
            <a:r>
              <a:rPr lang="pl-PL" dirty="0"/>
              <a:t>określone dokumenty (ze wskazaniem o jaki dokument chodzi, jego daty i sygnatury)</a:t>
            </a:r>
          </a:p>
          <a:p>
            <a:pPr algn="just"/>
            <a:r>
              <a:rPr lang="pl-PL" dirty="0"/>
              <a:t>opis stanu faktycznego</a:t>
            </a:r>
          </a:p>
          <a:p>
            <a:pPr algn="just"/>
            <a:r>
              <a:rPr lang="pl-PL" dirty="0"/>
              <a:t> zapytania Klienta – wymienione w punktach</a:t>
            </a:r>
          </a:p>
          <a:p>
            <a:pPr algn="just"/>
            <a:r>
              <a:rPr lang="pl-PL" dirty="0"/>
              <a:t>podstawę prawną</a:t>
            </a:r>
          </a:p>
          <a:p>
            <a:pPr marL="82296" indent="0" algn="just">
              <a:buNone/>
            </a:pPr>
            <a:r>
              <a:rPr lang="pl-PL" dirty="0"/>
              <a:t>należy wymienić wszystkie akty prawne, mające znaczenie dla udzielenia odpowiedzi na pytania Klienta (bądź rozstrzygnięcia istotnych kwestii o które Klient nie pyta, lecz które są związane z danym zagadnieniem i zasługują na zasygnalizowanie Klientowi), ze wskazaniem ich daty oraz publikatora;</a:t>
            </a:r>
          </a:p>
          <a:p>
            <a:pPr marL="82296" indent="0" algn="just">
              <a:buNone/>
            </a:pPr>
            <a:r>
              <a:rPr lang="pl-PL" dirty="0"/>
              <a:t>w razie stosowania w uzasadnieniu porady skrótów dla oznaczeń aktów prawnych należy je w tym miejscu opisać,</a:t>
            </a:r>
          </a:p>
          <a:p>
            <a:pPr marL="82296" indent="0" algn="just">
              <a:buNone/>
            </a:pPr>
            <a:r>
              <a:rPr lang="pl-PL" dirty="0"/>
              <a:t>np. posługując się sformułowaniem „przywoływana dalej jako: .....”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404664"/>
            <a:ext cx="7499176" cy="619268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główne tezy porady</a:t>
            </a:r>
          </a:p>
          <a:p>
            <a:pPr marL="82296" indent="0" algn="just">
              <a:buNone/>
            </a:pPr>
            <a:r>
              <a:rPr lang="pl-PL" dirty="0"/>
              <a:t>np. w punktach, nawiązujących do numeracji pytań zadanych przez Klienta (kwestii problemowych)</a:t>
            </a:r>
          </a:p>
          <a:p>
            <a:r>
              <a:rPr lang="pl-PL" dirty="0"/>
              <a:t>uzasadnienie</a:t>
            </a:r>
          </a:p>
          <a:p>
            <a:pPr marL="82296" indent="0">
              <a:buNone/>
            </a:pPr>
            <a:r>
              <a:rPr lang="pl-PL" dirty="0"/>
              <a:t>dla przejrzystości wypowiedzi warto rozważyć podział na części nawiązujące do pytań zadanych przez Klienta (kwestii problemowych) oznaczone numerycznie lub opatrzone nagłówkami;</a:t>
            </a:r>
          </a:p>
          <a:p>
            <a:pPr marL="82296" indent="0">
              <a:buNone/>
            </a:pPr>
            <a:r>
              <a:rPr lang="pl-PL" dirty="0"/>
              <a:t>należy wskazywać konkretne przepisy prawne, na których opiera się zajmowane stanowisko;</a:t>
            </a:r>
          </a:p>
          <a:p>
            <a:pPr marL="82296" indent="0">
              <a:buNone/>
            </a:pPr>
            <a:r>
              <a:rPr lang="pl-PL" dirty="0"/>
              <a:t>w przypadku korzystania z orzecznictwa lub poglądów </a:t>
            </a:r>
            <a:r>
              <a:rPr lang="pl-PL"/>
              <a:t>przedstawicieli doktryny </a:t>
            </a:r>
            <a:r>
              <a:rPr lang="pl-PL" dirty="0"/>
              <a:t>należy powoływać odpowiednie źródło</a:t>
            </a:r>
          </a:p>
          <a:p>
            <a:r>
              <a:rPr lang="pl-PL" dirty="0"/>
              <a:t>podpis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239</TotalTime>
  <Words>221</Words>
  <Application>Microsoft Office PowerPoint</Application>
  <PresentationFormat>Pokaz na ekranie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Gill Sans MT</vt:lpstr>
      <vt:lpstr>Verdana</vt:lpstr>
      <vt:lpstr>Wingdings 2</vt:lpstr>
      <vt:lpstr>Przesilenie</vt:lpstr>
      <vt:lpstr>PORADA PRAWNA - SCHEMAT BUDOWY NA POTRZEBY ZAJĘĆ DYDAKTYCZNYCH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36</cp:revision>
  <dcterms:created xsi:type="dcterms:W3CDTF">2013-10-05T07:34:23Z</dcterms:created>
  <dcterms:modified xsi:type="dcterms:W3CDTF">2020-03-01T08:19:58Z</dcterms:modified>
</cp:coreProperties>
</file>