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381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381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381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381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381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381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660033"/>
          </a:solidFill>
        </a:fill>
      </a:tcStyle>
    </a:band2H>
    <a:firstCol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0033"/>
          </a:solidFill>
        </a:fill>
      </a:tcStyle>
    </a:lastRow>
    <a:firstRow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38100" cap="flat">
              <a:solidFill>
                <a:srgbClr val="660033"/>
              </a:solidFill>
              <a:prstDash val="solid"/>
              <a:round/>
            </a:ln>
          </a:top>
          <a:bottom>
            <a:ln w="127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660033"/>
        </a:fontRef>
        <a:srgbClr val="660033"/>
      </a:tcTxStyle>
      <a:tcStyle>
        <a:tcBdr>
          <a:left>
            <a:ln w="12700" cap="flat">
              <a:solidFill>
                <a:srgbClr val="660033"/>
              </a:solidFill>
              <a:prstDash val="solid"/>
              <a:round/>
            </a:ln>
          </a:left>
          <a:right>
            <a:ln w="12700" cap="flat">
              <a:solidFill>
                <a:srgbClr val="660033"/>
              </a:solidFill>
              <a:prstDash val="solid"/>
              <a:round/>
            </a:ln>
          </a:right>
          <a:top>
            <a:ln w="12700" cap="flat">
              <a:solidFill>
                <a:srgbClr val="660033"/>
              </a:solidFill>
              <a:prstDash val="solid"/>
              <a:round/>
            </a:ln>
          </a:top>
          <a:bottom>
            <a:ln w="38100" cap="flat">
              <a:solidFill>
                <a:srgbClr val="660033"/>
              </a:solidFill>
              <a:prstDash val="solid"/>
              <a:round/>
            </a:ln>
          </a:bottom>
          <a:insideH>
            <a:ln w="12700" cap="flat">
              <a:solidFill>
                <a:srgbClr val="660033"/>
              </a:solidFill>
              <a:prstDash val="solid"/>
              <a:round/>
            </a:ln>
          </a:insideH>
          <a:insideV>
            <a:ln w="12700" cap="flat">
              <a:solidFill>
                <a:srgbClr val="66003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8086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384895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384895" y="6245225"/>
            <a:ext cx="301905" cy="288820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6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5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kst tytułowy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000000"/>
            </a:gs>
            <a:gs pos="100000">
              <a:srgbClr val="641C66">
                <a:alpha val="9098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28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67543" y="980728"/>
            <a:ext cx="7772401" cy="1944219"/>
          </a:xfrm>
          <a:prstGeom prst="rect">
            <a:avLst/>
          </a:prstGeom>
        </p:spPr>
        <p:txBody>
          <a:bodyPr/>
          <a:lstStyle/>
          <a:p>
            <a:pPr defTabSz="466344">
              <a:defRPr sz="1900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dirty="0"/>
              <a:t>Prawo rzymskie II:</a:t>
            </a:r>
            <a:br>
              <a:rPr dirty="0"/>
            </a:br>
            <a:r>
              <a:rPr dirty="0"/>
              <a:t>Prawo rzeczowe.</a:t>
            </a:r>
            <a:br>
              <a:rPr dirty="0"/>
            </a:br>
            <a:r>
              <a:rPr lang="pl-PL" smtClean="0"/>
              <a:t>Podział rzeczy</a:t>
            </a:r>
            <a:br>
              <a:rPr lang="pl-PL" smtClean="0"/>
            </a:br>
            <a:r>
              <a:rPr dirty="0" smtClean="0"/>
              <a:t>Posiadanie </a:t>
            </a:r>
            <a:r>
              <a:rPr dirty="0"/>
              <a:t>– rodzaje posiadania, istota oraz ochrona posiadania.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sz="quarter" idx="1"/>
          </p:nvPr>
        </p:nvSpPr>
        <p:spPr>
          <a:xfrm>
            <a:off x="1371600" y="4292600"/>
            <a:ext cx="6400800" cy="1752600"/>
          </a:xfrm>
          <a:prstGeom prst="rect">
            <a:avLst/>
          </a:prstGeom>
        </p:spPr>
        <p:txBody>
          <a:bodyPr/>
          <a:lstStyle/>
          <a:p>
            <a:pPr defTabSz="896111">
              <a:lnSpc>
                <a:spcPct val="80000"/>
              </a:lnSpc>
              <a:spcBef>
                <a:spcPts val="600"/>
              </a:spcBef>
              <a:defRPr sz="2600" i="1">
                <a:solidFill>
                  <a:srgbClr val="FFFFFF"/>
                </a:solidFill>
                <a:effectLst>
                  <a:outerShdw blurRad="38100" dist="37338" dir="2700000" rotWithShape="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dirty="0" smtClean="0"/>
              <a:t>Zakład </a:t>
            </a:r>
            <a:r>
              <a:rPr dirty="0"/>
              <a:t>Prawa Rzymskiego</a:t>
            </a:r>
          </a:p>
          <a:p>
            <a:pPr defTabSz="896111">
              <a:lnSpc>
                <a:spcPct val="80000"/>
              </a:lnSpc>
              <a:spcBef>
                <a:spcPts val="600"/>
              </a:spcBef>
              <a:defRPr sz="2600" i="1">
                <a:solidFill>
                  <a:srgbClr val="FFFFFF"/>
                </a:solidFill>
                <a:effectLst>
                  <a:outerShdw blurRad="38100" dist="37338" dir="2700000" rotWithShape="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dirty="0"/>
              <a:t>Wydział Prawa Administracji i Ekonomii</a:t>
            </a:r>
          </a:p>
          <a:p>
            <a:pPr defTabSz="896111">
              <a:lnSpc>
                <a:spcPct val="80000"/>
              </a:lnSpc>
              <a:spcBef>
                <a:spcPts val="600"/>
              </a:spcBef>
              <a:defRPr sz="2600" i="1">
                <a:solidFill>
                  <a:srgbClr val="FFFFFF"/>
                </a:solidFill>
                <a:effectLst>
                  <a:outerShdw blurRad="38100" dist="37338" dir="2700000" rotWithShape="0">
                    <a:srgbClr val="000000">
                      <a:alpha val="43137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dirty="0"/>
              <a:t>Uniwersytet Wrocławski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0" y="1484783"/>
            <a:ext cx="2898615" cy="5191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9.jpeg" descr="image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5935" y="2564900"/>
            <a:ext cx="5148065" cy="386105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 txBox="1"/>
          <p:nvPr/>
        </p:nvSpPr>
        <p:spPr>
          <a:xfrm>
            <a:off x="611560" y="692694"/>
            <a:ext cx="2736304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Res mancipi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995935" y="1628799"/>
            <a:ext cx="4824541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Res nec mancipi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Res mancipi / Res nec mancipi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klasyczny podział rzymski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kwestia wartości ekonomicznej?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usunięty w kompilacji justyniańskiej - konsekwencje</a:t>
            </a:r>
          </a:p>
          <a:p>
            <a:pPr>
              <a:defRPr i="1">
                <a:solidFill>
                  <a:srgbClr val="FFFFFF"/>
                </a:solidFill>
              </a:defRPr>
            </a:pPr>
            <a:r>
              <a:t>numerus clausus </a:t>
            </a:r>
            <a:r>
              <a:rPr i="0"/>
              <a:t>zwierząt pociągowych a tradycjonalizm Rzymian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539551" y="0"/>
            <a:ext cx="8229601" cy="1143000"/>
          </a:xfrm>
          <a:prstGeom prst="rect">
            <a:avLst/>
          </a:prstGeom>
        </p:spPr>
        <p:txBody>
          <a:bodyPr/>
          <a:lstStyle/>
          <a:p>
            <a:pPr defTabSz="795527">
              <a:defRPr sz="3300">
                <a:solidFill>
                  <a:srgbClr val="FFFFFF"/>
                </a:solidFill>
              </a:defRPr>
            </a:pPr>
            <a:r>
              <a:t>Rzeczy </a:t>
            </a:r>
            <a:br/>
            <a:r>
              <a:t>pojedyncze/złożone/zbiorowe</a:t>
            </a:r>
          </a:p>
        </p:txBody>
      </p:sp>
      <p:pic>
        <p:nvPicPr>
          <p:cNvPr id="150" name="image10.jpeg" descr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28799"/>
            <a:ext cx="3456383" cy="2765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11.jpeg" descr="image1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4437112"/>
            <a:ext cx="8748464" cy="2232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2.jpeg" descr="image1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4289" y="1412775"/>
            <a:ext cx="1979711" cy="296956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 txBox="1"/>
          <p:nvPr/>
        </p:nvSpPr>
        <p:spPr>
          <a:xfrm>
            <a:off x="3491879" y="1124744"/>
            <a:ext cx="3600404" cy="212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Rzecz pojedyncza</a:t>
            </a:r>
          </a:p>
          <a:p>
            <a:pPr algn="ctr">
              <a:defRPr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>
              <a:defRPr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Rzecz złożona</a:t>
            </a:r>
          </a:p>
          <a:p>
            <a:pPr algn="ctr">
              <a:defRPr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>
              <a:defRPr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Rzecz zbiorowa</a:t>
            </a:r>
          </a:p>
        </p:txBody>
      </p:sp>
      <p:sp>
        <p:nvSpPr>
          <p:cNvPr id="154" name="Shape 154"/>
          <p:cNvSpPr/>
          <p:nvPr/>
        </p:nvSpPr>
        <p:spPr>
          <a:xfrm rot="7536171">
            <a:off x="6593495" y="1337030"/>
            <a:ext cx="484636" cy="616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493"/>
                </a:moveTo>
                <a:lnTo>
                  <a:pt x="10800" y="0"/>
                </a:lnTo>
                <a:lnTo>
                  <a:pt x="21600" y="8493"/>
                </a:lnTo>
                <a:lnTo>
                  <a:pt x="16200" y="8493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8493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5076056" y="3356990"/>
            <a:ext cx="484636" cy="1050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617"/>
                </a:moveTo>
                <a:lnTo>
                  <a:pt x="5400" y="16617"/>
                </a:lnTo>
                <a:lnTo>
                  <a:pt x="5400" y="0"/>
                </a:lnTo>
                <a:lnTo>
                  <a:pt x="16200" y="0"/>
                </a:lnTo>
                <a:lnTo>
                  <a:pt x="16200" y="16617"/>
                </a:lnTo>
                <a:lnTo>
                  <a:pt x="21600" y="1661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3635895" y="1916832"/>
            <a:ext cx="546364" cy="48463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11560" y="188639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FFFFFF"/>
                </a:solidFill>
              </a:defRPr>
            </a:lvl1pPr>
          </a:lstStyle>
          <a:p>
            <a:r>
              <a:t>Pozostałe podziały rzeczy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67543" y="1556792"/>
            <a:ext cx="8229601" cy="5472608"/>
          </a:xfrm>
          <a:prstGeom prst="rect">
            <a:avLst/>
          </a:prstGeom>
        </p:spPr>
        <p:txBody>
          <a:bodyPr/>
          <a:lstStyle/>
          <a:p>
            <a:pPr algn="just"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r>
              <a:t>Rzecz zużywalna		Rzecz niezużywalna</a:t>
            </a:r>
          </a:p>
        </p:txBody>
      </p:sp>
      <p:pic>
        <p:nvPicPr>
          <p:cNvPr id="160" name="image13.jpeg" descr="image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2924942"/>
            <a:ext cx="2838451" cy="3705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14.jpeg" descr="image1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1959" y="3284982"/>
            <a:ext cx="4600579" cy="3067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15.jpeg" descr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8" y="4435854"/>
            <a:ext cx="4349059" cy="2422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16.jpeg" descr="image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7549" y="4221088"/>
            <a:ext cx="2996454" cy="287922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67543" y="620688"/>
            <a:ext cx="8229601" cy="5472608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>
                <a:solidFill>
                  <a:srgbClr val="FFFFFF"/>
                </a:solidFill>
              </a:defRPr>
            </a:pPr>
            <a:r>
              <a:t>Oznaczone wg cech indywidualnych (</a:t>
            </a:r>
            <a:r>
              <a:rPr b="1" i="1"/>
              <a:t>species</a:t>
            </a:r>
            <a:r>
              <a:t>)</a:t>
            </a:r>
          </a:p>
          <a:p>
            <a:pPr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ctr"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ctr"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ctr"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ctr">
              <a:buSzTx/>
              <a:buNone/>
              <a:defRPr>
                <a:solidFill>
                  <a:srgbClr val="FFFFFF"/>
                </a:solidFill>
              </a:defRPr>
            </a:pPr>
            <a:r>
              <a:t>Oznaczone wg cech gatunkowych (</a:t>
            </a:r>
            <a:r>
              <a:rPr b="1" i="1"/>
              <a:t>genus</a:t>
            </a:r>
            <a:r>
              <a:t>) - </a:t>
            </a:r>
            <a:r>
              <a:rPr sz="2000"/>
              <a:t>Można zważyć, policzyć, zmierzyć </a:t>
            </a:r>
          </a:p>
        </p:txBody>
      </p:sp>
      <p:pic>
        <p:nvPicPr>
          <p:cNvPr id="166" name="image17.jpeg" descr="image1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3648" y="1772816"/>
            <a:ext cx="2448276" cy="1834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18.jpeg" descr="image18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27982" y="1628799"/>
            <a:ext cx="2990110" cy="1827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19.jpeg" descr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4128" y="1844824"/>
            <a:ext cx="2597794" cy="2591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23527" y="836712"/>
            <a:ext cx="8496946" cy="5472608"/>
          </a:xfrm>
          <a:prstGeom prst="rect">
            <a:avLst/>
          </a:prstGeom>
        </p:spPr>
        <p:txBody>
          <a:bodyPr/>
          <a:lstStyle/>
          <a:p>
            <a:pPr marL="0" lvl="1" indent="783771" algn="just">
              <a:buSzTx/>
              <a:buNone/>
              <a:defRPr>
                <a:solidFill>
                  <a:srgbClr val="FFFFFF"/>
                </a:solidFill>
              </a:defRPr>
            </a:pPr>
            <a:r>
              <a:t>Rzecz główna	   Pożytek (partus ancilae?)</a:t>
            </a:r>
          </a:p>
          <a:p>
            <a:pPr algn="just"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r>
              <a:t>Rzecz główna 		         	Część składowa</a:t>
            </a:r>
          </a:p>
        </p:txBody>
      </p:sp>
      <p:sp>
        <p:nvSpPr>
          <p:cNvPr id="171" name="Shape 171"/>
          <p:cNvSpPr/>
          <p:nvPr/>
        </p:nvSpPr>
        <p:spPr>
          <a:xfrm>
            <a:off x="3635895" y="2348880"/>
            <a:ext cx="1368156" cy="48463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3707903" y="4725144"/>
            <a:ext cx="1216156" cy="48463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3" name="image20.jpeg" descr="image2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543" y="1700808"/>
            <a:ext cx="2376267" cy="1899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21.jpeg" descr="image2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3568" y="5157192"/>
            <a:ext cx="2160242" cy="170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22.jpeg" descr="image2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0112" y="5013176"/>
            <a:ext cx="2941852" cy="1844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11560" y="188639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Pozostałe podziały rzeczy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196752"/>
            <a:ext cx="8229600" cy="5472608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>
                <a:solidFill>
                  <a:srgbClr val="FFFFFF"/>
                </a:solidFill>
              </a:defRPr>
            </a:pPr>
            <a:r>
              <a:t>I. Oznaczone wg cech indywidualnych (</a:t>
            </a:r>
            <a:r>
              <a:rPr b="1" i="1"/>
              <a:t>species</a:t>
            </a:r>
            <a:r>
              <a:t>)</a:t>
            </a:r>
          </a:p>
          <a:p>
            <a:pPr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algn="ctr">
              <a:buSzTx/>
              <a:buNone/>
              <a:defRPr>
                <a:solidFill>
                  <a:srgbClr val="FFFFFF"/>
                </a:solidFill>
              </a:defRPr>
            </a:pPr>
            <a:r>
              <a:t>Oznaczone wg cech gatunkowych (</a:t>
            </a:r>
            <a:r>
              <a:rPr b="1" i="1"/>
              <a:t>genus</a:t>
            </a:r>
            <a:r>
              <a:t>)</a:t>
            </a:r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r>
              <a:t>II. Rzecz główna				Pożytek</a:t>
            </a:r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r>
              <a:t>III. Rzecz główna 			Część składowa</a:t>
            </a:r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r>
              <a:t>IV. Rzecz zużywalna		Rzecz niezużywalna</a:t>
            </a:r>
          </a:p>
        </p:txBody>
      </p:sp>
      <p:sp>
        <p:nvSpPr>
          <p:cNvPr id="179" name="Shape 179"/>
          <p:cNvSpPr/>
          <p:nvPr/>
        </p:nvSpPr>
        <p:spPr>
          <a:xfrm>
            <a:off x="4355974" y="1772816"/>
            <a:ext cx="484634" cy="792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608"/>
                </a:moveTo>
                <a:lnTo>
                  <a:pt x="10800" y="0"/>
                </a:lnTo>
                <a:lnTo>
                  <a:pt x="21600" y="6608"/>
                </a:lnTo>
                <a:lnTo>
                  <a:pt x="16200" y="6608"/>
                </a:lnTo>
                <a:lnTo>
                  <a:pt x="16200" y="14992"/>
                </a:lnTo>
                <a:lnTo>
                  <a:pt x="21600" y="14992"/>
                </a:lnTo>
                <a:lnTo>
                  <a:pt x="10800" y="21600"/>
                </a:lnTo>
                <a:lnTo>
                  <a:pt x="0" y="14992"/>
                </a:lnTo>
                <a:lnTo>
                  <a:pt x="5400" y="14992"/>
                </a:lnTo>
                <a:lnTo>
                  <a:pt x="5400" y="6608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275855" y="3573016"/>
            <a:ext cx="2664300" cy="48463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3347863" y="4797152"/>
            <a:ext cx="2520284" cy="48463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3779911" y="5949279"/>
            <a:ext cx="1216156" cy="48463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Jakiego podziału brakuje?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Kluczowy współczesnie podział rzeczy na ruchomości i nieruchomości miał mniejsze znaczenie, chociażby z uwagi na fakt, iż przedmiotem własności mogły być co do zasady głównie grunty italskie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odrębności w zakresie sposobu nabycia własności w drodze zasiedzenia, nabycia posiadania i ochrony posiadania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5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57188" y="642935"/>
            <a:ext cx="8329611" cy="595442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200"/>
              </a:spcBef>
              <a:buSzTx/>
              <a:buNone/>
              <a:defRPr sz="3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Rodzaje władztwa nad rzeczami</a:t>
            </a:r>
          </a:p>
          <a:p>
            <a:pPr algn="ctr">
              <a:spcBef>
                <a:spcPts val="2400"/>
              </a:spcBef>
              <a:buSzTx/>
              <a:buNone/>
              <a:defRPr sz="4000">
                <a:solidFill>
                  <a:srgbClr val="FFFF00"/>
                </a:solidFill>
              </a:defRPr>
            </a:pPr>
            <a:r>
              <a:t> </a:t>
            </a:r>
            <a:r>
              <a:rPr u="sng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Ulpianus:</a:t>
            </a:r>
          </a:p>
          <a:p>
            <a:pPr algn="ctr">
              <a:spcBef>
                <a:spcPts val="1900"/>
              </a:spcBef>
              <a:buSzTx/>
              <a:buNone/>
              <a:defRPr sz="4000" u="sng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u="sng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2400"/>
              </a:spcBef>
              <a:buSzTx/>
              <a:buNone/>
              <a:defRPr sz="40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Nihil commune habet proprietas cum possessione</a:t>
            </a:r>
          </a:p>
          <a:p>
            <a:pPr algn="ctr">
              <a:spcBef>
                <a:spcPts val="2400"/>
              </a:spcBef>
              <a:buSzTx/>
              <a:buNone/>
              <a:defRPr sz="40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Własność nie ma nic wspólnego z posiadaniem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57188" y="642934"/>
            <a:ext cx="8329611" cy="505460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200"/>
              </a:spcBef>
              <a:buSzTx/>
              <a:buNone/>
              <a:defRPr sz="3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Rodzaje władztwa nad rzeczami</a:t>
            </a:r>
          </a:p>
          <a:p>
            <a:pPr algn="ctr">
              <a:spcBef>
                <a:spcPts val="1900"/>
              </a:spcBef>
              <a:buSzTx/>
              <a:buNone/>
              <a:defRPr sz="3600">
                <a:solidFill>
                  <a:srgbClr val="FFFF00"/>
                </a:solidFill>
              </a:defRPr>
            </a:pPr>
            <a:endParaRPr/>
          </a:p>
          <a:p>
            <a:pPr algn="ctr">
              <a:spcBef>
                <a:spcPts val="1900"/>
              </a:spcBef>
              <a:buSzTx/>
              <a:buNone/>
              <a:defRPr sz="3600">
                <a:solidFill>
                  <a:srgbClr val="FFFF00"/>
                </a:solidFill>
              </a:defRPr>
            </a:pPr>
            <a:endParaRPr/>
          </a:p>
          <a:p>
            <a:pPr>
              <a:spcBef>
                <a:spcPts val="2100"/>
              </a:spcBef>
              <a:buSzTx/>
              <a:buNone/>
              <a:defRPr sz="3600">
                <a:solidFill>
                  <a:srgbClr val="FFFF00"/>
                </a:solidFill>
              </a:defRPr>
            </a:pPr>
            <a:r>
              <a:t> </a:t>
            </a:r>
          </a:p>
          <a:p>
            <a:pPr>
              <a:spcBef>
                <a:spcPts val="1900"/>
              </a:spcBef>
              <a:buSzTx/>
              <a:buNone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>
              <a:spcBef>
                <a:spcPts val="2100"/>
              </a:spcBef>
              <a:buSzTx/>
              <a:buNone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władztwo faktyczne    władztwo prawne</a:t>
            </a:r>
          </a:p>
        </p:txBody>
      </p:sp>
      <p:sp>
        <p:nvSpPr>
          <p:cNvPr id="192" name="Shape 192"/>
          <p:cNvSpPr/>
          <p:nvPr/>
        </p:nvSpPr>
        <p:spPr>
          <a:xfrm rot="5400000">
            <a:off x="4094233" y="2898656"/>
            <a:ext cx="3600404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2483766" y="1412775"/>
            <a:ext cx="484634" cy="3468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091"/>
                </a:moveTo>
                <a:lnTo>
                  <a:pt x="5400" y="20091"/>
                </a:lnTo>
                <a:lnTo>
                  <a:pt x="5400" y="0"/>
                </a:lnTo>
                <a:lnTo>
                  <a:pt x="16200" y="0"/>
                </a:lnTo>
                <a:lnTo>
                  <a:pt x="16200" y="20091"/>
                </a:lnTo>
                <a:lnTo>
                  <a:pt x="21600" y="2009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Prawo rzeczowe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412773"/>
            <a:ext cx="8229600" cy="4968559"/>
          </a:xfrm>
          <a:prstGeom prst="rect">
            <a:avLst/>
          </a:prstGeom>
        </p:spPr>
        <p:txBody>
          <a:bodyPr/>
          <a:lstStyle/>
          <a:p>
            <a:pPr marL="329184" indent="-329184" algn="just" defTabSz="877822">
              <a:spcBef>
                <a:spcPts val="600"/>
              </a:spcBef>
              <a:buFontTx/>
              <a:buChar char="▪"/>
              <a:defRPr sz="3000">
                <a:solidFill>
                  <a:srgbClr val="FFFFFF"/>
                </a:solidFill>
              </a:defRPr>
            </a:pPr>
            <a:r>
              <a:t>Cześć prawa rzymskiego dotycząca szeroko pojętych stosunków własnościowych</a:t>
            </a:r>
          </a:p>
          <a:p>
            <a:pPr marL="329184" indent="-329184" algn="just" defTabSz="877822">
              <a:spcBef>
                <a:spcPts val="600"/>
              </a:spcBef>
              <a:buFontTx/>
              <a:buChar char="▪"/>
              <a:defRPr sz="3000">
                <a:solidFill>
                  <a:srgbClr val="FFFFFF"/>
                </a:solidFill>
              </a:defRPr>
            </a:pPr>
            <a:r>
              <a:t>Ewolucja w ramach tej gałęzi prawa rzymskiego po okresie justyniańskim jest stosunkowo mniejsza niż np. zobowiązań</a:t>
            </a:r>
          </a:p>
          <a:p>
            <a:pPr marL="329184" indent="-329184" algn="just" defTabSz="877822">
              <a:spcBef>
                <a:spcPts val="600"/>
              </a:spcBef>
              <a:buFontTx/>
              <a:buChar char="▪"/>
              <a:defRPr sz="3000">
                <a:solidFill>
                  <a:srgbClr val="FFFFFF"/>
                </a:solidFill>
              </a:defRPr>
            </a:pPr>
            <a:r>
              <a:t>Prawo rzeczowe – tzw. </a:t>
            </a:r>
            <a:r>
              <a:rPr i="1"/>
              <a:t>ius quod res pertinet </a:t>
            </a:r>
            <a:r>
              <a:rPr b="1" i="1"/>
              <a:t>w </a:t>
            </a:r>
            <a:r>
              <a:rPr i="1"/>
              <a:t>ramach triady gajańskiej obejmowało także prawo zobowiązań oraz prawo spadkowe (dotyczące samego spadku – </a:t>
            </a:r>
            <a:r>
              <a:t>hereditas) - był to podstawowy podział prawa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Własność a posiadanie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51519" y="1268756"/>
            <a:ext cx="8568954" cy="5328599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    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t>Pojęcie posiadania często zestawia się w opozycji do własności. Jak pisał Kazimierz Kolańczyk „Władztwo faktyczne wykonywane jest i ochraniane siłami samego zainteresowanego, natomiast władztwo prawne (własność), wyrażone jest przede wszystkim w prawie własności i wymaga uznania oraz ochrony ze strony państwa”. 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endParaRPr/>
          </a:p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t>Rozbieżności w tych pojęciach wzięły się z tego, że prawa do jednej rzeczy (np. gruntu) mogło mieć kilku </a:t>
            </a:r>
            <a:r>
              <a:rPr i="1"/>
              <a:t>pater familias. </a:t>
            </a:r>
            <a:r>
              <a:t>Dobrze wyraził to Ulpian (D.43,17,1,2) w paremi „Może się bowiem zdarzyć, że jeden jest posiadaczem, a nie właścicielem, inny zaś właścicielem a nie posiadaczem. Może być również, że posiadacz jest właścicielem”. Wynika z tego że własność mogła, ale nie musiała być połączona z posiadaniem.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Czym jest posiadanie?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9184" indent="-329184" algn="just" defTabSz="877822">
              <a:spcBef>
                <a:spcPts val="600"/>
              </a:spcBef>
              <a:buSzTx/>
              <a:buNone/>
              <a:defRPr sz="3000" b="1">
                <a:solidFill>
                  <a:srgbClr val="17375E"/>
                </a:solidFill>
              </a:defRPr>
            </a:pPr>
            <a:r>
              <a:t>   </a:t>
            </a:r>
          </a:p>
          <a:p>
            <a:pPr marL="329184" indent="-329184" algn="just" defTabSz="877822">
              <a:spcBef>
                <a:spcPts val="600"/>
              </a:spcBef>
              <a:buSzTx/>
              <a:buNone/>
              <a:defRPr sz="3000" b="1">
                <a:solidFill>
                  <a:srgbClr val="17375E"/>
                </a:solidFill>
              </a:defRPr>
            </a:pPr>
            <a:endParaRPr/>
          </a:p>
          <a:p>
            <a:pPr marL="329184" indent="-329184" algn="just" defTabSz="877822">
              <a:spcBef>
                <a:spcPts val="600"/>
              </a:spcBef>
              <a:buSzTx/>
              <a:buNone/>
              <a:defRPr sz="3000" b="1">
                <a:solidFill>
                  <a:srgbClr val="FFFFFF"/>
                </a:solidFill>
              </a:defRPr>
            </a:pPr>
            <a:r>
              <a:t>Posiadanie</a:t>
            </a:r>
            <a:r>
              <a:rPr b="0"/>
              <a:t> jest faktycznym władztwem osoby nad rzeczą z zamiarem zachowania jej dla siebie. Było to ważne zjawisko społeczne i ekonomiczne w starożytnym Rzymie (posiadanie jako podstawa domniemania prawa własności, rejestry grutnów istniały dopiero od czasów Augusta)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57188" y="642934"/>
            <a:ext cx="8329611" cy="505460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100"/>
              </a:spcBef>
              <a:buSzTx/>
              <a:buNone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Władztwo faktyczne - posiadanie</a:t>
            </a:r>
          </a:p>
          <a:p>
            <a:pPr algn="ctr">
              <a:spcBef>
                <a:spcPts val="1900"/>
              </a:spcBef>
              <a:buSzTx/>
              <a:buNone/>
              <a:defRPr sz="3600">
                <a:solidFill>
                  <a:srgbClr val="17375E"/>
                </a:solidFill>
              </a:defRPr>
            </a:pPr>
            <a:endParaRPr/>
          </a:p>
          <a:p>
            <a:pPr>
              <a:spcBef>
                <a:spcPts val="1900"/>
              </a:spcBef>
              <a:defRPr sz="3600" i="1">
                <a:solidFill>
                  <a:srgbClr val="17375E"/>
                </a:solidFill>
              </a:defRPr>
            </a:pPr>
            <a:endParaRPr/>
          </a:p>
          <a:p>
            <a:pPr>
              <a:spcBef>
                <a:spcPts val="1900"/>
              </a:spcBef>
              <a:defRPr sz="3600">
                <a:solidFill>
                  <a:srgbClr val="17375E"/>
                </a:solidFill>
              </a:defRPr>
            </a:pPr>
            <a:endParaRPr/>
          </a:p>
          <a:p>
            <a:pPr>
              <a:spcBef>
                <a:spcPts val="2100"/>
              </a:spcBef>
              <a:buSzTx/>
              <a:buNone/>
              <a:defRPr sz="36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Animus					     Corpus</a:t>
            </a:r>
          </a:p>
        </p:txBody>
      </p:sp>
      <p:sp>
        <p:nvSpPr>
          <p:cNvPr id="203" name="Shape 203"/>
          <p:cNvSpPr/>
          <p:nvPr/>
        </p:nvSpPr>
        <p:spPr>
          <a:xfrm>
            <a:off x="2339750" y="1268758"/>
            <a:ext cx="3816428" cy="3528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672"/>
                </a:moveTo>
                <a:lnTo>
                  <a:pt x="6460" y="15743"/>
                </a:lnTo>
                <a:lnTo>
                  <a:pt x="6460" y="17594"/>
                </a:lnTo>
                <a:lnTo>
                  <a:pt x="9803" y="17594"/>
                </a:lnTo>
                <a:lnTo>
                  <a:pt x="9803" y="6987"/>
                </a:lnTo>
                <a:lnTo>
                  <a:pt x="8093" y="6987"/>
                </a:lnTo>
                <a:lnTo>
                  <a:pt x="10800" y="0"/>
                </a:lnTo>
                <a:lnTo>
                  <a:pt x="13507" y="6987"/>
                </a:lnTo>
                <a:lnTo>
                  <a:pt x="11797" y="6987"/>
                </a:lnTo>
                <a:lnTo>
                  <a:pt x="11797" y="17594"/>
                </a:lnTo>
                <a:lnTo>
                  <a:pt x="15140" y="17594"/>
                </a:lnTo>
                <a:lnTo>
                  <a:pt x="15140" y="15743"/>
                </a:lnTo>
                <a:lnTo>
                  <a:pt x="21600" y="18672"/>
                </a:lnTo>
                <a:lnTo>
                  <a:pt x="15140" y="21600"/>
                </a:lnTo>
                <a:lnTo>
                  <a:pt x="15140" y="19750"/>
                </a:lnTo>
                <a:lnTo>
                  <a:pt x="6460" y="19750"/>
                </a:lnTo>
                <a:lnTo>
                  <a:pt x="6460" y="2160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Elementy posiadania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>
              <a:defRPr i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Corpus</a:t>
            </a:r>
            <a:r>
              <a:rPr i="0"/>
              <a:t> tj. fizyczny stosunek osoby do rzeczy, zetknięcie się osoby fizycznej z rzeczą, które dawało osobie zainteresowanej możność fizycznego władania rzeczą; był to zewnętrzny (obiektywny, materialny) element posiadania.</a:t>
            </a:r>
          </a:p>
          <a:p>
            <a:pPr algn="just">
              <a:defRPr i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Animus</a:t>
            </a:r>
            <a:r>
              <a:rPr i="0"/>
              <a:t> tj. wola, zamiar zatrzymania rzeczy jako swojej; był to wewnętrzny (psychiczny element posiadania).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Skutki posiadania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20065" indent="-520065" algn="just" defTabSz="832102">
              <a:spcBef>
                <a:spcPts val="600"/>
              </a:spcBef>
              <a:buFontTx/>
              <a:buAutoNum type="romanUcPeriod"/>
              <a:defRPr sz="29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Posiadanie jako faktyczne władztwo nad rzeczą mogło prowadzić </a:t>
            </a:r>
            <a:r>
              <a:rPr b="1"/>
              <a:t>do nabycia własności </a:t>
            </a:r>
            <a:r>
              <a:t>w drodze zasiedzenia oraz zawłaszczenia.</a:t>
            </a:r>
          </a:p>
          <a:p>
            <a:pPr marL="520065" indent="-520065" algn="just" defTabSz="832102">
              <a:spcBef>
                <a:spcPts val="600"/>
              </a:spcBef>
              <a:buSzTx/>
              <a:buNone/>
              <a:defRPr sz="2900">
                <a:solidFill>
                  <a:srgbClr val="17375E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  <a:p>
            <a:pPr marL="312038" indent="-312038" algn="just" defTabSz="832102">
              <a:spcBef>
                <a:spcPts val="600"/>
              </a:spcBef>
              <a:buSzTx/>
              <a:buNone/>
              <a:defRPr sz="29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II.	Posiadanie podlegało odrębnej ochronie prawnej, która była realizowana za pomocą nakazów pretorskich - </a:t>
            </a:r>
            <a:r>
              <a:rPr b="1"/>
              <a:t>interdyktów</a:t>
            </a:r>
            <a:r>
              <a:t> (tzw. ochrona posesoryjna). </a:t>
            </a:r>
          </a:p>
          <a:p>
            <a:pPr marL="312038" indent="-312038" algn="just" defTabSz="832102">
              <a:spcBef>
                <a:spcPts val="600"/>
              </a:spcBef>
              <a:buSzTx/>
              <a:buNone/>
              <a:defRPr sz="29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endParaRPr/>
          </a:p>
          <a:p>
            <a:pPr marL="312038" indent="-312038" algn="just" defTabSz="832102">
              <a:spcBef>
                <a:spcPts val="600"/>
              </a:spcBef>
              <a:buSzTx/>
              <a:buNone/>
              <a:defRPr sz="29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III. Posiadanie a skutki prawne ius postliminium.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57188" y="-4"/>
            <a:ext cx="8329611" cy="5697546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00"/>
              </a:spcBef>
              <a:buSzTx/>
              <a:buNone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Rodzaje posiadania (I)</a:t>
            </a:r>
          </a:p>
        </p:txBody>
      </p:sp>
      <p:grpSp>
        <p:nvGrpSpPr>
          <p:cNvPr id="219" name="Group 219"/>
          <p:cNvGrpSpPr/>
          <p:nvPr/>
        </p:nvGrpSpPr>
        <p:grpSpPr>
          <a:xfrm>
            <a:off x="2076916" y="836704"/>
            <a:ext cx="5004714" cy="2376280"/>
            <a:chOff x="-2" y="-2"/>
            <a:chExt cx="5004712" cy="2376279"/>
          </a:xfrm>
        </p:grpSpPr>
        <p:grpSp>
          <p:nvGrpSpPr>
            <p:cNvPr id="215" name="Group 215"/>
            <p:cNvGrpSpPr/>
            <p:nvPr/>
          </p:nvGrpSpPr>
          <p:grpSpPr>
            <a:xfrm>
              <a:off x="-3" y="2"/>
              <a:ext cx="2376276" cy="2376275"/>
              <a:chOff x="-1" y="0"/>
              <a:chExt cx="2376274" cy="2376274"/>
            </a:xfrm>
          </p:grpSpPr>
          <p:sp>
            <p:nvSpPr>
              <p:cNvPr id="213" name="Shape 213"/>
              <p:cNvSpPr/>
              <p:nvPr/>
            </p:nvSpPr>
            <p:spPr>
              <a:xfrm>
                <a:off x="1" y="0"/>
                <a:ext cx="2376273" cy="2376275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38100" dir="135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" name="Shape 214"/>
              <p:cNvSpPr txBox="1"/>
              <p:nvPr/>
            </p:nvSpPr>
            <p:spPr>
              <a:xfrm>
                <a:off x="-2" y="774112"/>
                <a:ext cx="1960427" cy="8280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400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possessio  civilis </a:t>
                </a:r>
              </a:p>
            </p:txBody>
          </p:sp>
        </p:grpSp>
        <p:grpSp>
          <p:nvGrpSpPr>
            <p:cNvPr id="218" name="Group 218"/>
            <p:cNvGrpSpPr/>
            <p:nvPr/>
          </p:nvGrpSpPr>
          <p:grpSpPr>
            <a:xfrm>
              <a:off x="2613892" y="-3"/>
              <a:ext cx="2390819" cy="2376280"/>
              <a:chOff x="-1" y="-1"/>
              <a:chExt cx="2390817" cy="2376278"/>
            </a:xfrm>
          </p:grpSpPr>
          <p:sp>
            <p:nvSpPr>
              <p:cNvPr id="216" name="Shape 216"/>
              <p:cNvSpPr/>
              <p:nvPr/>
            </p:nvSpPr>
            <p:spPr>
              <a:xfrm rot="10800000">
                <a:off x="-1" y="-1"/>
                <a:ext cx="2376274" cy="2376279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38100" dir="189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3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" name="Shape 217"/>
              <p:cNvSpPr txBox="1"/>
              <p:nvPr/>
            </p:nvSpPr>
            <p:spPr>
              <a:xfrm rot="80024">
                <a:off x="415846" y="551862"/>
                <a:ext cx="1960427" cy="12725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possessio naturalis (detentio</a:t>
                </a:r>
                <a:r>
                  <a:rPr sz="2800"/>
                  <a:t>)</a:t>
                </a:r>
              </a:p>
            </p:txBody>
          </p:sp>
        </p:grpSp>
      </p:grpSp>
      <p:grpSp>
        <p:nvGrpSpPr>
          <p:cNvPr id="226" name="Group 226"/>
          <p:cNvGrpSpPr/>
          <p:nvPr/>
        </p:nvGrpSpPr>
        <p:grpSpPr>
          <a:xfrm>
            <a:off x="1925700" y="3500998"/>
            <a:ext cx="5303904" cy="2520300"/>
            <a:chOff x="-1" y="-2"/>
            <a:chExt cx="5303903" cy="2520298"/>
          </a:xfrm>
        </p:grpSpPr>
        <p:grpSp>
          <p:nvGrpSpPr>
            <p:cNvPr id="222" name="Group 222"/>
            <p:cNvGrpSpPr/>
            <p:nvPr/>
          </p:nvGrpSpPr>
          <p:grpSpPr>
            <a:xfrm>
              <a:off x="-2" y="2"/>
              <a:ext cx="2520289" cy="2520295"/>
              <a:chOff x="0" y="0"/>
              <a:chExt cx="2520288" cy="2520294"/>
            </a:xfrm>
          </p:grpSpPr>
          <p:sp>
            <p:nvSpPr>
              <p:cNvPr id="220" name="Shape 220"/>
              <p:cNvSpPr/>
              <p:nvPr/>
            </p:nvSpPr>
            <p:spPr>
              <a:xfrm>
                <a:off x="0" y="0"/>
                <a:ext cx="2520288" cy="2520295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>
                <a:outerShdw blurRad="50800" dist="38100" dir="135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1" name="Shape 221"/>
              <p:cNvSpPr txBox="1"/>
              <p:nvPr/>
            </p:nvSpPr>
            <p:spPr>
              <a:xfrm>
                <a:off x="-1" y="769922"/>
                <a:ext cx="2079240" cy="98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800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possessio bonae fidei</a:t>
                </a:r>
              </a:p>
            </p:txBody>
          </p:sp>
        </p:grpSp>
        <p:grpSp>
          <p:nvGrpSpPr>
            <p:cNvPr id="225" name="Group 225"/>
            <p:cNvGrpSpPr/>
            <p:nvPr/>
          </p:nvGrpSpPr>
          <p:grpSpPr>
            <a:xfrm>
              <a:off x="2772308" y="-3"/>
              <a:ext cx="2531594" cy="2520300"/>
              <a:chOff x="-1" y="-1"/>
              <a:chExt cx="2531593" cy="2520298"/>
            </a:xfrm>
          </p:grpSpPr>
          <p:sp>
            <p:nvSpPr>
              <p:cNvPr id="223" name="Shape 223"/>
              <p:cNvSpPr/>
              <p:nvPr/>
            </p:nvSpPr>
            <p:spPr>
              <a:xfrm rot="10800000">
                <a:off x="-2" y="-2"/>
                <a:ext cx="2520290" cy="2520300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8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" name="Shape 224"/>
              <p:cNvSpPr txBox="1"/>
              <p:nvPr/>
            </p:nvSpPr>
            <p:spPr>
              <a:xfrm rot="21518674">
                <a:off x="441049" y="769925"/>
                <a:ext cx="2079239" cy="98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2800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possessio </a:t>
                </a:r>
                <a:r>
                  <a:rPr>
                    <a:effectLst>
                      <a:outerShdw blurRad="38100" dist="38100" dir="13800000" rotWithShape="0">
                        <a:srgbClr val="000000">
                          <a:alpha val="43137"/>
                        </a:srgbClr>
                      </a:outerShdw>
                    </a:effectLst>
                  </a:rPr>
                  <a:t>malae</a:t>
                </a:r>
                <a:r>
                  <a:t> fidei</a:t>
                </a:r>
              </a:p>
            </p:txBody>
          </p:sp>
        </p:grpSp>
      </p:grpSp>
      <p:sp>
        <p:nvSpPr>
          <p:cNvPr id="227" name="Shape 227"/>
          <p:cNvSpPr txBox="1"/>
          <p:nvPr/>
        </p:nvSpPr>
        <p:spPr>
          <a:xfrm>
            <a:off x="7020272" y="2636909"/>
            <a:ext cx="1872211" cy="148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Najemnicy, dzierżawcy, przechowawcy, użytkownicy, alieni iuris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57188" y="642934"/>
            <a:ext cx="8329611" cy="5054606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10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Rodzaje posiadania (II)</a:t>
            </a:r>
          </a:p>
        </p:txBody>
      </p:sp>
      <p:grpSp>
        <p:nvGrpSpPr>
          <p:cNvPr id="237" name="Group 237"/>
          <p:cNvGrpSpPr/>
          <p:nvPr/>
        </p:nvGrpSpPr>
        <p:grpSpPr>
          <a:xfrm>
            <a:off x="539550" y="1916830"/>
            <a:ext cx="7992898" cy="3672417"/>
            <a:chOff x="0" y="-1"/>
            <a:chExt cx="7992897" cy="3672416"/>
          </a:xfrm>
        </p:grpSpPr>
        <p:grpSp>
          <p:nvGrpSpPr>
            <p:cNvPr id="233" name="Group 233"/>
            <p:cNvGrpSpPr/>
            <p:nvPr/>
          </p:nvGrpSpPr>
          <p:grpSpPr>
            <a:xfrm>
              <a:off x="-1" y="-2"/>
              <a:ext cx="7992898" cy="1756285"/>
              <a:chOff x="0" y="0"/>
              <a:chExt cx="7992897" cy="1756283"/>
            </a:xfrm>
          </p:grpSpPr>
          <p:sp>
            <p:nvSpPr>
              <p:cNvPr id="231" name="Shape 231"/>
              <p:cNvSpPr/>
              <p:nvPr/>
            </p:nvSpPr>
            <p:spPr>
              <a:xfrm>
                <a:off x="-1" y="0"/>
                <a:ext cx="7992899" cy="1756284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7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" name="Shape 232"/>
              <p:cNvSpPr txBox="1"/>
              <p:nvPr/>
            </p:nvSpPr>
            <p:spPr>
              <a:xfrm>
                <a:off x="38538" y="38540"/>
                <a:ext cx="7915817" cy="1069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>
                  <a:defRPr sz="3600" b="1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possessio  iusta</a:t>
                </a:r>
              </a:p>
              <a:p>
                <a:pPr marL="351252" indent="-351252">
                  <a:buSzPct val="100000"/>
                  <a:buChar char="•"/>
                  <a:defRPr sz="27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oparte na normach prawnych </a:t>
                </a:r>
              </a:p>
            </p:txBody>
          </p:sp>
        </p:grpSp>
        <p:grpSp>
          <p:nvGrpSpPr>
            <p:cNvPr id="236" name="Group 236"/>
            <p:cNvGrpSpPr/>
            <p:nvPr/>
          </p:nvGrpSpPr>
          <p:grpSpPr>
            <a:xfrm>
              <a:off x="-1" y="1916133"/>
              <a:ext cx="7992898" cy="1756283"/>
              <a:chOff x="0" y="0"/>
              <a:chExt cx="7992897" cy="1756281"/>
            </a:xfrm>
          </p:grpSpPr>
          <p:sp>
            <p:nvSpPr>
              <p:cNvPr id="234" name="Shape 234"/>
              <p:cNvSpPr/>
              <p:nvPr/>
            </p:nvSpPr>
            <p:spPr>
              <a:xfrm>
                <a:off x="-1" y="0"/>
                <a:ext cx="7992899" cy="1756282"/>
              </a:xfrm>
              <a:prstGeom prst="roundRect">
                <a:avLst>
                  <a:gd name="adj" fmla="val 75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7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5" name="Shape 235"/>
              <p:cNvSpPr txBox="1"/>
              <p:nvPr/>
            </p:nvSpPr>
            <p:spPr>
              <a:xfrm>
                <a:off x="38538" y="38540"/>
                <a:ext cx="7915817" cy="1488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>
                  <a:defRPr sz="3600" b="1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possessio iniusta </a:t>
                </a:r>
              </a:p>
              <a:p>
                <a:pPr marL="351252" indent="-351252">
                  <a:buSzPct val="100000"/>
                  <a:buChar char="•"/>
                  <a:defRPr sz="2700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vi, clam, precario</a:t>
                </a:r>
              </a:p>
              <a:p>
                <a:pPr marL="351252" indent="-351252">
                  <a:buSzPct val="100000"/>
                  <a:buChar char="•"/>
                  <a:defRPr sz="270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nieoparte na normach prawnych 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57188" y="642934"/>
            <a:ext cx="8329611" cy="505460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200"/>
              </a:spcBef>
              <a:buSzTx/>
              <a:buNone/>
              <a:defRPr sz="38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Szczególne rodzaje posiadania</a:t>
            </a:r>
          </a:p>
          <a:p>
            <a:pPr>
              <a:spcBef>
                <a:spcPts val="2100"/>
              </a:spcBef>
              <a:defRPr sz="36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possessio  ad interdicta</a:t>
            </a:r>
          </a:p>
          <a:p>
            <a:pPr>
              <a:spcBef>
                <a:spcPts val="2100"/>
              </a:spcBef>
              <a:buFontTx/>
              <a:buChar char="-"/>
              <a:defRPr sz="36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warunek: </a:t>
            </a:r>
            <a:r>
              <a:rPr i="1"/>
              <a:t>animus rem sibi habendi</a:t>
            </a:r>
          </a:p>
          <a:p>
            <a:pPr>
              <a:spcBef>
                <a:spcPts val="1400"/>
              </a:spcBef>
              <a:buSzTx/>
              <a:buNone/>
              <a:defRPr sz="2400" i="1">
                <a:solidFill>
                  <a:srgbClr val="FFFFFF"/>
                </a:solidFill>
              </a:defRPr>
            </a:pPr>
            <a:r>
              <a:t>Właściciel posiadający, posiadacz w dobrej i złej wierze </a:t>
            </a:r>
          </a:p>
          <a:p>
            <a:pPr>
              <a:spcBef>
                <a:spcPts val="2100"/>
              </a:spcBef>
              <a:defRPr sz="36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quasi possessio – posiadanie praw</a:t>
            </a:r>
          </a:p>
          <a:p>
            <a:pPr>
              <a:spcBef>
                <a:spcPts val="2100"/>
              </a:spcBef>
              <a:buSzTx/>
              <a:buNone/>
              <a:defRPr sz="36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- </a:t>
            </a:r>
            <a:r>
              <a:rPr i="0"/>
              <a:t>np. posiadanie spadku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67543" y="188639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Nabycie posiadania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>
              <a:buSzTx/>
              <a:buNone/>
              <a:defRPr>
                <a:solidFill>
                  <a:srgbClr val="17375E"/>
                </a:solidFill>
              </a:defRPr>
            </a:pPr>
            <a:r>
              <a:t>   </a:t>
            </a:r>
          </a:p>
          <a:p>
            <a:pPr algn="just">
              <a:buSzTx/>
              <a:buNone/>
              <a:defRPr>
                <a:solidFill>
                  <a:srgbClr val="17375E"/>
                </a:solidFill>
              </a:defRPr>
            </a:pPr>
            <a:endParaRPr/>
          </a:p>
          <a:p>
            <a:pPr algn="just">
              <a:buSzTx/>
              <a:buNone/>
              <a:defRPr>
                <a:solidFill>
                  <a:srgbClr val="FFFFFF"/>
                </a:solidFill>
              </a:defRPr>
            </a:pPr>
            <a:r>
              <a:t>Nabycie posiadania następowało </a:t>
            </a:r>
            <a:r>
              <a:rPr i="1"/>
              <a:t>corpore et animo</a:t>
            </a:r>
            <a:r>
              <a:t>, tj. poprzez nabycie fizycznego władztwa nad rzeczą z równoczesnym zamiarem przywłaszczenia jej sobie.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Nabycie posiadania  w aspekcie corpus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51519" y="1340766"/>
            <a:ext cx="8640962" cy="523150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buSzTx/>
              <a:buNone/>
              <a:defRPr sz="2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   Przy </a:t>
            </a:r>
            <a:r>
              <a:rPr b="1" u="sng"/>
              <a:t>pierwotnym nabyciu </a:t>
            </a:r>
            <a:r>
              <a:t>posiadania rzeczy ruchomej wymagano zawładnięcia przedmiotem. Przy nabyciu </a:t>
            </a:r>
            <a:r>
              <a:rPr b="1" u="sng"/>
              <a:t>nieruchomości</a:t>
            </a:r>
            <a:r>
              <a:t> wymagano wkroczenia (wejścia) na grunt oraz przyswojenia go sobie w znaczeniu gospodarczym, np. ogrodzenie.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Tx/>
              <a:buNone/>
              <a:defRPr sz="2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   Przy </a:t>
            </a:r>
            <a:r>
              <a:rPr b="1" u="sng"/>
              <a:t>pochodnym nabyciu nieruchomości</a:t>
            </a:r>
            <a:r>
              <a:t> (od poprzedniego posiadacza) pierwotnie żądano fizycznego zetknięcia się z rzeczą „ciałem i dotykiem”. Na początku cesarstwa nastąpiła zmiana co do tego wymogu nabycia </a:t>
            </a:r>
            <a:r>
              <a:rPr i="1"/>
              <a:t>corpus</a:t>
            </a:r>
            <a:r>
              <a:t>. Wystarczyło bowiem zbliżenie się do rzeczy i objęcia jej „oczami i wolą” przy współudziale dotychczasowego posiadacza. Z kolei przy </a:t>
            </a:r>
            <a:r>
              <a:rPr b="1" u="sng"/>
              <a:t>pochodnym nabyciu posiadania na rzeczach ruchomych </a:t>
            </a:r>
            <a:r>
              <a:t>wystarczało, że stosownie do umowy rzecz dostała się w zasięg władztwa nabywcy lub że nabywca sam ją poddał pod swoje władztwo.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1"/>
          <p:cNvGrpSpPr/>
          <p:nvPr/>
        </p:nvGrpSpPr>
        <p:grpSpPr>
          <a:xfrm>
            <a:off x="-7" y="260641"/>
            <a:ext cx="9144014" cy="6264706"/>
            <a:chOff x="-1" y="-2"/>
            <a:chExt cx="9144013" cy="6264704"/>
          </a:xfrm>
        </p:grpSpPr>
        <p:grpSp>
          <p:nvGrpSpPr>
            <p:cNvPr id="67" name="Group 67"/>
            <p:cNvGrpSpPr/>
            <p:nvPr/>
          </p:nvGrpSpPr>
          <p:grpSpPr>
            <a:xfrm>
              <a:off x="-2" y="-3"/>
              <a:ext cx="9144014" cy="1816770"/>
              <a:chOff x="0" y="0"/>
              <a:chExt cx="9144013" cy="1816768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1" y="-1"/>
                <a:ext cx="9144014" cy="1816769"/>
              </a:xfrm>
              <a:prstGeom prst="rect">
                <a:avLst/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" name="Shape 66"/>
              <p:cNvSpPr txBox="1"/>
              <p:nvPr/>
            </p:nvSpPr>
            <p:spPr>
              <a:xfrm>
                <a:off x="-1" y="0"/>
                <a:ext cx="9144014" cy="535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Mnogość znaczenia słowa </a:t>
                </a:r>
                <a:r>
                  <a:rPr i="1"/>
                  <a:t>res</a:t>
                </a:r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-1" y="1844193"/>
              <a:ext cx="2265436" cy="3884119"/>
              <a:chOff x="0" y="0"/>
              <a:chExt cx="2265434" cy="3884117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1" y="-1"/>
                <a:ext cx="2265436" cy="3884119"/>
              </a:xfrm>
              <a:prstGeom prst="rect">
                <a:avLst/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" name="Shape 69"/>
              <p:cNvSpPr txBox="1"/>
              <p:nvPr/>
            </p:nvSpPr>
            <p:spPr>
              <a:xfrm>
                <a:off x="-1" y="1731236"/>
                <a:ext cx="2265436" cy="421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Przedmiot</a:t>
                </a: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2292858" y="1844193"/>
              <a:ext cx="2265435" cy="3884119"/>
              <a:chOff x="-1" y="0"/>
              <a:chExt cx="2265434" cy="3884117"/>
            </a:xfrm>
          </p:grpSpPr>
          <p:sp>
            <p:nvSpPr>
              <p:cNvPr id="71" name="Shape 71"/>
              <p:cNvSpPr/>
              <p:nvPr/>
            </p:nvSpPr>
            <p:spPr>
              <a:xfrm>
                <a:off x="-2" y="-1"/>
                <a:ext cx="2265435" cy="3884119"/>
              </a:xfrm>
              <a:prstGeom prst="rect">
                <a:avLst/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" name="Shape 72"/>
              <p:cNvSpPr txBox="1"/>
              <p:nvPr/>
            </p:nvSpPr>
            <p:spPr>
              <a:xfrm>
                <a:off x="-2" y="1731236"/>
                <a:ext cx="2265435" cy="421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Okoliczność</a:t>
                </a: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4585715" y="1844193"/>
              <a:ext cx="2265435" cy="3884119"/>
              <a:chOff x="-1" y="0"/>
              <a:chExt cx="2265434" cy="3884117"/>
            </a:xfrm>
          </p:grpSpPr>
          <p:sp>
            <p:nvSpPr>
              <p:cNvPr id="74" name="Shape 74"/>
              <p:cNvSpPr/>
              <p:nvPr/>
            </p:nvSpPr>
            <p:spPr>
              <a:xfrm>
                <a:off x="-2" y="-1"/>
                <a:ext cx="2265435" cy="3884119"/>
              </a:xfrm>
              <a:prstGeom prst="rect">
                <a:avLst/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" name="Shape 75"/>
              <p:cNvSpPr txBox="1"/>
              <p:nvPr/>
            </p:nvSpPr>
            <p:spPr>
              <a:xfrm>
                <a:off x="-2" y="1731236"/>
                <a:ext cx="2265435" cy="421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Wydarzenie</a:t>
                </a: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6878575" y="1844193"/>
              <a:ext cx="2265435" cy="3884119"/>
              <a:chOff x="-1" y="0"/>
              <a:chExt cx="2265434" cy="3884117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-2" y="-1"/>
                <a:ext cx="2265435" cy="3884119"/>
              </a:xfrm>
              <a:prstGeom prst="rect">
                <a:avLst/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2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" name="Shape 78"/>
              <p:cNvSpPr txBox="1"/>
              <p:nvPr/>
            </p:nvSpPr>
            <p:spPr>
              <a:xfrm>
                <a:off x="-2" y="1724886"/>
                <a:ext cx="2265435" cy="434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2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Sprawa</a:t>
                </a:r>
              </a:p>
            </p:txBody>
          </p:sp>
        </p:grpSp>
        <p:sp>
          <p:nvSpPr>
            <p:cNvPr id="80" name="Shape 80"/>
            <p:cNvSpPr/>
            <p:nvPr/>
          </p:nvSpPr>
          <p:spPr>
            <a:xfrm>
              <a:off x="2" y="5755741"/>
              <a:ext cx="9144008" cy="508962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173037"/>
            <a:ext cx="8229600" cy="90765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Nabycie posiadania w aspekcie animus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624157"/>
            <a:ext cx="8229600" cy="6045206"/>
          </a:xfrm>
          <a:prstGeom prst="rect">
            <a:avLst/>
          </a:prstGeom>
        </p:spPr>
        <p:txBody>
          <a:bodyPr/>
          <a:lstStyle/>
          <a:p>
            <a:pPr marL="322324" indent="-322324" algn="just" defTabSz="859536">
              <a:lnSpc>
                <a:spcPct val="90000"/>
              </a:lnSpc>
              <a:spcBef>
                <a:spcPts val="600"/>
              </a:spcBef>
              <a:buSzTx/>
              <a:buNone/>
              <a:defRPr sz="2200">
                <a:solidFill>
                  <a:srgbClr val="17375E"/>
                </a:solidFill>
              </a:defRPr>
            </a:pPr>
            <a:endParaRPr dirty="0"/>
          </a:p>
          <a:p>
            <a:pPr marL="322324" indent="-322324" algn="just" defTabSz="859536">
              <a:lnSpc>
                <a:spcPct val="90000"/>
              </a:lnSpc>
              <a:spcBef>
                <a:spcPts val="400"/>
              </a:spcBef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   Przy</a:t>
            </a:r>
            <a:r>
              <a:rPr b="1" dirty="0"/>
              <a:t> nabyciu pierwotnym</a:t>
            </a:r>
            <a:r>
              <a:rPr dirty="0"/>
              <a:t> sam fakt zawładnięcia rzeczą poprzez użycie siły wystarczająco </a:t>
            </a:r>
            <a:r>
              <a:rPr dirty="0" smtClean="0"/>
              <a:t>wykazywał</a:t>
            </a:r>
            <a:r>
              <a:rPr lang="pl-PL" dirty="0" smtClean="0"/>
              <a:t> na</a:t>
            </a:r>
            <a:r>
              <a:rPr dirty="0" smtClean="0"/>
              <a:t> </a:t>
            </a:r>
            <a:r>
              <a:rPr dirty="0"/>
              <a:t>wolę władania tą rzeczą (</a:t>
            </a:r>
            <a:r>
              <a:rPr i="1" dirty="0"/>
              <a:t>animus).</a:t>
            </a:r>
            <a:r>
              <a:rPr dirty="0"/>
              <a:t> Przy</a:t>
            </a:r>
            <a:r>
              <a:rPr b="1" dirty="0"/>
              <a:t> pochodnym nabyciu (</a:t>
            </a:r>
            <a:r>
              <a:rPr dirty="0"/>
              <a:t>przeniesieniu) posiadania, kwestię czy nabywający posiadanie ma </a:t>
            </a:r>
            <a:r>
              <a:rPr i="1" dirty="0"/>
              <a:t>animus</a:t>
            </a:r>
            <a:r>
              <a:rPr dirty="0"/>
              <a:t>, rozstrzygano według tzw. </a:t>
            </a:r>
            <a:r>
              <a:rPr i="1" dirty="0"/>
              <a:t>causa possessionis</a:t>
            </a:r>
            <a:r>
              <a:rPr dirty="0"/>
              <a:t>, tj. czynności prawnej na podstawie, której zostało nabyte posiadanie. </a:t>
            </a:r>
          </a:p>
          <a:p>
            <a:pPr marL="322324" indent="-322324" algn="just" defTabSz="859536">
              <a:lnSpc>
                <a:spcPct val="90000"/>
              </a:lnSpc>
              <a:spcBef>
                <a:spcPts val="400"/>
              </a:spcBef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Na przykład jeśli ktoś wszedł w posiadanie rzeczy na podstawie kontraktu kupna – sprzedaży lub darowizny, to niewątpliwie miał wolę zatrzymania rzeczy dla siebie. Natomiast jeśli ktoś wszedł w posiadanie rzeczy jako detentor, np. na podstawie kontraktu depozytu lub jako najemca przyjmujący rzecz do naprawy, nie mógł samowolnie zmieniać animus, aby następnie, już jako posiadacz, dokonać zasiedzenia rzeczy. </a:t>
            </a:r>
          </a:p>
          <a:p>
            <a:pPr marL="322324" indent="-322324" algn="just" defTabSz="859536">
              <a:lnSpc>
                <a:spcPct val="90000"/>
              </a:lnSpc>
              <a:spcBef>
                <a:spcPts val="400"/>
              </a:spcBef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Posiadania w aspekcie animus nie mogła nabyć osoba, która nie posiadała świadomości w momencie nabycia posiadania (casusy osoby szalonej oraz osoby śpiącej), jak również świadomości tego, co nabywa (casus szafy).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Nabycie solo animo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95536" y="1601413"/>
            <a:ext cx="8229601" cy="525659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17375E"/>
                </a:solidFill>
              </a:defRPr>
            </a:pPr>
            <a:r>
              <a:t>  </a:t>
            </a:r>
            <a:r>
              <a:rPr>
                <a:solidFill>
                  <a:srgbClr val="FFFFFF"/>
                </a:solidFill>
              </a:rPr>
              <a:t> Prawo rzymskie dopuszczało możliwość wyjątkowego nabycia posiadania tylko poprzez zmianę czynnika subiektywnego tj. samej woli (</a:t>
            </a:r>
            <a:r>
              <a:rPr i="1">
                <a:solidFill>
                  <a:srgbClr val="FFFFFF"/>
                </a:solidFill>
              </a:rPr>
              <a:t>solo animo</a:t>
            </a:r>
            <a:r>
              <a:rPr>
                <a:solidFill>
                  <a:srgbClr val="FFFFFF"/>
                </a:solidFill>
              </a:rPr>
              <a:t>), bez wręczania rzeczy (</a:t>
            </a:r>
            <a:r>
              <a:rPr i="1">
                <a:solidFill>
                  <a:srgbClr val="FFFFFF"/>
                </a:solidFill>
              </a:rPr>
              <a:t>corpus</a:t>
            </a:r>
            <a:r>
              <a:rPr>
                <a:solidFill>
                  <a:srgbClr val="FFFFFF"/>
                </a:solidFill>
              </a:rPr>
              <a:t>). Zmianę taką stanowiły: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- </a:t>
            </a:r>
            <a:r>
              <a:rPr i="1"/>
              <a:t>traditio brevi manu</a:t>
            </a:r>
            <a:r>
              <a:t> („wydanie krótką ręką”),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- </a:t>
            </a:r>
            <a:r>
              <a:rPr i="1"/>
              <a:t>constitutum possessorium.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t>   Były to wyjątkowe sposoby, ponieważ stanowiły wyłom od zasady, że aby nabyć posiadanie, należy nabyć dwa jego elementy (tj. </a:t>
            </a:r>
            <a:r>
              <a:rPr i="1"/>
              <a:t>corpus</a:t>
            </a:r>
            <a:r>
              <a:t> i </a:t>
            </a:r>
            <a:r>
              <a:rPr i="1"/>
              <a:t>animus</a:t>
            </a:r>
            <a:r>
              <a:t>)  łącznie.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sz="2400" i="1">
                <a:solidFill>
                  <a:srgbClr val="FFFFFF"/>
                </a:solidFill>
              </a:defRPr>
            </a:pPr>
            <a:r>
              <a:t>   </a:t>
            </a:r>
            <a:r>
              <a:rPr b="1"/>
              <a:t>Traditio brevi manu </a:t>
            </a:r>
            <a:r>
              <a:rPr i="0"/>
              <a:t>zachodziło wówczas, kiedy dotychczasowy dzierżyciel rzeczy stawał się posiadaczem na podstawie umowy z dotychczasowym jej posiadaczem. 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Tx/>
              <a:buNone/>
              <a:defRPr sz="2400" i="1">
                <a:solidFill>
                  <a:srgbClr val="FFFFFF"/>
                </a:solidFill>
              </a:defRPr>
            </a:pPr>
            <a:r>
              <a:t>   </a:t>
            </a:r>
            <a:r>
              <a:rPr b="1"/>
              <a:t>Constitutum possessorium</a:t>
            </a:r>
            <a:r>
              <a:rPr b="1" i="0"/>
              <a:t> </a:t>
            </a:r>
            <a:r>
              <a:rPr i="0"/>
              <a:t>– zachodziło wówczas, gdy dotychczasowy posiadacz wyzbywał się posiadania, ale dzierżył nadal rzecz w imieniu nowego nabywcy.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23527" y="260648"/>
            <a:ext cx="8640962" cy="6408712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traditio brevi manu</a:t>
            </a:r>
          </a:p>
          <a:p>
            <a:pPr algn="just">
              <a:buSzTx/>
              <a:buNone/>
              <a:defRPr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A								B</a:t>
            </a:r>
          </a:p>
          <a:p>
            <a:pPr algn="just">
              <a:buSzTx/>
              <a:buNone/>
              <a:defRPr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(posiadacz)				(dzierżyciel)</a:t>
            </a:r>
          </a:p>
          <a:p>
            <a:pPr algn="just">
              <a:spcBef>
                <a:spcPts val="600"/>
              </a:spcBef>
              <a:defRPr sz="28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przeniesienie posiadania na osobę, która rzecz posiada jako posiadacz zależny (bez odpowiedniej formy animo)</a:t>
            </a:r>
          </a:p>
          <a:p>
            <a:pPr algn="ctr">
              <a:buSzTx/>
              <a:buNone/>
              <a:defRPr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constitutum possessorium</a:t>
            </a:r>
          </a:p>
          <a:p>
            <a:pPr algn="just">
              <a:buSzTx/>
              <a:buNone/>
              <a:defRPr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A								B</a:t>
            </a:r>
          </a:p>
          <a:p>
            <a:pPr algn="just">
              <a:buSzTx/>
              <a:buNone/>
              <a:defRPr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(posiadacz)				(osoba trzecia</a:t>
            </a:r>
            <a:r>
              <a:rPr dirty="0">
                <a:solidFill>
                  <a:srgbClr val="FFFFFF"/>
                </a:solidFill>
              </a:rPr>
              <a:t>)</a:t>
            </a:r>
          </a:p>
          <a:p>
            <a:pPr algn="just">
              <a:spcBef>
                <a:spcPts val="600"/>
              </a:spcBef>
              <a:defRPr sz="28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przeniesienie posiadania przy jednoczesnym utrzymania fizycznego elementu posiadania przez poprzedniego posiadacza</a:t>
            </a:r>
          </a:p>
        </p:txBody>
      </p:sp>
      <p:sp>
        <p:nvSpPr>
          <p:cNvPr id="255" name="Shape 255"/>
          <p:cNvSpPr/>
          <p:nvPr/>
        </p:nvSpPr>
        <p:spPr>
          <a:xfrm>
            <a:off x="2843808" y="1052736"/>
            <a:ext cx="3024336" cy="48463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2411758" y="4077072"/>
            <a:ext cx="3456388" cy="48463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rgbClr val="3A5E8A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Nabycie przez inne osoby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poprzez osoby podległe władzy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nabycie posiadania przez niewolnika bez wiedzy pana do peculium? (problem animus)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extraneus ? dwa wyjątki: prokurator/ opiekun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rozwój w okresie poklasycznym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Utrata posiadania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91465" indent="-291465" algn="just" defTabSz="777240">
              <a:spcBef>
                <a:spcPts val="500"/>
              </a:spcBef>
              <a:buSzTx/>
              <a:buNone/>
              <a:defRPr sz="2700">
                <a:solidFill>
                  <a:srgbClr val="17375E"/>
                </a:solidFill>
              </a:defRPr>
            </a:pPr>
            <a:r>
              <a:t>  </a:t>
            </a:r>
          </a:p>
          <a:p>
            <a:pPr marL="291465" indent="-291465" algn="just" defTabSz="777240">
              <a:spcBef>
                <a:spcPts val="500"/>
              </a:spcBef>
              <a:buSzTx/>
              <a:buNone/>
              <a:defRPr sz="2700">
                <a:solidFill>
                  <a:srgbClr val="FFFFFF"/>
                </a:solidFill>
              </a:defRPr>
            </a:pPr>
            <a:r>
              <a:t> Utrata posiadania następowała z chwilą utraty choćby jednego z koniecznych elementów posiadania tj. </a:t>
            </a:r>
            <a:r>
              <a:rPr i="1"/>
              <a:t>corpus</a:t>
            </a:r>
            <a:r>
              <a:t> i </a:t>
            </a:r>
            <a:r>
              <a:rPr i="1"/>
              <a:t>animus</a:t>
            </a:r>
            <a:r>
              <a:t> (utrata </a:t>
            </a:r>
            <a:r>
              <a:rPr i="1"/>
              <a:t>corpus</a:t>
            </a:r>
            <a:r>
              <a:t> – np. kradzież, zniszczenie).</a:t>
            </a:r>
          </a:p>
          <a:p>
            <a:pPr marL="291465" indent="-291465" algn="just" defTabSz="777240">
              <a:spcBef>
                <a:spcPts val="500"/>
              </a:spcBef>
              <a:buSzTx/>
              <a:buNone/>
              <a:defRPr sz="2700">
                <a:solidFill>
                  <a:srgbClr val="FFFFFF"/>
                </a:solidFill>
              </a:defRPr>
            </a:pPr>
            <a:r>
              <a:t>Utrata solo animo = nabycie solo animo</a:t>
            </a:r>
          </a:p>
          <a:p>
            <a:pPr marL="291465" indent="-291465" algn="just" defTabSz="777240">
              <a:spcBef>
                <a:spcPts val="500"/>
              </a:spcBef>
              <a:buSzTx/>
              <a:buNone/>
              <a:defRPr sz="2700">
                <a:solidFill>
                  <a:srgbClr val="FFFFFF"/>
                </a:solidFill>
              </a:defRPr>
            </a:pPr>
            <a:r>
              <a:t>* kwestia porzucenia rzeczy, zagubienia i zniszczenia rzeczy</a:t>
            </a:r>
          </a:p>
          <a:p>
            <a:pPr marL="291465" indent="-291465" algn="just" defTabSz="777240">
              <a:spcBef>
                <a:spcPts val="500"/>
              </a:spcBef>
              <a:buSzTx/>
              <a:buNone/>
              <a:defRPr sz="2700">
                <a:solidFill>
                  <a:srgbClr val="FFFFFF"/>
                </a:solidFill>
              </a:defRPr>
            </a:pPr>
            <a:r>
              <a:t>* problem zbiegłych niewolników i posiadania pastwisk</a:t>
            </a:r>
          </a:p>
          <a:p>
            <a:pPr marL="291465" indent="-291465" algn="just" defTabSz="777240">
              <a:spcBef>
                <a:spcPts val="500"/>
              </a:spcBef>
              <a:buSzTx/>
              <a:buNone/>
              <a:defRPr sz="2700">
                <a:solidFill>
                  <a:srgbClr val="FFFFFF"/>
                </a:solidFill>
              </a:defRPr>
            </a:pPr>
            <a:r>
              <a:t>* śmierć a utrata posiadania?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57188" y="404664"/>
            <a:ext cx="8329611" cy="52928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278" name="Group 278"/>
          <p:cNvGrpSpPr/>
          <p:nvPr/>
        </p:nvGrpSpPr>
        <p:grpSpPr>
          <a:xfrm>
            <a:off x="1243571" y="188636"/>
            <a:ext cx="6584852" cy="5616413"/>
            <a:chOff x="-1" y="-1"/>
            <a:chExt cx="6584851" cy="5616412"/>
          </a:xfrm>
        </p:grpSpPr>
        <p:grpSp>
          <p:nvGrpSpPr>
            <p:cNvPr id="268" name="Group 268"/>
            <p:cNvGrpSpPr/>
            <p:nvPr/>
          </p:nvGrpSpPr>
          <p:grpSpPr>
            <a:xfrm>
              <a:off x="2057763" y="-2"/>
              <a:ext cx="2469324" cy="1728529"/>
              <a:chOff x="0" y="0"/>
              <a:chExt cx="2469322" cy="1728528"/>
            </a:xfrm>
          </p:grpSpPr>
          <p:sp>
            <p:nvSpPr>
              <p:cNvPr id="266" name="Shape 266"/>
              <p:cNvSpPr/>
              <p:nvPr/>
            </p:nvSpPr>
            <p:spPr>
              <a:xfrm>
                <a:off x="0" y="-1"/>
                <a:ext cx="2469323" cy="1728529"/>
              </a:xfrm>
              <a:prstGeom prst="roundRect">
                <a:avLst>
                  <a:gd name="adj" fmla="val 2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" name="Shape 267"/>
              <p:cNvSpPr txBox="1"/>
              <p:nvPr/>
            </p:nvSpPr>
            <p:spPr>
              <a:xfrm>
                <a:off x="101230" y="151790"/>
                <a:ext cx="2266861" cy="14249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8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Ochrona posiadania - interdykty</a:t>
                </a:r>
              </a:p>
            </p:txBody>
          </p:sp>
        </p:grpSp>
        <p:sp>
          <p:nvSpPr>
            <p:cNvPr id="269" name="Shape 269"/>
            <p:cNvSpPr/>
            <p:nvPr/>
          </p:nvSpPr>
          <p:spPr>
            <a:xfrm>
              <a:off x="4859988" y="1454985"/>
              <a:ext cx="806778" cy="169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136" y="5485"/>
                    <a:pt x="20946" y="13294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2" name="Group 272"/>
            <p:cNvGrpSpPr/>
            <p:nvPr/>
          </p:nvGrpSpPr>
          <p:grpSpPr>
            <a:xfrm>
              <a:off x="4115527" y="3564149"/>
              <a:ext cx="2469323" cy="1728528"/>
              <a:chOff x="0" y="0"/>
              <a:chExt cx="2469321" cy="1728527"/>
            </a:xfrm>
          </p:grpSpPr>
          <p:sp>
            <p:nvSpPr>
              <p:cNvPr id="270" name="Shape 270"/>
              <p:cNvSpPr/>
              <p:nvPr/>
            </p:nvSpPr>
            <p:spPr>
              <a:xfrm>
                <a:off x="-1" y="-1"/>
                <a:ext cx="2469323" cy="1728528"/>
              </a:xfrm>
              <a:prstGeom prst="roundRect">
                <a:avLst>
                  <a:gd name="adj" fmla="val 2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4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" name="Shape 271"/>
              <p:cNvSpPr txBox="1"/>
              <p:nvPr/>
            </p:nvSpPr>
            <p:spPr>
              <a:xfrm>
                <a:off x="101230" y="266090"/>
                <a:ext cx="2266861" cy="1196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400" b="1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Interdicta recuperandae possessionis</a:t>
                </a:r>
              </a:p>
            </p:txBody>
          </p:sp>
        </p:grpSp>
        <p:sp>
          <p:nvSpPr>
            <p:cNvPr id="273" name="Shape 273"/>
            <p:cNvSpPr/>
            <p:nvPr/>
          </p:nvSpPr>
          <p:spPr>
            <a:xfrm>
              <a:off x="2433945" y="5455855"/>
              <a:ext cx="1716958" cy="160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cubicBezTo>
                    <a:pt x="14650" y="21600"/>
                    <a:pt x="6950" y="2160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6" name="Group 276"/>
            <p:cNvGrpSpPr/>
            <p:nvPr/>
          </p:nvGrpSpPr>
          <p:grpSpPr>
            <a:xfrm>
              <a:off x="-2" y="3564149"/>
              <a:ext cx="2469324" cy="1728528"/>
              <a:chOff x="0" y="0"/>
              <a:chExt cx="2469322" cy="1728527"/>
            </a:xfrm>
          </p:grpSpPr>
          <p:sp>
            <p:nvSpPr>
              <p:cNvPr id="274" name="Shape 274"/>
              <p:cNvSpPr/>
              <p:nvPr/>
            </p:nvSpPr>
            <p:spPr>
              <a:xfrm>
                <a:off x="0" y="-1"/>
                <a:ext cx="2469323" cy="1728528"/>
              </a:xfrm>
              <a:prstGeom prst="roundRect">
                <a:avLst>
                  <a:gd name="adj" fmla="val 2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4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" name="Shape 275"/>
              <p:cNvSpPr txBox="1"/>
              <p:nvPr/>
            </p:nvSpPr>
            <p:spPr>
              <a:xfrm>
                <a:off x="101230" y="266090"/>
                <a:ext cx="2266863" cy="1196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400" b="1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Interdicta retinendae possessionis</a:t>
                </a:r>
              </a:p>
            </p:txBody>
          </p:sp>
        </p:grpSp>
        <p:sp>
          <p:nvSpPr>
            <p:cNvPr id="277" name="Shape 277"/>
            <p:cNvSpPr/>
            <p:nvPr/>
          </p:nvSpPr>
          <p:spPr>
            <a:xfrm>
              <a:off x="918081" y="1454985"/>
              <a:ext cx="806778" cy="169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54" y="13294"/>
                    <a:pt x="8464" y="5485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57188" y="332652"/>
            <a:ext cx="8329611" cy="576064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200"/>
              </a:spcBef>
              <a:buSzTx/>
              <a:buNone/>
              <a:defRPr sz="38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Interdicta retinendae possessionis</a:t>
            </a:r>
          </a:p>
          <a:p>
            <a:pPr algn="ctr">
              <a:spcBef>
                <a:spcPts val="1900"/>
              </a:spcBef>
              <a:buSzTx/>
              <a:buNone/>
              <a:defRPr i="1">
                <a:solidFill>
                  <a:srgbClr val="17375E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 algn="just">
              <a:spcBef>
                <a:spcPts val="1900"/>
              </a:spcBef>
              <a:buSzTx/>
              <a:buNone/>
              <a:defRPr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I. Interdictum uti possidetis</a:t>
            </a:r>
          </a:p>
          <a:p>
            <a:pPr algn="just">
              <a:spcBef>
                <a:spcPts val="1900"/>
              </a:spcBef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dotyczyło nieruchomości, zwyciężał posiadacz niewadliwy z momentu wydania interdyktu</a:t>
            </a:r>
          </a:p>
          <a:p>
            <a:pPr algn="just">
              <a:spcBef>
                <a:spcPts val="1900"/>
              </a:spcBef>
              <a:buSzTx/>
              <a:buNone/>
              <a:defRPr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II. Interdictum utrubi</a:t>
            </a:r>
          </a:p>
          <a:p>
            <a:pPr algn="just">
              <a:spcBef>
                <a:spcPts val="1900"/>
              </a:spcBef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dotyczyło ruchomości, zwyciężał dłużej posiadający niewadliwie w ostatnim roku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57188" y="642934"/>
            <a:ext cx="8329611" cy="505460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700"/>
              </a:spcBef>
              <a:buSzTx/>
              <a:buNone/>
              <a:defRPr sz="29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Interdicta recuperandae possessionis (I)</a:t>
            </a:r>
          </a:p>
          <a:p>
            <a:pPr algn="ctr">
              <a:spcBef>
                <a:spcPts val="1700"/>
              </a:spcBef>
              <a:buSzTx/>
              <a:buNone/>
              <a:defRPr sz="29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 marL="514350" indent="-514350" algn="just">
              <a:spcBef>
                <a:spcPts val="1700"/>
              </a:spcBef>
              <a:buSzTx/>
              <a:buNone/>
              <a:defRPr sz="29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I. Interdictum unde vi</a:t>
            </a:r>
          </a:p>
          <a:p>
            <a:pPr marL="514350" indent="-514350" algn="just">
              <a:spcBef>
                <a:spcPts val="1700"/>
              </a:spcBef>
              <a:buSzTx/>
              <a:buNone/>
              <a:defRPr sz="29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przysługiwało w ciągu roku od wyzucia z posiadania siłą</a:t>
            </a:r>
          </a:p>
          <a:p>
            <a:pPr marL="514350" indent="-514350" algn="just">
              <a:spcBef>
                <a:spcPts val="1700"/>
              </a:spcBef>
              <a:buSzTx/>
              <a:buNone/>
              <a:defRPr sz="29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II. Interdictum de vi armata</a:t>
            </a:r>
          </a:p>
          <a:p>
            <a:pPr algn="just">
              <a:spcBef>
                <a:spcPts val="1700"/>
              </a:spcBef>
              <a:buSzTx/>
              <a:buNone/>
              <a:defRPr sz="29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przysługiwało bez ograniczenia czasowego posiadaczowi wyzutemu z posiadania siłą zbrojną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57188" y="642934"/>
            <a:ext cx="8329611" cy="505460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700"/>
              </a:spcBef>
              <a:buSzTx/>
              <a:buNone/>
              <a:defRPr sz="29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Interdicta recuperandae possessionis (II)</a:t>
            </a:r>
          </a:p>
          <a:p>
            <a:pPr algn="ctr">
              <a:spcBef>
                <a:spcPts val="1700"/>
              </a:spcBef>
              <a:buSzTx/>
              <a:buNone/>
              <a:defRPr sz="29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 marL="514350" indent="-514350" algn="just">
              <a:spcBef>
                <a:spcPts val="1700"/>
              </a:spcBef>
              <a:buSzTx/>
              <a:buNone/>
              <a:defRPr sz="29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III. Interdictum de precario</a:t>
            </a:r>
          </a:p>
          <a:p>
            <a:pPr marL="514350" indent="-514350" algn="just">
              <a:spcBef>
                <a:spcPts val="1700"/>
              </a:spcBef>
              <a:buSzTx/>
              <a:buNone/>
              <a:defRPr sz="29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przysługiwało przeciwko krnąbrnemu prekarzyście</a:t>
            </a:r>
          </a:p>
          <a:p>
            <a:pPr marL="514350" indent="-514350" algn="just">
              <a:spcBef>
                <a:spcPts val="1700"/>
              </a:spcBef>
              <a:buSzTx/>
              <a:buNone/>
              <a:defRPr sz="29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IV. Interdictum quod vi aut clam</a:t>
            </a:r>
          </a:p>
          <a:p>
            <a:pPr algn="just">
              <a:spcBef>
                <a:spcPts val="1700"/>
              </a:spcBef>
              <a:buSzTx/>
              <a:buNone/>
              <a:defRPr sz="29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przysługiwało posiadaczowi gruntu przeciwko działającemu potajemnie i z użyciem siły, np. temu, kto ściął drzewa.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57188" y="404664"/>
            <a:ext cx="8329611" cy="52928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303" name="Group 303"/>
          <p:cNvGrpSpPr/>
          <p:nvPr/>
        </p:nvGrpSpPr>
        <p:grpSpPr>
          <a:xfrm>
            <a:off x="1243571" y="188636"/>
            <a:ext cx="6584852" cy="5616414"/>
            <a:chOff x="-1" y="-2"/>
            <a:chExt cx="6584851" cy="5616412"/>
          </a:xfrm>
        </p:grpSpPr>
        <p:grpSp>
          <p:nvGrpSpPr>
            <p:cNvPr id="293" name="Group 293"/>
            <p:cNvGrpSpPr/>
            <p:nvPr/>
          </p:nvGrpSpPr>
          <p:grpSpPr>
            <a:xfrm>
              <a:off x="2057763" y="-3"/>
              <a:ext cx="2469324" cy="1728531"/>
              <a:chOff x="0" y="0"/>
              <a:chExt cx="2469322" cy="1728529"/>
            </a:xfrm>
          </p:grpSpPr>
          <p:sp>
            <p:nvSpPr>
              <p:cNvPr id="291" name="Shape 291"/>
              <p:cNvSpPr/>
              <p:nvPr/>
            </p:nvSpPr>
            <p:spPr>
              <a:xfrm>
                <a:off x="0" y="-1"/>
                <a:ext cx="2469323" cy="1728530"/>
              </a:xfrm>
              <a:prstGeom prst="roundRect">
                <a:avLst>
                  <a:gd name="adj" fmla="val 2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4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" name="Shape 292"/>
              <p:cNvSpPr txBox="1"/>
              <p:nvPr/>
            </p:nvSpPr>
            <p:spPr>
              <a:xfrm>
                <a:off x="101230" y="37488"/>
                <a:ext cx="2266861" cy="16535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34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Ochrona posiadania - interdykty</a:t>
                </a:r>
              </a:p>
            </p:txBody>
          </p:sp>
        </p:grpSp>
        <p:sp>
          <p:nvSpPr>
            <p:cNvPr id="294" name="Shape 294"/>
            <p:cNvSpPr/>
            <p:nvPr/>
          </p:nvSpPr>
          <p:spPr>
            <a:xfrm>
              <a:off x="4859988" y="1454985"/>
              <a:ext cx="806778" cy="169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136" y="5485"/>
                    <a:pt x="20946" y="13294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7" name="Group 297"/>
            <p:cNvGrpSpPr/>
            <p:nvPr/>
          </p:nvGrpSpPr>
          <p:grpSpPr>
            <a:xfrm>
              <a:off x="4115527" y="3564148"/>
              <a:ext cx="2469323" cy="1728529"/>
              <a:chOff x="0" y="0"/>
              <a:chExt cx="2469321" cy="1728528"/>
            </a:xfrm>
          </p:grpSpPr>
          <p:sp>
            <p:nvSpPr>
              <p:cNvPr id="295" name="Shape 295"/>
              <p:cNvSpPr/>
              <p:nvPr/>
            </p:nvSpPr>
            <p:spPr>
              <a:xfrm>
                <a:off x="-1" y="-1"/>
                <a:ext cx="2469323" cy="1728529"/>
              </a:xfrm>
              <a:prstGeom prst="roundRect">
                <a:avLst>
                  <a:gd name="adj" fmla="val 2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4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" name="Shape 296"/>
              <p:cNvSpPr txBox="1"/>
              <p:nvPr/>
            </p:nvSpPr>
            <p:spPr>
              <a:xfrm>
                <a:off x="101230" y="266090"/>
                <a:ext cx="2266861" cy="1196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400" b="1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Interdicta recuperandae possessionis</a:t>
                </a:r>
              </a:p>
            </p:txBody>
          </p:sp>
        </p:grpSp>
        <p:sp>
          <p:nvSpPr>
            <p:cNvPr id="298" name="Shape 298"/>
            <p:cNvSpPr/>
            <p:nvPr/>
          </p:nvSpPr>
          <p:spPr>
            <a:xfrm>
              <a:off x="2433945" y="5455854"/>
              <a:ext cx="1716958" cy="16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cubicBezTo>
                    <a:pt x="14650" y="21600"/>
                    <a:pt x="6950" y="2160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1" name="Group 301"/>
            <p:cNvGrpSpPr/>
            <p:nvPr/>
          </p:nvGrpSpPr>
          <p:grpSpPr>
            <a:xfrm>
              <a:off x="-2" y="3564148"/>
              <a:ext cx="2469324" cy="1728529"/>
              <a:chOff x="0" y="0"/>
              <a:chExt cx="2469322" cy="1728528"/>
            </a:xfrm>
          </p:grpSpPr>
          <p:sp>
            <p:nvSpPr>
              <p:cNvPr id="299" name="Shape 299"/>
              <p:cNvSpPr/>
              <p:nvPr/>
            </p:nvSpPr>
            <p:spPr>
              <a:xfrm>
                <a:off x="0" y="-1"/>
                <a:ext cx="2469323" cy="1728529"/>
              </a:xfrm>
              <a:prstGeom prst="roundRect">
                <a:avLst>
                  <a:gd name="adj" fmla="val 20000"/>
                </a:avLst>
              </a:prstGeom>
              <a:solidFill>
                <a:srgbClr val="4F81BD"/>
              </a:solidFill>
              <a:ln w="254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400" b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" name="Shape 300"/>
              <p:cNvSpPr txBox="1"/>
              <p:nvPr/>
            </p:nvSpPr>
            <p:spPr>
              <a:xfrm>
                <a:off x="101230" y="266090"/>
                <a:ext cx="2266863" cy="1196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400" b="1" i="1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Interdicta retinendae possessionis</a:t>
                </a:r>
              </a:p>
            </p:txBody>
          </p:sp>
        </p:grpSp>
        <p:sp>
          <p:nvSpPr>
            <p:cNvPr id="302" name="Shape 302"/>
            <p:cNvSpPr/>
            <p:nvPr/>
          </p:nvSpPr>
          <p:spPr>
            <a:xfrm>
              <a:off x="918081" y="1454985"/>
              <a:ext cx="806778" cy="169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54" y="13294"/>
                    <a:pt x="8464" y="5485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4A7EB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Rzecz (Res)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412773"/>
            <a:ext cx="8229600" cy="4968559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buChar char="▪"/>
              <a:defRPr>
                <a:solidFill>
                  <a:srgbClr val="FFFFFF"/>
                </a:solidFill>
              </a:defRPr>
            </a:pPr>
            <a:endParaRPr/>
          </a:p>
          <a:p>
            <a:pPr algn="just">
              <a:buFontTx/>
              <a:buChar char="▪"/>
              <a:defRPr>
                <a:solidFill>
                  <a:srgbClr val="FFFFFF"/>
                </a:solidFill>
              </a:defRPr>
            </a:pPr>
            <a:endParaRPr/>
          </a:p>
          <a:p>
            <a:pPr algn="just">
              <a:buFontTx/>
              <a:buChar char="▪"/>
              <a:defRPr>
                <a:solidFill>
                  <a:srgbClr val="FFFFFF"/>
                </a:solidFill>
              </a:defRPr>
            </a:pPr>
            <a:r>
              <a:t>Wyodrębniony przedmiot, lub majątek jako całość</a:t>
            </a:r>
          </a:p>
          <a:p>
            <a:pPr algn="just">
              <a:buFontTx/>
              <a:buChar char="▪"/>
              <a:defRPr b="1">
                <a:solidFill>
                  <a:srgbClr val="FFFFFF"/>
                </a:solidFill>
              </a:defRPr>
            </a:pPr>
            <a:r>
              <a:t>Corporales</a:t>
            </a:r>
            <a:r>
              <a:rPr b="0"/>
              <a:t> - </a:t>
            </a:r>
            <a:r>
              <a:t>incorporales</a:t>
            </a:r>
          </a:p>
          <a:p>
            <a:pPr algn="just">
              <a:buFontTx/>
              <a:buChar char="▪"/>
              <a:defRPr b="1">
                <a:solidFill>
                  <a:srgbClr val="FFFFFF"/>
                </a:solidFill>
              </a:defRPr>
            </a:pPr>
            <a:r>
              <a:t>In patrimonio – extra patrimonium </a:t>
            </a:r>
          </a:p>
          <a:p>
            <a:pPr algn="just">
              <a:buFontTx/>
              <a:buChar char="▪"/>
              <a:defRPr b="1">
                <a:solidFill>
                  <a:srgbClr val="FFFFFF"/>
                </a:solidFill>
              </a:defRPr>
            </a:pPr>
            <a:r>
              <a:t>In commercio – extra commercium</a:t>
            </a:r>
          </a:p>
          <a:p>
            <a:pPr algn="just">
              <a:buFontTx/>
              <a:buChar char="▪"/>
              <a:defRPr b="1">
                <a:solidFill>
                  <a:srgbClr val="FFFFFF"/>
                </a:solidFill>
              </a:defRPr>
            </a:pPr>
            <a:r>
              <a:t>Mancipi – nec mancipi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57188" y="332652"/>
            <a:ext cx="8329611" cy="576064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2200"/>
              </a:spcBef>
              <a:buSzTx/>
              <a:buNone/>
              <a:defRPr sz="3800"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Interdicta retinendae possessionis</a:t>
            </a:r>
          </a:p>
          <a:p>
            <a:pPr algn="just">
              <a:spcBef>
                <a:spcPts val="1900"/>
              </a:spcBef>
              <a:buSzTx/>
              <a:buNone/>
              <a:defRPr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I. Interdictum uti possidetis</a:t>
            </a:r>
          </a:p>
          <a:p>
            <a:pPr algn="just">
              <a:spcBef>
                <a:spcPts val="1900"/>
              </a:spcBef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dotyczyło nieruchomości, zwyciężał posiadacz niewadliwy z momentu wydania interdyktu</a:t>
            </a:r>
          </a:p>
          <a:p>
            <a:pPr algn="just">
              <a:spcBef>
                <a:spcPts val="1900"/>
              </a:spcBef>
              <a:buSzTx/>
              <a:buNone/>
              <a:defRPr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 algn="just">
              <a:spcBef>
                <a:spcPts val="1900"/>
              </a:spcBef>
              <a:buSzTx/>
              <a:buNone/>
              <a:defRPr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II. Interdictum utrubi</a:t>
            </a:r>
          </a:p>
          <a:p>
            <a:pPr algn="just">
              <a:spcBef>
                <a:spcPts val="1900"/>
              </a:spcBef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dotyczyło ruchomości, zwyciężał dłużej posiadający niewadliwie w ostatnim roku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357188" y="642936"/>
            <a:ext cx="8329611" cy="5738395"/>
          </a:xfrm>
          <a:prstGeom prst="rect">
            <a:avLst/>
          </a:prstGeom>
        </p:spPr>
        <p:txBody>
          <a:bodyPr/>
          <a:lstStyle/>
          <a:p>
            <a:pPr marL="336040" indent="-336040" algn="ctr" defTabSz="896111">
              <a:spcBef>
                <a:spcPts val="1800"/>
              </a:spcBef>
              <a:buSzTx/>
              <a:buNone/>
              <a:defRPr sz="3100" b="1" i="1">
                <a:solidFill>
                  <a:srgbClr val="FFFFFF"/>
                </a:solidFill>
                <a:effectLst>
                  <a:outerShdw blurRad="38100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Interdicta recuperandae possessionis (I)</a:t>
            </a:r>
          </a:p>
          <a:p>
            <a:pPr marL="504062" indent="-504062" algn="just" defTabSz="896111">
              <a:spcBef>
                <a:spcPts val="1800"/>
              </a:spcBef>
              <a:buSzTx/>
              <a:buNone/>
              <a:defRPr sz="3100" i="1">
                <a:solidFill>
                  <a:srgbClr val="FFFFFF"/>
                </a:solidFill>
                <a:effectLst>
                  <a:outerShdw blurRad="38100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I. Interdictum unde vi</a:t>
            </a:r>
          </a:p>
          <a:p>
            <a:pPr marL="504062" indent="-504062" algn="just" defTabSz="896111">
              <a:spcBef>
                <a:spcPts val="1800"/>
              </a:spcBef>
              <a:buSzTx/>
              <a:buNone/>
              <a:defRPr sz="3100">
                <a:solidFill>
                  <a:srgbClr val="FFFFFF"/>
                </a:solidFill>
                <a:effectLst>
                  <a:outerShdw blurRad="38100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przysługiwało w ciągu roku od wyzucia z posiadania siłą</a:t>
            </a:r>
          </a:p>
          <a:p>
            <a:pPr marL="504062" indent="-504062" algn="just" defTabSz="896111">
              <a:spcBef>
                <a:spcPts val="1800"/>
              </a:spcBef>
              <a:buSzTx/>
              <a:buNone/>
              <a:defRPr sz="3100" i="1">
                <a:solidFill>
                  <a:srgbClr val="FFFFFF"/>
                </a:solidFill>
                <a:effectLst>
                  <a:outerShdw blurRad="38100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 marL="504062" indent="-504062" algn="just" defTabSz="896111">
              <a:spcBef>
                <a:spcPts val="1800"/>
              </a:spcBef>
              <a:buSzTx/>
              <a:buNone/>
              <a:defRPr sz="3100" i="1">
                <a:solidFill>
                  <a:srgbClr val="FFFFFF"/>
                </a:solidFill>
                <a:effectLst>
                  <a:outerShdw blurRad="38100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II. Interdictum de vi armata</a:t>
            </a:r>
          </a:p>
          <a:p>
            <a:pPr marL="336040" indent="-336040" algn="just" defTabSz="896111">
              <a:spcBef>
                <a:spcPts val="1800"/>
              </a:spcBef>
              <a:buSzTx/>
              <a:buNone/>
              <a:defRPr sz="3100">
                <a:solidFill>
                  <a:srgbClr val="FFFFFF"/>
                </a:solidFill>
                <a:effectLst>
                  <a:outerShdw blurRad="38100" dist="37338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przysługiwało bez ograniczenia czasowego posiadaczowi wyzutemu z posiadania siłą zbrojną, także posiadaczowi wadliwemu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28625" y="274638"/>
            <a:ext cx="8258175" cy="296866"/>
          </a:xfrm>
          <a:prstGeom prst="rect">
            <a:avLst/>
          </a:prstGeom>
        </p:spPr>
        <p:txBody>
          <a:bodyPr/>
          <a:lstStyle>
            <a:lvl1pPr defTabSz="420623">
              <a:defRPr sz="1200" b="1">
                <a:solidFill>
                  <a:srgbClr val="FF9900"/>
                </a:solidFill>
              </a:defRPr>
            </a:lvl1pPr>
          </a:lstStyle>
          <a:p>
            <a:r>
              <a:t> 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57188" y="642935"/>
            <a:ext cx="8329611" cy="595442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900"/>
              </a:spcBef>
              <a:buSzTx/>
              <a:buNone/>
              <a:defRPr b="1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Interdicta recuperandae possessionis (II)</a:t>
            </a:r>
          </a:p>
          <a:p>
            <a:pPr marL="514350" indent="-514350" algn="just">
              <a:lnSpc>
                <a:spcPct val="90000"/>
              </a:lnSpc>
              <a:spcBef>
                <a:spcPts val="1900"/>
              </a:spcBef>
              <a:buSzTx/>
              <a:buNone/>
              <a:defRPr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III. Interdictum de precario</a:t>
            </a:r>
          </a:p>
          <a:p>
            <a:pPr marL="514350" indent="-514350" algn="just">
              <a:lnSpc>
                <a:spcPct val="90000"/>
              </a:lnSpc>
              <a:spcBef>
                <a:spcPts val="1900"/>
              </a:spcBef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przysługiwało przeciwko krnąbrnemu prekarzyście</a:t>
            </a:r>
          </a:p>
          <a:p>
            <a:pPr marL="514350" indent="-514350" algn="just">
              <a:lnSpc>
                <a:spcPct val="90000"/>
              </a:lnSpc>
              <a:spcBef>
                <a:spcPts val="1900"/>
              </a:spcBef>
              <a:buSzTx/>
              <a:buNone/>
              <a:defRPr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  <a:p>
            <a:pPr marL="514350" indent="-514350" algn="just">
              <a:lnSpc>
                <a:spcPct val="90000"/>
              </a:lnSpc>
              <a:spcBef>
                <a:spcPts val="1900"/>
              </a:spcBef>
              <a:buSzTx/>
              <a:buNone/>
              <a:defRPr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IV. Interdictum quod vi aut clam</a:t>
            </a:r>
          </a:p>
          <a:p>
            <a:pPr algn="just">
              <a:lnSpc>
                <a:spcPct val="90000"/>
              </a:lnSpc>
              <a:spcBef>
                <a:spcPts val="1900"/>
              </a:spcBef>
              <a:buSzTx/>
              <a:buNone/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– przysługiwało posiadaczowi gruntu przeciwko działającemu potajemnie i z użyciem siły, np. temu, kto ściął drzewa; funkcjonalne podobieństwo do skargi negatoryjnej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Rzecz (Res)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95536" y="476668"/>
            <a:ext cx="8229601" cy="4968559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buChar char="▪"/>
              <a:defRPr>
                <a:solidFill>
                  <a:srgbClr val="17375E"/>
                </a:solidFill>
              </a:defRPr>
            </a:pPr>
            <a:endParaRPr/>
          </a:p>
          <a:p>
            <a:pPr algn="just">
              <a:buFontTx/>
              <a:buChar char="▪"/>
              <a:defRPr>
                <a:solidFill>
                  <a:srgbClr val="FFFFFF"/>
                </a:solidFill>
              </a:defRPr>
            </a:pPr>
            <a:endParaRPr/>
          </a:p>
          <a:p>
            <a:pPr algn="just">
              <a:buFontTx/>
              <a:buChar char="▪"/>
              <a:defRPr b="1">
                <a:solidFill>
                  <a:srgbClr val="FFFFFF"/>
                </a:solidFill>
              </a:defRPr>
            </a:pPr>
            <a:r>
              <a:t>Corporales</a:t>
            </a:r>
            <a:r>
              <a:rPr b="0"/>
              <a:t> (możliwe do dotknięcia)</a:t>
            </a:r>
          </a:p>
          <a:p>
            <a:pPr algn="just">
              <a:buFontTx/>
              <a:buChar char="▪"/>
              <a:defRPr b="1">
                <a:solidFill>
                  <a:srgbClr val="FFFFFF"/>
                </a:solidFill>
              </a:defRPr>
            </a:pPr>
            <a:r>
              <a:t>incorporales</a:t>
            </a:r>
            <a:r>
              <a:rPr b="0"/>
              <a:t> (pozbawione substraktu materialnego, uprawnienia jak spadek, użytkowanie)</a:t>
            </a:r>
          </a:p>
        </p:txBody>
      </p:sp>
      <p:pic>
        <p:nvPicPr>
          <p:cNvPr id="88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10023"/>
            <a:ext cx="4600575" cy="2847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0032" y="4002020"/>
            <a:ext cx="4283968" cy="2855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5"/>
          <p:cNvGrpSpPr/>
          <p:nvPr/>
        </p:nvGrpSpPr>
        <p:grpSpPr>
          <a:xfrm>
            <a:off x="1793094" y="222306"/>
            <a:ext cx="5557811" cy="6224745"/>
            <a:chOff x="-2" y="-1"/>
            <a:chExt cx="5557809" cy="6224744"/>
          </a:xfrm>
        </p:grpSpPr>
        <p:grpSp>
          <p:nvGrpSpPr>
            <p:cNvPr id="93" name="Group 93"/>
            <p:cNvGrpSpPr/>
            <p:nvPr/>
          </p:nvGrpSpPr>
          <p:grpSpPr>
            <a:xfrm>
              <a:off x="-3" y="-2"/>
              <a:ext cx="1778505" cy="889256"/>
              <a:chOff x="-1" y="-1"/>
              <a:chExt cx="1778503" cy="889255"/>
            </a:xfrm>
          </p:grpSpPr>
          <p:sp>
            <p:nvSpPr>
              <p:cNvPr id="91" name="Shape 91"/>
              <p:cNvSpPr/>
              <p:nvPr/>
            </p:nvSpPr>
            <p:spPr>
              <a:xfrm>
                <a:off x="-2" y="-1"/>
                <a:ext cx="1778505" cy="889256"/>
              </a:xfrm>
              <a:prstGeom prst="rect">
                <a:avLst/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" name="Shape 92"/>
              <p:cNvSpPr txBox="1"/>
              <p:nvPr/>
            </p:nvSpPr>
            <p:spPr>
              <a:xfrm>
                <a:off x="-2" y="-2"/>
                <a:ext cx="1778505" cy="307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Res in commercio</a:t>
                </a:r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>
              <a:off x="2223119" y="-2"/>
              <a:ext cx="1778504" cy="889256"/>
              <a:chOff x="-1" y="-1"/>
              <a:chExt cx="1778503" cy="889255"/>
            </a:xfrm>
          </p:grpSpPr>
          <p:sp>
            <p:nvSpPr>
              <p:cNvPr id="94" name="Shape 94"/>
              <p:cNvSpPr/>
              <p:nvPr/>
            </p:nvSpPr>
            <p:spPr>
              <a:xfrm>
                <a:off x="-2" y="-1"/>
                <a:ext cx="1778505" cy="889256"/>
              </a:xfrm>
              <a:prstGeom prst="rect">
                <a:avLst/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" name="Shape 95"/>
              <p:cNvSpPr txBox="1"/>
              <p:nvPr/>
            </p:nvSpPr>
            <p:spPr>
              <a:xfrm>
                <a:off x="-2" y="-2"/>
                <a:ext cx="1778505" cy="307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Res extra commercium</a:t>
                </a:r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>
              <a:off x="1111559" y="1333871"/>
              <a:ext cx="1778504" cy="889255"/>
              <a:chOff x="-1" y="-1"/>
              <a:chExt cx="1778503" cy="889254"/>
            </a:xfrm>
          </p:grpSpPr>
          <p:sp>
            <p:nvSpPr>
              <p:cNvPr id="97" name="Shape 97"/>
              <p:cNvSpPr/>
              <p:nvPr/>
            </p:nvSpPr>
            <p:spPr>
              <a:xfrm>
                <a:off x="-2" y="-2"/>
                <a:ext cx="1778505" cy="889256"/>
              </a:xfrm>
              <a:prstGeom prst="rect">
                <a:avLst/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" name="Shape 98"/>
              <p:cNvSpPr txBox="1"/>
              <p:nvPr/>
            </p:nvSpPr>
            <p:spPr>
              <a:xfrm>
                <a:off x="-2" y="-2"/>
                <a:ext cx="1778505" cy="307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humani iuris</a:t>
                </a:r>
              </a:p>
            </p:txBody>
          </p:sp>
        </p:grpSp>
        <p:sp>
          <p:nvSpPr>
            <p:cNvPr id="100" name="Shape 100"/>
            <p:cNvSpPr/>
            <p:nvPr/>
          </p:nvSpPr>
          <p:spPr>
            <a:xfrm>
              <a:off x="2000672" y="888741"/>
              <a:ext cx="1111434" cy="44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9"/>
                  </a:lnTo>
                  <a:lnTo>
                    <a:pt x="0" y="10809"/>
                  </a:lnTo>
                  <a:lnTo>
                    <a:pt x="0" y="21600"/>
                  </a:lnTo>
                </a:path>
              </a:pathLst>
            </a:custGeom>
            <a:noFill/>
            <a:ln w="9525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" name="Group 103"/>
            <p:cNvGrpSpPr/>
            <p:nvPr/>
          </p:nvGrpSpPr>
          <p:grpSpPr>
            <a:xfrm>
              <a:off x="1556183" y="2667743"/>
              <a:ext cx="1778504" cy="889256"/>
              <a:chOff x="-1" y="0"/>
              <a:chExt cx="1778503" cy="889255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-2" y="-1"/>
                <a:ext cx="1778505" cy="889256"/>
              </a:xfrm>
              <a:prstGeom prst="rect">
                <a:avLst/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>
                <a:off x="-2" y="-1"/>
                <a:ext cx="1778505" cy="523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Res omnium communes</a:t>
                </a:r>
              </a:p>
            </p:txBody>
          </p:sp>
        </p:grpSp>
        <p:sp>
          <p:nvSpPr>
            <p:cNvPr id="104" name="Shape 104"/>
            <p:cNvSpPr/>
            <p:nvPr/>
          </p:nvSpPr>
          <p:spPr>
            <a:xfrm>
              <a:off x="1267213" y="2222689"/>
              <a:ext cx="289197" cy="88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7" name="Group 107"/>
            <p:cNvGrpSpPr/>
            <p:nvPr/>
          </p:nvGrpSpPr>
          <p:grpSpPr>
            <a:xfrm>
              <a:off x="1556183" y="4001616"/>
              <a:ext cx="1778504" cy="889255"/>
              <a:chOff x="-1" y="-1"/>
              <a:chExt cx="1778503" cy="889254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-2" y="-2"/>
                <a:ext cx="1778505" cy="889256"/>
              </a:xfrm>
              <a:prstGeom prst="rect">
                <a:avLst/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" name="Shape 106"/>
              <p:cNvSpPr txBox="1"/>
              <p:nvPr/>
            </p:nvSpPr>
            <p:spPr>
              <a:xfrm>
                <a:off x="-2" y="-2"/>
                <a:ext cx="1778505" cy="307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Res publicae</a:t>
                </a:r>
              </a:p>
            </p:txBody>
          </p:sp>
        </p:grpSp>
        <p:sp>
          <p:nvSpPr>
            <p:cNvPr id="108" name="Shape 108"/>
            <p:cNvSpPr/>
            <p:nvPr/>
          </p:nvSpPr>
          <p:spPr>
            <a:xfrm>
              <a:off x="1267213" y="2222689"/>
              <a:ext cx="289197" cy="222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" name="Group 111"/>
            <p:cNvGrpSpPr/>
            <p:nvPr/>
          </p:nvGrpSpPr>
          <p:grpSpPr>
            <a:xfrm>
              <a:off x="3334680" y="1333871"/>
              <a:ext cx="1778504" cy="889255"/>
              <a:chOff x="-1" y="-1"/>
              <a:chExt cx="1778503" cy="889254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2" y="-2"/>
                <a:ext cx="1778505" cy="889256"/>
              </a:xfrm>
              <a:prstGeom prst="rect">
                <a:avLst/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" name="Shape 110"/>
              <p:cNvSpPr txBox="1"/>
              <p:nvPr/>
            </p:nvSpPr>
            <p:spPr>
              <a:xfrm>
                <a:off x="-2" y="-2"/>
                <a:ext cx="1778505" cy="307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divini iuris</a:t>
                </a:r>
              </a:p>
            </p:txBody>
          </p:sp>
        </p:grpSp>
        <p:sp>
          <p:nvSpPr>
            <p:cNvPr id="112" name="Shape 112"/>
            <p:cNvSpPr/>
            <p:nvPr/>
          </p:nvSpPr>
          <p:spPr>
            <a:xfrm>
              <a:off x="3112102" y="888741"/>
              <a:ext cx="1111433" cy="44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9"/>
                  </a:lnTo>
                  <a:lnTo>
                    <a:pt x="21600" y="10809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3F669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" name="Group 115"/>
            <p:cNvGrpSpPr/>
            <p:nvPr/>
          </p:nvGrpSpPr>
          <p:grpSpPr>
            <a:xfrm>
              <a:off x="3779304" y="2667743"/>
              <a:ext cx="1778504" cy="889255"/>
              <a:chOff x="-1" y="-1"/>
              <a:chExt cx="1778503" cy="889254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-2" y="-2"/>
                <a:ext cx="1778505" cy="889256"/>
              </a:xfrm>
              <a:prstGeom prst="rect">
                <a:avLst/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" name="Shape 114"/>
              <p:cNvSpPr txBox="1"/>
              <p:nvPr/>
            </p:nvSpPr>
            <p:spPr>
              <a:xfrm>
                <a:off x="-2" y="-2"/>
                <a:ext cx="1778505" cy="307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Res sacrae</a:t>
                </a:r>
              </a:p>
            </p:txBody>
          </p:sp>
        </p:grpSp>
        <p:sp>
          <p:nvSpPr>
            <p:cNvPr id="116" name="Shape 116"/>
            <p:cNvSpPr/>
            <p:nvPr/>
          </p:nvSpPr>
          <p:spPr>
            <a:xfrm>
              <a:off x="3490071" y="2222689"/>
              <a:ext cx="288816" cy="88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9" name="Group 119"/>
            <p:cNvGrpSpPr/>
            <p:nvPr/>
          </p:nvGrpSpPr>
          <p:grpSpPr>
            <a:xfrm>
              <a:off x="3779304" y="4001616"/>
              <a:ext cx="1778504" cy="889255"/>
              <a:chOff x="-1" y="-1"/>
              <a:chExt cx="1778503" cy="889254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2" y="-2"/>
                <a:ext cx="1778505" cy="889256"/>
              </a:xfrm>
              <a:prstGeom prst="rect">
                <a:avLst/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" name="Shape 118"/>
              <p:cNvSpPr txBox="1"/>
              <p:nvPr/>
            </p:nvSpPr>
            <p:spPr>
              <a:xfrm>
                <a:off x="-2" y="-2"/>
                <a:ext cx="1778505" cy="307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Res religiosae</a:t>
                </a:r>
              </a:p>
            </p:txBody>
          </p:sp>
        </p:grpSp>
        <p:sp>
          <p:nvSpPr>
            <p:cNvPr id="120" name="Shape 120"/>
            <p:cNvSpPr/>
            <p:nvPr/>
          </p:nvSpPr>
          <p:spPr>
            <a:xfrm>
              <a:off x="3490071" y="2222689"/>
              <a:ext cx="288816" cy="222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3" name="Group 123"/>
            <p:cNvGrpSpPr/>
            <p:nvPr/>
          </p:nvGrpSpPr>
          <p:grpSpPr>
            <a:xfrm>
              <a:off x="3779304" y="5335488"/>
              <a:ext cx="1778504" cy="889255"/>
              <a:chOff x="-1" y="-1"/>
              <a:chExt cx="1778503" cy="889254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-2" y="-2"/>
                <a:ext cx="1778505" cy="889256"/>
              </a:xfrm>
              <a:prstGeom prst="rect">
                <a:avLst/>
              </a:prstGeom>
              <a:gradFill flip="none" rotWithShape="1">
                <a:gsLst>
                  <a:gs pos="0">
                    <a:srgbClr val="2E5E97"/>
                  </a:gs>
                  <a:gs pos="80000">
                    <a:srgbClr val="3C7BC7"/>
                  </a:gs>
                  <a:gs pos="100000">
                    <a:srgbClr val="3A7CCA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" name="Shape 122"/>
              <p:cNvSpPr txBox="1"/>
              <p:nvPr/>
            </p:nvSpPr>
            <p:spPr>
              <a:xfrm>
                <a:off x="-2" y="-2"/>
                <a:ext cx="1778505" cy="3073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Res sanctae</a:t>
                </a:r>
              </a:p>
            </p:txBody>
          </p:sp>
        </p:grpSp>
        <p:sp>
          <p:nvSpPr>
            <p:cNvPr id="124" name="Shape 124"/>
            <p:cNvSpPr/>
            <p:nvPr/>
          </p:nvSpPr>
          <p:spPr>
            <a:xfrm>
              <a:off x="3490071" y="2222689"/>
              <a:ext cx="288816" cy="355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9525" cap="flat">
              <a:solidFill>
                <a:srgbClr val="4775A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Rzecz (Res)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412773"/>
            <a:ext cx="8229600" cy="4968559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buChar char="▪"/>
              <a:defRPr>
                <a:solidFill>
                  <a:srgbClr val="17375E"/>
                </a:solidFill>
              </a:defRPr>
            </a:pPr>
            <a:endParaRPr dirty="0"/>
          </a:p>
          <a:p>
            <a:pPr algn="just">
              <a:buFontTx/>
              <a:buChar char="▪"/>
              <a:defRPr b="1">
                <a:solidFill>
                  <a:srgbClr val="FFFFFF"/>
                </a:solidFill>
              </a:defRPr>
            </a:pPr>
            <a:r>
              <a:rPr dirty="0"/>
              <a:t>Omnium communes (prawo do korzystania)</a:t>
            </a:r>
          </a:p>
        </p:txBody>
      </p:sp>
      <p:pic>
        <p:nvPicPr>
          <p:cNvPr id="129" name="image3.jpeg" descr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2625774"/>
            <a:ext cx="6768753" cy="4232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Rzecz (Res)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412773"/>
            <a:ext cx="8229600" cy="4968559"/>
          </a:xfrm>
          <a:prstGeom prst="rect">
            <a:avLst/>
          </a:prstGeom>
        </p:spPr>
        <p:txBody>
          <a:bodyPr/>
          <a:lstStyle>
            <a:lvl1pPr algn="just">
              <a:buFontTx/>
              <a:buChar char="▪"/>
              <a:defRPr b="1">
                <a:solidFill>
                  <a:srgbClr val="FFFFFF"/>
                </a:solidFill>
              </a:defRPr>
            </a:lvl1pPr>
          </a:lstStyle>
          <a:p>
            <a:r>
              <a:t>publicae (drogi, przystanie, porty, rzeki, mosty, dobra nieprzyjaciół, grunty prowincjonalne)</a:t>
            </a:r>
          </a:p>
        </p:txBody>
      </p:sp>
      <p:pic>
        <p:nvPicPr>
          <p:cNvPr id="133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2885769"/>
            <a:ext cx="6033292" cy="3972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Rzecz (Res)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412773"/>
            <a:ext cx="8229600" cy="4968559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buChar char="▪"/>
              <a:defRPr>
                <a:solidFill>
                  <a:srgbClr val="17375E"/>
                </a:solidFill>
              </a:defRPr>
            </a:pPr>
            <a:endParaRPr/>
          </a:p>
          <a:p>
            <a:pPr algn="just">
              <a:buFontTx/>
              <a:buChar char="▪"/>
              <a:defRPr b="1">
                <a:solidFill>
                  <a:srgbClr val="FFFFFF"/>
                </a:solidFill>
              </a:defRPr>
            </a:pPr>
            <a:r>
              <a:t>sacrae               religiosae                 sanctae </a:t>
            </a:r>
            <a:r>
              <a:rPr sz="2300"/>
              <a:t>(kary)</a:t>
            </a:r>
          </a:p>
        </p:txBody>
      </p:sp>
      <p:pic>
        <p:nvPicPr>
          <p:cNvPr id="137" name="image5.jpeg" descr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45024"/>
            <a:ext cx="3054089" cy="2290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6.jpeg" descr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3848" y="3645024"/>
            <a:ext cx="3063347" cy="2295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7.jpeg" descr="image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72199" y="3645024"/>
            <a:ext cx="3063346" cy="22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660033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003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003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1498</Words>
  <Application>Microsoft Macintosh PowerPoint</Application>
  <PresentationFormat>Pokaz na ekranie (4:3)</PresentationFormat>
  <Paragraphs>232</Paragraphs>
  <Slides>42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Default</vt:lpstr>
      <vt:lpstr>Prawo rzymskie II: Prawo rzeczowe. Podział rzeczy Posiadanie – rodzaje posiadania, istota oraz ochrona posiadania.</vt:lpstr>
      <vt:lpstr>Prawo rzeczowe</vt:lpstr>
      <vt:lpstr>Prezentacja programu PowerPoint</vt:lpstr>
      <vt:lpstr>Rzecz (Res)</vt:lpstr>
      <vt:lpstr>Rzecz (Res)</vt:lpstr>
      <vt:lpstr>Prezentacja programu PowerPoint</vt:lpstr>
      <vt:lpstr>Rzecz (Res)</vt:lpstr>
      <vt:lpstr>Rzecz (Res)</vt:lpstr>
      <vt:lpstr>Rzecz (Res)</vt:lpstr>
      <vt:lpstr>Prezentacja programu PowerPoint</vt:lpstr>
      <vt:lpstr>Res mancipi / Res nec mancipi</vt:lpstr>
      <vt:lpstr>Rzeczy  pojedyncze/złożone/zbiorowe</vt:lpstr>
      <vt:lpstr>Pozostałe podziały rzeczy</vt:lpstr>
      <vt:lpstr>Prezentacja programu PowerPoint</vt:lpstr>
      <vt:lpstr>Prezentacja programu PowerPoint</vt:lpstr>
      <vt:lpstr>Pozostałe podziały rzeczy</vt:lpstr>
      <vt:lpstr>Jakiego podziału brakuje?</vt:lpstr>
      <vt:lpstr> </vt:lpstr>
      <vt:lpstr> </vt:lpstr>
      <vt:lpstr>Własność a posiadanie</vt:lpstr>
      <vt:lpstr>Czym jest posiadanie?</vt:lpstr>
      <vt:lpstr> </vt:lpstr>
      <vt:lpstr>Elementy posiadania</vt:lpstr>
      <vt:lpstr>Skutki posiadania</vt:lpstr>
      <vt:lpstr> </vt:lpstr>
      <vt:lpstr> </vt:lpstr>
      <vt:lpstr> </vt:lpstr>
      <vt:lpstr>Nabycie posiadania</vt:lpstr>
      <vt:lpstr>Nabycie posiadania  w aspekcie corpus</vt:lpstr>
      <vt:lpstr>Nabycie posiadania w aspekcie animus</vt:lpstr>
      <vt:lpstr>Nabycie solo animo</vt:lpstr>
      <vt:lpstr>Prezentacja programu PowerPoint</vt:lpstr>
      <vt:lpstr>Nabycie przez inne osoby</vt:lpstr>
      <vt:lpstr>Utrata posiadania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rzymskie II: Prawo rzeczowe. Posiadanie – rodzaje posiadania, istota oraz ochrona posiadania.</dc:title>
  <cp:lastModifiedBy>Autor</cp:lastModifiedBy>
  <cp:revision>3</cp:revision>
  <dcterms:modified xsi:type="dcterms:W3CDTF">2020-03-12T15:32:17Z</dcterms:modified>
</cp:coreProperties>
</file>