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AD5A-14BC-450F-800F-8CFA1CFD10C3}" type="datetimeFigureOut">
              <a:rPr lang="pl-PL" smtClean="0"/>
              <a:t>2017-04-07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D8CB-A64C-405B-BF87-9782294E8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AD5A-14BC-450F-800F-8CFA1CFD10C3}" type="datetimeFigureOut">
              <a:rPr lang="pl-PL" smtClean="0"/>
              <a:t>2017-04-07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D8CB-A64C-405B-BF87-9782294E8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AD5A-14BC-450F-800F-8CFA1CFD10C3}" type="datetimeFigureOut">
              <a:rPr lang="pl-PL" smtClean="0"/>
              <a:t>2017-04-07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D8CB-A64C-405B-BF87-9782294E8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AD5A-14BC-450F-800F-8CFA1CFD10C3}" type="datetimeFigureOut">
              <a:rPr lang="pl-PL" smtClean="0"/>
              <a:t>2017-04-07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D8CB-A64C-405B-BF87-9782294E8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AD5A-14BC-450F-800F-8CFA1CFD10C3}" type="datetimeFigureOut">
              <a:rPr lang="pl-PL" smtClean="0"/>
              <a:t>2017-04-07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D8CB-A64C-405B-BF87-9782294E8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AD5A-14BC-450F-800F-8CFA1CFD10C3}" type="datetimeFigureOut">
              <a:rPr lang="pl-PL" smtClean="0"/>
              <a:t>2017-04-07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D8CB-A64C-405B-BF87-9782294E8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AD5A-14BC-450F-800F-8CFA1CFD10C3}" type="datetimeFigureOut">
              <a:rPr lang="pl-PL" smtClean="0"/>
              <a:t>2017-04-07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D8CB-A64C-405B-BF87-9782294E8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AD5A-14BC-450F-800F-8CFA1CFD10C3}" type="datetimeFigureOut">
              <a:rPr lang="pl-PL" smtClean="0"/>
              <a:t>2017-04-07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D8CB-A64C-405B-BF87-9782294E8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AD5A-14BC-450F-800F-8CFA1CFD10C3}" type="datetimeFigureOut">
              <a:rPr lang="pl-PL" smtClean="0"/>
              <a:t>2017-04-07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D8CB-A64C-405B-BF87-9782294E8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AD5A-14BC-450F-800F-8CFA1CFD10C3}" type="datetimeFigureOut">
              <a:rPr lang="pl-PL" smtClean="0"/>
              <a:t>2017-04-07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D8CB-A64C-405B-BF87-9782294E8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AD5A-14BC-450F-800F-8CFA1CFD10C3}" type="datetimeFigureOut">
              <a:rPr lang="pl-PL" smtClean="0"/>
              <a:t>2017-04-07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D8CB-A64C-405B-BF87-9782294E8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1AD5A-14BC-450F-800F-8CFA1CFD10C3}" type="datetimeFigureOut">
              <a:rPr lang="pl-PL" smtClean="0"/>
              <a:t>2017-04-07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0D8CB-A64C-405B-BF87-9782294E817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Prawne formy orzekania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Mgr Diana </a:t>
            </a:r>
            <a:r>
              <a:rPr lang="pl-PL" dirty="0" err="1" smtClean="0"/>
              <a:t>Szwejser</a:t>
            </a:r>
            <a:endParaRPr lang="pl-PL" dirty="0" smtClean="0"/>
          </a:p>
          <a:p>
            <a:r>
              <a:rPr lang="pl-PL" dirty="0" smtClean="0"/>
              <a:t>Zakład postępowania administracyjnego i sądownictwa administracyjnego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Skutki postanowień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Art.. 110- związanie od chwili ogłoszenia lub doręczenia</a:t>
            </a:r>
          </a:p>
          <a:p>
            <a:r>
              <a:rPr lang="pl-PL" dirty="0" smtClean="0"/>
              <a:t>Wykonalne z chwilą ogłoszenia –można wstrzymać na podstawie art. 143</a:t>
            </a:r>
          </a:p>
          <a:p>
            <a:r>
              <a:rPr lang="pl-PL" dirty="0" smtClean="0"/>
              <a:t>Można je rektyfikować – tak samo uzupełnienie w ciągu 14 dni postanowieniem, sprostowanie omyłki w każdym czasie oraz wykładnia na żądanie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Ugoda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Wynika z zasady ugodowego załatwiania spraw – art. 13- sprawy w których uczestniczą strony o spornych interesach, mogą być załatwiane na drodze ugody, sporządzonej </a:t>
            </a:r>
            <a:r>
              <a:rPr lang="pl-PL" b="1" dirty="0" smtClean="0"/>
              <a:t>przed organem. Można ją zawrzeć:</a:t>
            </a:r>
          </a:p>
          <a:p>
            <a:r>
              <a:rPr lang="pl-PL" dirty="0" smtClean="0"/>
              <a:t>Jeśli sprawa jest w toku</a:t>
            </a:r>
          </a:p>
          <a:p>
            <a:r>
              <a:rPr lang="pl-PL" dirty="0" smtClean="0"/>
              <a:t>Jeśli mamy więcej niż 1 stronę</a:t>
            </a:r>
          </a:p>
          <a:p>
            <a:r>
              <a:rPr lang="pl-PL" dirty="0" smtClean="0"/>
              <a:t>Przemawia za tym charakter sprawy</a:t>
            </a:r>
          </a:p>
          <a:p>
            <a:r>
              <a:rPr lang="pl-PL" dirty="0" smtClean="0"/>
              <a:t>Przyspieszy to postępowanie</a:t>
            </a:r>
          </a:p>
          <a:p>
            <a:r>
              <a:rPr lang="pl-PL" dirty="0" smtClean="0"/>
              <a:t>Przepis prawa nie stoi na przeszkodzie np. postępowanie wywłaszczeniowe</a:t>
            </a:r>
          </a:p>
          <a:p>
            <a:r>
              <a:rPr lang="pl-PL" dirty="0" smtClean="0"/>
              <a:t>Zawarcie </a:t>
            </a:r>
            <a:r>
              <a:rPr lang="pl-PL" b="1" dirty="0" smtClean="0"/>
              <a:t>ugody zastępuje decyzję</a:t>
            </a:r>
            <a:r>
              <a:rPr lang="pl-PL" b="1" dirty="0"/>
              <a:t> </a:t>
            </a:r>
            <a:r>
              <a:rPr lang="pl-PL" b="1" dirty="0" smtClean="0"/>
              <a:t>art. 121</a:t>
            </a:r>
            <a:r>
              <a:rPr lang="pl-PL" dirty="0" smtClean="0"/>
              <a:t>, może być zawarta albo w post. I instancji a nawet w trakcie postępowania odwoławczego.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Forma i skutki ugody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Przed zawarciem ugody- organ odracza wydanie decyzji i wyznacza termin na jej zawarcie, jeżeli złożą one zgodne oświadczenie  o zamiarze jej zawarcia –art. 116.</a:t>
            </a:r>
          </a:p>
          <a:p>
            <a:r>
              <a:rPr lang="pl-PL" dirty="0" smtClean="0"/>
              <a:t>Forma pisemna, zawarcie utrwala się w protokole. Ugodę podpisują strony i organ , protokół sam pracownik.</a:t>
            </a:r>
          </a:p>
          <a:p>
            <a:r>
              <a:rPr lang="pl-PL" dirty="0" smtClean="0"/>
              <a:t>Ugoda </a:t>
            </a:r>
            <a:r>
              <a:rPr lang="pl-PL" b="1" dirty="0" smtClean="0"/>
              <a:t> musi być zatwierdzona</a:t>
            </a:r>
            <a:r>
              <a:rPr lang="pl-PL" dirty="0" smtClean="0"/>
              <a:t> – dokonuje tego organ:</a:t>
            </a:r>
          </a:p>
          <a:p>
            <a:pPr>
              <a:buFontTx/>
              <a:buChar char="-"/>
            </a:pPr>
            <a:r>
              <a:rPr lang="pl-PL" b="1" dirty="0" smtClean="0"/>
              <a:t>Odmowa</a:t>
            </a:r>
            <a:r>
              <a:rPr lang="pl-PL" dirty="0" smtClean="0"/>
              <a:t> – jeśli została zawarta z naruszeniem prawa, </a:t>
            </a:r>
            <a:r>
              <a:rPr lang="pl-PL" dirty="0" err="1" smtClean="0"/>
              <a:t>nieuwzględnia</a:t>
            </a:r>
            <a:r>
              <a:rPr lang="pl-PL" dirty="0" smtClean="0"/>
              <a:t> stanowiska organu współdziałającego, narusza interes społeczny lub słuszny interes stron. </a:t>
            </a:r>
          </a:p>
          <a:p>
            <a:pPr>
              <a:buFontTx/>
              <a:buChar char="-"/>
            </a:pPr>
            <a:r>
              <a:rPr lang="pl-PL" dirty="0" smtClean="0"/>
              <a:t>Forma </a:t>
            </a:r>
            <a:r>
              <a:rPr lang="pl-PL" b="1" dirty="0" smtClean="0"/>
              <a:t>odmowy i zatwierdzenia to postanowienie</a:t>
            </a:r>
            <a:r>
              <a:rPr lang="pl-PL" dirty="0" smtClean="0"/>
              <a:t> – 7 dni od zawarcia ugody.</a:t>
            </a:r>
          </a:p>
          <a:p>
            <a:pPr>
              <a:buFontTx/>
              <a:buChar char="-"/>
            </a:pPr>
            <a:r>
              <a:rPr lang="pl-PL" dirty="0" smtClean="0"/>
              <a:t>Zatwierdzona ugoda- skutki jak dla decyzji</a:t>
            </a:r>
          </a:p>
          <a:p>
            <a:r>
              <a:rPr lang="pl-PL" b="1" dirty="0" smtClean="0"/>
              <a:t>Wykonalność ugody</a:t>
            </a:r>
            <a:r>
              <a:rPr lang="pl-PL" dirty="0" smtClean="0"/>
              <a:t> – z dniem w którym postanowienie o jej zatwierdzeniu stało się wykonalne</a:t>
            </a:r>
            <a:endParaRPr lang="pl-PL" b="1" dirty="0" smtClean="0"/>
          </a:p>
          <a:p>
            <a:r>
              <a:rPr lang="pl-PL" dirty="0" smtClean="0"/>
              <a:t>Jeśli ugoda została zawarta w post. </a:t>
            </a:r>
            <a:r>
              <a:rPr lang="pl-PL" dirty="0" err="1" smtClean="0"/>
              <a:t>Odw</a:t>
            </a:r>
            <a:r>
              <a:rPr lang="pl-PL" dirty="0" smtClean="0"/>
              <a:t>. To zgodnie z art. 119 </a:t>
            </a:r>
            <a:r>
              <a:rPr lang="pl-PL" dirty="0" err="1" smtClean="0"/>
              <a:t>parag</a:t>
            </a:r>
            <a:r>
              <a:rPr lang="pl-PL" dirty="0" smtClean="0"/>
              <a:t>. 2 </a:t>
            </a:r>
            <a:r>
              <a:rPr lang="pl-PL" b="1" dirty="0" smtClean="0"/>
              <a:t> z dniem w którym stało się ostateczne postanowienie zatwierdzające ugodę, traci moc decyzja organu pierwszej instancji, o czym zamieszcza się wzmiankę w tym postanowieniu. 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rozstrzygnięć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 smtClean="0"/>
              <a:t>Decyzja</a:t>
            </a:r>
          </a:p>
          <a:p>
            <a:r>
              <a:rPr lang="pl-PL" b="1" dirty="0" smtClean="0"/>
              <a:t>Ugoda</a:t>
            </a:r>
          </a:p>
          <a:p>
            <a:r>
              <a:rPr lang="pl-PL" b="1" dirty="0" smtClean="0"/>
              <a:t>Postanowienie</a:t>
            </a:r>
          </a:p>
          <a:p>
            <a:r>
              <a:rPr lang="pl-PL" dirty="0" smtClean="0"/>
              <a:t>Decyzja – obejmuje stosowanie prawa materialnego i procesowego, jest też w pewnym zakresie wyznaczana przez prawo ustrojowe</a:t>
            </a:r>
          </a:p>
          <a:p>
            <a:r>
              <a:rPr lang="pl-PL" dirty="0" smtClean="0"/>
              <a:t>Cechy decyzji:</a:t>
            </a:r>
          </a:p>
          <a:p>
            <a:pPr>
              <a:buFontTx/>
              <a:buChar char="-"/>
            </a:pPr>
            <a:r>
              <a:rPr lang="pl-PL" dirty="0" smtClean="0"/>
              <a:t>Akt kwalifikowany, będący przejawem woli organu</a:t>
            </a:r>
          </a:p>
          <a:p>
            <a:pPr>
              <a:buFontTx/>
              <a:buChar char="-"/>
            </a:pPr>
            <a:r>
              <a:rPr lang="pl-PL" dirty="0" smtClean="0"/>
              <a:t>Wydawana na podstawie powszechnie obowiązujących przepisów prawa</a:t>
            </a:r>
          </a:p>
          <a:p>
            <a:pPr>
              <a:buFontTx/>
              <a:buChar char="-"/>
            </a:pPr>
            <a:r>
              <a:rPr lang="pl-PL" dirty="0" smtClean="0"/>
              <a:t>Forma władcza</a:t>
            </a:r>
          </a:p>
          <a:p>
            <a:pPr>
              <a:buFontTx/>
              <a:buChar char="-"/>
            </a:pPr>
            <a:r>
              <a:rPr lang="pl-PL" dirty="0" smtClean="0"/>
              <a:t>Zewnętrzna</a:t>
            </a:r>
          </a:p>
          <a:p>
            <a:pPr>
              <a:buFontTx/>
              <a:buChar char="-"/>
            </a:pPr>
            <a:r>
              <a:rPr lang="pl-PL" dirty="0" smtClean="0"/>
              <a:t>Rozstrzygająca konkretną sprawę co do konkretnej osoby</a:t>
            </a:r>
          </a:p>
          <a:p>
            <a:pPr>
              <a:buFontTx/>
              <a:buChar char="-"/>
            </a:pPr>
            <a:r>
              <a:rPr lang="pl-PL" dirty="0" smtClean="0"/>
              <a:t>Wydawana w postępowaniu o prawnie unormowanej procedurze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Decyzja c.d.- zakres stosowania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Jest wydawana po zakończeniu wszystkich czynności postępowania i albo kończy sprawę – </a:t>
            </a:r>
            <a:r>
              <a:rPr lang="pl-PL" b="1" dirty="0" smtClean="0"/>
              <a:t>decyzja ostateczna</a:t>
            </a:r>
            <a:r>
              <a:rPr lang="pl-PL" dirty="0" smtClean="0"/>
              <a:t> Albo zamyka postępowanie w jednej instancji i podlega weryfikacji w trybie wniesienia zwykłych środków zaskarżenia –</a:t>
            </a:r>
            <a:r>
              <a:rPr lang="pl-PL" b="1" dirty="0" smtClean="0"/>
              <a:t>decyzja </a:t>
            </a:r>
            <a:r>
              <a:rPr lang="pl-PL" b="1" dirty="0" err="1" smtClean="0"/>
              <a:t>nieostateczna</a:t>
            </a:r>
            <a:r>
              <a:rPr lang="pl-PL" b="1" dirty="0" smtClean="0"/>
              <a:t>.</a:t>
            </a:r>
          </a:p>
          <a:p>
            <a:r>
              <a:rPr lang="pl-PL" b="1" dirty="0" smtClean="0"/>
              <a:t>Decyzja częściowa</a:t>
            </a:r>
            <a:r>
              <a:rPr lang="pl-PL" dirty="0" smtClean="0"/>
              <a:t> – jeśli przedmiot sprawy jest podzielny i można orzec o jakiś konkretnych prawach lub obowiązkach przed końcem wszystkich czynności postępowania.</a:t>
            </a:r>
          </a:p>
          <a:p>
            <a:r>
              <a:rPr lang="pl-PL" b="1" dirty="0" smtClean="0"/>
              <a:t>Decyzja może mieć różne formy –</a:t>
            </a:r>
            <a:r>
              <a:rPr lang="pl-PL" dirty="0" smtClean="0"/>
              <a:t> np. zezwolenie, koncesja, zgoda.</a:t>
            </a:r>
            <a:endParaRPr lang="pl-PL" b="1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Składniki decyzji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643578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Art.. 107</a:t>
            </a:r>
          </a:p>
          <a:p>
            <a:r>
              <a:rPr lang="pl-PL" dirty="0" smtClean="0"/>
              <a:t>Przepisy szczególne mogą wprowadzać także inne</a:t>
            </a:r>
          </a:p>
          <a:p>
            <a:r>
              <a:rPr lang="pl-PL" dirty="0" smtClean="0"/>
              <a:t>Cechy, które decyzja musi zawierać by wywierać skutki prawne:</a:t>
            </a:r>
          </a:p>
          <a:p>
            <a:pPr>
              <a:buFontTx/>
              <a:buChar char="-"/>
            </a:pPr>
            <a:r>
              <a:rPr lang="pl-PL" dirty="0" smtClean="0"/>
              <a:t>Oznaczenie organu</a:t>
            </a:r>
          </a:p>
          <a:p>
            <a:pPr>
              <a:buFontTx/>
              <a:buChar char="-"/>
            </a:pPr>
            <a:r>
              <a:rPr lang="pl-PL" dirty="0" smtClean="0"/>
              <a:t>Wskazanie adresata</a:t>
            </a:r>
          </a:p>
          <a:p>
            <a:pPr>
              <a:buFontTx/>
              <a:buChar char="-"/>
            </a:pPr>
            <a:r>
              <a:rPr lang="pl-PL" dirty="0" smtClean="0"/>
              <a:t>Rozstrzygnięcie</a:t>
            </a:r>
          </a:p>
          <a:p>
            <a:pPr>
              <a:buFontTx/>
              <a:buChar char="-"/>
            </a:pPr>
            <a:r>
              <a:rPr lang="pl-PL" dirty="0" smtClean="0"/>
              <a:t>Podpis </a:t>
            </a:r>
          </a:p>
          <a:p>
            <a:r>
              <a:rPr lang="pl-PL" dirty="0" smtClean="0"/>
              <a:t>Jeśli chodzi o uzasadnienie </a:t>
            </a:r>
            <a:r>
              <a:rPr lang="pl-PL" b="1" dirty="0" smtClean="0"/>
              <a:t>faktyczne – art. 107 </a:t>
            </a:r>
            <a:r>
              <a:rPr lang="pl-PL" b="1" dirty="0" err="1" smtClean="0"/>
              <a:t>parag</a:t>
            </a:r>
            <a:r>
              <a:rPr lang="pl-PL" b="1" dirty="0" smtClean="0"/>
              <a:t>. 3</a:t>
            </a:r>
            <a:r>
              <a:rPr lang="pl-PL" dirty="0" smtClean="0"/>
              <a:t>- należy wskazać </a:t>
            </a:r>
            <a:r>
              <a:rPr lang="pl-PL" b="1" dirty="0" smtClean="0"/>
              <a:t>fakty</a:t>
            </a:r>
            <a:r>
              <a:rPr lang="pl-PL" dirty="0" smtClean="0"/>
              <a:t>, które organ uznał za udowodnione</a:t>
            </a:r>
            <a:r>
              <a:rPr lang="pl-PL" b="1" dirty="0" smtClean="0"/>
              <a:t>, dowody </a:t>
            </a:r>
            <a:r>
              <a:rPr lang="pl-PL" dirty="0" smtClean="0"/>
              <a:t>na ich poparcie, </a:t>
            </a:r>
            <a:r>
              <a:rPr lang="pl-PL" b="1" dirty="0" smtClean="0"/>
              <a:t>przyczyny</a:t>
            </a:r>
            <a:r>
              <a:rPr lang="pl-PL" dirty="0" smtClean="0"/>
              <a:t> dla których innym dowodom nie dał wiary. </a:t>
            </a:r>
          </a:p>
          <a:p>
            <a:r>
              <a:rPr lang="pl-PL" b="1" dirty="0" smtClean="0"/>
              <a:t>Uzasadnienie prawne</a:t>
            </a:r>
            <a:r>
              <a:rPr lang="pl-PL" dirty="0" smtClean="0"/>
              <a:t>- przytoczenie podstawy prawnej decyzji z przytoczeniem przepisów prawa</a:t>
            </a:r>
          </a:p>
          <a:p>
            <a:r>
              <a:rPr lang="pl-PL" b="1" dirty="0" smtClean="0"/>
              <a:t>Odstąpienie od uzasadnienia- </a:t>
            </a:r>
            <a:r>
              <a:rPr lang="pl-PL" dirty="0" smtClean="0"/>
              <a:t>uwzględnia żądanie strony (brak jest stron spornych) albo gdy z dotychczasowych przepisów ustawowych wynikała możliwość zaniechania lub ograniczenia uzasadnienia ze względu na interes bezpieczeństwa Państwa lub porządek publiczny. Uzasadnienie jest konieczne w przypadku decyzji wydanych </a:t>
            </a:r>
            <a:r>
              <a:rPr lang="pl-PL" b="1" dirty="0" smtClean="0"/>
              <a:t>na skutek odwołania.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Doręczenie decyzji stronom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Na piśmie lub w formie dokumentu elektronicznego – wyjątek ustne z adnotacją w protokole- art. 109 w zw. z art. 14 </a:t>
            </a:r>
            <a:r>
              <a:rPr lang="pl-PL" dirty="0" err="1" smtClean="0"/>
              <a:t>parag</a:t>
            </a:r>
            <a:r>
              <a:rPr lang="pl-PL" dirty="0" smtClean="0"/>
              <a:t>. 2 </a:t>
            </a:r>
          </a:p>
          <a:p>
            <a:r>
              <a:rPr lang="pl-PL" b="1" dirty="0" smtClean="0"/>
              <a:t>Decyzja wiąże i organ i stronę od daty doręczenia lub ogłoszenia</a:t>
            </a:r>
            <a:r>
              <a:rPr lang="pl-PL" dirty="0" smtClean="0"/>
              <a:t>– art. 110</a:t>
            </a:r>
          </a:p>
          <a:p>
            <a:r>
              <a:rPr lang="pl-PL" b="1" dirty="0" smtClean="0"/>
              <a:t>Wykonalność decyzji</a:t>
            </a:r>
            <a:r>
              <a:rPr lang="pl-PL" dirty="0" smtClean="0"/>
              <a:t>:</a:t>
            </a:r>
          </a:p>
          <a:p>
            <a:pPr>
              <a:buNone/>
            </a:pPr>
            <a:r>
              <a:rPr lang="pl-PL" b="1" dirty="0" smtClean="0"/>
              <a:t>- Decyzja </a:t>
            </a:r>
            <a:r>
              <a:rPr lang="pl-PL" dirty="0" err="1" smtClean="0"/>
              <a:t>nieostateczna</a:t>
            </a:r>
            <a:r>
              <a:rPr lang="pl-PL" dirty="0" smtClean="0"/>
              <a:t> – wykonalna tyko wtedy gdy:</a:t>
            </a:r>
          </a:p>
          <a:p>
            <a:pPr marL="514350" indent="-514350">
              <a:buAutoNum type="arabicPeriod"/>
            </a:pPr>
            <a:r>
              <a:rPr lang="pl-PL" dirty="0" smtClean="0"/>
              <a:t>nadano jej rygor natychmiastowej wykonalności</a:t>
            </a:r>
          </a:p>
          <a:p>
            <a:pPr marL="514350" indent="-514350">
              <a:buAutoNum type="arabicPeriod"/>
            </a:pPr>
            <a:r>
              <a:rPr lang="pl-PL" dirty="0" smtClean="0"/>
              <a:t>jest wykonalna z mocy prawa, </a:t>
            </a:r>
          </a:p>
          <a:p>
            <a:pPr marL="514350" indent="-514350">
              <a:buAutoNum type="arabicPeriod"/>
            </a:pPr>
            <a:r>
              <a:rPr lang="pl-PL" dirty="0" smtClean="0"/>
              <a:t>w terminie nie wniesiono odwołania, </a:t>
            </a:r>
            <a:endParaRPr lang="pl-PL" b="1" dirty="0" smtClean="0"/>
          </a:p>
          <a:p>
            <a:pPr marL="514350" indent="-514350">
              <a:buAutoNum type="arabicPeriod"/>
            </a:pPr>
            <a:r>
              <a:rPr lang="pl-PL" dirty="0" smtClean="0"/>
              <a:t>jest zgodna z żądaniem wszystkich stron</a:t>
            </a:r>
          </a:p>
          <a:p>
            <a:pPr marL="514350" indent="-514350">
              <a:buNone/>
            </a:pPr>
            <a:r>
              <a:rPr lang="pl-PL" dirty="0" smtClean="0"/>
              <a:t>- Decyzja </a:t>
            </a:r>
            <a:r>
              <a:rPr lang="pl-PL" b="1" dirty="0" smtClean="0"/>
              <a:t>ostateczna</a:t>
            </a:r>
            <a:r>
              <a:rPr lang="pl-PL" dirty="0" smtClean="0"/>
              <a:t>- wykonalna po wydaniu, chyba że organ nadzoru wstrzyma wykonanie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Skutki decyzji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Związanie organu i strony</a:t>
            </a:r>
          </a:p>
          <a:p>
            <a:r>
              <a:rPr lang="pl-PL" dirty="0" smtClean="0"/>
              <a:t>Domniemanie prawidłowości (ważności)- decyzja jest prawidłowa dopóki nie zostanie obalona albo przez prawomocne orzeczenie sądu </a:t>
            </a:r>
            <a:r>
              <a:rPr lang="pl-PL" dirty="0" err="1" smtClean="0"/>
              <a:t>admi</a:t>
            </a:r>
            <a:r>
              <a:rPr lang="pl-PL" dirty="0"/>
              <a:t> </a:t>
            </a:r>
            <a:r>
              <a:rPr lang="pl-PL" dirty="0" smtClean="0"/>
              <a:t>albo organ </a:t>
            </a:r>
            <a:r>
              <a:rPr lang="pl-PL" dirty="0" err="1" smtClean="0"/>
              <a:t>admin</a:t>
            </a:r>
            <a:r>
              <a:rPr lang="pl-PL" dirty="0" smtClean="0"/>
              <a:t> w trybie zwyczajnym lub w trybach nadzwyczajnych.</a:t>
            </a:r>
          </a:p>
          <a:p>
            <a:r>
              <a:rPr lang="pl-PL" dirty="0" smtClean="0"/>
              <a:t>Decyzja nie jest kierowana do innych podmiotów niż strona</a:t>
            </a:r>
          </a:p>
          <a:p>
            <a:r>
              <a:rPr lang="pl-PL" dirty="0" smtClean="0"/>
              <a:t>Wydawana na podstawie przepisów materialnych, uzupełniona przez procesowe normy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Rektyfikacja decyzji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 smtClean="0"/>
              <a:t>Uzupełnienie </a:t>
            </a:r>
            <a:r>
              <a:rPr lang="pl-PL" dirty="0" smtClean="0"/>
              <a:t>– przysługuje </a:t>
            </a:r>
            <a:r>
              <a:rPr lang="pl-PL" b="1" dirty="0" smtClean="0"/>
              <a:t>stronie  i organowi </a:t>
            </a:r>
            <a:r>
              <a:rPr lang="pl-PL" dirty="0" smtClean="0"/>
              <a:t>w ciągu 14 dni od doręczenia, dotyczy rozstrzygnięcia i pouczeń art. 111. uzupełnienie w formie postanowienia od którego doręczenia biegnie termin na środki zaskarżenia</a:t>
            </a:r>
          </a:p>
          <a:p>
            <a:r>
              <a:rPr lang="pl-PL" b="1" dirty="0" smtClean="0"/>
              <a:t>Prostowanie błędów i omyłek</a:t>
            </a:r>
            <a:r>
              <a:rPr lang="pl-PL" dirty="0" smtClean="0"/>
              <a:t>- z urzędu lub na żądanie, forma postanowienia – dotyczy błędów pisarskich, rachunkowych, oczywistych omyłek. Błędne pouczenie nie może powodować negatywnych skutków dla strony. Może nastąpić w każdym czasie</a:t>
            </a:r>
          </a:p>
          <a:p>
            <a:r>
              <a:rPr lang="pl-PL" b="1" dirty="0" smtClean="0"/>
              <a:t>Wykładnia orzeczenia- </a:t>
            </a:r>
            <a:r>
              <a:rPr lang="pl-PL" dirty="0" smtClean="0"/>
              <a:t>tylko</a:t>
            </a:r>
            <a:r>
              <a:rPr lang="pl-PL" dirty="0"/>
              <a:t> </a:t>
            </a:r>
            <a:r>
              <a:rPr lang="pl-PL" dirty="0" smtClean="0"/>
              <a:t>na żądanie strony lub organu egzekucyjnego – jeśli są wątpliwości co do treści, zakresu praw lub obowiązków, terminu skutków prawnych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Postanowienia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Obok decyzji główna forma działania organów </a:t>
            </a:r>
            <a:r>
              <a:rPr lang="pl-PL" dirty="0" err="1" smtClean="0"/>
              <a:t>adm</a:t>
            </a:r>
            <a:endParaRPr lang="pl-PL" dirty="0" smtClean="0"/>
          </a:p>
          <a:p>
            <a:r>
              <a:rPr lang="pl-PL" dirty="0" smtClean="0"/>
              <a:t>Stanowią niejednorodną </a:t>
            </a:r>
            <a:r>
              <a:rPr lang="pl-PL" dirty="0"/>
              <a:t>g</a:t>
            </a:r>
            <a:r>
              <a:rPr lang="pl-PL" dirty="0" smtClean="0"/>
              <a:t>rupę:</a:t>
            </a:r>
          </a:p>
          <a:p>
            <a:pPr>
              <a:buFontTx/>
              <a:buChar char="-"/>
            </a:pPr>
            <a:r>
              <a:rPr lang="pl-PL" dirty="0" smtClean="0"/>
              <a:t>Mogą dotyczyć istoty sprawy i wywierać skutki </a:t>
            </a:r>
            <a:r>
              <a:rPr lang="pl-PL" dirty="0" err="1" smtClean="0"/>
              <a:t>materialnoprawne</a:t>
            </a:r>
            <a:r>
              <a:rPr lang="pl-PL" dirty="0" smtClean="0"/>
              <a:t> – np. postanowienie organu współdziałającego w sprawie – art. 106</a:t>
            </a:r>
          </a:p>
          <a:p>
            <a:pPr>
              <a:buFontTx/>
              <a:buChar char="-"/>
            </a:pPr>
            <a:r>
              <a:rPr lang="pl-PL" dirty="0" smtClean="0"/>
              <a:t>Procesowe np. o ukaraniu grzywną</a:t>
            </a:r>
          </a:p>
          <a:p>
            <a:r>
              <a:rPr lang="pl-PL" dirty="0" smtClean="0"/>
              <a:t>Ich przedmiotem jest </a:t>
            </a:r>
            <a:r>
              <a:rPr lang="pl-PL" b="1" dirty="0" smtClean="0"/>
              <a:t>pozytywny lub negatywny wpływ</a:t>
            </a:r>
            <a:r>
              <a:rPr lang="pl-PL" dirty="0" smtClean="0"/>
              <a:t> na dalsze postępowanie –przywrócenie lub odmowa przywrócenia terminu do wniesienia odwołania</a:t>
            </a:r>
          </a:p>
          <a:p>
            <a:r>
              <a:rPr lang="pl-PL" dirty="0" smtClean="0"/>
              <a:t>Są wydawane na podstawie</a:t>
            </a:r>
            <a:r>
              <a:rPr lang="pl-PL" b="1" dirty="0" smtClean="0"/>
              <a:t> przepisów prawa procesowego</a:t>
            </a:r>
          </a:p>
          <a:p>
            <a:r>
              <a:rPr lang="pl-PL" b="1" dirty="0" smtClean="0"/>
              <a:t>Krąg adresatów</a:t>
            </a:r>
            <a:r>
              <a:rPr lang="pl-PL" dirty="0" smtClean="0"/>
              <a:t>: strony ale także osoby trzecie np. biegli</a:t>
            </a:r>
            <a:endParaRPr lang="pl-PL" b="1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Forma i elementy postanowienia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Musi zawierać te same elementy co decyzja plus dodatkowo: oznaczenie także innych adresatów, uzasadnienie tylko wtedy, gdy podlegają zażaleniu lub skardze oraz jeżeli zostały wydane po rozpoznaniu zażalenia</a:t>
            </a:r>
          </a:p>
          <a:p>
            <a:r>
              <a:rPr lang="pl-PL" dirty="0" smtClean="0"/>
              <a:t>Z zasady </a:t>
            </a:r>
            <a:r>
              <a:rPr lang="pl-PL" b="1" dirty="0" smtClean="0"/>
              <a:t>ogłasza się ustnie, </a:t>
            </a:r>
            <a:r>
              <a:rPr lang="pl-PL" dirty="0" smtClean="0"/>
              <a:t>pisemnie – jeśli przysługuje na nie zażalenie lub skarga</a:t>
            </a:r>
          </a:p>
          <a:p>
            <a:r>
              <a:rPr lang="pl-PL" b="1" dirty="0" smtClean="0"/>
              <a:t>Odstąpić od uzasadnienia:</a:t>
            </a:r>
            <a:r>
              <a:rPr lang="pl-PL" dirty="0" smtClean="0"/>
              <a:t> uwzględnia żądanie strony (brak jest stron spornych) albo gdy z dotychczasowych przepisów ustawowych wynikała możliwość zaniechania lub ograniczenia uzasadnienia ze względu na interes bezpieczeństwa Państwa lub porządek publiczny.</a:t>
            </a:r>
            <a:endParaRPr lang="pl-PL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960</Words>
  <Application>Microsoft Office PowerPoint</Application>
  <PresentationFormat>Pokaz na ekranie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Prawne formy orzekania</vt:lpstr>
      <vt:lpstr>Rodzaje rozstrzygnięć </vt:lpstr>
      <vt:lpstr>Decyzja c.d.- zakres stosowania</vt:lpstr>
      <vt:lpstr>Składniki decyzji</vt:lpstr>
      <vt:lpstr>Doręczenie decyzji stronom</vt:lpstr>
      <vt:lpstr>Skutki decyzji</vt:lpstr>
      <vt:lpstr>Rektyfikacja decyzji </vt:lpstr>
      <vt:lpstr>Postanowienia </vt:lpstr>
      <vt:lpstr>Forma i elementy postanowienia</vt:lpstr>
      <vt:lpstr>Skutki postanowień</vt:lpstr>
      <vt:lpstr>Ugoda </vt:lpstr>
      <vt:lpstr>Forma i skutki ugody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Prawne formy orzekania</dc:title>
  <dc:creator>Diana</dc:creator>
  <cp:lastModifiedBy>Diana</cp:lastModifiedBy>
  <cp:revision>3</cp:revision>
  <dcterms:created xsi:type="dcterms:W3CDTF">2017-04-07T16:26:28Z</dcterms:created>
  <dcterms:modified xsi:type="dcterms:W3CDTF">2017-04-07T19:09:47Z</dcterms:modified>
</cp:coreProperties>
</file>