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261" r:id="rId29"/>
    <p:sldId id="262" r:id="rId30"/>
    <p:sldId id="263" r:id="rId31"/>
    <p:sldId id="264" r:id="rId32"/>
    <p:sldId id="265" r:id="rId33"/>
    <p:sldId id="266" r:id="rId34"/>
    <p:sldId id="267" r:id="rId35"/>
    <p:sldId id="268" r:id="rId36"/>
    <p:sldId id="269" r:id="rId37"/>
    <p:sldId id="270" r:id="rId38"/>
    <p:sldId id="271" r:id="rId39"/>
    <p:sldId id="272" r:id="rId40"/>
    <p:sldId id="273" r:id="rId41"/>
    <p:sldId id="274" r:id="rId42"/>
    <p:sldId id="275" r:id="rId43"/>
    <p:sldId id="276" r:id="rId44"/>
    <p:sldId id="277" r:id="rId45"/>
    <p:sldId id="278" r:id="rId46"/>
    <p:sldId id="280" r:id="rId47"/>
    <p:sldId id="281" r:id="rId48"/>
    <p:sldId id="282" r:id="rId49"/>
    <p:sldId id="283" r:id="rId50"/>
    <p:sldId id="284" r:id="rId51"/>
    <p:sldId id="285" r:id="rId52"/>
    <p:sldId id="308" r:id="rId53"/>
    <p:sldId id="309" r:id="rId54"/>
    <p:sldId id="310" r:id="rId5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ACDAEC-0114-4764-B044-BC543F743B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4400" dirty="0"/>
              <a:t>Prawo do leczenia zagranicznego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45148AB-5B5D-4D1C-BD09-E190709126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1285367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7B104D-954E-4477-8798-172BB66DF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DEFCEE-D252-4D9A-997B-327D637E7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Państwo członkowskie ubezpieczenia może przewidzieć system udzielania </a:t>
            </a:r>
            <a:r>
              <a:rPr lang="pl-PL" b="1" u="sng" dirty="0"/>
              <a:t>uprzedniej zgody na zwrot kosztów transgranicznej opieki zdrowotnej.</a:t>
            </a:r>
          </a:p>
          <a:p>
            <a:pPr algn="just"/>
            <a:r>
              <a:rPr lang="pl-PL" dirty="0"/>
              <a:t>Transgraniczna opieka zdrowotna powinna być świadczona zgodnie z </a:t>
            </a:r>
            <a:r>
              <a:rPr lang="pl-PL" b="1" u="sng" dirty="0"/>
              <a:t>przepisami prawa państwa członkowskiego leczenia</a:t>
            </a:r>
          </a:p>
          <a:p>
            <a:pPr marL="0" indent="0" algn="just">
              <a:buNone/>
            </a:pPr>
            <a:r>
              <a:rPr lang="pl-PL" b="1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507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BB32FE-DC1A-4CEA-9335-185740174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D3A1F3-CDBF-4B0D-9E04-06EC0662D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Implementacja dyrektywy nastąpiła poprzez nowelizację:</a:t>
            </a:r>
          </a:p>
          <a:p>
            <a:pPr marL="0" indent="0" algn="just">
              <a:buNone/>
            </a:pPr>
            <a:r>
              <a:rPr lang="pl-PL" dirty="0"/>
              <a:t>- Ustawy o świadczeniach opieki zdrowotnej finansowych ze środków publicznych (rozdział 2a ,,Świadczenia opieki zdrowotnej udzielane poza granicami kraju”),</a:t>
            </a:r>
          </a:p>
          <a:p>
            <a:pPr marL="0" indent="0" algn="just">
              <a:buNone/>
            </a:pPr>
            <a:r>
              <a:rPr lang="pl-PL" dirty="0"/>
              <a:t>- Ustawy o działalności leczniczej (art. 14, 24, 24a)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5859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DDDA05-E617-477C-8742-CE8141240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868A4B-3AA4-40A3-8CB5-191089D0A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Zgodnie z art. 42b ust. 1 </a:t>
            </a:r>
            <a:r>
              <a:rPr lang="pl-PL" dirty="0" err="1"/>
              <a:t>u.ś.o.z</a:t>
            </a:r>
            <a:r>
              <a:rPr lang="pl-PL" dirty="0"/>
              <a:t>. świadczeniobiorca uprawniony jest do uzyskania zwrotu kosztów świadczenia udzielonego w innym państwie członkowskim UE w przypadku, </a:t>
            </a:r>
            <a:r>
              <a:rPr lang="pl-PL" b="1" u="sng" dirty="0"/>
              <a:t>gdy należy ono w Polsce do świadczeń gwarantowanych.</a:t>
            </a:r>
          </a:p>
        </p:txBody>
      </p:sp>
    </p:spTree>
    <p:extLst>
      <p:ext uri="{BB962C8B-B14F-4D97-AF65-F5344CB8AC3E}">
        <p14:creationId xmlns:p14="http://schemas.microsoft.com/office/powerpoint/2010/main" val="1954740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3BEE23-64A5-483E-9D06-112C1C9F5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2200D4-8644-4024-9608-B0DCD57F1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Anna i Jan Kowalscy wraz z  2-letnią córką Kasią tymczasowo  mieszkają we Włoszech. W tym kraju ich córka była poddawana obowiązkowym szczepieniom ochronnym.  Anna Kowalska jako przedstawiciel ustawowy małoletniej postanowiła wystąpić z wnioskiem o zwrot kosztów wskazanych świadczeń.</a:t>
            </a:r>
          </a:p>
          <a:p>
            <a:pPr marL="0" indent="0" algn="just">
              <a:buNone/>
            </a:pPr>
            <a:r>
              <a:rPr lang="pl-PL" dirty="0"/>
              <a:t>Czy Anna Kowalska uzyska zwrot środków z tytułu poddania córki obowiązkowym szczepieniom ochronnym?</a:t>
            </a:r>
          </a:p>
        </p:txBody>
      </p:sp>
    </p:spTree>
    <p:extLst>
      <p:ext uri="{BB962C8B-B14F-4D97-AF65-F5344CB8AC3E}">
        <p14:creationId xmlns:p14="http://schemas.microsoft.com/office/powerpoint/2010/main" val="1555855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7EC844-4DAD-45C8-81F2-ABF3FECF2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1B1110-D79C-48EE-AE3D-8F2CF969E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Warunkiem otrzymania przez świadczeniobiorcę zwrotu kosztów jest uzyskanie przed skorzystaniem ze świadczenia </a:t>
            </a:r>
            <a:r>
              <a:rPr lang="pl-PL" b="1" u="sng" dirty="0"/>
              <a:t>odpowiedniego skierowania lub zlecenia na przejazd środkami transportu sanitarnego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Skierowanie takie może być wystawione przez lekarza wykonującego zawód w innym niż Polska kraju UE</a:t>
            </a:r>
          </a:p>
          <a:p>
            <a:pPr algn="just"/>
            <a:r>
              <a:rPr lang="pl-PL" dirty="0"/>
              <a:t>W przypadku leczenia uzdrowiskowego wymagane jest ponadto potwierdzenie skierowania w zakresie celowości takiego leczenia przed skorzystaniem z świadczenia</a:t>
            </a:r>
          </a:p>
          <a:p>
            <a:pPr algn="just"/>
            <a:r>
              <a:rPr lang="pl-PL" dirty="0"/>
              <a:t>W przypadku programu lekowego warunkiem jest zakwalifikowanie do programu lekowego i niezaistnienie kryteriów wyłączenia z programu lekowego</a:t>
            </a:r>
          </a:p>
        </p:txBody>
      </p:sp>
    </p:spTree>
    <p:extLst>
      <p:ext uri="{BB962C8B-B14F-4D97-AF65-F5344CB8AC3E}">
        <p14:creationId xmlns:p14="http://schemas.microsoft.com/office/powerpoint/2010/main" val="2194487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D8E164-0389-42F2-870E-B687020B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61C6F5-88C3-4D63-B055-966623839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przypadku niektórych świadczeń dodatkowym wymogiem zwrotu kosztów jest </a:t>
            </a:r>
            <a:r>
              <a:rPr lang="pl-PL" b="1" u="sng" dirty="0"/>
              <a:t>uprzednie wydanie zgody przez dyrektora oddziału wojewódzkiego Funduszu </a:t>
            </a:r>
            <a:r>
              <a:rPr lang="pl-PL" dirty="0"/>
              <a:t>na uzyskanie danego świadczenia opieki zdrowotnej w innym niż Polska kraju członkowskim UE.</a:t>
            </a:r>
          </a:p>
          <a:p>
            <a:pPr algn="just"/>
            <a:r>
              <a:rPr lang="pl-PL" dirty="0"/>
              <a:t>Wykaz świadczeń opieki zdrowotnej w przypadku których zwrot kosztów wymaga uprzedniej zgody dyrektora OW NFZ znajduje się obecnie w załączniku do rozporządzenia Ministra  Zdrowia z dnia 4 listopada 2014 roku w sprawie wykazu świadczeń opieki zdrowotnej  wymagających uprzedniej zgody dyrektora oddziału wojewódzkiego NFZ.</a:t>
            </a:r>
          </a:p>
        </p:txBody>
      </p:sp>
    </p:spTree>
    <p:extLst>
      <p:ext uri="{BB962C8B-B14F-4D97-AF65-F5344CB8AC3E}">
        <p14:creationId xmlns:p14="http://schemas.microsoft.com/office/powerpoint/2010/main" val="3604724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04D82F-B35A-4DC8-AE56-EF0841FB4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5078B1-B4C1-4D19-AF16-7EF2C5577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Załącznik do powyższego rozporządzenia wskazuje świadczenia takie jak:</a:t>
            </a:r>
          </a:p>
          <a:p>
            <a:pPr marL="0" indent="0" algn="just">
              <a:buNone/>
            </a:pPr>
            <a:r>
              <a:rPr lang="pl-PL" dirty="0"/>
              <a:t>1) świadczenia opieki zdrowotnej wymagające pozostania pacjenta w szpitalu co najmniej do dnia następnego, bez</a:t>
            </a:r>
          </a:p>
          <a:p>
            <a:pPr marL="0" indent="0" algn="just">
              <a:buNone/>
            </a:pPr>
            <a:r>
              <a:rPr lang="pl-PL" dirty="0"/>
              <a:t>względu na rodzaj udzielanych świadczeń;</a:t>
            </a:r>
          </a:p>
          <a:p>
            <a:pPr marL="0" indent="0" algn="just">
              <a:buNone/>
            </a:pPr>
            <a:r>
              <a:rPr lang="pl-PL" dirty="0"/>
              <a:t>2) leczenie w ramach programów lekowych, o których mowa w ustawie z dnia 12 maja 2011 r. o refundacji leków, środków</a:t>
            </a:r>
          </a:p>
          <a:p>
            <a:pPr marL="0" indent="0" algn="just">
              <a:buNone/>
            </a:pPr>
            <a:r>
              <a:rPr lang="pl-PL" dirty="0"/>
              <a:t>spożywczych specjalnego przeznaczenia żywieniowego oraz wyrobów medycznych (Dz. U. Nr 122, poz. 696,</a:t>
            </a:r>
          </a:p>
          <a:p>
            <a:pPr marL="0" indent="0" algn="just">
              <a:buNone/>
            </a:pPr>
            <a:r>
              <a:rPr lang="pl-PL" dirty="0"/>
              <a:t>z </a:t>
            </a:r>
            <a:r>
              <a:rPr lang="pl-PL" dirty="0" err="1"/>
              <a:t>późn</a:t>
            </a:r>
            <a:r>
              <a:rPr lang="pl-PL" dirty="0"/>
              <a:t>. zm.1));</a:t>
            </a:r>
          </a:p>
          <a:p>
            <a:pPr marL="0" indent="0" algn="just">
              <a:buNone/>
            </a:pPr>
            <a:r>
              <a:rPr lang="pl-PL" dirty="0"/>
              <a:t>3) terapia izotopowa;</a:t>
            </a:r>
          </a:p>
          <a:p>
            <a:pPr marL="0" indent="0" algn="just">
              <a:buNone/>
            </a:pPr>
            <a:r>
              <a:rPr lang="pl-PL" dirty="0"/>
              <a:t>4) </a:t>
            </a:r>
            <a:r>
              <a:rPr lang="pl-PL" dirty="0" err="1"/>
              <a:t>teleradioterapia</a:t>
            </a:r>
            <a:r>
              <a:rPr lang="pl-PL" dirty="0"/>
              <a:t> stereotaktyczna;</a:t>
            </a:r>
          </a:p>
          <a:p>
            <a:pPr marL="0" indent="0" algn="just">
              <a:buNone/>
            </a:pPr>
            <a:r>
              <a:rPr lang="pl-PL" dirty="0"/>
              <a:t>5) </a:t>
            </a:r>
            <a:r>
              <a:rPr lang="pl-PL" dirty="0" err="1"/>
              <a:t>teleradioterapia</a:t>
            </a:r>
            <a:r>
              <a:rPr lang="pl-PL" dirty="0"/>
              <a:t> </a:t>
            </a:r>
            <a:r>
              <a:rPr lang="pl-PL" dirty="0" err="1"/>
              <a:t>hadronowa</a:t>
            </a:r>
            <a:r>
              <a:rPr lang="pl-PL" dirty="0"/>
              <a:t> wiązką protonów;</a:t>
            </a:r>
          </a:p>
          <a:p>
            <a:pPr marL="0" indent="0" algn="just">
              <a:buNone/>
            </a:pPr>
            <a:r>
              <a:rPr lang="pl-PL" dirty="0"/>
              <a:t>6) terapia hiperbaryczna;</a:t>
            </a:r>
          </a:p>
          <a:p>
            <a:pPr marL="0" indent="0" algn="just">
              <a:buNone/>
            </a:pPr>
            <a:r>
              <a:rPr lang="pl-PL" dirty="0"/>
              <a:t>7) wszczepienie pompy </a:t>
            </a:r>
            <a:r>
              <a:rPr lang="pl-PL" dirty="0" err="1"/>
              <a:t>baklofenowej</a:t>
            </a:r>
            <a:r>
              <a:rPr lang="pl-PL" dirty="0"/>
              <a:t> w leczeniu spastyczności opornej na leczenie farmakologiczne;</a:t>
            </a:r>
          </a:p>
        </p:txBody>
      </p:sp>
    </p:spTree>
    <p:extLst>
      <p:ext uri="{BB962C8B-B14F-4D97-AF65-F5344CB8AC3E}">
        <p14:creationId xmlns:p14="http://schemas.microsoft.com/office/powerpoint/2010/main" val="882542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7661F7-C81F-49A7-B29F-DA3ACE83F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6DF291-63B0-410D-86E9-4C8DE5D03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8) badania genetyczne;</a:t>
            </a:r>
          </a:p>
          <a:p>
            <a:pPr marL="0" indent="0" algn="just">
              <a:buNone/>
            </a:pPr>
            <a:r>
              <a:rPr lang="pl-PL" dirty="0"/>
              <a:t>9) pozytonowa tomografia emisyjna;</a:t>
            </a:r>
          </a:p>
          <a:p>
            <a:pPr marL="0" indent="0" algn="just">
              <a:buNone/>
            </a:pPr>
            <a:r>
              <a:rPr lang="pl-PL" dirty="0"/>
              <a:t>10) badania medycyny nuklearnej;</a:t>
            </a:r>
          </a:p>
          <a:p>
            <a:pPr marL="0" indent="0" algn="just">
              <a:buNone/>
            </a:pPr>
            <a:r>
              <a:rPr lang="pl-PL" dirty="0"/>
              <a:t>11) tomografia komputerowa;</a:t>
            </a:r>
          </a:p>
          <a:p>
            <a:pPr marL="0" indent="0" algn="just">
              <a:buNone/>
            </a:pPr>
            <a:r>
              <a:rPr lang="pl-PL" dirty="0"/>
              <a:t>12) rezonans magnetyczny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7077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EEA317-51E5-4F77-8B68-ABDC27449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22C84E-8D85-4D5B-A124-6320C8F59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Wzór wniosku określony został w załączniku nr 1 do rozporządzenia Ministra Zdrowia z dnia 4 listopada 2014 roku w sprawie wydawania zgody na uzyskanie świadczeń opieki zdrowotnej poza granicami kraju oraz pokrycie kosztów transportu</a:t>
            </a:r>
          </a:p>
          <a:p>
            <a:pPr algn="just"/>
            <a:r>
              <a:rPr lang="pl-PL" dirty="0"/>
              <a:t>Osoba składająca wniosek wypełnia część I.B, II, VI i przekazuje wniosek lekarzowi ubezpieczenia zdrowotnego, posiadającemu specjalizację II stopnia lub tytuł specjalisty w dziedzinie medycyny właściwej ze względu na zakres wniosku. Lekarz specjalista wypełnia część III wniosku.</a:t>
            </a:r>
          </a:p>
          <a:p>
            <a:pPr algn="just"/>
            <a:r>
              <a:rPr lang="pl-PL" dirty="0"/>
              <a:t>Do wniosku należy dołączyć dokumentację medyczną oraz informację dotyczącą tzw. list oczekujących. </a:t>
            </a:r>
          </a:p>
        </p:txBody>
      </p:sp>
    </p:spTree>
    <p:extLst>
      <p:ext uri="{BB962C8B-B14F-4D97-AF65-F5344CB8AC3E}">
        <p14:creationId xmlns:p14="http://schemas.microsoft.com/office/powerpoint/2010/main" val="2051714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38F84D-05A2-4262-8B03-59FE0D93C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E74E54-B48C-4204-8004-A28F85733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Decyzję w sprawie wydania lub odmowy wydania zgody na uzyskanie świadczeń opieki zdrowotnej w innym państwie UE wydaje </a:t>
            </a:r>
            <a:r>
              <a:rPr lang="pl-PL" b="1" u="sng" dirty="0"/>
              <a:t>dyrektor oddziału wojewódzkiego  Funduszu.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7213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26B939-D529-4AF5-819D-8B2053A0B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/>
              <a:t>Ochrona zdrowia w świetle prawa unijnego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675885-0A24-4CEE-9C96-55AF7CFE8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l-PL" sz="2400" dirty="0"/>
          </a:p>
          <a:p>
            <a:pPr algn="just"/>
            <a:r>
              <a:rPr lang="pl-PL" sz="2400" dirty="0"/>
              <a:t>Przy określaniu i urzeczywistnianiu wszystkich polityk i działań Unii </a:t>
            </a:r>
            <a:r>
              <a:rPr lang="pl-PL" sz="2400" b="1" u="sng" dirty="0"/>
              <a:t>zapewnia się wysoki poziom ochrony zdrowia ludzkiego</a:t>
            </a:r>
            <a:r>
              <a:rPr lang="pl-PL" sz="2400" dirty="0"/>
              <a:t> (art. 168 ust. 1 TFUE)</a:t>
            </a:r>
          </a:p>
          <a:p>
            <a:pPr algn="just"/>
            <a:r>
              <a:rPr lang="pl-PL" sz="2400" dirty="0"/>
              <a:t>Unia zachęca do współpracy między Państwami Członkowskimi w dziedzinach określonych w niniejszym artykule oraz, jeśli to konieczne, wspiera ich działania. </a:t>
            </a:r>
            <a:r>
              <a:rPr lang="pl-PL" sz="2400" b="1" u="sng" dirty="0"/>
              <a:t>Unia zachęca w szczególności do współpracy między Państwami Członkowskimi w celu zwiększenia komplementarności ich usług zdrowotnych w regionach przygranicznych </a:t>
            </a:r>
            <a:r>
              <a:rPr lang="pl-PL" sz="2400" dirty="0"/>
              <a:t>(art. 168 ust. 2 TFUE)</a:t>
            </a:r>
          </a:p>
        </p:txBody>
      </p:sp>
    </p:spTree>
    <p:extLst>
      <p:ext uri="{BB962C8B-B14F-4D97-AF65-F5344CB8AC3E}">
        <p14:creationId xmlns:p14="http://schemas.microsoft.com/office/powerpoint/2010/main" val="75771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A0ED7B-C830-408D-8D58-EDF3E3EC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52175A-A3B6-437D-825B-26C780DD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Dyrektor oddziału wojewódzkiego Funduszu może, w drodze decyzji administracyjnej, odmówić zgody, o której mowa w art. 42b ust. 9, jeżeli świadczenie opieki zdrowotnej objęte wnioskiem:</a:t>
            </a:r>
          </a:p>
          <a:p>
            <a:pPr marL="0" indent="0" algn="just">
              <a:buNone/>
            </a:pPr>
            <a:r>
              <a:rPr lang="pl-PL" dirty="0"/>
              <a:t>1)  nie jest świadczeniem gwarantowanym;</a:t>
            </a:r>
          </a:p>
          <a:p>
            <a:pPr marL="0" indent="0" algn="just">
              <a:buNone/>
            </a:pPr>
            <a:r>
              <a:rPr lang="pl-PL" dirty="0"/>
              <a:t>2)  może zostać udzielone w kraju przez świadczeniodawcę posiadającego umowę o udzielanie świadczeń opieki zdrowotnej, w terminie nieprzekraczającym czasu oczekiwania, o którym mowa w ust. 4 pkt 2 lit. h;</a:t>
            </a:r>
          </a:p>
          <a:p>
            <a:pPr marL="0" indent="0" algn="just">
              <a:buNone/>
            </a:pPr>
            <a:r>
              <a:rPr lang="pl-PL" dirty="0"/>
              <a:t>3)  stwarza dla zdrowia świadczeniobiorcy znaczne ryzyko, którego nie równoważą potencjalne korzyści zdrowotne, jakie może on odnieść dzięki uzyskaniu tego świadczenia;</a:t>
            </a:r>
          </a:p>
          <a:p>
            <a:pPr marL="0" indent="0" algn="just">
              <a:buNone/>
            </a:pPr>
            <a:r>
              <a:rPr lang="pl-PL" dirty="0"/>
              <a:t>4)  stwarza znaczne zagrożenie zdrowotne dla społeczeństwa;</a:t>
            </a:r>
          </a:p>
          <a:p>
            <a:pPr marL="0" indent="0" algn="just">
              <a:buNone/>
            </a:pPr>
            <a:r>
              <a:rPr lang="pl-PL" dirty="0"/>
              <a:t>5)  ma zostać udzielone przez podmiot udzielający świadczeń zdrowotnych, działający w innym niż Rzeczpospolita Polska państwie członkowskim Unii Europejskiej, co do którego zachodzą istotne wątpliwości w zakresie przestrzegania standardów jakości i bezpieczeństwa, ustanowionych przez państwo, w którym udziela on świadczeń zdrowotnych.</a:t>
            </a:r>
          </a:p>
        </p:txBody>
      </p:sp>
    </p:spTree>
    <p:extLst>
      <p:ext uri="{BB962C8B-B14F-4D97-AF65-F5344CB8AC3E}">
        <p14:creationId xmlns:p14="http://schemas.microsoft.com/office/powerpoint/2010/main" val="958086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7ED658-AEF7-4430-94E6-761822868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Ćwiczenie praktyczne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ADF1E6-216D-4C1E-B130-63BE0D8BA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Proszę zaprojektować decyzję dyrektora wojewódzkiego oddziału NFZ, w której odmawia on świadczeniobiorcy  zgody na uzyskanie świadczeń opieki zdrowotnej w innym niż Polska kraju Unii Europejskiej. </a:t>
            </a:r>
          </a:p>
        </p:txBody>
      </p:sp>
    </p:spTree>
    <p:extLst>
      <p:ext uri="{BB962C8B-B14F-4D97-AF65-F5344CB8AC3E}">
        <p14:creationId xmlns:p14="http://schemas.microsoft.com/office/powerpoint/2010/main" val="26373203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E01E1B-EB5D-4C33-A8C7-8E56E1E64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C0C365-8E06-497C-BE8C-0DAE9FF75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Narodowy Fundusz Zdrowia dokonuje zwrotu w wysokości kwoty finansowania danego świadczenia gwarantowanego.</a:t>
            </a:r>
          </a:p>
          <a:p>
            <a:pPr algn="just"/>
            <a:r>
              <a:rPr lang="pl-PL" dirty="0"/>
              <a:t>Wniosek o zwrot kosztów składa się w terminie 6 miesięcy od wystawienia rachunku</a:t>
            </a:r>
          </a:p>
          <a:p>
            <a:pPr algn="just"/>
            <a:r>
              <a:rPr lang="pl-PL" dirty="0"/>
              <a:t>Do wniosku o zwrot kosztów dołącza się:</a:t>
            </a:r>
          </a:p>
          <a:p>
            <a:pPr marL="0" indent="0" algn="just">
              <a:buNone/>
            </a:pPr>
            <a:r>
              <a:rPr lang="pl-PL" dirty="0"/>
              <a:t>1)  oryginał rachunku wystawionego w innym niż Rzeczpospolita Polska państwie członkowskim Unii Europejskiej przez podmiot udzielający świadczeń zdrowotnych lub oryginał rachunku wystawionego w państwie członkowskim Unii Europejskiej przez aptekę albo dostawcę wyrobów medycznych;</a:t>
            </a:r>
          </a:p>
          <a:p>
            <a:pPr marL="0" indent="0" algn="just">
              <a:buNone/>
            </a:pPr>
            <a:r>
              <a:rPr lang="pl-PL" dirty="0"/>
              <a:t>2)  dokument potwierdzający pokrycie całości kosztów świadczenia, którego dotyczy wniosek o zwrot kosztów, w przypadku gdy nie wynika to z dokumentu, o którym mowa w pkt 1;</a:t>
            </a:r>
          </a:p>
          <a:p>
            <a:pPr marL="0" indent="0" algn="just">
              <a:buNone/>
            </a:pPr>
            <a:r>
              <a:rPr lang="pl-PL" dirty="0"/>
              <a:t>3)  oryginał lub kopię odpowiednio:</a:t>
            </a:r>
          </a:p>
          <a:p>
            <a:pPr marL="0" indent="0" algn="just">
              <a:buNone/>
            </a:pPr>
            <a:r>
              <a:rPr lang="pl-PL" dirty="0"/>
              <a:t>a)  skierowania lub zlecenia, o którym mowa w art. 42b ust. 3-5,</a:t>
            </a:r>
          </a:p>
          <a:p>
            <a:pPr marL="0" indent="0" algn="just">
              <a:buNone/>
            </a:pPr>
            <a:r>
              <a:rPr lang="pl-PL" dirty="0"/>
              <a:t>b)  recepty, o której mowa w art. 42b ust. 10 pkt 1, albo recepty transgranicznej,</a:t>
            </a:r>
          </a:p>
          <a:p>
            <a:pPr marL="457200" indent="-457200" algn="just">
              <a:buAutoNum type="alphaLcParenR" startAt="3"/>
            </a:pPr>
            <a:r>
              <a:rPr lang="pl-PL" dirty="0"/>
              <a:t>zlecenia, o którym mowa w art. 42b ust. 11.</a:t>
            </a:r>
          </a:p>
          <a:p>
            <a:pPr algn="just"/>
            <a:r>
              <a:rPr lang="pl-PL" b="1" u="sng" dirty="0"/>
              <a:t>Do wniosku należy ponadto załączyć tłumaczenie powyższych dokumentów na język polski.</a:t>
            </a:r>
          </a:p>
        </p:txBody>
      </p:sp>
    </p:spTree>
    <p:extLst>
      <p:ext uri="{BB962C8B-B14F-4D97-AF65-F5344CB8AC3E}">
        <p14:creationId xmlns:p14="http://schemas.microsoft.com/office/powerpoint/2010/main" val="32784539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74E60B-4497-4855-B76D-2015CB17B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5F57E6-40D4-433E-ACF5-35832CF58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Dyrektor OW NFZ wydaje decyzję administracyjna o odmowie zwrotu kosztów jeżeli m.in.:</a:t>
            </a:r>
          </a:p>
          <a:p>
            <a:pPr marL="0" indent="0" algn="just">
              <a:buNone/>
            </a:pPr>
            <a:r>
              <a:rPr lang="pl-PL" dirty="0"/>
              <a:t>-    wniosek dotyczy świadczeń opieki zdrowotnej niespełniających kryteriów ustawowych,</a:t>
            </a:r>
          </a:p>
          <a:p>
            <a:pPr algn="just">
              <a:buFontTx/>
              <a:buChar char="-"/>
            </a:pPr>
            <a:r>
              <a:rPr lang="pl-PL" dirty="0"/>
              <a:t>nie zostały spełnione warunki dotyczące obowiązku posiadania przez świadczeniobiorcę skierowania/zlecenia/ recepty transgranicznej,</a:t>
            </a:r>
          </a:p>
          <a:p>
            <a:pPr algn="just">
              <a:buFontTx/>
              <a:buChar char="-"/>
            </a:pPr>
            <a:r>
              <a:rPr lang="pl-PL" dirty="0"/>
              <a:t>świadczeniobiorca przed udzieleniem mu świadczenia opieki zdrowotnej nie uzyskał wymaganej zgody,</a:t>
            </a:r>
          </a:p>
          <a:p>
            <a:pPr algn="just">
              <a:buFontTx/>
              <a:buChar char="-"/>
            </a:pPr>
            <a:r>
              <a:rPr lang="pl-PL" dirty="0"/>
              <a:t>świadczeniobiorca nie udokumentował faktu pokrycia całości kosztów świadczeń opieki zdrowotnej, których dotyczy wniosek o zwrot kosztów,</a:t>
            </a:r>
          </a:p>
          <a:p>
            <a:pPr algn="just">
              <a:buFontTx/>
              <a:buChar char="-"/>
            </a:pPr>
            <a:r>
              <a:rPr lang="pl-PL" dirty="0"/>
              <a:t>świadczenia opieki zdrowotnej, których dotyczy wniosek zostały zakwalifikowane przez Fundusz do rozliczenia na podstawie przepisów o koordynacji</a:t>
            </a:r>
          </a:p>
          <a:p>
            <a:pPr>
              <a:buFontTx/>
              <a:buChar char="-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3958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2DDD21-7EBE-4282-96FE-C69BCEBD0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65206A-7A7A-4F7C-8502-3E883C14F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Zwrotu kosztów dokonuje się w drodze przelewu na rachunek bankowy podany we wniosku o zwrot kosztów albo w drodze przekazu pocztowego</a:t>
            </a:r>
          </a:p>
          <a:p>
            <a:pPr algn="just"/>
            <a:r>
              <a:rPr lang="pl-PL" dirty="0"/>
              <a:t>Od decyzji dyrektora OW NFZ przysługuje odwołanie do Prezesa NFZ</a:t>
            </a:r>
          </a:p>
          <a:p>
            <a:pPr algn="just"/>
            <a:r>
              <a:rPr lang="pl-PL" dirty="0"/>
              <a:t>Od decyzji Prezesa NFZ przysługuje skarga do sądu administracyjnego</a:t>
            </a:r>
          </a:p>
        </p:txBody>
      </p:sp>
    </p:spTree>
    <p:extLst>
      <p:ext uri="{BB962C8B-B14F-4D97-AF65-F5344CB8AC3E}">
        <p14:creationId xmlns:p14="http://schemas.microsoft.com/office/powerpoint/2010/main" val="3990330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D4D600-710C-4B17-BE25-FBFEC6CDF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3FB5C2-2486-49E2-900F-EE9E3F698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Do ustawowych zadań Funduszu należy ponadto wykonywanie zadań Krajowego Punktu Kontaktowego do spraw Transgranicznej Opieki Zdrowotnej</a:t>
            </a:r>
          </a:p>
          <a:p>
            <a:pPr algn="just"/>
            <a:r>
              <a:rPr lang="pl-PL" dirty="0"/>
              <a:t>KPK działa w Centrali Funduszu</a:t>
            </a:r>
          </a:p>
        </p:txBody>
      </p:sp>
    </p:spTree>
    <p:extLst>
      <p:ext uri="{BB962C8B-B14F-4D97-AF65-F5344CB8AC3E}">
        <p14:creationId xmlns:p14="http://schemas.microsoft.com/office/powerpoint/2010/main" val="2236679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D2BB63-60A4-402E-B717-C8D41368C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952D68-4A51-4B7F-961C-D0B932FB7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KPK i oddziały wojewódzkie Funduszu udzielają pacjentom z innych państw członkowskich UE, na ich wniosek niezbędnych informacji dotyczących:</a:t>
            </a:r>
          </a:p>
          <a:p>
            <a:pPr algn="just">
              <a:buFontTx/>
              <a:buChar char="-"/>
            </a:pPr>
            <a:r>
              <a:rPr lang="pl-PL" dirty="0"/>
              <a:t>praw pacjenta uregulowanych na podstawie powszechnie obowiązujących przepisów prawa,</a:t>
            </a:r>
          </a:p>
          <a:p>
            <a:pPr algn="just">
              <a:buFontTx/>
              <a:buChar char="-"/>
            </a:pPr>
            <a:r>
              <a:rPr lang="pl-PL" dirty="0"/>
              <a:t>świadczeniodawców, w odniesieniu do rodzajów wykonywanej działalności leczniczej,</a:t>
            </a:r>
          </a:p>
          <a:p>
            <a:pPr algn="just">
              <a:buFontTx/>
              <a:buChar char="-"/>
            </a:pPr>
            <a:r>
              <a:rPr lang="pl-PL" dirty="0"/>
              <a:t>osób wykonujących zawody medyczne w zakresie posiadania prawa do wykonywania zawodu oraz nałożonych ograniczeń  w wykonywaniu tego prawa na podstawie dostępnych rejestrów publicznych, </a:t>
            </a:r>
          </a:p>
          <a:p>
            <a:pPr algn="just">
              <a:buFontTx/>
              <a:buChar char="-"/>
            </a:pPr>
            <a:r>
              <a:rPr lang="pl-PL" dirty="0"/>
              <a:t>obowiązujących na podstawie przepisów prawa standardów jakości i bezpieczeństwa świadczeń zdrowotnych,</a:t>
            </a:r>
          </a:p>
          <a:p>
            <a:pPr algn="just">
              <a:buFontTx/>
              <a:buChar char="-"/>
            </a:pPr>
            <a:r>
              <a:rPr lang="pl-PL" dirty="0"/>
              <a:t>posiadanych przez dany szpital udogodnień dla osób niepełnosprawnych,</a:t>
            </a:r>
          </a:p>
          <a:p>
            <a:pPr algn="just">
              <a:buFontTx/>
              <a:buChar char="-"/>
            </a:pPr>
            <a:r>
              <a:rPr lang="pl-PL" dirty="0"/>
              <a:t>zasad dochodzenia roszczeń z tytułu wyrządzenia szkody lub krzywdy w związku z udzielaniem świadczeń zdrowotnych przez podmiot wykonujący działalność leczniczą na terytorium RP 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7579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042875-5878-4CEE-8710-2535A2849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DB157B-8BD8-4F59-9FF4-3425883C1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Informacji powyższych KPK i oddziały wojewódzkie Funduszu udzielają bezpośrednio lub przy użyciu dostępnych środków  komunikacji, w szczególności telefonicznie, w formie pisemnej albo przy użyciu poczty elektronicznej, </a:t>
            </a:r>
            <a:r>
              <a:rPr lang="pl-PL" b="1" u="sng" dirty="0"/>
              <a:t>o ile jest to możliwe również w innych językach Unii Europejskiej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464304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376BC-A4CB-4AB3-A4ED-DB98C308E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u="sng" dirty="0"/>
              <a:t>System koordynacji zabezpieczenia społecznego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12B247-55C2-4F40-B512-3D86F3540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Rozporządzenie Parlamentu Europejskiego i Rady nr 883/2004 z dnia 29 kwietnia 2004 roku w sprawie koordynacji systemów zabezpieczenia społecznego,</a:t>
            </a:r>
          </a:p>
          <a:p>
            <a:pPr algn="just"/>
            <a:r>
              <a:rPr lang="pl-PL" dirty="0"/>
              <a:t>Rozporządzenie Parlamentu Europejskiego i Rady nr 987/2009 z dnia 16 września 2009 roku dotyczące wykonywania rozporządzenia nr 883/2004 w sprawie koordynacji systemów zabezpieczenia społecznego</a:t>
            </a:r>
          </a:p>
        </p:txBody>
      </p:sp>
    </p:spTree>
    <p:extLst>
      <p:ext uri="{BB962C8B-B14F-4D97-AF65-F5344CB8AC3E}">
        <p14:creationId xmlns:p14="http://schemas.microsoft.com/office/powerpoint/2010/main" val="13503964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947442-F697-4D9F-A0AF-3607FCA43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koordynacji zabezpieczenia społecznego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9F4029-19EE-4CE6-807E-329FCD137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Rozporządzenie Parlamentu Europejskiego i Rady nr 1231/2010 rozszerzyło zakres stosowania wcześniej wskazanych rozporządzeń na obywateli państw trzecich, którzy nie są jeszcze objęci tymi rozporządzeniami </a:t>
            </a:r>
            <a:r>
              <a:rPr lang="pl-PL" b="1" u="sng" dirty="0"/>
              <a:t>jedynie ze względu na swoje obywatelstwo, jak również na członków ich rodzin i osób pozostałych przy życiu po ich śmierci, pod warunkiem że zamieszkują oni legalnie na terytorium państwa członkowskiego i znajdują się w sytuacji, która pod każdym względem dotyczy więcej niż jednego państwa członkowskiego.</a:t>
            </a:r>
          </a:p>
        </p:txBody>
      </p:sp>
    </p:spTree>
    <p:extLst>
      <p:ext uri="{BB962C8B-B14F-4D97-AF65-F5344CB8AC3E}">
        <p14:creationId xmlns:p14="http://schemas.microsoft.com/office/powerpoint/2010/main" val="107929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B180E-A591-410E-9AFB-16CBBC063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3200" b="1" u="sng" dirty="0"/>
              <a:t>Swoboda przepływu osób jako źródło prawa unijnego pacjenta do świadczeń zdrowotnych na terenie UE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A41B78-C7D8-42DA-82C1-77437E9D6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Artykuł 26</a:t>
            </a:r>
          </a:p>
          <a:p>
            <a:pPr marL="0" indent="0" algn="just">
              <a:buNone/>
            </a:pPr>
            <a:r>
              <a:rPr lang="pl-PL" dirty="0"/>
              <a:t>(dawny artykuł 14 TWE)</a:t>
            </a:r>
          </a:p>
          <a:p>
            <a:pPr marL="0" indent="0" algn="just">
              <a:buNone/>
            </a:pPr>
            <a:r>
              <a:rPr lang="pl-PL" dirty="0"/>
              <a:t>1. Unia przyjmuje środki w celu ustanowienia lub zapewnienia funkcjonowania rynku wewnętrznego zgodnie z odpowiednimi postanowieniami Traktatów.</a:t>
            </a:r>
          </a:p>
          <a:p>
            <a:pPr marL="0" indent="0" algn="just">
              <a:buNone/>
            </a:pPr>
            <a:r>
              <a:rPr lang="pl-PL" dirty="0"/>
              <a:t>2. Rynek wewnętrzny obejmuje obszar bez granic wewnętrznych, w którym jest zapewniony </a:t>
            </a:r>
            <a:r>
              <a:rPr lang="pl-PL" b="1" u="sng" dirty="0"/>
              <a:t>swobodny przepływ towarów, osób, usług i kapitału, zgodnie z postanowieniami Traktatów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b="1" u="sng" dirty="0"/>
              <a:t>Z zasady swobody przepływu osób należy wyprowadzić prawo unijnego pacjenta do świadczeń zdrowotnych na terenie UE.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97851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645A3D-B748-4C7F-BF3B-84D469A87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koordynacji zabezpieczenia społecznego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F258B3-CE76-4CA7-BF7F-7D287908C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Rozporządzenia koordynacyjne obowiązują na terytorium wszystkich państw członkowskich UE oraz Szwajcarii, Lichtensteinu, Norwegii i Islandii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06301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6F75BC-6F3C-4A4E-9086-1A49B202A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koordynacji zabezpieczenia społecznego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2C5E3E-CDC3-4E48-BEC2-DCF2ADF01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Przepisy dotyczące koordynacji systemów zabezpieczenia społecznego </a:t>
            </a:r>
            <a:r>
              <a:rPr lang="pl-PL" b="1" u="sng" dirty="0"/>
              <a:t>nie przewidują zastąpienia systemów krajowych jednym systemem europejskim</a:t>
            </a:r>
          </a:p>
          <a:p>
            <a:pPr algn="just"/>
            <a:r>
              <a:rPr lang="pl-PL" dirty="0"/>
              <a:t>Podstawową zasadą koordynacji jest zasada </a:t>
            </a:r>
            <a:r>
              <a:rPr lang="pl-PL" b="1" u="sng" dirty="0"/>
              <a:t>równego traktowania </a:t>
            </a:r>
            <a:r>
              <a:rPr lang="pl-PL" dirty="0"/>
              <a:t>oznaczająca, że osoby do których stosuje się rozporządzenie korzystają z tych samych świadczeń i podlegają tym samym obowiązkom na mocy ustawodawstwa każdego państwa członkowskiego co jego obywatele (art. 4 rozporządzenia)</a:t>
            </a:r>
          </a:p>
          <a:p>
            <a:pPr algn="just"/>
            <a:r>
              <a:rPr lang="pl-PL" dirty="0"/>
              <a:t>Z rozporządzenia wynika ponadto zasada podlegania przez  uprawnionego ustawodawstwu jednego państwa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07043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0CC92E-B39A-4164-977F-A43933192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koordynacji zabezpieczenia społecznego – zakres przedmiotowy rozporządzenia nr 883/2004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B7561E-D8D9-4985-940D-A5F5F5EF4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 Rozporządzenie stosuje się do całego ustawodawstwa odnoszącego się do następujących działów zabezpieczenia społecznego:</a:t>
            </a:r>
          </a:p>
          <a:p>
            <a:pPr marL="0" indent="0" algn="just">
              <a:buNone/>
            </a:pPr>
            <a:r>
              <a:rPr lang="pl-PL" b="1" u="sng" dirty="0"/>
              <a:t>a) świadczeń z tytułu choroby</a:t>
            </a:r>
            <a:r>
              <a:rPr lang="pl-PL" dirty="0"/>
              <a:t>; </a:t>
            </a:r>
          </a:p>
          <a:p>
            <a:pPr marL="0" indent="0" algn="just">
              <a:buNone/>
            </a:pPr>
            <a:r>
              <a:rPr lang="pl-PL" dirty="0"/>
              <a:t>b) świadczeń z tytułu macierzyństwa i równoważnych świadczeń dla ojca;</a:t>
            </a:r>
          </a:p>
          <a:p>
            <a:pPr marL="0" indent="0" algn="just">
              <a:buNone/>
            </a:pPr>
            <a:r>
              <a:rPr lang="pl-PL" dirty="0"/>
              <a:t>c) świadczeń z tytułu inwalidztwa;</a:t>
            </a:r>
          </a:p>
          <a:p>
            <a:pPr marL="0" indent="0" algn="just">
              <a:buNone/>
            </a:pPr>
            <a:r>
              <a:rPr lang="pl-PL" dirty="0"/>
              <a:t>d) świadczeń z tytułu starości;</a:t>
            </a:r>
          </a:p>
          <a:p>
            <a:pPr marL="0" indent="0" algn="just">
              <a:buNone/>
            </a:pPr>
            <a:r>
              <a:rPr lang="pl-PL" dirty="0"/>
              <a:t>e) rent rodzinnych;</a:t>
            </a:r>
          </a:p>
          <a:p>
            <a:pPr marL="0" indent="0" algn="just">
              <a:buNone/>
            </a:pPr>
            <a:r>
              <a:rPr lang="pl-PL" dirty="0"/>
              <a:t>f) świadczeń z tytułu wypadków przy pracy i choroby zawodowej;</a:t>
            </a:r>
          </a:p>
          <a:p>
            <a:pPr marL="0" indent="0" algn="just">
              <a:buNone/>
            </a:pPr>
            <a:r>
              <a:rPr lang="pl-PL" dirty="0"/>
              <a:t>g) zasiłków na wypadek śmierci;</a:t>
            </a:r>
          </a:p>
          <a:p>
            <a:pPr marL="0" indent="0" algn="just">
              <a:buNone/>
            </a:pPr>
            <a:r>
              <a:rPr lang="pl-PL" dirty="0"/>
              <a:t>h) świadczeń dla bezrobotnych;</a:t>
            </a:r>
          </a:p>
          <a:p>
            <a:pPr marL="0" indent="0" algn="just">
              <a:buNone/>
            </a:pPr>
            <a:r>
              <a:rPr lang="pl-PL" dirty="0"/>
              <a:t>i) świadczeń przedemerytalnych;</a:t>
            </a:r>
          </a:p>
          <a:p>
            <a:pPr marL="0" indent="0" algn="just">
              <a:buNone/>
            </a:pPr>
            <a:r>
              <a:rPr lang="pl-PL" dirty="0"/>
              <a:t>j) świadczeń rodzinnych</a:t>
            </a:r>
          </a:p>
        </p:txBody>
      </p:sp>
    </p:spTree>
    <p:extLst>
      <p:ext uri="{BB962C8B-B14F-4D97-AF65-F5344CB8AC3E}">
        <p14:creationId xmlns:p14="http://schemas.microsoft.com/office/powerpoint/2010/main" val="3653355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4AC5CE-F342-46DF-90A9-4296A93DB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koordynacji zabezpieczenia społecznego – zakres podmiotowy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A03F7A-78A0-497C-BC83-1EC4FA779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Prawo do świadczeń mają ubezpieczeni i członkowie ich rodzin</a:t>
            </a:r>
          </a:p>
          <a:p>
            <a:pPr algn="just"/>
            <a:r>
              <a:rPr lang="pl-PL" dirty="0"/>
              <a:t>Ubezpieczonym jest każda osoba spełniająca warunki wymagane na podstawie ustawodawstwa państwa członkowskiego do posiadania prawa do świadczeń (np. pracownicy najemni i osoby prowadzące działalność na własny rachunek)</a:t>
            </a:r>
          </a:p>
          <a:p>
            <a:pPr algn="just"/>
            <a:r>
              <a:rPr lang="pl-PL" dirty="0"/>
              <a:t>Podstawową zasadą jest, że ubezpieczony lub członkowie jego rodziny, którzy mają miejsce zamieszkania w innym państwie członkowskim niż państwo właściwe </a:t>
            </a:r>
            <a:r>
              <a:rPr lang="pl-PL" b="1" u="sng" dirty="0"/>
              <a:t>otrzymują w państwie członkowskim, w którym mają miejsce zamieszkania świadczenia rzeczowe udzielane w imieniu właściwej instytucji przez instytucję miejsca zamieszkania zgodnie z przepisami stosowanego przez nią ustawodawstwa, tak jak gdyby byli oni ubezpieczeni na mocy tego ustawodawstwa </a:t>
            </a:r>
            <a:r>
              <a:rPr lang="pl-PL" dirty="0"/>
              <a:t>(np. Polak pracujący w Niemczech ma prawo do świadczeń w takim samym zakresie jak obywatel Niemiec)</a:t>
            </a:r>
          </a:p>
        </p:txBody>
      </p:sp>
    </p:spTree>
    <p:extLst>
      <p:ext uri="{BB962C8B-B14F-4D97-AF65-F5344CB8AC3E}">
        <p14:creationId xmlns:p14="http://schemas.microsoft.com/office/powerpoint/2010/main" val="33264285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5CFA45-9B99-4CBF-BF2B-C8E850DEE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koordynacji zabezpieczenia społecznego – zakres przedmiotowy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80B373-1D4D-4E68-BE51-7055017FA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Uprawniony pacjent w świetle rozporządzenia nr 883/2004 ma prawo do:</a:t>
            </a:r>
          </a:p>
          <a:p>
            <a:pPr>
              <a:buFontTx/>
              <a:buChar char="-"/>
            </a:pPr>
            <a:r>
              <a:rPr lang="pl-PL" dirty="0"/>
              <a:t>świadczeń niezbędnych ze względów medycznych,</a:t>
            </a:r>
          </a:p>
          <a:p>
            <a:pPr>
              <a:buFontTx/>
              <a:buChar char="-"/>
            </a:pPr>
            <a:r>
              <a:rPr lang="pl-PL" dirty="0"/>
              <a:t>planowanego leczenia</a:t>
            </a:r>
          </a:p>
        </p:txBody>
      </p:sp>
    </p:spTree>
    <p:extLst>
      <p:ext uri="{BB962C8B-B14F-4D97-AF65-F5344CB8AC3E}">
        <p14:creationId xmlns:p14="http://schemas.microsoft.com/office/powerpoint/2010/main" val="23431447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BC8655-5B5F-403C-9709-47C27163A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koordynacji zabezpieczenia społecznego – świadczenia niezbędne ze względów medycznych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0F3EA7-90E5-4DA2-AAD2-BBDE91BDD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Ubezpieczony i członkowie jego rodziny przebywający w innym Państwie Członkowskim niż państwo właściwe są uprawnieni </a:t>
            </a:r>
            <a:r>
              <a:rPr lang="pl-PL" b="1" u="sng" dirty="0"/>
              <a:t>do świadczeń rzeczowych, które z powodów medycznych stają się niezbędne w czasie ich pobytu, z uwzględnieniem charakteru tych świadczeń oraz przewidywanego czasu pobytu. </a:t>
            </a:r>
          </a:p>
          <a:p>
            <a:pPr algn="just"/>
            <a:r>
              <a:rPr lang="pl-PL" dirty="0"/>
              <a:t>Świadczenia te udzielane są w imieniu instytucji właściwej przez instytucję miejsca pobytu, zgodnie z przepisami stosowanego przez nią ustawodawstwa tak jak gdyby zainteresowane osoby były ubezpieczone na mocy wspomnianego ustawodawstwa.</a:t>
            </a:r>
          </a:p>
        </p:txBody>
      </p:sp>
    </p:spTree>
    <p:extLst>
      <p:ext uri="{BB962C8B-B14F-4D97-AF65-F5344CB8AC3E}">
        <p14:creationId xmlns:p14="http://schemas.microsoft.com/office/powerpoint/2010/main" val="3761491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6D3369-DE4C-479F-8559-7224797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koordynacji zabezpieczenia społecznego – planowane leczenie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97C56A-1DD0-4230-A0AE-10D82B0F0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Leczenie planowane za granicą jest to </a:t>
            </a:r>
            <a:r>
              <a:rPr lang="pl-PL" b="1" u="sng" dirty="0"/>
              <a:t>przewidywany, ściśle określony zakres leczenia, który może zostać przeprowadzony poza granicami kraju.</a:t>
            </a:r>
          </a:p>
          <a:p>
            <a:pPr algn="just"/>
            <a:r>
              <a:rPr lang="pl-PL" dirty="0"/>
              <a:t>Ubezpieczony udający się do innego państwa członkowskiego w celu uzyskania świadczeń rzeczowych (np. operacji kardiochirurgicznej) w czasie tego pobytu powinien ubiegać się o zezwolenie właściwej instytucji (w Polsce NFZ)</a:t>
            </a:r>
          </a:p>
          <a:p>
            <a:pPr algn="just"/>
            <a:r>
              <a:rPr lang="pl-PL" dirty="0"/>
              <a:t>Ubezpieczony, który uzyskał zezwolenie właściwej instytucji na udanie się do innego państwa członkowskiego w celu poddania się leczeniu odpowiedniemu do jego stanu, </a:t>
            </a:r>
            <a:r>
              <a:rPr lang="pl-PL" b="1" u="sng" dirty="0"/>
              <a:t>otrzymuje świadczenia rzeczowe udzielane w imieniu instytucji właściwej, przez instytucję miejsca pobytu, zgodnie z przepisami stosowanego przez nią ustawodawstwa tak, jak gdyby był on ubezpieczony na mocy wspomnianego ustawodawstwa </a:t>
            </a:r>
          </a:p>
        </p:txBody>
      </p:sp>
    </p:spTree>
    <p:extLst>
      <p:ext uri="{BB962C8B-B14F-4D97-AF65-F5344CB8AC3E}">
        <p14:creationId xmlns:p14="http://schemas.microsoft.com/office/powerpoint/2010/main" val="29520323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404696-F2DA-45FB-8F80-BA95D9CAC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koordynacji zabezpieczenia społecznego – planowane leczenie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C578C0-5547-432F-9678-B398B3579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Zezwolenie zostaje wydane, jeżeli przedmiotowe leczenie należy </a:t>
            </a:r>
            <a:r>
              <a:rPr lang="pl-PL" b="1" u="sng" dirty="0"/>
              <a:t>do świadczeń przewidzianych przez ustawodawstwo państwa członkowskiego, w którym zainteresowany ma miejsce zamieszkania</a:t>
            </a:r>
            <a:r>
              <a:rPr lang="pl-PL" dirty="0"/>
              <a:t> oraz </a:t>
            </a:r>
            <a:r>
              <a:rPr lang="pl-PL" b="1" u="sng" dirty="0"/>
              <a:t>jeżeli nie może on uzyskać takiego leczenia w terminie uzasadnionym z medycznego punktu widzenia</a:t>
            </a:r>
            <a:r>
              <a:rPr lang="pl-PL" dirty="0"/>
              <a:t>, z uwzględnieniem jego aktualnego stanu zdrowia oraz prawdopodobnego przebiegu choroby.  </a:t>
            </a:r>
          </a:p>
        </p:txBody>
      </p:sp>
    </p:spTree>
    <p:extLst>
      <p:ext uri="{BB962C8B-B14F-4D97-AF65-F5344CB8AC3E}">
        <p14:creationId xmlns:p14="http://schemas.microsoft.com/office/powerpoint/2010/main" val="31791664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AC3490-96DF-4327-9B67-63F3A8AE6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koordynacji zabezpieczenia społecznego – planowane leczenie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1EA59A-A530-4A63-B99B-8767525FE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Zgoda na udzielenie świadczenia zdrowotnego albo jego kontynuacje w państwie członkowskim UE lub w państwie członkowskim Europejskiego Porozumienia o Wolnym Handlu jest wydawana przez w </a:t>
            </a:r>
            <a:r>
              <a:rPr lang="pl-PL" b="1" u="sng" dirty="0"/>
              <a:t>drodze decyzji administracyjnej przez dyrektora oddziału wojewódzkiego Funduszu.</a:t>
            </a:r>
          </a:p>
        </p:txBody>
      </p:sp>
    </p:spTree>
    <p:extLst>
      <p:ext uri="{BB962C8B-B14F-4D97-AF65-F5344CB8AC3E}">
        <p14:creationId xmlns:p14="http://schemas.microsoft.com/office/powerpoint/2010/main" val="33242447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D9FB59-8835-46A5-B7C2-57A729DFA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2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234072-7C33-46C0-8DE2-EB19CF22E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Adam Kowalski </a:t>
            </a:r>
            <a:r>
              <a:rPr lang="pl-PL" b="1" u="sng" dirty="0"/>
              <a:t>(rozwodnik) </a:t>
            </a:r>
            <a:r>
              <a:rPr lang="pl-PL" dirty="0"/>
              <a:t>cierpi na poważne schorzenie kardiologiczne. Niedawno dowiedział się, że w Niemczech istnieje możliwość wykonania operacji kardiochirurgicznej, która umożliwiłaby mu powrót do zdrowia.  Mężczyzna jest świadomy, że w celu poddania się zabiegowi musi uzyskać zgodę dyrektora oddziału wojewódzkiego NFZ. Mężczyzna poprosił swoją teściową aby wystąpiła z wnioskiem o wyrażanie przez dyrektora NFZ stosownej zgody.</a:t>
            </a:r>
          </a:p>
          <a:p>
            <a:pPr marL="0" indent="0" algn="just">
              <a:buNone/>
            </a:pPr>
            <a:r>
              <a:rPr lang="pl-PL" dirty="0"/>
              <a:t>Proszę ocenić czy teściowa Adama Kowalskiego może wystąpić w opisanym stanie faktycznym z wnioskiem do dyrektora oddziału NFZ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6623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3A21E4-75D4-47B9-A4A7-2ED9F1947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Swoboda przepływu osób jako źródło prawa unijnego pacjenta do świadczeń zdrowotnych na terenie UE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552A96-6856-49FC-A144-3D06593B5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Każdy obywatel UE ma prawo do swobodnego podróżowania, podejmowania pracy, studiowania i zamieszkiwania w wybranym przez siebie państwie UE. </a:t>
            </a:r>
          </a:p>
          <a:p>
            <a:pPr algn="just"/>
            <a:r>
              <a:rPr lang="pl-PL" dirty="0"/>
              <a:t>W razie zmiany miejsca zamieszkania lub podróży obywatela ubezpieczonego w jednym z państw Unii </a:t>
            </a:r>
            <a:r>
              <a:rPr lang="pl-PL" b="1" u="sng" dirty="0"/>
              <a:t>prawo do świadczeń medycznych w ramach powszechnego ubezpieczenia zdrowotnego przemieszcza się razem z nim.</a:t>
            </a:r>
          </a:p>
        </p:txBody>
      </p:sp>
    </p:spTree>
    <p:extLst>
      <p:ext uri="{BB962C8B-B14F-4D97-AF65-F5344CB8AC3E}">
        <p14:creationId xmlns:p14="http://schemas.microsoft.com/office/powerpoint/2010/main" val="31087407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DD83EE-BCAB-47EA-95F9-0CDB6AAEC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koordynacji zabezpieczenia społecznego – planowane leczenie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0FC043-3B93-40C4-9D96-3857A3787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Wzór wniosku zawiera załącznik nr 1 do Rozporządzenia Ministra Zdrowia z dnia 4 listopada 2014 roku w sprawie wydawania zgody na uzyskanie świadczeń opieki zdrowotnej poza granicami kraju oraz pokrycie kosztów transportu </a:t>
            </a:r>
          </a:p>
        </p:txBody>
      </p:sp>
    </p:spTree>
    <p:extLst>
      <p:ext uri="{BB962C8B-B14F-4D97-AF65-F5344CB8AC3E}">
        <p14:creationId xmlns:p14="http://schemas.microsoft.com/office/powerpoint/2010/main" val="39615133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4EF8CD-5292-4E12-91A0-08A28B6BC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koordynacji zabezpieczenia społecznego – planowane leczenie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84FF77-B3DD-4298-9F3E-51E51ACA1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Wniosek o wyrażenie zgody na leczenie w systemie koordynacyjnym składa się z sześciu części</a:t>
            </a:r>
          </a:p>
          <a:p>
            <a:pPr algn="just"/>
            <a:r>
              <a:rPr lang="pl-PL" dirty="0"/>
              <a:t>Osoba składająca wniosek wypełnia część I.B, II i VI wniosku</a:t>
            </a:r>
          </a:p>
          <a:p>
            <a:pPr algn="just"/>
            <a:r>
              <a:rPr lang="pl-PL" dirty="0"/>
              <a:t>Część III wniosku wypełnia lekarz ubezpieczenia zdrowotnego posiadający specjalizację II stopnia lub tytuł specjalisty w dziedzinie medycyny właściwej ze względu na zakres wniosku</a:t>
            </a:r>
          </a:p>
          <a:p>
            <a:pPr algn="just"/>
            <a:r>
              <a:rPr lang="pl-PL" dirty="0"/>
              <a:t>Osoba składająca wniosek przekazuje go do oddziału Funduszu wraz z dokumentacją medyczną oraz informacją, związaną z listą oczekujących</a:t>
            </a:r>
          </a:p>
        </p:txBody>
      </p:sp>
    </p:spTree>
    <p:extLst>
      <p:ext uri="{BB962C8B-B14F-4D97-AF65-F5344CB8AC3E}">
        <p14:creationId xmlns:p14="http://schemas.microsoft.com/office/powerpoint/2010/main" val="17309364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ED2C49-2DD6-4C09-9EE7-CC5099877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koordynacji zabezpieczenia społecznego – planowane leczenie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108172-1D21-4C1A-85F2-47FA215FD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przypadku braków formalnych wniosku wzywa się osobę, która złożyła wniosek do ich usunięcia</a:t>
            </a:r>
          </a:p>
          <a:p>
            <a:r>
              <a:rPr lang="pl-PL" dirty="0"/>
              <a:t>Za braki formalne uważa się wszystkie wymagane a nieuzupełnione  części wniosku a także brak podpisu</a:t>
            </a:r>
          </a:p>
        </p:txBody>
      </p:sp>
    </p:spTree>
    <p:extLst>
      <p:ext uri="{BB962C8B-B14F-4D97-AF65-F5344CB8AC3E}">
        <p14:creationId xmlns:p14="http://schemas.microsoft.com/office/powerpoint/2010/main" val="40145374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AD463B-B278-4720-BDD4-15EC654FF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 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17885D-8D35-4A45-89BD-A205AF746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Anna Kowalska złożyła wniosek do dyrektora oddziału NFZ o wyrażanie zgody na planowane leczenie na terenie innego państwa UE. Ze względu na fakt, że zapominała wypełnić jednej z wymaganej części wniosku w dniu 29 października 2018 roku została wezwana do uzupełnienia jego braków formalnych w terminie 14 dni pod rygorem pozostawienia wniosku bez rozpatrzenia. Ze względu na ustanowienie 12 listopada 2018 roku dniem wolnym od pracy kobieta złożyła uzupełniony wniosek dopiero 13 listopada.</a:t>
            </a:r>
          </a:p>
          <a:p>
            <a:pPr marL="0" indent="0" algn="just">
              <a:buNone/>
            </a:pPr>
            <a:r>
              <a:rPr lang="pl-PL" dirty="0"/>
              <a:t>Proszę ocenić czy Anna Kowalska zachowała termin do uzupełnienia braków formalnych wniosku.</a:t>
            </a:r>
          </a:p>
        </p:txBody>
      </p:sp>
    </p:spTree>
    <p:extLst>
      <p:ext uri="{BB962C8B-B14F-4D97-AF65-F5344CB8AC3E}">
        <p14:creationId xmlns:p14="http://schemas.microsoft.com/office/powerpoint/2010/main" val="698291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FE1ED7-7D05-4DD1-8EF4-426F32684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koordynacji zabezpieczenia społecznego – planowane leczenie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66AB70-9E86-4A4D-BC00-E1F9B8B2D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Dyrektor oddziału Funduszu może w części I.C wskazać świadczeniodawcę posiadającego umowę o udzielanie świadczeń opieki zdrowotnej, który przeprowadzi leczenie lub badania diagnostyczne w zakresie objętym wnioskiem w terminie wcześniejszym niż dopuszczalny czas oczekiwania wskazany we wniosku, po dokonaniu niezbędnych uzgodnień z tym świadczeniodawcą.</a:t>
            </a:r>
          </a:p>
          <a:p>
            <a:pPr algn="just"/>
            <a:r>
              <a:rPr lang="pl-PL" b="1" u="sng" dirty="0"/>
              <a:t>W takim przypadku dyrektor wydaje decyzje w sprawie odmowy wydania wnioskodawcy zgody na uzyskania leczenia lub badań diagnostycznych w innym państwie członkowskim UE/ EFTA</a:t>
            </a:r>
          </a:p>
        </p:txBody>
      </p:sp>
    </p:spTree>
    <p:extLst>
      <p:ext uri="{BB962C8B-B14F-4D97-AF65-F5344CB8AC3E}">
        <p14:creationId xmlns:p14="http://schemas.microsoft.com/office/powerpoint/2010/main" val="6667360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690FA2-8C22-48AB-96AA-676447503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koordynacji zabezpieczenia społecznego – planowane leczenie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AA667C-5EA4-4D8D-8700-67C33521E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Dyrektor oddziału NFZ może przesłać wniosek wraz z kopią dokumentacji medycznej do konsultanta wojewódzkiego w dziedzinie medycyny właściwej ze względu na zakres wniosku.</a:t>
            </a:r>
          </a:p>
          <a:p>
            <a:pPr algn="just"/>
            <a:r>
              <a:rPr lang="pl-PL" dirty="0"/>
              <a:t>Powyższe działanie jest obligatoryjne jeżeli wnosi o nie osoba składająca wniosek</a:t>
            </a:r>
          </a:p>
          <a:p>
            <a:pPr algn="just"/>
            <a:r>
              <a:rPr lang="pl-PL" dirty="0"/>
              <a:t>Konsultant przekazuje wniosek zaopiniowany w części IV w terminie nie dłuższym niż 10 dni roboczych od dnia otrzymania wniosku</a:t>
            </a:r>
          </a:p>
          <a:p>
            <a:pPr algn="just"/>
            <a:r>
              <a:rPr lang="pl-PL" dirty="0"/>
              <a:t>Dyrektor oddziału Funduszu może zasięgnąć opinii innych osób wykonujących zawód medyczny lub podmiotów leczniczych, posiadających profesjonalną wiedzę w zakresie wnioskowanego leczenia lub badań diagnostycznych. </a:t>
            </a:r>
          </a:p>
        </p:txBody>
      </p:sp>
    </p:spTree>
    <p:extLst>
      <p:ext uri="{BB962C8B-B14F-4D97-AF65-F5344CB8AC3E}">
        <p14:creationId xmlns:p14="http://schemas.microsoft.com/office/powerpoint/2010/main" val="30984710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CC7F1D-9310-43B7-B948-DA8A58691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u="sng" dirty="0"/>
              <a:t>System koordynacji zabezpieczenia społecznego – planowane leczenie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A0FE77-14F6-4454-AA23-215C9DE60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przypadku wydania zgody na uzyskanie świadczenia opieki zdrowotnej albo jego kontynuację w innym państwie członkowskim UE/EFTA oddział Funduszu niezwłocznie, w terminie nie dłuższym niż </a:t>
            </a:r>
            <a:r>
              <a:rPr lang="pl-PL" b="1" u="sng" dirty="0"/>
              <a:t>2 dni robocze od dnia jej wydania, wypełnia i poświadcza odpowiednie zaświadczenie, o którym mowa w przepisach o koordynacji, oraz przekazuje je osobom składającym wniosek</a:t>
            </a:r>
          </a:p>
        </p:txBody>
      </p:sp>
    </p:spTree>
    <p:extLst>
      <p:ext uri="{BB962C8B-B14F-4D97-AF65-F5344CB8AC3E}">
        <p14:creationId xmlns:p14="http://schemas.microsoft.com/office/powerpoint/2010/main" val="35045625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E9C00C-9B72-462A-BA81-C9397B364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u="sng" dirty="0">
                <a:solidFill>
                  <a:srgbClr val="191B0E"/>
                </a:solidFill>
              </a:rPr>
              <a:t>System koordynacji zabezpieczenia społecznego – planowane leczenie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075BEC-C417-49F8-BE32-435CC8189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Od decyzji odmawiającej wydania zgody na świadczenie zdrowotne przysługuje odwołanie do Prezesa ZUS</a:t>
            </a:r>
          </a:p>
          <a:p>
            <a:pPr algn="just"/>
            <a:r>
              <a:rPr lang="pl-PL" dirty="0"/>
              <a:t>Od rozstrzygnięcia Prezesa ZUS przysługuje skarga do sądu administracyjnego. Skargę należy wnieść w terminie 30 dni od doręczenia odmowy wyrażania zgody za pośrednictwem NFZ.</a:t>
            </a:r>
          </a:p>
        </p:txBody>
      </p:sp>
    </p:spTree>
    <p:extLst>
      <p:ext uri="{BB962C8B-B14F-4D97-AF65-F5344CB8AC3E}">
        <p14:creationId xmlns:p14="http://schemas.microsoft.com/office/powerpoint/2010/main" val="29464793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4586F1-819A-41DF-9928-79BF797D5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u="sng" dirty="0">
                <a:solidFill>
                  <a:srgbClr val="191B0E"/>
                </a:solidFill>
              </a:rPr>
              <a:t>System koordynacji zabezpieczenia społecznego – planowane leczenie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FA2368-F9DA-432C-98B0-003E0FF67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>
                <a:solidFill>
                  <a:srgbClr val="333333"/>
                </a:solidFill>
                <a:latin typeface="Noto Serif"/>
              </a:rPr>
              <a:t>Dyrektor oddziału wojewódzkiego Funduszu może wydać wnioskodawcy, który uzyskał zgodę, o której mowa w ust. 1, na wniosek podmiotu uprawnionego, w drodze decyzji administracyjnej, zgodę na pokrycie kosztów transportu:</a:t>
            </a:r>
          </a:p>
          <a:p>
            <a:pPr marL="457200" indent="-457200" algn="just">
              <a:buAutoNum type="arabicParenR"/>
            </a:pPr>
            <a:r>
              <a:rPr lang="pl-PL" dirty="0">
                <a:solidFill>
                  <a:srgbClr val="333333"/>
                </a:solidFill>
                <a:latin typeface="Noto Serif"/>
              </a:rPr>
              <a:t>do miejsca udzielenia świadczeń w innym państwie członkowskim Unii Europejskiej lub państwie członkowskim Europejskiego Porozumienia o Wolnym Handlu (EFTA) - najtańszym środkiem komunikacji możliwym do zastosowania w aktualnym stanie zdrowia, w przypadkach uzasadnionych stanem zdrowia;</a:t>
            </a:r>
          </a:p>
          <a:p>
            <a:pPr marL="457200" indent="-457200" algn="just">
              <a:buAutoNum type="arabicParenR"/>
            </a:pPr>
            <a:r>
              <a:rPr lang="pl-PL" dirty="0">
                <a:solidFill>
                  <a:srgbClr val="333333"/>
                </a:solidFill>
                <a:latin typeface="Noto Serif"/>
              </a:rPr>
              <a:t>do miejsca leczenia lub zamieszkania w kraju - najtańszym środkiem komunikacji możliwym do zastosowania w aktualnym stanie zdrowia, w przypadkach uzasadnionych stanem zdrowia.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53854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7FD5B5-932A-4396-A6F7-647E5AA64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u="sng" dirty="0">
                <a:solidFill>
                  <a:srgbClr val="191B0E"/>
                </a:solidFill>
              </a:rPr>
              <a:t>System koordynacji zabezpieczenia społecznego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D4816D-FD22-4B21-AC9B-EDEE22305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Ubezpieczonemu lub członkowi jego rodziny, który ma prawo do protezy, sprzętu dużych rozmiarów lub prawo do innych świadczeń rzeczowych o znacznej wartości przyznane przez instytucję Państwa Członkowskiego zanim został on objęty ubezpieczeniem w instytucji innego Państwa Członkowskiego, przysługują takie świadczenia na koszt pierwszej instytucji, nawet jeżeli świadczenia te zostały faktycznie udzielone w chwili, kiedy ta osoba była już ubezpieczona na podstawie ustawodawstwa stosowanego przez drugą instytucję.</a:t>
            </a:r>
          </a:p>
          <a:p>
            <a:pPr algn="just"/>
            <a:r>
              <a:rPr lang="pl-PL" dirty="0"/>
              <a:t>Świadczenia rzeczowe udzielane przez instytucje państwa członkowskiego na wniosek instytucji innego państwa członkowskiego podlegają pełnemu zwrotowi.</a:t>
            </a:r>
          </a:p>
          <a:p>
            <a:pPr algn="just"/>
            <a:r>
              <a:rPr lang="pl-PL" dirty="0"/>
              <a:t>Zwrotów powyższych dokonuje się na podstawie dowodów faktycznie poniesionych wydatków lub na podstawie kwot zryczałtowanych w przypadku państw, których struktury prawne lub administracyjne są takie, że zwrot na podstawie faktycznie poniesionych wydatków nie jest stosowany.</a:t>
            </a:r>
          </a:p>
        </p:txBody>
      </p:sp>
    </p:spTree>
    <p:extLst>
      <p:ext uri="{BB962C8B-B14F-4D97-AF65-F5344CB8AC3E}">
        <p14:creationId xmlns:p14="http://schemas.microsoft.com/office/powerpoint/2010/main" val="38729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86FAF8-6CFE-4DA1-AB50-BD5E6B136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u="sng" dirty="0"/>
              <a:t>Systemy dostępu do świadczeń zdrowotnych na terytorium UE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C50947-5B2A-4AB9-9669-D3B8D47B9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Obecnie obowiązują dwa odrębne i konkurencyjne w stosunku do siebie systemy dostępu do świadczeń zdrowotnych na terytorium UE, tj.:</a:t>
            </a:r>
          </a:p>
          <a:p>
            <a:pPr algn="just">
              <a:buFontTx/>
              <a:buChar char="-"/>
            </a:pPr>
            <a:r>
              <a:rPr lang="pl-PL" dirty="0"/>
              <a:t>System koordynacji zabezpieczenia społecznego,</a:t>
            </a:r>
          </a:p>
          <a:p>
            <a:pPr algn="just">
              <a:buFontTx/>
              <a:buChar char="-"/>
            </a:pPr>
            <a:r>
              <a:rPr lang="pl-PL" dirty="0"/>
              <a:t>System opieki transgranicznej</a:t>
            </a:r>
          </a:p>
        </p:txBody>
      </p:sp>
    </p:spTree>
    <p:extLst>
      <p:ext uri="{BB962C8B-B14F-4D97-AF65-F5344CB8AC3E}">
        <p14:creationId xmlns:p14="http://schemas.microsoft.com/office/powerpoint/2010/main" val="26322348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E28853-C3F1-49C0-8BBF-BA6C87C6A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u="sng" dirty="0">
                <a:solidFill>
                  <a:srgbClr val="191B0E"/>
                </a:solidFill>
              </a:rPr>
              <a:t>System koordynacji zabezpieczenia społecznego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5978FE-65E4-40D9-9D34-F07F18ADB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Dokumentem potwierdzającym prawo do świadczeń rzeczowych  jest Europejska Karta Ubezpieczenia Zdrowotnego</a:t>
            </a:r>
          </a:p>
          <a:p>
            <a:pPr algn="just"/>
            <a:r>
              <a:rPr lang="pl-PL" dirty="0"/>
              <a:t>Karta wydawana jest bezpłatnie</a:t>
            </a:r>
          </a:p>
          <a:p>
            <a:pPr algn="just"/>
            <a:r>
              <a:rPr lang="pl-PL" dirty="0"/>
              <a:t>Wniosek o wydanie karty można złożyć osobiście, przez pełnomocnika, drogą pocztową, elektroniczna czy faksem.</a:t>
            </a:r>
          </a:p>
          <a:p>
            <a:pPr algn="just"/>
            <a:r>
              <a:rPr lang="pl-PL" dirty="0"/>
              <a:t>Jeżeli osoba wnioskująca o EKUZ albo osoba przez nią upoważniona przedstawiła kompletną dokumentację pozwalającą na jednoznaczne ustalenie uprawnienia do uzyskania karty EKUZ, powinna ona zostać wydana </a:t>
            </a:r>
            <a:r>
              <a:rPr lang="pl-PL" b="1" u="sng" dirty="0"/>
              <a:t>w dniu osobistego złożenia wniosku lub w okresie 3 dni roboczych od dnia wpływu wniosku drogą pocztową, faksem lub w formie elektronicznej. </a:t>
            </a:r>
          </a:p>
        </p:txBody>
      </p:sp>
    </p:spTree>
    <p:extLst>
      <p:ext uri="{BB962C8B-B14F-4D97-AF65-F5344CB8AC3E}">
        <p14:creationId xmlns:p14="http://schemas.microsoft.com/office/powerpoint/2010/main" val="31446123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9E7CB1-2B08-4DE2-ADB2-65CC50D64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b="1" u="sng" dirty="0"/>
              <a:t>System koordynacji zabezpieczenia społecznego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E731A1-52BE-44F3-944D-FE0AF1F8B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 podstawie EKUZ osobie przebywającej tymczasowo w innym państwie członkowskim UE/ EFTA przysługują te wszystkie rzeczowe świadczeni zdrowotne, które:</a:t>
            </a:r>
          </a:p>
          <a:p>
            <a:pPr>
              <a:buFontTx/>
              <a:buChar char="-"/>
            </a:pPr>
            <a:r>
              <a:rPr lang="pl-PL" dirty="0"/>
              <a:t>są niezbędne z medycznego punktu widzenia z uwzględnieniem charakteru tych świadczeń i czasu trwania pobytu,</a:t>
            </a:r>
          </a:p>
          <a:p>
            <a:pPr>
              <a:buFontTx/>
              <a:buChar char="-"/>
            </a:pPr>
            <a:r>
              <a:rPr lang="pl-PL" dirty="0"/>
              <a:t>zostały udzielone w celu uniknięcia sytuacji, w której pacjent byłby zmuszony do powrotu na terytorium państwa ubezpieczenia, aby uzyskać potrzebne leczenie</a:t>
            </a:r>
          </a:p>
          <a:p>
            <a:pPr>
              <a:buFontTx/>
              <a:buChar char="-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94234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35761D-C6CA-4739-90C1-E9A989C96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u="sng" dirty="0"/>
              <a:t>Prawo do leczenia poza obszarem UE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A216BC-4458-47B0-8F7D-1328FAB40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W celu podjęcia leczenia lub badań diagnostycznych w państwie nienależącym do UE należy uzyskać skierowanie wydane przez Prezesa NFZ</a:t>
            </a:r>
          </a:p>
          <a:p>
            <a:pPr algn="just"/>
            <a:r>
              <a:rPr lang="pl-PL" dirty="0"/>
              <a:t>Dotyczy to przypadku leczenia lub badań należących do świadczeń gwarantowanych, których obecnie nie wykonuje się w kraju w przypadku niezbędności ich udzielenia dla ratowania życia lub  poprawy zdrowia</a:t>
            </a:r>
          </a:p>
          <a:p>
            <a:pPr algn="just"/>
            <a:r>
              <a:rPr lang="pl-PL" dirty="0"/>
              <a:t>W celu uzyskania skierowania należy złożyć stosowny wniosek</a:t>
            </a:r>
          </a:p>
          <a:p>
            <a:pPr algn="just"/>
            <a:r>
              <a:rPr lang="pl-PL" dirty="0"/>
              <a:t>Wnioskodawca wypełnia część I.B, II i VI wniosku</a:t>
            </a:r>
          </a:p>
          <a:p>
            <a:pPr algn="just"/>
            <a:r>
              <a:rPr lang="pl-PL" dirty="0"/>
              <a:t>Część III wniosku wypełnia lekarz, specjalista z dziedziny objętej wnioskiem posiadający tytuł naukowy profesora lub stopień naukowy doktora habilitowanego nauk medycznych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24547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8B6399-40DD-4A2E-A8FF-C653CD2ED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Prawo do leczenia poza obszarem UE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88E4AD-09F5-433C-B6D8-41AC3965B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 decyzji Prezesa NFZ przysługuje skarga do sądu administracyjnego</a:t>
            </a:r>
          </a:p>
          <a:p>
            <a:r>
              <a:rPr lang="pl-PL" dirty="0"/>
              <a:t>Oddział Funduszu pokrywa koszty leczenia na podstawie faktury lub rachunku wystawionego przez zagraniczny podmiot udzielający świadczeń </a:t>
            </a:r>
            <a:r>
              <a:rPr lang="pl-PL" dirty="0" err="1"/>
              <a:t>zdrowotncyh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999789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9B998-9787-472C-BF05-F78A25029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Opracowano na podstawie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935FAD-98B0-41FA-B5D2-B914146FD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M. Paszkowska, </a:t>
            </a:r>
            <a:r>
              <a:rPr lang="pl-PL" i="1" dirty="0"/>
              <a:t>System ubezpieczenia zdrowotnego w Polsce, </a:t>
            </a:r>
            <a:r>
              <a:rPr lang="pl-PL" dirty="0"/>
              <a:t>Warszawa 2015,</a:t>
            </a:r>
          </a:p>
          <a:p>
            <a:pPr lvl="0" algn="just"/>
            <a:r>
              <a:rPr lang="pl-PL" dirty="0">
                <a:solidFill>
                  <a:srgbClr val="191B0E"/>
                </a:solidFill>
              </a:rPr>
              <a:t>Rozporządzenia Parlamentu Europejskiego i Rady nr 883/2004 z dnia 29 kwietnia 2004 roku w sprawie koordynacji systemów zabezpieczenia społecznego,</a:t>
            </a:r>
          </a:p>
          <a:p>
            <a:pPr lvl="0" algn="just"/>
            <a:r>
              <a:rPr lang="pl-PL" dirty="0">
                <a:solidFill>
                  <a:srgbClr val="191B0E"/>
                </a:solidFill>
              </a:rPr>
              <a:t>Rozporządzenia Parlamentu Europejskiego i Rady nr 987/2009 z dnia 16 września 2009 roku dotyczące wykonywania rozporządzenia nr 883/2004 w sprawie koordynacji systemów zabezpieczenia społecznego</a:t>
            </a:r>
          </a:p>
          <a:p>
            <a:pPr lvl="0" algn="just"/>
            <a:r>
              <a:rPr lang="pl-PL" dirty="0">
                <a:solidFill>
                  <a:srgbClr val="191B0E"/>
                </a:solidFill>
              </a:rPr>
              <a:t>Dyrektywy nr 2011/24/UE w sprawie (stosowania) praw pacjenta w transgranicznej opiece zdrowotnej</a:t>
            </a:r>
          </a:p>
          <a:p>
            <a:pPr lvl="0" algn="just"/>
            <a:endParaRPr lang="pl-PL" dirty="0">
              <a:solidFill>
                <a:srgbClr val="191B0E"/>
              </a:solidFill>
            </a:endParaRP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9497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44D1B6-214D-4FDE-8B56-6B453CB3C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u="sng" dirty="0"/>
              <a:t>System opieki transgranicznej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FAD2ED-5D32-488E-935E-59465C6FE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Dyrektywa nr 2011/24/UE w sprawie (stosowania) praw pacjenta w transgranicznej opiece zdrowotnej</a:t>
            </a:r>
          </a:p>
          <a:p>
            <a:pPr algn="just"/>
            <a:r>
              <a:rPr lang="pl-PL" dirty="0"/>
              <a:t>Państwa członkowskie miały obowiązek implementacji dyrektywy </a:t>
            </a:r>
            <a:r>
              <a:rPr lang="pl-PL" b="1" u="sng" dirty="0"/>
              <a:t>do dnia 25 października 2013 roku</a:t>
            </a:r>
          </a:p>
        </p:txBody>
      </p:sp>
    </p:spTree>
    <p:extLst>
      <p:ext uri="{BB962C8B-B14F-4D97-AF65-F5344CB8AC3E}">
        <p14:creationId xmlns:p14="http://schemas.microsoft.com/office/powerpoint/2010/main" val="419110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1365A2-636F-474C-8354-EB2103E8F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2AA7B0-2731-46C2-98FC-8487E599C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Transgraniczna opieka zdrowotna oznacza w prawie UE </a:t>
            </a:r>
            <a:r>
              <a:rPr lang="pl-PL" b="1" u="sng" dirty="0"/>
              <a:t>opiekę zdrowotną świadczoną lub przepisaną w państwie członkowskim innym niż państwo członkowskie ubezpieczenia.</a:t>
            </a:r>
          </a:p>
          <a:p>
            <a:pPr algn="just"/>
            <a:r>
              <a:rPr lang="pl-PL" dirty="0"/>
              <a:t>Dyrektywa nr 2011/24/UE reguluje zasady udzielania i rozliczania świadczeń opieki zdrowotnej  udzielanych zarówno przez </a:t>
            </a:r>
            <a:r>
              <a:rPr lang="pl-PL" b="1" u="sng" dirty="0"/>
              <a:t>publicznych jak i prywatnych świadczeniodawców.</a:t>
            </a:r>
          </a:p>
        </p:txBody>
      </p:sp>
    </p:spTree>
    <p:extLst>
      <p:ext uri="{BB962C8B-B14F-4D97-AF65-F5344CB8AC3E}">
        <p14:creationId xmlns:p14="http://schemas.microsoft.com/office/powerpoint/2010/main" val="3717948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6CE0FC-9024-4AD5-AEC2-271896F09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3A86C9-D9D4-4F4B-A7C5-A4BF4D576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Ogólny mechanizm wskazanej regulacji polega na tym, że każdy wyjeżdzający za granicę pacjent po otrzymaniu w innym państwie świadczenia opieki zdrowotnej będzie mógł </a:t>
            </a:r>
            <a:r>
              <a:rPr lang="pl-PL" b="1" u="sng" dirty="0"/>
              <a:t>dochodzić od płatnika zwrotu kosztów otrzymanych świadczeń.</a:t>
            </a:r>
          </a:p>
          <a:p>
            <a:pPr algn="just"/>
            <a:r>
              <a:rPr lang="pl-PL" dirty="0"/>
              <a:t>Wystarczającym warunkiem otrzymania refundacji ma być przedstawienie krajowej instytucji ubezpieczeniowej </a:t>
            </a:r>
            <a:r>
              <a:rPr lang="pl-PL" b="1" u="sng" dirty="0"/>
              <a:t>rachunku lub faktury wystawionej przez zagranicznego płatnika.</a:t>
            </a:r>
          </a:p>
        </p:txBody>
      </p:sp>
    </p:spTree>
    <p:extLst>
      <p:ext uri="{BB962C8B-B14F-4D97-AF65-F5344CB8AC3E}">
        <p14:creationId xmlns:p14="http://schemas.microsoft.com/office/powerpoint/2010/main" val="4263898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1F6536-D8B9-4F78-AF68-DBB0FB2E7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u="sng" dirty="0">
                <a:solidFill>
                  <a:srgbClr val="191B0E"/>
                </a:solidFill>
              </a:rPr>
              <a:t>System opieki transgranicznej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FE7D35-1965-4FE8-BC19-1AD2E848F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Bez uszczerbku dla rozporządzenia (WE) nr 883/2004 i z zastrzeżeniem przepisów art. 8 i 9 państwo członkowskie ubezpieczenia zapewnia zwrot kosztów poniesionych przez ubezpieczonego, który korzysta z transgranicznej opieki zdrowotnej, </a:t>
            </a:r>
            <a:r>
              <a:rPr lang="pl-PL" b="1" u="sng" dirty="0"/>
              <a:t>jeżeli dana opieka zdrowotna mieści się w zakresie świadczeń, do których ubezpieczony jest uprawniony w państwie członkowskim ubezpieczenia. </a:t>
            </a:r>
          </a:p>
          <a:p>
            <a:pPr marL="0" indent="0">
              <a:buNone/>
            </a:pPr>
            <a:r>
              <a:rPr lang="pl-PL" dirty="0"/>
              <a:t>                                                                        (art. 7 dyrektywy nr 2011/24/UE)</a:t>
            </a:r>
          </a:p>
        </p:txBody>
      </p:sp>
    </p:spTree>
    <p:extLst>
      <p:ext uri="{BB962C8B-B14F-4D97-AF65-F5344CB8AC3E}">
        <p14:creationId xmlns:p14="http://schemas.microsoft.com/office/powerpoint/2010/main" val="2446431555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TM10001105[[fn=Przycinanie]]</Template>
  <TotalTime>494</TotalTime>
  <Words>3719</Words>
  <Application>Microsoft Office PowerPoint</Application>
  <PresentationFormat>Panoramiczny</PresentationFormat>
  <Paragraphs>224</Paragraphs>
  <Slides>54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54</vt:i4>
      </vt:variant>
    </vt:vector>
  </HeadingPairs>
  <TitlesOfParts>
    <vt:vector size="57" baseType="lpstr">
      <vt:lpstr>Franklin Gothic Book</vt:lpstr>
      <vt:lpstr>Noto Serif</vt:lpstr>
      <vt:lpstr>Przycinanie</vt:lpstr>
      <vt:lpstr>Prawo do leczenia zagranicznego</vt:lpstr>
      <vt:lpstr>Ochrona zdrowia w świetle prawa unijnego</vt:lpstr>
      <vt:lpstr>Swoboda przepływu osób jako źródło prawa unijnego pacjenta do świadczeń zdrowotnych na terenie UE</vt:lpstr>
      <vt:lpstr>Swoboda przepływu osób jako źródło prawa unijnego pacjenta do świadczeń zdrowotnych na terenie UE</vt:lpstr>
      <vt:lpstr>Systemy dostępu do świadczeń zdrowotnych na terytorium UE</vt:lpstr>
      <vt:lpstr>System opieki transgranicznej</vt:lpstr>
      <vt:lpstr>System opieki transgranicznej</vt:lpstr>
      <vt:lpstr>System opieki transgranicznej</vt:lpstr>
      <vt:lpstr>System opieki transgranicznej</vt:lpstr>
      <vt:lpstr>System opieki transgranicznej</vt:lpstr>
      <vt:lpstr>System opieki transgranicznej</vt:lpstr>
      <vt:lpstr>System opieki transgranicznej</vt:lpstr>
      <vt:lpstr>Kazus 1</vt:lpstr>
      <vt:lpstr>System opieki transgranicznej</vt:lpstr>
      <vt:lpstr>System opieki transgranicznej</vt:lpstr>
      <vt:lpstr>System opieki transgranicznej</vt:lpstr>
      <vt:lpstr>System opieki transgranicznej</vt:lpstr>
      <vt:lpstr>System opieki transgranicznej</vt:lpstr>
      <vt:lpstr>System opieki transgranicznej</vt:lpstr>
      <vt:lpstr>System opieki transgranicznej</vt:lpstr>
      <vt:lpstr>Ćwiczenie praktyczne</vt:lpstr>
      <vt:lpstr>System opieki transgranicznej</vt:lpstr>
      <vt:lpstr>System opieki transgranicznej</vt:lpstr>
      <vt:lpstr>System opieki transgranicznej</vt:lpstr>
      <vt:lpstr>System opieki transgranicznej</vt:lpstr>
      <vt:lpstr>System opieki transgranicznej</vt:lpstr>
      <vt:lpstr>System opieki transgranicznej</vt:lpstr>
      <vt:lpstr>System koordynacji zabezpieczenia społecznego</vt:lpstr>
      <vt:lpstr>System koordynacji zabezpieczenia społecznego</vt:lpstr>
      <vt:lpstr>System koordynacji zabezpieczenia społecznego</vt:lpstr>
      <vt:lpstr>System koordynacji zabezpieczenia społecznego</vt:lpstr>
      <vt:lpstr>System koordynacji zabezpieczenia społecznego – zakres przedmiotowy rozporządzenia nr 883/2004</vt:lpstr>
      <vt:lpstr>System koordynacji zabezpieczenia społecznego – zakres podmiotowy</vt:lpstr>
      <vt:lpstr>System koordynacji zabezpieczenia społecznego – zakres przedmiotowy</vt:lpstr>
      <vt:lpstr>System koordynacji zabezpieczenia społecznego – świadczenia niezbędne ze względów medycznych </vt:lpstr>
      <vt:lpstr>System koordynacji zabezpieczenia społecznego – planowane leczenie</vt:lpstr>
      <vt:lpstr>System koordynacji zabezpieczenia społecznego – planowane leczenie</vt:lpstr>
      <vt:lpstr>System koordynacji zabezpieczenia społecznego – planowane leczenie</vt:lpstr>
      <vt:lpstr>Kazus 2 </vt:lpstr>
      <vt:lpstr>System koordynacji zabezpieczenia społecznego – planowane leczenie</vt:lpstr>
      <vt:lpstr>System koordynacji zabezpieczenia społecznego – planowane leczenie</vt:lpstr>
      <vt:lpstr>System koordynacji zabezpieczenia społecznego – planowane leczenie</vt:lpstr>
      <vt:lpstr>Kazus 3</vt:lpstr>
      <vt:lpstr>System koordynacji zabezpieczenia społecznego – planowane leczenie</vt:lpstr>
      <vt:lpstr>System koordynacji zabezpieczenia społecznego – planowane leczenie</vt:lpstr>
      <vt:lpstr>System koordynacji zabezpieczenia społecznego – planowane leczenie</vt:lpstr>
      <vt:lpstr>System koordynacji zabezpieczenia społecznego – planowane leczenie</vt:lpstr>
      <vt:lpstr>System koordynacji zabezpieczenia społecznego – planowane leczenie</vt:lpstr>
      <vt:lpstr>System koordynacji zabezpieczenia społecznego</vt:lpstr>
      <vt:lpstr>System koordynacji zabezpieczenia społecznego</vt:lpstr>
      <vt:lpstr>System koordynacji zabezpieczenia społecznego</vt:lpstr>
      <vt:lpstr>Prawo do leczenia poza obszarem UE</vt:lpstr>
      <vt:lpstr>Prawo do leczenia poza obszarem UE</vt:lpstr>
      <vt:lpstr>Opracowano na podstawie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do leczenia zagranicznego</dc:title>
  <dc:creator>Sabina Pochopien</dc:creator>
  <cp:lastModifiedBy>Sabina Pochopien</cp:lastModifiedBy>
  <cp:revision>45</cp:revision>
  <dcterms:created xsi:type="dcterms:W3CDTF">2018-11-17T19:00:36Z</dcterms:created>
  <dcterms:modified xsi:type="dcterms:W3CDTF">2019-11-21T13:17:14Z</dcterms:modified>
</cp:coreProperties>
</file>