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5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5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5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9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0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0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8762760" y="0"/>
            <a:ext cx="0" cy="6858000"/>
          </a:xfrm>
          <a:prstGeom prst="line">
            <a:avLst/>
          </a:prstGeom>
          <a:ln w="38160">
            <a:solidFill>
              <a:schemeClr val="accent1">
                <a:tint val="60000"/>
                <a:alpha val="93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Line 2"/>
          <p:cNvSpPr/>
          <p:nvPr/>
        </p:nvSpPr>
        <p:spPr>
          <a:xfrm>
            <a:off x="75960" y="0"/>
            <a:ext cx="0" cy="6858000"/>
          </a:xfrm>
          <a:prstGeom prst="line">
            <a:avLst/>
          </a:prstGeom>
          <a:ln w="57240">
            <a:solidFill>
              <a:schemeClr val="accent1">
                <a:tint val="60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Line 3"/>
          <p:cNvSpPr/>
          <p:nvPr/>
        </p:nvSpPr>
        <p:spPr>
          <a:xfrm>
            <a:off x="8991360" y="0"/>
            <a:ext cx="0" cy="6858000"/>
          </a:xfrm>
          <a:prstGeom prst="line">
            <a:avLst/>
          </a:prstGeom>
          <a:ln w="1908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 hidden="1"/>
          <p:cNvSpPr/>
          <p:nvPr/>
        </p:nvSpPr>
        <p:spPr>
          <a:xfrm>
            <a:off x="8839080" y="0"/>
            <a:ext cx="304200" cy="685728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Line 5"/>
          <p:cNvSpPr/>
          <p:nvPr/>
        </p:nvSpPr>
        <p:spPr>
          <a:xfrm>
            <a:off x="8915400" y="0"/>
            <a:ext cx="0" cy="6858000"/>
          </a:xfrm>
          <a:prstGeom prst="line">
            <a:avLst/>
          </a:prstGeom>
          <a:ln w="936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CustomShape 6" hidden="1"/>
          <p:cNvSpPr/>
          <p:nvPr/>
        </p:nvSpPr>
        <p:spPr>
          <a:xfrm>
            <a:off x="8156520" y="5715000"/>
            <a:ext cx="547920" cy="547920"/>
          </a:xfrm>
          <a:prstGeom prst="ellipse">
            <a:avLst/>
          </a:prstGeom>
          <a:ln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" name="CustomShape 7"/>
          <p:cNvSpPr/>
          <p:nvPr/>
        </p:nvSpPr>
        <p:spPr>
          <a:xfrm>
            <a:off x="380880" y="0"/>
            <a:ext cx="608760" cy="685728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" name="CustomShape 8"/>
          <p:cNvSpPr/>
          <p:nvPr/>
        </p:nvSpPr>
        <p:spPr>
          <a:xfrm>
            <a:off x="276480" y="0"/>
            <a:ext cx="104040" cy="685728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" name="CustomShape 9"/>
          <p:cNvSpPr/>
          <p:nvPr/>
        </p:nvSpPr>
        <p:spPr>
          <a:xfrm>
            <a:off x="990720" y="0"/>
            <a:ext cx="181080" cy="685728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" name="CustomShape 10"/>
          <p:cNvSpPr/>
          <p:nvPr/>
        </p:nvSpPr>
        <p:spPr>
          <a:xfrm>
            <a:off x="1141200" y="0"/>
            <a:ext cx="229680" cy="685728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" name="Line 11"/>
          <p:cNvSpPr/>
          <p:nvPr/>
        </p:nvSpPr>
        <p:spPr>
          <a:xfrm>
            <a:off x="106200" y="0"/>
            <a:ext cx="0" cy="6858000"/>
          </a:xfrm>
          <a:prstGeom prst="line">
            <a:avLst/>
          </a:prstGeom>
          <a:ln w="57240">
            <a:solidFill>
              <a:schemeClr val="accent1">
                <a:tint val="60000"/>
                <a:alpha val="73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1" name="Line 12"/>
          <p:cNvSpPr/>
          <p:nvPr/>
        </p:nvSpPr>
        <p:spPr>
          <a:xfrm>
            <a:off x="914400" y="0"/>
            <a:ext cx="0" cy="6858000"/>
          </a:xfrm>
          <a:prstGeom prst="line">
            <a:avLst/>
          </a:prstGeom>
          <a:ln w="57240">
            <a:solidFill>
              <a:schemeClr val="accent1">
                <a:tint val="20000"/>
                <a:alpha val="83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2" name="Line 13"/>
          <p:cNvSpPr/>
          <p:nvPr/>
        </p:nvSpPr>
        <p:spPr>
          <a:xfrm>
            <a:off x="853920" y="0"/>
            <a:ext cx="0" cy="6858000"/>
          </a:xfrm>
          <a:prstGeom prst="line">
            <a:avLst/>
          </a:prstGeom>
          <a:ln w="57240">
            <a:solidFill>
              <a:schemeClr val="accent1">
                <a:tint val="60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" name="Line 14"/>
          <p:cNvSpPr/>
          <p:nvPr/>
        </p:nvSpPr>
        <p:spPr>
          <a:xfrm>
            <a:off x="1726560" y="0"/>
            <a:ext cx="0" cy="6858000"/>
          </a:xfrm>
          <a:prstGeom prst="line">
            <a:avLst/>
          </a:prstGeom>
          <a:ln w="28440">
            <a:solidFill>
              <a:schemeClr val="accent1">
                <a:tint val="60000"/>
                <a:alpha val="82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" name="Line 15"/>
          <p:cNvSpPr/>
          <p:nvPr/>
        </p:nvSpPr>
        <p:spPr>
          <a:xfrm>
            <a:off x="1066680" y="0"/>
            <a:ext cx="0" cy="6858000"/>
          </a:xfrm>
          <a:prstGeom prst="line">
            <a:avLst/>
          </a:prstGeom>
          <a:ln w="9360">
            <a:solidFill>
              <a:schemeClr val="accent1">
                <a:tint val="60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" name="Line 16"/>
          <p:cNvSpPr/>
          <p:nvPr/>
        </p:nvSpPr>
        <p:spPr>
          <a:xfrm>
            <a:off x="9113760" y="0"/>
            <a:ext cx="0" cy="6858000"/>
          </a:xfrm>
          <a:prstGeom prst="line">
            <a:avLst/>
          </a:prstGeom>
          <a:ln w="57240">
            <a:solidFill>
              <a:schemeClr val="accent1">
                <a:tint val="60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" name="CustomShape 17"/>
          <p:cNvSpPr/>
          <p:nvPr/>
        </p:nvSpPr>
        <p:spPr>
          <a:xfrm>
            <a:off x="1219320" y="0"/>
            <a:ext cx="75600" cy="685728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7" name="CustomShape 18"/>
          <p:cNvSpPr/>
          <p:nvPr/>
        </p:nvSpPr>
        <p:spPr>
          <a:xfrm>
            <a:off x="609480" y="3429000"/>
            <a:ext cx="1294560" cy="129456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8" name="CustomShape 19"/>
          <p:cNvSpPr/>
          <p:nvPr/>
        </p:nvSpPr>
        <p:spPr>
          <a:xfrm>
            <a:off x="1309680" y="4866840"/>
            <a:ext cx="640800" cy="640800"/>
          </a:xfrm>
          <a:prstGeom prst="ellipse">
            <a:avLst/>
          </a:prstGeom>
          <a:ln w="28440"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9" name="CustomShape 20"/>
          <p:cNvSpPr/>
          <p:nvPr/>
        </p:nvSpPr>
        <p:spPr>
          <a:xfrm>
            <a:off x="1091160" y="5500800"/>
            <a:ext cx="136440" cy="136440"/>
          </a:xfrm>
          <a:prstGeom prst="ellipse">
            <a:avLst/>
          </a:prstGeom>
          <a:ln w="12600"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0" name="CustomShape 21"/>
          <p:cNvSpPr/>
          <p:nvPr/>
        </p:nvSpPr>
        <p:spPr>
          <a:xfrm>
            <a:off x="1664280" y="5788080"/>
            <a:ext cx="273600" cy="273600"/>
          </a:xfrm>
          <a:prstGeom prst="ellipse">
            <a:avLst/>
          </a:prstGeom>
          <a:ln w="12600"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1" name="CustomShape 22"/>
          <p:cNvSpPr/>
          <p:nvPr/>
        </p:nvSpPr>
        <p:spPr>
          <a:xfrm>
            <a:off x="1905120" y="4495680"/>
            <a:ext cx="365040" cy="365040"/>
          </a:xfrm>
          <a:prstGeom prst="ellipse">
            <a:avLst/>
          </a:prstGeom>
          <a:ln w="28440"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2" name="PlaceHolder 23"/>
          <p:cNvSpPr>
            <a:spLocks noGrp="1"/>
          </p:cNvSpPr>
          <p:nvPr>
            <p:ph type="title"/>
          </p:nvPr>
        </p:nvSpPr>
        <p:spPr>
          <a:xfrm>
            <a:off x="457200" y="273240"/>
            <a:ext cx="746676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pl-PL" sz="1800" spc="-1" strike="noStrike">
                <a:latin typeface="Arial"/>
              </a:rPr>
              <a:t>Kliknij, aby edytować format tekstu tytułu</a:t>
            </a:r>
            <a:endParaRPr b="0" lang="pl-PL" sz="1800" spc="-1" strike="noStrike">
              <a:latin typeface="Arial"/>
            </a:endParaRPr>
          </a:p>
        </p:txBody>
      </p:sp>
      <p:sp>
        <p:nvSpPr>
          <p:cNvPr id="23" name="PlaceHolder 2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latin typeface="Arial"/>
              </a:rPr>
              <a:t>Kliknij, aby edytować format tekstu konspektu</a:t>
            </a:r>
            <a:endParaRPr b="0" lang="pl-PL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800" spc="-1" strike="noStrike">
                <a:latin typeface="Arial"/>
              </a:rPr>
              <a:t>Drugi poziom konspektu</a:t>
            </a:r>
            <a:endParaRPr b="0" lang="pl-PL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latin typeface="Arial"/>
              </a:rPr>
              <a:t>Trzeci poziom konspektu</a:t>
            </a:r>
            <a:endParaRPr b="0" lang="pl-PL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latin typeface="Arial"/>
              </a:rPr>
              <a:t>Czwarty poziom konspektu</a:t>
            </a:r>
            <a:endParaRPr b="0" lang="pl-PL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Piąty poziom konspektu</a:t>
            </a:r>
            <a:endParaRPr b="0" lang="pl-PL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Szósty poziom konspektu</a:t>
            </a:r>
            <a:endParaRPr b="0" lang="pl-PL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Siódmy poziom konspektu</a:t>
            </a:r>
            <a:endParaRPr b="0" lang="pl-PL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Line 1"/>
          <p:cNvSpPr/>
          <p:nvPr/>
        </p:nvSpPr>
        <p:spPr>
          <a:xfrm>
            <a:off x="8762760" y="0"/>
            <a:ext cx="0" cy="6858000"/>
          </a:xfrm>
          <a:prstGeom prst="line">
            <a:avLst/>
          </a:prstGeom>
          <a:ln w="38160">
            <a:solidFill>
              <a:schemeClr val="accent1">
                <a:tint val="60000"/>
                <a:alpha val="93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1" name="Line 2"/>
          <p:cNvSpPr/>
          <p:nvPr/>
        </p:nvSpPr>
        <p:spPr>
          <a:xfrm>
            <a:off x="75960" y="0"/>
            <a:ext cx="0" cy="6858000"/>
          </a:xfrm>
          <a:prstGeom prst="line">
            <a:avLst/>
          </a:prstGeom>
          <a:ln w="57240">
            <a:solidFill>
              <a:schemeClr val="accent1">
                <a:tint val="60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2" name="Line 3"/>
          <p:cNvSpPr/>
          <p:nvPr/>
        </p:nvSpPr>
        <p:spPr>
          <a:xfrm>
            <a:off x="8991360" y="0"/>
            <a:ext cx="0" cy="6858000"/>
          </a:xfrm>
          <a:prstGeom prst="line">
            <a:avLst/>
          </a:prstGeom>
          <a:ln w="1908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3" name="CustomShape 4"/>
          <p:cNvSpPr/>
          <p:nvPr/>
        </p:nvSpPr>
        <p:spPr>
          <a:xfrm>
            <a:off x="8839080" y="0"/>
            <a:ext cx="304200" cy="685728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4" name="Line 5"/>
          <p:cNvSpPr/>
          <p:nvPr/>
        </p:nvSpPr>
        <p:spPr>
          <a:xfrm>
            <a:off x="8915400" y="0"/>
            <a:ext cx="0" cy="6858000"/>
          </a:xfrm>
          <a:prstGeom prst="line">
            <a:avLst/>
          </a:prstGeom>
          <a:ln w="936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CustomShape 6"/>
          <p:cNvSpPr/>
          <p:nvPr/>
        </p:nvSpPr>
        <p:spPr>
          <a:xfrm>
            <a:off x="8156520" y="5715000"/>
            <a:ext cx="547920" cy="547920"/>
          </a:xfrm>
          <a:prstGeom prst="ellipse">
            <a:avLst/>
          </a:prstGeom>
          <a:ln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6" name="PlaceHolder 7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pl-PL" sz="4400" spc="-1" strike="noStrike">
                <a:latin typeface="Arial"/>
              </a:rPr>
              <a:t>Kliknij, aby edytować format tekstu tytułu</a:t>
            </a:r>
            <a:endParaRPr b="0" lang="pl-PL" sz="4400" spc="-1" strike="noStrike">
              <a:latin typeface="Arial"/>
            </a:endParaRPr>
          </a:p>
        </p:txBody>
      </p:sp>
      <p:sp>
        <p:nvSpPr>
          <p:cNvPr id="67" name="PlaceHolder 8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latin typeface="Arial"/>
              </a:rPr>
              <a:t>Kliknij, aby edytować format tekstu konspektu</a:t>
            </a:r>
            <a:endParaRPr b="0" lang="pl-PL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800" spc="-1" strike="noStrike">
                <a:latin typeface="Arial"/>
              </a:rPr>
              <a:t>Drugi poziom konspektu</a:t>
            </a:r>
            <a:endParaRPr b="0" lang="pl-PL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latin typeface="Arial"/>
              </a:rPr>
              <a:t>Trzeci poziom konspektu</a:t>
            </a:r>
            <a:endParaRPr b="0" lang="pl-PL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latin typeface="Arial"/>
              </a:rPr>
              <a:t>Czwarty poziom konspektu</a:t>
            </a:r>
            <a:endParaRPr b="0" lang="pl-PL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Piąty poziom konspektu</a:t>
            </a:r>
            <a:endParaRPr b="0" lang="pl-PL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Szósty poziom konspektu</a:t>
            </a:r>
            <a:endParaRPr b="0" lang="pl-PL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Siódmy poziom konspektu</a:t>
            </a:r>
            <a:endParaRPr b="0" lang="pl-PL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2286000" y="3124080"/>
            <a:ext cx="6171480" cy="1893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1" lang="pl-PL" sz="3000" spc="-1" strike="noStrike" cap="small">
                <a:solidFill>
                  <a:srgbClr val="575f6d"/>
                </a:solidFill>
                <a:latin typeface="Century Schoolbook"/>
              </a:rPr>
              <a:t>Prawo karne wykonawcze</a:t>
            </a:r>
            <a:br/>
            <a:r>
              <a:rPr b="1" lang="pl-PL" sz="3000" spc="-1" strike="noStrike" cap="small">
                <a:solidFill>
                  <a:srgbClr val="575f6d"/>
                </a:solidFill>
                <a:latin typeface="Century Schoolbook"/>
              </a:rPr>
              <a:t>26 X 2019</a:t>
            </a:r>
            <a:endParaRPr b="0" lang="pl-PL" sz="3000" spc="-1" strike="noStrike"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2286000" y="5003280"/>
            <a:ext cx="6171480" cy="1370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1" lang="pl-PL" sz="1800" spc="-1" strike="noStrike">
                <a:solidFill>
                  <a:srgbClr val="575f6d"/>
                </a:solidFill>
                <a:latin typeface="Century Schoolbook"/>
              </a:rPr>
              <a:t>Wprowadzenie do tematyki zajęć, podstawowe definicje</a:t>
            </a:r>
            <a:endParaRPr b="0" lang="pl-PL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pl-PL" sz="3000" spc="-1" strike="noStrike" cap="small">
                <a:solidFill>
                  <a:srgbClr val="575f6d"/>
                </a:solidFill>
                <a:latin typeface="Century Schoolbook"/>
              </a:rPr>
              <a:t>Materiały źródłowe</a:t>
            </a:r>
            <a:endParaRPr b="0" lang="pl-PL" sz="3000" spc="-1" strike="noStrike"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457200" y="1600200"/>
            <a:ext cx="7466760" cy="4872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T. Szymanowski, „Prawo karne wykonawcze z elementami polityki karnej i penitencjarnej”, Warszawa 2017 </a:t>
            </a:r>
            <a:endParaRPr b="0" lang="pl-PL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Ustawa z dnia 6 czerwca 1997 r. Kodeks karny wykonawczy  </a:t>
            </a:r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pl-PL" sz="3000" spc="-1" strike="noStrike" cap="small">
                <a:solidFill>
                  <a:srgbClr val="575f6d"/>
                </a:solidFill>
                <a:latin typeface="Century Schoolbook"/>
              </a:rPr>
              <a:t>Prawo karne wykonawcze – przedmiot i zakres</a:t>
            </a:r>
            <a:endParaRPr b="0" lang="pl-PL" sz="3000" spc="-1" strike="noStrike">
              <a:latin typeface="Arial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457200" y="1600200"/>
            <a:ext cx="7466760" cy="4872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Postanowienia ustawy z dnia 6 czerwca 1997 – Kodeks karny wykonawczy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1 § 1 k.k.w. 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</a:pPr>
            <a:r>
              <a:rPr b="0" i="1" lang="pl-PL" sz="2400" spc="-1" strike="noStrike">
                <a:solidFill>
                  <a:srgbClr val="000000"/>
                </a:solidFill>
                <a:latin typeface="Century Schoolbook"/>
              </a:rPr>
              <a:t>	</a:t>
            </a:r>
            <a:r>
              <a:rPr b="0" i="1" lang="pl-PL" sz="2400" spc="-1" strike="noStrike">
                <a:solidFill>
                  <a:srgbClr val="000000"/>
                </a:solidFill>
                <a:latin typeface="Century Schoolbook"/>
              </a:rPr>
              <a:t>„</a:t>
            </a:r>
            <a:r>
              <a:rPr b="0" i="1" lang="pl-PL" sz="2400" spc="-1" strike="noStrike">
                <a:solidFill>
                  <a:srgbClr val="000000"/>
                </a:solidFill>
                <a:latin typeface="Century Schoolbook"/>
              </a:rPr>
              <a:t>Wykonywanie orzeczeń w postępowaniu karnym, w postępowaniu w sprawach o przestępstwa skarbowe i wykroczenia skarbowe i w postępowaniu w sprawach o wykroczenia oraz kar porządkowych i środków przymusu skutkujących pozbawienie wolności odbywa się według przepisów niniejszego kodeksu, chyba że ustawa stanowi inaczej”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liczne przepisy dot. m.in. warunków bytowych</a:t>
            </a:r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457200" y="500040"/>
            <a:ext cx="7466760" cy="5973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Do prawa karnego wykonawczego należą te wszystkie unormowania, które określają wykonywanie orzeczeń sądowych skazujących sprawców przestępstw na kary, środki karne kompensacyjne, przepadek i środki zabezpieczające, wykonywanie postanowień sądów dot. orzekania o tymczasowym aresztowaniu i karze aresztu oraz wykonywanie kar porządkowych i środków przymusu skutkujących pozbawieniem wolności, które w praktyce mają znaczenie marginalne.</a:t>
            </a:r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pl-PL" sz="3000" spc="-1" strike="noStrike" cap="small">
                <a:solidFill>
                  <a:srgbClr val="575f6d"/>
                </a:solidFill>
                <a:latin typeface="Century Schoolbook"/>
              </a:rPr>
              <a:t>Prawo penitencjarne</a:t>
            </a:r>
            <a:endParaRPr b="0" lang="pl-PL" sz="3000" spc="-1" strike="noStrike"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457200" y="1600200"/>
            <a:ext cx="7466760" cy="4872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Stanowi część (z wielu względów najważniejszą) prawa karnego wykonawczego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Stanowi podstawę polityki penitencjarnej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- polityka penitencjarna – realizacja przepisów regulujących wykonywanie kary pozbawienia wolności oraz innych środków izolacji wykonywanych w zakładach karnych, aresztach śledczych, zakładach zabezpieczających oraz metody ich stosowania w praktyce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Zalicza się do niego wszystkie te przepisy, które regulują wykonywanie kar i środków skutkujących pozbawieniem wolności w związku z popełnionym przestępstwem lub toczącym się postępowaniem karnym</a:t>
            </a:r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pl-PL" sz="3000" spc="-1" strike="noStrike" cap="small">
                <a:solidFill>
                  <a:srgbClr val="575f6d"/>
                </a:solidFill>
                <a:latin typeface="Century Schoolbook"/>
              </a:rPr>
              <a:t>System penitencjarny</a:t>
            </a:r>
            <a:endParaRPr b="0" lang="pl-PL" sz="3000" spc="-1" strike="noStrike"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457200" y="1600200"/>
            <a:ext cx="7466760" cy="4872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Pojęcie używane w dwóch znaczeniach:</a:t>
            </a:r>
            <a:endParaRPr b="0" lang="pl-PL" sz="2400" spc="-1" strike="noStrike">
              <a:latin typeface="Arial"/>
            </a:endParaRPr>
          </a:p>
          <a:p>
            <a:pPr marL="457200" indent="-45648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AutoNum type="arabicParenR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prawem określony sposób wykonywania kary pozbawienia wolności, mający wyznaczony cel do osiągnięcia i odpowiednie metody temu służące; obowiązujący kodeks karny wykonawczy obejmuje 3 systemy wykonywania kary – programowanego oddziaływania, terapeutyczny i zwykły (art. 81 k.k.w.)</a:t>
            </a:r>
            <a:endParaRPr b="0" lang="pl-PL" sz="2400" spc="-1" strike="noStrike">
              <a:latin typeface="Arial"/>
            </a:endParaRPr>
          </a:p>
          <a:p>
            <a:pPr marL="457200" indent="-45648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AutoNum type="arabicParenR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Znaczenie ogólne; dotyczy jakiegokolwiek sposobu wykonywania kary izolacji w różnych krajach w następstwie popełnionego przestępstwa; funkcjonująca struktura organizacyjna służąca izolowaniu osób naruszających przepisy prawa karnego</a:t>
            </a:r>
            <a:endParaRPr b="0" lang="pl-PL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pl-PL" sz="3000" spc="-1" strike="noStrike" cap="small">
                <a:solidFill>
                  <a:srgbClr val="575f6d"/>
                </a:solidFill>
                <a:latin typeface="Century Schoolbook"/>
              </a:rPr>
              <a:t>więziennictwo</a:t>
            </a:r>
            <a:endParaRPr b="0" lang="pl-PL" sz="3000" spc="-1" strike="noStrike">
              <a:latin typeface="Arial"/>
            </a:endParaRPr>
          </a:p>
        </p:txBody>
      </p:sp>
      <p:sp>
        <p:nvSpPr>
          <p:cNvPr id="114" name="CustomShape 2"/>
          <p:cNvSpPr/>
          <p:nvPr/>
        </p:nvSpPr>
        <p:spPr>
          <a:xfrm>
            <a:off x="457200" y="1600200"/>
            <a:ext cx="7466760" cy="4872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Struktura organizacyjna w państwie, obejmująca ogół więzień (zakładów karnych i aresztów) znajdujących się na danym terenie i określonym czasie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Podstawowe elementy składowe (m.in.):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baza materialna (budynki),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pozostała infrastruktura,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kadra dozorująca i sposób zarządzania,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obowiązujące przepisy prawne i określone w nich cele izolacji,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stosowany system penitencjarny,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populacja wiezienna</a:t>
            </a:r>
            <a:endParaRPr b="0" lang="pl-PL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pl-PL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428760" y="357120"/>
            <a:ext cx="797184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 fontScale="48000"/>
          </a:bodyPr>
          <a:p>
            <a:pPr>
              <a:lnSpc>
                <a:spcPct val="100000"/>
              </a:lnSpc>
            </a:pPr>
            <a:r>
              <a:rPr b="0" lang="pl-PL" sz="3000" spc="-1" strike="noStrike" cap="small">
                <a:solidFill>
                  <a:srgbClr val="575f6d"/>
                </a:solidFill>
                <a:latin typeface="Century Schoolbook"/>
              </a:rPr>
              <a:t>Czynniki oddziałujące na stan i zmiany zachodzące w prawie karnym wykonawczym i systemie penitencjarnym</a:t>
            </a:r>
            <a:endParaRPr b="0" lang="pl-PL" sz="3000" spc="-1" strike="noStrike"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457200" y="1600200"/>
            <a:ext cx="7466760" cy="4872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Należy do nich zaliczyć m.in.: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stan przestępczości,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obowiązujące przepisy prawa karnego materialnego, procesowego i wykonawczego,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politykę karną, szczególnie jej represyjność,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profilaktykę przestępczości,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posiadaną bazę materialną oraz środki przeznaczone na wykonywanie kary pozbawienia wolności,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uwzględnianie osiągnięć nauki,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tradycje i doświadczenia więziennictwa,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stosowanie międzynarodowych standardów wykonywania kary</a:t>
            </a:r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457200" y="274680"/>
            <a:ext cx="7466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pl-PL" sz="3000" spc="-1" strike="noStrike" cap="small">
                <a:solidFill>
                  <a:srgbClr val="575f6d"/>
                </a:solidFill>
                <a:latin typeface="Century Schoolbook"/>
              </a:rPr>
              <a:t>Postępowanie wykonawcze</a:t>
            </a:r>
            <a:endParaRPr b="0" lang="pl-PL" sz="3000" spc="-1" strike="noStrike"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457200" y="1600200"/>
            <a:ext cx="7466760" cy="4872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unormowane w rozdziale IV kodeksu karnego wykonawczego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przepis mają charakter organizacyjno – ustrojowy i procesowy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przepisy zostały ujęte w trzech oddziałach dotyczących: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wykonywania orzeczeń,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postępowania przed sądem,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postępowania egzekucyjnego</a:t>
            </a:r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457200" y="500040"/>
            <a:ext cx="7466760" cy="5973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W świetle doktryny prawa karnego wykonawczego przepisy te realizują szczególnie zasady: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bezzwłocznego wszczęcia postępowania wykonawczego,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sądowej kontroli organów postępowania wykonawczego,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podporządkowania sądowi procesu wykonywania orzeczeń,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możliwości modyfikacji kar i innych środkó w postępowaniu wykonawczym,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równość stron w postępowaniu wykonawczym oraz przestrzegania praw skazanego</a:t>
            </a:r>
            <a:endParaRPr b="0" lang="pl-PL" sz="2400" spc="-1" strike="noStrike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l-PL" sz="2400" spc="-1" strike="noStrike">
                <a:solidFill>
                  <a:srgbClr val="000000"/>
                </a:solidFill>
                <a:latin typeface="Century Schoolbook"/>
              </a:rPr>
              <a:t>Postępowanie wykonawcze, w którym dominującą rolę odgrywa sąd, ma na celu prawidłowe, tj. zgodne z prawem, podejmowanie decyzji, a także zapewnienie skutecznej kontroli</a:t>
            </a:r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523</TotalTime>
  <Application>LibreOffice/6.3.2.2$Windows_X86_64 LibreOffice_project/98b30e735bda24bc04ab42594c85f7fd8be07b9c</Application>
  <Words>482</Words>
  <Paragraphs>50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2019-10-25T20:32:14Z</dcterms:created>
  <dc:creator>mizu4toon@gmail.com</dc:creator>
  <dc:description/>
  <dc:language>pl-PL</dc:language>
  <cp:lastModifiedBy/>
  <dcterms:modified xsi:type="dcterms:W3CDTF">2019-12-07T18:54:58Z</dcterms:modified>
  <cp:revision>19</cp:revision>
  <dc:subject/>
  <dc:title>Prawo karne wykonawcze 26 X 2019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Pokaz na ekranie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10</vt:i4>
  </property>
</Properties>
</file>