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Override7.xml" ContentType="application/vnd.openxmlformats-officedocument.themeOverride+xml"/>
  <Override PartName="/ppt/theme/themeOverride8.xml" ContentType="application/vnd.openxmlformats-officedocument.themeOverrid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Override9.xml" ContentType="application/vnd.openxmlformats-officedocument.themeOverride+xml"/>
  <Override PartName="/ppt/theme/themeOverride10.xml" ContentType="application/vnd.openxmlformats-officedocument.themeOverrid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1.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2.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3.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4.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5.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6.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7.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18.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19.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theme/theme20.xml" ContentType="application/vnd.openxmlformats-officedocument.theme+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21.xml" ContentType="application/vnd.openxmlformats-officedocument.theme+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theme/theme22.xml" ContentType="application/vnd.openxmlformats-officedocument.theme+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theme/theme23.xml" ContentType="application/vnd.openxmlformats-officedocument.theme+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theme/theme24.xml" ContentType="application/vnd.openxmlformats-officedocument.theme+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25.xml" ContentType="application/vnd.openxmlformats-officedocument.theme+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theme/theme26.xml" ContentType="application/vnd.openxmlformats-officedocument.theme+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7.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28.xml" ContentType="application/vnd.openxmlformats-officedocument.theme+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theme/theme29.xml" ContentType="application/vnd.openxmlformats-officedocument.theme+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theme/theme30.xml" ContentType="application/vnd.openxmlformats-officedocument.theme+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theme/theme31.xml" ContentType="application/vnd.openxmlformats-officedocument.theme+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theme/theme32.xml" ContentType="application/vnd.openxmlformats-officedocument.theme+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theme/theme33.xml" ContentType="application/vnd.openxmlformats-officedocument.theme+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theme/theme34.xml" ContentType="application/vnd.openxmlformats-officedocument.theme+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theme/theme35.xml" ContentType="application/vnd.openxmlformats-officedocument.theme+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theme/theme36.xml" ContentType="application/vnd.openxmlformats-officedocument.theme+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theme/theme37.xml" ContentType="application/vnd.openxmlformats-officedocument.theme+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theme/theme38.xml" ContentType="application/vnd.openxmlformats-officedocument.theme+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theme/theme39.xml" ContentType="application/vnd.openxmlformats-officedocument.theme+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theme/theme40.xml" ContentType="application/vnd.openxmlformats-officedocument.theme+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theme/theme41.xml" ContentType="application/vnd.openxmlformats-officedocument.theme+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theme/theme42.xml" ContentType="application/vnd.openxmlformats-officedocument.theme+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theme/theme43.xml" ContentType="application/vnd.openxmlformats-officedocument.theme+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theme/theme44.xml" ContentType="application/vnd.openxmlformats-officedocument.theme+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theme/theme45.xml" ContentType="application/vnd.openxmlformats-officedocument.theme+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theme/theme46.xml" ContentType="application/vnd.openxmlformats-officedocument.theme+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theme/theme47.xml" ContentType="application/vnd.openxmlformats-officedocument.theme+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theme/theme48.xml" ContentType="application/vnd.openxmlformats-officedocument.theme+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theme/theme49.xml" ContentType="application/vnd.openxmlformats-officedocument.theme+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theme/theme50.xml" ContentType="application/vnd.openxmlformats-officedocument.theme+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theme/theme51.xml" ContentType="application/vnd.openxmlformats-officedocument.theme+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theme/theme52.xml" ContentType="application/vnd.openxmlformats-officedocument.theme+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theme/theme53.xml" ContentType="application/vnd.openxmlformats-officedocument.theme+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theme/theme54.xml" ContentType="application/vnd.openxmlformats-officedocument.theme+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theme/theme55.xml" ContentType="application/vnd.openxmlformats-officedocument.theme+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theme/theme56.xml" ContentType="application/vnd.openxmlformats-officedocument.theme+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theme/theme57.xml" ContentType="application/vnd.openxmlformats-officedocument.theme+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theme/theme58.xml" ContentType="application/vnd.openxmlformats-officedocument.theme+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theme/theme59.xml" ContentType="application/vnd.openxmlformats-officedocument.theme+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theme/theme60.xml" ContentType="application/vnd.openxmlformats-officedocument.theme+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theme/theme61.xml" ContentType="application/vnd.openxmlformats-officedocument.theme+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theme/theme62.xml" ContentType="application/vnd.openxmlformats-officedocument.theme+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theme/theme63.xml" ContentType="application/vnd.openxmlformats-officedocument.theme+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theme/theme64.xml" ContentType="application/vnd.openxmlformats-officedocument.theme+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theme/theme65.xml" ContentType="application/vnd.openxmlformats-officedocument.theme+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theme/theme66.xml" ContentType="application/vnd.openxmlformats-officedocument.theme+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theme/theme6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8" r:id="rId4"/>
    <p:sldMasterId id="2147483710" r:id="rId5"/>
    <p:sldMasterId id="2147483722" r:id="rId6"/>
    <p:sldMasterId id="2147483734" r:id="rId7"/>
    <p:sldMasterId id="2147483772" r:id="rId8"/>
    <p:sldMasterId id="2147483785" r:id="rId9"/>
    <p:sldMasterId id="2147483798" r:id="rId10"/>
    <p:sldMasterId id="2147483811" r:id="rId11"/>
    <p:sldMasterId id="2147483824" r:id="rId12"/>
    <p:sldMasterId id="2147483837" r:id="rId13"/>
    <p:sldMasterId id="2147483850" r:id="rId14"/>
    <p:sldMasterId id="2147483863" r:id="rId15"/>
    <p:sldMasterId id="2147483876" r:id="rId16"/>
    <p:sldMasterId id="2147483889" r:id="rId17"/>
    <p:sldMasterId id="2147483902" r:id="rId18"/>
    <p:sldMasterId id="2147483915" r:id="rId19"/>
    <p:sldMasterId id="2147483928" r:id="rId20"/>
    <p:sldMasterId id="2147483941" r:id="rId21"/>
    <p:sldMasterId id="2147483954" r:id="rId22"/>
    <p:sldMasterId id="2147483967" r:id="rId23"/>
    <p:sldMasterId id="2147483980" r:id="rId24"/>
    <p:sldMasterId id="2147483993" r:id="rId25"/>
    <p:sldMasterId id="2147484006" r:id="rId26"/>
    <p:sldMasterId id="2147484019" r:id="rId27"/>
    <p:sldMasterId id="2147484032" r:id="rId28"/>
    <p:sldMasterId id="2147484045" r:id="rId29"/>
    <p:sldMasterId id="2147484058" r:id="rId30"/>
    <p:sldMasterId id="2147484071" r:id="rId31"/>
    <p:sldMasterId id="2147484084" r:id="rId32"/>
    <p:sldMasterId id="2147484097" r:id="rId33"/>
    <p:sldMasterId id="2147484110" r:id="rId34"/>
    <p:sldMasterId id="2147484123" r:id="rId35"/>
    <p:sldMasterId id="2147484136" r:id="rId36"/>
    <p:sldMasterId id="2147484149" r:id="rId37"/>
    <p:sldMasterId id="2147484162" r:id="rId38"/>
    <p:sldMasterId id="2147484175" r:id="rId39"/>
    <p:sldMasterId id="2147484188" r:id="rId40"/>
    <p:sldMasterId id="2147484201" r:id="rId41"/>
    <p:sldMasterId id="2147484214" r:id="rId42"/>
    <p:sldMasterId id="2147484227" r:id="rId43"/>
    <p:sldMasterId id="2147484240" r:id="rId44"/>
    <p:sldMasterId id="2147484253" r:id="rId45"/>
    <p:sldMasterId id="2147484266" r:id="rId46"/>
    <p:sldMasterId id="2147484279" r:id="rId47"/>
    <p:sldMasterId id="2147484292" r:id="rId48"/>
    <p:sldMasterId id="2147484305" r:id="rId49"/>
    <p:sldMasterId id="2147484318" r:id="rId50"/>
    <p:sldMasterId id="2147484331" r:id="rId51"/>
    <p:sldMasterId id="2147484344" r:id="rId52"/>
    <p:sldMasterId id="2147484357" r:id="rId53"/>
    <p:sldMasterId id="2147484370" r:id="rId54"/>
    <p:sldMasterId id="2147484383" r:id="rId55"/>
    <p:sldMasterId id="2147484396" r:id="rId56"/>
    <p:sldMasterId id="2147484409" r:id="rId57"/>
    <p:sldMasterId id="2147484422" r:id="rId58"/>
    <p:sldMasterId id="2147484435" r:id="rId59"/>
    <p:sldMasterId id="2147484448" r:id="rId60"/>
    <p:sldMasterId id="2147484461" r:id="rId61"/>
    <p:sldMasterId id="2147484474" r:id="rId62"/>
    <p:sldMasterId id="2147484487" r:id="rId63"/>
    <p:sldMasterId id="2147484500" r:id="rId64"/>
    <p:sldMasterId id="2147484513" r:id="rId65"/>
    <p:sldMasterId id="2147484526" r:id="rId66"/>
    <p:sldMasterId id="2147484539" r:id="rId67"/>
  </p:sldMasterIdLst>
  <p:sldIdLst>
    <p:sldId id="257" r:id="rId68"/>
    <p:sldId id="258" r:id="rId69"/>
    <p:sldId id="259" r:id="rId70"/>
    <p:sldId id="260" r:id="rId71"/>
    <p:sldId id="266" r:id="rId72"/>
    <p:sldId id="267" r:id="rId73"/>
    <p:sldId id="268" r:id="rId74"/>
    <p:sldId id="269" r:id="rId75"/>
    <p:sldId id="270" r:id="rId76"/>
    <p:sldId id="271" r:id="rId77"/>
    <p:sldId id="272" r:id="rId78"/>
    <p:sldId id="273" r:id="rId79"/>
    <p:sldId id="274" r:id="rId80"/>
    <p:sldId id="275" r:id="rId81"/>
    <p:sldId id="276" r:id="rId82"/>
    <p:sldId id="261" r:id="rId83"/>
    <p:sldId id="262" r:id="rId84"/>
    <p:sldId id="263" r:id="rId85"/>
    <p:sldId id="264" r:id="rId86"/>
    <p:sldId id="265" r:id="rId87"/>
    <p:sldId id="277" r:id="rId88"/>
    <p:sldId id="278" r:id="rId89"/>
    <p:sldId id="279" r:id="rId90"/>
    <p:sldId id="280" r:id="rId91"/>
    <p:sldId id="281" r:id="rId92"/>
    <p:sldId id="282" r:id="rId93"/>
    <p:sldId id="283" r:id="rId94"/>
    <p:sldId id="284" r:id="rId95"/>
    <p:sldId id="285" r:id="rId96"/>
    <p:sldId id="286" r:id="rId97"/>
    <p:sldId id="287" r:id="rId98"/>
    <p:sldId id="288" r:id="rId99"/>
    <p:sldId id="289" r:id="rId100"/>
    <p:sldId id="290" r:id="rId101"/>
    <p:sldId id="291" r:id="rId102"/>
    <p:sldId id="292" r:id="rId103"/>
    <p:sldId id="293" r:id="rId104"/>
    <p:sldId id="405" r:id="rId105"/>
    <p:sldId id="406" r:id="rId106"/>
    <p:sldId id="407" r:id="rId107"/>
    <p:sldId id="408" r:id="rId108"/>
    <p:sldId id="409" r:id="rId109"/>
    <p:sldId id="410" r:id="rId110"/>
    <p:sldId id="411" r:id="rId111"/>
    <p:sldId id="412" r:id="rId112"/>
    <p:sldId id="413" r:id="rId113"/>
    <p:sldId id="414" r:id="rId114"/>
    <p:sldId id="415" r:id="rId115"/>
    <p:sldId id="416" r:id="rId116"/>
    <p:sldId id="417" r:id="rId117"/>
    <p:sldId id="418" r:id="rId118"/>
    <p:sldId id="419" r:id="rId119"/>
    <p:sldId id="420" r:id="rId120"/>
    <p:sldId id="421" r:id="rId121"/>
    <p:sldId id="422" r:id="rId122"/>
    <p:sldId id="423" r:id="rId123"/>
    <p:sldId id="424" r:id="rId124"/>
    <p:sldId id="425" r:id="rId125"/>
    <p:sldId id="426" r:id="rId126"/>
    <p:sldId id="427" r:id="rId127"/>
    <p:sldId id="428" r:id="rId128"/>
    <p:sldId id="429" r:id="rId129"/>
    <p:sldId id="430" r:id="rId130"/>
    <p:sldId id="453" r:id="rId131"/>
    <p:sldId id="454" r:id="rId132"/>
    <p:sldId id="455" r:id="rId133"/>
    <p:sldId id="456" r:id="rId134"/>
    <p:sldId id="457" r:id="rId135"/>
    <p:sldId id="458" r:id="rId136"/>
    <p:sldId id="459" r:id="rId137"/>
    <p:sldId id="460" r:id="rId138"/>
    <p:sldId id="461" r:id="rId139"/>
    <p:sldId id="462" r:id="rId140"/>
    <p:sldId id="463" r:id="rId141"/>
    <p:sldId id="464" r:id="rId142"/>
    <p:sldId id="465" r:id="rId143"/>
    <p:sldId id="466" r:id="rId144"/>
    <p:sldId id="467" r:id="rId145"/>
    <p:sldId id="468" r:id="rId146"/>
    <p:sldId id="469" r:id="rId147"/>
    <p:sldId id="470" r:id="rId148"/>
    <p:sldId id="471" r:id="rId149"/>
    <p:sldId id="435" r:id="rId150"/>
    <p:sldId id="436" r:id="rId151"/>
    <p:sldId id="437" r:id="rId152"/>
    <p:sldId id="438" r:id="rId153"/>
    <p:sldId id="439" r:id="rId154"/>
    <p:sldId id="440" r:id="rId155"/>
    <p:sldId id="441" r:id="rId156"/>
    <p:sldId id="442" r:id="rId157"/>
    <p:sldId id="443" r:id="rId158"/>
    <p:sldId id="444" r:id="rId159"/>
    <p:sldId id="445" r:id="rId160"/>
    <p:sldId id="446" r:id="rId161"/>
    <p:sldId id="447" r:id="rId162"/>
    <p:sldId id="448" r:id="rId163"/>
    <p:sldId id="449" r:id="rId164"/>
    <p:sldId id="450" r:id="rId165"/>
    <p:sldId id="451" r:id="rId166"/>
    <p:sldId id="452" r:id="rId167"/>
    <p:sldId id="433" r:id="rId168"/>
    <p:sldId id="434" r:id="rId169"/>
    <p:sldId id="472" r:id="rId170"/>
    <p:sldId id="473" r:id="rId171"/>
    <p:sldId id="474" r:id="rId172"/>
    <p:sldId id="475" r:id="rId173"/>
    <p:sldId id="476" r:id="rId174"/>
    <p:sldId id="477" r:id="rId175"/>
    <p:sldId id="478" r:id="rId176"/>
    <p:sldId id="479" r:id="rId177"/>
    <p:sldId id="480" r:id="rId178"/>
    <p:sldId id="481" r:id="rId179"/>
    <p:sldId id="482" r:id="rId180"/>
    <p:sldId id="483" r:id="rId181"/>
    <p:sldId id="484" r:id="rId182"/>
    <p:sldId id="296" r:id="rId183"/>
    <p:sldId id="297" r:id="rId184"/>
    <p:sldId id="298" r:id="rId185"/>
    <p:sldId id="299" r:id="rId186"/>
    <p:sldId id="300" r:id="rId187"/>
    <p:sldId id="301" r:id="rId188"/>
    <p:sldId id="302" r:id="rId189"/>
    <p:sldId id="303" r:id="rId190"/>
    <p:sldId id="304" r:id="rId191"/>
    <p:sldId id="305" r:id="rId192"/>
    <p:sldId id="306" r:id="rId193"/>
    <p:sldId id="307" r:id="rId194"/>
    <p:sldId id="294" r:id="rId195"/>
    <p:sldId id="295" r:id="rId196"/>
    <p:sldId id="308" r:id="rId197"/>
    <p:sldId id="333" r:id="rId198"/>
    <p:sldId id="334" r:id="rId199"/>
    <p:sldId id="486" r:id="rId200"/>
    <p:sldId id="487" r:id="rId201"/>
    <p:sldId id="310" r:id="rId202"/>
    <p:sldId id="316" r:id="rId203"/>
    <p:sldId id="312" r:id="rId204"/>
    <p:sldId id="313" r:id="rId205"/>
    <p:sldId id="315" r:id="rId206"/>
    <p:sldId id="317" r:id="rId207"/>
    <p:sldId id="318" r:id="rId208"/>
    <p:sldId id="319" r:id="rId209"/>
    <p:sldId id="320" r:id="rId210"/>
    <p:sldId id="321" r:id="rId211"/>
    <p:sldId id="322" r:id="rId212"/>
    <p:sldId id="323" r:id="rId213"/>
    <p:sldId id="324" r:id="rId214"/>
    <p:sldId id="325" r:id="rId215"/>
    <p:sldId id="326" r:id="rId216"/>
    <p:sldId id="327" r:id="rId217"/>
    <p:sldId id="328" r:id="rId218"/>
    <p:sldId id="329" r:id="rId219"/>
    <p:sldId id="330" r:id="rId220"/>
    <p:sldId id="331" r:id="rId221"/>
    <p:sldId id="335" r:id="rId222"/>
    <p:sldId id="336" r:id="rId223"/>
    <p:sldId id="488" r:id="rId224"/>
    <p:sldId id="489" r:id="rId225"/>
    <p:sldId id="490" r:id="rId226"/>
    <p:sldId id="491" r:id="rId227"/>
    <p:sldId id="342" r:id="rId228"/>
    <p:sldId id="343" r:id="rId229"/>
    <p:sldId id="344" r:id="rId230"/>
    <p:sldId id="345" r:id="rId231"/>
    <p:sldId id="346" r:id="rId232"/>
    <p:sldId id="347" r:id="rId233"/>
    <p:sldId id="348" r:id="rId234"/>
    <p:sldId id="349" r:id="rId235"/>
    <p:sldId id="350" r:id="rId236"/>
    <p:sldId id="351" r:id="rId237"/>
    <p:sldId id="352" r:id="rId238"/>
    <p:sldId id="355" r:id="rId239"/>
    <p:sldId id="353" r:id="rId240"/>
    <p:sldId id="356" r:id="rId241"/>
    <p:sldId id="354" r:id="rId242"/>
    <p:sldId id="357" r:id="rId243"/>
    <p:sldId id="358" r:id="rId244"/>
    <p:sldId id="359" r:id="rId245"/>
    <p:sldId id="361" r:id="rId246"/>
    <p:sldId id="362" r:id="rId247"/>
    <p:sldId id="363" r:id="rId248"/>
    <p:sldId id="373" r:id="rId249"/>
    <p:sldId id="364" r:id="rId250"/>
    <p:sldId id="365" r:id="rId251"/>
    <p:sldId id="366" r:id="rId252"/>
    <p:sldId id="367" r:id="rId253"/>
    <p:sldId id="368" r:id="rId254"/>
    <p:sldId id="369" r:id="rId255"/>
    <p:sldId id="370" r:id="rId256"/>
    <p:sldId id="371" r:id="rId257"/>
    <p:sldId id="372" r:id="rId258"/>
    <p:sldId id="374" r:id="rId259"/>
    <p:sldId id="375" r:id="rId260"/>
    <p:sldId id="376" r:id="rId261"/>
    <p:sldId id="377" r:id="rId262"/>
    <p:sldId id="378" r:id="rId263"/>
    <p:sldId id="379" r:id="rId264"/>
    <p:sldId id="380" r:id="rId265"/>
    <p:sldId id="381" r:id="rId266"/>
    <p:sldId id="382" r:id="rId267"/>
    <p:sldId id="383" r:id="rId268"/>
    <p:sldId id="384" r:id="rId269"/>
    <p:sldId id="387" r:id="rId270"/>
    <p:sldId id="385" r:id="rId271"/>
    <p:sldId id="386" r:id="rId272"/>
    <p:sldId id="388" r:id="rId273"/>
    <p:sldId id="389" r:id="rId274"/>
    <p:sldId id="390" r:id="rId275"/>
    <p:sldId id="391" r:id="rId276"/>
    <p:sldId id="392" r:id="rId277"/>
    <p:sldId id="493" r:id="rId278"/>
    <p:sldId id="492" r:id="rId279"/>
    <p:sldId id="494" r:id="rId280"/>
    <p:sldId id="495" r:id="rId281"/>
    <p:sldId id="496" r:id="rId282"/>
    <p:sldId id="497" r:id="rId283"/>
    <p:sldId id="498" r:id="rId284"/>
    <p:sldId id="499" r:id="rId285"/>
    <p:sldId id="500" r:id="rId28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01FBEE-25B6-3DFA-0417-C0CD6607F5D4}" v="2" dt="2019-04-29T08:24:31.690"/>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3" d="100"/>
          <a:sy n="113" d="100"/>
        </p:scale>
        <p:origin x="3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50.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 Target="slides/slide17.xml"/><Relationship Id="rId138" Type="http://schemas.openxmlformats.org/officeDocument/2006/relationships/slide" Target="slides/slide71.xml"/><Relationship Id="rId159" Type="http://schemas.openxmlformats.org/officeDocument/2006/relationships/slide" Target="slides/slide92.xml"/><Relationship Id="rId170" Type="http://schemas.openxmlformats.org/officeDocument/2006/relationships/slide" Target="slides/slide103.xml"/><Relationship Id="rId191" Type="http://schemas.openxmlformats.org/officeDocument/2006/relationships/slide" Target="slides/slide124.xml"/><Relationship Id="rId205" Type="http://schemas.openxmlformats.org/officeDocument/2006/relationships/slide" Target="slides/slide138.xml"/><Relationship Id="rId226" Type="http://schemas.openxmlformats.org/officeDocument/2006/relationships/slide" Target="slides/slide159.xml"/><Relationship Id="rId247" Type="http://schemas.openxmlformats.org/officeDocument/2006/relationships/slide" Target="slides/slide180.xml"/><Relationship Id="rId107" Type="http://schemas.openxmlformats.org/officeDocument/2006/relationships/slide" Target="slides/slide40.xml"/><Relationship Id="rId268" Type="http://schemas.openxmlformats.org/officeDocument/2006/relationships/slide" Target="slides/slide201.xml"/><Relationship Id="rId289" Type="http://schemas.openxmlformats.org/officeDocument/2006/relationships/theme" Target="theme/theme1.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 Target="slides/slide7.xml"/><Relationship Id="rId128" Type="http://schemas.openxmlformats.org/officeDocument/2006/relationships/slide" Target="slides/slide61.xml"/><Relationship Id="rId149" Type="http://schemas.openxmlformats.org/officeDocument/2006/relationships/slide" Target="slides/slide82.xml"/><Relationship Id="rId5" Type="http://schemas.openxmlformats.org/officeDocument/2006/relationships/slideMaster" Target="slideMasters/slideMaster5.xml"/><Relationship Id="rId95" Type="http://schemas.openxmlformats.org/officeDocument/2006/relationships/slide" Target="slides/slide28.xml"/><Relationship Id="rId160" Type="http://schemas.openxmlformats.org/officeDocument/2006/relationships/slide" Target="slides/slide93.xml"/><Relationship Id="rId181" Type="http://schemas.openxmlformats.org/officeDocument/2006/relationships/slide" Target="slides/slide114.xml"/><Relationship Id="rId216" Type="http://schemas.openxmlformats.org/officeDocument/2006/relationships/slide" Target="slides/slide149.xml"/><Relationship Id="rId237" Type="http://schemas.openxmlformats.org/officeDocument/2006/relationships/slide" Target="slides/slide170.xml"/><Relationship Id="rId258" Type="http://schemas.openxmlformats.org/officeDocument/2006/relationships/slide" Target="slides/slide191.xml"/><Relationship Id="rId279" Type="http://schemas.openxmlformats.org/officeDocument/2006/relationships/slide" Target="slides/slide212.xml"/><Relationship Id="rId22" Type="http://schemas.openxmlformats.org/officeDocument/2006/relationships/slideMaster" Target="slideMasters/slideMaster22.xml"/><Relationship Id="rId43" Type="http://schemas.openxmlformats.org/officeDocument/2006/relationships/slideMaster" Target="slideMasters/slideMaster43.xml"/><Relationship Id="rId64" Type="http://schemas.openxmlformats.org/officeDocument/2006/relationships/slideMaster" Target="slideMasters/slideMaster64.xml"/><Relationship Id="rId118" Type="http://schemas.openxmlformats.org/officeDocument/2006/relationships/slide" Target="slides/slide51.xml"/><Relationship Id="rId139" Type="http://schemas.openxmlformats.org/officeDocument/2006/relationships/slide" Target="slides/slide72.xml"/><Relationship Id="rId290" Type="http://schemas.openxmlformats.org/officeDocument/2006/relationships/tableStyles" Target="tableStyles.xml"/><Relationship Id="rId85" Type="http://schemas.openxmlformats.org/officeDocument/2006/relationships/slide" Target="slides/slide18.xml"/><Relationship Id="rId150" Type="http://schemas.openxmlformats.org/officeDocument/2006/relationships/slide" Target="slides/slide83.xml"/><Relationship Id="rId171" Type="http://schemas.openxmlformats.org/officeDocument/2006/relationships/slide" Target="slides/slide104.xml"/><Relationship Id="rId192" Type="http://schemas.openxmlformats.org/officeDocument/2006/relationships/slide" Target="slides/slide125.xml"/><Relationship Id="rId206" Type="http://schemas.openxmlformats.org/officeDocument/2006/relationships/slide" Target="slides/slide139.xml"/><Relationship Id="rId227" Type="http://schemas.openxmlformats.org/officeDocument/2006/relationships/slide" Target="slides/slide160.xml"/><Relationship Id="rId248" Type="http://schemas.openxmlformats.org/officeDocument/2006/relationships/slide" Target="slides/slide181.xml"/><Relationship Id="rId269" Type="http://schemas.openxmlformats.org/officeDocument/2006/relationships/slide" Target="slides/slide202.xml"/><Relationship Id="rId12" Type="http://schemas.openxmlformats.org/officeDocument/2006/relationships/slideMaster" Target="slideMasters/slideMaster12.xml"/><Relationship Id="rId33" Type="http://schemas.openxmlformats.org/officeDocument/2006/relationships/slideMaster" Target="slideMasters/slideMaster33.xml"/><Relationship Id="rId108" Type="http://schemas.openxmlformats.org/officeDocument/2006/relationships/slide" Target="slides/slide41.xml"/><Relationship Id="rId129" Type="http://schemas.openxmlformats.org/officeDocument/2006/relationships/slide" Target="slides/slide62.xml"/><Relationship Id="rId280" Type="http://schemas.openxmlformats.org/officeDocument/2006/relationships/slide" Target="slides/slide213.xml"/><Relationship Id="rId54" Type="http://schemas.openxmlformats.org/officeDocument/2006/relationships/slideMaster" Target="slideMasters/slideMaster54.xml"/><Relationship Id="rId75" Type="http://schemas.openxmlformats.org/officeDocument/2006/relationships/slide" Target="slides/slide8.xml"/><Relationship Id="rId96" Type="http://schemas.openxmlformats.org/officeDocument/2006/relationships/slide" Target="slides/slide29.xml"/><Relationship Id="rId140" Type="http://schemas.openxmlformats.org/officeDocument/2006/relationships/slide" Target="slides/slide73.xml"/><Relationship Id="rId161" Type="http://schemas.openxmlformats.org/officeDocument/2006/relationships/slide" Target="slides/slide94.xml"/><Relationship Id="rId182" Type="http://schemas.openxmlformats.org/officeDocument/2006/relationships/slide" Target="slides/slide115.xml"/><Relationship Id="rId217" Type="http://schemas.openxmlformats.org/officeDocument/2006/relationships/slide" Target="slides/slide150.xml"/><Relationship Id="rId6" Type="http://schemas.openxmlformats.org/officeDocument/2006/relationships/slideMaster" Target="slideMasters/slideMaster6.xml"/><Relationship Id="rId238" Type="http://schemas.openxmlformats.org/officeDocument/2006/relationships/slide" Target="slides/slide171.xml"/><Relationship Id="rId259" Type="http://schemas.openxmlformats.org/officeDocument/2006/relationships/slide" Target="slides/slide192.xml"/><Relationship Id="rId23" Type="http://schemas.openxmlformats.org/officeDocument/2006/relationships/slideMaster" Target="slideMasters/slideMaster23.xml"/><Relationship Id="rId119" Type="http://schemas.openxmlformats.org/officeDocument/2006/relationships/slide" Target="slides/slide52.xml"/><Relationship Id="rId270" Type="http://schemas.openxmlformats.org/officeDocument/2006/relationships/slide" Target="slides/slide203.xml"/><Relationship Id="rId291" Type="http://schemas.microsoft.com/office/2015/10/relationships/revisionInfo" Target="revisionInfo.xml"/><Relationship Id="rId44" Type="http://schemas.openxmlformats.org/officeDocument/2006/relationships/slideMaster" Target="slideMasters/slideMaster44.xml"/><Relationship Id="rId65" Type="http://schemas.openxmlformats.org/officeDocument/2006/relationships/slideMaster" Target="slideMasters/slideMaster65.xml"/><Relationship Id="rId86" Type="http://schemas.openxmlformats.org/officeDocument/2006/relationships/slide" Target="slides/slide19.xml"/><Relationship Id="rId130" Type="http://schemas.openxmlformats.org/officeDocument/2006/relationships/slide" Target="slides/slide63.xml"/><Relationship Id="rId151" Type="http://schemas.openxmlformats.org/officeDocument/2006/relationships/slide" Target="slides/slide84.xml"/><Relationship Id="rId172" Type="http://schemas.openxmlformats.org/officeDocument/2006/relationships/slide" Target="slides/slide105.xml"/><Relationship Id="rId193" Type="http://schemas.openxmlformats.org/officeDocument/2006/relationships/slide" Target="slides/slide126.xml"/><Relationship Id="rId207" Type="http://schemas.openxmlformats.org/officeDocument/2006/relationships/slide" Target="slides/slide140.xml"/><Relationship Id="rId228" Type="http://schemas.openxmlformats.org/officeDocument/2006/relationships/slide" Target="slides/slide161.xml"/><Relationship Id="rId249" Type="http://schemas.openxmlformats.org/officeDocument/2006/relationships/slide" Target="slides/slide182.xml"/><Relationship Id="rId13" Type="http://schemas.openxmlformats.org/officeDocument/2006/relationships/slideMaster" Target="slideMasters/slideMaster13.xml"/><Relationship Id="rId109" Type="http://schemas.openxmlformats.org/officeDocument/2006/relationships/slide" Target="slides/slide42.xml"/><Relationship Id="rId260" Type="http://schemas.openxmlformats.org/officeDocument/2006/relationships/slide" Target="slides/slide193.xml"/><Relationship Id="rId281" Type="http://schemas.openxmlformats.org/officeDocument/2006/relationships/slide" Target="slides/slide214.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 Target="slides/slide9.xml"/><Relationship Id="rId97" Type="http://schemas.openxmlformats.org/officeDocument/2006/relationships/slide" Target="slides/slide30.xml"/><Relationship Id="rId104" Type="http://schemas.openxmlformats.org/officeDocument/2006/relationships/slide" Target="slides/slide37.xml"/><Relationship Id="rId120" Type="http://schemas.openxmlformats.org/officeDocument/2006/relationships/slide" Target="slides/slide53.xml"/><Relationship Id="rId125" Type="http://schemas.openxmlformats.org/officeDocument/2006/relationships/slide" Target="slides/slide58.xml"/><Relationship Id="rId141" Type="http://schemas.openxmlformats.org/officeDocument/2006/relationships/slide" Target="slides/slide74.xml"/><Relationship Id="rId146" Type="http://schemas.openxmlformats.org/officeDocument/2006/relationships/slide" Target="slides/slide79.xml"/><Relationship Id="rId167" Type="http://schemas.openxmlformats.org/officeDocument/2006/relationships/slide" Target="slides/slide100.xml"/><Relationship Id="rId188" Type="http://schemas.openxmlformats.org/officeDocument/2006/relationships/slide" Target="slides/slide121.xml"/><Relationship Id="rId7" Type="http://schemas.openxmlformats.org/officeDocument/2006/relationships/slideMaster" Target="slideMasters/slideMaster7.xml"/><Relationship Id="rId71" Type="http://schemas.openxmlformats.org/officeDocument/2006/relationships/slide" Target="slides/slide4.xml"/><Relationship Id="rId92" Type="http://schemas.openxmlformats.org/officeDocument/2006/relationships/slide" Target="slides/slide25.xml"/><Relationship Id="rId162" Type="http://schemas.openxmlformats.org/officeDocument/2006/relationships/slide" Target="slides/slide95.xml"/><Relationship Id="rId183" Type="http://schemas.openxmlformats.org/officeDocument/2006/relationships/slide" Target="slides/slide116.xml"/><Relationship Id="rId213" Type="http://schemas.openxmlformats.org/officeDocument/2006/relationships/slide" Target="slides/slide146.xml"/><Relationship Id="rId218" Type="http://schemas.openxmlformats.org/officeDocument/2006/relationships/slide" Target="slides/slide151.xml"/><Relationship Id="rId234" Type="http://schemas.openxmlformats.org/officeDocument/2006/relationships/slide" Target="slides/slide167.xml"/><Relationship Id="rId239" Type="http://schemas.openxmlformats.org/officeDocument/2006/relationships/slide" Target="slides/slide172.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50" Type="http://schemas.openxmlformats.org/officeDocument/2006/relationships/slide" Target="slides/slide183.xml"/><Relationship Id="rId255" Type="http://schemas.openxmlformats.org/officeDocument/2006/relationships/slide" Target="slides/slide188.xml"/><Relationship Id="rId271" Type="http://schemas.openxmlformats.org/officeDocument/2006/relationships/slide" Target="slides/slide204.xml"/><Relationship Id="rId276" Type="http://schemas.openxmlformats.org/officeDocument/2006/relationships/slide" Target="slides/slide209.xml"/><Relationship Id="rId292" Type="http://schemas.microsoft.com/office/2016/11/relationships/changesInfo" Target="changesInfos/changesInfo1.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 Target="slides/slide20.xml"/><Relationship Id="rId110" Type="http://schemas.openxmlformats.org/officeDocument/2006/relationships/slide" Target="slides/slide43.xml"/><Relationship Id="rId115" Type="http://schemas.openxmlformats.org/officeDocument/2006/relationships/slide" Target="slides/slide48.xml"/><Relationship Id="rId131" Type="http://schemas.openxmlformats.org/officeDocument/2006/relationships/slide" Target="slides/slide64.xml"/><Relationship Id="rId136" Type="http://schemas.openxmlformats.org/officeDocument/2006/relationships/slide" Target="slides/slide69.xml"/><Relationship Id="rId157" Type="http://schemas.openxmlformats.org/officeDocument/2006/relationships/slide" Target="slides/slide90.xml"/><Relationship Id="rId178" Type="http://schemas.openxmlformats.org/officeDocument/2006/relationships/slide" Target="slides/slide111.xml"/><Relationship Id="rId61" Type="http://schemas.openxmlformats.org/officeDocument/2006/relationships/slideMaster" Target="slideMasters/slideMaster61.xml"/><Relationship Id="rId82" Type="http://schemas.openxmlformats.org/officeDocument/2006/relationships/slide" Target="slides/slide15.xml"/><Relationship Id="rId152" Type="http://schemas.openxmlformats.org/officeDocument/2006/relationships/slide" Target="slides/slide85.xml"/><Relationship Id="rId173" Type="http://schemas.openxmlformats.org/officeDocument/2006/relationships/slide" Target="slides/slide106.xml"/><Relationship Id="rId194" Type="http://schemas.openxmlformats.org/officeDocument/2006/relationships/slide" Target="slides/slide127.xml"/><Relationship Id="rId199" Type="http://schemas.openxmlformats.org/officeDocument/2006/relationships/slide" Target="slides/slide132.xml"/><Relationship Id="rId203" Type="http://schemas.openxmlformats.org/officeDocument/2006/relationships/slide" Target="slides/slide136.xml"/><Relationship Id="rId208" Type="http://schemas.openxmlformats.org/officeDocument/2006/relationships/slide" Target="slides/slide141.xml"/><Relationship Id="rId229" Type="http://schemas.openxmlformats.org/officeDocument/2006/relationships/slide" Target="slides/slide162.xml"/><Relationship Id="rId19" Type="http://schemas.openxmlformats.org/officeDocument/2006/relationships/slideMaster" Target="slideMasters/slideMaster19.xml"/><Relationship Id="rId224" Type="http://schemas.openxmlformats.org/officeDocument/2006/relationships/slide" Target="slides/slide157.xml"/><Relationship Id="rId240" Type="http://schemas.openxmlformats.org/officeDocument/2006/relationships/slide" Target="slides/slide173.xml"/><Relationship Id="rId245" Type="http://schemas.openxmlformats.org/officeDocument/2006/relationships/slide" Target="slides/slide178.xml"/><Relationship Id="rId261" Type="http://schemas.openxmlformats.org/officeDocument/2006/relationships/slide" Target="slides/slide194.xml"/><Relationship Id="rId266" Type="http://schemas.openxmlformats.org/officeDocument/2006/relationships/slide" Target="slides/slide199.xml"/><Relationship Id="rId287" Type="http://schemas.openxmlformats.org/officeDocument/2006/relationships/presProps" Target="presProps.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 Target="slides/slide10.xml"/><Relationship Id="rId100" Type="http://schemas.openxmlformats.org/officeDocument/2006/relationships/slide" Target="slides/slide33.xml"/><Relationship Id="rId105" Type="http://schemas.openxmlformats.org/officeDocument/2006/relationships/slide" Target="slides/slide38.xml"/><Relationship Id="rId126" Type="http://schemas.openxmlformats.org/officeDocument/2006/relationships/slide" Target="slides/slide59.xml"/><Relationship Id="rId147" Type="http://schemas.openxmlformats.org/officeDocument/2006/relationships/slide" Target="slides/slide80.xml"/><Relationship Id="rId168" Type="http://schemas.openxmlformats.org/officeDocument/2006/relationships/slide" Target="slides/slide101.xml"/><Relationship Id="rId282" Type="http://schemas.openxmlformats.org/officeDocument/2006/relationships/slide" Target="slides/slide215.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5.xml"/><Relationship Id="rId93" Type="http://schemas.openxmlformats.org/officeDocument/2006/relationships/slide" Target="slides/slide26.xml"/><Relationship Id="rId98" Type="http://schemas.openxmlformats.org/officeDocument/2006/relationships/slide" Target="slides/slide31.xml"/><Relationship Id="rId121" Type="http://schemas.openxmlformats.org/officeDocument/2006/relationships/slide" Target="slides/slide54.xml"/><Relationship Id="rId142" Type="http://schemas.openxmlformats.org/officeDocument/2006/relationships/slide" Target="slides/slide75.xml"/><Relationship Id="rId163" Type="http://schemas.openxmlformats.org/officeDocument/2006/relationships/slide" Target="slides/slide96.xml"/><Relationship Id="rId184" Type="http://schemas.openxmlformats.org/officeDocument/2006/relationships/slide" Target="slides/slide117.xml"/><Relationship Id="rId189" Type="http://schemas.openxmlformats.org/officeDocument/2006/relationships/slide" Target="slides/slide122.xml"/><Relationship Id="rId219" Type="http://schemas.openxmlformats.org/officeDocument/2006/relationships/slide" Target="slides/slide152.xml"/><Relationship Id="rId3" Type="http://schemas.openxmlformats.org/officeDocument/2006/relationships/slideMaster" Target="slideMasters/slideMaster3.xml"/><Relationship Id="rId214" Type="http://schemas.openxmlformats.org/officeDocument/2006/relationships/slide" Target="slides/slide147.xml"/><Relationship Id="rId230" Type="http://schemas.openxmlformats.org/officeDocument/2006/relationships/slide" Target="slides/slide163.xml"/><Relationship Id="rId235" Type="http://schemas.openxmlformats.org/officeDocument/2006/relationships/slide" Target="slides/slide168.xml"/><Relationship Id="rId251" Type="http://schemas.openxmlformats.org/officeDocument/2006/relationships/slide" Target="slides/slide184.xml"/><Relationship Id="rId256" Type="http://schemas.openxmlformats.org/officeDocument/2006/relationships/slide" Target="slides/slide189.xml"/><Relationship Id="rId277" Type="http://schemas.openxmlformats.org/officeDocument/2006/relationships/slide" Target="slides/slide210.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 Target="slides/slide49.xml"/><Relationship Id="rId137" Type="http://schemas.openxmlformats.org/officeDocument/2006/relationships/slide" Target="slides/slide70.xml"/><Relationship Id="rId158" Type="http://schemas.openxmlformats.org/officeDocument/2006/relationships/slide" Target="slides/slide91.xml"/><Relationship Id="rId272" Type="http://schemas.openxmlformats.org/officeDocument/2006/relationships/slide" Target="slides/slide205.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 Target="slides/slide16.xml"/><Relationship Id="rId88" Type="http://schemas.openxmlformats.org/officeDocument/2006/relationships/slide" Target="slides/slide21.xml"/><Relationship Id="rId111" Type="http://schemas.openxmlformats.org/officeDocument/2006/relationships/slide" Target="slides/slide44.xml"/><Relationship Id="rId132" Type="http://schemas.openxmlformats.org/officeDocument/2006/relationships/slide" Target="slides/slide65.xml"/><Relationship Id="rId153" Type="http://schemas.openxmlformats.org/officeDocument/2006/relationships/slide" Target="slides/slide86.xml"/><Relationship Id="rId174" Type="http://schemas.openxmlformats.org/officeDocument/2006/relationships/slide" Target="slides/slide107.xml"/><Relationship Id="rId179" Type="http://schemas.openxmlformats.org/officeDocument/2006/relationships/slide" Target="slides/slide112.xml"/><Relationship Id="rId195" Type="http://schemas.openxmlformats.org/officeDocument/2006/relationships/slide" Target="slides/slide128.xml"/><Relationship Id="rId209" Type="http://schemas.openxmlformats.org/officeDocument/2006/relationships/slide" Target="slides/slide142.xml"/><Relationship Id="rId190" Type="http://schemas.openxmlformats.org/officeDocument/2006/relationships/slide" Target="slides/slide123.xml"/><Relationship Id="rId204" Type="http://schemas.openxmlformats.org/officeDocument/2006/relationships/slide" Target="slides/slide137.xml"/><Relationship Id="rId220" Type="http://schemas.openxmlformats.org/officeDocument/2006/relationships/slide" Target="slides/slide153.xml"/><Relationship Id="rId225" Type="http://schemas.openxmlformats.org/officeDocument/2006/relationships/slide" Target="slides/slide158.xml"/><Relationship Id="rId241" Type="http://schemas.openxmlformats.org/officeDocument/2006/relationships/slide" Target="slides/slide174.xml"/><Relationship Id="rId246" Type="http://schemas.openxmlformats.org/officeDocument/2006/relationships/slide" Target="slides/slide179.xml"/><Relationship Id="rId267" Type="http://schemas.openxmlformats.org/officeDocument/2006/relationships/slide" Target="slides/slide200.xml"/><Relationship Id="rId288" Type="http://schemas.openxmlformats.org/officeDocument/2006/relationships/viewProps" Target="viewProps.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 Target="slides/slide39.xml"/><Relationship Id="rId127" Type="http://schemas.openxmlformats.org/officeDocument/2006/relationships/slide" Target="slides/slide60.xml"/><Relationship Id="rId262" Type="http://schemas.openxmlformats.org/officeDocument/2006/relationships/slide" Target="slides/slide195.xml"/><Relationship Id="rId283" Type="http://schemas.openxmlformats.org/officeDocument/2006/relationships/slide" Target="slides/slide216.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 Target="slides/slide6.xml"/><Relationship Id="rId78" Type="http://schemas.openxmlformats.org/officeDocument/2006/relationships/slide" Target="slides/slide11.xml"/><Relationship Id="rId94" Type="http://schemas.openxmlformats.org/officeDocument/2006/relationships/slide" Target="slides/slide27.xml"/><Relationship Id="rId99" Type="http://schemas.openxmlformats.org/officeDocument/2006/relationships/slide" Target="slides/slide32.xml"/><Relationship Id="rId101" Type="http://schemas.openxmlformats.org/officeDocument/2006/relationships/slide" Target="slides/slide34.xml"/><Relationship Id="rId122" Type="http://schemas.openxmlformats.org/officeDocument/2006/relationships/slide" Target="slides/slide55.xml"/><Relationship Id="rId143" Type="http://schemas.openxmlformats.org/officeDocument/2006/relationships/slide" Target="slides/slide76.xml"/><Relationship Id="rId148" Type="http://schemas.openxmlformats.org/officeDocument/2006/relationships/slide" Target="slides/slide81.xml"/><Relationship Id="rId164" Type="http://schemas.openxmlformats.org/officeDocument/2006/relationships/slide" Target="slides/slide97.xml"/><Relationship Id="rId169" Type="http://schemas.openxmlformats.org/officeDocument/2006/relationships/slide" Target="slides/slide102.xml"/><Relationship Id="rId185" Type="http://schemas.openxmlformats.org/officeDocument/2006/relationships/slide" Target="slides/slide1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13.xml"/><Relationship Id="rId210" Type="http://schemas.openxmlformats.org/officeDocument/2006/relationships/slide" Target="slides/slide143.xml"/><Relationship Id="rId215" Type="http://schemas.openxmlformats.org/officeDocument/2006/relationships/slide" Target="slides/slide148.xml"/><Relationship Id="rId236" Type="http://schemas.openxmlformats.org/officeDocument/2006/relationships/slide" Target="slides/slide169.xml"/><Relationship Id="rId257" Type="http://schemas.openxmlformats.org/officeDocument/2006/relationships/slide" Target="slides/slide190.xml"/><Relationship Id="rId278" Type="http://schemas.openxmlformats.org/officeDocument/2006/relationships/slide" Target="slides/slide211.xml"/><Relationship Id="rId26" Type="http://schemas.openxmlformats.org/officeDocument/2006/relationships/slideMaster" Target="slideMasters/slideMaster26.xml"/><Relationship Id="rId231" Type="http://schemas.openxmlformats.org/officeDocument/2006/relationships/slide" Target="slides/slide164.xml"/><Relationship Id="rId252" Type="http://schemas.openxmlformats.org/officeDocument/2006/relationships/slide" Target="slides/slide185.xml"/><Relationship Id="rId273" Type="http://schemas.openxmlformats.org/officeDocument/2006/relationships/slide" Target="slides/slide206.xml"/><Relationship Id="rId47" Type="http://schemas.openxmlformats.org/officeDocument/2006/relationships/slideMaster" Target="slideMasters/slideMaster47.xml"/><Relationship Id="rId68" Type="http://schemas.openxmlformats.org/officeDocument/2006/relationships/slide" Target="slides/slide1.xml"/><Relationship Id="rId89" Type="http://schemas.openxmlformats.org/officeDocument/2006/relationships/slide" Target="slides/slide22.xml"/><Relationship Id="rId112" Type="http://schemas.openxmlformats.org/officeDocument/2006/relationships/slide" Target="slides/slide45.xml"/><Relationship Id="rId133" Type="http://schemas.openxmlformats.org/officeDocument/2006/relationships/slide" Target="slides/slide66.xml"/><Relationship Id="rId154" Type="http://schemas.openxmlformats.org/officeDocument/2006/relationships/slide" Target="slides/slide87.xml"/><Relationship Id="rId175" Type="http://schemas.openxmlformats.org/officeDocument/2006/relationships/slide" Target="slides/slide108.xml"/><Relationship Id="rId196" Type="http://schemas.openxmlformats.org/officeDocument/2006/relationships/slide" Target="slides/slide129.xml"/><Relationship Id="rId200" Type="http://schemas.openxmlformats.org/officeDocument/2006/relationships/slide" Target="slides/slide133.xml"/><Relationship Id="rId16" Type="http://schemas.openxmlformats.org/officeDocument/2006/relationships/slideMaster" Target="slideMasters/slideMaster16.xml"/><Relationship Id="rId221" Type="http://schemas.openxmlformats.org/officeDocument/2006/relationships/slide" Target="slides/slide154.xml"/><Relationship Id="rId242" Type="http://schemas.openxmlformats.org/officeDocument/2006/relationships/slide" Target="slides/slide175.xml"/><Relationship Id="rId263" Type="http://schemas.openxmlformats.org/officeDocument/2006/relationships/slide" Target="slides/slide196.xml"/><Relationship Id="rId284" Type="http://schemas.openxmlformats.org/officeDocument/2006/relationships/slide" Target="slides/slide217.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 Target="slides/slide12.xml"/><Relationship Id="rId102" Type="http://schemas.openxmlformats.org/officeDocument/2006/relationships/slide" Target="slides/slide35.xml"/><Relationship Id="rId123" Type="http://schemas.openxmlformats.org/officeDocument/2006/relationships/slide" Target="slides/slide56.xml"/><Relationship Id="rId144" Type="http://schemas.openxmlformats.org/officeDocument/2006/relationships/slide" Target="slides/slide77.xml"/><Relationship Id="rId90" Type="http://schemas.openxmlformats.org/officeDocument/2006/relationships/slide" Target="slides/slide23.xml"/><Relationship Id="rId165" Type="http://schemas.openxmlformats.org/officeDocument/2006/relationships/slide" Target="slides/slide98.xml"/><Relationship Id="rId186" Type="http://schemas.openxmlformats.org/officeDocument/2006/relationships/slide" Target="slides/slide119.xml"/><Relationship Id="rId211" Type="http://schemas.openxmlformats.org/officeDocument/2006/relationships/slide" Target="slides/slide144.xml"/><Relationship Id="rId232" Type="http://schemas.openxmlformats.org/officeDocument/2006/relationships/slide" Target="slides/slide165.xml"/><Relationship Id="rId253" Type="http://schemas.openxmlformats.org/officeDocument/2006/relationships/slide" Target="slides/slide186.xml"/><Relationship Id="rId274" Type="http://schemas.openxmlformats.org/officeDocument/2006/relationships/slide" Target="slides/slide207.xml"/><Relationship Id="rId27" Type="http://schemas.openxmlformats.org/officeDocument/2006/relationships/slideMaster" Target="slideMasters/slideMaster27.xml"/><Relationship Id="rId48" Type="http://schemas.openxmlformats.org/officeDocument/2006/relationships/slideMaster" Target="slideMasters/slideMaster48.xml"/><Relationship Id="rId69" Type="http://schemas.openxmlformats.org/officeDocument/2006/relationships/slide" Target="slides/slide2.xml"/><Relationship Id="rId113" Type="http://schemas.openxmlformats.org/officeDocument/2006/relationships/slide" Target="slides/slide46.xml"/><Relationship Id="rId134" Type="http://schemas.openxmlformats.org/officeDocument/2006/relationships/slide" Target="slides/slide67.xml"/><Relationship Id="rId80" Type="http://schemas.openxmlformats.org/officeDocument/2006/relationships/slide" Target="slides/slide13.xml"/><Relationship Id="rId155" Type="http://schemas.openxmlformats.org/officeDocument/2006/relationships/slide" Target="slides/slide88.xml"/><Relationship Id="rId176" Type="http://schemas.openxmlformats.org/officeDocument/2006/relationships/slide" Target="slides/slide109.xml"/><Relationship Id="rId197" Type="http://schemas.openxmlformats.org/officeDocument/2006/relationships/slide" Target="slides/slide130.xml"/><Relationship Id="rId201" Type="http://schemas.openxmlformats.org/officeDocument/2006/relationships/slide" Target="slides/slide134.xml"/><Relationship Id="rId222" Type="http://schemas.openxmlformats.org/officeDocument/2006/relationships/slide" Target="slides/slide155.xml"/><Relationship Id="rId243" Type="http://schemas.openxmlformats.org/officeDocument/2006/relationships/slide" Target="slides/slide176.xml"/><Relationship Id="rId264" Type="http://schemas.openxmlformats.org/officeDocument/2006/relationships/slide" Target="slides/slide197.xml"/><Relationship Id="rId285" Type="http://schemas.openxmlformats.org/officeDocument/2006/relationships/slide" Target="slides/slide218.xml"/><Relationship Id="rId17" Type="http://schemas.openxmlformats.org/officeDocument/2006/relationships/slideMaster" Target="slideMasters/slideMaster17.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 Target="slides/slide36.xml"/><Relationship Id="rId124" Type="http://schemas.openxmlformats.org/officeDocument/2006/relationships/slide" Target="slides/slide57.xml"/><Relationship Id="rId70" Type="http://schemas.openxmlformats.org/officeDocument/2006/relationships/slide" Target="slides/slide3.xml"/><Relationship Id="rId91" Type="http://schemas.openxmlformats.org/officeDocument/2006/relationships/slide" Target="slides/slide24.xml"/><Relationship Id="rId145" Type="http://schemas.openxmlformats.org/officeDocument/2006/relationships/slide" Target="slides/slide78.xml"/><Relationship Id="rId166" Type="http://schemas.openxmlformats.org/officeDocument/2006/relationships/slide" Target="slides/slide99.xml"/><Relationship Id="rId187" Type="http://schemas.openxmlformats.org/officeDocument/2006/relationships/slide" Target="slides/slide120.xml"/><Relationship Id="rId1" Type="http://schemas.openxmlformats.org/officeDocument/2006/relationships/slideMaster" Target="slideMasters/slideMaster1.xml"/><Relationship Id="rId212" Type="http://schemas.openxmlformats.org/officeDocument/2006/relationships/slide" Target="slides/slide145.xml"/><Relationship Id="rId233" Type="http://schemas.openxmlformats.org/officeDocument/2006/relationships/slide" Target="slides/slide166.xml"/><Relationship Id="rId254" Type="http://schemas.openxmlformats.org/officeDocument/2006/relationships/slide" Target="slides/slide187.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 Target="slides/slide47.xml"/><Relationship Id="rId275" Type="http://schemas.openxmlformats.org/officeDocument/2006/relationships/slide" Target="slides/slide208.xml"/><Relationship Id="rId60" Type="http://schemas.openxmlformats.org/officeDocument/2006/relationships/slideMaster" Target="slideMasters/slideMaster60.xml"/><Relationship Id="rId81" Type="http://schemas.openxmlformats.org/officeDocument/2006/relationships/slide" Target="slides/slide14.xml"/><Relationship Id="rId135" Type="http://schemas.openxmlformats.org/officeDocument/2006/relationships/slide" Target="slides/slide68.xml"/><Relationship Id="rId156" Type="http://schemas.openxmlformats.org/officeDocument/2006/relationships/slide" Target="slides/slide89.xml"/><Relationship Id="rId177" Type="http://schemas.openxmlformats.org/officeDocument/2006/relationships/slide" Target="slides/slide110.xml"/><Relationship Id="rId198" Type="http://schemas.openxmlformats.org/officeDocument/2006/relationships/slide" Target="slides/slide131.xml"/><Relationship Id="rId202" Type="http://schemas.openxmlformats.org/officeDocument/2006/relationships/slide" Target="slides/slide135.xml"/><Relationship Id="rId223" Type="http://schemas.openxmlformats.org/officeDocument/2006/relationships/slide" Target="slides/slide156.xml"/><Relationship Id="rId244" Type="http://schemas.openxmlformats.org/officeDocument/2006/relationships/slide" Target="slides/slide177.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265" Type="http://schemas.openxmlformats.org/officeDocument/2006/relationships/slide" Target="slides/slide198.xml"/><Relationship Id="rId286" Type="http://schemas.openxmlformats.org/officeDocument/2006/relationships/slide" Target="slides/slide21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told Srokosz" userId="S::witold.srokosz@uwr.edu.pl::63485252-d0f4-4e7c-9736-88ae53dd431c" providerId="AD" clId="Web-{6591AC9A-9EC3-4877-9236-A44861BF9F5A}"/>
    <pc:docChg chg="addSld delSld modSld">
      <pc:chgData name="Witold Srokosz" userId="S::witold.srokosz@uwr.edu.pl::63485252-d0f4-4e7c-9736-88ae53dd431c" providerId="AD" clId="Web-{6591AC9A-9EC3-4877-9236-A44861BF9F5A}" dt="2018-04-05T10:15:16.348" v="242"/>
      <pc:docMkLst>
        <pc:docMk/>
      </pc:docMkLst>
      <pc:sldChg chg="modSp">
        <pc:chgData name="Witold Srokosz" userId="S::witold.srokosz@uwr.edu.pl::63485252-d0f4-4e7c-9736-88ae53dd431c" providerId="AD" clId="Web-{6591AC9A-9EC3-4877-9236-A44861BF9F5A}" dt="2018-04-05T09:25:46.784" v="0"/>
        <pc:sldMkLst>
          <pc:docMk/>
          <pc:sldMk cId="3913842060" sldId="259"/>
        </pc:sldMkLst>
        <pc:spChg chg="mod">
          <ac:chgData name="Witold Srokosz" userId="S::witold.srokosz@uwr.edu.pl::63485252-d0f4-4e7c-9736-88ae53dd431c" providerId="AD" clId="Web-{6591AC9A-9EC3-4877-9236-A44861BF9F5A}" dt="2018-04-05T09:25:46.784" v="0"/>
          <ac:spMkLst>
            <pc:docMk/>
            <pc:sldMk cId="3913842060" sldId="259"/>
            <ac:spMk id="4099" creationId="{00000000-0000-0000-0000-000000000000}"/>
          </ac:spMkLst>
        </pc:spChg>
      </pc:sldChg>
      <pc:sldChg chg="add">
        <pc:chgData name="Witold Srokosz" userId="S::witold.srokosz@uwr.edu.pl::63485252-d0f4-4e7c-9736-88ae53dd431c" providerId="AD" clId="Web-{6591AC9A-9EC3-4877-9236-A44861BF9F5A}" dt="2018-04-05T09:30:36.793" v="1"/>
        <pc:sldMkLst>
          <pc:docMk/>
          <pc:sldMk cId="2302818820" sldId="296"/>
        </pc:sldMkLst>
      </pc:sldChg>
      <pc:sldChg chg="modSp add">
        <pc:chgData name="Witold Srokosz" userId="S::witold.srokosz@uwr.edu.pl::63485252-d0f4-4e7c-9736-88ae53dd431c" providerId="AD" clId="Web-{6591AC9A-9EC3-4877-9236-A44861BF9F5A}" dt="2018-04-05T09:31:26.998" v="6"/>
        <pc:sldMkLst>
          <pc:docMk/>
          <pc:sldMk cId="1399046865" sldId="297"/>
        </pc:sldMkLst>
        <pc:spChg chg="mod">
          <ac:chgData name="Witold Srokosz" userId="S::witold.srokosz@uwr.edu.pl::63485252-d0f4-4e7c-9736-88ae53dd431c" providerId="AD" clId="Web-{6591AC9A-9EC3-4877-9236-A44861BF9F5A}" dt="2018-04-05T09:31:19.467" v="5"/>
          <ac:spMkLst>
            <pc:docMk/>
            <pc:sldMk cId="1399046865" sldId="297"/>
            <ac:spMk id="175106" creationId="{00000000-0000-0000-0000-000000000000}"/>
          </ac:spMkLst>
        </pc:spChg>
        <pc:spChg chg="mod">
          <ac:chgData name="Witold Srokosz" userId="S::witold.srokosz@uwr.edu.pl::63485252-d0f4-4e7c-9736-88ae53dd431c" providerId="AD" clId="Web-{6591AC9A-9EC3-4877-9236-A44861BF9F5A}" dt="2018-04-05T09:31:26.998" v="6"/>
          <ac:spMkLst>
            <pc:docMk/>
            <pc:sldMk cId="1399046865" sldId="297"/>
            <ac:spMk id="175107" creationId="{00000000-0000-0000-0000-000000000000}"/>
          </ac:spMkLst>
        </pc:spChg>
      </pc:sldChg>
      <pc:sldChg chg="modSp add">
        <pc:chgData name="Witold Srokosz" userId="S::witold.srokosz@uwr.edu.pl::63485252-d0f4-4e7c-9736-88ae53dd431c" providerId="AD" clId="Web-{6591AC9A-9EC3-4877-9236-A44861BF9F5A}" dt="2018-04-05T09:34:14.160" v="13"/>
        <pc:sldMkLst>
          <pc:docMk/>
          <pc:sldMk cId="1011194610" sldId="298"/>
        </pc:sldMkLst>
        <pc:spChg chg="mod">
          <ac:chgData name="Witold Srokosz" userId="S::witold.srokosz@uwr.edu.pl::63485252-d0f4-4e7c-9736-88ae53dd431c" providerId="AD" clId="Web-{6591AC9A-9EC3-4877-9236-A44861BF9F5A}" dt="2018-04-05T09:34:14.160" v="13"/>
          <ac:spMkLst>
            <pc:docMk/>
            <pc:sldMk cId="1011194610" sldId="298"/>
            <ac:spMk id="176130" creationId="{00000000-0000-0000-0000-000000000000}"/>
          </ac:spMkLst>
        </pc:spChg>
        <pc:spChg chg="mod">
          <ac:chgData name="Witold Srokosz" userId="S::witold.srokosz@uwr.edu.pl::63485252-d0f4-4e7c-9736-88ae53dd431c" providerId="AD" clId="Web-{6591AC9A-9EC3-4877-9236-A44861BF9F5A}" dt="2018-04-05T09:34:07.144" v="11"/>
          <ac:spMkLst>
            <pc:docMk/>
            <pc:sldMk cId="1011194610" sldId="298"/>
            <ac:spMk id="176131" creationId="{00000000-0000-0000-0000-000000000000}"/>
          </ac:spMkLst>
        </pc:spChg>
      </pc:sldChg>
      <pc:sldChg chg="modSp add">
        <pc:chgData name="Witold Srokosz" userId="S::witold.srokosz@uwr.edu.pl::63485252-d0f4-4e7c-9736-88ae53dd431c" providerId="AD" clId="Web-{6591AC9A-9EC3-4877-9236-A44861BF9F5A}" dt="2018-04-05T09:34:35.348" v="15"/>
        <pc:sldMkLst>
          <pc:docMk/>
          <pc:sldMk cId="555856543" sldId="299"/>
        </pc:sldMkLst>
        <pc:spChg chg="mod">
          <ac:chgData name="Witold Srokosz" userId="S::witold.srokosz@uwr.edu.pl::63485252-d0f4-4e7c-9736-88ae53dd431c" providerId="AD" clId="Web-{6591AC9A-9EC3-4877-9236-A44861BF9F5A}" dt="2018-04-05T09:34:35.348" v="15"/>
          <ac:spMkLst>
            <pc:docMk/>
            <pc:sldMk cId="555856543" sldId="299"/>
            <ac:spMk id="177154" creationId="{00000000-0000-0000-0000-000000000000}"/>
          </ac:spMkLst>
        </pc:spChg>
      </pc:sldChg>
      <pc:sldChg chg="modSp add">
        <pc:chgData name="Witold Srokosz" userId="S::witold.srokosz@uwr.edu.pl::63485252-d0f4-4e7c-9736-88ae53dd431c" providerId="AD" clId="Web-{6591AC9A-9EC3-4877-9236-A44861BF9F5A}" dt="2018-04-05T09:35:08.552" v="21"/>
        <pc:sldMkLst>
          <pc:docMk/>
          <pc:sldMk cId="713573019" sldId="300"/>
        </pc:sldMkLst>
        <pc:spChg chg="mod">
          <ac:chgData name="Witold Srokosz" userId="S::witold.srokosz@uwr.edu.pl::63485252-d0f4-4e7c-9736-88ae53dd431c" providerId="AD" clId="Web-{6591AC9A-9EC3-4877-9236-A44861BF9F5A}" dt="2018-04-05T09:35:08.552" v="21"/>
          <ac:spMkLst>
            <pc:docMk/>
            <pc:sldMk cId="713573019" sldId="300"/>
            <ac:spMk id="179202" creationId="{00000000-0000-0000-0000-000000000000}"/>
          </ac:spMkLst>
        </pc:spChg>
        <pc:spChg chg="mod">
          <ac:chgData name="Witold Srokosz" userId="S::witold.srokosz@uwr.edu.pl::63485252-d0f4-4e7c-9736-88ae53dd431c" providerId="AD" clId="Web-{6591AC9A-9EC3-4877-9236-A44861BF9F5A}" dt="2018-04-05T09:35:04.911" v="20"/>
          <ac:spMkLst>
            <pc:docMk/>
            <pc:sldMk cId="713573019" sldId="300"/>
            <ac:spMk id="179203" creationId="{00000000-0000-0000-0000-000000000000}"/>
          </ac:spMkLst>
        </pc:spChg>
      </pc:sldChg>
      <pc:sldChg chg="modSp add">
        <pc:chgData name="Witold Srokosz" userId="S::witold.srokosz@uwr.edu.pl::63485252-d0f4-4e7c-9736-88ae53dd431c" providerId="AD" clId="Web-{6591AC9A-9EC3-4877-9236-A44861BF9F5A}" dt="2018-04-05T09:36:02.960" v="27"/>
        <pc:sldMkLst>
          <pc:docMk/>
          <pc:sldMk cId="2112815472" sldId="301"/>
        </pc:sldMkLst>
        <pc:spChg chg="mod">
          <ac:chgData name="Witold Srokosz" userId="S::witold.srokosz@uwr.edu.pl::63485252-d0f4-4e7c-9736-88ae53dd431c" providerId="AD" clId="Web-{6591AC9A-9EC3-4877-9236-A44861BF9F5A}" dt="2018-04-05T09:36:02.960" v="27"/>
          <ac:spMkLst>
            <pc:docMk/>
            <pc:sldMk cId="2112815472" sldId="301"/>
            <ac:spMk id="180226" creationId="{00000000-0000-0000-0000-000000000000}"/>
          </ac:spMkLst>
        </pc:spChg>
        <pc:spChg chg="mod">
          <ac:chgData name="Witold Srokosz" userId="S::witold.srokosz@uwr.edu.pl::63485252-d0f4-4e7c-9736-88ae53dd431c" providerId="AD" clId="Web-{6591AC9A-9EC3-4877-9236-A44861BF9F5A}" dt="2018-04-05T09:35:59.929" v="26"/>
          <ac:spMkLst>
            <pc:docMk/>
            <pc:sldMk cId="2112815472" sldId="301"/>
            <ac:spMk id="180227" creationId="{00000000-0000-0000-0000-000000000000}"/>
          </ac:spMkLst>
        </pc:spChg>
      </pc:sldChg>
      <pc:sldChg chg="modSp add">
        <pc:chgData name="Witold Srokosz" userId="S::witold.srokosz@uwr.edu.pl::63485252-d0f4-4e7c-9736-88ae53dd431c" providerId="AD" clId="Web-{6591AC9A-9EC3-4877-9236-A44861BF9F5A}" dt="2018-04-05T09:36:59.962" v="32"/>
        <pc:sldMkLst>
          <pc:docMk/>
          <pc:sldMk cId="1509673278" sldId="302"/>
        </pc:sldMkLst>
        <pc:spChg chg="mod">
          <ac:chgData name="Witold Srokosz" userId="S::witold.srokosz@uwr.edu.pl::63485252-d0f4-4e7c-9736-88ae53dd431c" providerId="AD" clId="Web-{6591AC9A-9EC3-4877-9236-A44861BF9F5A}" dt="2018-04-05T09:36:54.618" v="30"/>
          <ac:spMkLst>
            <pc:docMk/>
            <pc:sldMk cId="1509673278" sldId="302"/>
            <ac:spMk id="182274" creationId="{00000000-0000-0000-0000-000000000000}"/>
          </ac:spMkLst>
        </pc:spChg>
        <pc:spChg chg="mod">
          <ac:chgData name="Witold Srokosz" userId="S::witold.srokosz@uwr.edu.pl::63485252-d0f4-4e7c-9736-88ae53dd431c" providerId="AD" clId="Web-{6591AC9A-9EC3-4877-9236-A44861BF9F5A}" dt="2018-04-05T09:36:59.962" v="32"/>
          <ac:spMkLst>
            <pc:docMk/>
            <pc:sldMk cId="1509673278" sldId="302"/>
            <ac:spMk id="182275" creationId="{00000000-0000-0000-0000-000000000000}"/>
          </ac:spMkLst>
        </pc:spChg>
      </pc:sldChg>
      <pc:sldChg chg="modSp add">
        <pc:chgData name="Witold Srokosz" userId="S::witold.srokosz@uwr.edu.pl::63485252-d0f4-4e7c-9736-88ae53dd431c" providerId="AD" clId="Web-{6591AC9A-9EC3-4877-9236-A44861BF9F5A}" dt="2018-04-05T09:37:17.853" v="36"/>
        <pc:sldMkLst>
          <pc:docMk/>
          <pc:sldMk cId="2060212905" sldId="303"/>
        </pc:sldMkLst>
        <pc:spChg chg="mod">
          <ac:chgData name="Witold Srokosz" userId="S::witold.srokosz@uwr.edu.pl::63485252-d0f4-4e7c-9736-88ae53dd431c" providerId="AD" clId="Web-{6591AC9A-9EC3-4877-9236-A44861BF9F5A}" dt="2018-04-05T09:37:15.650" v="35"/>
          <ac:spMkLst>
            <pc:docMk/>
            <pc:sldMk cId="2060212905" sldId="303"/>
            <ac:spMk id="183298" creationId="{00000000-0000-0000-0000-000000000000}"/>
          </ac:spMkLst>
        </pc:spChg>
        <pc:spChg chg="mod">
          <ac:chgData name="Witold Srokosz" userId="S::witold.srokosz@uwr.edu.pl::63485252-d0f4-4e7c-9736-88ae53dd431c" providerId="AD" clId="Web-{6591AC9A-9EC3-4877-9236-A44861BF9F5A}" dt="2018-04-05T09:37:17.853" v="36"/>
          <ac:spMkLst>
            <pc:docMk/>
            <pc:sldMk cId="2060212905" sldId="303"/>
            <ac:spMk id="183299" creationId="{00000000-0000-0000-0000-000000000000}"/>
          </ac:spMkLst>
        </pc:spChg>
      </pc:sldChg>
      <pc:sldChg chg="modSp add">
        <pc:chgData name="Witold Srokosz" userId="S::witold.srokosz@uwr.edu.pl::63485252-d0f4-4e7c-9736-88ae53dd431c" providerId="AD" clId="Web-{6591AC9A-9EC3-4877-9236-A44861BF9F5A}" dt="2018-04-05T09:37:34.666" v="40"/>
        <pc:sldMkLst>
          <pc:docMk/>
          <pc:sldMk cId="1931153984" sldId="304"/>
        </pc:sldMkLst>
        <pc:spChg chg="mod">
          <ac:chgData name="Witold Srokosz" userId="S::witold.srokosz@uwr.edu.pl::63485252-d0f4-4e7c-9736-88ae53dd431c" providerId="AD" clId="Web-{6591AC9A-9EC3-4877-9236-A44861BF9F5A}" dt="2018-04-05T09:37:34.666" v="40"/>
          <ac:spMkLst>
            <pc:docMk/>
            <pc:sldMk cId="1931153984" sldId="304"/>
            <ac:spMk id="184322" creationId="{00000000-0000-0000-0000-000000000000}"/>
          </ac:spMkLst>
        </pc:spChg>
        <pc:spChg chg="mod">
          <ac:chgData name="Witold Srokosz" userId="S::witold.srokosz@uwr.edu.pl::63485252-d0f4-4e7c-9736-88ae53dd431c" providerId="AD" clId="Web-{6591AC9A-9EC3-4877-9236-A44861BF9F5A}" dt="2018-04-05T09:37:30.932" v="39"/>
          <ac:spMkLst>
            <pc:docMk/>
            <pc:sldMk cId="1931153984" sldId="304"/>
            <ac:spMk id="184323" creationId="{00000000-0000-0000-0000-000000000000}"/>
          </ac:spMkLst>
        </pc:spChg>
      </pc:sldChg>
      <pc:sldChg chg="modSp add">
        <pc:chgData name="Witold Srokosz" userId="S::witold.srokosz@uwr.edu.pl::63485252-d0f4-4e7c-9736-88ae53dd431c" providerId="AD" clId="Web-{6591AC9A-9EC3-4877-9236-A44861BF9F5A}" dt="2018-04-05T09:38:18.980" v="43"/>
        <pc:sldMkLst>
          <pc:docMk/>
          <pc:sldMk cId="2016820632" sldId="305"/>
        </pc:sldMkLst>
        <pc:spChg chg="mod">
          <ac:chgData name="Witold Srokosz" userId="S::witold.srokosz@uwr.edu.pl::63485252-d0f4-4e7c-9736-88ae53dd431c" providerId="AD" clId="Web-{6591AC9A-9EC3-4877-9236-A44861BF9F5A}" dt="2018-04-05T09:38:18.980" v="43"/>
          <ac:spMkLst>
            <pc:docMk/>
            <pc:sldMk cId="2016820632" sldId="305"/>
            <ac:spMk id="186370" creationId="{00000000-0000-0000-0000-000000000000}"/>
          </ac:spMkLst>
        </pc:spChg>
        <pc:spChg chg="mod">
          <ac:chgData name="Witold Srokosz" userId="S::witold.srokosz@uwr.edu.pl::63485252-d0f4-4e7c-9736-88ae53dd431c" providerId="AD" clId="Web-{6591AC9A-9EC3-4877-9236-A44861BF9F5A}" dt="2018-04-05T09:38:15.839" v="42"/>
          <ac:spMkLst>
            <pc:docMk/>
            <pc:sldMk cId="2016820632" sldId="305"/>
            <ac:spMk id="186371" creationId="{00000000-0000-0000-0000-000000000000}"/>
          </ac:spMkLst>
        </pc:spChg>
      </pc:sldChg>
      <pc:sldChg chg="modSp add">
        <pc:chgData name="Witold Srokosz" userId="S::witold.srokosz@uwr.edu.pl::63485252-d0f4-4e7c-9736-88ae53dd431c" providerId="AD" clId="Web-{6591AC9A-9EC3-4877-9236-A44861BF9F5A}" dt="2018-04-05T09:41:14.298" v="77"/>
        <pc:sldMkLst>
          <pc:docMk/>
          <pc:sldMk cId="604737354" sldId="306"/>
        </pc:sldMkLst>
        <pc:spChg chg="mod">
          <ac:chgData name="Witold Srokosz" userId="S::witold.srokosz@uwr.edu.pl::63485252-d0f4-4e7c-9736-88ae53dd431c" providerId="AD" clId="Web-{6591AC9A-9EC3-4877-9236-A44861BF9F5A}" dt="2018-04-05T09:41:14.298" v="77"/>
          <ac:spMkLst>
            <pc:docMk/>
            <pc:sldMk cId="604737354" sldId="306"/>
            <ac:spMk id="187394" creationId="{00000000-0000-0000-0000-000000000000}"/>
          </ac:spMkLst>
        </pc:spChg>
      </pc:sldChg>
      <pc:sldChg chg="modSp add">
        <pc:chgData name="Witold Srokosz" userId="S::witold.srokosz@uwr.edu.pl::63485252-d0f4-4e7c-9736-88ae53dd431c" providerId="AD" clId="Web-{6591AC9A-9EC3-4877-9236-A44861BF9F5A}" dt="2018-04-05T09:53:57.916" v="86"/>
        <pc:sldMkLst>
          <pc:docMk/>
          <pc:sldMk cId="298491900" sldId="307"/>
        </pc:sldMkLst>
        <pc:spChg chg="mod">
          <ac:chgData name="Witold Srokosz" userId="S::witold.srokosz@uwr.edu.pl::63485252-d0f4-4e7c-9736-88ae53dd431c" providerId="AD" clId="Web-{6591AC9A-9EC3-4877-9236-A44861BF9F5A}" dt="2018-04-05T09:53:50.026" v="84"/>
          <ac:spMkLst>
            <pc:docMk/>
            <pc:sldMk cId="298491900" sldId="307"/>
            <ac:spMk id="199682" creationId="{00000000-0000-0000-0000-000000000000}"/>
          </ac:spMkLst>
        </pc:spChg>
        <pc:spChg chg="mod">
          <ac:chgData name="Witold Srokosz" userId="S::witold.srokosz@uwr.edu.pl::63485252-d0f4-4e7c-9736-88ae53dd431c" providerId="AD" clId="Web-{6591AC9A-9EC3-4877-9236-A44861BF9F5A}" dt="2018-04-05T09:53:57.916" v="86"/>
          <ac:spMkLst>
            <pc:docMk/>
            <pc:sldMk cId="298491900" sldId="307"/>
            <ac:spMk id="199683" creationId="{00000000-0000-0000-0000-000000000000}"/>
          </ac:spMkLst>
        </pc:spChg>
      </pc:sldChg>
      <pc:sldChg chg="modSp add del">
        <pc:chgData name="Witold Srokosz" userId="S::witold.srokosz@uwr.edu.pl::63485252-d0f4-4e7c-9736-88ae53dd431c" providerId="AD" clId="Web-{6591AC9A-9EC3-4877-9236-A44861BF9F5A}" dt="2018-04-05T09:42:15.222" v="81"/>
        <pc:sldMkLst>
          <pc:docMk/>
          <pc:sldMk cId="857185226" sldId="307"/>
        </pc:sldMkLst>
        <pc:spChg chg="mod">
          <ac:chgData name="Witold Srokosz" userId="S::witold.srokosz@uwr.edu.pl::63485252-d0f4-4e7c-9736-88ae53dd431c" providerId="AD" clId="Web-{6591AC9A-9EC3-4877-9236-A44861BF9F5A}" dt="2018-04-05T09:41:41.065" v="80"/>
          <ac:spMkLst>
            <pc:docMk/>
            <pc:sldMk cId="857185226" sldId="307"/>
            <ac:spMk id="188418" creationId="{00000000-0000-0000-0000-000000000000}"/>
          </ac:spMkLst>
        </pc:spChg>
        <pc:spChg chg="mod">
          <ac:chgData name="Witold Srokosz" userId="S::witold.srokosz@uwr.edu.pl::63485252-d0f4-4e7c-9736-88ae53dd431c" providerId="AD" clId="Web-{6591AC9A-9EC3-4877-9236-A44861BF9F5A}" dt="2018-04-05T09:41:39.268" v="79"/>
          <ac:spMkLst>
            <pc:docMk/>
            <pc:sldMk cId="857185226" sldId="307"/>
            <ac:spMk id="188419" creationId="{00000000-0000-0000-0000-000000000000}"/>
          </ac:spMkLst>
        </pc:spChg>
      </pc:sldChg>
      <pc:sldChg chg="modSp add">
        <pc:chgData name="Witold Srokosz" userId="S::witold.srokosz@uwr.edu.pl::63485252-d0f4-4e7c-9736-88ae53dd431c" providerId="AD" clId="Web-{6591AC9A-9EC3-4877-9236-A44861BF9F5A}" dt="2018-04-05T09:54:25.230" v="90"/>
        <pc:sldMkLst>
          <pc:docMk/>
          <pc:sldMk cId="2607235914" sldId="308"/>
        </pc:sldMkLst>
        <pc:spChg chg="mod">
          <ac:chgData name="Witold Srokosz" userId="S::witold.srokosz@uwr.edu.pl::63485252-d0f4-4e7c-9736-88ae53dd431c" providerId="AD" clId="Web-{6591AC9A-9EC3-4877-9236-A44861BF9F5A}" dt="2018-04-05T09:54:25.230" v="90"/>
          <ac:spMkLst>
            <pc:docMk/>
            <pc:sldMk cId="2607235914" sldId="308"/>
            <ac:spMk id="200706" creationId="{00000000-0000-0000-0000-000000000000}"/>
          </ac:spMkLst>
        </pc:spChg>
        <pc:spChg chg="mod">
          <ac:chgData name="Witold Srokosz" userId="S::witold.srokosz@uwr.edu.pl::63485252-d0f4-4e7c-9736-88ae53dd431c" providerId="AD" clId="Web-{6591AC9A-9EC3-4877-9236-A44861BF9F5A}" dt="2018-04-05T09:54:22.808" v="89"/>
          <ac:spMkLst>
            <pc:docMk/>
            <pc:sldMk cId="2607235914" sldId="308"/>
            <ac:spMk id="200707" creationId="{00000000-0000-0000-0000-000000000000}"/>
          </ac:spMkLst>
        </pc:spChg>
      </pc:sldChg>
      <pc:sldChg chg="modSp add">
        <pc:chgData name="Witold Srokosz" userId="S::witold.srokosz@uwr.edu.pl::63485252-d0f4-4e7c-9736-88ae53dd431c" providerId="AD" clId="Web-{6591AC9A-9EC3-4877-9236-A44861BF9F5A}" dt="2018-04-05T09:54:57.996" v="93"/>
        <pc:sldMkLst>
          <pc:docMk/>
          <pc:sldMk cId="3754657354" sldId="309"/>
        </pc:sldMkLst>
        <pc:spChg chg="mod">
          <ac:chgData name="Witold Srokosz" userId="S::witold.srokosz@uwr.edu.pl::63485252-d0f4-4e7c-9736-88ae53dd431c" providerId="AD" clId="Web-{6591AC9A-9EC3-4877-9236-A44861BF9F5A}" dt="2018-04-05T09:54:57.996" v="93"/>
          <ac:spMkLst>
            <pc:docMk/>
            <pc:sldMk cId="3754657354" sldId="309"/>
            <ac:spMk id="201730" creationId="{00000000-0000-0000-0000-000000000000}"/>
          </ac:spMkLst>
        </pc:spChg>
      </pc:sldChg>
      <pc:sldChg chg="modSp add">
        <pc:chgData name="Witold Srokosz" userId="S::witold.srokosz@uwr.edu.pl::63485252-d0f4-4e7c-9736-88ae53dd431c" providerId="AD" clId="Web-{6591AC9A-9EC3-4877-9236-A44861BF9F5A}" dt="2018-04-05T09:55:12.044" v="95"/>
        <pc:sldMkLst>
          <pc:docMk/>
          <pc:sldMk cId="3915578727" sldId="310"/>
        </pc:sldMkLst>
        <pc:spChg chg="mod">
          <ac:chgData name="Witold Srokosz" userId="S::witold.srokosz@uwr.edu.pl::63485252-d0f4-4e7c-9736-88ae53dd431c" providerId="AD" clId="Web-{6591AC9A-9EC3-4877-9236-A44861BF9F5A}" dt="2018-04-05T09:55:12.044" v="95"/>
          <ac:spMkLst>
            <pc:docMk/>
            <pc:sldMk cId="3915578727" sldId="310"/>
            <ac:spMk id="202754" creationId="{00000000-0000-0000-0000-000000000000}"/>
          </ac:spMkLst>
        </pc:spChg>
      </pc:sldChg>
      <pc:sldChg chg="modSp add del">
        <pc:chgData name="Witold Srokosz" userId="S::witold.srokosz@uwr.edu.pl::63485252-d0f4-4e7c-9736-88ae53dd431c" providerId="AD" clId="Web-{6591AC9A-9EC3-4877-9236-A44861BF9F5A}" dt="2018-04-05T09:58:03.065" v="110"/>
        <pc:sldMkLst>
          <pc:docMk/>
          <pc:sldMk cId="1284188667" sldId="311"/>
        </pc:sldMkLst>
        <pc:spChg chg="mod">
          <ac:chgData name="Witold Srokosz" userId="S::witold.srokosz@uwr.edu.pl::63485252-d0f4-4e7c-9736-88ae53dd431c" providerId="AD" clId="Web-{6591AC9A-9EC3-4877-9236-A44861BF9F5A}" dt="2018-04-05T09:55:41.748" v="97"/>
          <ac:spMkLst>
            <pc:docMk/>
            <pc:sldMk cId="1284188667" sldId="311"/>
            <ac:spMk id="204802" creationId="{00000000-0000-0000-0000-000000000000}"/>
          </ac:spMkLst>
        </pc:spChg>
      </pc:sldChg>
      <pc:sldChg chg="modSp add">
        <pc:chgData name="Witold Srokosz" userId="S::witold.srokosz@uwr.edu.pl::63485252-d0f4-4e7c-9736-88ae53dd431c" providerId="AD" clId="Web-{6591AC9A-9EC3-4877-9236-A44861BF9F5A}" dt="2018-04-05T09:56:23.765" v="99"/>
        <pc:sldMkLst>
          <pc:docMk/>
          <pc:sldMk cId="2692737627" sldId="312"/>
        </pc:sldMkLst>
        <pc:spChg chg="mod">
          <ac:chgData name="Witold Srokosz" userId="S::witold.srokosz@uwr.edu.pl::63485252-d0f4-4e7c-9736-88ae53dd431c" providerId="AD" clId="Web-{6591AC9A-9EC3-4877-9236-A44861BF9F5A}" dt="2018-04-05T09:56:23.765" v="99"/>
          <ac:spMkLst>
            <pc:docMk/>
            <pc:sldMk cId="2692737627" sldId="312"/>
            <ac:spMk id="205826" creationId="{00000000-0000-0000-0000-000000000000}"/>
          </ac:spMkLst>
        </pc:spChg>
      </pc:sldChg>
      <pc:sldChg chg="modSp add">
        <pc:chgData name="Witold Srokosz" userId="S::witold.srokosz@uwr.edu.pl::63485252-d0f4-4e7c-9736-88ae53dd431c" providerId="AD" clId="Web-{6591AC9A-9EC3-4877-9236-A44861BF9F5A}" dt="2018-04-05T09:56:52.906" v="101"/>
        <pc:sldMkLst>
          <pc:docMk/>
          <pc:sldMk cId="2769728470" sldId="313"/>
        </pc:sldMkLst>
        <pc:spChg chg="mod">
          <ac:chgData name="Witold Srokosz" userId="S::witold.srokosz@uwr.edu.pl::63485252-d0f4-4e7c-9736-88ae53dd431c" providerId="AD" clId="Web-{6591AC9A-9EC3-4877-9236-A44861BF9F5A}" dt="2018-04-05T09:56:52.906" v="101"/>
          <ac:spMkLst>
            <pc:docMk/>
            <pc:sldMk cId="2769728470" sldId="313"/>
            <ac:spMk id="206850" creationId="{00000000-0000-0000-0000-000000000000}"/>
          </ac:spMkLst>
        </pc:spChg>
      </pc:sldChg>
      <pc:sldChg chg="modSp add">
        <pc:chgData name="Witold Srokosz" userId="S::witold.srokosz@uwr.edu.pl::63485252-d0f4-4e7c-9736-88ae53dd431c" providerId="AD" clId="Web-{6591AC9A-9EC3-4877-9236-A44861BF9F5A}" dt="2018-04-05T09:57:10.016" v="103"/>
        <pc:sldMkLst>
          <pc:docMk/>
          <pc:sldMk cId="2668159482" sldId="314"/>
        </pc:sldMkLst>
        <pc:spChg chg="mod">
          <ac:chgData name="Witold Srokosz" userId="S::witold.srokosz@uwr.edu.pl::63485252-d0f4-4e7c-9736-88ae53dd431c" providerId="AD" clId="Web-{6591AC9A-9EC3-4877-9236-A44861BF9F5A}" dt="2018-04-05T09:57:10.016" v="103"/>
          <ac:spMkLst>
            <pc:docMk/>
            <pc:sldMk cId="2668159482" sldId="314"/>
            <ac:spMk id="207874" creationId="{00000000-0000-0000-0000-000000000000}"/>
          </ac:spMkLst>
        </pc:spChg>
      </pc:sldChg>
      <pc:sldChg chg="modSp add">
        <pc:chgData name="Witold Srokosz" userId="S::witold.srokosz@uwr.edu.pl::63485252-d0f4-4e7c-9736-88ae53dd431c" providerId="AD" clId="Web-{6591AC9A-9EC3-4877-9236-A44861BF9F5A}" dt="2018-04-05T09:57:27.079" v="106"/>
        <pc:sldMkLst>
          <pc:docMk/>
          <pc:sldMk cId="1182026409" sldId="315"/>
        </pc:sldMkLst>
        <pc:spChg chg="mod">
          <ac:chgData name="Witold Srokosz" userId="S::witold.srokosz@uwr.edu.pl::63485252-d0f4-4e7c-9736-88ae53dd431c" providerId="AD" clId="Web-{6591AC9A-9EC3-4877-9236-A44861BF9F5A}" dt="2018-04-05T09:57:27.079" v="106"/>
          <ac:spMkLst>
            <pc:docMk/>
            <pc:sldMk cId="1182026409" sldId="315"/>
            <ac:spMk id="208898" creationId="{00000000-0000-0000-0000-000000000000}"/>
          </ac:spMkLst>
        </pc:spChg>
      </pc:sldChg>
      <pc:sldChg chg="modSp add">
        <pc:chgData name="Witold Srokosz" userId="S::witold.srokosz@uwr.edu.pl::63485252-d0f4-4e7c-9736-88ae53dd431c" providerId="AD" clId="Web-{6591AC9A-9EC3-4877-9236-A44861BF9F5A}" dt="2018-04-05T09:57:59.393" v="109"/>
        <pc:sldMkLst>
          <pc:docMk/>
          <pc:sldMk cId="2132178307" sldId="316"/>
        </pc:sldMkLst>
        <pc:spChg chg="mod">
          <ac:chgData name="Witold Srokosz" userId="S::witold.srokosz@uwr.edu.pl::63485252-d0f4-4e7c-9736-88ae53dd431c" providerId="AD" clId="Web-{6591AC9A-9EC3-4877-9236-A44861BF9F5A}" dt="2018-04-05T09:57:59.393" v="109"/>
          <ac:spMkLst>
            <pc:docMk/>
            <pc:sldMk cId="2132178307" sldId="316"/>
            <ac:spMk id="209922" creationId="{00000000-0000-0000-0000-000000000000}"/>
          </ac:spMkLst>
        </pc:spChg>
      </pc:sldChg>
      <pc:sldChg chg="add del">
        <pc:chgData name="Witold Srokosz" userId="S::witold.srokosz@uwr.edu.pl::63485252-d0f4-4e7c-9736-88ae53dd431c" providerId="AD" clId="Web-{6591AC9A-9EC3-4877-9236-A44861BF9F5A}" dt="2018-04-05T09:58:39.754" v="112"/>
        <pc:sldMkLst>
          <pc:docMk/>
          <pc:sldMk cId="835454760" sldId="317"/>
        </pc:sldMkLst>
      </pc:sldChg>
      <pc:sldChg chg="modSp add">
        <pc:chgData name="Witold Srokosz" userId="S::witold.srokosz@uwr.edu.pl::63485252-d0f4-4e7c-9736-88ae53dd431c" providerId="AD" clId="Web-{6591AC9A-9EC3-4877-9236-A44861BF9F5A}" dt="2018-04-05T09:58:50.660" v="114"/>
        <pc:sldMkLst>
          <pc:docMk/>
          <pc:sldMk cId="3625993457" sldId="317"/>
        </pc:sldMkLst>
        <pc:spChg chg="mod">
          <ac:chgData name="Witold Srokosz" userId="S::witold.srokosz@uwr.edu.pl::63485252-d0f4-4e7c-9736-88ae53dd431c" providerId="AD" clId="Web-{6591AC9A-9EC3-4877-9236-A44861BF9F5A}" dt="2018-04-05T09:58:50.660" v="114"/>
          <ac:spMkLst>
            <pc:docMk/>
            <pc:sldMk cId="3625993457" sldId="317"/>
            <ac:spMk id="210946" creationId="{00000000-0000-0000-0000-000000000000}"/>
          </ac:spMkLst>
        </pc:spChg>
      </pc:sldChg>
      <pc:sldChg chg="modSp add">
        <pc:chgData name="Witold Srokosz" userId="S::witold.srokosz@uwr.edu.pl::63485252-d0f4-4e7c-9736-88ae53dd431c" providerId="AD" clId="Web-{6591AC9A-9EC3-4877-9236-A44861BF9F5A}" dt="2018-04-05T09:59:02.817" v="116"/>
        <pc:sldMkLst>
          <pc:docMk/>
          <pc:sldMk cId="2636052641" sldId="318"/>
        </pc:sldMkLst>
        <pc:spChg chg="mod">
          <ac:chgData name="Witold Srokosz" userId="S::witold.srokosz@uwr.edu.pl::63485252-d0f4-4e7c-9736-88ae53dd431c" providerId="AD" clId="Web-{6591AC9A-9EC3-4877-9236-A44861BF9F5A}" dt="2018-04-05T09:59:02.817" v="116"/>
          <ac:spMkLst>
            <pc:docMk/>
            <pc:sldMk cId="2636052641" sldId="318"/>
            <ac:spMk id="211970" creationId="{00000000-0000-0000-0000-000000000000}"/>
          </ac:spMkLst>
        </pc:spChg>
      </pc:sldChg>
      <pc:sldChg chg="modSp add">
        <pc:chgData name="Witold Srokosz" userId="S::witold.srokosz@uwr.edu.pl::63485252-d0f4-4e7c-9736-88ae53dd431c" providerId="AD" clId="Web-{6591AC9A-9EC3-4877-9236-A44861BF9F5A}" dt="2018-04-05T09:59:14.598" v="119"/>
        <pc:sldMkLst>
          <pc:docMk/>
          <pc:sldMk cId="1890512841" sldId="319"/>
        </pc:sldMkLst>
        <pc:spChg chg="mod">
          <ac:chgData name="Witold Srokosz" userId="S::witold.srokosz@uwr.edu.pl::63485252-d0f4-4e7c-9736-88ae53dd431c" providerId="AD" clId="Web-{6591AC9A-9EC3-4877-9236-A44861BF9F5A}" dt="2018-04-05T09:59:14.598" v="119"/>
          <ac:spMkLst>
            <pc:docMk/>
            <pc:sldMk cId="1890512841" sldId="319"/>
            <ac:spMk id="212994" creationId="{00000000-0000-0000-0000-000000000000}"/>
          </ac:spMkLst>
        </pc:spChg>
        <pc:spChg chg="mod">
          <ac:chgData name="Witold Srokosz" userId="S::witold.srokosz@uwr.edu.pl::63485252-d0f4-4e7c-9736-88ae53dd431c" providerId="AD" clId="Web-{6591AC9A-9EC3-4877-9236-A44861BF9F5A}" dt="2018-04-05T09:59:12.848" v="118"/>
          <ac:spMkLst>
            <pc:docMk/>
            <pc:sldMk cId="1890512841" sldId="319"/>
            <ac:spMk id="212995" creationId="{00000000-0000-0000-0000-000000000000}"/>
          </ac:spMkLst>
        </pc:spChg>
      </pc:sldChg>
      <pc:sldChg chg="modSp add">
        <pc:chgData name="Witold Srokosz" userId="S::witold.srokosz@uwr.edu.pl::63485252-d0f4-4e7c-9736-88ae53dd431c" providerId="AD" clId="Web-{6591AC9A-9EC3-4877-9236-A44861BF9F5A}" dt="2018-04-05T09:59:30.052" v="121"/>
        <pc:sldMkLst>
          <pc:docMk/>
          <pc:sldMk cId="2668411215" sldId="320"/>
        </pc:sldMkLst>
        <pc:spChg chg="mod">
          <ac:chgData name="Witold Srokosz" userId="S::witold.srokosz@uwr.edu.pl::63485252-d0f4-4e7c-9736-88ae53dd431c" providerId="AD" clId="Web-{6591AC9A-9EC3-4877-9236-A44861BF9F5A}" dt="2018-04-05T09:59:30.052" v="121"/>
          <ac:spMkLst>
            <pc:docMk/>
            <pc:sldMk cId="2668411215" sldId="320"/>
            <ac:spMk id="214018" creationId="{00000000-0000-0000-0000-000000000000}"/>
          </ac:spMkLst>
        </pc:spChg>
      </pc:sldChg>
      <pc:sldChg chg="modSp add">
        <pc:chgData name="Witold Srokosz" userId="S::witold.srokosz@uwr.edu.pl::63485252-d0f4-4e7c-9736-88ae53dd431c" providerId="AD" clId="Web-{6591AC9A-9EC3-4877-9236-A44861BF9F5A}" dt="2018-04-05T09:59:44.021" v="123"/>
        <pc:sldMkLst>
          <pc:docMk/>
          <pc:sldMk cId="1266412472" sldId="321"/>
        </pc:sldMkLst>
        <pc:spChg chg="mod">
          <ac:chgData name="Witold Srokosz" userId="S::witold.srokosz@uwr.edu.pl::63485252-d0f4-4e7c-9736-88ae53dd431c" providerId="AD" clId="Web-{6591AC9A-9EC3-4877-9236-A44861BF9F5A}" dt="2018-04-05T09:59:44.021" v="123"/>
          <ac:spMkLst>
            <pc:docMk/>
            <pc:sldMk cId="1266412472" sldId="321"/>
            <ac:spMk id="215042" creationId="{00000000-0000-0000-0000-000000000000}"/>
          </ac:spMkLst>
        </pc:spChg>
      </pc:sldChg>
      <pc:sldChg chg="modSp add">
        <pc:chgData name="Witold Srokosz" userId="S::witold.srokosz@uwr.edu.pl::63485252-d0f4-4e7c-9736-88ae53dd431c" providerId="AD" clId="Web-{6591AC9A-9EC3-4877-9236-A44861BF9F5A}" dt="2018-04-05T10:00:04.444" v="128"/>
        <pc:sldMkLst>
          <pc:docMk/>
          <pc:sldMk cId="3562972212" sldId="322"/>
        </pc:sldMkLst>
        <pc:spChg chg="mod">
          <ac:chgData name="Witold Srokosz" userId="S::witold.srokosz@uwr.edu.pl::63485252-d0f4-4e7c-9736-88ae53dd431c" providerId="AD" clId="Web-{6591AC9A-9EC3-4877-9236-A44861BF9F5A}" dt="2018-04-05T10:00:04.444" v="128"/>
          <ac:spMkLst>
            <pc:docMk/>
            <pc:sldMk cId="3562972212" sldId="322"/>
            <ac:spMk id="216066" creationId="{00000000-0000-0000-0000-000000000000}"/>
          </ac:spMkLst>
        </pc:spChg>
      </pc:sldChg>
      <pc:sldChg chg="modSp add">
        <pc:chgData name="Witold Srokosz" userId="S::witold.srokosz@uwr.edu.pl::63485252-d0f4-4e7c-9736-88ae53dd431c" providerId="AD" clId="Web-{6591AC9A-9EC3-4877-9236-A44861BF9F5A}" dt="2018-04-05T10:00:19.350" v="131"/>
        <pc:sldMkLst>
          <pc:docMk/>
          <pc:sldMk cId="2795958807" sldId="323"/>
        </pc:sldMkLst>
        <pc:spChg chg="mod">
          <ac:chgData name="Witold Srokosz" userId="S::witold.srokosz@uwr.edu.pl::63485252-d0f4-4e7c-9736-88ae53dd431c" providerId="AD" clId="Web-{6591AC9A-9EC3-4877-9236-A44861BF9F5A}" dt="2018-04-05T10:00:19.350" v="131"/>
          <ac:spMkLst>
            <pc:docMk/>
            <pc:sldMk cId="2795958807" sldId="323"/>
            <ac:spMk id="217090" creationId="{00000000-0000-0000-0000-000000000000}"/>
          </ac:spMkLst>
        </pc:spChg>
      </pc:sldChg>
      <pc:sldChg chg="modSp add">
        <pc:chgData name="Witold Srokosz" userId="S::witold.srokosz@uwr.edu.pl::63485252-d0f4-4e7c-9736-88ae53dd431c" providerId="AD" clId="Web-{6591AC9A-9EC3-4877-9236-A44861BF9F5A}" dt="2018-04-05T10:00:34.117" v="134"/>
        <pc:sldMkLst>
          <pc:docMk/>
          <pc:sldMk cId="409287203" sldId="324"/>
        </pc:sldMkLst>
        <pc:spChg chg="mod">
          <ac:chgData name="Witold Srokosz" userId="S::witold.srokosz@uwr.edu.pl::63485252-d0f4-4e7c-9736-88ae53dd431c" providerId="AD" clId="Web-{6591AC9A-9EC3-4877-9236-A44861BF9F5A}" dt="2018-04-05T10:00:34.117" v="134"/>
          <ac:spMkLst>
            <pc:docMk/>
            <pc:sldMk cId="409287203" sldId="324"/>
            <ac:spMk id="218114" creationId="{00000000-0000-0000-0000-000000000000}"/>
          </ac:spMkLst>
        </pc:spChg>
      </pc:sldChg>
      <pc:sldChg chg="modSp add">
        <pc:chgData name="Witold Srokosz" userId="S::witold.srokosz@uwr.edu.pl::63485252-d0f4-4e7c-9736-88ae53dd431c" providerId="AD" clId="Web-{6591AC9A-9EC3-4877-9236-A44861BF9F5A}" dt="2018-04-05T10:00:52.523" v="137"/>
        <pc:sldMkLst>
          <pc:docMk/>
          <pc:sldMk cId="3071235911" sldId="325"/>
        </pc:sldMkLst>
        <pc:spChg chg="mod">
          <ac:chgData name="Witold Srokosz" userId="S::witold.srokosz@uwr.edu.pl::63485252-d0f4-4e7c-9736-88ae53dd431c" providerId="AD" clId="Web-{6591AC9A-9EC3-4877-9236-A44861BF9F5A}" dt="2018-04-05T10:00:52.523" v="137"/>
          <ac:spMkLst>
            <pc:docMk/>
            <pc:sldMk cId="3071235911" sldId="325"/>
            <ac:spMk id="219138" creationId="{00000000-0000-0000-0000-000000000000}"/>
          </ac:spMkLst>
        </pc:spChg>
      </pc:sldChg>
      <pc:sldChg chg="modSp add">
        <pc:chgData name="Witold Srokosz" userId="S::witold.srokosz@uwr.edu.pl::63485252-d0f4-4e7c-9736-88ae53dd431c" providerId="AD" clId="Web-{6591AC9A-9EC3-4877-9236-A44861BF9F5A}" dt="2018-04-05T10:01:10.868" v="139"/>
        <pc:sldMkLst>
          <pc:docMk/>
          <pc:sldMk cId="2020454309" sldId="326"/>
        </pc:sldMkLst>
        <pc:spChg chg="mod">
          <ac:chgData name="Witold Srokosz" userId="S::witold.srokosz@uwr.edu.pl::63485252-d0f4-4e7c-9736-88ae53dd431c" providerId="AD" clId="Web-{6591AC9A-9EC3-4877-9236-A44861BF9F5A}" dt="2018-04-05T10:01:10.868" v="139"/>
          <ac:spMkLst>
            <pc:docMk/>
            <pc:sldMk cId="2020454309" sldId="326"/>
            <ac:spMk id="220162" creationId="{00000000-0000-0000-0000-000000000000}"/>
          </ac:spMkLst>
        </pc:spChg>
      </pc:sldChg>
      <pc:sldChg chg="modSp add">
        <pc:chgData name="Witold Srokosz" userId="S::witold.srokosz@uwr.edu.pl::63485252-d0f4-4e7c-9736-88ae53dd431c" providerId="AD" clId="Web-{6591AC9A-9EC3-4877-9236-A44861BF9F5A}" dt="2018-04-05T10:05:50.924" v="156"/>
        <pc:sldMkLst>
          <pc:docMk/>
          <pc:sldMk cId="1700450683" sldId="327"/>
        </pc:sldMkLst>
        <pc:spChg chg="mod">
          <ac:chgData name="Witold Srokosz" userId="S::witold.srokosz@uwr.edu.pl::63485252-d0f4-4e7c-9736-88ae53dd431c" providerId="AD" clId="Web-{6591AC9A-9EC3-4877-9236-A44861BF9F5A}" dt="2018-04-05T10:04:51.672" v="143"/>
          <ac:spMkLst>
            <pc:docMk/>
            <pc:sldMk cId="1700450683" sldId="327"/>
            <ac:spMk id="189442" creationId="{00000000-0000-0000-0000-000000000000}"/>
          </ac:spMkLst>
        </pc:spChg>
        <pc:spChg chg="mod">
          <ac:chgData name="Witold Srokosz" userId="S::witold.srokosz@uwr.edu.pl::63485252-d0f4-4e7c-9736-88ae53dd431c" providerId="AD" clId="Web-{6591AC9A-9EC3-4877-9236-A44861BF9F5A}" dt="2018-04-05T10:05:50.924" v="156"/>
          <ac:spMkLst>
            <pc:docMk/>
            <pc:sldMk cId="1700450683" sldId="327"/>
            <ac:spMk id="189443" creationId="{00000000-0000-0000-0000-000000000000}"/>
          </ac:spMkLst>
        </pc:spChg>
      </pc:sldChg>
      <pc:sldChg chg="modSp add">
        <pc:chgData name="Witold Srokosz" userId="S::witold.srokosz@uwr.edu.pl::63485252-d0f4-4e7c-9736-88ae53dd431c" providerId="AD" clId="Web-{6591AC9A-9EC3-4877-9236-A44861BF9F5A}" dt="2018-04-05T10:06:06.518" v="159"/>
        <pc:sldMkLst>
          <pc:docMk/>
          <pc:sldMk cId="3749885618" sldId="328"/>
        </pc:sldMkLst>
        <pc:spChg chg="mod">
          <ac:chgData name="Witold Srokosz" userId="S::witold.srokosz@uwr.edu.pl::63485252-d0f4-4e7c-9736-88ae53dd431c" providerId="AD" clId="Web-{6591AC9A-9EC3-4877-9236-A44861BF9F5A}" dt="2018-04-05T10:06:06.518" v="159"/>
          <ac:spMkLst>
            <pc:docMk/>
            <pc:sldMk cId="3749885618" sldId="328"/>
            <ac:spMk id="191490" creationId="{00000000-0000-0000-0000-000000000000}"/>
          </ac:spMkLst>
        </pc:spChg>
      </pc:sldChg>
      <pc:sldChg chg="modSp add">
        <pc:chgData name="Witold Srokosz" userId="S::witold.srokosz@uwr.edu.pl::63485252-d0f4-4e7c-9736-88ae53dd431c" providerId="AD" clId="Web-{6591AC9A-9EC3-4877-9236-A44861BF9F5A}" dt="2018-04-05T10:06:41.003" v="165"/>
        <pc:sldMkLst>
          <pc:docMk/>
          <pc:sldMk cId="4081738988" sldId="329"/>
        </pc:sldMkLst>
        <pc:spChg chg="mod">
          <ac:chgData name="Witold Srokosz" userId="S::witold.srokosz@uwr.edu.pl::63485252-d0f4-4e7c-9736-88ae53dd431c" providerId="AD" clId="Web-{6591AC9A-9EC3-4877-9236-A44861BF9F5A}" dt="2018-04-05T10:06:28.519" v="162"/>
          <ac:spMkLst>
            <pc:docMk/>
            <pc:sldMk cId="4081738988" sldId="329"/>
            <ac:spMk id="192514" creationId="{00000000-0000-0000-0000-000000000000}"/>
          </ac:spMkLst>
        </pc:spChg>
        <pc:spChg chg="mod">
          <ac:chgData name="Witold Srokosz" userId="S::witold.srokosz@uwr.edu.pl::63485252-d0f4-4e7c-9736-88ae53dd431c" providerId="AD" clId="Web-{6591AC9A-9EC3-4877-9236-A44861BF9F5A}" dt="2018-04-05T10:06:41.003" v="165"/>
          <ac:spMkLst>
            <pc:docMk/>
            <pc:sldMk cId="4081738988" sldId="329"/>
            <ac:spMk id="192515" creationId="{00000000-0000-0000-0000-000000000000}"/>
          </ac:spMkLst>
        </pc:spChg>
      </pc:sldChg>
      <pc:sldChg chg="modSp add">
        <pc:chgData name="Witold Srokosz" userId="S::witold.srokosz@uwr.edu.pl::63485252-d0f4-4e7c-9736-88ae53dd431c" providerId="AD" clId="Web-{6591AC9A-9EC3-4877-9236-A44861BF9F5A}" dt="2018-04-05T10:06:50.285" v="167"/>
        <pc:sldMkLst>
          <pc:docMk/>
          <pc:sldMk cId="3340377356" sldId="330"/>
        </pc:sldMkLst>
        <pc:spChg chg="mod">
          <ac:chgData name="Witold Srokosz" userId="S::witold.srokosz@uwr.edu.pl::63485252-d0f4-4e7c-9736-88ae53dd431c" providerId="AD" clId="Web-{6591AC9A-9EC3-4877-9236-A44861BF9F5A}" dt="2018-04-05T10:06:50.285" v="167"/>
          <ac:spMkLst>
            <pc:docMk/>
            <pc:sldMk cId="3340377356" sldId="330"/>
            <ac:spMk id="193538" creationId="{00000000-0000-0000-0000-000000000000}"/>
          </ac:spMkLst>
        </pc:spChg>
      </pc:sldChg>
      <pc:sldChg chg="modSp add">
        <pc:chgData name="Witold Srokosz" userId="S::witold.srokosz@uwr.edu.pl::63485252-d0f4-4e7c-9736-88ae53dd431c" providerId="AD" clId="Web-{6591AC9A-9EC3-4877-9236-A44861BF9F5A}" dt="2018-04-05T10:07:14.536" v="172"/>
        <pc:sldMkLst>
          <pc:docMk/>
          <pc:sldMk cId="2602480137" sldId="331"/>
        </pc:sldMkLst>
        <pc:spChg chg="mod">
          <ac:chgData name="Witold Srokosz" userId="S::witold.srokosz@uwr.edu.pl::63485252-d0f4-4e7c-9736-88ae53dd431c" providerId="AD" clId="Web-{6591AC9A-9EC3-4877-9236-A44861BF9F5A}" dt="2018-04-05T10:07:10.442" v="170"/>
          <ac:spMkLst>
            <pc:docMk/>
            <pc:sldMk cId="2602480137" sldId="331"/>
            <ac:spMk id="194562" creationId="{00000000-0000-0000-0000-000000000000}"/>
          </ac:spMkLst>
        </pc:spChg>
        <pc:spChg chg="mod">
          <ac:chgData name="Witold Srokosz" userId="S::witold.srokosz@uwr.edu.pl::63485252-d0f4-4e7c-9736-88ae53dd431c" providerId="AD" clId="Web-{6591AC9A-9EC3-4877-9236-A44861BF9F5A}" dt="2018-04-05T10:07:14.536" v="172"/>
          <ac:spMkLst>
            <pc:docMk/>
            <pc:sldMk cId="2602480137" sldId="331"/>
            <ac:spMk id="194563" creationId="{00000000-0000-0000-0000-000000000000}"/>
          </ac:spMkLst>
        </pc:spChg>
      </pc:sldChg>
      <pc:sldChg chg="modSp add">
        <pc:chgData name="Witold Srokosz" userId="S::witold.srokosz@uwr.edu.pl::63485252-d0f4-4e7c-9736-88ae53dd431c" providerId="AD" clId="Web-{6591AC9A-9EC3-4877-9236-A44861BF9F5A}" dt="2018-04-05T10:08:18.178" v="174"/>
        <pc:sldMkLst>
          <pc:docMk/>
          <pc:sldMk cId="191775640" sldId="332"/>
        </pc:sldMkLst>
        <pc:spChg chg="mod">
          <ac:chgData name="Witold Srokosz" userId="S::witold.srokosz@uwr.edu.pl::63485252-d0f4-4e7c-9736-88ae53dd431c" providerId="AD" clId="Web-{6591AC9A-9EC3-4877-9236-A44861BF9F5A}" dt="2018-04-05T10:08:18.178" v="174"/>
          <ac:spMkLst>
            <pc:docMk/>
            <pc:sldMk cId="191775640" sldId="332"/>
            <ac:spMk id="196610" creationId="{00000000-0000-0000-0000-000000000000}"/>
          </ac:spMkLst>
        </pc:spChg>
      </pc:sldChg>
      <pc:sldChg chg="modSp add">
        <pc:chgData name="Witold Srokosz" userId="S::witold.srokosz@uwr.edu.pl::63485252-d0f4-4e7c-9736-88ae53dd431c" providerId="AD" clId="Web-{6591AC9A-9EC3-4877-9236-A44861BF9F5A}" dt="2018-04-05T10:08:27.616" v="176"/>
        <pc:sldMkLst>
          <pc:docMk/>
          <pc:sldMk cId="3132428003" sldId="333"/>
        </pc:sldMkLst>
        <pc:spChg chg="mod">
          <ac:chgData name="Witold Srokosz" userId="S::witold.srokosz@uwr.edu.pl::63485252-d0f4-4e7c-9736-88ae53dd431c" providerId="AD" clId="Web-{6591AC9A-9EC3-4877-9236-A44861BF9F5A}" dt="2018-04-05T10:08:27.616" v="176"/>
          <ac:spMkLst>
            <pc:docMk/>
            <pc:sldMk cId="3132428003" sldId="333"/>
            <ac:spMk id="197634" creationId="{00000000-0000-0000-0000-000000000000}"/>
          </ac:spMkLst>
        </pc:spChg>
      </pc:sldChg>
      <pc:sldChg chg="modSp add">
        <pc:chgData name="Witold Srokosz" userId="S::witold.srokosz@uwr.edu.pl::63485252-d0f4-4e7c-9736-88ae53dd431c" providerId="AD" clId="Web-{6591AC9A-9EC3-4877-9236-A44861BF9F5A}" dt="2018-04-05T10:08:36.898" v="178"/>
        <pc:sldMkLst>
          <pc:docMk/>
          <pc:sldMk cId="3074345230" sldId="334"/>
        </pc:sldMkLst>
        <pc:spChg chg="mod">
          <ac:chgData name="Witold Srokosz" userId="S::witold.srokosz@uwr.edu.pl::63485252-d0f4-4e7c-9736-88ae53dd431c" providerId="AD" clId="Web-{6591AC9A-9EC3-4877-9236-A44861BF9F5A}" dt="2018-04-05T10:08:36.898" v="178"/>
          <ac:spMkLst>
            <pc:docMk/>
            <pc:sldMk cId="3074345230" sldId="334"/>
            <ac:spMk id="198658" creationId="{00000000-0000-0000-0000-000000000000}"/>
          </ac:spMkLst>
        </pc:spChg>
      </pc:sldChg>
      <pc:sldChg chg="modSp add">
        <pc:chgData name="Witold Srokosz" userId="S::witold.srokosz@uwr.edu.pl::63485252-d0f4-4e7c-9736-88ae53dd431c" providerId="AD" clId="Web-{6591AC9A-9EC3-4877-9236-A44861BF9F5A}" dt="2018-04-05T10:09:44.822" v="180"/>
        <pc:sldMkLst>
          <pc:docMk/>
          <pc:sldMk cId="2438163336" sldId="335"/>
        </pc:sldMkLst>
        <pc:spChg chg="mod">
          <ac:chgData name="Witold Srokosz" userId="S::witold.srokosz@uwr.edu.pl::63485252-d0f4-4e7c-9736-88ae53dd431c" providerId="AD" clId="Web-{6591AC9A-9EC3-4877-9236-A44861BF9F5A}" dt="2018-04-05T10:09:44.822" v="180"/>
          <ac:spMkLst>
            <pc:docMk/>
            <pc:sldMk cId="2438163336" sldId="335"/>
            <ac:spMk id="221186" creationId="{00000000-0000-0000-0000-000000000000}"/>
          </ac:spMkLst>
        </pc:spChg>
      </pc:sldChg>
      <pc:sldChg chg="modSp add">
        <pc:chgData name="Witold Srokosz" userId="S::witold.srokosz@uwr.edu.pl::63485252-d0f4-4e7c-9736-88ae53dd431c" providerId="AD" clId="Web-{6591AC9A-9EC3-4877-9236-A44861BF9F5A}" dt="2018-04-05T10:09:54.134" v="182"/>
        <pc:sldMkLst>
          <pc:docMk/>
          <pc:sldMk cId="8445085" sldId="336"/>
        </pc:sldMkLst>
        <pc:spChg chg="mod">
          <ac:chgData name="Witold Srokosz" userId="S::witold.srokosz@uwr.edu.pl::63485252-d0f4-4e7c-9736-88ae53dd431c" providerId="AD" clId="Web-{6591AC9A-9EC3-4877-9236-A44861BF9F5A}" dt="2018-04-05T10:09:54.134" v="182"/>
          <ac:spMkLst>
            <pc:docMk/>
            <pc:sldMk cId="8445085" sldId="336"/>
            <ac:spMk id="222210" creationId="{00000000-0000-0000-0000-000000000000}"/>
          </ac:spMkLst>
        </pc:spChg>
      </pc:sldChg>
      <pc:sldChg chg="modSp add">
        <pc:chgData name="Witold Srokosz" userId="S::witold.srokosz@uwr.edu.pl::63485252-d0f4-4e7c-9736-88ae53dd431c" providerId="AD" clId="Web-{6591AC9A-9EC3-4877-9236-A44861BF9F5A}" dt="2018-04-05T10:10:13.026" v="185"/>
        <pc:sldMkLst>
          <pc:docMk/>
          <pc:sldMk cId="2982322122" sldId="337"/>
        </pc:sldMkLst>
        <pc:spChg chg="mod">
          <ac:chgData name="Witold Srokosz" userId="S::witold.srokosz@uwr.edu.pl::63485252-d0f4-4e7c-9736-88ae53dd431c" providerId="AD" clId="Web-{6591AC9A-9EC3-4877-9236-A44861BF9F5A}" dt="2018-04-05T10:10:13.026" v="185"/>
          <ac:spMkLst>
            <pc:docMk/>
            <pc:sldMk cId="2982322122" sldId="337"/>
            <ac:spMk id="223234" creationId="{00000000-0000-0000-0000-000000000000}"/>
          </ac:spMkLst>
        </pc:spChg>
      </pc:sldChg>
      <pc:sldChg chg="modSp add">
        <pc:chgData name="Witold Srokosz" userId="S::witold.srokosz@uwr.edu.pl::63485252-d0f4-4e7c-9736-88ae53dd431c" providerId="AD" clId="Web-{6591AC9A-9EC3-4877-9236-A44861BF9F5A}" dt="2018-04-05T10:10:23.870" v="187"/>
        <pc:sldMkLst>
          <pc:docMk/>
          <pc:sldMk cId="1287108484" sldId="338"/>
        </pc:sldMkLst>
        <pc:spChg chg="mod">
          <ac:chgData name="Witold Srokosz" userId="S::witold.srokosz@uwr.edu.pl::63485252-d0f4-4e7c-9736-88ae53dd431c" providerId="AD" clId="Web-{6591AC9A-9EC3-4877-9236-A44861BF9F5A}" dt="2018-04-05T10:10:23.870" v="187"/>
          <ac:spMkLst>
            <pc:docMk/>
            <pc:sldMk cId="1287108484" sldId="338"/>
            <ac:spMk id="224258" creationId="{00000000-0000-0000-0000-000000000000}"/>
          </ac:spMkLst>
        </pc:spChg>
      </pc:sldChg>
      <pc:sldChg chg="modSp add">
        <pc:chgData name="Witold Srokosz" userId="S::witold.srokosz@uwr.edu.pl::63485252-d0f4-4e7c-9736-88ae53dd431c" providerId="AD" clId="Web-{6591AC9A-9EC3-4877-9236-A44861BF9F5A}" dt="2018-04-05T10:10:34.480" v="189"/>
        <pc:sldMkLst>
          <pc:docMk/>
          <pc:sldMk cId="3935065641" sldId="339"/>
        </pc:sldMkLst>
        <pc:spChg chg="mod">
          <ac:chgData name="Witold Srokosz" userId="S::witold.srokosz@uwr.edu.pl::63485252-d0f4-4e7c-9736-88ae53dd431c" providerId="AD" clId="Web-{6591AC9A-9EC3-4877-9236-A44861BF9F5A}" dt="2018-04-05T10:10:34.480" v="189"/>
          <ac:spMkLst>
            <pc:docMk/>
            <pc:sldMk cId="3935065641" sldId="339"/>
            <ac:spMk id="225282" creationId="{00000000-0000-0000-0000-000000000000}"/>
          </ac:spMkLst>
        </pc:spChg>
      </pc:sldChg>
      <pc:sldChg chg="modSp add">
        <pc:chgData name="Witold Srokosz" userId="S::witold.srokosz@uwr.edu.pl::63485252-d0f4-4e7c-9736-88ae53dd431c" providerId="AD" clId="Web-{6591AC9A-9EC3-4877-9236-A44861BF9F5A}" dt="2018-04-05T10:10:43.370" v="191"/>
        <pc:sldMkLst>
          <pc:docMk/>
          <pc:sldMk cId="1141596502" sldId="340"/>
        </pc:sldMkLst>
        <pc:spChg chg="mod">
          <ac:chgData name="Witold Srokosz" userId="S::witold.srokosz@uwr.edu.pl::63485252-d0f4-4e7c-9736-88ae53dd431c" providerId="AD" clId="Web-{6591AC9A-9EC3-4877-9236-A44861BF9F5A}" dt="2018-04-05T10:10:43.370" v="191"/>
          <ac:spMkLst>
            <pc:docMk/>
            <pc:sldMk cId="1141596502" sldId="340"/>
            <ac:spMk id="226306" creationId="{00000000-0000-0000-0000-000000000000}"/>
          </ac:spMkLst>
        </pc:spChg>
      </pc:sldChg>
      <pc:sldChg chg="modSp add">
        <pc:chgData name="Witold Srokosz" userId="S::witold.srokosz@uwr.edu.pl::63485252-d0f4-4e7c-9736-88ae53dd431c" providerId="AD" clId="Web-{6591AC9A-9EC3-4877-9236-A44861BF9F5A}" dt="2018-04-05T10:10:55.199" v="193"/>
        <pc:sldMkLst>
          <pc:docMk/>
          <pc:sldMk cId="2725009541" sldId="341"/>
        </pc:sldMkLst>
        <pc:spChg chg="mod">
          <ac:chgData name="Witold Srokosz" userId="S::witold.srokosz@uwr.edu.pl::63485252-d0f4-4e7c-9736-88ae53dd431c" providerId="AD" clId="Web-{6591AC9A-9EC3-4877-9236-A44861BF9F5A}" dt="2018-04-05T10:10:55.199" v="193"/>
          <ac:spMkLst>
            <pc:docMk/>
            <pc:sldMk cId="2725009541" sldId="341"/>
            <ac:spMk id="227330" creationId="{00000000-0000-0000-0000-000000000000}"/>
          </ac:spMkLst>
        </pc:spChg>
      </pc:sldChg>
      <pc:sldChg chg="modSp add">
        <pc:chgData name="Witold Srokosz" userId="S::witold.srokosz@uwr.edu.pl::63485252-d0f4-4e7c-9736-88ae53dd431c" providerId="AD" clId="Web-{6591AC9A-9EC3-4877-9236-A44861BF9F5A}" dt="2018-04-05T10:11:07.496" v="196"/>
        <pc:sldMkLst>
          <pc:docMk/>
          <pc:sldMk cId="3652525916" sldId="342"/>
        </pc:sldMkLst>
        <pc:spChg chg="mod">
          <ac:chgData name="Witold Srokosz" userId="S::witold.srokosz@uwr.edu.pl::63485252-d0f4-4e7c-9736-88ae53dd431c" providerId="AD" clId="Web-{6591AC9A-9EC3-4877-9236-A44861BF9F5A}" dt="2018-04-05T10:11:03.824" v="195"/>
          <ac:spMkLst>
            <pc:docMk/>
            <pc:sldMk cId="3652525916" sldId="342"/>
            <ac:spMk id="2" creationId="{00000000-0000-0000-0000-000000000000}"/>
          </ac:spMkLst>
        </pc:spChg>
        <pc:spChg chg="mod">
          <ac:chgData name="Witold Srokosz" userId="S::witold.srokosz@uwr.edu.pl::63485252-d0f4-4e7c-9736-88ae53dd431c" providerId="AD" clId="Web-{6591AC9A-9EC3-4877-9236-A44861BF9F5A}" dt="2018-04-05T10:11:07.496" v="196"/>
          <ac:spMkLst>
            <pc:docMk/>
            <pc:sldMk cId="3652525916" sldId="342"/>
            <ac:spMk id="3" creationId="{00000000-0000-0000-0000-000000000000}"/>
          </ac:spMkLst>
        </pc:spChg>
      </pc:sldChg>
      <pc:sldChg chg="modSp add">
        <pc:chgData name="Witold Srokosz" userId="S::witold.srokosz@uwr.edu.pl::63485252-d0f4-4e7c-9736-88ae53dd431c" providerId="AD" clId="Web-{6591AC9A-9EC3-4877-9236-A44861BF9F5A}" dt="2018-04-05T10:11:17.622" v="198"/>
        <pc:sldMkLst>
          <pc:docMk/>
          <pc:sldMk cId="1697577110" sldId="343"/>
        </pc:sldMkLst>
        <pc:spChg chg="mod">
          <ac:chgData name="Witold Srokosz" userId="S::witold.srokosz@uwr.edu.pl::63485252-d0f4-4e7c-9736-88ae53dd431c" providerId="AD" clId="Web-{6591AC9A-9EC3-4877-9236-A44861BF9F5A}" dt="2018-04-05T10:11:17.622" v="198"/>
          <ac:spMkLst>
            <pc:docMk/>
            <pc:sldMk cId="1697577110" sldId="343"/>
            <ac:spMk id="3" creationId="{00000000-0000-0000-0000-000000000000}"/>
          </ac:spMkLst>
        </pc:spChg>
      </pc:sldChg>
      <pc:sldChg chg="modSp add">
        <pc:chgData name="Witold Srokosz" userId="S::witold.srokosz@uwr.edu.pl::63485252-d0f4-4e7c-9736-88ae53dd431c" providerId="AD" clId="Web-{6591AC9A-9EC3-4877-9236-A44861BF9F5A}" dt="2018-04-05T10:11:27.231" v="200"/>
        <pc:sldMkLst>
          <pc:docMk/>
          <pc:sldMk cId="3515046610" sldId="344"/>
        </pc:sldMkLst>
        <pc:spChg chg="mod">
          <ac:chgData name="Witold Srokosz" userId="S::witold.srokosz@uwr.edu.pl::63485252-d0f4-4e7c-9736-88ae53dd431c" providerId="AD" clId="Web-{6591AC9A-9EC3-4877-9236-A44861BF9F5A}" dt="2018-04-05T10:11:27.231" v="200"/>
          <ac:spMkLst>
            <pc:docMk/>
            <pc:sldMk cId="3515046610" sldId="344"/>
            <ac:spMk id="3" creationId="{00000000-0000-0000-0000-000000000000}"/>
          </ac:spMkLst>
        </pc:spChg>
      </pc:sldChg>
      <pc:sldChg chg="modSp add">
        <pc:chgData name="Witold Srokosz" userId="S::witold.srokosz@uwr.edu.pl::63485252-d0f4-4e7c-9736-88ae53dd431c" providerId="AD" clId="Web-{6591AC9A-9EC3-4877-9236-A44861BF9F5A}" dt="2018-04-05T10:11:47.951" v="207"/>
        <pc:sldMkLst>
          <pc:docMk/>
          <pc:sldMk cId="423051991" sldId="345"/>
        </pc:sldMkLst>
        <pc:spChg chg="mod">
          <ac:chgData name="Witold Srokosz" userId="S::witold.srokosz@uwr.edu.pl::63485252-d0f4-4e7c-9736-88ae53dd431c" providerId="AD" clId="Web-{6591AC9A-9EC3-4877-9236-A44861BF9F5A}" dt="2018-04-05T10:11:47.951" v="207"/>
          <ac:spMkLst>
            <pc:docMk/>
            <pc:sldMk cId="423051991" sldId="345"/>
            <ac:spMk id="3" creationId="{00000000-0000-0000-0000-000000000000}"/>
          </ac:spMkLst>
        </pc:spChg>
      </pc:sldChg>
      <pc:sldChg chg="modSp add">
        <pc:chgData name="Witold Srokosz" userId="S::witold.srokosz@uwr.edu.pl::63485252-d0f4-4e7c-9736-88ae53dd431c" providerId="AD" clId="Web-{6591AC9A-9EC3-4877-9236-A44861BF9F5A}" dt="2018-04-05T10:12:03.310" v="209"/>
        <pc:sldMkLst>
          <pc:docMk/>
          <pc:sldMk cId="3877173531" sldId="346"/>
        </pc:sldMkLst>
        <pc:spChg chg="mod">
          <ac:chgData name="Witold Srokosz" userId="S::witold.srokosz@uwr.edu.pl::63485252-d0f4-4e7c-9736-88ae53dd431c" providerId="AD" clId="Web-{6591AC9A-9EC3-4877-9236-A44861BF9F5A}" dt="2018-04-05T10:12:03.310" v="209"/>
          <ac:spMkLst>
            <pc:docMk/>
            <pc:sldMk cId="3877173531" sldId="346"/>
            <ac:spMk id="3" creationId="{00000000-0000-0000-0000-000000000000}"/>
          </ac:spMkLst>
        </pc:spChg>
      </pc:sldChg>
      <pc:sldChg chg="modSp add">
        <pc:chgData name="Witold Srokosz" userId="S::witold.srokosz@uwr.edu.pl::63485252-d0f4-4e7c-9736-88ae53dd431c" providerId="AD" clId="Web-{6591AC9A-9EC3-4877-9236-A44861BF9F5A}" dt="2018-04-05T10:12:21.483" v="214"/>
        <pc:sldMkLst>
          <pc:docMk/>
          <pc:sldMk cId="1590597624" sldId="347"/>
        </pc:sldMkLst>
        <pc:spChg chg="mod">
          <ac:chgData name="Witold Srokosz" userId="S::witold.srokosz@uwr.edu.pl::63485252-d0f4-4e7c-9736-88ae53dd431c" providerId="AD" clId="Web-{6591AC9A-9EC3-4877-9236-A44861BF9F5A}" dt="2018-04-05T10:12:21.483" v="214"/>
          <ac:spMkLst>
            <pc:docMk/>
            <pc:sldMk cId="1590597624" sldId="347"/>
            <ac:spMk id="3" creationId="{00000000-0000-0000-0000-000000000000}"/>
          </ac:spMkLst>
        </pc:spChg>
      </pc:sldChg>
      <pc:sldChg chg="modSp add">
        <pc:chgData name="Witold Srokosz" userId="S::witold.srokosz@uwr.edu.pl::63485252-d0f4-4e7c-9736-88ae53dd431c" providerId="AD" clId="Web-{6591AC9A-9EC3-4877-9236-A44861BF9F5A}" dt="2018-04-05T10:12:32.577" v="216"/>
        <pc:sldMkLst>
          <pc:docMk/>
          <pc:sldMk cId="2809229421" sldId="348"/>
        </pc:sldMkLst>
        <pc:spChg chg="mod">
          <ac:chgData name="Witold Srokosz" userId="S::witold.srokosz@uwr.edu.pl::63485252-d0f4-4e7c-9736-88ae53dd431c" providerId="AD" clId="Web-{6591AC9A-9EC3-4877-9236-A44861BF9F5A}" dt="2018-04-05T10:12:32.577" v="216"/>
          <ac:spMkLst>
            <pc:docMk/>
            <pc:sldMk cId="2809229421" sldId="348"/>
            <ac:spMk id="3" creationId="{00000000-0000-0000-0000-000000000000}"/>
          </ac:spMkLst>
        </pc:spChg>
      </pc:sldChg>
      <pc:sldChg chg="modSp add">
        <pc:chgData name="Witold Srokosz" userId="S::witold.srokosz@uwr.edu.pl::63485252-d0f4-4e7c-9736-88ae53dd431c" providerId="AD" clId="Web-{6591AC9A-9EC3-4877-9236-A44861BF9F5A}" dt="2018-04-05T10:12:41.968" v="218"/>
        <pc:sldMkLst>
          <pc:docMk/>
          <pc:sldMk cId="2567332206" sldId="349"/>
        </pc:sldMkLst>
        <pc:spChg chg="mod">
          <ac:chgData name="Witold Srokosz" userId="S::witold.srokosz@uwr.edu.pl::63485252-d0f4-4e7c-9736-88ae53dd431c" providerId="AD" clId="Web-{6591AC9A-9EC3-4877-9236-A44861BF9F5A}" dt="2018-04-05T10:12:41.968" v="218"/>
          <ac:spMkLst>
            <pc:docMk/>
            <pc:sldMk cId="2567332206" sldId="349"/>
            <ac:spMk id="3" creationId="{00000000-0000-0000-0000-000000000000}"/>
          </ac:spMkLst>
        </pc:spChg>
      </pc:sldChg>
      <pc:sldChg chg="modSp add">
        <pc:chgData name="Witold Srokosz" userId="S::witold.srokosz@uwr.edu.pl::63485252-d0f4-4e7c-9736-88ae53dd431c" providerId="AD" clId="Web-{6591AC9A-9EC3-4877-9236-A44861BF9F5A}" dt="2018-04-05T10:13:00.578" v="221"/>
        <pc:sldMkLst>
          <pc:docMk/>
          <pc:sldMk cId="4291275080" sldId="350"/>
        </pc:sldMkLst>
        <pc:spChg chg="mod">
          <ac:chgData name="Witold Srokosz" userId="S::witold.srokosz@uwr.edu.pl::63485252-d0f4-4e7c-9736-88ae53dd431c" providerId="AD" clId="Web-{6591AC9A-9EC3-4877-9236-A44861BF9F5A}" dt="2018-04-05T10:12:58.781" v="220"/>
          <ac:spMkLst>
            <pc:docMk/>
            <pc:sldMk cId="4291275080" sldId="350"/>
            <ac:spMk id="257026" creationId="{00000000-0000-0000-0000-000000000000}"/>
          </ac:spMkLst>
        </pc:spChg>
        <pc:spChg chg="mod">
          <ac:chgData name="Witold Srokosz" userId="S::witold.srokosz@uwr.edu.pl::63485252-d0f4-4e7c-9736-88ae53dd431c" providerId="AD" clId="Web-{6591AC9A-9EC3-4877-9236-A44861BF9F5A}" dt="2018-04-05T10:13:00.578" v="221"/>
          <ac:spMkLst>
            <pc:docMk/>
            <pc:sldMk cId="4291275080" sldId="350"/>
            <ac:spMk id="257027" creationId="{00000000-0000-0000-0000-000000000000}"/>
          </ac:spMkLst>
        </pc:spChg>
      </pc:sldChg>
      <pc:sldChg chg="modSp add">
        <pc:chgData name="Witold Srokosz" userId="S::witold.srokosz@uwr.edu.pl::63485252-d0f4-4e7c-9736-88ae53dd431c" providerId="AD" clId="Web-{6591AC9A-9EC3-4877-9236-A44861BF9F5A}" dt="2018-04-05T10:13:12.750" v="223"/>
        <pc:sldMkLst>
          <pc:docMk/>
          <pc:sldMk cId="2027326140" sldId="351"/>
        </pc:sldMkLst>
        <pc:spChg chg="mod">
          <ac:chgData name="Witold Srokosz" userId="S::witold.srokosz@uwr.edu.pl::63485252-d0f4-4e7c-9736-88ae53dd431c" providerId="AD" clId="Web-{6591AC9A-9EC3-4877-9236-A44861BF9F5A}" dt="2018-04-05T10:13:12.750" v="223"/>
          <ac:spMkLst>
            <pc:docMk/>
            <pc:sldMk cId="2027326140" sldId="351"/>
            <ac:spMk id="258051" creationId="{00000000-0000-0000-0000-000000000000}"/>
          </ac:spMkLst>
        </pc:spChg>
      </pc:sldChg>
      <pc:sldChg chg="modSp add">
        <pc:chgData name="Witold Srokosz" userId="S::witold.srokosz@uwr.edu.pl::63485252-d0f4-4e7c-9736-88ae53dd431c" providerId="AD" clId="Web-{6591AC9A-9EC3-4877-9236-A44861BF9F5A}" dt="2018-04-05T10:13:28.673" v="226"/>
        <pc:sldMkLst>
          <pc:docMk/>
          <pc:sldMk cId="3050475164" sldId="352"/>
        </pc:sldMkLst>
        <pc:spChg chg="mod">
          <ac:chgData name="Witold Srokosz" userId="S::witold.srokosz@uwr.edu.pl::63485252-d0f4-4e7c-9736-88ae53dd431c" providerId="AD" clId="Web-{6591AC9A-9EC3-4877-9236-A44861BF9F5A}" dt="2018-04-05T10:13:28.673" v="226"/>
          <ac:spMkLst>
            <pc:docMk/>
            <pc:sldMk cId="3050475164" sldId="352"/>
            <ac:spMk id="230402" creationId="{00000000-0000-0000-0000-000000000000}"/>
          </ac:spMkLst>
        </pc:spChg>
      </pc:sldChg>
      <pc:sldChg chg="modSp add">
        <pc:chgData name="Witold Srokosz" userId="S::witold.srokosz@uwr.edu.pl::63485252-d0f4-4e7c-9736-88ae53dd431c" providerId="AD" clId="Web-{6591AC9A-9EC3-4877-9236-A44861BF9F5A}" dt="2018-04-05T10:13:49.033" v="229"/>
        <pc:sldMkLst>
          <pc:docMk/>
          <pc:sldMk cId="2052406485" sldId="353"/>
        </pc:sldMkLst>
        <pc:spChg chg="mod">
          <ac:chgData name="Witold Srokosz" userId="S::witold.srokosz@uwr.edu.pl::63485252-d0f4-4e7c-9736-88ae53dd431c" providerId="AD" clId="Web-{6591AC9A-9EC3-4877-9236-A44861BF9F5A}" dt="2018-04-05T10:13:49.033" v="229"/>
          <ac:spMkLst>
            <pc:docMk/>
            <pc:sldMk cId="2052406485" sldId="353"/>
            <ac:spMk id="234498" creationId="{00000000-0000-0000-0000-000000000000}"/>
          </ac:spMkLst>
        </pc:spChg>
        <pc:spChg chg="mod">
          <ac:chgData name="Witold Srokosz" userId="S::witold.srokosz@uwr.edu.pl::63485252-d0f4-4e7c-9736-88ae53dd431c" providerId="AD" clId="Web-{6591AC9A-9EC3-4877-9236-A44861BF9F5A}" dt="2018-04-05T10:13:46.470" v="228"/>
          <ac:spMkLst>
            <pc:docMk/>
            <pc:sldMk cId="2052406485" sldId="353"/>
            <ac:spMk id="234499" creationId="{00000000-0000-0000-0000-000000000000}"/>
          </ac:spMkLst>
        </pc:spChg>
      </pc:sldChg>
      <pc:sldChg chg="modSp add">
        <pc:chgData name="Witold Srokosz" userId="S::witold.srokosz@uwr.edu.pl::63485252-d0f4-4e7c-9736-88ae53dd431c" providerId="AD" clId="Web-{6591AC9A-9EC3-4877-9236-A44861BF9F5A}" dt="2018-04-05T10:13:57.345" v="231"/>
        <pc:sldMkLst>
          <pc:docMk/>
          <pc:sldMk cId="2886017378" sldId="354"/>
        </pc:sldMkLst>
        <pc:spChg chg="mod">
          <ac:chgData name="Witold Srokosz" userId="S::witold.srokosz@uwr.edu.pl::63485252-d0f4-4e7c-9736-88ae53dd431c" providerId="AD" clId="Web-{6591AC9A-9EC3-4877-9236-A44861BF9F5A}" dt="2018-04-05T10:13:57.345" v="231"/>
          <ac:spMkLst>
            <pc:docMk/>
            <pc:sldMk cId="2886017378" sldId="354"/>
            <ac:spMk id="235522" creationId="{00000000-0000-0000-0000-000000000000}"/>
          </ac:spMkLst>
        </pc:spChg>
      </pc:sldChg>
      <pc:sldChg chg="modSp add">
        <pc:chgData name="Witold Srokosz" userId="S::witold.srokosz@uwr.edu.pl::63485252-d0f4-4e7c-9736-88ae53dd431c" providerId="AD" clId="Web-{6591AC9A-9EC3-4877-9236-A44861BF9F5A}" dt="2018-04-05T10:14:22.752" v="233"/>
        <pc:sldMkLst>
          <pc:docMk/>
          <pc:sldMk cId="1311175328" sldId="355"/>
        </pc:sldMkLst>
        <pc:spChg chg="mod">
          <ac:chgData name="Witold Srokosz" userId="S::witold.srokosz@uwr.edu.pl::63485252-d0f4-4e7c-9736-88ae53dd431c" providerId="AD" clId="Web-{6591AC9A-9EC3-4877-9236-A44861BF9F5A}" dt="2018-04-05T10:14:22.752" v="233"/>
          <ac:spMkLst>
            <pc:docMk/>
            <pc:sldMk cId="1311175328" sldId="355"/>
            <ac:spMk id="266243" creationId="{00000000-0000-0000-0000-000000000000}"/>
          </ac:spMkLst>
        </pc:spChg>
      </pc:sldChg>
      <pc:sldChg chg="modSp add">
        <pc:chgData name="Witold Srokosz" userId="S::witold.srokosz@uwr.edu.pl::63485252-d0f4-4e7c-9736-88ae53dd431c" providerId="AD" clId="Web-{6591AC9A-9EC3-4877-9236-A44861BF9F5A}" dt="2018-04-05T10:14:38.581" v="235"/>
        <pc:sldMkLst>
          <pc:docMk/>
          <pc:sldMk cId="4234454122" sldId="356"/>
        </pc:sldMkLst>
        <pc:spChg chg="mod">
          <ac:chgData name="Witold Srokosz" userId="S::witold.srokosz@uwr.edu.pl::63485252-d0f4-4e7c-9736-88ae53dd431c" providerId="AD" clId="Web-{6591AC9A-9EC3-4877-9236-A44861BF9F5A}" dt="2018-04-05T10:14:38.581" v="235"/>
          <ac:spMkLst>
            <pc:docMk/>
            <pc:sldMk cId="4234454122" sldId="356"/>
            <ac:spMk id="265219" creationId="{00000000-0000-0000-0000-000000000000}"/>
          </ac:spMkLst>
        </pc:spChg>
      </pc:sldChg>
      <pc:sldChg chg="modSp add">
        <pc:chgData name="Witold Srokosz" userId="S::witold.srokosz@uwr.edu.pl::63485252-d0f4-4e7c-9736-88ae53dd431c" providerId="AD" clId="Web-{6591AC9A-9EC3-4877-9236-A44861BF9F5A}" dt="2018-04-05T10:14:56.207" v="238"/>
        <pc:sldMkLst>
          <pc:docMk/>
          <pc:sldMk cId="3178365889" sldId="357"/>
        </pc:sldMkLst>
        <pc:spChg chg="mod">
          <ac:chgData name="Witold Srokosz" userId="S::witold.srokosz@uwr.edu.pl::63485252-d0f4-4e7c-9736-88ae53dd431c" providerId="AD" clId="Web-{6591AC9A-9EC3-4877-9236-A44861BF9F5A}" dt="2018-04-05T10:14:56.207" v="238"/>
          <ac:spMkLst>
            <pc:docMk/>
            <pc:sldMk cId="3178365889" sldId="357"/>
            <ac:spMk id="237570" creationId="{00000000-0000-0000-0000-000000000000}"/>
          </ac:spMkLst>
        </pc:spChg>
        <pc:spChg chg="mod">
          <ac:chgData name="Witold Srokosz" userId="S::witold.srokosz@uwr.edu.pl::63485252-d0f4-4e7c-9736-88ae53dd431c" providerId="AD" clId="Web-{6591AC9A-9EC3-4877-9236-A44861BF9F5A}" dt="2018-04-05T10:14:52.597" v="237"/>
          <ac:spMkLst>
            <pc:docMk/>
            <pc:sldMk cId="3178365889" sldId="357"/>
            <ac:spMk id="237571" creationId="{00000000-0000-0000-0000-000000000000}"/>
          </ac:spMkLst>
        </pc:spChg>
      </pc:sldChg>
      <pc:sldChg chg="modSp add">
        <pc:chgData name="Witold Srokosz" userId="S::witold.srokosz@uwr.edu.pl::63485252-d0f4-4e7c-9736-88ae53dd431c" providerId="AD" clId="Web-{6591AC9A-9EC3-4877-9236-A44861BF9F5A}" dt="2018-04-05T10:15:03.473" v="240"/>
        <pc:sldMkLst>
          <pc:docMk/>
          <pc:sldMk cId="1920345433" sldId="358"/>
        </pc:sldMkLst>
        <pc:spChg chg="mod">
          <ac:chgData name="Witold Srokosz" userId="S::witold.srokosz@uwr.edu.pl::63485252-d0f4-4e7c-9736-88ae53dd431c" providerId="AD" clId="Web-{6591AC9A-9EC3-4877-9236-A44861BF9F5A}" dt="2018-04-05T10:15:03.473" v="240"/>
          <ac:spMkLst>
            <pc:docMk/>
            <pc:sldMk cId="1920345433" sldId="358"/>
            <ac:spMk id="238594" creationId="{00000000-0000-0000-0000-000000000000}"/>
          </ac:spMkLst>
        </pc:spChg>
      </pc:sldChg>
      <pc:sldChg chg="modSp add">
        <pc:chgData name="Witold Srokosz" userId="S::witold.srokosz@uwr.edu.pl::63485252-d0f4-4e7c-9736-88ae53dd431c" providerId="AD" clId="Web-{6591AC9A-9EC3-4877-9236-A44861BF9F5A}" dt="2018-04-05T10:15:16.348" v="242"/>
        <pc:sldMkLst>
          <pc:docMk/>
          <pc:sldMk cId="3655117282" sldId="359"/>
        </pc:sldMkLst>
        <pc:spChg chg="mod">
          <ac:chgData name="Witold Srokosz" userId="S::witold.srokosz@uwr.edu.pl::63485252-d0f4-4e7c-9736-88ae53dd431c" providerId="AD" clId="Web-{6591AC9A-9EC3-4877-9236-A44861BF9F5A}" dt="2018-04-05T10:15:16.348" v="242"/>
          <ac:spMkLst>
            <pc:docMk/>
            <pc:sldMk cId="3655117282" sldId="359"/>
            <ac:spMk id="239618" creationId="{00000000-0000-0000-0000-000000000000}"/>
          </ac:spMkLst>
        </pc:spChg>
      </pc:sldChg>
    </pc:docChg>
  </pc:docChgLst>
  <pc:docChgLst>
    <pc:chgData name="Witold Srokosz" userId="100300008C925DD7@LIVE.COM" providerId="AD" clId="Web-{EAAF5019-825E-4E96-BD1C-5D1DB5A670CC}"/>
    <pc:docChg chg="modSld">
      <pc:chgData name="Witold Srokosz" userId="100300008C925DD7@LIVE.COM" providerId="AD" clId="Web-{EAAF5019-825E-4E96-BD1C-5D1DB5A670CC}" dt="2018-03-11T10:42:46.724" v="48"/>
      <pc:docMkLst>
        <pc:docMk/>
      </pc:docMkLst>
      <pc:sldChg chg="modSp">
        <pc:chgData name="Witold Srokosz" userId="100300008C925DD7@LIVE.COM" providerId="AD" clId="Web-{EAAF5019-825E-4E96-BD1C-5D1DB5A670CC}" dt="2018-03-11T10:42:46.724" v="48"/>
        <pc:sldMkLst>
          <pc:docMk/>
          <pc:sldMk cId="3913842060" sldId="259"/>
        </pc:sldMkLst>
        <pc:spChg chg="mod">
          <ac:chgData name="Witold Srokosz" userId="100300008C925DD7@LIVE.COM" providerId="AD" clId="Web-{EAAF5019-825E-4E96-BD1C-5D1DB5A670CC}" dt="2018-03-11T10:42:46.724" v="48"/>
          <ac:spMkLst>
            <pc:docMk/>
            <pc:sldMk cId="3913842060" sldId="259"/>
            <ac:spMk id="4099" creationId="{00000000-0000-0000-0000-000000000000}"/>
          </ac:spMkLst>
        </pc:spChg>
      </pc:sldChg>
    </pc:docChg>
  </pc:docChgLst>
  <pc:docChgLst>
    <pc:chgData name="Witold Srokosz" userId="S::witold.srokosz@uwr.edu.pl::63485252-d0f4-4e7c-9736-88ae53dd431c" providerId="AD" clId="Web-{3A7B262D-0742-DF53-AF0F-5ED58181663E}"/>
    <pc:docChg chg="modSld">
      <pc:chgData name="Witold Srokosz" userId="S::witold.srokosz@uwr.edu.pl::63485252-d0f4-4e7c-9736-88ae53dd431c" providerId="AD" clId="Web-{3A7B262D-0742-DF53-AF0F-5ED58181663E}" dt="2019-02-22T13:38:23.771" v="1" actId="20577"/>
      <pc:docMkLst>
        <pc:docMk/>
      </pc:docMkLst>
      <pc:sldChg chg="modSp">
        <pc:chgData name="Witold Srokosz" userId="S::witold.srokosz@uwr.edu.pl::63485252-d0f4-4e7c-9736-88ae53dd431c" providerId="AD" clId="Web-{3A7B262D-0742-DF53-AF0F-5ED58181663E}" dt="2019-02-22T13:38:23.771" v="1" actId="20577"/>
        <pc:sldMkLst>
          <pc:docMk/>
          <pc:sldMk cId="1260084412" sldId="257"/>
        </pc:sldMkLst>
        <pc:spChg chg="mod">
          <ac:chgData name="Witold Srokosz" userId="S::witold.srokosz@uwr.edu.pl::63485252-d0f4-4e7c-9736-88ae53dd431c" providerId="AD" clId="Web-{3A7B262D-0742-DF53-AF0F-5ED58181663E}" dt="2019-02-22T13:38:23.771" v="1" actId="20577"/>
          <ac:spMkLst>
            <pc:docMk/>
            <pc:sldMk cId="1260084412" sldId="257"/>
            <ac:spMk id="2051" creationId="{00000000-0000-0000-0000-000000000000}"/>
          </ac:spMkLst>
        </pc:spChg>
      </pc:sldChg>
    </pc:docChg>
  </pc:docChgLst>
  <pc:docChgLst>
    <pc:chgData name="Witold Srokosz" userId="100300008C925DD7@LIVE.COM" providerId="AD" clId="Web-{D0EB1C5A-ECEC-44DE-A2DA-5479A7DD5496}"/>
    <pc:docChg chg="addSld modSld modSection">
      <pc:chgData name="Witold Srokosz" userId="100300008C925DD7@LIVE.COM" providerId="AD" clId="Web-{D0EB1C5A-ECEC-44DE-A2DA-5479A7DD5496}" dt="2018-03-01T12:11:46.879" v="51"/>
      <pc:docMkLst>
        <pc:docMk/>
      </pc:docMkLst>
      <pc:sldChg chg="modSp new">
        <pc:chgData name="Witold Srokosz" userId="100300008C925DD7@LIVE.COM" providerId="AD" clId="Web-{D0EB1C5A-ECEC-44DE-A2DA-5479A7DD5496}" dt="2018-03-01T12:11:46.879" v="51"/>
        <pc:sldMkLst>
          <pc:docMk/>
          <pc:sldMk cId="1736318445" sldId="277"/>
        </pc:sldMkLst>
        <pc:spChg chg="mod">
          <ac:chgData name="Witold Srokosz" userId="100300008C925DD7@LIVE.COM" providerId="AD" clId="Web-{D0EB1C5A-ECEC-44DE-A2DA-5479A7DD5496}" dt="2018-03-01T12:02:34.412" v="24"/>
          <ac:spMkLst>
            <pc:docMk/>
            <pc:sldMk cId="1736318445" sldId="277"/>
            <ac:spMk id="2" creationId="{168B432E-C961-4261-B343-5E326A6C6B6F}"/>
          </ac:spMkLst>
        </pc:spChg>
        <pc:spChg chg="mod">
          <ac:chgData name="Witold Srokosz" userId="100300008C925DD7@LIVE.COM" providerId="AD" clId="Web-{D0EB1C5A-ECEC-44DE-A2DA-5479A7DD5496}" dt="2018-03-01T12:11:46.879" v="51"/>
          <ac:spMkLst>
            <pc:docMk/>
            <pc:sldMk cId="1736318445" sldId="277"/>
            <ac:spMk id="3" creationId="{E889E884-C449-404A-9ECF-149E5B4E7624}"/>
          </ac:spMkLst>
        </pc:spChg>
      </pc:sldChg>
    </pc:docChg>
  </pc:docChgLst>
  <pc:docChgLst>
    <pc:chgData name="Witold Srokosz" userId="S::witold.srokosz@uwr.edu.pl::63485252-d0f4-4e7c-9736-88ae53dd431c" providerId="AD" clId="Web-{FE834077-887C-395E-BD88-0E7C49D02302}"/>
    <pc:docChg chg="addSld modSld">
      <pc:chgData name="Witold Srokosz" userId="S::witold.srokosz@uwr.edu.pl::63485252-d0f4-4e7c-9736-88ae53dd431c" providerId="AD" clId="Web-{FE834077-887C-395E-BD88-0E7C49D02302}" dt="2019-04-29T09:08:00.910" v="135" actId="20577"/>
      <pc:docMkLst>
        <pc:docMk/>
      </pc:docMkLst>
      <pc:sldChg chg="add">
        <pc:chgData name="Witold Srokosz" userId="S::witold.srokosz@uwr.edu.pl::63485252-d0f4-4e7c-9736-88ae53dd431c" providerId="AD" clId="Web-{FE834077-887C-395E-BD88-0E7C49D02302}" dt="2019-04-29T08:45:22.094" v="0"/>
        <pc:sldMkLst>
          <pc:docMk/>
          <pc:sldMk cId="656625262" sldId="378"/>
        </pc:sldMkLst>
      </pc:sldChg>
      <pc:sldChg chg="delSp modSp new">
        <pc:chgData name="Witold Srokosz" userId="S::witold.srokosz@uwr.edu.pl::63485252-d0f4-4e7c-9736-88ae53dd431c" providerId="AD" clId="Web-{FE834077-887C-395E-BD88-0E7C49D02302}" dt="2019-04-29T09:02:13.007" v="80" actId="20577"/>
        <pc:sldMkLst>
          <pc:docMk/>
          <pc:sldMk cId="714097391" sldId="379"/>
        </pc:sldMkLst>
        <pc:spChg chg="del">
          <ac:chgData name="Witold Srokosz" userId="S::witold.srokosz@uwr.edu.pl::63485252-d0f4-4e7c-9736-88ae53dd431c" providerId="AD" clId="Web-{FE834077-887C-395E-BD88-0E7C49D02302}" dt="2019-04-29T08:49:01.029" v="2"/>
          <ac:spMkLst>
            <pc:docMk/>
            <pc:sldMk cId="714097391" sldId="379"/>
            <ac:spMk id="2" creationId="{D14AC966-269B-402D-9076-8AB1CFC49F23}"/>
          </ac:spMkLst>
        </pc:spChg>
        <pc:spChg chg="mod">
          <ac:chgData name="Witold Srokosz" userId="S::witold.srokosz@uwr.edu.pl::63485252-d0f4-4e7c-9736-88ae53dd431c" providerId="AD" clId="Web-{FE834077-887C-395E-BD88-0E7C49D02302}" dt="2019-04-29T09:02:13.007" v="80" actId="20577"/>
          <ac:spMkLst>
            <pc:docMk/>
            <pc:sldMk cId="714097391" sldId="379"/>
            <ac:spMk id="3" creationId="{830A2497-2FAD-4B72-8723-801A99A70053}"/>
          </ac:spMkLst>
        </pc:spChg>
      </pc:sldChg>
      <pc:sldChg chg="delSp modSp new">
        <pc:chgData name="Witold Srokosz" userId="S::witold.srokosz@uwr.edu.pl::63485252-d0f4-4e7c-9736-88ae53dd431c" providerId="AD" clId="Web-{FE834077-887C-395E-BD88-0E7C49D02302}" dt="2019-04-29T09:02:44.444" v="87" actId="20577"/>
        <pc:sldMkLst>
          <pc:docMk/>
          <pc:sldMk cId="2852545493" sldId="380"/>
        </pc:sldMkLst>
        <pc:spChg chg="del">
          <ac:chgData name="Witold Srokosz" userId="S::witold.srokosz@uwr.edu.pl::63485252-d0f4-4e7c-9736-88ae53dd431c" providerId="AD" clId="Web-{FE834077-887C-395E-BD88-0E7C49D02302}" dt="2019-04-29T09:02:26.085" v="82"/>
          <ac:spMkLst>
            <pc:docMk/>
            <pc:sldMk cId="2852545493" sldId="380"/>
            <ac:spMk id="2" creationId="{4B6130FD-7A9F-41D7-B713-27388981DD9B}"/>
          </ac:spMkLst>
        </pc:spChg>
        <pc:spChg chg="mod">
          <ac:chgData name="Witold Srokosz" userId="S::witold.srokosz@uwr.edu.pl::63485252-d0f4-4e7c-9736-88ae53dd431c" providerId="AD" clId="Web-{FE834077-887C-395E-BD88-0E7C49D02302}" dt="2019-04-29T09:02:44.444" v="87" actId="20577"/>
          <ac:spMkLst>
            <pc:docMk/>
            <pc:sldMk cId="2852545493" sldId="380"/>
            <ac:spMk id="3" creationId="{E0A26996-0379-44F3-87B3-EBD2ED2587E7}"/>
          </ac:spMkLst>
        </pc:spChg>
      </pc:sldChg>
      <pc:sldChg chg="delSp modSp new">
        <pc:chgData name="Witold Srokosz" userId="S::witold.srokosz@uwr.edu.pl::63485252-d0f4-4e7c-9736-88ae53dd431c" providerId="AD" clId="Web-{FE834077-887C-395E-BD88-0E7C49D02302}" dt="2019-04-29T09:08:00.910" v="135" actId="20577"/>
        <pc:sldMkLst>
          <pc:docMk/>
          <pc:sldMk cId="1888400788" sldId="381"/>
        </pc:sldMkLst>
        <pc:spChg chg="del">
          <ac:chgData name="Witold Srokosz" userId="S::witold.srokosz@uwr.edu.pl::63485252-d0f4-4e7c-9736-88ae53dd431c" providerId="AD" clId="Web-{FE834077-887C-395E-BD88-0E7C49D02302}" dt="2019-04-29T09:03:19.475" v="89"/>
          <ac:spMkLst>
            <pc:docMk/>
            <pc:sldMk cId="1888400788" sldId="381"/>
            <ac:spMk id="2" creationId="{A0A4DED2-4465-4A67-A261-D97C46DCFB3D}"/>
          </ac:spMkLst>
        </pc:spChg>
        <pc:spChg chg="mod">
          <ac:chgData name="Witold Srokosz" userId="S::witold.srokosz@uwr.edu.pl::63485252-d0f4-4e7c-9736-88ae53dd431c" providerId="AD" clId="Web-{FE834077-887C-395E-BD88-0E7C49D02302}" dt="2019-04-29T09:08:00.910" v="135" actId="20577"/>
          <ac:spMkLst>
            <pc:docMk/>
            <pc:sldMk cId="1888400788" sldId="381"/>
            <ac:spMk id="3" creationId="{3C4C3E10-D95E-4148-8D85-2E5057A1EF10}"/>
          </ac:spMkLst>
        </pc:spChg>
      </pc:sldChg>
      <pc:sldChg chg="delSp modSp new">
        <pc:chgData name="Witold Srokosz" userId="S::witold.srokosz@uwr.edu.pl::63485252-d0f4-4e7c-9736-88ae53dd431c" providerId="AD" clId="Web-{FE834077-887C-395E-BD88-0E7C49D02302}" dt="2019-04-29T09:07:15.708" v="131" actId="20577"/>
        <pc:sldMkLst>
          <pc:docMk/>
          <pc:sldMk cId="3715224946" sldId="382"/>
        </pc:sldMkLst>
        <pc:spChg chg="del">
          <ac:chgData name="Witold Srokosz" userId="S::witold.srokosz@uwr.edu.pl::63485252-d0f4-4e7c-9736-88ae53dd431c" providerId="AD" clId="Web-{FE834077-887C-395E-BD88-0E7C49D02302}" dt="2019-04-29T09:07:00.739" v="122"/>
          <ac:spMkLst>
            <pc:docMk/>
            <pc:sldMk cId="3715224946" sldId="382"/>
            <ac:spMk id="2" creationId="{A12A077D-33E5-4AE8-AA27-8844BF01C7D9}"/>
          </ac:spMkLst>
        </pc:spChg>
        <pc:spChg chg="mod">
          <ac:chgData name="Witold Srokosz" userId="S::witold.srokosz@uwr.edu.pl::63485252-d0f4-4e7c-9736-88ae53dd431c" providerId="AD" clId="Web-{FE834077-887C-395E-BD88-0E7C49D02302}" dt="2019-04-29T09:07:15.708" v="131" actId="20577"/>
          <ac:spMkLst>
            <pc:docMk/>
            <pc:sldMk cId="3715224946" sldId="382"/>
            <ac:spMk id="3" creationId="{5ADA7351-E44C-4D7E-A332-5606489A6D02}"/>
          </ac:spMkLst>
        </pc:spChg>
      </pc:sldChg>
    </pc:docChg>
  </pc:docChgLst>
  <pc:docChgLst>
    <pc:chgData name="Witold Srokosz" userId="S::witold.srokosz@uwr.edu.pl::63485252-d0f4-4e7c-9736-88ae53dd431c" providerId="AD" clId="Web-{7A0FD340-B011-443C-851C-1E08290F395F}"/>
    <pc:docChg chg="modSld">
      <pc:chgData name="Witold Srokosz" userId="S::witold.srokosz@uwr.edu.pl::63485252-d0f4-4e7c-9736-88ae53dd431c" providerId="AD" clId="Web-{7A0FD340-B011-443C-851C-1E08290F395F}" dt="2019-02-22T13:36:20.396" v="17" actId="20577"/>
      <pc:docMkLst>
        <pc:docMk/>
      </pc:docMkLst>
      <pc:sldChg chg="modSp">
        <pc:chgData name="Witold Srokosz" userId="S::witold.srokosz@uwr.edu.pl::63485252-d0f4-4e7c-9736-88ae53dd431c" providerId="AD" clId="Web-{7A0FD340-B011-443C-851C-1E08290F395F}" dt="2019-02-22T13:36:20.396" v="17" actId="20577"/>
        <pc:sldMkLst>
          <pc:docMk/>
          <pc:sldMk cId="857038961" sldId="258"/>
        </pc:sldMkLst>
        <pc:spChg chg="mod">
          <ac:chgData name="Witold Srokosz" userId="S::witold.srokosz@uwr.edu.pl::63485252-d0f4-4e7c-9736-88ae53dd431c" providerId="AD" clId="Web-{7A0FD340-B011-443C-851C-1E08290F395F}" dt="2019-02-22T13:36:20.396" v="17" actId="20577"/>
          <ac:spMkLst>
            <pc:docMk/>
            <pc:sldMk cId="857038961" sldId="258"/>
            <ac:spMk id="3075" creationId="{00000000-0000-0000-0000-000000000000}"/>
          </ac:spMkLst>
        </pc:spChg>
      </pc:sldChg>
      <pc:sldChg chg="modSp">
        <pc:chgData name="Witold Srokosz" userId="S::witold.srokosz@uwr.edu.pl::63485252-d0f4-4e7c-9736-88ae53dd431c" providerId="AD" clId="Web-{7A0FD340-B011-443C-851C-1E08290F395F}" dt="2019-02-22T13:33:53.796" v="0" actId="20577"/>
        <pc:sldMkLst>
          <pc:docMk/>
          <pc:sldMk cId="3913842060" sldId="259"/>
        </pc:sldMkLst>
        <pc:spChg chg="mod">
          <ac:chgData name="Witold Srokosz" userId="S::witold.srokosz@uwr.edu.pl::63485252-d0f4-4e7c-9736-88ae53dd431c" providerId="AD" clId="Web-{7A0FD340-B011-443C-851C-1E08290F395F}" dt="2019-02-22T13:33:53.796" v="0" actId="20577"/>
          <ac:spMkLst>
            <pc:docMk/>
            <pc:sldMk cId="3913842060" sldId="259"/>
            <ac:spMk id="4099" creationId="{00000000-0000-0000-0000-000000000000}"/>
          </ac:spMkLst>
        </pc:spChg>
      </pc:sldChg>
    </pc:docChg>
  </pc:docChgLst>
  <pc:docChgLst>
    <pc:chgData name="Witold Srokosz" userId="S::witold.srokosz@uwr.edu.pl::63485252-d0f4-4e7c-9736-88ae53dd431c" providerId="AD" clId="Web-{B2F03AC0-7B56-A0EB-3DE2-6D7783C89715}"/>
    <pc:docChg chg="modSld">
      <pc:chgData name="Witold Srokosz" userId="S::witold.srokosz@uwr.edu.pl::63485252-d0f4-4e7c-9736-88ae53dd431c" providerId="AD" clId="Web-{B2F03AC0-7B56-A0EB-3DE2-6D7783C89715}" dt="2019-05-06T10:40:01.532" v="0" actId="1076"/>
      <pc:docMkLst>
        <pc:docMk/>
      </pc:docMkLst>
      <pc:sldChg chg="modSp">
        <pc:chgData name="Witold Srokosz" userId="S::witold.srokosz@uwr.edu.pl::63485252-d0f4-4e7c-9736-88ae53dd431c" providerId="AD" clId="Web-{B2F03AC0-7B56-A0EB-3DE2-6D7783C89715}" dt="2019-05-06T10:40:01.532" v="0" actId="1076"/>
        <pc:sldMkLst>
          <pc:docMk/>
          <pc:sldMk cId="2620004306" sldId="385"/>
        </pc:sldMkLst>
        <pc:spChg chg="mod">
          <ac:chgData name="Witold Srokosz" userId="S::witold.srokosz@uwr.edu.pl::63485252-d0f4-4e7c-9736-88ae53dd431c" providerId="AD" clId="Web-{B2F03AC0-7B56-A0EB-3DE2-6D7783C89715}" dt="2019-05-06T10:40:01.532" v="0" actId="1076"/>
          <ac:spMkLst>
            <pc:docMk/>
            <pc:sldMk cId="2620004306" sldId="385"/>
            <ac:spMk id="3" creationId="{0B6FAF20-991B-4683-B2FA-37BCA83E0F31}"/>
          </ac:spMkLst>
        </pc:spChg>
      </pc:sldChg>
    </pc:docChg>
  </pc:docChgLst>
  <pc:docChgLst>
    <pc:chgData name="Witold Srokosz" userId="S::witold.srokosz@uwr.edu.pl::63485252-d0f4-4e7c-9736-88ae53dd431c" providerId="AD" clId="Web-{A501FBEE-25B6-3DFA-0417-C0CD6607F5D4}"/>
    <pc:docChg chg="addSld delSld modSld">
      <pc:chgData name="Witold Srokosz" userId="S::witold.srokosz@uwr.edu.pl::63485252-d0f4-4e7c-9736-88ae53dd431c" providerId="AD" clId="Web-{A501FBEE-25B6-3DFA-0417-C0CD6607F5D4}" dt="2019-04-29T08:43:17.287" v="236" actId="20577"/>
      <pc:docMkLst>
        <pc:docMk/>
      </pc:docMkLst>
      <pc:sldChg chg="modSp">
        <pc:chgData name="Witold Srokosz" userId="S::witold.srokosz@uwr.edu.pl::63485252-d0f4-4e7c-9736-88ae53dd431c" providerId="AD" clId="Web-{A501FBEE-25B6-3DFA-0417-C0CD6607F5D4}" dt="2019-04-29T07:36:01.328" v="11" actId="20577"/>
        <pc:sldMkLst>
          <pc:docMk/>
          <pc:sldMk cId="3655117282" sldId="359"/>
        </pc:sldMkLst>
        <pc:spChg chg="mod">
          <ac:chgData name="Witold Srokosz" userId="S::witold.srokosz@uwr.edu.pl::63485252-d0f4-4e7c-9736-88ae53dd431c" providerId="AD" clId="Web-{A501FBEE-25B6-3DFA-0417-C0CD6607F5D4}" dt="2019-04-29T07:36:01.328" v="11" actId="20577"/>
          <ac:spMkLst>
            <pc:docMk/>
            <pc:sldMk cId="3655117282" sldId="359"/>
            <ac:spMk id="239618" creationId="{00000000-0000-0000-0000-000000000000}"/>
          </ac:spMkLst>
        </pc:spChg>
      </pc:sldChg>
      <pc:sldChg chg="addSp modSp new del">
        <pc:chgData name="Witold Srokosz" userId="S::witold.srokosz@uwr.edu.pl::63485252-d0f4-4e7c-9736-88ae53dd431c" providerId="AD" clId="Web-{A501FBEE-25B6-3DFA-0417-C0CD6607F5D4}" dt="2019-04-29T07:50:21.708" v="38"/>
        <pc:sldMkLst>
          <pc:docMk/>
          <pc:sldMk cId="2671704776" sldId="360"/>
        </pc:sldMkLst>
        <pc:spChg chg="add mod">
          <ac:chgData name="Witold Srokosz" userId="S::witold.srokosz@uwr.edu.pl::63485252-d0f4-4e7c-9736-88ae53dd431c" providerId="AD" clId="Web-{A501FBEE-25B6-3DFA-0417-C0CD6607F5D4}" dt="2019-04-29T07:50:13.317" v="37" actId="14100"/>
          <ac:spMkLst>
            <pc:docMk/>
            <pc:sldMk cId="2671704776" sldId="360"/>
            <ac:spMk id="4" creationId="{B5B5882B-84FB-4CBE-8EAB-23729F344A3F}"/>
          </ac:spMkLst>
        </pc:spChg>
      </pc:sldChg>
      <pc:sldChg chg="addSp delSp modSp add">
        <pc:chgData name="Witold Srokosz" userId="S::witold.srokosz@uwr.edu.pl::63485252-d0f4-4e7c-9736-88ae53dd431c" providerId="AD" clId="Web-{A501FBEE-25B6-3DFA-0417-C0CD6607F5D4}" dt="2019-04-29T07:49:55.442" v="33" actId="14100"/>
        <pc:sldMkLst>
          <pc:docMk/>
          <pc:sldMk cId="4011228901" sldId="361"/>
        </pc:sldMkLst>
        <pc:spChg chg="add del mod">
          <ac:chgData name="Witold Srokosz" userId="S::witold.srokosz@uwr.edu.pl::63485252-d0f4-4e7c-9736-88ae53dd431c" providerId="AD" clId="Web-{A501FBEE-25B6-3DFA-0417-C0CD6607F5D4}" dt="2019-04-29T07:49:52.520" v="32"/>
          <ac:spMkLst>
            <pc:docMk/>
            <pc:sldMk cId="4011228901" sldId="361"/>
            <ac:spMk id="2" creationId="{AA380D43-E7C8-4A13-A116-D5B079060944}"/>
          </ac:spMkLst>
        </pc:spChg>
        <pc:spChg chg="mod">
          <ac:chgData name="Witold Srokosz" userId="S::witold.srokosz@uwr.edu.pl::63485252-d0f4-4e7c-9736-88ae53dd431c" providerId="AD" clId="Web-{A501FBEE-25B6-3DFA-0417-C0CD6607F5D4}" dt="2019-04-29T07:49:55.442" v="33" actId="14100"/>
          <ac:spMkLst>
            <pc:docMk/>
            <pc:sldMk cId="4011228901" sldId="361"/>
            <ac:spMk id="106499" creationId="{00000000-0000-0000-0000-000000000000}"/>
          </ac:spMkLst>
        </pc:spChg>
      </pc:sldChg>
      <pc:sldChg chg="add">
        <pc:chgData name="Witold Srokosz" userId="S::witold.srokosz@uwr.edu.pl::63485252-d0f4-4e7c-9736-88ae53dd431c" providerId="AD" clId="Web-{A501FBEE-25B6-3DFA-0417-C0CD6607F5D4}" dt="2019-04-29T07:50:32.536" v="39"/>
        <pc:sldMkLst>
          <pc:docMk/>
          <pc:sldMk cId="2123743916" sldId="362"/>
        </pc:sldMkLst>
      </pc:sldChg>
      <pc:sldChg chg="modSp add">
        <pc:chgData name="Witold Srokosz" userId="S::witold.srokosz@uwr.edu.pl::63485252-d0f4-4e7c-9736-88ae53dd431c" providerId="AD" clId="Web-{A501FBEE-25B6-3DFA-0417-C0CD6607F5D4}" dt="2019-04-29T07:56:09.694" v="42" actId="20577"/>
        <pc:sldMkLst>
          <pc:docMk/>
          <pc:sldMk cId="1325865346" sldId="363"/>
        </pc:sldMkLst>
        <pc:spChg chg="mod">
          <ac:chgData name="Witold Srokosz" userId="S::witold.srokosz@uwr.edu.pl::63485252-d0f4-4e7c-9736-88ae53dd431c" providerId="AD" clId="Web-{A501FBEE-25B6-3DFA-0417-C0CD6607F5D4}" dt="2019-04-29T07:56:09.694" v="42" actId="20577"/>
          <ac:spMkLst>
            <pc:docMk/>
            <pc:sldMk cId="1325865346" sldId="363"/>
            <ac:spMk id="109570" creationId="{00000000-0000-0000-0000-000000000000}"/>
          </ac:spMkLst>
        </pc:spChg>
      </pc:sldChg>
      <pc:sldChg chg="add">
        <pc:chgData name="Witold Srokosz" userId="S::witold.srokosz@uwr.edu.pl::63485252-d0f4-4e7c-9736-88ae53dd431c" providerId="AD" clId="Web-{A501FBEE-25B6-3DFA-0417-C0CD6607F5D4}" dt="2019-04-29T07:59:30.148" v="43"/>
        <pc:sldMkLst>
          <pc:docMk/>
          <pc:sldMk cId="2402030982" sldId="364"/>
        </pc:sldMkLst>
      </pc:sldChg>
      <pc:sldChg chg="add">
        <pc:chgData name="Witold Srokosz" userId="S::witold.srokosz@uwr.edu.pl::63485252-d0f4-4e7c-9736-88ae53dd431c" providerId="AD" clId="Web-{A501FBEE-25B6-3DFA-0417-C0CD6607F5D4}" dt="2019-04-29T08:00:16.820" v="44"/>
        <pc:sldMkLst>
          <pc:docMk/>
          <pc:sldMk cId="3219314395" sldId="365"/>
        </pc:sldMkLst>
      </pc:sldChg>
      <pc:sldChg chg="add">
        <pc:chgData name="Witold Srokosz" userId="S::witold.srokosz@uwr.edu.pl::63485252-d0f4-4e7c-9736-88ae53dd431c" providerId="AD" clId="Web-{A501FBEE-25B6-3DFA-0417-C0CD6607F5D4}" dt="2019-04-29T08:00:32.102" v="45"/>
        <pc:sldMkLst>
          <pc:docMk/>
          <pc:sldMk cId="2914662391" sldId="366"/>
        </pc:sldMkLst>
      </pc:sldChg>
      <pc:sldChg chg="modSp add">
        <pc:chgData name="Witold Srokosz" userId="S::witold.srokosz@uwr.edu.pl::63485252-d0f4-4e7c-9736-88ae53dd431c" providerId="AD" clId="Web-{A501FBEE-25B6-3DFA-0417-C0CD6607F5D4}" dt="2019-04-29T08:03:08.149" v="51" actId="20577"/>
        <pc:sldMkLst>
          <pc:docMk/>
          <pc:sldMk cId="1070510721" sldId="367"/>
        </pc:sldMkLst>
        <pc:spChg chg="mod">
          <ac:chgData name="Witold Srokosz" userId="S::witold.srokosz@uwr.edu.pl::63485252-d0f4-4e7c-9736-88ae53dd431c" providerId="AD" clId="Web-{A501FBEE-25B6-3DFA-0417-C0CD6607F5D4}" dt="2019-04-29T08:03:08.149" v="51" actId="20577"/>
          <ac:spMkLst>
            <pc:docMk/>
            <pc:sldMk cId="1070510721" sldId="367"/>
            <ac:spMk id="115714" creationId="{00000000-0000-0000-0000-000000000000}"/>
          </ac:spMkLst>
        </pc:spChg>
      </pc:sldChg>
      <pc:sldChg chg="add">
        <pc:chgData name="Witold Srokosz" userId="S::witold.srokosz@uwr.edu.pl::63485252-d0f4-4e7c-9736-88ae53dd431c" providerId="AD" clId="Web-{A501FBEE-25B6-3DFA-0417-C0CD6607F5D4}" dt="2019-04-29T08:07:39.401" v="52"/>
        <pc:sldMkLst>
          <pc:docMk/>
          <pc:sldMk cId="3582745278" sldId="368"/>
        </pc:sldMkLst>
      </pc:sldChg>
      <pc:sldChg chg="add">
        <pc:chgData name="Witold Srokosz" userId="S::witold.srokosz@uwr.edu.pl::63485252-d0f4-4e7c-9736-88ae53dd431c" providerId="AD" clId="Web-{A501FBEE-25B6-3DFA-0417-C0CD6607F5D4}" dt="2019-04-29T08:08:37.370" v="53"/>
        <pc:sldMkLst>
          <pc:docMk/>
          <pc:sldMk cId="3347544419" sldId="369"/>
        </pc:sldMkLst>
      </pc:sldChg>
      <pc:sldChg chg="add">
        <pc:chgData name="Witold Srokosz" userId="S::witold.srokosz@uwr.edu.pl::63485252-d0f4-4e7c-9736-88ae53dd431c" providerId="AD" clId="Web-{A501FBEE-25B6-3DFA-0417-C0CD6607F5D4}" dt="2019-04-29T08:09:22.730" v="54"/>
        <pc:sldMkLst>
          <pc:docMk/>
          <pc:sldMk cId="4146008944" sldId="370"/>
        </pc:sldMkLst>
      </pc:sldChg>
      <pc:sldChg chg="add del">
        <pc:chgData name="Witold Srokosz" userId="S::witold.srokosz@uwr.edu.pl::63485252-d0f4-4e7c-9736-88ae53dd431c" providerId="AD" clId="Web-{A501FBEE-25B6-3DFA-0417-C0CD6607F5D4}" dt="2019-04-29T08:10:14.277" v="56"/>
        <pc:sldMkLst>
          <pc:docMk/>
          <pc:sldMk cId="2209297900" sldId="371"/>
        </pc:sldMkLst>
      </pc:sldChg>
      <pc:sldChg chg="add">
        <pc:chgData name="Witold Srokosz" userId="S::witold.srokosz@uwr.edu.pl::63485252-d0f4-4e7c-9736-88ae53dd431c" providerId="AD" clId="Web-{A501FBEE-25B6-3DFA-0417-C0CD6607F5D4}" dt="2019-04-29T08:10:19.152" v="57"/>
        <pc:sldMkLst>
          <pc:docMk/>
          <pc:sldMk cId="3647275855" sldId="371"/>
        </pc:sldMkLst>
      </pc:sldChg>
      <pc:sldChg chg="add">
        <pc:chgData name="Witold Srokosz" userId="S::witold.srokosz@uwr.edu.pl::63485252-d0f4-4e7c-9736-88ae53dd431c" providerId="AD" clId="Web-{A501FBEE-25B6-3DFA-0417-C0CD6607F5D4}" dt="2019-04-29T08:10:30.652" v="58"/>
        <pc:sldMkLst>
          <pc:docMk/>
          <pc:sldMk cId="1571416718" sldId="372"/>
        </pc:sldMkLst>
      </pc:sldChg>
      <pc:sldChg chg="modSp add">
        <pc:chgData name="Witold Srokosz" userId="S::witold.srokosz@uwr.edu.pl::63485252-d0f4-4e7c-9736-88ae53dd431c" providerId="AD" clId="Web-{A501FBEE-25B6-3DFA-0417-C0CD6607F5D4}" dt="2019-04-29T08:14:48.669" v="83" actId="20577"/>
        <pc:sldMkLst>
          <pc:docMk/>
          <pc:sldMk cId="2421589031" sldId="373"/>
        </pc:sldMkLst>
        <pc:spChg chg="mod">
          <ac:chgData name="Witold Srokosz" userId="S::witold.srokosz@uwr.edu.pl::63485252-d0f4-4e7c-9736-88ae53dd431c" providerId="AD" clId="Web-{A501FBEE-25B6-3DFA-0417-C0CD6607F5D4}" dt="2019-04-29T08:14:48.669" v="83" actId="20577"/>
          <ac:spMkLst>
            <pc:docMk/>
            <pc:sldMk cId="2421589031" sldId="373"/>
            <ac:spMk id="111618" creationId="{00000000-0000-0000-0000-000000000000}"/>
          </ac:spMkLst>
        </pc:spChg>
      </pc:sldChg>
      <pc:sldChg chg="delSp modSp new del">
        <pc:chgData name="Witold Srokosz" userId="S::witold.srokosz@uwr.edu.pl::63485252-d0f4-4e7c-9736-88ae53dd431c" providerId="AD" clId="Web-{A501FBEE-25B6-3DFA-0417-C0CD6607F5D4}" dt="2019-04-29T08:15:14.716" v="84"/>
        <pc:sldMkLst>
          <pc:docMk/>
          <pc:sldMk cId="2816892808" sldId="374"/>
        </pc:sldMkLst>
        <pc:spChg chg="del">
          <ac:chgData name="Witold Srokosz" userId="S::witold.srokosz@uwr.edu.pl::63485252-d0f4-4e7c-9736-88ae53dd431c" providerId="AD" clId="Web-{A501FBEE-25B6-3DFA-0417-C0CD6607F5D4}" dt="2019-04-29T08:11:30.699" v="61"/>
          <ac:spMkLst>
            <pc:docMk/>
            <pc:sldMk cId="2816892808" sldId="374"/>
            <ac:spMk id="2" creationId="{A10DB5D5-B078-4C10-A618-AB9EFE91673F}"/>
          </ac:spMkLst>
        </pc:spChg>
        <pc:spChg chg="mod">
          <ac:chgData name="Witold Srokosz" userId="S::witold.srokosz@uwr.edu.pl::63485252-d0f4-4e7c-9736-88ae53dd431c" providerId="AD" clId="Web-{A501FBEE-25B6-3DFA-0417-C0CD6607F5D4}" dt="2019-04-29T08:13:01.403" v="65" actId="20577"/>
          <ac:spMkLst>
            <pc:docMk/>
            <pc:sldMk cId="2816892808" sldId="374"/>
            <ac:spMk id="3" creationId="{5F1B5E7E-ACBD-489F-B403-C112151748F8}"/>
          </ac:spMkLst>
        </pc:spChg>
      </pc:sldChg>
      <pc:sldChg chg="modSp add">
        <pc:chgData name="Witold Srokosz" userId="S::witold.srokosz@uwr.edu.pl::63485252-d0f4-4e7c-9736-88ae53dd431c" providerId="AD" clId="Web-{A501FBEE-25B6-3DFA-0417-C0CD6607F5D4}" dt="2019-04-29T08:18:23.123" v="107" actId="20577"/>
        <pc:sldMkLst>
          <pc:docMk/>
          <pc:sldMk cId="3366515675" sldId="374"/>
        </pc:sldMkLst>
        <pc:spChg chg="mod">
          <ac:chgData name="Witold Srokosz" userId="S::witold.srokosz@uwr.edu.pl::63485252-d0f4-4e7c-9736-88ae53dd431c" providerId="AD" clId="Web-{A501FBEE-25B6-3DFA-0417-C0CD6607F5D4}" dt="2019-04-29T08:18:23.123" v="107" actId="20577"/>
          <ac:spMkLst>
            <pc:docMk/>
            <pc:sldMk cId="3366515675" sldId="374"/>
            <ac:spMk id="125954" creationId="{00000000-0000-0000-0000-000000000000}"/>
          </ac:spMkLst>
        </pc:spChg>
      </pc:sldChg>
      <pc:sldChg chg="modSp add">
        <pc:chgData name="Witold Srokosz" userId="S::witold.srokosz@uwr.edu.pl::63485252-d0f4-4e7c-9736-88ae53dd431c" providerId="AD" clId="Web-{A501FBEE-25B6-3DFA-0417-C0CD6607F5D4}" dt="2019-04-29T08:29:58.158" v="177" actId="20577"/>
        <pc:sldMkLst>
          <pc:docMk/>
          <pc:sldMk cId="2534731030" sldId="375"/>
        </pc:sldMkLst>
        <pc:spChg chg="mod">
          <ac:chgData name="Witold Srokosz" userId="S::witold.srokosz@uwr.edu.pl::63485252-d0f4-4e7c-9736-88ae53dd431c" providerId="AD" clId="Web-{A501FBEE-25B6-3DFA-0417-C0CD6607F5D4}" dt="2019-04-29T08:29:58.158" v="177" actId="20577"/>
          <ac:spMkLst>
            <pc:docMk/>
            <pc:sldMk cId="2534731030" sldId="375"/>
            <ac:spMk id="126978" creationId="{00000000-0000-0000-0000-000000000000}"/>
          </ac:spMkLst>
        </pc:spChg>
      </pc:sldChg>
      <pc:sldChg chg="delSp modSp new">
        <pc:chgData name="Witold Srokosz" userId="S::witold.srokosz@uwr.edu.pl::63485252-d0f4-4e7c-9736-88ae53dd431c" providerId="AD" clId="Web-{A501FBEE-25B6-3DFA-0417-C0CD6607F5D4}" dt="2019-04-29T08:27:47.517" v="147" actId="20577"/>
        <pc:sldMkLst>
          <pc:docMk/>
          <pc:sldMk cId="3873337278" sldId="376"/>
        </pc:sldMkLst>
        <pc:spChg chg="del">
          <ac:chgData name="Witold Srokosz" userId="S::witold.srokosz@uwr.edu.pl::63485252-d0f4-4e7c-9736-88ae53dd431c" providerId="AD" clId="Web-{A501FBEE-25B6-3DFA-0417-C0CD6607F5D4}" dt="2019-04-29T08:26:43.892" v="136"/>
          <ac:spMkLst>
            <pc:docMk/>
            <pc:sldMk cId="3873337278" sldId="376"/>
            <ac:spMk id="2" creationId="{A9CB4A71-B2D9-44A8-BA20-0C1B00E631C9}"/>
          </ac:spMkLst>
        </pc:spChg>
        <pc:spChg chg="mod">
          <ac:chgData name="Witold Srokosz" userId="S::witold.srokosz@uwr.edu.pl::63485252-d0f4-4e7c-9736-88ae53dd431c" providerId="AD" clId="Web-{A501FBEE-25B6-3DFA-0417-C0CD6607F5D4}" dt="2019-04-29T08:27:47.517" v="147" actId="20577"/>
          <ac:spMkLst>
            <pc:docMk/>
            <pc:sldMk cId="3873337278" sldId="376"/>
            <ac:spMk id="3" creationId="{A608D677-F2CF-4329-A779-C78D8B526105}"/>
          </ac:spMkLst>
        </pc:spChg>
      </pc:sldChg>
      <pc:sldChg chg="addSp delSp modSp new">
        <pc:chgData name="Witold Srokosz" userId="S::witold.srokosz@uwr.edu.pl::63485252-d0f4-4e7c-9736-88ae53dd431c" providerId="AD" clId="Web-{A501FBEE-25B6-3DFA-0417-C0CD6607F5D4}" dt="2019-04-29T08:43:17.287" v="236" actId="20577"/>
        <pc:sldMkLst>
          <pc:docMk/>
          <pc:sldMk cId="962685045" sldId="377"/>
        </pc:sldMkLst>
        <pc:spChg chg="del">
          <ac:chgData name="Witold Srokosz" userId="S::witold.srokosz@uwr.edu.pl::63485252-d0f4-4e7c-9736-88ae53dd431c" providerId="AD" clId="Web-{A501FBEE-25B6-3DFA-0417-C0CD6607F5D4}" dt="2019-04-29T08:32:41.518" v="181"/>
          <ac:spMkLst>
            <pc:docMk/>
            <pc:sldMk cId="962685045" sldId="377"/>
            <ac:spMk id="2" creationId="{C89691AB-A95E-4757-B412-48A5DDA1C0B6}"/>
          </ac:spMkLst>
        </pc:spChg>
        <pc:spChg chg="add del mod">
          <ac:chgData name="Witold Srokosz" userId="S::witold.srokosz@uwr.edu.pl::63485252-d0f4-4e7c-9736-88ae53dd431c" providerId="AD" clId="Web-{A501FBEE-25B6-3DFA-0417-C0CD6607F5D4}" dt="2019-04-29T08:43:17.287" v="236" actId="20577"/>
          <ac:spMkLst>
            <pc:docMk/>
            <pc:sldMk cId="962685045" sldId="377"/>
            <ac:spMk id="3" creationId="{7936D949-239B-4461-8A22-B5E846ED7CFA}"/>
          </ac:spMkLst>
        </pc:spChg>
      </pc:sldChg>
    </pc:docChg>
  </pc:docChgLst>
  <pc:docChgLst>
    <pc:chgData name="Witold Srokosz" userId="S::witold.srokosz@uwr.edu.pl::63485252-d0f4-4e7c-9736-88ae53dd431c" providerId="AD" clId="Web-{FF566828-CCD8-3742-0756-4921ED6E750D}"/>
    <pc:docChg chg="modSld">
      <pc:chgData name="Witold Srokosz" userId="S::witold.srokosz@uwr.edu.pl::63485252-d0f4-4e7c-9736-88ae53dd431c" providerId="AD" clId="Web-{FF566828-CCD8-3742-0756-4921ED6E750D}" dt="2019-04-29T10:25:42.346" v="1" actId="20577"/>
      <pc:docMkLst>
        <pc:docMk/>
      </pc:docMkLst>
      <pc:sldChg chg="modSp">
        <pc:chgData name="Witold Srokosz" userId="S::witold.srokosz@uwr.edu.pl::63485252-d0f4-4e7c-9736-88ae53dd431c" providerId="AD" clId="Web-{FF566828-CCD8-3742-0756-4921ED6E750D}" dt="2019-04-29T10:25:42.346" v="1" actId="20577"/>
        <pc:sldMkLst>
          <pc:docMk/>
          <pc:sldMk cId="3873337278" sldId="376"/>
        </pc:sldMkLst>
        <pc:spChg chg="mod">
          <ac:chgData name="Witold Srokosz" userId="S::witold.srokosz@uwr.edu.pl::63485252-d0f4-4e7c-9736-88ae53dd431c" providerId="AD" clId="Web-{FF566828-CCD8-3742-0756-4921ED6E750D}" dt="2019-04-29T10:25:42.346" v="1" actId="20577"/>
          <ac:spMkLst>
            <pc:docMk/>
            <pc:sldMk cId="3873337278" sldId="376"/>
            <ac:spMk id="3" creationId="{A608D677-F2CF-4329-A779-C78D8B526105}"/>
          </ac:spMkLst>
        </pc:spChg>
      </pc:sldChg>
    </pc:docChg>
  </pc:docChgLst>
  <pc:docChgLst>
    <pc:chgData name="Witold Srokosz" userId="100300008C925DD7@LIVE.COM" providerId="AD" clId="Web-{75C6456D-C60A-46A0-9DCD-F772B1FDB4DC}"/>
    <pc:docChg chg="modSld">
      <pc:chgData name="Witold Srokosz" userId="100300008C925DD7@LIVE.COM" providerId="AD" clId="Web-{75C6456D-C60A-46A0-9DCD-F772B1FDB4DC}" dt="2018-02-22T14:33:23.088" v="11"/>
      <pc:docMkLst>
        <pc:docMk/>
      </pc:docMkLst>
      <pc:sldChg chg="modSp">
        <pc:chgData name="Witold Srokosz" userId="100300008C925DD7@LIVE.COM" providerId="AD" clId="Web-{75C6456D-C60A-46A0-9DCD-F772B1FDB4DC}" dt="2018-02-22T14:33:23.088" v="11"/>
        <pc:sldMkLst>
          <pc:docMk/>
          <pc:sldMk cId="3768316560" sldId="260"/>
        </pc:sldMkLst>
        <pc:spChg chg="mod">
          <ac:chgData name="Witold Srokosz" userId="100300008C925DD7@LIVE.COM" providerId="AD" clId="Web-{75C6456D-C60A-46A0-9DCD-F772B1FDB4DC}" dt="2018-02-22T14:32:50.619" v="2"/>
          <ac:spMkLst>
            <pc:docMk/>
            <pc:sldMk cId="3768316560" sldId="260"/>
            <ac:spMk id="5122" creationId="{00000000-0000-0000-0000-000000000000}"/>
          </ac:spMkLst>
        </pc:spChg>
        <pc:spChg chg="mod">
          <ac:chgData name="Witold Srokosz" userId="100300008C925DD7@LIVE.COM" providerId="AD" clId="Web-{75C6456D-C60A-46A0-9DCD-F772B1FDB4DC}" dt="2018-02-22T14:33:23.088" v="11"/>
          <ac:spMkLst>
            <pc:docMk/>
            <pc:sldMk cId="3768316560" sldId="260"/>
            <ac:spMk id="5123" creationId="{00000000-0000-0000-0000-000000000000}"/>
          </ac:spMkLst>
        </pc:spChg>
      </pc:sldChg>
    </pc:docChg>
  </pc:docChgLst>
  <pc:docChgLst>
    <pc:chgData name="Witold Srokosz" userId="S::witold.srokosz@uwr.edu.pl::63485252-d0f4-4e7c-9736-88ae53dd431c" providerId="AD" clId="Web-{58A5DDAD-A705-3E39-1879-744A90C7C437}"/>
    <pc:docChg chg="addSld delSld modSld">
      <pc:chgData name="Witold Srokosz" userId="S::witold.srokosz@uwr.edu.pl::63485252-d0f4-4e7c-9736-88ae53dd431c" providerId="AD" clId="Web-{58A5DDAD-A705-3E39-1879-744A90C7C437}" dt="2019-05-06T09:09:53.359" v="231"/>
      <pc:docMkLst>
        <pc:docMk/>
      </pc:docMkLst>
      <pc:sldChg chg="modSp new">
        <pc:chgData name="Witold Srokosz" userId="S::witold.srokosz@uwr.edu.pl::63485252-d0f4-4e7c-9736-88ae53dd431c" providerId="AD" clId="Web-{58A5DDAD-A705-3E39-1879-744A90C7C437}" dt="2019-05-06T08:28:35.203" v="75" actId="20577"/>
        <pc:sldMkLst>
          <pc:docMk/>
          <pc:sldMk cId="4141755005" sldId="383"/>
        </pc:sldMkLst>
        <pc:spChg chg="mod">
          <ac:chgData name="Witold Srokosz" userId="S::witold.srokosz@uwr.edu.pl::63485252-d0f4-4e7c-9736-88ae53dd431c" providerId="AD" clId="Web-{58A5DDAD-A705-3E39-1879-744A90C7C437}" dt="2019-05-06T08:26:55.687" v="56" actId="20577"/>
          <ac:spMkLst>
            <pc:docMk/>
            <pc:sldMk cId="4141755005" sldId="383"/>
            <ac:spMk id="2" creationId="{38A90681-C0E1-4931-8971-7AAC6094D3EF}"/>
          </ac:spMkLst>
        </pc:spChg>
        <pc:spChg chg="mod">
          <ac:chgData name="Witold Srokosz" userId="S::witold.srokosz@uwr.edu.pl::63485252-d0f4-4e7c-9736-88ae53dd431c" providerId="AD" clId="Web-{58A5DDAD-A705-3E39-1879-744A90C7C437}" dt="2019-05-06T08:28:35.203" v="75" actId="20577"/>
          <ac:spMkLst>
            <pc:docMk/>
            <pc:sldMk cId="4141755005" sldId="383"/>
            <ac:spMk id="3" creationId="{8AF6FD1B-8578-42F4-A85E-32730F29D674}"/>
          </ac:spMkLst>
        </pc:spChg>
      </pc:sldChg>
      <pc:sldChg chg="delSp modSp new">
        <pc:chgData name="Witold Srokosz" userId="S::witold.srokosz@uwr.edu.pl::63485252-d0f4-4e7c-9736-88ae53dd431c" providerId="AD" clId="Web-{58A5DDAD-A705-3E39-1879-744A90C7C437}" dt="2019-05-06T08:31:52.281" v="95" actId="20577"/>
        <pc:sldMkLst>
          <pc:docMk/>
          <pc:sldMk cId="989456985" sldId="384"/>
        </pc:sldMkLst>
        <pc:spChg chg="del">
          <ac:chgData name="Witold Srokosz" userId="S::witold.srokosz@uwr.edu.pl::63485252-d0f4-4e7c-9736-88ae53dd431c" providerId="AD" clId="Web-{58A5DDAD-A705-3E39-1879-744A90C7C437}" dt="2019-05-06T08:30:31.624" v="77"/>
          <ac:spMkLst>
            <pc:docMk/>
            <pc:sldMk cId="989456985" sldId="384"/>
            <ac:spMk id="2" creationId="{0CEED896-D9AE-443C-B3EC-9F2835FB9995}"/>
          </ac:spMkLst>
        </pc:spChg>
        <pc:spChg chg="mod">
          <ac:chgData name="Witold Srokosz" userId="S::witold.srokosz@uwr.edu.pl::63485252-d0f4-4e7c-9736-88ae53dd431c" providerId="AD" clId="Web-{58A5DDAD-A705-3E39-1879-744A90C7C437}" dt="2019-05-06T08:31:52.281" v="95" actId="20577"/>
          <ac:spMkLst>
            <pc:docMk/>
            <pc:sldMk cId="989456985" sldId="384"/>
            <ac:spMk id="3" creationId="{87FB578F-3630-44E2-94A9-36D69875BA78}"/>
          </ac:spMkLst>
        </pc:spChg>
      </pc:sldChg>
      <pc:sldChg chg="delSp modSp new">
        <pc:chgData name="Witold Srokosz" userId="S::witold.srokosz@uwr.edu.pl::63485252-d0f4-4e7c-9736-88ae53dd431c" providerId="AD" clId="Web-{58A5DDAD-A705-3E39-1879-744A90C7C437}" dt="2019-05-06T08:36:28.938" v="106" actId="20577"/>
        <pc:sldMkLst>
          <pc:docMk/>
          <pc:sldMk cId="2620004306" sldId="385"/>
        </pc:sldMkLst>
        <pc:spChg chg="del">
          <ac:chgData name="Witold Srokosz" userId="S::witold.srokosz@uwr.edu.pl::63485252-d0f4-4e7c-9736-88ae53dd431c" providerId="AD" clId="Web-{58A5DDAD-A705-3E39-1879-744A90C7C437}" dt="2019-05-06T08:33:45.812" v="97"/>
          <ac:spMkLst>
            <pc:docMk/>
            <pc:sldMk cId="2620004306" sldId="385"/>
            <ac:spMk id="2" creationId="{7CE512DB-E75A-4282-BCFD-9B7DD9E85F43}"/>
          </ac:spMkLst>
        </pc:spChg>
        <pc:spChg chg="mod">
          <ac:chgData name="Witold Srokosz" userId="S::witold.srokosz@uwr.edu.pl::63485252-d0f4-4e7c-9736-88ae53dd431c" providerId="AD" clId="Web-{58A5DDAD-A705-3E39-1879-744A90C7C437}" dt="2019-05-06T08:36:28.938" v="106" actId="20577"/>
          <ac:spMkLst>
            <pc:docMk/>
            <pc:sldMk cId="2620004306" sldId="385"/>
            <ac:spMk id="3" creationId="{0B6FAF20-991B-4683-B2FA-37BCA83E0F31}"/>
          </ac:spMkLst>
        </pc:spChg>
      </pc:sldChg>
      <pc:sldChg chg="delSp modSp new">
        <pc:chgData name="Witold Srokosz" userId="S::witold.srokosz@uwr.edu.pl::63485252-d0f4-4e7c-9736-88ae53dd431c" providerId="AD" clId="Web-{58A5DDAD-A705-3E39-1879-744A90C7C437}" dt="2019-05-06T08:37:11.266" v="115" actId="20577"/>
        <pc:sldMkLst>
          <pc:docMk/>
          <pc:sldMk cId="2816686575" sldId="386"/>
        </pc:sldMkLst>
        <pc:spChg chg="del">
          <ac:chgData name="Witold Srokosz" userId="S::witold.srokosz@uwr.edu.pl::63485252-d0f4-4e7c-9736-88ae53dd431c" providerId="AD" clId="Web-{58A5DDAD-A705-3E39-1879-744A90C7C437}" dt="2019-05-06T08:36:34.813" v="108"/>
          <ac:spMkLst>
            <pc:docMk/>
            <pc:sldMk cId="2816686575" sldId="386"/>
            <ac:spMk id="2" creationId="{FABD7FAD-A63C-447D-88C5-D7D0ED555BC9}"/>
          </ac:spMkLst>
        </pc:spChg>
        <pc:spChg chg="mod">
          <ac:chgData name="Witold Srokosz" userId="S::witold.srokosz@uwr.edu.pl::63485252-d0f4-4e7c-9736-88ae53dd431c" providerId="AD" clId="Web-{58A5DDAD-A705-3E39-1879-744A90C7C437}" dt="2019-05-06T08:37:11.266" v="115" actId="20577"/>
          <ac:spMkLst>
            <pc:docMk/>
            <pc:sldMk cId="2816686575" sldId="386"/>
            <ac:spMk id="3" creationId="{E5A897D0-917D-4C95-80C3-E5AFF996BA28}"/>
          </ac:spMkLst>
        </pc:spChg>
      </pc:sldChg>
      <pc:sldChg chg="delSp modSp new">
        <pc:chgData name="Witold Srokosz" userId="S::witold.srokosz@uwr.edu.pl::63485252-d0f4-4e7c-9736-88ae53dd431c" providerId="AD" clId="Web-{58A5DDAD-A705-3E39-1879-744A90C7C437}" dt="2019-05-06T08:41:13.032" v="128" actId="20577"/>
        <pc:sldMkLst>
          <pc:docMk/>
          <pc:sldMk cId="3804368230" sldId="387"/>
        </pc:sldMkLst>
        <pc:spChg chg="del">
          <ac:chgData name="Witold Srokosz" userId="S::witold.srokosz@uwr.edu.pl::63485252-d0f4-4e7c-9736-88ae53dd431c" providerId="AD" clId="Web-{58A5DDAD-A705-3E39-1879-744A90C7C437}" dt="2019-05-06T08:40:23.235" v="117"/>
          <ac:spMkLst>
            <pc:docMk/>
            <pc:sldMk cId="3804368230" sldId="387"/>
            <ac:spMk id="2" creationId="{98A8E45B-98FC-4940-A62E-A36850625785}"/>
          </ac:spMkLst>
        </pc:spChg>
        <pc:spChg chg="mod">
          <ac:chgData name="Witold Srokosz" userId="S::witold.srokosz@uwr.edu.pl::63485252-d0f4-4e7c-9736-88ae53dd431c" providerId="AD" clId="Web-{58A5DDAD-A705-3E39-1879-744A90C7C437}" dt="2019-05-06T08:41:13.032" v="128" actId="20577"/>
          <ac:spMkLst>
            <pc:docMk/>
            <pc:sldMk cId="3804368230" sldId="387"/>
            <ac:spMk id="3" creationId="{D36CE57F-280A-42EE-8CCA-C543F7EEE743}"/>
          </ac:spMkLst>
        </pc:spChg>
      </pc:sldChg>
      <pc:sldChg chg="delSp modSp new">
        <pc:chgData name="Witold Srokosz" userId="S::witold.srokosz@uwr.edu.pl::63485252-d0f4-4e7c-9736-88ae53dd431c" providerId="AD" clId="Web-{58A5DDAD-A705-3E39-1879-744A90C7C437}" dt="2019-05-06T08:42:37.595" v="135" actId="20577"/>
        <pc:sldMkLst>
          <pc:docMk/>
          <pc:sldMk cId="3667534908" sldId="388"/>
        </pc:sldMkLst>
        <pc:spChg chg="del">
          <ac:chgData name="Witold Srokosz" userId="S::witold.srokosz@uwr.edu.pl::63485252-d0f4-4e7c-9736-88ae53dd431c" providerId="AD" clId="Web-{58A5DDAD-A705-3E39-1879-744A90C7C437}" dt="2019-05-06T08:42:20.485" v="130"/>
          <ac:spMkLst>
            <pc:docMk/>
            <pc:sldMk cId="3667534908" sldId="388"/>
            <ac:spMk id="2" creationId="{8B59C996-F29C-448A-B1BE-87284CA8DA24}"/>
          </ac:spMkLst>
        </pc:spChg>
        <pc:spChg chg="mod">
          <ac:chgData name="Witold Srokosz" userId="S::witold.srokosz@uwr.edu.pl::63485252-d0f4-4e7c-9736-88ae53dd431c" providerId="AD" clId="Web-{58A5DDAD-A705-3E39-1879-744A90C7C437}" dt="2019-05-06T08:42:37.595" v="135" actId="20577"/>
          <ac:spMkLst>
            <pc:docMk/>
            <pc:sldMk cId="3667534908" sldId="388"/>
            <ac:spMk id="3" creationId="{5B9E4E64-C2CB-44B3-A025-55E17D5CF89B}"/>
          </ac:spMkLst>
        </pc:spChg>
      </pc:sldChg>
      <pc:sldChg chg="delSp modSp new">
        <pc:chgData name="Witold Srokosz" userId="S::witold.srokosz@uwr.edu.pl::63485252-d0f4-4e7c-9736-88ae53dd431c" providerId="AD" clId="Web-{58A5DDAD-A705-3E39-1879-744A90C7C437}" dt="2019-05-06T08:43:59.251" v="142" actId="20577"/>
        <pc:sldMkLst>
          <pc:docMk/>
          <pc:sldMk cId="1570893073" sldId="389"/>
        </pc:sldMkLst>
        <pc:spChg chg="del">
          <ac:chgData name="Witold Srokosz" userId="S::witold.srokosz@uwr.edu.pl::63485252-d0f4-4e7c-9736-88ae53dd431c" providerId="AD" clId="Web-{58A5DDAD-A705-3E39-1879-744A90C7C437}" dt="2019-05-06T08:43:41.173" v="137"/>
          <ac:spMkLst>
            <pc:docMk/>
            <pc:sldMk cId="1570893073" sldId="389"/>
            <ac:spMk id="2" creationId="{57043137-6072-4DA9-9BE1-E01DF980D127}"/>
          </ac:spMkLst>
        </pc:spChg>
        <pc:spChg chg="mod">
          <ac:chgData name="Witold Srokosz" userId="S::witold.srokosz@uwr.edu.pl::63485252-d0f4-4e7c-9736-88ae53dd431c" providerId="AD" clId="Web-{58A5DDAD-A705-3E39-1879-744A90C7C437}" dt="2019-05-06T08:43:59.251" v="142" actId="20577"/>
          <ac:spMkLst>
            <pc:docMk/>
            <pc:sldMk cId="1570893073" sldId="389"/>
            <ac:spMk id="3" creationId="{21890C49-8DEA-47D5-BD48-15F651BB3732}"/>
          </ac:spMkLst>
        </pc:spChg>
      </pc:sldChg>
      <pc:sldChg chg="modSp new">
        <pc:chgData name="Witold Srokosz" userId="S::witold.srokosz@uwr.edu.pl::63485252-d0f4-4e7c-9736-88ae53dd431c" providerId="AD" clId="Web-{58A5DDAD-A705-3E39-1879-744A90C7C437}" dt="2019-05-06T08:45:16.970" v="165" actId="20577"/>
        <pc:sldMkLst>
          <pc:docMk/>
          <pc:sldMk cId="2719796457" sldId="390"/>
        </pc:sldMkLst>
        <pc:spChg chg="mod">
          <ac:chgData name="Witold Srokosz" userId="S::witold.srokosz@uwr.edu.pl::63485252-d0f4-4e7c-9736-88ae53dd431c" providerId="AD" clId="Web-{58A5DDAD-A705-3E39-1879-744A90C7C437}" dt="2019-05-06T08:44:37.829" v="158" actId="14100"/>
          <ac:spMkLst>
            <pc:docMk/>
            <pc:sldMk cId="2719796457" sldId="390"/>
            <ac:spMk id="2" creationId="{EB5649C6-4FB8-40D2-9493-D5E7E002DF08}"/>
          </ac:spMkLst>
        </pc:spChg>
        <pc:spChg chg="mod">
          <ac:chgData name="Witold Srokosz" userId="S::witold.srokosz@uwr.edu.pl::63485252-d0f4-4e7c-9736-88ae53dd431c" providerId="AD" clId="Web-{58A5DDAD-A705-3E39-1879-744A90C7C437}" dt="2019-05-06T08:45:16.970" v="165" actId="20577"/>
          <ac:spMkLst>
            <pc:docMk/>
            <pc:sldMk cId="2719796457" sldId="390"/>
            <ac:spMk id="3" creationId="{8CB98C35-DCB9-4442-A947-29583DA8DECB}"/>
          </ac:spMkLst>
        </pc:spChg>
      </pc:sldChg>
      <pc:sldChg chg="delSp modSp new">
        <pc:chgData name="Witold Srokosz" userId="S::witold.srokosz@uwr.edu.pl::63485252-d0f4-4e7c-9736-88ae53dd431c" providerId="AD" clId="Web-{58A5DDAD-A705-3E39-1879-744A90C7C437}" dt="2019-05-06T08:49:23.767" v="202" actId="20577"/>
        <pc:sldMkLst>
          <pc:docMk/>
          <pc:sldMk cId="3010600216" sldId="391"/>
        </pc:sldMkLst>
        <pc:spChg chg="del">
          <ac:chgData name="Witold Srokosz" userId="S::witold.srokosz@uwr.edu.pl::63485252-d0f4-4e7c-9736-88ae53dd431c" providerId="AD" clId="Web-{58A5DDAD-A705-3E39-1879-744A90C7C437}" dt="2019-05-06T08:46:43.877" v="167"/>
          <ac:spMkLst>
            <pc:docMk/>
            <pc:sldMk cId="3010600216" sldId="391"/>
            <ac:spMk id="2" creationId="{FFB753E8-97C9-45E0-916B-96013FD3F9A8}"/>
          </ac:spMkLst>
        </pc:spChg>
        <pc:spChg chg="mod">
          <ac:chgData name="Witold Srokosz" userId="S::witold.srokosz@uwr.edu.pl::63485252-d0f4-4e7c-9736-88ae53dd431c" providerId="AD" clId="Web-{58A5DDAD-A705-3E39-1879-744A90C7C437}" dt="2019-05-06T08:49:23.767" v="202" actId="20577"/>
          <ac:spMkLst>
            <pc:docMk/>
            <pc:sldMk cId="3010600216" sldId="391"/>
            <ac:spMk id="3" creationId="{46639134-748B-4D81-814C-50851299189E}"/>
          </ac:spMkLst>
        </pc:spChg>
      </pc:sldChg>
      <pc:sldChg chg="modSp new">
        <pc:chgData name="Witold Srokosz" userId="S::witold.srokosz@uwr.edu.pl::63485252-d0f4-4e7c-9736-88ae53dd431c" providerId="AD" clId="Web-{58A5DDAD-A705-3E39-1879-744A90C7C437}" dt="2019-05-06T08:50:31.830" v="217" actId="20577"/>
        <pc:sldMkLst>
          <pc:docMk/>
          <pc:sldMk cId="820961769" sldId="392"/>
        </pc:sldMkLst>
        <pc:spChg chg="mod">
          <ac:chgData name="Witold Srokosz" userId="S::witold.srokosz@uwr.edu.pl::63485252-d0f4-4e7c-9736-88ae53dd431c" providerId="AD" clId="Web-{58A5DDAD-A705-3E39-1879-744A90C7C437}" dt="2019-05-06T08:49:37.127" v="206" actId="20577"/>
          <ac:spMkLst>
            <pc:docMk/>
            <pc:sldMk cId="820961769" sldId="392"/>
            <ac:spMk id="2" creationId="{11B4120A-4BD4-4802-A32F-A8316AB6C177}"/>
          </ac:spMkLst>
        </pc:spChg>
        <pc:spChg chg="mod">
          <ac:chgData name="Witold Srokosz" userId="S::witold.srokosz@uwr.edu.pl::63485252-d0f4-4e7c-9736-88ae53dd431c" providerId="AD" clId="Web-{58A5DDAD-A705-3E39-1879-744A90C7C437}" dt="2019-05-06T08:50:31.830" v="217" actId="20577"/>
          <ac:spMkLst>
            <pc:docMk/>
            <pc:sldMk cId="820961769" sldId="392"/>
            <ac:spMk id="3" creationId="{8EDF7616-76F7-4C41-974B-B3C7F7F88038}"/>
          </ac:spMkLst>
        </pc:spChg>
      </pc:sldChg>
      <pc:sldChg chg="add">
        <pc:chgData name="Witold Srokosz" userId="S::witold.srokosz@uwr.edu.pl::63485252-d0f4-4e7c-9736-88ae53dd431c" providerId="AD" clId="Web-{58A5DDAD-A705-3E39-1879-744A90C7C437}" dt="2019-05-06T09:08:00.578" v="220"/>
        <pc:sldMkLst>
          <pc:docMk/>
          <pc:sldMk cId="302924782" sldId="393"/>
        </pc:sldMkLst>
      </pc:sldChg>
      <pc:sldChg chg="new del">
        <pc:chgData name="Witold Srokosz" userId="S::witold.srokosz@uwr.edu.pl::63485252-d0f4-4e7c-9736-88ae53dd431c" providerId="AD" clId="Web-{58A5DDAD-A705-3E39-1879-744A90C7C437}" dt="2019-05-06T09:07:54.125" v="219"/>
        <pc:sldMkLst>
          <pc:docMk/>
          <pc:sldMk cId="1620960295" sldId="393"/>
        </pc:sldMkLst>
      </pc:sldChg>
      <pc:sldChg chg="add">
        <pc:chgData name="Witold Srokosz" userId="S::witold.srokosz@uwr.edu.pl::63485252-d0f4-4e7c-9736-88ae53dd431c" providerId="AD" clId="Web-{58A5DDAD-A705-3E39-1879-744A90C7C437}" dt="2019-05-06T09:08:10.938" v="221"/>
        <pc:sldMkLst>
          <pc:docMk/>
          <pc:sldMk cId="442625036" sldId="394"/>
        </pc:sldMkLst>
      </pc:sldChg>
      <pc:sldChg chg="add">
        <pc:chgData name="Witold Srokosz" userId="S::witold.srokosz@uwr.edu.pl::63485252-d0f4-4e7c-9736-88ae53dd431c" providerId="AD" clId="Web-{58A5DDAD-A705-3E39-1879-744A90C7C437}" dt="2019-05-06T09:08:19.563" v="222"/>
        <pc:sldMkLst>
          <pc:docMk/>
          <pc:sldMk cId="3629126528" sldId="395"/>
        </pc:sldMkLst>
      </pc:sldChg>
      <pc:sldChg chg="add">
        <pc:chgData name="Witold Srokosz" userId="S::witold.srokosz@uwr.edu.pl::63485252-d0f4-4e7c-9736-88ae53dd431c" providerId="AD" clId="Web-{58A5DDAD-A705-3E39-1879-744A90C7C437}" dt="2019-05-06T09:08:29.906" v="223"/>
        <pc:sldMkLst>
          <pc:docMk/>
          <pc:sldMk cId="924444772" sldId="396"/>
        </pc:sldMkLst>
      </pc:sldChg>
      <pc:sldChg chg="add">
        <pc:chgData name="Witold Srokosz" userId="S::witold.srokosz@uwr.edu.pl::63485252-d0f4-4e7c-9736-88ae53dd431c" providerId="AD" clId="Web-{58A5DDAD-A705-3E39-1879-744A90C7C437}" dt="2019-05-06T09:08:40.031" v="224"/>
        <pc:sldMkLst>
          <pc:docMk/>
          <pc:sldMk cId="1102963787" sldId="397"/>
        </pc:sldMkLst>
      </pc:sldChg>
      <pc:sldChg chg="add">
        <pc:chgData name="Witold Srokosz" userId="S::witold.srokosz@uwr.edu.pl::63485252-d0f4-4e7c-9736-88ae53dd431c" providerId="AD" clId="Web-{58A5DDAD-A705-3E39-1879-744A90C7C437}" dt="2019-05-06T09:08:51.234" v="225"/>
        <pc:sldMkLst>
          <pc:docMk/>
          <pc:sldMk cId="1103352555" sldId="398"/>
        </pc:sldMkLst>
      </pc:sldChg>
      <pc:sldChg chg="add">
        <pc:chgData name="Witold Srokosz" userId="S::witold.srokosz@uwr.edu.pl::63485252-d0f4-4e7c-9736-88ae53dd431c" providerId="AD" clId="Web-{58A5DDAD-A705-3E39-1879-744A90C7C437}" dt="2019-05-06T09:09:04.640" v="226"/>
        <pc:sldMkLst>
          <pc:docMk/>
          <pc:sldMk cId="3169682784" sldId="399"/>
        </pc:sldMkLst>
      </pc:sldChg>
      <pc:sldChg chg="add">
        <pc:chgData name="Witold Srokosz" userId="S::witold.srokosz@uwr.edu.pl::63485252-d0f4-4e7c-9736-88ae53dd431c" providerId="AD" clId="Web-{58A5DDAD-A705-3E39-1879-744A90C7C437}" dt="2019-05-06T09:09:15.844" v="227"/>
        <pc:sldMkLst>
          <pc:docMk/>
          <pc:sldMk cId="3114404237" sldId="400"/>
        </pc:sldMkLst>
      </pc:sldChg>
      <pc:sldChg chg="add">
        <pc:chgData name="Witold Srokosz" userId="S::witold.srokosz@uwr.edu.pl::63485252-d0f4-4e7c-9736-88ae53dd431c" providerId="AD" clId="Web-{58A5DDAD-A705-3E39-1879-744A90C7C437}" dt="2019-05-06T09:09:23.828" v="228"/>
        <pc:sldMkLst>
          <pc:docMk/>
          <pc:sldMk cId="1717088515" sldId="401"/>
        </pc:sldMkLst>
      </pc:sldChg>
      <pc:sldChg chg="add">
        <pc:chgData name="Witold Srokosz" userId="S::witold.srokosz@uwr.edu.pl::63485252-d0f4-4e7c-9736-88ae53dd431c" providerId="AD" clId="Web-{58A5DDAD-A705-3E39-1879-744A90C7C437}" dt="2019-05-06T09:09:32.140" v="229"/>
        <pc:sldMkLst>
          <pc:docMk/>
          <pc:sldMk cId="3759037456" sldId="402"/>
        </pc:sldMkLst>
      </pc:sldChg>
      <pc:sldChg chg="add">
        <pc:chgData name="Witold Srokosz" userId="S::witold.srokosz@uwr.edu.pl::63485252-d0f4-4e7c-9736-88ae53dd431c" providerId="AD" clId="Web-{58A5DDAD-A705-3E39-1879-744A90C7C437}" dt="2019-05-06T09:09:42.484" v="230"/>
        <pc:sldMkLst>
          <pc:docMk/>
          <pc:sldMk cId="3544647898" sldId="403"/>
        </pc:sldMkLst>
      </pc:sldChg>
      <pc:sldChg chg="add">
        <pc:chgData name="Witold Srokosz" userId="S::witold.srokosz@uwr.edu.pl::63485252-d0f4-4e7c-9736-88ae53dd431c" providerId="AD" clId="Web-{58A5DDAD-A705-3E39-1879-744A90C7C437}" dt="2019-05-06T09:09:53.359" v="231"/>
        <pc:sldMkLst>
          <pc:docMk/>
          <pc:sldMk cId="2622130290" sldId="404"/>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6.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7.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8.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9.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10.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dirty="0">
              <a:solidFill>
                <a:srgbClr val="000000"/>
              </a:solidFill>
            </a:endParaRPr>
          </a:p>
        </p:txBody>
      </p:sp>
    </p:spTree>
    <p:extLst>
      <p:ext uri="{BB962C8B-B14F-4D97-AF65-F5344CB8AC3E}">
        <p14:creationId xmlns:p14="http://schemas.microsoft.com/office/powerpoint/2010/main" val="1942986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dirty="0">
              <a:solidFill>
                <a:srgbClr val="000000"/>
              </a:solidFill>
            </a:endParaRPr>
          </a:p>
        </p:txBody>
      </p:sp>
    </p:spTree>
    <p:extLst>
      <p:ext uri="{BB962C8B-B14F-4D97-AF65-F5344CB8AC3E}">
        <p14:creationId xmlns:p14="http://schemas.microsoft.com/office/powerpoint/2010/main" val="84014669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70053360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67278170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7844055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04490020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08329349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5943417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50395339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852636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6750535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676610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dirty="0">
              <a:solidFill>
                <a:srgbClr val="000000"/>
              </a:solidFill>
            </a:endParaRPr>
          </a:p>
        </p:txBody>
      </p:sp>
    </p:spTree>
    <p:extLst>
      <p:ext uri="{BB962C8B-B14F-4D97-AF65-F5344CB8AC3E}">
        <p14:creationId xmlns:p14="http://schemas.microsoft.com/office/powerpoint/2010/main" val="374573973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73206315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1033981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09505759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70339322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26511053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14363990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29149487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0787257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00972474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153594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dirty="0">
              <a:solidFill>
                <a:srgbClr val="000000"/>
              </a:solidFill>
            </a:endParaRPr>
          </a:p>
        </p:txBody>
      </p:sp>
    </p:spTree>
    <p:extLst>
      <p:ext uri="{BB962C8B-B14F-4D97-AF65-F5344CB8AC3E}">
        <p14:creationId xmlns:p14="http://schemas.microsoft.com/office/powerpoint/2010/main" val="12622829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89971320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47178068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05739761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8923496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69005864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40696668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81482937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05966312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13613348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090054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22090348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08456214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12959242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27566662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86945381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44488966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5414934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43472761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55570051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56910547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553864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30819320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96843288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12478892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10207414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64733338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25303762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89827999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31610191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42222938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56648194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565481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1522884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22282321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30409533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26559137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37677820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39007068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66044605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57082866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45553152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75000241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077053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63543701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01877606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16175063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76596619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41849563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19001816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14377895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9975346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89240433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14830995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053841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11382645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97541119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82452630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97625266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33709258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83623807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22895391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69625670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12759156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69257249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210305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32018126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95626721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24006366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83737414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79777684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00920334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57957361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55405585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57898256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11663870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000142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59326873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61162085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57278909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91055229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4251771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12766654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07417241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37162491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95722262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85070985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587938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dirty="0">
              <a:solidFill>
                <a:srgbClr val="000000"/>
              </a:solidFill>
            </a:endParaRPr>
          </a:p>
        </p:txBody>
      </p:sp>
    </p:spTree>
    <p:extLst>
      <p:ext uri="{BB962C8B-B14F-4D97-AF65-F5344CB8AC3E}">
        <p14:creationId xmlns:p14="http://schemas.microsoft.com/office/powerpoint/2010/main" val="7444753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35415676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73011103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7637508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53764409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84593396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44815319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08656360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91970874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72241611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82630835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916127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51206212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30215485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68723266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42586768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36216775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88030464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96139336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9754251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6864151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73450206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764636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55000064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00613683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06961220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4077466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60895828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01577404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19860666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57633149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36710604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35713614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609121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50088136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5044375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64276609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24998089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14641176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26208302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67135128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87899088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10835664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55255250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6712260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02985793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6351894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23729177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55293706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45659272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18470824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78674934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392170985"/>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7270170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77434967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1943267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Slajd tytułowy">
    <p:bg>
      <p:bgRef idx="1002">
        <a:schemeClr val="bg2"/>
      </p:bgRef>
    </p:bg>
    <p:spTree>
      <p:nvGrpSpPr>
        <p:cNvPr id="1" name=""/>
        <p:cNvGrpSpPr/>
        <p:nvPr/>
      </p:nvGrpSpPr>
      <p:grpSpPr>
        <a:xfrm>
          <a:off x="0" y="0"/>
          <a:ext cx="0" cy="0"/>
          <a:chOff x="0" y="0"/>
          <a:chExt cx="0" cy="0"/>
        </a:xfrm>
      </p:grpSpPr>
      <p:sp>
        <p:nvSpPr>
          <p:cNvPr id="9" name="Tytuł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pl-PL" smtClean="0"/>
              <a:t>Kliknij, aby edytować styl</a:t>
            </a:r>
            <a:endParaRPr lang="en-US"/>
          </a:p>
        </p:txBody>
      </p:sp>
      <p:sp>
        <p:nvSpPr>
          <p:cNvPr id="17" name="Podtytuł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l-PL" smtClean="0"/>
              <a:t>Kliknij, aby edytować styl wzorca podtytułu</a:t>
            </a:r>
            <a:endParaRPr lang="en-US"/>
          </a:p>
        </p:txBody>
      </p:sp>
      <p:sp>
        <p:nvSpPr>
          <p:cNvPr id="4" name="Symbol zastępczy daty 29"/>
          <p:cNvSpPr>
            <a:spLocks noGrp="1"/>
          </p:cNvSpPr>
          <p:nvPr>
            <p:ph type="dt" sz="half" idx="10"/>
          </p:nvPr>
        </p:nvSpPr>
        <p:spPr/>
        <p:txBody>
          <a:bodyPr/>
          <a:lstStyle>
            <a:lvl1pPr>
              <a:defRPr/>
            </a:lvl1pPr>
          </a:lstStyle>
          <a:p>
            <a:pPr>
              <a:defRPr/>
            </a:pPr>
            <a:fld id="{A86BC0C0-2D47-47A6-9CBE-7A77A408AF29}" type="datetime1">
              <a:rPr lang="pl-PL" smtClean="0">
                <a:solidFill>
                  <a:srgbClr val="DBF5F9">
                    <a:shade val="90000"/>
                  </a:srgbClr>
                </a:solidFill>
              </a:rPr>
              <a:pPr>
                <a:defRPr/>
              </a:pPr>
              <a:t>2019-05-28</a:t>
            </a:fld>
            <a:endParaRPr lang="en-GB">
              <a:solidFill>
                <a:srgbClr val="DBF5F9">
                  <a:shade val="90000"/>
                </a:srgbClr>
              </a:solidFill>
            </a:endParaRPr>
          </a:p>
        </p:txBody>
      </p:sp>
      <p:sp>
        <p:nvSpPr>
          <p:cNvPr id="5" name="Symbol zastępczy stopki 18"/>
          <p:cNvSpPr>
            <a:spLocks noGrp="1"/>
          </p:cNvSpPr>
          <p:nvPr>
            <p:ph type="ftr" sz="quarter" idx="11"/>
          </p:nvPr>
        </p:nvSpPr>
        <p:spPr/>
        <p:txBody>
          <a:bodyPr/>
          <a:lstStyle>
            <a:lvl1pPr>
              <a:defRPr/>
            </a:lvl1pPr>
          </a:lstStyle>
          <a:p>
            <a:pPr>
              <a:defRPr/>
            </a:pPr>
            <a:endParaRPr lang="en-GB">
              <a:solidFill>
                <a:srgbClr val="DBF5F9">
                  <a:shade val="90000"/>
                </a:srgbClr>
              </a:solidFill>
            </a:endParaRPr>
          </a:p>
        </p:txBody>
      </p:sp>
      <p:sp>
        <p:nvSpPr>
          <p:cNvPr id="6" name="Symbol zastępczy numeru slajdu 26"/>
          <p:cNvSpPr>
            <a:spLocks noGrp="1"/>
          </p:cNvSpPr>
          <p:nvPr>
            <p:ph type="sldNum" sz="quarter" idx="12"/>
          </p:nvPr>
        </p:nvSpPr>
        <p:spPr/>
        <p:txBody>
          <a:bodyPr/>
          <a:lstStyle>
            <a:lvl1pPr>
              <a:defRPr/>
            </a:lvl1pPr>
          </a:lstStyle>
          <a:p>
            <a:pPr>
              <a:defRPr/>
            </a:pPr>
            <a:fld id="{D7C583C8-4236-4386-9D16-5B3FA4880D20}" type="slidenum">
              <a:rPr lang="en-GB">
                <a:solidFill>
                  <a:srgbClr val="DBF5F9">
                    <a:shade val="90000"/>
                  </a:srgbClr>
                </a:solidFill>
              </a:rPr>
              <a:pPr>
                <a:defRPr/>
              </a:pPr>
              <a:t>‹#›</a:t>
            </a:fld>
            <a:endParaRPr lang="en-GB">
              <a:solidFill>
                <a:srgbClr val="DBF5F9">
                  <a:shade val="90000"/>
                </a:srgbClr>
              </a:solidFill>
            </a:endParaRPr>
          </a:p>
        </p:txBody>
      </p:sp>
    </p:spTree>
    <p:extLst>
      <p:ext uri="{BB962C8B-B14F-4D97-AF65-F5344CB8AC3E}">
        <p14:creationId xmlns:p14="http://schemas.microsoft.com/office/powerpoint/2010/main" val="1693714802"/>
      </p:ext>
    </p:extLst>
  </p:cSld>
  <p:clrMapOvr>
    <a:overrideClrMapping bg1="dk1" tx1="lt1" bg2="dk2" tx2="lt2" accent1="accent1" accent2="accent2" accent3="accent3" accent4="accent4" accent5="accent5" accent6="accent6" hlink="hlink" folHlink="folHlink"/>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70982545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04361095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56053681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4073712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7274121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079114506"/>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59352795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03841417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58118894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5637643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9"/>
          <p:cNvSpPr>
            <a:spLocks noGrp="1"/>
          </p:cNvSpPr>
          <p:nvPr>
            <p:ph type="dt" sz="half" idx="10"/>
          </p:nvPr>
        </p:nvSpPr>
        <p:spPr/>
        <p:txBody>
          <a:bodyPr/>
          <a:lstStyle>
            <a:lvl1pPr>
              <a:defRPr/>
            </a:lvl1pPr>
          </a:lstStyle>
          <a:p>
            <a:pPr>
              <a:defRPr/>
            </a:pPr>
            <a:fld id="{95399A55-B27D-4F20-BC38-24ECAB0DE541}" type="datetime1">
              <a:rPr lang="pl-PL" smtClean="0">
                <a:solidFill>
                  <a:srgbClr val="04617B">
                    <a:shade val="90000"/>
                  </a:srgbClr>
                </a:solidFill>
              </a:rPr>
              <a:pPr>
                <a:defRPr/>
              </a:pPr>
              <a:t>2019-05-28</a:t>
            </a:fld>
            <a:endParaRPr lang="en-GB">
              <a:solidFill>
                <a:srgbClr val="04617B">
                  <a:shade val="90000"/>
                </a:srgbClr>
              </a:solidFill>
            </a:endParaRPr>
          </a:p>
        </p:txBody>
      </p:sp>
      <p:sp>
        <p:nvSpPr>
          <p:cNvPr id="5" name="Symbol zastępczy stopki 21"/>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6" name="Symbol zastępczy numeru slajdu 17"/>
          <p:cNvSpPr>
            <a:spLocks noGrp="1"/>
          </p:cNvSpPr>
          <p:nvPr>
            <p:ph type="sldNum" sz="quarter" idx="12"/>
          </p:nvPr>
        </p:nvSpPr>
        <p:spPr/>
        <p:txBody>
          <a:bodyPr/>
          <a:lstStyle>
            <a:lvl1pPr>
              <a:defRPr/>
            </a:lvl1pPr>
          </a:lstStyle>
          <a:p>
            <a:pPr>
              <a:defRPr/>
            </a:pPr>
            <a:fld id="{44E60241-0E62-4140-B8CB-DD45CDE42DB2}"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1368770104"/>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74802822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606855001"/>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83151064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3673155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48183049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61155345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17888445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056426654"/>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80092520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4164409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pl-PL" smtClean="0"/>
              <a:t>Kliknij, aby edytować styl</a:t>
            </a:r>
            <a:endParaRPr lang="en-US"/>
          </a:p>
        </p:txBody>
      </p:sp>
      <p:sp>
        <p:nvSpPr>
          <p:cNvPr id="3" name="Symbol zastępczy tekstu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652C8D05-60DC-4A62-AF49-6BE711CA7C00}" type="datetime1">
              <a:rPr lang="pl-PL" smtClean="0">
                <a:solidFill>
                  <a:srgbClr val="DBF5F9">
                    <a:shade val="90000"/>
                  </a:srgbClr>
                </a:solidFill>
              </a:rPr>
              <a:pPr>
                <a:defRPr/>
              </a:pPr>
              <a:t>2019-05-28</a:t>
            </a:fld>
            <a:endParaRPr lang="en-GB">
              <a:solidFill>
                <a:srgbClr val="DBF5F9">
                  <a:shade val="90000"/>
                </a:srgb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en-GB">
              <a:solidFill>
                <a:srgbClr val="DBF5F9">
                  <a:shade val="90000"/>
                </a:srgb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56970B81-09CD-4649-A9A9-262DA6C077F3}" type="slidenum">
              <a:rPr lang="en-GB">
                <a:solidFill>
                  <a:srgbClr val="DBF5F9">
                    <a:shade val="90000"/>
                  </a:srgbClr>
                </a:solidFill>
              </a:rPr>
              <a:pPr>
                <a:defRPr/>
              </a:pPr>
              <a:t>‹#›</a:t>
            </a:fld>
            <a:endParaRPr lang="en-GB">
              <a:solidFill>
                <a:srgbClr val="DBF5F9">
                  <a:shade val="90000"/>
                </a:srgbClr>
              </a:solidFill>
            </a:endParaRPr>
          </a:p>
        </p:txBody>
      </p:sp>
    </p:spTree>
    <p:extLst>
      <p:ext uri="{BB962C8B-B14F-4D97-AF65-F5344CB8AC3E}">
        <p14:creationId xmlns:p14="http://schemas.microsoft.com/office/powerpoint/2010/main" val="2491984970"/>
      </p:ext>
    </p:extLst>
  </p:cSld>
  <p:clrMapOvr>
    <a:overrideClrMapping bg1="dk1" tx1="lt1" bg2="dk2" tx2="lt2" accent1="accent1" accent2="accent2" accent3="accent3" accent4="accent4" accent5="accent5" accent6="accent6" hlink="hlink" folHlink="folHlink"/>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61150253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00588682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32475615"/>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97690440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141443241"/>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56098395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50257566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45130518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062289192"/>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1207901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609600" y="704088"/>
            <a:ext cx="10972800" cy="1143000"/>
          </a:xfrm>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daty 9"/>
          <p:cNvSpPr>
            <a:spLocks noGrp="1"/>
          </p:cNvSpPr>
          <p:nvPr>
            <p:ph type="dt" sz="half" idx="10"/>
          </p:nvPr>
        </p:nvSpPr>
        <p:spPr/>
        <p:txBody>
          <a:bodyPr/>
          <a:lstStyle>
            <a:lvl1pPr>
              <a:defRPr/>
            </a:lvl1pPr>
          </a:lstStyle>
          <a:p>
            <a:pPr>
              <a:defRPr/>
            </a:pPr>
            <a:fld id="{51BC19C3-67BB-4125-90B4-72E80E5AF41F}" type="datetime1">
              <a:rPr lang="pl-PL" smtClean="0">
                <a:solidFill>
                  <a:srgbClr val="04617B">
                    <a:shade val="90000"/>
                  </a:srgbClr>
                </a:solidFill>
              </a:rPr>
              <a:pPr>
                <a:defRPr/>
              </a:pPr>
              <a:t>2019-05-28</a:t>
            </a:fld>
            <a:endParaRPr lang="en-GB">
              <a:solidFill>
                <a:srgbClr val="04617B">
                  <a:shade val="90000"/>
                </a:srgbClr>
              </a:solidFill>
            </a:endParaRPr>
          </a:p>
        </p:txBody>
      </p:sp>
      <p:sp>
        <p:nvSpPr>
          <p:cNvPr id="6" name="Symbol zastępczy stopki 21"/>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7" name="Symbol zastępczy numeru slajdu 17"/>
          <p:cNvSpPr>
            <a:spLocks noGrp="1"/>
          </p:cNvSpPr>
          <p:nvPr>
            <p:ph type="sldNum" sz="quarter" idx="12"/>
          </p:nvPr>
        </p:nvSpPr>
        <p:spPr/>
        <p:txBody>
          <a:bodyPr/>
          <a:lstStyle>
            <a:lvl1pPr>
              <a:defRPr/>
            </a:lvl1pPr>
          </a:lstStyle>
          <a:p>
            <a:pPr>
              <a:defRPr/>
            </a:pPr>
            <a:fld id="{D69C3CBA-200E-4F66-9D8B-14631120184E}"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2518048608"/>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904113786"/>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17826673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143027462"/>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59413819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95807782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902918753"/>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24327261"/>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230947593"/>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755022014"/>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4326833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09600" y="704088"/>
            <a:ext cx="10972800" cy="1143000"/>
          </a:xfrm>
        </p:spPr>
        <p:txBody>
          <a:bodyPr/>
          <a:lstStyle>
            <a:lvl1pPr>
              <a:defRPr/>
            </a:lvl1pPr>
          </a:lstStyle>
          <a:p>
            <a:r>
              <a:rPr lang="pl-PL" smtClean="0"/>
              <a:t>Kliknij, aby edytować styl</a:t>
            </a:r>
            <a:endParaRPr lang="en-US"/>
          </a:p>
        </p:txBody>
      </p:sp>
      <p:sp>
        <p:nvSpPr>
          <p:cNvPr id="3" name="Symbol zastępczy tekstu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pl-PL" smtClean="0"/>
              <a:t>Kliknij, aby edytować style wzorca tekstu</a:t>
            </a:r>
          </a:p>
        </p:txBody>
      </p:sp>
      <p:sp>
        <p:nvSpPr>
          <p:cNvPr id="4" name="Symbol zastępczy tekstu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pl-PL" smtClean="0"/>
              <a:t>Kliknij, aby edytować style wzorca tekstu</a:t>
            </a:r>
          </a:p>
        </p:txBody>
      </p:sp>
      <p:sp>
        <p:nvSpPr>
          <p:cNvPr id="5" name="Symbol zastępczy zawartości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6" name="Symbol zastępczy zawartości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7" name="Symbol zastępczy daty 9"/>
          <p:cNvSpPr>
            <a:spLocks noGrp="1"/>
          </p:cNvSpPr>
          <p:nvPr>
            <p:ph type="dt" sz="half" idx="10"/>
          </p:nvPr>
        </p:nvSpPr>
        <p:spPr/>
        <p:txBody>
          <a:bodyPr/>
          <a:lstStyle>
            <a:lvl1pPr>
              <a:defRPr/>
            </a:lvl1pPr>
          </a:lstStyle>
          <a:p>
            <a:pPr>
              <a:defRPr/>
            </a:pPr>
            <a:fld id="{81C17AE4-B339-4C5C-8314-2BC4BDF11203}" type="datetime1">
              <a:rPr lang="pl-PL" smtClean="0">
                <a:solidFill>
                  <a:srgbClr val="04617B">
                    <a:shade val="90000"/>
                  </a:srgbClr>
                </a:solidFill>
              </a:rPr>
              <a:pPr>
                <a:defRPr/>
              </a:pPr>
              <a:t>2019-05-28</a:t>
            </a:fld>
            <a:endParaRPr lang="en-GB">
              <a:solidFill>
                <a:srgbClr val="04617B">
                  <a:shade val="90000"/>
                </a:srgbClr>
              </a:solidFill>
            </a:endParaRPr>
          </a:p>
        </p:txBody>
      </p:sp>
      <p:sp>
        <p:nvSpPr>
          <p:cNvPr id="8" name="Symbol zastępczy stopki 21"/>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9" name="Symbol zastępczy numeru slajdu 17"/>
          <p:cNvSpPr>
            <a:spLocks noGrp="1"/>
          </p:cNvSpPr>
          <p:nvPr>
            <p:ph type="sldNum" sz="quarter" idx="12"/>
          </p:nvPr>
        </p:nvSpPr>
        <p:spPr/>
        <p:txBody>
          <a:bodyPr/>
          <a:lstStyle>
            <a:lvl1pPr>
              <a:defRPr/>
            </a:lvl1pPr>
          </a:lstStyle>
          <a:p>
            <a:pPr>
              <a:defRPr/>
            </a:pPr>
            <a:fld id="{85AA0B36-E33D-45EE-A842-F5546225E9C0}"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2355213452"/>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77755853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004575550"/>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736712553"/>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675536082"/>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572444572"/>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183206701"/>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737419365"/>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442643954"/>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795228627"/>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29351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dirty="0">
              <a:solidFill>
                <a:srgbClr val="000000"/>
              </a:solidFill>
            </a:endParaRPr>
          </a:p>
        </p:txBody>
      </p:sp>
    </p:spTree>
    <p:extLst>
      <p:ext uri="{BB962C8B-B14F-4D97-AF65-F5344CB8AC3E}">
        <p14:creationId xmlns:p14="http://schemas.microsoft.com/office/powerpoint/2010/main" val="30649830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pl-PL" smtClean="0"/>
              <a:t>Kliknij, aby edytować styl</a:t>
            </a:r>
            <a:endParaRPr lang="en-US"/>
          </a:p>
        </p:txBody>
      </p:sp>
      <p:sp>
        <p:nvSpPr>
          <p:cNvPr id="3" name="Symbol zastępczy daty 9"/>
          <p:cNvSpPr>
            <a:spLocks noGrp="1"/>
          </p:cNvSpPr>
          <p:nvPr>
            <p:ph type="dt" sz="half" idx="10"/>
          </p:nvPr>
        </p:nvSpPr>
        <p:spPr/>
        <p:txBody>
          <a:bodyPr/>
          <a:lstStyle>
            <a:lvl1pPr>
              <a:defRPr/>
            </a:lvl1pPr>
          </a:lstStyle>
          <a:p>
            <a:pPr>
              <a:defRPr/>
            </a:pPr>
            <a:fld id="{905FC3DE-A137-4DF6-ACB0-C01971109F53}" type="datetime1">
              <a:rPr lang="pl-PL" smtClean="0">
                <a:solidFill>
                  <a:srgbClr val="04617B">
                    <a:shade val="90000"/>
                  </a:srgbClr>
                </a:solidFill>
              </a:rPr>
              <a:pPr>
                <a:defRPr/>
              </a:pPr>
              <a:t>2019-05-28</a:t>
            </a:fld>
            <a:endParaRPr lang="en-GB">
              <a:solidFill>
                <a:srgbClr val="04617B">
                  <a:shade val="90000"/>
                </a:srgbClr>
              </a:solidFill>
            </a:endParaRPr>
          </a:p>
        </p:txBody>
      </p:sp>
      <p:sp>
        <p:nvSpPr>
          <p:cNvPr id="4" name="Symbol zastępczy stopki 21"/>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5" name="Symbol zastępczy numeru slajdu 17"/>
          <p:cNvSpPr>
            <a:spLocks noGrp="1"/>
          </p:cNvSpPr>
          <p:nvPr>
            <p:ph type="sldNum" sz="quarter" idx="12"/>
          </p:nvPr>
        </p:nvSpPr>
        <p:spPr/>
        <p:txBody>
          <a:bodyPr/>
          <a:lstStyle>
            <a:lvl1pPr>
              <a:defRPr/>
            </a:lvl1pPr>
          </a:lstStyle>
          <a:p>
            <a:pPr>
              <a:defRPr/>
            </a:pPr>
            <a:fld id="{845B511F-C569-4DFB-A84E-23694C115D66}"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2396672259"/>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449597107"/>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048809057"/>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744660212"/>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681636081"/>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826266457"/>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988126262"/>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947202035"/>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111675468"/>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169369432"/>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0933374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9"/>
          <p:cNvSpPr>
            <a:spLocks noGrp="1"/>
          </p:cNvSpPr>
          <p:nvPr>
            <p:ph type="dt" sz="half" idx="10"/>
          </p:nvPr>
        </p:nvSpPr>
        <p:spPr/>
        <p:txBody>
          <a:bodyPr/>
          <a:lstStyle>
            <a:lvl1pPr>
              <a:defRPr/>
            </a:lvl1pPr>
          </a:lstStyle>
          <a:p>
            <a:pPr>
              <a:defRPr/>
            </a:pPr>
            <a:fld id="{6E17FCCA-1E73-4790-A5EA-03D2F4C213A1}" type="datetime1">
              <a:rPr lang="pl-PL" smtClean="0">
                <a:solidFill>
                  <a:srgbClr val="04617B">
                    <a:shade val="90000"/>
                  </a:srgbClr>
                </a:solidFill>
              </a:rPr>
              <a:pPr>
                <a:defRPr/>
              </a:pPr>
              <a:t>2019-05-28</a:t>
            </a:fld>
            <a:endParaRPr lang="en-GB">
              <a:solidFill>
                <a:srgbClr val="04617B">
                  <a:shade val="90000"/>
                </a:srgbClr>
              </a:solidFill>
            </a:endParaRPr>
          </a:p>
        </p:txBody>
      </p:sp>
      <p:sp>
        <p:nvSpPr>
          <p:cNvPr id="3" name="Symbol zastępczy stopki 21"/>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4" name="Symbol zastępczy numeru slajdu 17"/>
          <p:cNvSpPr>
            <a:spLocks noGrp="1"/>
          </p:cNvSpPr>
          <p:nvPr>
            <p:ph type="sldNum" sz="quarter" idx="12"/>
          </p:nvPr>
        </p:nvSpPr>
        <p:spPr/>
        <p:txBody>
          <a:bodyPr/>
          <a:lstStyle>
            <a:lvl1pPr>
              <a:defRPr/>
            </a:lvl1pPr>
          </a:lstStyle>
          <a:p>
            <a:pPr>
              <a:defRPr/>
            </a:pPr>
            <a:fld id="{D5A13D3C-DF8C-4014-9884-5422334278E1}"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2489516753"/>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381731856"/>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239611596"/>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618195119"/>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463052743"/>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56209457"/>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926564205"/>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29282361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875316666"/>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614559753"/>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2620601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pl-PL" smtClean="0"/>
              <a:t>Kliknij, aby edytować styl</a:t>
            </a:r>
            <a:endParaRPr lang="en-US"/>
          </a:p>
        </p:txBody>
      </p:sp>
      <p:sp>
        <p:nvSpPr>
          <p:cNvPr id="3" name="Symbol zastępczy tekstu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pl-PL" smtClean="0"/>
              <a:t>Kliknij, aby edytować style wzorca tekstu</a:t>
            </a:r>
          </a:p>
        </p:txBody>
      </p:sp>
      <p:sp>
        <p:nvSpPr>
          <p:cNvPr id="4" name="Symbol zastępczy zawartości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daty 9"/>
          <p:cNvSpPr>
            <a:spLocks noGrp="1"/>
          </p:cNvSpPr>
          <p:nvPr>
            <p:ph type="dt" sz="half" idx="10"/>
          </p:nvPr>
        </p:nvSpPr>
        <p:spPr/>
        <p:txBody>
          <a:bodyPr/>
          <a:lstStyle>
            <a:lvl1pPr>
              <a:defRPr/>
            </a:lvl1pPr>
          </a:lstStyle>
          <a:p>
            <a:pPr>
              <a:defRPr/>
            </a:pPr>
            <a:fld id="{91C67AFC-8F43-44C4-A1CF-E9F8035501CD}" type="datetime1">
              <a:rPr lang="pl-PL" smtClean="0">
                <a:solidFill>
                  <a:srgbClr val="04617B">
                    <a:shade val="90000"/>
                  </a:srgbClr>
                </a:solidFill>
              </a:rPr>
              <a:pPr>
                <a:defRPr/>
              </a:pPr>
              <a:t>2019-05-28</a:t>
            </a:fld>
            <a:endParaRPr lang="en-GB">
              <a:solidFill>
                <a:srgbClr val="04617B">
                  <a:shade val="90000"/>
                </a:srgbClr>
              </a:solidFill>
            </a:endParaRPr>
          </a:p>
        </p:txBody>
      </p:sp>
      <p:sp>
        <p:nvSpPr>
          <p:cNvPr id="6" name="Symbol zastępczy stopki 21"/>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7" name="Symbol zastępczy numeru slajdu 17"/>
          <p:cNvSpPr>
            <a:spLocks noGrp="1"/>
          </p:cNvSpPr>
          <p:nvPr>
            <p:ph type="sldNum" sz="quarter" idx="12"/>
          </p:nvPr>
        </p:nvSpPr>
        <p:spPr/>
        <p:txBody>
          <a:bodyPr/>
          <a:lstStyle>
            <a:lvl1pPr>
              <a:defRPr/>
            </a:lvl1pPr>
          </a:lstStyle>
          <a:p>
            <a:pPr>
              <a:defRPr/>
            </a:pPr>
            <a:fld id="{CBFCD892-6C18-4E12-8D69-C883E7F512BE}"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398721782"/>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447772943"/>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991971995"/>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72641015"/>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640061579"/>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255932643"/>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355074399"/>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749915500"/>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53008367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391264425"/>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3435753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5" name="Prostokąt ze ściętym i zaokrąglonym rogiem 4"/>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6" name="Trójkąt prostokątny 5"/>
          <p:cNvSpPr/>
          <p:nvPr/>
        </p:nvSpPr>
        <p:spPr>
          <a:xfrm rot="420000" flipV="1">
            <a:off x="10672234" y="5359401"/>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7" name="Dowolny kształt 6"/>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solidFill>
                <a:prstClr val="black"/>
              </a:solidFill>
            </a:endParaRPr>
          </a:p>
        </p:txBody>
      </p:sp>
      <p:sp>
        <p:nvSpPr>
          <p:cNvPr id="8" name="Dowolny kształt 7"/>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solidFill>
                <a:prstClr val="black"/>
              </a:solidFill>
            </a:endParaRPr>
          </a:p>
        </p:txBody>
      </p:sp>
      <p:sp>
        <p:nvSpPr>
          <p:cNvPr id="2" name="Tytuł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pl-PL" smtClean="0"/>
              <a:t>Kliknij, aby edytować styl</a:t>
            </a:r>
            <a:endParaRPr lang="en-US"/>
          </a:p>
        </p:txBody>
      </p:sp>
      <p:sp>
        <p:nvSpPr>
          <p:cNvPr id="4" name="Symbol zastępczy tekstu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pl-PL" smtClean="0"/>
              <a:t>Kliknij, aby edytować style wzorca tekstu</a:t>
            </a:r>
          </a:p>
        </p:txBody>
      </p:sp>
      <p:sp>
        <p:nvSpPr>
          <p:cNvPr id="3" name="Symbol zastępczy obrazu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pl-PL" noProof="0" smtClean="0"/>
              <a:t>Kliknij ikonę, aby dodać obraz</a:t>
            </a:r>
            <a:endParaRPr lang="en-US" noProof="0" dirty="0"/>
          </a:p>
        </p:txBody>
      </p:sp>
      <p:sp>
        <p:nvSpPr>
          <p:cNvPr id="9" name="Symbol zastępczy daty 4"/>
          <p:cNvSpPr>
            <a:spLocks noGrp="1"/>
          </p:cNvSpPr>
          <p:nvPr>
            <p:ph type="dt" sz="half" idx="10"/>
          </p:nvPr>
        </p:nvSpPr>
        <p:spPr/>
        <p:txBody>
          <a:bodyPr/>
          <a:lstStyle>
            <a:lvl1pPr>
              <a:defRPr/>
            </a:lvl1pPr>
          </a:lstStyle>
          <a:p>
            <a:pPr>
              <a:defRPr/>
            </a:pPr>
            <a:fld id="{C97DBCDE-CA1C-498E-95C0-0699D0F1B157}" type="datetime1">
              <a:rPr lang="pl-PL" smtClean="0">
                <a:solidFill>
                  <a:srgbClr val="04617B">
                    <a:shade val="90000"/>
                  </a:srgbClr>
                </a:solidFill>
              </a:rPr>
              <a:pPr>
                <a:defRPr/>
              </a:pPr>
              <a:t>2019-05-28</a:t>
            </a:fld>
            <a:endParaRPr lang="en-GB">
              <a:solidFill>
                <a:srgbClr val="04617B">
                  <a:shade val="90000"/>
                </a:srgbClr>
              </a:solidFill>
            </a:endParaRPr>
          </a:p>
        </p:txBody>
      </p:sp>
      <p:sp>
        <p:nvSpPr>
          <p:cNvPr id="10" name="Symbol zastępczy stopki 5"/>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11" name="Symbol zastępczy numeru slajdu 6"/>
          <p:cNvSpPr>
            <a:spLocks noGrp="1"/>
          </p:cNvSpPr>
          <p:nvPr>
            <p:ph type="sldNum" sz="quarter" idx="12"/>
          </p:nvPr>
        </p:nvSpPr>
        <p:spPr>
          <a:xfrm>
            <a:off x="10769600" y="6356351"/>
            <a:ext cx="812800" cy="365125"/>
          </a:xfrm>
        </p:spPr>
        <p:txBody>
          <a:bodyPr/>
          <a:lstStyle>
            <a:lvl1pPr>
              <a:defRPr/>
            </a:lvl1pPr>
          </a:lstStyle>
          <a:p>
            <a:pPr>
              <a:defRPr/>
            </a:pPr>
            <a:fld id="{A2BDBF51-75F3-4BEF-9378-30D0CC0F5150}"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251528757"/>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236711652"/>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402683543"/>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799853852"/>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831394176"/>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50041605"/>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118705507"/>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662055939"/>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856582732"/>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439144525"/>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24750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9"/>
          <p:cNvSpPr>
            <a:spLocks noGrp="1"/>
          </p:cNvSpPr>
          <p:nvPr>
            <p:ph type="dt" sz="half" idx="10"/>
          </p:nvPr>
        </p:nvSpPr>
        <p:spPr/>
        <p:txBody>
          <a:bodyPr/>
          <a:lstStyle>
            <a:lvl1pPr>
              <a:defRPr/>
            </a:lvl1pPr>
          </a:lstStyle>
          <a:p>
            <a:pPr>
              <a:defRPr/>
            </a:pPr>
            <a:fld id="{B7D9DD94-4544-4F68-BD39-E587C05D0578}" type="datetime1">
              <a:rPr lang="pl-PL" smtClean="0">
                <a:solidFill>
                  <a:srgbClr val="04617B">
                    <a:shade val="90000"/>
                  </a:srgbClr>
                </a:solidFill>
              </a:rPr>
              <a:pPr>
                <a:defRPr/>
              </a:pPr>
              <a:t>2019-05-28</a:t>
            </a:fld>
            <a:endParaRPr lang="en-GB">
              <a:solidFill>
                <a:srgbClr val="04617B">
                  <a:shade val="90000"/>
                </a:srgbClr>
              </a:solidFill>
            </a:endParaRPr>
          </a:p>
        </p:txBody>
      </p:sp>
      <p:sp>
        <p:nvSpPr>
          <p:cNvPr id="5" name="Symbol zastępczy stopki 21"/>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6" name="Symbol zastępczy numeru slajdu 17"/>
          <p:cNvSpPr>
            <a:spLocks noGrp="1"/>
          </p:cNvSpPr>
          <p:nvPr>
            <p:ph type="sldNum" sz="quarter" idx="12"/>
          </p:nvPr>
        </p:nvSpPr>
        <p:spPr/>
        <p:txBody>
          <a:bodyPr/>
          <a:lstStyle>
            <a:lvl1pPr>
              <a:defRPr/>
            </a:lvl1pPr>
          </a:lstStyle>
          <a:p>
            <a:pPr>
              <a:defRPr/>
            </a:pPr>
            <a:fld id="{467349E8-DE72-4D7B-8C6A-11278753E26A}"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3824726886"/>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125606962"/>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108702225"/>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559993431"/>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736457473"/>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021311674"/>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175759408"/>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302891838"/>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089678067"/>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190752490"/>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6691206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914402"/>
            <a:ext cx="2743200" cy="5211763"/>
          </a:xfrm>
        </p:spPr>
        <p:txBody>
          <a:bodyPr vert="eaVert"/>
          <a:lstStyle/>
          <a:p>
            <a:r>
              <a:rPr lang="pl-PL" smtClean="0"/>
              <a:t>Kliknij, aby edytować styl</a:t>
            </a:r>
            <a:endParaRPr lang="en-US"/>
          </a:p>
        </p:txBody>
      </p:sp>
      <p:sp>
        <p:nvSpPr>
          <p:cNvPr id="3" name="Symbol zastępczy tytułu pionowego 2"/>
          <p:cNvSpPr>
            <a:spLocks noGrp="1"/>
          </p:cNvSpPr>
          <p:nvPr>
            <p:ph type="body" orient="vert" idx="1"/>
          </p:nvPr>
        </p:nvSpPr>
        <p:spPr>
          <a:xfrm>
            <a:off x="609600" y="914402"/>
            <a:ext cx="8026400" cy="5211763"/>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9"/>
          <p:cNvSpPr>
            <a:spLocks noGrp="1"/>
          </p:cNvSpPr>
          <p:nvPr>
            <p:ph type="dt" sz="half" idx="10"/>
          </p:nvPr>
        </p:nvSpPr>
        <p:spPr/>
        <p:txBody>
          <a:bodyPr/>
          <a:lstStyle>
            <a:lvl1pPr>
              <a:defRPr/>
            </a:lvl1pPr>
          </a:lstStyle>
          <a:p>
            <a:pPr>
              <a:defRPr/>
            </a:pPr>
            <a:fld id="{B064B512-DECD-4928-BA0C-5595CB6AA7CF}" type="datetime1">
              <a:rPr lang="pl-PL" smtClean="0">
                <a:solidFill>
                  <a:srgbClr val="04617B">
                    <a:shade val="90000"/>
                  </a:srgbClr>
                </a:solidFill>
              </a:rPr>
              <a:pPr>
                <a:defRPr/>
              </a:pPr>
              <a:t>2019-05-28</a:t>
            </a:fld>
            <a:endParaRPr lang="en-GB">
              <a:solidFill>
                <a:srgbClr val="04617B">
                  <a:shade val="90000"/>
                </a:srgbClr>
              </a:solidFill>
            </a:endParaRPr>
          </a:p>
        </p:txBody>
      </p:sp>
      <p:sp>
        <p:nvSpPr>
          <p:cNvPr id="5" name="Symbol zastępczy stopki 21"/>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6" name="Symbol zastępczy numeru slajdu 17"/>
          <p:cNvSpPr>
            <a:spLocks noGrp="1"/>
          </p:cNvSpPr>
          <p:nvPr>
            <p:ph type="sldNum" sz="quarter" idx="12"/>
          </p:nvPr>
        </p:nvSpPr>
        <p:spPr/>
        <p:txBody>
          <a:bodyPr/>
          <a:lstStyle>
            <a:lvl1pPr>
              <a:defRPr/>
            </a:lvl1pPr>
          </a:lstStyle>
          <a:p>
            <a:pPr>
              <a:defRPr/>
            </a:pPr>
            <a:fld id="{71B92954-3585-4108-8E0B-2C06CFB02003}"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2099504921"/>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91535655"/>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369375267"/>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156906219"/>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333821919"/>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467087413"/>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004856602"/>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765137183"/>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548738954"/>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781282943"/>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1634422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Slajd tytułowy">
    <p:bg>
      <p:bgRef idx="1002">
        <a:schemeClr val="bg2"/>
      </p:bgRef>
    </p:bg>
    <p:spTree>
      <p:nvGrpSpPr>
        <p:cNvPr id="1" name=""/>
        <p:cNvGrpSpPr/>
        <p:nvPr/>
      </p:nvGrpSpPr>
      <p:grpSpPr>
        <a:xfrm>
          <a:off x="0" y="0"/>
          <a:ext cx="0" cy="0"/>
          <a:chOff x="0" y="0"/>
          <a:chExt cx="0" cy="0"/>
        </a:xfrm>
      </p:grpSpPr>
      <p:sp>
        <p:nvSpPr>
          <p:cNvPr id="9" name="Tytuł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pl-PL" smtClean="0"/>
              <a:t>Kliknij, aby edytować styl</a:t>
            </a:r>
            <a:endParaRPr lang="en-US"/>
          </a:p>
        </p:txBody>
      </p:sp>
      <p:sp>
        <p:nvSpPr>
          <p:cNvPr id="17" name="Podtytuł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l-PL" smtClean="0"/>
              <a:t>Kliknij, aby edytować styl wzorca podtytułu</a:t>
            </a:r>
            <a:endParaRPr lang="en-US"/>
          </a:p>
        </p:txBody>
      </p:sp>
      <p:sp>
        <p:nvSpPr>
          <p:cNvPr id="4" name="Symbol zastępczy daty 29"/>
          <p:cNvSpPr>
            <a:spLocks noGrp="1"/>
          </p:cNvSpPr>
          <p:nvPr>
            <p:ph type="dt" sz="half" idx="10"/>
          </p:nvPr>
        </p:nvSpPr>
        <p:spPr/>
        <p:txBody>
          <a:bodyPr/>
          <a:lstStyle>
            <a:lvl1pPr>
              <a:defRPr/>
            </a:lvl1pPr>
          </a:lstStyle>
          <a:p>
            <a:pPr>
              <a:defRPr/>
            </a:pPr>
            <a:fld id="{A86BC0C0-2D47-47A6-9CBE-7A77A408AF29}" type="datetime1">
              <a:rPr lang="pl-PL" smtClean="0">
                <a:solidFill>
                  <a:srgbClr val="DBF5F9">
                    <a:shade val="90000"/>
                  </a:srgbClr>
                </a:solidFill>
              </a:rPr>
              <a:pPr>
                <a:defRPr/>
              </a:pPr>
              <a:t>2019-05-28</a:t>
            </a:fld>
            <a:endParaRPr lang="en-GB">
              <a:solidFill>
                <a:srgbClr val="DBF5F9">
                  <a:shade val="90000"/>
                </a:srgbClr>
              </a:solidFill>
            </a:endParaRPr>
          </a:p>
        </p:txBody>
      </p:sp>
      <p:sp>
        <p:nvSpPr>
          <p:cNvPr id="5" name="Symbol zastępczy stopki 18"/>
          <p:cNvSpPr>
            <a:spLocks noGrp="1"/>
          </p:cNvSpPr>
          <p:nvPr>
            <p:ph type="ftr" sz="quarter" idx="11"/>
          </p:nvPr>
        </p:nvSpPr>
        <p:spPr/>
        <p:txBody>
          <a:bodyPr/>
          <a:lstStyle>
            <a:lvl1pPr>
              <a:defRPr/>
            </a:lvl1pPr>
          </a:lstStyle>
          <a:p>
            <a:pPr>
              <a:defRPr/>
            </a:pPr>
            <a:endParaRPr lang="en-GB">
              <a:solidFill>
                <a:srgbClr val="DBF5F9">
                  <a:shade val="90000"/>
                </a:srgbClr>
              </a:solidFill>
            </a:endParaRPr>
          </a:p>
        </p:txBody>
      </p:sp>
      <p:sp>
        <p:nvSpPr>
          <p:cNvPr id="6" name="Symbol zastępczy numeru slajdu 26"/>
          <p:cNvSpPr>
            <a:spLocks noGrp="1"/>
          </p:cNvSpPr>
          <p:nvPr>
            <p:ph type="sldNum" sz="quarter" idx="12"/>
          </p:nvPr>
        </p:nvSpPr>
        <p:spPr/>
        <p:txBody>
          <a:bodyPr/>
          <a:lstStyle>
            <a:lvl1pPr>
              <a:defRPr/>
            </a:lvl1pPr>
          </a:lstStyle>
          <a:p>
            <a:pPr>
              <a:defRPr/>
            </a:pPr>
            <a:fld id="{D7C583C8-4236-4386-9D16-5B3FA4880D20}" type="slidenum">
              <a:rPr lang="en-GB">
                <a:solidFill>
                  <a:srgbClr val="DBF5F9">
                    <a:shade val="90000"/>
                  </a:srgbClr>
                </a:solidFill>
              </a:rPr>
              <a:pPr>
                <a:defRPr/>
              </a:pPr>
              <a:t>‹#›</a:t>
            </a:fld>
            <a:endParaRPr lang="en-GB">
              <a:solidFill>
                <a:srgbClr val="DBF5F9">
                  <a:shade val="90000"/>
                </a:srgbClr>
              </a:solidFill>
            </a:endParaRPr>
          </a:p>
        </p:txBody>
      </p:sp>
    </p:spTree>
    <p:extLst>
      <p:ext uri="{BB962C8B-B14F-4D97-AF65-F5344CB8AC3E}">
        <p14:creationId xmlns:p14="http://schemas.microsoft.com/office/powerpoint/2010/main" val="938773469"/>
      </p:ext>
    </p:extLst>
  </p:cSld>
  <p:clrMapOvr>
    <a:overrideClrMapping bg1="dk1" tx1="lt1" bg2="dk2" tx2="lt2" accent1="accent1" accent2="accent2" accent3="accent3" accent4="accent4" accent5="accent5" accent6="accent6" hlink="hlink" folHlink="folHlink"/>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204873088"/>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037355501"/>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486084758"/>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384247384"/>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787420893"/>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236685917"/>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597066231"/>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5264898"/>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249449258"/>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8614147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9"/>
          <p:cNvSpPr>
            <a:spLocks noGrp="1"/>
          </p:cNvSpPr>
          <p:nvPr>
            <p:ph type="dt" sz="half" idx="10"/>
          </p:nvPr>
        </p:nvSpPr>
        <p:spPr/>
        <p:txBody>
          <a:bodyPr/>
          <a:lstStyle>
            <a:lvl1pPr>
              <a:defRPr/>
            </a:lvl1pPr>
          </a:lstStyle>
          <a:p>
            <a:pPr>
              <a:defRPr/>
            </a:pPr>
            <a:fld id="{95399A55-B27D-4F20-BC38-24ECAB0DE541}" type="datetime1">
              <a:rPr lang="pl-PL" smtClean="0">
                <a:solidFill>
                  <a:srgbClr val="04617B">
                    <a:shade val="90000"/>
                  </a:srgbClr>
                </a:solidFill>
              </a:rPr>
              <a:pPr>
                <a:defRPr/>
              </a:pPr>
              <a:t>2019-05-28</a:t>
            </a:fld>
            <a:endParaRPr lang="en-GB">
              <a:solidFill>
                <a:srgbClr val="04617B">
                  <a:shade val="90000"/>
                </a:srgbClr>
              </a:solidFill>
            </a:endParaRPr>
          </a:p>
        </p:txBody>
      </p:sp>
      <p:sp>
        <p:nvSpPr>
          <p:cNvPr id="5" name="Symbol zastępczy stopki 21"/>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6" name="Symbol zastępczy numeru slajdu 17"/>
          <p:cNvSpPr>
            <a:spLocks noGrp="1"/>
          </p:cNvSpPr>
          <p:nvPr>
            <p:ph type="sldNum" sz="quarter" idx="12"/>
          </p:nvPr>
        </p:nvSpPr>
        <p:spPr/>
        <p:txBody>
          <a:bodyPr/>
          <a:lstStyle>
            <a:lvl1pPr>
              <a:defRPr/>
            </a:lvl1pPr>
          </a:lstStyle>
          <a:p>
            <a:pPr>
              <a:defRPr/>
            </a:pPr>
            <a:fld id="{44E60241-0E62-4140-B8CB-DD45CDE42DB2}"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928980673"/>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404760155"/>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306420942"/>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445711949"/>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549163266"/>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991764736"/>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619801450"/>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400042176"/>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754052720"/>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918395224"/>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7662647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pl-PL" smtClean="0"/>
              <a:t>Kliknij, aby edytować styl</a:t>
            </a:r>
            <a:endParaRPr lang="en-US"/>
          </a:p>
        </p:txBody>
      </p:sp>
      <p:sp>
        <p:nvSpPr>
          <p:cNvPr id="3" name="Symbol zastępczy tekstu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652C8D05-60DC-4A62-AF49-6BE711CA7C00}" type="datetime1">
              <a:rPr lang="pl-PL" smtClean="0">
                <a:solidFill>
                  <a:srgbClr val="DBF5F9">
                    <a:shade val="90000"/>
                  </a:srgbClr>
                </a:solidFill>
              </a:rPr>
              <a:pPr>
                <a:defRPr/>
              </a:pPr>
              <a:t>2019-05-28</a:t>
            </a:fld>
            <a:endParaRPr lang="en-GB">
              <a:solidFill>
                <a:srgbClr val="DBF5F9">
                  <a:shade val="90000"/>
                </a:srgb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en-GB">
              <a:solidFill>
                <a:srgbClr val="DBF5F9">
                  <a:shade val="90000"/>
                </a:srgb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56970B81-09CD-4649-A9A9-262DA6C077F3}" type="slidenum">
              <a:rPr lang="en-GB">
                <a:solidFill>
                  <a:srgbClr val="DBF5F9">
                    <a:shade val="90000"/>
                  </a:srgbClr>
                </a:solidFill>
              </a:rPr>
              <a:pPr>
                <a:defRPr/>
              </a:pPr>
              <a:t>‹#›</a:t>
            </a:fld>
            <a:endParaRPr lang="en-GB">
              <a:solidFill>
                <a:srgbClr val="DBF5F9">
                  <a:shade val="90000"/>
                </a:srgbClr>
              </a:solidFill>
            </a:endParaRPr>
          </a:p>
        </p:txBody>
      </p:sp>
    </p:spTree>
    <p:extLst>
      <p:ext uri="{BB962C8B-B14F-4D97-AF65-F5344CB8AC3E}">
        <p14:creationId xmlns:p14="http://schemas.microsoft.com/office/powerpoint/2010/main" val="1771562207"/>
      </p:ext>
    </p:extLst>
  </p:cSld>
  <p:clrMapOvr>
    <a:overrideClrMapping bg1="dk1" tx1="lt1" bg2="dk2" tx2="lt2" accent1="accent1" accent2="accent2" accent3="accent3" accent4="accent4" accent5="accent5" accent6="accent6" hlink="hlink" folHlink="folHlink"/>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636568541"/>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06064931"/>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239767537"/>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920480263"/>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223522756"/>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304877389"/>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385689114"/>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662149888"/>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140243106"/>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8720610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609600" y="704088"/>
            <a:ext cx="10972800" cy="1143000"/>
          </a:xfrm>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daty 9"/>
          <p:cNvSpPr>
            <a:spLocks noGrp="1"/>
          </p:cNvSpPr>
          <p:nvPr>
            <p:ph type="dt" sz="half" idx="10"/>
          </p:nvPr>
        </p:nvSpPr>
        <p:spPr/>
        <p:txBody>
          <a:bodyPr/>
          <a:lstStyle>
            <a:lvl1pPr>
              <a:defRPr/>
            </a:lvl1pPr>
          </a:lstStyle>
          <a:p>
            <a:pPr>
              <a:defRPr/>
            </a:pPr>
            <a:fld id="{51BC19C3-67BB-4125-90B4-72E80E5AF41F}" type="datetime1">
              <a:rPr lang="pl-PL" smtClean="0">
                <a:solidFill>
                  <a:srgbClr val="04617B">
                    <a:shade val="90000"/>
                  </a:srgbClr>
                </a:solidFill>
              </a:rPr>
              <a:pPr>
                <a:defRPr/>
              </a:pPr>
              <a:t>2019-05-28</a:t>
            </a:fld>
            <a:endParaRPr lang="en-GB">
              <a:solidFill>
                <a:srgbClr val="04617B">
                  <a:shade val="90000"/>
                </a:srgbClr>
              </a:solidFill>
            </a:endParaRPr>
          </a:p>
        </p:txBody>
      </p:sp>
      <p:sp>
        <p:nvSpPr>
          <p:cNvPr id="6" name="Symbol zastępczy stopki 21"/>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7" name="Symbol zastępczy numeru slajdu 17"/>
          <p:cNvSpPr>
            <a:spLocks noGrp="1"/>
          </p:cNvSpPr>
          <p:nvPr>
            <p:ph type="sldNum" sz="quarter" idx="12"/>
          </p:nvPr>
        </p:nvSpPr>
        <p:spPr/>
        <p:txBody>
          <a:bodyPr/>
          <a:lstStyle>
            <a:lvl1pPr>
              <a:defRPr/>
            </a:lvl1pPr>
          </a:lstStyle>
          <a:p>
            <a:pPr>
              <a:defRPr/>
            </a:pPr>
            <a:fld id="{D69C3CBA-200E-4F66-9D8B-14631120184E}"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1897581177"/>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058712429"/>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026495311"/>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53447144"/>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698639409"/>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926546678"/>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749574099"/>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733343339"/>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306323927"/>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73208012"/>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887352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dirty="0">
              <a:solidFill>
                <a:srgbClr val="000000"/>
              </a:solidFill>
            </a:endParaRPr>
          </a:p>
        </p:txBody>
      </p:sp>
    </p:spTree>
    <p:extLst>
      <p:ext uri="{BB962C8B-B14F-4D97-AF65-F5344CB8AC3E}">
        <p14:creationId xmlns:p14="http://schemas.microsoft.com/office/powerpoint/2010/main" val="23345780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09600" y="704088"/>
            <a:ext cx="10972800" cy="1143000"/>
          </a:xfrm>
        </p:spPr>
        <p:txBody>
          <a:bodyPr/>
          <a:lstStyle>
            <a:lvl1pPr>
              <a:defRPr/>
            </a:lvl1pPr>
          </a:lstStyle>
          <a:p>
            <a:r>
              <a:rPr lang="pl-PL" smtClean="0"/>
              <a:t>Kliknij, aby edytować styl</a:t>
            </a:r>
            <a:endParaRPr lang="en-US"/>
          </a:p>
        </p:txBody>
      </p:sp>
      <p:sp>
        <p:nvSpPr>
          <p:cNvPr id="3" name="Symbol zastępczy tekstu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pl-PL" smtClean="0"/>
              <a:t>Kliknij, aby edytować style wzorca tekstu</a:t>
            </a:r>
          </a:p>
        </p:txBody>
      </p:sp>
      <p:sp>
        <p:nvSpPr>
          <p:cNvPr id="4" name="Symbol zastępczy tekstu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pl-PL" smtClean="0"/>
              <a:t>Kliknij, aby edytować style wzorca tekstu</a:t>
            </a:r>
          </a:p>
        </p:txBody>
      </p:sp>
      <p:sp>
        <p:nvSpPr>
          <p:cNvPr id="5" name="Symbol zastępczy zawartości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6" name="Symbol zastępczy zawartości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7" name="Symbol zastępczy daty 9"/>
          <p:cNvSpPr>
            <a:spLocks noGrp="1"/>
          </p:cNvSpPr>
          <p:nvPr>
            <p:ph type="dt" sz="half" idx="10"/>
          </p:nvPr>
        </p:nvSpPr>
        <p:spPr/>
        <p:txBody>
          <a:bodyPr/>
          <a:lstStyle>
            <a:lvl1pPr>
              <a:defRPr/>
            </a:lvl1pPr>
          </a:lstStyle>
          <a:p>
            <a:pPr>
              <a:defRPr/>
            </a:pPr>
            <a:fld id="{81C17AE4-B339-4C5C-8314-2BC4BDF11203}" type="datetime1">
              <a:rPr lang="pl-PL" smtClean="0">
                <a:solidFill>
                  <a:srgbClr val="04617B">
                    <a:shade val="90000"/>
                  </a:srgbClr>
                </a:solidFill>
              </a:rPr>
              <a:pPr>
                <a:defRPr/>
              </a:pPr>
              <a:t>2019-05-28</a:t>
            </a:fld>
            <a:endParaRPr lang="en-GB">
              <a:solidFill>
                <a:srgbClr val="04617B">
                  <a:shade val="90000"/>
                </a:srgbClr>
              </a:solidFill>
            </a:endParaRPr>
          </a:p>
        </p:txBody>
      </p:sp>
      <p:sp>
        <p:nvSpPr>
          <p:cNvPr id="8" name="Symbol zastępczy stopki 21"/>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9" name="Symbol zastępczy numeru slajdu 17"/>
          <p:cNvSpPr>
            <a:spLocks noGrp="1"/>
          </p:cNvSpPr>
          <p:nvPr>
            <p:ph type="sldNum" sz="quarter" idx="12"/>
          </p:nvPr>
        </p:nvSpPr>
        <p:spPr/>
        <p:txBody>
          <a:bodyPr/>
          <a:lstStyle>
            <a:lvl1pPr>
              <a:defRPr/>
            </a:lvl1pPr>
          </a:lstStyle>
          <a:p>
            <a:pPr>
              <a:defRPr/>
            </a:pPr>
            <a:fld id="{85AA0B36-E33D-45EE-A842-F5546225E9C0}"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889460158"/>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08387219"/>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658893958"/>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757091949"/>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195512820"/>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695501919"/>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960705777"/>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131248063"/>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724982248"/>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680404886"/>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3740989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pl-PL" smtClean="0"/>
              <a:t>Kliknij, aby edytować styl</a:t>
            </a:r>
            <a:endParaRPr lang="en-US"/>
          </a:p>
        </p:txBody>
      </p:sp>
      <p:sp>
        <p:nvSpPr>
          <p:cNvPr id="3" name="Symbol zastępczy daty 9"/>
          <p:cNvSpPr>
            <a:spLocks noGrp="1"/>
          </p:cNvSpPr>
          <p:nvPr>
            <p:ph type="dt" sz="half" idx="10"/>
          </p:nvPr>
        </p:nvSpPr>
        <p:spPr/>
        <p:txBody>
          <a:bodyPr/>
          <a:lstStyle>
            <a:lvl1pPr>
              <a:defRPr/>
            </a:lvl1pPr>
          </a:lstStyle>
          <a:p>
            <a:pPr>
              <a:defRPr/>
            </a:pPr>
            <a:fld id="{905FC3DE-A137-4DF6-ACB0-C01971109F53}" type="datetime1">
              <a:rPr lang="pl-PL" smtClean="0">
                <a:solidFill>
                  <a:srgbClr val="04617B">
                    <a:shade val="90000"/>
                  </a:srgbClr>
                </a:solidFill>
              </a:rPr>
              <a:pPr>
                <a:defRPr/>
              </a:pPr>
              <a:t>2019-05-28</a:t>
            </a:fld>
            <a:endParaRPr lang="en-GB">
              <a:solidFill>
                <a:srgbClr val="04617B">
                  <a:shade val="90000"/>
                </a:srgbClr>
              </a:solidFill>
            </a:endParaRPr>
          </a:p>
        </p:txBody>
      </p:sp>
      <p:sp>
        <p:nvSpPr>
          <p:cNvPr id="4" name="Symbol zastępczy stopki 21"/>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5" name="Symbol zastępczy numeru slajdu 17"/>
          <p:cNvSpPr>
            <a:spLocks noGrp="1"/>
          </p:cNvSpPr>
          <p:nvPr>
            <p:ph type="sldNum" sz="quarter" idx="12"/>
          </p:nvPr>
        </p:nvSpPr>
        <p:spPr/>
        <p:txBody>
          <a:bodyPr/>
          <a:lstStyle>
            <a:lvl1pPr>
              <a:defRPr/>
            </a:lvl1pPr>
          </a:lstStyle>
          <a:p>
            <a:pPr>
              <a:defRPr/>
            </a:pPr>
            <a:fld id="{845B511F-C569-4DFB-A84E-23694C115D66}"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2136001080"/>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548539267"/>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310298666"/>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877301708"/>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953760930"/>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077712689"/>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039448176"/>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49407170"/>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227815276"/>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115032092"/>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618471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9"/>
          <p:cNvSpPr>
            <a:spLocks noGrp="1"/>
          </p:cNvSpPr>
          <p:nvPr>
            <p:ph type="dt" sz="half" idx="10"/>
          </p:nvPr>
        </p:nvSpPr>
        <p:spPr/>
        <p:txBody>
          <a:bodyPr/>
          <a:lstStyle>
            <a:lvl1pPr>
              <a:defRPr/>
            </a:lvl1pPr>
          </a:lstStyle>
          <a:p>
            <a:pPr>
              <a:defRPr/>
            </a:pPr>
            <a:fld id="{6E17FCCA-1E73-4790-A5EA-03D2F4C213A1}" type="datetime1">
              <a:rPr lang="pl-PL" smtClean="0">
                <a:solidFill>
                  <a:srgbClr val="04617B">
                    <a:shade val="90000"/>
                  </a:srgbClr>
                </a:solidFill>
              </a:rPr>
              <a:pPr>
                <a:defRPr/>
              </a:pPr>
              <a:t>2019-05-28</a:t>
            </a:fld>
            <a:endParaRPr lang="en-GB">
              <a:solidFill>
                <a:srgbClr val="04617B">
                  <a:shade val="90000"/>
                </a:srgbClr>
              </a:solidFill>
            </a:endParaRPr>
          </a:p>
        </p:txBody>
      </p:sp>
      <p:sp>
        <p:nvSpPr>
          <p:cNvPr id="3" name="Symbol zastępczy stopki 21"/>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4" name="Symbol zastępczy numeru slajdu 17"/>
          <p:cNvSpPr>
            <a:spLocks noGrp="1"/>
          </p:cNvSpPr>
          <p:nvPr>
            <p:ph type="sldNum" sz="quarter" idx="12"/>
          </p:nvPr>
        </p:nvSpPr>
        <p:spPr/>
        <p:txBody>
          <a:bodyPr/>
          <a:lstStyle>
            <a:lvl1pPr>
              <a:defRPr/>
            </a:lvl1pPr>
          </a:lstStyle>
          <a:p>
            <a:pPr>
              <a:defRPr/>
            </a:pPr>
            <a:fld id="{D5A13D3C-DF8C-4014-9884-5422334278E1}"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2473468732"/>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110276386"/>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595749759"/>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524122279"/>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10905573"/>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913780202"/>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333297956"/>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432495188"/>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357628115"/>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311429108"/>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3013254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pl-PL" smtClean="0"/>
              <a:t>Kliknij, aby edytować styl</a:t>
            </a:r>
            <a:endParaRPr lang="en-US"/>
          </a:p>
        </p:txBody>
      </p:sp>
      <p:sp>
        <p:nvSpPr>
          <p:cNvPr id="3" name="Symbol zastępczy tekstu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pl-PL" smtClean="0"/>
              <a:t>Kliknij, aby edytować style wzorca tekstu</a:t>
            </a:r>
          </a:p>
        </p:txBody>
      </p:sp>
      <p:sp>
        <p:nvSpPr>
          <p:cNvPr id="4" name="Symbol zastępczy zawartości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daty 9"/>
          <p:cNvSpPr>
            <a:spLocks noGrp="1"/>
          </p:cNvSpPr>
          <p:nvPr>
            <p:ph type="dt" sz="half" idx="10"/>
          </p:nvPr>
        </p:nvSpPr>
        <p:spPr/>
        <p:txBody>
          <a:bodyPr/>
          <a:lstStyle>
            <a:lvl1pPr>
              <a:defRPr/>
            </a:lvl1pPr>
          </a:lstStyle>
          <a:p>
            <a:pPr>
              <a:defRPr/>
            </a:pPr>
            <a:fld id="{91C67AFC-8F43-44C4-A1CF-E9F8035501CD}" type="datetime1">
              <a:rPr lang="pl-PL" smtClean="0">
                <a:solidFill>
                  <a:srgbClr val="04617B">
                    <a:shade val="90000"/>
                  </a:srgbClr>
                </a:solidFill>
              </a:rPr>
              <a:pPr>
                <a:defRPr/>
              </a:pPr>
              <a:t>2019-05-28</a:t>
            </a:fld>
            <a:endParaRPr lang="en-GB">
              <a:solidFill>
                <a:srgbClr val="04617B">
                  <a:shade val="90000"/>
                </a:srgbClr>
              </a:solidFill>
            </a:endParaRPr>
          </a:p>
        </p:txBody>
      </p:sp>
      <p:sp>
        <p:nvSpPr>
          <p:cNvPr id="6" name="Symbol zastępczy stopki 21"/>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7" name="Symbol zastępczy numeru slajdu 17"/>
          <p:cNvSpPr>
            <a:spLocks noGrp="1"/>
          </p:cNvSpPr>
          <p:nvPr>
            <p:ph type="sldNum" sz="quarter" idx="12"/>
          </p:nvPr>
        </p:nvSpPr>
        <p:spPr/>
        <p:txBody>
          <a:bodyPr/>
          <a:lstStyle>
            <a:lvl1pPr>
              <a:defRPr/>
            </a:lvl1pPr>
          </a:lstStyle>
          <a:p>
            <a:pPr>
              <a:defRPr/>
            </a:pPr>
            <a:fld id="{CBFCD892-6C18-4E12-8D69-C883E7F512BE}"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2872501212"/>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503969540"/>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358661576"/>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620985510"/>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21003949"/>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871433131"/>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958628061"/>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129940789"/>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209893961"/>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531957043"/>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044014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5" name="Prostokąt ze ściętym i zaokrąglonym rogiem 4"/>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6" name="Trójkąt prostokątny 5"/>
          <p:cNvSpPr/>
          <p:nvPr/>
        </p:nvSpPr>
        <p:spPr>
          <a:xfrm rot="420000" flipV="1">
            <a:off x="10672234" y="5359401"/>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7" name="Dowolny kształt 6"/>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solidFill>
                <a:prstClr val="black"/>
              </a:solidFill>
            </a:endParaRPr>
          </a:p>
        </p:txBody>
      </p:sp>
      <p:sp>
        <p:nvSpPr>
          <p:cNvPr id="8" name="Dowolny kształt 7"/>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solidFill>
                <a:prstClr val="black"/>
              </a:solidFill>
            </a:endParaRPr>
          </a:p>
        </p:txBody>
      </p:sp>
      <p:sp>
        <p:nvSpPr>
          <p:cNvPr id="2" name="Tytuł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pl-PL" smtClean="0"/>
              <a:t>Kliknij, aby edytować styl</a:t>
            </a:r>
            <a:endParaRPr lang="en-US"/>
          </a:p>
        </p:txBody>
      </p:sp>
      <p:sp>
        <p:nvSpPr>
          <p:cNvPr id="4" name="Symbol zastępczy tekstu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pl-PL" smtClean="0"/>
              <a:t>Kliknij, aby edytować style wzorca tekstu</a:t>
            </a:r>
          </a:p>
        </p:txBody>
      </p:sp>
      <p:sp>
        <p:nvSpPr>
          <p:cNvPr id="3" name="Symbol zastępczy obrazu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pl-PL" noProof="0" smtClean="0"/>
              <a:t>Kliknij ikonę, aby dodać obraz</a:t>
            </a:r>
            <a:endParaRPr lang="en-US" noProof="0" dirty="0"/>
          </a:p>
        </p:txBody>
      </p:sp>
      <p:sp>
        <p:nvSpPr>
          <p:cNvPr id="9" name="Symbol zastępczy daty 4"/>
          <p:cNvSpPr>
            <a:spLocks noGrp="1"/>
          </p:cNvSpPr>
          <p:nvPr>
            <p:ph type="dt" sz="half" idx="10"/>
          </p:nvPr>
        </p:nvSpPr>
        <p:spPr/>
        <p:txBody>
          <a:bodyPr/>
          <a:lstStyle>
            <a:lvl1pPr>
              <a:defRPr/>
            </a:lvl1pPr>
          </a:lstStyle>
          <a:p>
            <a:pPr>
              <a:defRPr/>
            </a:pPr>
            <a:fld id="{C97DBCDE-CA1C-498E-95C0-0699D0F1B157}" type="datetime1">
              <a:rPr lang="pl-PL" smtClean="0">
                <a:solidFill>
                  <a:srgbClr val="04617B">
                    <a:shade val="90000"/>
                  </a:srgbClr>
                </a:solidFill>
              </a:rPr>
              <a:pPr>
                <a:defRPr/>
              </a:pPr>
              <a:t>2019-05-28</a:t>
            </a:fld>
            <a:endParaRPr lang="en-GB">
              <a:solidFill>
                <a:srgbClr val="04617B">
                  <a:shade val="90000"/>
                </a:srgbClr>
              </a:solidFill>
            </a:endParaRPr>
          </a:p>
        </p:txBody>
      </p:sp>
      <p:sp>
        <p:nvSpPr>
          <p:cNvPr id="10" name="Symbol zastępczy stopki 5"/>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11" name="Symbol zastępczy numeru slajdu 6"/>
          <p:cNvSpPr>
            <a:spLocks noGrp="1"/>
          </p:cNvSpPr>
          <p:nvPr>
            <p:ph type="sldNum" sz="quarter" idx="12"/>
          </p:nvPr>
        </p:nvSpPr>
        <p:spPr>
          <a:xfrm>
            <a:off x="10769600" y="6356351"/>
            <a:ext cx="812800" cy="365125"/>
          </a:xfrm>
        </p:spPr>
        <p:txBody>
          <a:bodyPr/>
          <a:lstStyle>
            <a:lvl1pPr>
              <a:defRPr/>
            </a:lvl1pPr>
          </a:lstStyle>
          <a:p>
            <a:pPr>
              <a:defRPr/>
            </a:pPr>
            <a:fld id="{A2BDBF51-75F3-4BEF-9378-30D0CC0F5150}"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507009822"/>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559950838"/>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410153802"/>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511966752"/>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6355390"/>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536629193"/>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223494328"/>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777282505"/>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132674452"/>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79482284"/>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913409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9"/>
          <p:cNvSpPr>
            <a:spLocks noGrp="1"/>
          </p:cNvSpPr>
          <p:nvPr>
            <p:ph type="dt" sz="half" idx="10"/>
          </p:nvPr>
        </p:nvSpPr>
        <p:spPr/>
        <p:txBody>
          <a:bodyPr/>
          <a:lstStyle>
            <a:lvl1pPr>
              <a:defRPr/>
            </a:lvl1pPr>
          </a:lstStyle>
          <a:p>
            <a:pPr>
              <a:defRPr/>
            </a:pPr>
            <a:fld id="{B7D9DD94-4544-4F68-BD39-E587C05D0578}" type="datetime1">
              <a:rPr lang="pl-PL" smtClean="0">
                <a:solidFill>
                  <a:srgbClr val="04617B">
                    <a:shade val="90000"/>
                  </a:srgbClr>
                </a:solidFill>
              </a:rPr>
              <a:pPr>
                <a:defRPr/>
              </a:pPr>
              <a:t>2019-05-28</a:t>
            </a:fld>
            <a:endParaRPr lang="en-GB">
              <a:solidFill>
                <a:srgbClr val="04617B">
                  <a:shade val="90000"/>
                </a:srgbClr>
              </a:solidFill>
            </a:endParaRPr>
          </a:p>
        </p:txBody>
      </p:sp>
      <p:sp>
        <p:nvSpPr>
          <p:cNvPr id="5" name="Symbol zastępczy stopki 21"/>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6" name="Symbol zastępczy numeru slajdu 17"/>
          <p:cNvSpPr>
            <a:spLocks noGrp="1"/>
          </p:cNvSpPr>
          <p:nvPr>
            <p:ph type="sldNum" sz="quarter" idx="12"/>
          </p:nvPr>
        </p:nvSpPr>
        <p:spPr/>
        <p:txBody>
          <a:bodyPr/>
          <a:lstStyle>
            <a:lvl1pPr>
              <a:defRPr/>
            </a:lvl1pPr>
          </a:lstStyle>
          <a:p>
            <a:pPr>
              <a:defRPr/>
            </a:pPr>
            <a:fld id="{467349E8-DE72-4D7B-8C6A-11278753E26A}"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1173358908"/>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751131448"/>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682030770"/>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86059208"/>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484632484"/>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900839439"/>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105800062"/>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800040023"/>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864122520"/>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543276121"/>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2659296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914402"/>
            <a:ext cx="2743200" cy="5211763"/>
          </a:xfrm>
        </p:spPr>
        <p:txBody>
          <a:bodyPr vert="eaVert"/>
          <a:lstStyle/>
          <a:p>
            <a:r>
              <a:rPr lang="pl-PL" smtClean="0"/>
              <a:t>Kliknij, aby edytować styl</a:t>
            </a:r>
            <a:endParaRPr lang="en-US"/>
          </a:p>
        </p:txBody>
      </p:sp>
      <p:sp>
        <p:nvSpPr>
          <p:cNvPr id="3" name="Symbol zastępczy tytułu pionowego 2"/>
          <p:cNvSpPr>
            <a:spLocks noGrp="1"/>
          </p:cNvSpPr>
          <p:nvPr>
            <p:ph type="body" orient="vert" idx="1"/>
          </p:nvPr>
        </p:nvSpPr>
        <p:spPr>
          <a:xfrm>
            <a:off x="609600" y="914402"/>
            <a:ext cx="8026400" cy="5211763"/>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9"/>
          <p:cNvSpPr>
            <a:spLocks noGrp="1"/>
          </p:cNvSpPr>
          <p:nvPr>
            <p:ph type="dt" sz="half" idx="10"/>
          </p:nvPr>
        </p:nvSpPr>
        <p:spPr/>
        <p:txBody>
          <a:bodyPr/>
          <a:lstStyle>
            <a:lvl1pPr>
              <a:defRPr/>
            </a:lvl1pPr>
          </a:lstStyle>
          <a:p>
            <a:pPr>
              <a:defRPr/>
            </a:pPr>
            <a:fld id="{B064B512-DECD-4928-BA0C-5595CB6AA7CF}" type="datetime1">
              <a:rPr lang="pl-PL" smtClean="0">
                <a:solidFill>
                  <a:srgbClr val="04617B">
                    <a:shade val="90000"/>
                  </a:srgbClr>
                </a:solidFill>
              </a:rPr>
              <a:pPr>
                <a:defRPr/>
              </a:pPr>
              <a:t>2019-05-28</a:t>
            </a:fld>
            <a:endParaRPr lang="en-GB">
              <a:solidFill>
                <a:srgbClr val="04617B">
                  <a:shade val="90000"/>
                </a:srgbClr>
              </a:solidFill>
            </a:endParaRPr>
          </a:p>
        </p:txBody>
      </p:sp>
      <p:sp>
        <p:nvSpPr>
          <p:cNvPr id="5" name="Symbol zastępczy stopki 21"/>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6" name="Symbol zastępczy numeru slajdu 17"/>
          <p:cNvSpPr>
            <a:spLocks noGrp="1"/>
          </p:cNvSpPr>
          <p:nvPr>
            <p:ph type="sldNum" sz="quarter" idx="12"/>
          </p:nvPr>
        </p:nvSpPr>
        <p:spPr/>
        <p:txBody>
          <a:bodyPr/>
          <a:lstStyle>
            <a:lvl1pPr>
              <a:defRPr/>
            </a:lvl1pPr>
          </a:lstStyle>
          <a:p>
            <a:pPr>
              <a:defRPr/>
            </a:pPr>
            <a:fld id="{71B92954-3585-4108-8E0B-2C06CFB02003}"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1993380171"/>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177948269"/>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806387261"/>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795930280"/>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687751728"/>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069500031"/>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458318015"/>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152561660"/>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048879099"/>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18256194"/>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0066075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Slajd tytułowy">
    <p:bg>
      <p:bgRef idx="1002">
        <a:schemeClr val="bg2"/>
      </p:bgRef>
    </p:bg>
    <p:spTree>
      <p:nvGrpSpPr>
        <p:cNvPr id="1" name=""/>
        <p:cNvGrpSpPr/>
        <p:nvPr/>
      </p:nvGrpSpPr>
      <p:grpSpPr>
        <a:xfrm>
          <a:off x="0" y="0"/>
          <a:ext cx="0" cy="0"/>
          <a:chOff x="0" y="0"/>
          <a:chExt cx="0" cy="0"/>
        </a:xfrm>
      </p:grpSpPr>
      <p:sp>
        <p:nvSpPr>
          <p:cNvPr id="9" name="Tytuł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pl-PL" smtClean="0"/>
              <a:t>Kliknij, aby edytować styl</a:t>
            </a:r>
            <a:endParaRPr lang="en-US"/>
          </a:p>
        </p:txBody>
      </p:sp>
      <p:sp>
        <p:nvSpPr>
          <p:cNvPr id="17" name="Podtytuł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l-PL" smtClean="0"/>
              <a:t>Kliknij, aby edytować styl wzorca podtytułu</a:t>
            </a:r>
            <a:endParaRPr lang="en-US"/>
          </a:p>
        </p:txBody>
      </p:sp>
      <p:sp>
        <p:nvSpPr>
          <p:cNvPr id="4" name="Symbol zastępczy daty 29"/>
          <p:cNvSpPr>
            <a:spLocks noGrp="1"/>
          </p:cNvSpPr>
          <p:nvPr>
            <p:ph type="dt" sz="half" idx="10"/>
          </p:nvPr>
        </p:nvSpPr>
        <p:spPr/>
        <p:txBody>
          <a:bodyPr/>
          <a:lstStyle>
            <a:lvl1pPr>
              <a:defRPr/>
            </a:lvl1pPr>
          </a:lstStyle>
          <a:p>
            <a:pPr>
              <a:defRPr/>
            </a:pPr>
            <a:fld id="{A86BC0C0-2D47-47A6-9CBE-7A77A408AF29}" type="datetime1">
              <a:rPr lang="pl-PL" smtClean="0">
                <a:solidFill>
                  <a:srgbClr val="DBF5F9">
                    <a:shade val="90000"/>
                  </a:srgbClr>
                </a:solidFill>
              </a:rPr>
              <a:pPr>
                <a:defRPr/>
              </a:pPr>
              <a:t>2019-05-28</a:t>
            </a:fld>
            <a:endParaRPr lang="en-GB">
              <a:solidFill>
                <a:srgbClr val="DBF5F9">
                  <a:shade val="90000"/>
                </a:srgbClr>
              </a:solidFill>
            </a:endParaRPr>
          </a:p>
        </p:txBody>
      </p:sp>
      <p:sp>
        <p:nvSpPr>
          <p:cNvPr id="5" name="Symbol zastępczy stopki 18"/>
          <p:cNvSpPr>
            <a:spLocks noGrp="1"/>
          </p:cNvSpPr>
          <p:nvPr>
            <p:ph type="ftr" sz="quarter" idx="11"/>
          </p:nvPr>
        </p:nvSpPr>
        <p:spPr/>
        <p:txBody>
          <a:bodyPr/>
          <a:lstStyle>
            <a:lvl1pPr>
              <a:defRPr/>
            </a:lvl1pPr>
          </a:lstStyle>
          <a:p>
            <a:pPr>
              <a:defRPr/>
            </a:pPr>
            <a:endParaRPr lang="en-GB">
              <a:solidFill>
                <a:srgbClr val="DBF5F9">
                  <a:shade val="90000"/>
                </a:srgbClr>
              </a:solidFill>
            </a:endParaRPr>
          </a:p>
        </p:txBody>
      </p:sp>
      <p:sp>
        <p:nvSpPr>
          <p:cNvPr id="6" name="Symbol zastępczy numeru slajdu 26"/>
          <p:cNvSpPr>
            <a:spLocks noGrp="1"/>
          </p:cNvSpPr>
          <p:nvPr>
            <p:ph type="sldNum" sz="quarter" idx="12"/>
          </p:nvPr>
        </p:nvSpPr>
        <p:spPr/>
        <p:txBody>
          <a:bodyPr/>
          <a:lstStyle>
            <a:lvl1pPr>
              <a:defRPr/>
            </a:lvl1pPr>
          </a:lstStyle>
          <a:p>
            <a:pPr>
              <a:defRPr/>
            </a:pPr>
            <a:fld id="{D7C583C8-4236-4386-9D16-5B3FA4880D20}" type="slidenum">
              <a:rPr lang="en-GB">
                <a:solidFill>
                  <a:srgbClr val="DBF5F9">
                    <a:shade val="90000"/>
                  </a:srgbClr>
                </a:solidFill>
              </a:rPr>
              <a:pPr>
                <a:defRPr/>
              </a:pPr>
              <a:t>‹#›</a:t>
            </a:fld>
            <a:endParaRPr lang="en-GB">
              <a:solidFill>
                <a:srgbClr val="DBF5F9">
                  <a:shade val="90000"/>
                </a:srgbClr>
              </a:solidFill>
            </a:endParaRPr>
          </a:p>
        </p:txBody>
      </p:sp>
    </p:spTree>
    <p:extLst>
      <p:ext uri="{BB962C8B-B14F-4D97-AF65-F5344CB8AC3E}">
        <p14:creationId xmlns:p14="http://schemas.microsoft.com/office/powerpoint/2010/main" val="2915541451"/>
      </p:ext>
    </p:extLst>
  </p:cSld>
  <p:clrMapOvr>
    <a:overrideClrMapping bg1="dk1" tx1="lt1" bg2="dk2" tx2="lt2" accent1="accent1" accent2="accent2" accent3="accent3" accent4="accent4" accent5="accent5" accent6="accent6" hlink="hlink" folHlink="folHlink"/>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994742640"/>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743549302"/>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115676768"/>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251112069"/>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095500542"/>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659057885"/>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771163728"/>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946463749"/>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121131266"/>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1648578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9"/>
          <p:cNvSpPr>
            <a:spLocks noGrp="1"/>
          </p:cNvSpPr>
          <p:nvPr>
            <p:ph type="dt" sz="half" idx="10"/>
          </p:nvPr>
        </p:nvSpPr>
        <p:spPr/>
        <p:txBody>
          <a:bodyPr/>
          <a:lstStyle>
            <a:lvl1pPr>
              <a:defRPr/>
            </a:lvl1pPr>
          </a:lstStyle>
          <a:p>
            <a:pPr>
              <a:defRPr/>
            </a:pPr>
            <a:fld id="{95399A55-B27D-4F20-BC38-24ECAB0DE541}" type="datetime1">
              <a:rPr lang="pl-PL" smtClean="0">
                <a:solidFill>
                  <a:srgbClr val="04617B">
                    <a:shade val="90000"/>
                  </a:srgbClr>
                </a:solidFill>
              </a:rPr>
              <a:pPr>
                <a:defRPr/>
              </a:pPr>
              <a:t>2019-05-28</a:t>
            </a:fld>
            <a:endParaRPr lang="en-GB">
              <a:solidFill>
                <a:srgbClr val="04617B">
                  <a:shade val="90000"/>
                </a:srgbClr>
              </a:solidFill>
            </a:endParaRPr>
          </a:p>
        </p:txBody>
      </p:sp>
      <p:sp>
        <p:nvSpPr>
          <p:cNvPr id="5" name="Symbol zastępczy stopki 21"/>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6" name="Symbol zastępczy numeru slajdu 17"/>
          <p:cNvSpPr>
            <a:spLocks noGrp="1"/>
          </p:cNvSpPr>
          <p:nvPr>
            <p:ph type="sldNum" sz="quarter" idx="12"/>
          </p:nvPr>
        </p:nvSpPr>
        <p:spPr/>
        <p:txBody>
          <a:bodyPr/>
          <a:lstStyle>
            <a:lvl1pPr>
              <a:defRPr/>
            </a:lvl1pPr>
          </a:lstStyle>
          <a:p>
            <a:pPr>
              <a:defRPr/>
            </a:pPr>
            <a:fld id="{44E60241-0E62-4140-B8CB-DD45CDE42DB2}"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721381408"/>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87192130"/>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22082756"/>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170692496"/>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443943465"/>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32858334"/>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534961178"/>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188322700"/>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705611411"/>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251368523"/>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9701563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pl-PL" smtClean="0"/>
              <a:t>Kliknij, aby edytować styl</a:t>
            </a:r>
            <a:endParaRPr lang="en-US"/>
          </a:p>
        </p:txBody>
      </p:sp>
      <p:sp>
        <p:nvSpPr>
          <p:cNvPr id="3" name="Symbol zastępczy tekstu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652C8D05-60DC-4A62-AF49-6BE711CA7C00}" type="datetime1">
              <a:rPr lang="pl-PL" smtClean="0">
                <a:solidFill>
                  <a:srgbClr val="DBF5F9">
                    <a:shade val="90000"/>
                  </a:srgbClr>
                </a:solidFill>
              </a:rPr>
              <a:pPr>
                <a:defRPr/>
              </a:pPr>
              <a:t>2019-05-28</a:t>
            </a:fld>
            <a:endParaRPr lang="en-GB">
              <a:solidFill>
                <a:srgbClr val="DBF5F9">
                  <a:shade val="90000"/>
                </a:srgb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en-GB">
              <a:solidFill>
                <a:srgbClr val="DBF5F9">
                  <a:shade val="90000"/>
                </a:srgb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56970B81-09CD-4649-A9A9-262DA6C077F3}" type="slidenum">
              <a:rPr lang="en-GB">
                <a:solidFill>
                  <a:srgbClr val="DBF5F9">
                    <a:shade val="90000"/>
                  </a:srgbClr>
                </a:solidFill>
              </a:rPr>
              <a:pPr>
                <a:defRPr/>
              </a:pPr>
              <a:t>‹#›</a:t>
            </a:fld>
            <a:endParaRPr lang="en-GB">
              <a:solidFill>
                <a:srgbClr val="DBF5F9">
                  <a:shade val="90000"/>
                </a:srgbClr>
              </a:solidFill>
            </a:endParaRPr>
          </a:p>
        </p:txBody>
      </p:sp>
    </p:spTree>
    <p:extLst>
      <p:ext uri="{BB962C8B-B14F-4D97-AF65-F5344CB8AC3E}">
        <p14:creationId xmlns:p14="http://schemas.microsoft.com/office/powerpoint/2010/main" val="2631025135"/>
      </p:ext>
    </p:extLst>
  </p:cSld>
  <p:clrMapOvr>
    <a:overrideClrMapping bg1="dk1" tx1="lt1" bg2="dk2" tx2="lt2" accent1="accent1" accent2="accent2" accent3="accent3" accent4="accent4" accent5="accent5" accent6="accent6" hlink="hlink" folHlink="folHlink"/>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712347880"/>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933103657"/>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981553121"/>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061896195"/>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683364371"/>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348653203"/>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546492788"/>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791777"/>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865751266"/>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747350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dirty="0">
              <a:solidFill>
                <a:srgbClr val="000000"/>
              </a:solidFill>
            </a:endParaRPr>
          </a:p>
        </p:txBody>
      </p:sp>
    </p:spTree>
    <p:extLst>
      <p:ext uri="{BB962C8B-B14F-4D97-AF65-F5344CB8AC3E}">
        <p14:creationId xmlns:p14="http://schemas.microsoft.com/office/powerpoint/2010/main" val="20147667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609600" y="704088"/>
            <a:ext cx="10972800" cy="1143000"/>
          </a:xfrm>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daty 9"/>
          <p:cNvSpPr>
            <a:spLocks noGrp="1"/>
          </p:cNvSpPr>
          <p:nvPr>
            <p:ph type="dt" sz="half" idx="10"/>
          </p:nvPr>
        </p:nvSpPr>
        <p:spPr/>
        <p:txBody>
          <a:bodyPr/>
          <a:lstStyle>
            <a:lvl1pPr>
              <a:defRPr/>
            </a:lvl1pPr>
          </a:lstStyle>
          <a:p>
            <a:pPr>
              <a:defRPr/>
            </a:pPr>
            <a:fld id="{51BC19C3-67BB-4125-90B4-72E80E5AF41F}" type="datetime1">
              <a:rPr lang="pl-PL" smtClean="0">
                <a:solidFill>
                  <a:srgbClr val="04617B">
                    <a:shade val="90000"/>
                  </a:srgbClr>
                </a:solidFill>
              </a:rPr>
              <a:pPr>
                <a:defRPr/>
              </a:pPr>
              <a:t>2019-05-28</a:t>
            </a:fld>
            <a:endParaRPr lang="en-GB">
              <a:solidFill>
                <a:srgbClr val="04617B">
                  <a:shade val="90000"/>
                </a:srgbClr>
              </a:solidFill>
            </a:endParaRPr>
          </a:p>
        </p:txBody>
      </p:sp>
      <p:sp>
        <p:nvSpPr>
          <p:cNvPr id="6" name="Symbol zastępczy stopki 21"/>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7" name="Symbol zastępczy numeru slajdu 17"/>
          <p:cNvSpPr>
            <a:spLocks noGrp="1"/>
          </p:cNvSpPr>
          <p:nvPr>
            <p:ph type="sldNum" sz="quarter" idx="12"/>
          </p:nvPr>
        </p:nvSpPr>
        <p:spPr/>
        <p:txBody>
          <a:bodyPr/>
          <a:lstStyle>
            <a:lvl1pPr>
              <a:defRPr/>
            </a:lvl1pPr>
          </a:lstStyle>
          <a:p>
            <a:pPr>
              <a:defRPr/>
            </a:pPr>
            <a:fld id="{D69C3CBA-200E-4F66-9D8B-14631120184E}"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131151949"/>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035576821"/>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505342468"/>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874539302"/>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26511479"/>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640466971"/>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67466604"/>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224492990"/>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668098700"/>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934682783"/>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8775197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09600" y="704088"/>
            <a:ext cx="10972800" cy="1143000"/>
          </a:xfrm>
        </p:spPr>
        <p:txBody>
          <a:bodyPr/>
          <a:lstStyle>
            <a:lvl1pPr>
              <a:defRPr/>
            </a:lvl1pPr>
          </a:lstStyle>
          <a:p>
            <a:r>
              <a:rPr lang="pl-PL" smtClean="0"/>
              <a:t>Kliknij, aby edytować styl</a:t>
            </a:r>
            <a:endParaRPr lang="en-US"/>
          </a:p>
        </p:txBody>
      </p:sp>
      <p:sp>
        <p:nvSpPr>
          <p:cNvPr id="3" name="Symbol zastępczy tekstu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pl-PL" smtClean="0"/>
              <a:t>Kliknij, aby edytować style wzorca tekstu</a:t>
            </a:r>
          </a:p>
        </p:txBody>
      </p:sp>
      <p:sp>
        <p:nvSpPr>
          <p:cNvPr id="4" name="Symbol zastępczy tekstu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pl-PL" smtClean="0"/>
              <a:t>Kliknij, aby edytować style wzorca tekstu</a:t>
            </a:r>
          </a:p>
        </p:txBody>
      </p:sp>
      <p:sp>
        <p:nvSpPr>
          <p:cNvPr id="5" name="Symbol zastępczy zawartości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6" name="Symbol zastępczy zawartości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7" name="Symbol zastępczy daty 9"/>
          <p:cNvSpPr>
            <a:spLocks noGrp="1"/>
          </p:cNvSpPr>
          <p:nvPr>
            <p:ph type="dt" sz="half" idx="10"/>
          </p:nvPr>
        </p:nvSpPr>
        <p:spPr/>
        <p:txBody>
          <a:bodyPr/>
          <a:lstStyle>
            <a:lvl1pPr>
              <a:defRPr/>
            </a:lvl1pPr>
          </a:lstStyle>
          <a:p>
            <a:pPr>
              <a:defRPr/>
            </a:pPr>
            <a:fld id="{81C17AE4-B339-4C5C-8314-2BC4BDF11203}" type="datetime1">
              <a:rPr lang="pl-PL" smtClean="0">
                <a:solidFill>
                  <a:srgbClr val="04617B">
                    <a:shade val="90000"/>
                  </a:srgbClr>
                </a:solidFill>
              </a:rPr>
              <a:pPr>
                <a:defRPr/>
              </a:pPr>
              <a:t>2019-05-28</a:t>
            </a:fld>
            <a:endParaRPr lang="en-GB">
              <a:solidFill>
                <a:srgbClr val="04617B">
                  <a:shade val="90000"/>
                </a:srgbClr>
              </a:solidFill>
            </a:endParaRPr>
          </a:p>
        </p:txBody>
      </p:sp>
      <p:sp>
        <p:nvSpPr>
          <p:cNvPr id="8" name="Symbol zastępczy stopki 21"/>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9" name="Symbol zastępczy numeru slajdu 17"/>
          <p:cNvSpPr>
            <a:spLocks noGrp="1"/>
          </p:cNvSpPr>
          <p:nvPr>
            <p:ph type="sldNum" sz="quarter" idx="12"/>
          </p:nvPr>
        </p:nvSpPr>
        <p:spPr/>
        <p:txBody>
          <a:bodyPr/>
          <a:lstStyle>
            <a:lvl1pPr>
              <a:defRPr/>
            </a:lvl1pPr>
          </a:lstStyle>
          <a:p>
            <a:pPr>
              <a:defRPr/>
            </a:pPr>
            <a:fld id="{85AA0B36-E33D-45EE-A842-F5546225E9C0}"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2861807178"/>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492685515"/>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270228445"/>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07665956"/>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317394844"/>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687100488"/>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630715416"/>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424662487"/>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166919885"/>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000905554"/>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6713880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pl-PL" smtClean="0"/>
              <a:t>Kliknij, aby edytować styl</a:t>
            </a:r>
            <a:endParaRPr lang="en-US"/>
          </a:p>
        </p:txBody>
      </p:sp>
      <p:sp>
        <p:nvSpPr>
          <p:cNvPr id="3" name="Symbol zastępczy daty 9"/>
          <p:cNvSpPr>
            <a:spLocks noGrp="1"/>
          </p:cNvSpPr>
          <p:nvPr>
            <p:ph type="dt" sz="half" idx="10"/>
          </p:nvPr>
        </p:nvSpPr>
        <p:spPr/>
        <p:txBody>
          <a:bodyPr/>
          <a:lstStyle>
            <a:lvl1pPr>
              <a:defRPr/>
            </a:lvl1pPr>
          </a:lstStyle>
          <a:p>
            <a:pPr>
              <a:defRPr/>
            </a:pPr>
            <a:fld id="{905FC3DE-A137-4DF6-ACB0-C01971109F53}" type="datetime1">
              <a:rPr lang="pl-PL" smtClean="0">
                <a:solidFill>
                  <a:srgbClr val="04617B">
                    <a:shade val="90000"/>
                  </a:srgbClr>
                </a:solidFill>
              </a:rPr>
              <a:pPr>
                <a:defRPr/>
              </a:pPr>
              <a:t>2019-05-28</a:t>
            </a:fld>
            <a:endParaRPr lang="en-GB">
              <a:solidFill>
                <a:srgbClr val="04617B">
                  <a:shade val="90000"/>
                </a:srgbClr>
              </a:solidFill>
            </a:endParaRPr>
          </a:p>
        </p:txBody>
      </p:sp>
      <p:sp>
        <p:nvSpPr>
          <p:cNvPr id="4" name="Symbol zastępczy stopki 21"/>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5" name="Symbol zastępczy numeru slajdu 17"/>
          <p:cNvSpPr>
            <a:spLocks noGrp="1"/>
          </p:cNvSpPr>
          <p:nvPr>
            <p:ph type="sldNum" sz="quarter" idx="12"/>
          </p:nvPr>
        </p:nvSpPr>
        <p:spPr/>
        <p:txBody>
          <a:bodyPr/>
          <a:lstStyle>
            <a:lvl1pPr>
              <a:defRPr/>
            </a:lvl1pPr>
          </a:lstStyle>
          <a:p>
            <a:pPr>
              <a:defRPr/>
            </a:pPr>
            <a:fld id="{845B511F-C569-4DFB-A84E-23694C115D66}"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4233383460"/>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976871053"/>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116249571"/>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287039629"/>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85377823"/>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121355184"/>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927283876"/>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401943479"/>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802394324"/>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780170702"/>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0891065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9"/>
          <p:cNvSpPr>
            <a:spLocks noGrp="1"/>
          </p:cNvSpPr>
          <p:nvPr>
            <p:ph type="dt" sz="half" idx="10"/>
          </p:nvPr>
        </p:nvSpPr>
        <p:spPr/>
        <p:txBody>
          <a:bodyPr/>
          <a:lstStyle>
            <a:lvl1pPr>
              <a:defRPr/>
            </a:lvl1pPr>
          </a:lstStyle>
          <a:p>
            <a:pPr>
              <a:defRPr/>
            </a:pPr>
            <a:fld id="{6E17FCCA-1E73-4790-A5EA-03D2F4C213A1}" type="datetime1">
              <a:rPr lang="pl-PL" smtClean="0">
                <a:solidFill>
                  <a:srgbClr val="04617B">
                    <a:shade val="90000"/>
                  </a:srgbClr>
                </a:solidFill>
              </a:rPr>
              <a:pPr>
                <a:defRPr/>
              </a:pPr>
              <a:t>2019-05-28</a:t>
            </a:fld>
            <a:endParaRPr lang="en-GB">
              <a:solidFill>
                <a:srgbClr val="04617B">
                  <a:shade val="90000"/>
                </a:srgbClr>
              </a:solidFill>
            </a:endParaRPr>
          </a:p>
        </p:txBody>
      </p:sp>
      <p:sp>
        <p:nvSpPr>
          <p:cNvPr id="3" name="Symbol zastępczy stopki 21"/>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4" name="Symbol zastępczy numeru slajdu 17"/>
          <p:cNvSpPr>
            <a:spLocks noGrp="1"/>
          </p:cNvSpPr>
          <p:nvPr>
            <p:ph type="sldNum" sz="quarter" idx="12"/>
          </p:nvPr>
        </p:nvSpPr>
        <p:spPr/>
        <p:txBody>
          <a:bodyPr/>
          <a:lstStyle>
            <a:lvl1pPr>
              <a:defRPr/>
            </a:lvl1pPr>
          </a:lstStyle>
          <a:p>
            <a:pPr>
              <a:defRPr/>
            </a:pPr>
            <a:fld id="{D5A13D3C-DF8C-4014-9884-5422334278E1}"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3097928908"/>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732922406"/>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262224343"/>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040187625"/>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896444702"/>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000789778"/>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880923454"/>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42721235"/>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173770645"/>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969344875"/>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4202123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pl-PL" smtClean="0"/>
              <a:t>Kliknij, aby edytować styl</a:t>
            </a:r>
            <a:endParaRPr lang="en-US"/>
          </a:p>
        </p:txBody>
      </p:sp>
      <p:sp>
        <p:nvSpPr>
          <p:cNvPr id="3" name="Symbol zastępczy tekstu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pl-PL" smtClean="0"/>
              <a:t>Kliknij, aby edytować style wzorca tekstu</a:t>
            </a:r>
          </a:p>
        </p:txBody>
      </p:sp>
      <p:sp>
        <p:nvSpPr>
          <p:cNvPr id="4" name="Symbol zastępczy zawartości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daty 9"/>
          <p:cNvSpPr>
            <a:spLocks noGrp="1"/>
          </p:cNvSpPr>
          <p:nvPr>
            <p:ph type="dt" sz="half" idx="10"/>
          </p:nvPr>
        </p:nvSpPr>
        <p:spPr/>
        <p:txBody>
          <a:bodyPr/>
          <a:lstStyle>
            <a:lvl1pPr>
              <a:defRPr/>
            </a:lvl1pPr>
          </a:lstStyle>
          <a:p>
            <a:pPr>
              <a:defRPr/>
            </a:pPr>
            <a:fld id="{91C67AFC-8F43-44C4-A1CF-E9F8035501CD}" type="datetime1">
              <a:rPr lang="pl-PL" smtClean="0">
                <a:solidFill>
                  <a:srgbClr val="04617B">
                    <a:shade val="90000"/>
                  </a:srgbClr>
                </a:solidFill>
              </a:rPr>
              <a:pPr>
                <a:defRPr/>
              </a:pPr>
              <a:t>2019-05-28</a:t>
            </a:fld>
            <a:endParaRPr lang="en-GB">
              <a:solidFill>
                <a:srgbClr val="04617B">
                  <a:shade val="90000"/>
                </a:srgbClr>
              </a:solidFill>
            </a:endParaRPr>
          </a:p>
        </p:txBody>
      </p:sp>
      <p:sp>
        <p:nvSpPr>
          <p:cNvPr id="6" name="Symbol zastępczy stopki 21"/>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7" name="Symbol zastępczy numeru slajdu 17"/>
          <p:cNvSpPr>
            <a:spLocks noGrp="1"/>
          </p:cNvSpPr>
          <p:nvPr>
            <p:ph type="sldNum" sz="quarter" idx="12"/>
          </p:nvPr>
        </p:nvSpPr>
        <p:spPr/>
        <p:txBody>
          <a:bodyPr/>
          <a:lstStyle>
            <a:lvl1pPr>
              <a:defRPr/>
            </a:lvl1pPr>
          </a:lstStyle>
          <a:p>
            <a:pPr>
              <a:defRPr/>
            </a:pPr>
            <a:fld id="{CBFCD892-6C18-4E12-8D69-C883E7F512BE}"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2942806954"/>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961306635"/>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82014936"/>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594937361"/>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044039393"/>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859898621"/>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121946647"/>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57675964"/>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364372480"/>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571692426"/>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1837246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5" name="Prostokąt ze ściętym i zaokrąglonym rogiem 4"/>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6" name="Trójkąt prostokątny 5"/>
          <p:cNvSpPr/>
          <p:nvPr/>
        </p:nvSpPr>
        <p:spPr>
          <a:xfrm rot="420000" flipV="1">
            <a:off x="10672234" y="5359401"/>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7" name="Dowolny kształt 6"/>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solidFill>
                <a:prstClr val="black"/>
              </a:solidFill>
            </a:endParaRPr>
          </a:p>
        </p:txBody>
      </p:sp>
      <p:sp>
        <p:nvSpPr>
          <p:cNvPr id="8" name="Dowolny kształt 7"/>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solidFill>
                <a:prstClr val="black"/>
              </a:solidFill>
            </a:endParaRPr>
          </a:p>
        </p:txBody>
      </p:sp>
      <p:sp>
        <p:nvSpPr>
          <p:cNvPr id="2" name="Tytuł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pl-PL" smtClean="0"/>
              <a:t>Kliknij, aby edytować styl</a:t>
            </a:r>
            <a:endParaRPr lang="en-US"/>
          </a:p>
        </p:txBody>
      </p:sp>
      <p:sp>
        <p:nvSpPr>
          <p:cNvPr id="4" name="Symbol zastępczy tekstu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pl-PL" smtClean="0"/>
              <a:t>Kliknij, aby edytować style wzorca tekstu</a:t>
            </a:r>
          </a:p>
        </p:txBody>
      </p:sp>
      <p:sp>
        <p:nvSpPr>
          <p:cNvPr id="3" name="Symbol zastępczy obrazu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pl-PL" noProof="0" smtClean="0"/>
              <a:t>Kliknij ikonę, aby dodać obraz</a:t>
            </a:r>
            <a:endParaRPr lang="en-US" noProof="0" dirty="0"/>
          </a:p>
        </p:txBody>
      </p:sp>
      <p:sp>
        <p:nvSpPr>
          <p:cNvPr id="9" name="Symbol zastępczy daty 4"/>
          <p:cNvSpPr>
            <a:spLocks noGrp="1"/>
          </p:cNvSpPr>
          <p:nvPr>
            <p:ph type="dt" sz="half" idx="10"/>
          </p:nvPr>
        </p:nvSpPr>
        <p:spPr/>
        <p:txBody>
          <a:bodyPr/>
          <a:lstStyle>
            <a:lvl1pPr>
              <a:defRPr/>
            </a:lvl1pPr>
          </a:lstStyle>
          <a:p>
            <a:pPr>
              <a:defRPr/>
            </a:pPr>
            <a:fld id="{C97DBCDE-CA1C-498E-95C0-0699D0F1B157}" type="datetime1">
              <a:rPr lang="pl-PL" smtClean="0">
                <a:solidFill>
                  <a:srgbClr val="04617B">
                    <a:shade val="90000"/>
                  </a:srgbClr>
                </a:solidFill>
              </a:rPr>
              <a:pPr>
                <a:defRPr/>
              </a:pPr>
              <a:t>2019-05-28</a:t>
            </a:fld>
            <a:endParaRPr lang="en-GB">
              <a:solidFill>
                <a:srgbClr val="04617B">
                  <a:shade val="90000"/>
                </a:srgbClr>
              </a:solidFill>
            </a:endParaRPr>
          </a:p>
        </p:txBody>
      </p:sp>
      <p:sp>
        <p:nvSpPr>
          <p:cNvPr id="10" name="Symbol zastępczy stopki 5"/>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11" name="Symbol zastępczy numeru slajdu 6"/>
          <p:cNvSpPr>
            <a:spLocks noGrp="1"/>
          </p:cNvSpPr>
          <p:nvPr>
            <p:ph type="sldNum" sz="quarter" idx="12"/>
          </p:nvPr>
        </p:nvSpPr>
        <p:spPr>
          <a:xfrm>
            <a:off x="10769600" y="6356351"/>
            <a:ext cx="812800" cy="365125"/>
          </a:xfrm>
        </p:spPr>
        <p:txBody>
          <a:bodyPr/>
          <a:lstStyle>
            <a:lvl1pPr>
              <a:defRPr/>
            </a:lvl1pPr>
          </a:lstStyle>
          <a:p>
            <a:pPr>
              <a:defRPr/>
            </a:pPr>
            <a:fld id="{A2BDBF51-75F3-4BEF-9378-30D0CC0F5150}"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2338143575"/>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536432730"/>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889331727"/>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366676616"/>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432064438"/>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705652463"/>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705106889"/>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842868280"/>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766428867"/>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381785093"/>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2207757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9"/>
          <p:cNvSpPr>
            <a:spLocks noGrp="1"/>
          </p:cNvSpPr>
          <p:nvPr>
            <p:ph type="dt" sz="half" idx="10"/>
          </p:nvPr>
        </p:nvSpPr>
        <p:spPr/>
        <p:txBody>
          <a:bodyPr/>
          <a:lstStyle>
            <a:lvl1pPr>
              <a:defRPr/>
            </a:lvl1pPr>
          </a:lstStyle>
          <a:p>
            <a:pPr>
              <a:defRPr/>
            </a:pPr>
            <a:fld id="{B7D9DD94-4544-4F68-BD39-E587C05D0578}" type="datetime1">
              <a:rPr lang="pl-PL" smtClean="0">
                <a:solidFill>
                  <a:srgbClr val="04617B">
                    <a:shade val="90000"/>
                  </a:srgbClr>
                </a:solidFill>
              </a:rPr>
              <a:pPr>
                <a:defRPr/>
              </a:pPr>
              <a:t>2019-05-28</a:t>
            </a:fld>
            <a:endParaRPr lang="en-GB">
              <a:solidFill>
                <a:srgbClr val="04617B">
                  <a:shade val="90000"/>
                </a:srgbClr>
              </a:solidFill>
            </a:endParaRPr>
          </a:p>
        </p:txBody>
      </p:sp>
      <p:sp>
        <p:nvSpPr>
          <p:cNvPr id="5" name="Symbol zastępczy stopki 21"/>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6" name="Symbol zastępczy numeru slajdu 17"/>
          <p:cNvSpPr>
            <a:spLocks noGrp="1"/>
          </p:cNvSpPr>
          <p:nvPr>
            <p:ph type="sldNum" sz="quarter" idx="12"/>
          </p:nvPr>
        </p:nvSpPr>
        <p:spPr/>
        <p:txBody>
          <a:bodyPr/>
          <a:lstStyle>
            <a:lvl1pPr>
              <a:defRPr/>
            </a:lvl1pPr>
          </a:lstStyle>
          <a:p>
            <a:pPr>
              <a:defRPr/>
            </a:pPr>
            <a:fld id="{467349E8-DE72-4D7B-8C6A-11278753E26A}"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4266280719"/>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053171934"/>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851817046"/>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975328162"/>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557940499"/>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650084633"/>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720141620"/>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853225943"/>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138881954"/>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122061995"/>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7917281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914402"/>
            <a:ext cx="2743200" cy="5211763"/>
          </a:xfrm>
        </p:spPr>
        <p:txBody>
          <a:bodyPr vert="eaVert"/>
          <a:lstStyle/>
          <a:p>
            <a:r>
              <a:rPr lang="pl-PL" smtClean="0"/>
              <a:t>Kliknij, aby edytować styl</a:t>
            </a:r>
            <a:endParaRPr lang="en-US"/>
          </a:p>
        </p:txBody>
      </p:sp>
      <p:sp>
        <p:nvSpPr>
          <p:cNvPr id="3" name="Symbol zastępczy tytułu pionowego 2"/>
          <p:cNvSpPr>
            <a:spLocks noGrp="1"/>
          </p:cNvSpPr>
          <p:nvPr>
            <p:ph type="body" orient="vert" idx="1"/>
          </p:nvPr>
        </p:nvSpPr>
        <p:spPr>
          <a:xfrm>
            <a:off x="609600" y="914402"/>
            <a:ext cx="8026400" cy="5211763"/>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9"/>
          <p:cNvSpPr>
            <a:spLocks noGrp="1"/>
          </p:cNvSpPr>
          <p:nvPr>
            <p:ph type="dt" sz="half" idx="10"/>
          </p:nvPr>
        </p:nvSpPr>
        <p:spPr/>
        <p:txBody>
          <a:bodyPr/>
          <a:lstStyle>
            <a:lvl1pPr>
              <a:defRPr/>
            </a:lvl1pPr>
          </a:lstStyle>
          <a:p>
            <a:pPr>
              <a:defRPr/>
            </a:pPr>
            <a:fld id="{B064B512-DECD-4928-BA0C-5595CB6AA7CF}" type="datetime1">
              <a:rPr lang="pl-PL" smtClean="0">
                <a:solidFill>
                  <a:srgbClr val="04617B">
                    <a:shade val="90000"/>
                  </a:srgbClr>
                </a:solidFill>
              </a:rPr>
              <a:pPr>
                <a:defRPr/>
              </a:pPr>
              <a:t>2019-05-28</a:t>
            </a:fld>
            <a:endParaRPr lang="en-GB">
              <a:solidFill>
                <a:srgbClr val="04617B">
                  <a:shade val="90000"/>
                </a:srgbClr>
              </a:solidFill>
            </a:endParaRPr>
          </a:p>
        </p:txBody>
      </p:sp>
      <p:sp>
        <p:nvSpPr>
          <p:cNvPr id="5" name="Symbol zastępczy stopki 21"/>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6" name="Symbol zastępczy numeru slajdu 17"/>
          <p:cNvSpPr>
            <a:spLocks noGrp="1"/>
          </p:cNvSpPr>
          <p:nvPr>
            <p:ph type="sldNum" sz="quarter" idx="12"/>
          </p:nvPr>
        </p:nvSpPr>
        <p:spPr/>
        <p:txBody>
          <a:bodyPr/>
          <a:lstStyle>
            <a:lvl1pPr>
              <a:defRPr/>
            </a:lvl1pPr>
          </a:lstStyle>
          <a:p>
            <a:pPr>
              <a:defRPr/>
            </a:pPr>
            <a:fld id="{71B92954-3585-4108-8E0B-2C06CFB02003}"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2286506092"/>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536654297"/>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177099820"/>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84337547"/>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20881284"/>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603072847"/>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862461792"/>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49908330"/>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686658801"/>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959613798"/>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1321254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Slajd tytułowy">
    <p:bg>
      <p:bgRef idx="1002">
        <a:schemeClr val="bg2"/>
      </p:bgRef>
    </p:bg>
    <p:spTree>
      <p:nvGrpSpPr>
        <p:cNvPr id="1" name=""/>
        <p:cNvGrpSpPr/>
        <p:nvPr/>
      </p:nvGrpSpPr>
      <p:grpSpPr>
        <a:xfrm>
          <a:off x="0" y="0"/>
          <a:ext cx="0" cy="0"/>
          <a:chOff x="0" y="0"/>
          <a:chExt cx="0" cy="0"/>
        </a:xfrm>
      </p:grpSpPr>
      <p:sp>
        <p:nvSpPr>
          <p:cNvPr id="9" name="Tytuł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pl-PL" smtClean="0"/>
              <a:t>Kliknij, aby edytować styl</a:t>
            </a:r>
            <a:endParaRPr lang="en-US"/>
          </a:p>
        </p:txBody>
      </p:sp>
      <p:sp>
        <p:nvSpPr>
          <p:cNvPr id="17" name="Podtytuł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l-PL" smtClean="0"/>
              <a:t>Kliknij, aby edytować styl wzorca podtytułu</a:t>
            </a:r>
            <a:endParaRPr lang="en-US"/>
          </a:p>
        </p:txBody>
      </p:sp>
      <p:sp>
        <p:nvSpPr>
          <p:cNvPr id="4" name="Symbol zastępczy daty 29"/>
          <p:cNvSpPr>
            <a:spLocks noGrp="1"/>
          </p:cNvSpPr>
          <p:nvPr>
            <p:ph type="dt" sz="half" idx="10"/>
          </p:nvPr>
        </p:nvSpPr>
        <p:spPr/>
        <p:txBody>
          <a:bodyPr/>
          <a:lstStyle>
            <a:lvl1pPr>
              <a:defRPr/>
            </a:lvl1pPr>
          </a:lstStyle>
          <a:p>
            <a:pPr>
              <a:defRPr/>
            </a:pPr>
            <a:fld id="{A86BC0C0-2D47-47A6-9CBE-7A77A408AF29}" type="datetime1">
              <a:rPr lang="pl-PL" smtClean="0">
                <a:solidFill>
                  <a:srgbClr val="DBF5F9">
                    <a:shade val="90000"/>
                  </a:srgbClr>
                </a:solidFill>
              </a:rPr>
              <a:pPr>
                <a:defRPr/>
              </a:pPr>
              <a:t>2019-05-28</a:t>
            </a:fld>
            <a:endParaRPr lang="en-GB">
              <a:solidFill>
                <a:srgbClr val="DBF5F9">
                  <a:shade val="90000"/>
                </a:srgbClr>
              </a:solidFill>
            </a:endParaRPr>
          </a:p>
        </p:txBody>
      </p:sp>
      <p:sp>
        <p:nvSpPr>
          <p:cNvPr id="5" name="Symbol zastępczy stopki 18"/>
          <p:cNvSpPr>
            <a:spLocks noGrp="1"/>
          </p:cNvSpPr>
          <p:nvPr>
            <p:ph type="ftr" sz="quarter" idx="11"/>
          </p:nvPr>
        </p:nvSpPr>
        <p:spPr/>
        <p:txBody>
          <a:bodyPr/>
          <a:lstStyle>
            <a:lvl1pPr>
              <a:defRPr/>
            </a:lvl1pPr>
          </a:lstStyle>
          <a:p>
            <a:pPr>
              <a:defRPr/>
            </a:pPr>
            <a:endParaRPr lang="en-GB">
              <a:solidFill>
                <a:srgbClr val="DBF5F9">
                  <a:shade val="90000"/>
                </a:srgbClr>
              </a:solidFill>
            </a:endParaRPr>
          </a:p>
        </p:txBody>
      </p:sp>
      <p:sp>
        <p:nvSpPr>
          <p:cNvPr id="6" name="Symbol zastępczy numeru slajdu 26"/>
          <p:cNvSpPr>
            <a:spLocks noGrp="1"/>
          </p:cNvSpPr>
          <p:nvPr>
            <p:ph type="sldNum" sz="quarter" idx="12"/>
          </p:nvPr>
        </p:nvSpPr>
        <p:spPr/>
        <p:txBody>
          <a:bodyPr/>
          <a:lstStyle>
            <a:lvl1pPr>
              <a:defRPr/>
            </a:lvl1pPr>
          </a:lstStyle>
          <a:p>
            <a:pPr>
              <a:defRPr/>
            </a:pPr>
            <a:fld id="{D7C583C8-4236-4386-9D16-5B3FA4880D20}" type="slidenum">
              <a:rPr lang="en-GB">
                <a:solidFill>
                  <a:srgbClr val="DBF5F9">
                    <a:shade val="90000"/>
                  </a:srgbClr>
                </a:solidFill>
              </a:rPr>
              <a:pPr>
                <a:defRPr/>
              </a:pPr>
              <a:t>‹#›</a:t>
            </a:fld>
            <a:endParaRPr lang="en-GB">
              <a:solidFill>
                <a:srgbClr val="DBF5F9">
                  <a:shade val="90000"/>
                </a:srgbClr>
              </a:solidFill>
            </a:endParaRPr>
          </a:p>
        </p:txBody>
      </p:sp>
    </p:spTree>
    <p:extLst>
      <p:ext uri="{BB962C8B-B14F-4D97-AF65-F5344CB8AC3E}">
        <p14:creationId xmlns:p14="http://schemas.microsoft.com/office/powerpoint/2010/main" val="957990945"/>
      </p:ext>
    </p:extLst>
  </p:cSld>
  <p:clrMapOvr>
    <a:overrideClrMapping bg1="dk1" tx1="lt1" bg2="dk2" tx2="lt2" accent1="accent1" accent2="accent2" accent3="accent3" accent4="accent4" accent5="accent5" accent6="accent6" hlink="hlink" folHlink="folHlink"/>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846966548"/>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701942614"/>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12529123"/>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12412343"/>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97176231"/>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867821982"/>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167474582"/>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189564746"/>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588692037"/>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1224892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9"/>
          <p:cNvSpPr>
            <a:spLocks noGrp="1"/>
          </p:cNvSpPr>
          <p:nvPr>
            <p:ph type="dt" sz="half" idx="10"/>
          </p:nvPr>
        </p:nvSpPr>
        <p:spPr/>
        <p:txBody>
          <a:bodyPr/>
          <a:lstStyle>
            <a:lvl1pPr>
              <a:defRPr/>
            </a:lvl1pPr>
          </a:lstStyle>
          <a:p>
            <a:pPr>
              <a:defRPr/>
            </a:pPr>
            <a:fld id="{95399A55-B27D-4F20-BC38-24ECAB0DE541}" type="datetime1">
              <a:rPr lang="pl-PL" smtClean="0">
                <a:solidFill>
                  <a:srgbClr val="04617B">
                    <a:shade val="90000"/>
                  </a:srgbClr>
                </a:solidFill>
              </a:rPr>
              <a:pPr>
                <a:defRPr/>
              </a:pPr>
              <a:t>2019-05-28</a:t>
            </a:fld>
            <a:endParaRPr lang="en-GB">
              <a:solidFill>
                <a:srgbClr val="04617B">
                  <a:shade val="90000"/>
                </a:srgbClr>
              </a:solidFill>
            </a:endParaRPr>
          </a:p>
        </p:txBody>
      </p:sp>
      <p:sp>
        <p:nvSpPr>
          <p:cNvPr id="5" name="Symbol zastępczy stopki 21"/>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6" name="Symbol zastępczy numeru slajdu 17"/>
          <p:cNvSpPr>
            <a:spLocks noGrp="1"/>
          </p:cNvSpPr>
          <p:nvPr>
            <p:ph type="sldNum" sz="quarter" idx="12"/>
          </p:nvPr>
        </p:nvSpPr>
        <p:spPr/>
        <p:txBody>
          <a:bodyPr/>
          <a:lstStyle>
            <a:lvl1pPr>
              <a:defRPr/>
            </a:lvl1pPr>
          </a:lstStyle>
          <a:p>
            <a:pPr>
              <a:defRPr/>
            </a:pPr>
            <a:fld id="{44E60241-0E62-4140-B8CB-DD45CDE42DB2}"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2668855860"/>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609998320"/>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288301740"/>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236845151"/>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083825863"/>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807353255"/>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273206125"/>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149945181"/>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095435033"/>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299936332"/>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810350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dirty="0">
              <a:solidFill>
                <a:srgbClr val="000000"/>
              </a:solidFill>
            </a:endParaRPr>
          </a:p>
        </p:txBody>
      </p:sp>
    </p:spTree>
    <p:extLst>
      <p:ext uri="{BB962C8B-B14F-4D97-AF65-F5344CB8AC3E}">
        <p14:creationId xmlns:p14="http://schemas.microsoft.com/office/powerpoint/2010/main" val="11924129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pl-PL" smtClean="0"/>
              <a:t>Kliknij, aby edytować styl</a:t>
            </a:r>
            <a:endParaRPr lang="en-US"/>
          </a:p>
        </p:txBody>
      </p:sp>
      <p:sp>
        <p:nvSpPr>
          <p:cNvPr id="3" name="Symbol zastępczy tekstu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652C8D05-60DC-4A62-AF49-6BE711CA7C00}" type="datetime1">
              <a:rPr lang="pl-PL" smtClean="0">
                <a:solidFill>
                  <a:srgbClr val="DBF5F9">
                    <a:shade val="90000"/>
                  </a:srgbClr>
                </a:solidFill>
              </a:rPr>
              <a:pPr>
                <a:defRPr/>
              </a:pPr>
              <a:t>2019-05-28</a:t>
            </a:fld>
            <a:endParaRPr lang="en-GB">
              <a:solidFill>
                <a:srgbClr val="DBF5F9">
                  <a:shade val="90000"/>
                </a:srgb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en-GB">
              <a:solidFill>
                <a:srgbClr val="DBF5F9">
                  <a:shade val="90000"/>
                </a:srgb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56970B81-09CD-4649-A9A9-262DA6C077F3}" type="slidenum">
              <a:rPr lang="en-GB">
                <a:solidFill>
                  <a:srgbClr val="DBF5F9">
                    <a:shade val="90000"/>
                  </a:srgbClr>
                </a:solidFill>
              </a:rPr>
              <a:pPr>
                <a:defRPr/>
              </a:pPr>
              <a:t>‹#›</a:t>
            </a:fld>
            <a:endParaRPr lang="en-GB">
              <a:solidFill>
                <a:srgbClr val="DBF5F9">
                  <a:shade val="90000"/>
                </a:srgbClr>
              </a:solidFill>
            </a:endParaRPr>
          </a:p>
        </p:txBody>
      </p:sp>
    </p:spTree>
    <p:extLst>
      <p:ext uri="{BB962C8B-B14F-4D97-AF65-F5344CB8AC3E}">
        <p14:creationId xmlns:p14="http://schemas.microsoft.com/office/powerpoint/2010/main" val="1536560995"/>
      </p:ext>
    </p:extLst>
  </p:cSld>
  <p:clrMapOvr>
    <a:overrideClrMapping bg1="dk1" tx1="lt1" bg2="dk2" tx2="lt2" accent1="accent1" accent2="accent2" accent3="accent3" accent4="accent4" accent5="accent5" accent6="accent6" hlink="hlink" folHlink="folHlink"/>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60464577"/>
      </p:ext>
    </p:extLst>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068547425"/>
      </p:ext>
    </p:extLst>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482797234"/>
      </p:ext>
    </p:extLst>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897412914"/>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63916187"/>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624578396"/>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96239364"/>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187303352"/>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542595466"/>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0553583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609600" y="704088"/>
            <a:ext cx="10972800" cy="1143000"/>
          </a:xfrm>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daty 9"/>
          <p:cNvSpPr>
            <a:spLocks noGrp="1"/>
          </p:cNvSpPr>
          <p:nvPr>
            <p:ph type="dt" sz="half" idx="10"/>
          </p:nvPr>
        </p:nvSpPr>
        <p:spPr/>
        <p:txBody>
          <a:bodyPr/>
          <a:lstStyle>
            <a:lvl1pPr>
              <a:defRPr/>
            </a:lvl1pPr>
          </a:lstStyle>
          <a:p>
            <a:pPr>
              <a:defRPr/>
            </a:pPr>
            <a:fld id="{51BC19C3-67BB-4125-90B4-72E80E5AF41F}" type="datetime1">
              <a:rPr lang="pl-PL" smtClean="0">
                <a:solidFill>
                  <a:srgbClr val="04617B">
                    <a:shade val="90000"/>
                  </a:srgbClr>
                </a:solidFill>
              </a:rPr>
              <a:pPr>
                <a:defRPr/>
              </a:pPr>
              <a:t>2019-05-28</a:t>
            </a:fld>
            <a:endParaRPr lang="en-GB">
              <a:solidFill>
                <a:srgbClr val="04617B">
                  <a:shade val="90000"/>
                </a:srgbClr>
              </a:solidFill>
            </a:endParaRPr>
          </a:p>
        </p:txBody>
      </p:sp>
      <p:sp>
        <p:nvSpPr>
          <p:cNvPr id="6" name="Symbol zastępczy stopki 21"/>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7" name="Symbol zastępczy numeru slajdu 17"/>
          <p:cNvSpPr>
            <a:spLocks noGrp="1"/>
          </p:cNvSpPr>
          <p:nvPr>
            <p:ph type="sldNum" sz="quarter" idx="12"/>
          </p:nvPr>
        </p:nvSpPr>
        <p:spPr/>
        <p:txBody>
          <a:bodyPr/>
          <a:lstStyle>
            <a:lvl1pPr>
              <a:defRPr/>
            </a:lvl1pPr>
          </a:lstStyle>
          <a:p>
            <a:pPr>
              <a:defRPr/>
            </a:pPr>
            <a:fld id="{D69C3CBA-200E-4F66-9D8B-14631120184E}"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3910048312"/>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874517035"/>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748212739"/>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805710721"/>
      </p:ext>
    </p:extLst>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246757537"/>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238397462"/>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650557365"/>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702763868"/>
      </p:ext>
    </p:extLst>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938508844"/>
      </p:ext>
    </p:extLst>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186783867"/>
      </p:ext>
    </p:extLst>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5786277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09600" y="704088"/>
            <a:ext cx="10972800" cy="1143000"/>
          </a:xfrm>
        </p:spPr>
        <p:txBody>
          <a:bodyPr/>
          <a:lstStyle>
            <a:lvl1pPr>
              <a:defRPr/>
            </a:lvl1pPr>
          </a:lstStyle>
          <a:p>
            <a:r>
              <a:rPr lang="pl-PL" smtClean="0"/>
              <a:t>Kliknij, aby edytować styl</a:t>
            </a:r>
            <a:endParaRPr lang="en-US"/>
          </a:p>
        </p:txBody>
      </p:sp>
      <p:sp>
        <p:nvSpPr>
          <p:cNvPr id="3" name="Symbol zastępczy tekstu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pl-PL" smtClean="0"/>
              <a:t>Kliknij, aby edytować style wzorca tekstu</a:t>
            </a:r>
          </a:p>
        </p:txBody>
      </p:sp>
      <p:sp>
        <p:nvSpPr>
          <p:cNvPr id="4" name="Symbol zastępczy tekstu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pl-PL" smtClean="0"/>
              <a:t>Kliknij, aby edytować style wzorca tekstu</a:t>
            </a:r>
          </a:p>
        </p:txBody>
      </p:sp>
      <p:sp>
        <p:nvSpPr>
          <p:cNvPr id="5" name="Symbol zastępczy zawartości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6" name="Symbol zastępczy zawartości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7" name="Symbol zastępczy daty 9"/>
          <p:cNvSpPr>
            <a:spLocks noGrp="1"/>
          </p:cNvSpPr>
          <p:nvPr>
            <p:ph type="dt" sz="half" idx="10"/>
          </p:nvPr>
        </p:nvSpPr>
        <p:spPr/>
        <p:txBody>
          <a:bodyPr/>
          <a:lstStyle>
            <a:lvl1pPr>
              <a:defRPr/>
            </a:lvl1pPr>
          </a:lstStyle>
          <a:p>
            <a:pPr>
              <a:defRPr/>
            </a:pPr>
            <a:fld id="{81C17AE4-B339-4C5C-8314-2BC4BDF11203}" type="datetime1">
              <a:rPr lang="pl-PL" smtClean="0">
                <a:solidFill>
                  <a:srgbClr val="04617B">
                    <a:shade val="90000"/>
                  </a:srgbClr>
                </a:solidFill>
              </a:rPr>
              <a:pPr>
                <a:defRPr/>
              </a:pPr>
              <a:t>2019-05-28</a:t>
            </a:fld>
            <a:endParaRPr lang="en-GB">
              <a:solidFill>
                <a:srgbClr val="04617B">
                  <a:shade val="90000"/>
                </a:srgbClr>
              </a:solidFill>
            </a:endParaRPr>
          </a:p>
        </p:txBody>
      </p:sp>
      <p:sp>
        <p:nvSpPr>
          <p:cNvPr id="8" name="Symbol zastępczy stopki 21"/>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9" name="Symbol zastępczy numeru slajdu 17"/>
          <p:cNvSpPr>
            <a:spLocks noGrp="1"/>
          </p:cNvSpPr>
          <p:nvPr>
            <p:ph type="sldNum" sz="quarter" idx="12"/>
          </p:nvPr>
        </p:nvSpPr>
        <p:spPr/>
        <p:txBody>
          <a:bodyPr/>
          <a:lstStyle>
            <a:lvl1pPr>
              <a:defRPr/>
            </a:lvl1pPr>
          </a:lstStyle>
          <a:p>
            <a:pPr>
              <a:defRPr/>
            </a:pPr>
            <a:fld id="{85AA0B36-E33D-45EE-A842-F5546225E9C0}"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1879166587"/>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941810039"/>
      </p:ext>
    </p:extLst>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251199921"/>
      </p:ext>
    </p:extLst>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145157020"/>
      </p:ext>
    </p:extLst>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720629645"/>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974826873"/>
      </p:ext>
    </p:extLst>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623833916"/>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447580816"/>
      </p:ext>
    </p:extLst>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053828519"/>
      </p:ext>
    </p:extLst>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438907887"/>
      </p:ext>
    </p:extLst>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6317243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pl-PL" smtClean="0"/>
              <a:t>Kliknij, aby edytować styl</a:t>
            </a:r>
            <a:endParaRPr lang="en-US"/>
          </a:p>
        </p:txBody>
      </p:sp>
      <p:sp>
        <p:nvSpPr>
          <p:cNvPr id="3" name="Symbol zastępczy daty 9"/>
          <p:cNvSpPr>
            <a:spLocks noGrp="1"/>
          </p:cNvSpPr>
          <p:nvPr>
            <p:ph type="dt" sz="half" idx="10"/>
          </p:nvPr>
        </p:nvSpPr>
        <p:spPr/>
        <p:txBody>
          <a:bodyPr/>
          <a:lstStyle>
            <a:lvl1pPr>
              <a:defRPr/>
            </a:lvl1pPr>
          </a:lstStyle>
          <a:p>
            <a:pPr>
              <a:defRPr/>
            </a:pPr>
            <a:fld id="{905FC3DE-A137-4DF6-ACB0-C01971109F53}" type="datetime1">
              <a:rPr lang="pl-PL" smtClean="0">
                <a:solidFill>
                  <a:srgbClr val="04617B">
                    <a:shade val="90000"/>
                  </a:srgbClr>
                </a:solidFill>
              </a:rPr>
              <a:pPr>
                <a:defRPr/>
              </a:pPr>
              <a:t>2019-05-28</a:t>
            </a:fld>
            <a:endParaRPr lang="en-GB">
              <a:solidFill>
                <a:srgbClr val="04617B">
                  <a:shade val="90000"/>
                </a:srgbClr>
              </a:solidFill>
            </a:endParaRPr>
          </a:p>
        </p:txBody>
      </p:sp>
      <p:sp>
        <p:nvSpPr>
          <p:cNvPr id="4" name="Symbol zastępczy stopki 21"/>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5" name="Symbol zastępczy numeru slajdu 17"/>
          <p:cNvSpPr>
            <a:spLocks noGrp="1"/>
          </p:cNvSpPr>
          <p:nvPr>
            <p:ph type="sldNum" sz="quarter" idx="12"/>
          </p:nvPr>
        </p:nvSpPr>
        <p:spPr/>
        <p:txBody>
          <a:bodyPr/>
          <a:lstStyle>
            <a:lvl1pPr>
              <a:defRPr/>
            </a:lvl1pPr>
          </a:lstStyle>
          <a:p>
            <a:pPr>
              <a:defRPr/>
            </a:pPr>
            <a:fld id="{845B511F-C569-4DFB-A84E-23694C115D66}"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4226324264"/>
      </p:ext>
    </p:extLst>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789715789"/>
      </p:ext>
    </p:extLst>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93797321"/>
      </p:ext>
    </p:extLst>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559739286"/>
      </p:ext>
    </p:extLst>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131894590"/>
      </p:ext>
    </p:extLst>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954321568"/>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393770322"/>
      </p:ext>
    </p:extLst>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570902394"/>
      </p:ext>
    </p:extLst>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991439787"/>
      </p:ext>
    </p:extLst>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153655782"/>
      </p:ext>
    </p:extLst>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788457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9"/>
          <p:cNvSpPr>
            <a:spLocks noGrp="1"/>
          </p:cNvSpPr>
          <p:nvPr>
            <p:ph type="dt" sz="half" idx="10"/>
          </p:nvPr>
        </p:nvSpPr>
        <p:spPr/>
        <p:txBody>
          <a:bodyPr/>
          <a:lstStyle>
            <a:lvl1pPr>
              <a:defRPr/>
            </a:lvl1pPr>
          </a:lstStyle>
          <a:p>
            <a:pPr>
              <a:defRPr/>
            </a:pPr>
            <a:fld id="{6E17FCCA-1E73-4790-A5EA-03D2F4C213A1}" type="datetime1">
              <a:rPr lang="pl-PL" smtClean="0">
                <a:solidFill>
                  <a:srgbClr val="04617B">
                    <a:shade val="90000"/>
                  </a:srgbClr>
                </a:solidFill>
              </a:rPr>
              <a:pPr>
                <a:defRPr/>
              </a:pPr>
              <a:t>2019-05-28</a:t>
            </a:fld>
            <a:endParaRPr lang="en-GB">
              <a:solidFill>
                <a:srgbClr val="04617B">
                  <a:shade val="90000"/>
                </a:srgbClr>
              </a:solidFill>
            </a:endParaRPr>
          </a:p>
        </p:txBody>
      </p:sp>
      <p:sp>
        <p:nvSpPr>
          <p:cNvPr id="3" name="Symbol zastępczy stopki 21"/>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4" name="Symbol zastępczy numeru slajdu 17"/>
          <p:cNvSpPr>
            <a:spLocks noGrp="1"/>
          </p:cNvSpPr>
          <p:nvPr>
            <p:ph type="sldNum" sz="quarter" idx="12"/>
          </p:nvPr>
        </p:nvSpPr>
        <p:spPr/>
        <p:txBody>
          <a:bodyPr/>
          <a:lstStyle>
            <a:lvl1pPr>
              <a:defRPr/>
            </a:lvl1pPr>
          </a:lstStyle>
          <a:p>
            <a:pPr>
              <a:defRPr/>
            </a:pPr>
            <a:fld id="{D5A13D3C-DF8C-4014-9884-5422334278E1}"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2660628607"/>
      </p:ext>
    </p:extLst>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567349042"/>
      </p:ext>
    </p:extLst>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541597607"/>
      </p:ext>
    </p:extLst>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239845004"/>
      </p:ext>
    </p:extLst>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924336421"/>
      </p:ext>
    </p:extLst>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39703656"/>
      </p:ext>
    </p:extLst>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801189046"/>
      </p:ext>
    </p:extLst>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271251293"/>
      </p:ext>
    </p:extLst>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92892062"/>
      </p:ext>
    </p:extLst>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422387644"/>
      </p:ext>
    </p:extLst>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2850251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pl-PL" smtClean="0"/>
              <a:t>Kliknij, aby edytować styl</a:t>
            </a:r>
            <a:endParaRPr lang="en-US"/>
          </a:p>
        </p:txBody>
      </p:sp>
      <p:sp>
        <p:nvSpPr>
          <p:cNvPr id="3" name="Symbol zastępczy tekstu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pl-PL" smtClean="0"/>
              <a:t>Kliknij, aby edytować style wzorca tekstu</a:t>
            </a:r>
          </a:p>
        </p:txBody>
      </p:sp>
      <p:sp>
        <p:nvSpPr>
          <p:cNvPr id="4" name="Symbol zastępczy zawartości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daty 9"/>
          <p:cNvSpPr>
            <a:spLocks noGrp="1"/>
          </p:cNvSpPr>
          <p:nvPr>
            <p:ph type="dt" sz="half" idx="10"/>
          </p:nvPr>
        </p:nvSpPr>
        <p:spPr/>
        <p:txBody>
          <a:bodyPr/>
          <a:lstStyle>
            <a:lvl1pPr>
              <a:defRPr/>
            </a:lvl1pPr>
          </a:lstStyle>
          <a:p>
            <a:pPr>
              <a:defRPr/>
            </a:pPr>
            <a:fld id="{91C67AFC-8F43-44C4-A1CF-E9F8035501CD}" type="datetime1">
              <a:rPr lang="pl-PL" smtClean="0">
                <a:solidFill>
                  <a:srgbClr val="04617B">
                    <a:shade val="90000"/>
                  </a:srgbClr>
                </a:solidFill>
              </a:rPr>
              <a:pPr>
                <a:defRPr/>
              </a:pPr>
              <a:t>2019-05-28</a:t>
            </a:fld>
            <a:endParaRPr lang="en-GB">
              <a:solidFill>
                <a:srgbClr val="04617B">
                  <a:shade val="90000"/>
                </a:srgbClr>
              </a:solidFill>
            </a:endParaRPr>
          </a:p>
        </p:txBody>
      </p:sp>
      <p:sp>
        <p:nvSpPr>
          <p:cNvPr id="6" name="Symbol zastępczy stopki 21"/>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7" name="Symbol zastępczy numeru slajdu 17"/>
          <p:cNvSpPr>
            <a:spLocks noGrp="1"/>
          </p:cNvSpPr>
          <p:nvPr>
            <p:ph type="sldNum" sz="quarter" idx="12"/>
          </p:nvPr>
        </p:nvSpPr>
        <p:spPr/>
        <p:txBody>
          <a:bodyPr/>
          <a:lstStyle>
            <a:lvl1pPr>
              <a:defRPr/>
            </a:lvl1pPr>
          </a:lstStyle>
          <a:p>
            <a:pPr>
              <a:defRPr/>
            </a:pPr>
            <a:fld id="{CBFCD892-6C18-4E12-8D69-C883E7F512BE}"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3446071195"/>
      </p:ext>
    </p:extLst>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456608804"/>
      </p:ext>
    </p:extLst>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592236875"/>
      </p:ext>
    </p:extLst>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615697394"/>
      </p:ext>
    </p:extLst>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638969765"/>
      </p:ext>
    </p:extLst>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343198342"/>
      </p:ext>
    </p:extLst>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064696950"/>
      </p:ext>
    </p:extLst>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397935981"/>
      </p:ext>
    </p:extLst>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141978971"/>
      </p:ext>
    </p:extLst>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669543424"/>
      </p:ext>
    </p:extLst>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8141410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5" name="Prostokąt ze ściętym i zaokrąglonym rogiem 4"/>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6" name="Trójkąt prostokątny 5"/>
          <p:cNvSpPr/>
          <p:nvPr/>
        </p:nvSpPr>
        <p:spPr>
          <a:xfrm rot="420000" flipV="1">
            <a:off x="10672234" y="5359401"/>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7" name="Dowolny kształt 6"/>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solidFill>
                <a:prstClr val="black"/>
              </a:solidFill>
            </a:endParaRPr>
          </a:p>
        </p:txBody>
      </p:sp>
      <p:sp>
        <p:nvSpPr>
          <p:cNvPr id="8" name="Dowolny kształt 7"/>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solidFill>
                <a:prstClr val="black"/>
              </a:solidFill>
            </a:endParaRPr>
          </a:p>
        </p:txBody>
      </p:sp>
      <p:sp>
        <p:nvSpPr>
          <p:cNvPr id="2" name="Tytuł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pl-PL" smtClean="0"/>
              <a:t>Kliknij, aby edytować styl</a:t>
            </a:r>
            <a:endParaRPr lang="en-US"/>
          </a:p>
        </p:txBody>
      </p:sp>
      <p:sp>
        <p:nvSpPr>
          <p:cNvPr id="4" name="Symbol zastępczy tekstu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pl-PL" smtClean="0"/>
              <a:t>Kliknij, aby edytować style wzorca tekstu</a:t>
            </a:r>
          </a:p>
        </p:txBody>
      </p:sp>
      <p:sp>
        <p:nvSpPr>
          <p:cNvPr id="3" name="Symbol zastępczy obrazu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pl-PL" noProof="0" smtClean="0"/>
              <a:t>Kliknij ikonę, aby dodać obraz</a:t>
            </a:r>
            <a:endParaRPr lang="en-US" noProof="0" dirty="0"/>
          </a:p>
        </p:txBody>
      </p:sp>
      <p:sp>
        <p:nvSpPr>
          <p:cNvPr id="9" name="Symbol zastępczy daty 4"/>
          <p:cNvSpPr>
            <a:spLocks noGrp="1"/>
          </p:cNvSpPr>
          <p:nvPr>
            <p:ph type="dt" sz="half" idx="10"/>
          </p:nvPr>
        </p:nvSpPr>
        <p:spPr/>
        <p:txBody>
          <a:bodyPr/>
          <a:lstStyle>
            <a:lvl1pPr>
              <a:defRPr/>
            </a:lvl1pPr>
          </a:lstStyle>
          <a:p>
            <a:pPr>
              <a:defRPr/>
            </a:pPr>
            <a:fld id="{C97DBCDE-CA1C-498E-95C0-0699D0F1B157}" type="datetime1">
              <a:rPr lang="pl-PL" smtClean="0">
                <a:solidFill>
                  <a:srgbClr val="04617B">
                    <a:shade val="90000"/>
                  </a:srgbClr>
                </a:solidFill>
              </a:rPr>
              <a:pPr>
                <a:defRPr/>
              </a:pPr>
              <a:t>2019-05-28</a:t>
            </a:fld>
            <a:endParaRPr lang="en-GB">
              <a:solidFill>
                <a:srgbClr val="04617B">
                  <a:shade val="90000"/>
                </a:srgbClr>
              </a:solidFill>
            </a:endParaRPr>
          </a:p>
        </p:txBody>
      </p:sp>
      <p:sp>
        <p:nvSpPr>
          <p:cNvPr id="10" name="Symbol zastępczy stopki 5"/>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11" name="Symbol zastępczy numeru slajdu 6"/>
          <p:cNvSpPr>
            <a:spLocks noGrp="1"/>
          </p:cNvSpPr>
          <p:nvPr>
            <p:ph type="sldNum" sz="quarter" idx="12"/>
          </p:nvPr>
        </p:nvSpPr>
        <p:spPr>
          <a:xfrm>
            <a:off x="10769600" y="6356351"/>
            <a:ext cx="812800" cy="365125"/>
          </a:xfrm>
        </p:spPr>
        <p:txBody>
          <a:bodyPr/>
          <a:lstStyle>
            <a:lvl1pPr>
              <a:defRPr/>
            </a:lvl1pPr>
          </a:lstStyle>
          <a:p>
            <a:pPr>
              <a:defRPr/>
            </a:pPr>
            <a:fld id="{A2BDBF51-75F3-4BEF-9378-30D0CC0F5150}"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3969476736"/>
      </p:ext>
    </p:extLst>
  </p:cSld>
  <p:clrMapOvr>
    <a:masterClrMapping/>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531655629"/>
      </p:ext>
    </p:extLst>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736337260"/>
      </p:ext>
    </p:extLst>
  </p:cSld>
  <p:clrMapOvr>
    <a:masterClrMapping/>
  </p:clrMapOvr>
</p:sldLayout>
</file>

<file path=ppt/slideLayouts/slideLayout66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385683727"/>
      </p:ext>
    </p:extLst>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563958806"/>
      </p:ext>
    </p:extLst>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143470261"/>
      </p:ext>
    </p:extLst>
  </p:cSld>
  <p:clrMapOvr>
    <a:masterClrMapping/>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31532042"/>
      </p:ext>
    </p:extLst>
  </p:cSld>
  <p:clrMapOvr>
    <a:masterClrMapping/>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933747824"/>
      </p:ext>
    </p:extLst>
  </p:cSld>
  <p:clrMapOvr>
    <a:masterClrMapping/>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27185240"/>
      </p:ext>
    </p:extLst>
  </p:cSld>
  <p:clrMapOvr>
    <a:masterClrMapping/>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55505325"/>
      </p:ext>
    </p:extLst>
  </p:cSld>
  <p:clrMapOvr>
    <a:masterClrMapping/>
  </p:clrMapOvr>
</p:sldLayout>
</file>

<file path=ppt/slideLayouts/slideLayout669.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4590247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9"/>
          <p:cNvSpPr>
            <a:spLocks noGrp="1"/>
          </p:cNvSpPr>
          <p:nvPr>
            <p:ph type="dt" sz="half" idx="10"/>
          </p:nvPr>
        </p:nvSpPr>
        <p:spPr/>
        <p:txBody>
          <a:bodyPr/>
          <a:lstStyle>
            <a:lvl1pPr>
              <a:defRPr/>
            </a:lvl1pPr>
          </a:lstStyle>
          <a:p>
            <a:pPr>
              <a:defRPr/>
            </a:pPr>
            <a:fld id="{B7D9DD94-4544-4F68-BD39-E587C05D0578}" type="datetime1">
              <a:rPr lang="pl-PL" smtClean="0">
                <a:solidFill>
                  <a:srgbClr val="04617B">
                    <a:shade val="90000"/>
                  </a:srgbClr>
                </a:solidFill>
              </a:rPr>
              <a:pPr>
                <a:defRPr/>
              </a:pPr>
              <a:t>2019-05-28</a:t>
            </a:fld>
            <a:endParaRPr lang="en-GB">
              <a:solidFill>
                <a:srgbClr val="04617B">
                  <a:shade val="90000"/>
                </a:srgbClr>
              </a:solidFill>
            </a:endParaRPr>
          </a:p>
        </p:txBody>
      </p:sp>
      <p:sp>
        <p:nvSpPr>
          <p:cNvPr id="5" name="Symbol zastępczy stopki 21"/>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6" name="Symbol zastępczy numeru slajdu 17"/>
          <p:cNvSpPr>
            <a:spLocks noGrp="1"/>
          </p:cNvSpPr>
          <p:nvPr>
            <p:ph type="sldNum" sz="quarter" idx="12"/>
          </p:nvPr>
        </p:nvSpPr>
        <p:spPr/>
        <p:txBody>
          <a:bodyPr/>
          <a:lstStyle>
            <a:lvl1pPr>
              <a:defRPr/>
            </a:lvl1pPr>
          </a:lstStyle>
          <a:p>
            <a:pPr>
              <a:defRPr/>
            </a:pPr>
            <a:fld id="{467349E8-DE72-4D7B-8C6A-11278753E26A}"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2274884134"/>
      </p:ext>
    </p:extLst>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450135885"/>
      </p:ext>
    </p:extLst>
  </p:cSld>
  <p:clrMapOvr>
    <a:masterClrMapping/>
  </p:clrMapOvr>
</p:sldLayout>
</file>

<file path=ppt/slideLayouts/slideLayout671.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050306691"/>
      </p:ext>
    </p:extLst>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732270623"/>
      </p:ext>
    </p:extLst>
  </p:cSld>
  <p:clrMapOvr>
    <a:masterClrMapping/>
  </p:clrMapOvr>
</p:sldLayout>
</file>

<file path=ppt/slideLayouts/slideLayout67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218958854"/>
      </p:ext>
    </p:extLst>
  </p:cSld>
  <p:clrMapOvr>
    <a:masterClrMapping/>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780737584"/>
      </p:ext>
    </p:extLst>
  </p:cSld>
  <p:clrMapOvr>
    <a:masterClrMapping/>
  </p:clrMapOvr>
</p:sldLayout>
</file>

<file path=ppt/slideLayouts/slideLayout675.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632802389"/>
      </p:ext>
    </p:extLst>
  </p:cSld>
  <p:clrMapOvr>
    <a:masterClrMapping/>
  </p:clrMapOvr>
</p:sldLayout>
</file>

<file path=ppt/slideLayouts/slideLayout676.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981715004"/>
      </p:ext>
    </p:extLst>
  </p:cSld>
  <p:clrMapOvr>
    <a:masterClrMapping/>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091981342"/>
      </p:ext>
    </p:extLst>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91348464"/>
      </p:ext>
    </p:extLst>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026151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914402"/>
            <a:ext cx="2743200" cy="5211763"/>
          </a:xfrm>
        </p:spPr>
        <p:txBody>
          <a:bodyPr vert="eaVert"/>
          <a:lstStyle/>
          <a:p>
            <a:r>
              <a:rPr lang="pl-PL" smtClean="0"/>
              <a:t>Kliknij, aby edytować styl</a:t>
            </a:r>
            <a:endParaRPr lang="en-US"/>
          </a:p>
        </p:txBody>
      </p:sp>
      <p:sp>
        <p:nvSpPr>
          <p:cNvPr id="3" name="Symbol zastępczy tytułu pionowego 2"/>
          <p:cNvSpPr>
            <a:spLocks noGrp="1"/>
          </p:cNvSpPr>
          <p:nvPr>
            <p:ph type="body" orient="vert" idx="1"/>
          </p:nvPr>
        </p:nvSpPr>
        <p:spPr>
          <a:xfrm>
            <a:off x="609600" y="914402"/>
            <a:ext cx="8026400" cy="5211763"/>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9"/>
          <p:cNvSpPr>
            <a:spLocks noGrp="1"/>
          </p:cNvSpPr>
          <p:nvPr>
            <p:ph type="dt" sz="half" idx="10"/>
          </p:nvPr>
        </p:nvSpPr>
        <p:spPr/>
        <p:txBody>
          <a:bodyPr/>
          <a:lstStyle>
            <a:lvl1pPr>
              <a:defRPr/>
            </a:lvl1pPr>
          </a:lstStyle>
          <a:p>
            <a:pPr>
              <a:defRPr/>
            </a:pPr>
            <a:fld id="{B064B512-DECD-4928-BA0C-5595CB6AA7CF}" type="datetime1">
              <a:rPr lang="pl-PL" smtClean="0">
                <a:solidFill>
                  <a:srgbClr val="04617B">
                    <a:shade val="90000"/>
                  </a:srgbClr>
                </a:solidFill>
              </a:rPr>
              <a:pPr>
                <a:defRPr/>
              </a:pPr>
              <a:t>2019-05-28</a:t>
            </a:fld>
            <a:endParaRPr lang="en-GB">
              <a:solidFill>
                <a:srgbClr val="04617B">
                  <a:shade val="90000"/>
                </a:srgbClr>
              </a:solidFill>
            </a:endParaRPr>
          </a:p>
        </p:txBody>
      </p:sp>
      <p:sp>
        <p:nvSpPr>
          <p:cNvPr id="5" name="Symbol zastępczy stopki 21"/>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6" name="Symbol zastępczy numeru slajdu 17"/>
          <p:cNvSpPr>
            <a:spLocks noGrp="1"/>
          </p:cNvSpPr>
          <p:nvPr>
            <p:ph type="sldNum" sz="quarter" idx="12"/>
          </p:nvPr>
        </p:nvSpPr>
        <p:spPr/>
        <p:txBody>
          <a:bodyPr/>
          <a:lstStyle>
            <a:lvl1pPr>
              <a:defRPr/>
            </a:lvl1pPr>
          </a:lstStyle>
          <a:p>
            <a:pPr>
              <a:defRPr/>
            </a:pPr>
            <a:fld id="{71B92954-3585-4108-8E0B-2C06CFB02003}"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4200900058"/>
      </p:ext>
    </p:extLst>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883687792"/>
      </p:ext>
    </p:extLst>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806358030"/>
      </p:ext>
    </p:extLst>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576734226"/>
      </p:ext>
    </p:extLst>
  </p:cSld>
  <p:clrMapOvr>
    <a:masterClrMapping/>
  </p:clrMapOvr>
</p:sldLayout>
</file>

<file path=ppt/slideLayouts/slideLayout68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388000245"/>
      </p:ext>
    </p:extLst>
  </p:cSld>
  <p:clrMapOvr>
    <a:masterClrMapping/>
  </p:clrMapOvr>
</p:sldLayout>
</file>

<file path=ppt/slideLayouts/slideLayout68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622845412"/>
      </p:ext>
    </p:extLst>
  </p:cSld>
  <p:clrMapOvr>
    <a:masterClrMapping/>
  </p:clrMapOvr>
</p:sldLayout>
</file>

<file path=ppt/slideLayouts/slideLayout68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518363199"/>
      </p:ext>
    </p:extLst>
  </p:cSld>
  <p:clrMapOvr>
    <a:masterClrMapping/>
  </p:clrMapOvr>
</p:sldLayout>
</file>

<file path=ppt/slideLayouts/slideLayout68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175843653"/>
      </p:ext>
    </p:extLst>
  </p:cSld>
  <p:clrMapOvr>
    <a:masterClrMapping/>
  </p:clrMapOvr>
</p:sldLayout>
</file>

<file path=ppt/slideLayouts/slideLayout68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449191893"/>
      </p:ext>
    </p:extLst>
  </p:cSld>
  <p:clrMapOvr>
    <a:masterClrMapping/>
  </p:clrMapOvr>
</p:sldLayout>
</file>

<file path=ppt/slideLayouts/slideLayout68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608344313"/>
      </p:ext>
    </p:extLst>
  </p:cSld>
  <p:clrMapOvr>
    <a:masterClrMapping/>
  </p:clrMapOvr>
</p:sldLayout>
</file>

<file path=ppt/slideLayouts/slideLayout689.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9948329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Slajd tytułowy">
    <p:bg>
      <p:bgRef idx="1002">
        <a:schemeClr val="bg2"/>
      </p:bgRef>
    </p:bg>
    <p:spTree>
      <p:nvGrpSpPr>
        <p:cNvPr id="1" name=""/>
        <p:cNvGrpSpPr/>
        <p:nvPr/>
      </p:nvGrpSpPr>
      <p:grpSpPr>
        <a:xfrm>
          <a:off x="0" y="0"/>
          <a:ext cx="0" cy="0"/>
          <a:chOff x="0" y="0"/>
          <a:chExt cx="0" cy="0"/>
        </a:xfrm>
      </p:grpSpPr>
      <p:sp>
        <p:nvSpPr>
          <p:cNvPr id="9" name="Tytuł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pl-PL" smtClean="0"/>
              <a:t>Kliknij, aby edytować styl</a:t>
            </a:r>
            <a:endParaRPr lang="en-US"/>
          </a:p>
        </p:txBody>
      </p:sp>
      <p:sp>
        <p:nvSpPr>
          <p:cNvPr id="17" name="Podtytuł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l-PL" smtClean="0"/>
              <a:t>Kliknij, aby edytować styl wzorca podtytułu</a:t>
            </a:r>
            <a:endParaRPr lang="en-US"/>
          </a:p>
        </p:txBody>
      </p:sp>
      <p:sp>
        <p:nvSpPr>
          <p:cNvPr id="4" name="Symbol zastępczy daty 29"/>
          <p:cNvSpPr>
            <a:spLocks noGrp="1"/>
          </p:cNvSpPr>
          <p:nvPr>
            <p:ph type="dt" sz="half" idx="10"/>
          </p:nvPr>
        </p:nvSpPr>
        <p:spPr/>
        <p:txBody>
          <a:bodyPr/>
          <a:lstStyle>
            <a:lvl1pPr>
              <a:defRPr/>
            </a:lvl1pPr>
          </a:lstStyle>
          <a:p>
            <a:pPr>
              <a:defRPr/>
            </a:pPr>
            <a:fld id="{A86BC0C0-2D47-47A6-9CBE-7A77A408AF29}" type="datetime1">
              <a:rPr lang="pl-PL" smtClean="0">
                <a:solidFill>
                  <a:srgbClr val="DBF5F9">
                    <a:shade val="90000"/>
                  </a:srgbClr>
                </a:solidFill>
              </a:rPr>
              <a:pPr>
                <a:defRPr/>
              </a:pPr>
              <a:t>2019-05-28</a:t>
            </a:fld>
            <a:endParaRPr lang="en-GB">
              <a:solidFill>
                <a:srgbClr val="DBF5F9">
                  <a:shade val="90000"/>
                </a:srgbClr>
              </a:solidFill>
            </a:endParaRPr>
          </a:p>
        </p:txBody>
      </p:sp>
      <p:sp>
        <p:nvSpPr>
          <p:cNvPr id="5" name="Symbol zastępczy stopki 18"/>
          <p:cNvSpPr>
            <a:spLocks noGrp="1"/>
          </p:cNvSpPr>
          <p:nvPr>
            <p:ph type="ftr" sz="quarter" idx="11"/>
          </p:nvPr>
        </p:nvSpPr>
        <p:spPr/>
        <p:txBody>
          <a:bodyPr/>
          <a:lstStyle>
            <a:lvl1pPr>
              <a:defRPr/>
            </a:lvl1pPr>
          </a:lstStyle>
          <a:p>
            <a:pPr>
              <a:defRPr/>
            </a:pPr>
            <a:endParaRPr lang="en-GB">
              <a:solidFill>
                <a:srgbClr val="DBF5F9">
                  <a:shade val="90000"/>
                </a:srgbClr>
              </a:solidFill>
            </a:endParaRPr>
          </a:p>
        </p:txBody>
      </p:sp>
      <p:sp>
        <p:nvSpPr>
          <p:cNvPr id="6" name="Symbol zastępczy numeru slajdu 26"/>
          <p:cNvSpPr>
            <a:spLocks noGrp="1"/>
          </p:cNvSpPr>
          <p:nvPr>
            <p:ph type="sldNum" sz="quarter" idx="12"/>
          </p:nvPr>
        </p:nvSpPr>
        <p:spPr/>
        <p:txBody>
          <a:bodyPr/>
          <a:lstStyle>
            <a:lvl1pPr>
              <a:defRPr/>
            </a:lvl1pPr>
          </a:lstStyle>
          <a:p>
            <a:pPr>
              <a:defRPr/>
            </a:pPr>
            <a:fld id="{D7C583C8-4236-4386-9D16-5B3FA4880D20}" type="slidenum">
              <a:rPr lang="en-GB">
                <a:solidFill>
                  <a:srgbClr val="DBF5F9">
                    <a:shade val="90000"/>
                  </a:srgbClr>
                </a:solidFill>
              </a:rPr>
              <a:pPr>
                <a:defRPr/>
              </a:pPr>
              <a:t>‹#›</a:t>
            </a:fld>
            <a:endParaRPr lang="en-GB">
              <a:solidFill>
                <a:srgbClr val="DBF5F9">
                  <a:shade val="90000"/>
                </a:srgbClr>
              </a:solidFill>
            </a:endParaRPr>
          </a:p>
        </p:txBody>
      </p:sp>
    </p:spTree>
    <p:extLst>
      <p:ext uri="{BB962C8B-B14F-4D97-AF65-F5344CB8AC3E}">
        <p14:creationId xmlns:p14="http://schemas.microsoft.com/office/powerpoint/2010/main" val="2518211792"/>
      </p:ext>
    </p:extLst>
  </p:cSld>
  <p:clrMapOvr>
    <a:overrideClrMapping bg1="dk1" tx1="lt1" bg2="dk2" tx2="lt2" accent1="accent1" accent2="accent2" accent3="accent3" accent4="accent4" accent5="accent5" accent6="accent6" hlink="hlink" folHlink="folHlink"/>
  </p:clrMapOvr>
</p:sldLayout>
</file>

<file path=ppt/slideLayouts/slideLayout690.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507265882"/>
      </p:ext>
    </p:extLst>
  </p:cSld>
  <p:clrMapOvr>
    <a:masterClrMapping/>
  </p:clrMapOvr>
</p:sldLayout>
</file>

<file path=ppt/slideLayouts/slideLayout691.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718569697"/>
      </p:ext>
    </p:extLst>
  </p:cSld>
  <p:clrMapOvr>
    <a:masterClrMapping/>
  </p:clrMapOvr>
</p:sldLayout>
</file>

<file path=ppt/slideLayouts/slideLayout69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635794191"/>
      </p:ext>
    </p:extLst>
  </p:cSld>
  <p:clrMapOvr>
    <a:masterClrMapping/>
  </p:clrMapOvr>
</p:sldLayout>
</file>

<file path=ppt/slideLayouts/slideLayout69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228701403"/>
      </p:ext>
    </p:extLst>
  </p:cSld>
  <p:clrMapOvr>
    <a:masterClrMapping/>
  </p:clrMapOvr>
</p:sldLayout>
</file>

<file path=ppt/slideLayouts/slideLayout69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236042666"/>
      </p:ext>
    </p:extLst>
  </p:cSld>
  <p:clrMapOvr>
    <a:masterClrMapping/>
  </p:clrMapOvr>
</p:sldLayout>
</file>

<file path=ppt/slideLayouts/slideLayout69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537460273"/>
      </p:ext>
    </p:extLst>
  </p:cSld>
  <p:clrMapOvr>
    <a:masterClrMapping/>
  </p:clrMapOvr>
</p:sldLayout>
</file>

<file path=ppt/slideLayouts/slideLayout69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931489992"/>
      </p:ext>
    </p:extLst>
  </p:cSld>
  <p:clrMapOvr>
    <a:masterClrMapping/>
  </p:clrMapOvr>
</p:sldLayout>
</file>

<file path=ppt/slideLayouts/slideLayout69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363318156"/>
      </p:ext>
    </p:extLst>
  </p:cSld>
  <p:clrMapOvr>
    <a:masterClrMapping/>
  </p:clrMapOvr>
</p:sldLayout>
</file>

<file path=ppt/slideLayouts/slideLayout69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741532272"/>
      </p:ext>
    </p:extLst>
  </p:cSld>
  <p:clrMapOvr>
    <a:masterClrMapping/>
  </p:clrMapOvr>
</p:sldLayout>
</file>

<file path=ppt/slideLayouts/slideLayout69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963383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dirty="0">
              <a:solidFill>
                <a:srgbClr val="000000"/>
              </a:solidFill>
            </a:endParaRPr>
          </a:p>
        </p:txBody>
      </p:sp>
    </p:spTree>
    <p:extLst>
      <p:ext uri="{BB962C8B-B14F-4D97-AF65-F5344CB8AC3E}">
        <p14:creationId xmlns:p14="http://schemas.microsoft.com/office/powerpoint/2010/main" val="5610481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9"/>
          <p:cNvSpPr>
            <a:spLocks noGrp="1"/>
          </p:cNvSpPr>
          <p:nvPr>
            <p:ph type="dt" sz="half" idx="10"/>
          </p:nvPr>
        </p:nvSpPr>
        <p:spPr/>
        <p:txBody>
          <a:bodyPr/>
          <a:lstStyle>
            <a:lvl1pPr>
              <a:defRPr/>
            </a:lvl1pPr>
          </a:lstStyle>
          <a:p>
            <a:pPr>
              <a:defRPr/>
            </a:pPr>
            <a:fld id="{95399A55-B27D-4F20-BC38-24ECAB0DE541}" type="datetime1">
              <a:rPr lang="pl-PL" smtClean="0">
                <a:solidFill>
                  <a:srgbClr val="04617B">
                    <a:shade val="90000"/>
                  </a:srgbClr>
                </a:solidFill>
              </a:rPr>
              <a:pPr>
                <a:defRPr/>
              </a:pPr>
              <a:t>2019-05-28</a:t>
            </a:fld>
            <a:endParaRPr lang="en-GB">
              <a:solidFill>
                <a:srgbClr val="04617B">
                  <a:shade val="90000"/>
                </a:srgbClr>
              </a:solidFill>
            </a:endParaRPr>
          </a:p>
        </p:txBody>
      </p:sp>
      <p:sp>
        <p:nvSpPr>
          <p:cNvPr id="5" name="Symbol zastępczy stopki 21"/>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6" name="Symbol zastępczy numeru slajdu 17"/>
          <p:cNvSpPr>
            <a:spLocks noGrp="1"/>
          </p:cNvSpPr>
          <p:nvPr>
            <p:ph type="sldNum" sz="quarter" idx="12"/>
          </p:nvPr>
        </p:nvSpPr>
        <p:spPr/>
        <p:txBody>
          <a:bodyPr/>
          <a:lstStyle>
            <a:lvl1pPr>
              <a:defRPr/>
            </a:lvl1pPr>
          </a:lstStyle>
          <a:p>
            <a:pPr>
              <a:defRPr/>
            </a:pPr>
            <a:fld id="{44E60241-0E62-4140-B8CB-DD45CDE42DB2}"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277117887"/>
      </p:ext>
    </p:extLst>
  </p:cSld>
  <p:clrMapOvr>
    <a:masterClrMapping/>
  </p:clrMapOvr>
</p:sldLayout>
</file>

<file path=ppt/slideLayouts/slideLayout70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897463092"/>
      </p:ext>
    </p:extLst>
  </p:cSld>
  <p:clrMapOvr>
    <a:masterClrMapping/>
  </p:clrMapOvr>
</p:sldLayout>
</file>

<file path=ppt/slideLayouts/slideLayout70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575536929"/>
      </p:ext>
    </p:extLst>
  </p:cSld>
  <p:clrMapOvr>
    <a:masterClrMapping/>
  </p:clrMapOvr>
</p:sldLayout>
</file>

<file path=ppt/slideLayouts/slideLayout70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712069744"/>
      </p:ext>
    </p:extLst>
  </p:cSld>
  <p:clrMapOvr>
    <a:masterClrMapping/>
  </p:clrMapOvr>
</p:sldLayout>
</file>

<file path=ppt/slideLayouts/slideLayout703.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999282547"/>
      </p:ext>
    </p:extLst>
  </p:cSld>
  <p:clrMapOvr>
    <a:masterClrMapping/>
  </p:clrMapOvr>
</p:sldLayout>
</file>

<file path=ppt/slideLayouts/slideLayout70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94517217"/>
      </p:ext>
    </p:extLst>
  </p:cSld>
  <p:clrMapOvr>
    <a:masterClrMapping/>
  </p:clrMapOvr>
</p:sldLayout>
</file>

<file path=ppt/slideLayouts/slideLayout70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483617489"/>
      </p:ext>
    </p:extLst>
  </p:cSld>
  <p:clrMapOvr>
    <a:masterClrMapping/>
  </p:clrMapOvr>
</p:sldLayout>
</file>

<file path=ppt/slideLayouts/slideLayout70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804787245"/>
      </p:ext>
    </p:extLst>
  </p:cSld>
  <p:clrMapOvr>
    <a:masterClrMapping/>
  </p:clrMapOvr>
</p:sldLayout>
</file>

<file path=ppt/slideLayouts/slideLayout70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539903084"/>
      </p:ext>
    </p:extLst>
  </p:cSld>
  <p:clrMapOvr>
    <a:masterClrMapping/>
  </p:clrMapOvr>
</p:sldLayout>
</file>

<file path=ppt/slideLayouts/slideLayout70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265190676"/>
      </p:ext>
    </p:extLst>
  </p:cSld>
  <p:clrMapOvr>
    <a:masterClrMapping/>
  </p:clrMapOvr>
</p:sldLayout>
</file>

<file path=ppt/slideLayouts/slideLayout70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8167970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pl-PL" smtClean="0"/>
              <a:t>Kliknij, aby edytować styl</a:t>
            </a:r>
            <a:endParaRPr lang="en-US"/>
          </a:p>
        </p:txBody>
      </p:sp>
      <p:sp>
        <p:nvSpPr>
          <p:cNvPr id="3" name="Symbol zastępczy tekstu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652C8D05-60DC-4A62-AF49-6BE711CA7C00}" type="datetime1">
              <a:rPr lang="pl-PL" smtClean="0">
                <a:solidFill>
                  <a:srgbClr val="DBF5F9">
                    <a:shade val="90000"/>
                  </a:srgbClr>
                </a:solidFill>
              </a:rPr>
              <a:pPr>
                <a:defRPr/>
              </a:pPr>
              <a:t>2019-05-28</a:t>
            </a:fld>
            <a:endParaRPr lang="en-GB">
              <a:solidFill>
                <a:srgbClr val="DBF5F9">
                  <a:shade val="90000"/>
                </a:srgb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en-GB">
              <a:solidFill>
                <a:srgbClr val="DBF5F9">
                  <a:shade val="90000"/>
                </a:srgb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56970B81-09CD-4649-A9A9-262DA6C077F3}" type="slidenum">
              <a:rPr lang="en-GB">
                <a:solidFill>
                  <a:srgbClr val="DBF5F9">
                    <a:shade val="90000"/>
                  </a:srgbClr>
                </a:solidFill>
              </a:rPr>
              <a:pPr>
                <a:defRPr/>
              </a:pPr>
              <a:t>‹#›</a:t>
            </a:fld>
            <a:endParaRPr lang="en-GB">
              <a:solidFill>
                <a:srgbClr val="DBF5F9">
                  <a:shade val="90000"/>
                </a:srgbClr>
              </a:solidFill>
            </a:endParaRPr>
          </a:p>
        </p:txBody>
      </p:sp>
    </p:spTree>
    <p:extLst>
      <p:ext uri="{BB962C8B-B14F-4D97-AF65-F5344CB8AC3E}">
        <p14:creationId xmlns:p14="http://schemas.microsoft.com/office/powerpoint/2010/main" val="2889789682"/>
      </p:ext>
    </p:extLst>
  </p:cSld>
  <p:clrMapOvr>
    <a:overrideClrMapping bg1="dk1" tx1="lt1" bg2="dk2" tx2="lt2" accent1="accent1" accent2="accent2" accent3="accent3" accent4="accent4" accent5="accent5" accent6="accent6" hlink="hlink" folHlink="folHlink"/>
  </p:clrMapOvr>
</p:sldLayout>
</file>

<file path=ppt/slideLayouts/slideLayout71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346176370"/>
      </p:ext>
    </p:extLst>
  </p:cSld>
  <p:clrMapOvr>
    <a:masterClrMapping/>
  </p:clrMapOvr>
</p:sldLayout>
</file>

<file path=ppt/slideLayouts/slideLayout71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030403554"/>
      </p:ext>
    </p:extLst>
  </p:cSld>
  <p:clrMapOvr>
    <a:masterClrMapping/>
  </p:clrMapOvr>
</p:sldLayout>
</file>

<file path=ppt/slideLayouts/slideLayout71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267041603"/>
      </p:ext>
    </p:extLst>
  </p:cSld>
  <p:clrMapOvr>
    <a:masterClrMapping/>
  </p:clrMapOvr>
</p:sldLayout>
</file>

<file path=ppt/slideLayouts/slideLayout71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539783516"/>
      </p:ext>
    </p:extLst>
  </p:cSld>
  <p:clrMapOvr>
    <a:masterClrMapping/>
  </p:clrMapOvr>
</p:sldLayout>
</file>

<file path=ppt/slideLayouts/slideLayout71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672846957"/>
      </p:ext>
    </p:extLst>
  </p:cSld>
  <p:clrMapOvr>
    <a:masterClrMapping/>
  </p:clrMapOvr>
</p:sldLayout>
</file>

<file path=ppt/slideLayouts/slideLayout715.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491473225"/>
      </p:ext>
    </p:extLst>
  </p:cSld>
  <p:clrMapOvr>
    <a:masterClrMapping/>
  </p:clrMapOvr>
</p:sldLayout>
</file>

<file path=ppt/slideLayouts/slideLayout71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535229955"/>
      </p:ext>
    </p:extLst>
  </p:cSld>
  <p:clrMapOvr>
    <a:masterClrMapping/>
  </p:clrMapOvr>
</p:sldLayout>
</file>

<file path=ppt/slideLayouts/slideLayout71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883883786"/>
      </p:ext>
    </p:extLst>
  </p:cSld>
  <p:clrMapOvr>
    <a:masterClrMapping/>
  </p:clrMapOvr>
</p:sldLayout>
</file>

<file path=ppt/slideLayouts/slideLayout71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628066587"/>
      </p:ext>
    </p:extLst>
  </p:cSld>
  <p:clrMapOvr>
    <a:masterClrMapping/>
  </p:clrMapOvr>
</p:sldLayout>
</file>

<file path=ppt/slideLayouts/slideLayout71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6972742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609600" y="704088"/>
            <a:ext cx="10972800" cy="1143000"/>
          </a:xfrm>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daty 9"/>
          <p:cNvSpPr>
            <a:spLocks noGrp="1"/>
          </p:cNvSpPr>
          <p:nvPr>
            <p:ph type="dt" sz="half" idx="10"/>
          </p:nvPr>
        </p:nvSpPr>
        <p:spPr/>
        <p:txBody>
          <a:bodyPr/>
          <a:lstStyle>
            <a:lvl1pPr>
              <a:defRPr/>
            </a:lvl1pPr>
          </a:lstStyle>
          <a:p>
            <a:pPr>
              <a:defRPr/>
            </a:pPr>
            <a:fld id="{51BC19C3-67BB-4125-90B4-72E80E5AF41F}" type="datetime1">
              <a:rPr lang="pl-PL" smtClean="0">
                <a:solidFill>
                  <a:srgbClr val="04617B">
                    <a:shade val="90000"/>
                  </a:srgbClr>
                </a:solidFill>
              </a:rPr>
              <a:pPr>
                <a:defRPr/>
              </a:pPr>
              <a:t>2019-05-28</a:t>
            </a:fld>
            <a:endParaRPr lang="en-GB">
              <a:solidFill>
                <a:srgbClr val="04617B">
                  <a:shade val="90000"/>
                </a:srgbClr>
              </a:solidFill>
            </a:endParaRPr>
          </a:p>
        </p:txBody>
      </p:sp>
      <p:sp>
        <p:nvSpPr>
          <p:cNvPr id="6" name="Symbol zastępczy stopki 21"/>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7" name="Symbol zastępczy numeru slajdu 17"/>
          <p:cNvSpPr>
            <a:spLocks noGrp="1"/>
          </p:cNvSpPr>
          <p:nvPr>
            <p:ph type="sldNum" sz="quarter" idx="12"/>
          </p:nvPr>
        </p:nvSpPr>
        <p:spPr/>
        <p:txBody>
          <a:bodyPr/>
          <a:lstStyle>
            <a:lvl1pPr>
              <a:defRPr/>
            </a:lvl1pPr>
          </a:lstStyle>
          <a:p>
            <a:pPr>
              <a:defRPr/>
            </a:pPr>
            <a:fld id="{D69C3CBA-200E-4F66-9D8B-14631120184E}"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426632388"/>
      </p:ext>
    </p:extLst>
  </p:cSld>
  <p:clrMapOvr>
    <a:masterClrMapping/>
  </p:clrMapOvr>
</p:sldLayout>
</file>

<file path=ppt/slideLayouts/slideLayout72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729779202"/>
      </p:ext>
    </p:extLst>
  </p:cSld>
  <p:clrMapOvr>
    <a:masterClrMapping/>
  </p:clrMapOvr>
</p:sldLayout>
</file>

<file path=ppt/slideLayouts/slideLayout72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781082413"/>
      </p:ext>
    </p:extLst>
  </p:cSld>
  <p:clrMapOvr>
    <a:masterClrMapping/>
  </p:clrMapOvr>
</p:sldLayout>
</file>

<file path=ppt/slideLayouts/slideLayout72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555035950"/>
      </p:ext>
    </p:extLst>
  </p:cSld>
  <p:clrMapOvr>
    <a:masterClrMapping/>
  </p:clrMapOvr>
</p:sldLayout>
</file>

<file path=ppt/slideLayouts/slideLayout72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240099771"/>
      </p:ext>
    </p:extLst>
  </p:cSld>
  <p:clrMapOvr>
    <a:masterClrMapping/>
  </p:clrMapOvr>
</p:sldLayout>
</file>

<file path=ppt/slideLayouts/slideLayout72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37133834"/>
      </p:ext>
    </p:extLst>
  </p:cSld>
  <p:clrMapOvr>
    <a:masterClrMapping/>
  </p:clrMapOvr>
</p:sldLayout>
</file>

<file path=ppt/slideLayouts/slideLayout72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642117795"/>
      </p:ext>
    </p:extLst>
  </p:cSld>
  <p:clrMapOvr>
    <a:masterClrMapping/>
  </p:clrMapOvr>
</p:sldLayout>
</file>

<file path=ppt/slideLayouts/slideLayout72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252338074"/>
      </p:ext>
    </p:extLst>
  </p:cSld>
  <p:clrMapOvr>
    <a:masterClrMapping/>
  </p:clrMapOvr>
</p:sldLayout>
</file>

<file path=ppt/slideLayouts/slideLayout727.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416654827"/>
      </p:ext>
    </p:extLst>
  </p:cSld>
  <p:clrMapOvr>
    <a:masterClrMapping/>
  </p:clrMapOvr>
</p:sldLayout>
</file>

<file path=ppt/slideLayouts/slideLayout728.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359465334"/>
      </p:ext>
    </p:extLst>
  </p:cSld>
  <p:clrMapOvr>
    <a:masterClrMapping/>
  </p:clrMapOvr>
</p:sldLayout>
</file>

<file path=ppt/slideLayouts/slideLayout729.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4183459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09600" y="704088"/>
            <a:ext cx="10972800" cy="1143000"/>
          </a:xfrm>
        </p:spPr>
        <p:txBody>
          <a:bodyPr/>
          <a:lstStyle>
            <a:lvl1pPr>
              <a:defRPr/>
            </a:lvl1pPr>
          </a:lstStyle>
          <a:p>
            <a:r>
              <a:rPr lang="pl-PL" smtClean="0"/>
              <a:t>Kliknij, aby edytować styl</a:t>
            </a:r>
            <a:endParaRPr lang="en-US"/>
          </a:p>
        </p:txBody>
      </p:sp>
      <p:sp>
        <p:nvSpPr>
          <p:cNvPr id="3" name="Symbol zastępczy tekstu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pl-PL" smtClean="0"/>
              <a:t>Kliknij, aby edytować style wzorca tekstu</a:t>
            </a:r>
          </a:p>
        </p:txBody>
      </p:sp>
      <p:sp>
        <p:nvSpPr>
          <p:cNvPr id="4" name="Symbol zastępczy tekstu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pl-PL" smtClean="0"/>
              <a:t>Kliknij, aby edytować style wzorca tekstu</a:t>
            </a:r>
          </a:p>
        </p:txBody>
      </p:sp>
      <p:sp>
        <p:nvSpPr>
          <p:cNvPr id="5" name="Symbol zastępczy zawartości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6" name="Symbol zastępczy zawartości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7" name="Symbol zastępczy daty 9"/>
          <p:cNvSpPr>
            <a:spLocks noGrp="1"/>
          </p:cNvSpPr>
          <p:nvPr>
            <p:ph type="dt" sz="half" idx="10"/>
          </p:nvPr>
        </p:nvSpPr>
        <p:spPr/>
        <p:txBody>
          <a:bodyPr/>
          <a:lstStyle>
            <a:lvl1pPr>
              <a:defRPr/>
            </a:lvl1pPr>
          </a:lstStyle>
          <a:p>
            <a:pPr>
              <a:defRPr/>
            </a:pPr>
            <a:fld id="{81C17AE4-B339-4C5C-8314-2BC4BDF11203}" type="datetime1">
              <a:rPr lang="pl-PL" smtClean="0">
                <a:solidFill>
                  <a:srgbClr val="04617B">
                    <a:shade val="90000"/>
                  </a:srgbClr>
                </a:solidFill>
              </a:rPr>
              <a:pPr>
                <a:defRPr/>
              </a:pPr>
              <a:t>2019-05-28</a:t>
            </a:fld>
            <a:endParaRPr lang="en-GB">
              <a:solidFill>
                <a:srgbClr val="04617B">
                  <a:shade val="90000"/>
                </a:srgbClr>
              </a:solidFill>
            </a:endParaRPr>
          </a:p>
        </p:txBody>
      </p:sp>
      <p:sp>
        <p:nvSpPr>
          <p:cNvPr id="8" name="Symbol zastępczy stopki 21"/>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9" name="Symbol zastępczy numeru slajdu 17"/>
          <p:cNvSpPr>
            <a:spLocks noGrp="1"/>
          </p:cNvSpPr>
          <p:nvPr>
            <p:ph type="sldNum" sz="quarter" idx="12"/>
          </p:nvPr>
        </p:nvSpPr>
        <p:spPr/>
        <p:txBody>
          <a:bodyPr/>
          <a:lstStyle>
            <a:lvl1pPr>
              <a:defRPr/>
            </a:lvl1pPr>
          </a:lstStyle>
          <a:p>
            <a:pPr>
              <a:defRPr/>
            </a:pPr>
            <a:fld id="{85AA0B36-E33D-45EE-A842-F5546225E9C0}"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2660137102"/>
      </p:ext>
    </p:extLst>
  </p:cSld>
  <p:clrMapOvr>
    <a:masterClrMapping/>
  </p:clrMapOvr>
</p:sldLayout>
</file>

<file path=ppt/slideLayouts/slideLayout730.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037920531"/>
      </p:ext>
    </p:extLst>
  </p:cSld>
  <p:clrMapOvr>
    <a:masterClrMapping/>
  </p:clrMapOvr>
</p:sldLayout>
</file>

<file path=ppt/slideLayouts/slideLayout731.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429960118"/>
      </p:ext>
    </p:extLst>
  </p:cSld>
  <p:clrMapOvr>
    <a:masterClrMapping/>
  </p:clrMapOvr>
</p:sldLayout>
</file>

<file path=ppt/slideLayouts/slideLayout732.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012372089"/>
      </p:ext>
    </p:extLst>
  </p:cSld>
  <p:clrMapOvr>
    <a:masterClrMapping/>
  </p:clrMapOvr>
</p:sldLayout>
</file>

<file path=ppt/slideLayouts/slideLayout73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721235052"/>
      </p:ext>
    </p:extLst>
  </p:cSld>
  <p:clrMapOvr>
    <a:masterClrMapping/>
  </p:clrMapOvr>
</p:sldLayout>
</file>

<file path=ppt/slideLayouts/slideLayout734.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021716787"/>
      </p:ext>
    </p:extLst>
  </p:cSld>
  <p:clrMapOvr>
    <a:masterClrMapping/>
  </p:clrMapOvr>
</p:sldLayout>
</file>

<file path=ppt/slideLayouts/slideLayout735.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772731832"/>
      </p:ext>
    </p:extLst>
  </p:cSld>
  <p:clrMapOvr>
    <a:masterClrMapping/>
  </p:clrMapOvr>
</p:sldLayout>
</file>

<file path=ppt/slideLayouts/slideLayout736.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7130820"/>
      </p:ext>
    </p:extLst>
  </p:cSld>
  <p:clrMapOvr>
    <a:masterClrMapping/>
  </p:clrMapOvr>
</p:sldLayout>
</file>

<file path=ppt/slideLayouts/slideLayout737.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592608909"/>
      </p:ext>
    </p:extLst>
  </p:cSld>
  <p:clrMapOvr>
    <a:masterClrMapping/>
  </p:clrMapOvr>
</p:sldLayout>
</file>

<file path=ppt/slideLayouts/slideLayout738.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833979357"/>
      </p:ext>
    </p:extLst>
  </p:cSld>
  <p:clrMapOvr>
    <a:masterClrMapping/>
  </p:clrMapOvr>
</p:sldLayout>
</file>

<file path=ppt/slideLayouts/slideLayout739.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2734448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pl-PL" smtClean="0"/>
              <a:t>Kliknij, aby edytować styl</a:t>
            </a:r>
            <a:endParaRPr lang="en-US"/>
          </a:p>
        </p:txBody>
      </p:sp>
      <p:sp>
        <p:nvSpPr>
          <p:cNvPr id="3" name="Symbol zastępczy daty 9"/>
          <p:cNvSpPr>
            <a:spLocks noGrp="1"/>
          </p:cNvSpPr>
          <p:nvPr>
            <p:ph type="dt" sz="half" idx="10"/>
          </p:nvPr>
        </p:nvSpPr>
        <p:spPr/>
        <p:txBody>
          <a:bodyPr/>
          <a:lstStyle>
            <a:lvl1pPr>
              <a:defRPr/>
            </a:lvl1pPr>
          </a:lstStyle>
          <a:p>
            <a:pPr>
              <a:defRPr/>
            </a:pPr>
            <a:fld id="{905FC3DE-A137-4DF6-ACB0-C01971109F53}" type="datetime1">
              <a:rPr lang="pl-PL" smtClean="0">
                <a:solidFill>
                  <a:srgbClr val="04617B">
                    <a:shade val="90000"/>
                  </a:srgbClr>
                </a:solidFill>
              </a:rPr>
              <a:pPr>
                <a:defRPr/>
              </a:pPr>
              <a:t>2019-05-28</a:t>
            </a:fld>
            <a:endParaRPr lang="en-GB">
              <a:solidFill>
                <a:srgbClr val="04617B">
                  <a:shade val="90000"/>
                </a:srgbClr>
              </a:solidFill>
            </a:endParaRPr>
          </a:p>
        </p:txBody>
      </p:sp>
      <p:sp>
        <p:nvSpPr>
          <p:cNvPr id="4" name="Symbol zastępczy stopki 21"/>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5" name="Symbol zastępczy numeru slajdu 17"/>
          <p:cNvSpPr>
            <a:spLocks noGrp="1"/>
          </p:cNvSpPr>
          <p:nvPr>
            <p:ph type="sldNum" sz="quarter" idx="12"/>
          </p:nvPr>
        </p:nvSpPr>
        <p:spPr/>
        <p:txBody>
          <a:bodyPr/>
          <a:lstStyle>
            <a:lvl1pPr>
              <a:defRPr/>
            </a:lvl1pPr>
          </a:lstStyle>
          <a:p>
            <a:pPr>
              <a:defRPr/>
            </a:pPr>
            <a:fld id="{845B511F-C569-4DFB-A84E-23694C115D66}"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3982983756"/>
      </p:ext>
    </p:extLst>
  </p:cSld>
  <p:clrMapOvr>
    <a:masterClrMapping/>
  </p:clrMapOvr>
</p:sldLayout>
</file>

<file path=ppt/slideLayouts/slideLayout740.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832489209"/>
      </p:ext>
    </p:extLst>
  </p:cSld>
  <p:clrMapOvr>
    <a:masterClrMapping/>
  </p:clrMapOvr>
</p:sldLayout>
</file>

<file path=ppt/slideLayouts/slideLayout74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913143604"/>
      </p:ext>
    </p:extLst>
  </p:cSld>
  <p:clrMapOvr>
    <a:masterClrMapping/>
  </p:clrMapOvr>
</p:sldLayout>
</file>

<file path=ppt/slideLayouts/slideLayout74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608321771"/>
      </p:ext>
    </p:extLst>
  </p:cSld>
  <p:clrMapOvr>
    <a:masterClrMapping/>
  </p:clrMapOvr>
</p:sldLayout>
</file>

<file path=ppt/slideLayouts/slideLayout74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933069391"/>
      </p:ext>
    </p:extLst>
  </p:cSld>
  <p:clrMapOvr>
    <a:masterClrMapping/>
  </p:clrMapOvr>
</p:sldLayout>
</file>

<file path=ppt/slideLayouts/slideLayout74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957454500"/>
      </p:ext>
    </p:extLst>
  </p:cSld>
  <p:clrMapOvr>
    <a:masterClrMapping/>
  </p:clrMapOvr>
</p:sldLayout>
</file>

<file path=ppt/slideLayouts/slideLayout74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811160782"/>
      </p:ext>
    </p:extLst>
  </p:cSld>
  <p:clrMapOvr>
    <a:masterClrMapping/>
  </p:clrMapOvr>
</p:sldLayout>
</file>

<file path=ppt/slideLayouts/slideLayout74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023187583"/>
      </p:ext>
    </p:extLst>
  </p:cSld>
  <p:clrMapOvr>
    <a:masterClrMapping/>
  </p:clrMapOvr>
</p:sldLayout>
</file>

<file path=ppt/slideLayouts/slideLayout74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125535414"/>
      </p:ext>
    </p:extLst>
  </p:cSld>
  <p:clrMapOvr>
    <a:masterClrMapping/>
  </p:clrMapOvr>
</p:sldLayout>
</file>

<file path=ppt/slideLayouts/slideLayout74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371926182"/>
      </p:ext>
    </p:extLst>
  </p:cSld>
  <p:clrMapOvr>
    <a:masterClrMapping/>
  </p:clrMapOvr>
</p:sldLayout>
</file>

<file path=ppt/slideLayouts/slideLayout749.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8359258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9"/>
          <p:cNvSpPr>
            <a:spLocks noGrp="1"/>
          </p:cNvSpPr>
          <p:nvPr>
            <p:ph type="dt" sz="half" idx="10"/>
          </p:nvPr>
        </p:nvSpPr>
        <p:spPr/>
        <p:txBody>
          <a:bodyPr/>
          <a:lstStyle>
            <a:lvl1pPr>
              <a:defRPr/>
            </a:lvl1pPr>
          </a:lstStyle>
          <a:p>
            <a:pPr>
              <a:defRPr/>
            </a:pPr>
            <a:fld id="{6E17FCCA-1E73-4790-A5EA-03D2F4C213A1}" type="datetime1">
              <a:rPr lang="pl-PL" smtClean="0">
                <a:solidFill>
                  <a:srgbClr val="04617B">
                    <a:shade val="90000"/>
                  </a:srgbClr>
                </a:solidFill>
              </a:rPr>
              <a:pPr>
                <a:defRPr/>
              </a:pPr>
              <a:t>2019-05-28</a:t>
            </a:fld>
            <a:endParaRPr lang="en-GB">
              <a:solidFill>
                <a:srgbClr val="04617B">
                  <a:shade val="90000"/>
                </a:srgbClr>
              </a:solidFill>
            </a:endParaRPr>
          </a:p>
        </p:txBody>
      </p:sp>
      <p:sp>
        <p:nvSpPr>
          <p:cNvPr id="3" name="Symbol zastępczy stopki 21"/>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4" name="Symbol zastępczy numeru slajdu 17"/>
          <p:cNvSpPr>
            <a:spLocks noGrp="1"/>
          </p:cNvSpPr>
          <p:nvPr>
            <p:ph type="sldNum" sz="quarter" idx="12"/>
          </p:nvPr>
        </p:nvSpPr>
        <p:spPr/>
        <p:txBody>
          <a:bodyPr/>
          <a:lstStyle>
            <a:lvl1pPr>
              <a:defRPr/>
            </a:lvl1pPr>
          </a:lstStyle>
          <a:p>
            <a:pPr>
              <a:defRPr/>
            </a:pPr>
            <a:fld id="{D5A13D3C-DF8C-4014-9884-5422334278E1}"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2585308411"/>
      </p:ext>
    </p:extLst>
  </p:cSld>
  <p:clrMapOvr>
    <a:masterClrMapping/>
  </p:clrMapOvr>
</p:sldLayout>
</file>

<file path=ppt/slideLayouts/slideLayout750.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297391120"/>
      </p:ext>
    </p:extLst>
  </p:cSld>
  <p:clrMapOvr>
    <a:masterClrMapping/>
  </p:clrMapOvr>
</p:sldLayout>
</file>

<file path=ppt/slideLayouts/slideLayout751.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119677202"/>
      </p:ext>
    </p:extLst>
  </p:cSld>
  <p:clrMapOvr>
    <a:masterClrMapping/>
  </p:clrMapOvr>
</p:sldLayout>
</file>

<file path=ppt/slideLayouts/slideLayout75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579200181"/>
      </p:ext>
    </p:extLst>
  </p:cSld>
  <p:clrMapOvr>
    <a:masterClrMapping/>
  </p:clrMapOvr>
</p:sldLayout>
</file>

<file path=ppt/slideLayouts/slideLayout75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36707407"/>
      </p:ext>
    </p:extLst>
  </p:cSld>
  <p:clrMapOvr>
    <a:masterClrMapping/>
  </p:clrMapOvr>
</p:sldLayout>
</file>

<file path=ppt/slideLayouts/slideLayout75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175088897"/>
      </p:ext>
    </p:extLst>
  </p:cSld>
  <p:clrMapOvr>
    <a:masterClrMapping/>
  </p:clrMapOvr>
</p:sldLayout>
</file>

<file path=ppt/slideLayouts/slideLayout75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263212995"/>
      </p:ext>
    </p:extLst>
  </p:cSld>
  <p:clrMapOvr>
    <a:masterClrMapping/>
  </p:clrMapOvr>
</p:sldLayout>
</file>

<file path=ppt/slideLayouts/slideLayout75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056704906"/>
      </p:ext>
    </p:extLst>
  </p:cSld>
  <p:clrMapOvr>
    <a:masterClrMapping/>
  </p:clrMapOvr>
</p:sldLayout>
</file>

<file path=ppt/slideLayouts/slideLayout75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690475281"/>
      </p:ext>
    </p:extLst>
  </p:cSld>
  <p:clrMapOvr>
    <a:masterClrMapping/>
  </p:clrMapOvr>
</p:sldLayout>
</file>

<file path=ppt/slideLayouts/slideLayout75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619527992"/>
      </p:ext>
    </p:extLst>
  </p:cSld>
  <p:clrMapOvr>
    <a:masterClrMapping/>
  </p:clrMapOvr>
</p:sldLayout>
</file>

<file path=ppt/slideLayouts/slideLayout75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2259744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pl-PL" smtClean="0"/>
              <a:t>Kliknij, aby edytować styl</a:t>
            </a:r>
            <a:endParaRPr lang="en-US"/>
          </a:p>
        </p:txBody>
      </p:sp>
      <p:sp>
        <p:nvSpPr>
          <p:cNvPr id="3" name="Symbol zastępczy tekstu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pl-PL" smtClean="0"/>
              <a:t>Kliknij, aby edytować style wzorca tekstu</a:t>
            </a:r>
          </a:p>
        </p:txBody>
      </p:sp>
      <p:sp>
        <p:nvSpPr>
          <p:cNvPr id="4" name="Symbol zastępczy zawartości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daty 9"/>
          <p:cNvSpPr>
            <a:spLocks noGrp="1"/>
          </p:cNvSpPr>
          <p:nvPr>
            <p:ph type="dt" sz="half" idx="10"/>
          </p:nvPr>
        </p:nvSpPr>
        <p:spPr/>
        <p:txBody>
          <a:bodyPr/>
          <a:lstStyle>
            <a:lvl1pPr>
              <a:defRPr/>
            </a:lvl1pPr>
          </a:lstStyle>
          <a:p>
            <a:pPr>
              <a:defRPr/>
            </a:pPr>
            <a:fld id="{91C67AFC-8F43-44C4-A1CF-E9F8035501CD}" type="datetime1">
              <a:rPr lang="pl-PL" smtClean="0">
                <a:solidFill>
                  <a:srgbClr val="04617B">
                    <a:shade val="90000"/>
                  </a:srgbClr>
                </a:solidFill>
              </a:rPr>
              <a:pPr>
                <a:defRPr/>
              </a:pPr>
              <a:t>2019-05-28</a:t>
            </a:fld>
            <a:endParaRPr lang="en-GB">
              <a:solidFill>
                <a:srgbClr val="04617B">
                  <a:shade val="90000"/>
                </a:srgbClr>
              </a:solidFill>
            </a:endParaRPr>
          </a:p>
        </p:txBody>
      </p:sp>
      <p:sp>
        <p:nvSpPr>
          <p:cNvPr id="6" name="Symbol zastępczy stopki 21"/>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7" name="Symbol zastępczy numeru slajdu 17"/>
          <p:cNvSpPr>
            <a:spLocks noGrp="1"/>
          </p:cNvSpPr>
          <p:nvPr>
            <p:ph type="sldNum" sz="quarter" idx="12"/>
          </p:nvPr>
        </p:nvSpPr>
        <p:spPr/>
        <p:txBody>
          <a:bodyPr/>
          <a:lstStyle>
            <a:lvl1pPr>
              <a:defRPr/>
            </a:lvl1pPr>
          </a:lstStyle>
          <a:p>
            <a:pPr>
              <a:defRPr/>
            </a:pPr>
            <a:fld id="{CBFCD892-6C18-4E12-8D69-C883E7F512BE}"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2271298660"/>
      </p:ext>
    </p:extLst>
  </p:cSld>
  <p:clrMapOvr>
    <a:masterClrMapping/>
  </p:clrMapOvr>
</p:sldLayout>
</file>

<file path=ppt/slideLayouts/slideLayout76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107205097"/>
      </p:ext>
    </p:extLst>
  </p:cSld>
  <p:clrMapOvr>
    <a:masterClrMapping/>
  </p:clrMapOvr>
</p:sldLayout>
</file>

<file path=ppt/slideLayouts/slideLayout76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260594650"/>
      </p:ext>
    </p:extLst>
  </p:cSld>
  <p:clrMapOvr>
    <a:masterClrMapping/>
  </p:clrMapOvr>
</p:sldLayout>
</file>

<file path=ppt/slideLayouts/slideLayout76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551852524"/>
      </p:ext>
    </p:extLst>
  </p:cSld>
  <p:clrMapOvr>
    <a:masterClrMapping/>
  </p:clrMapOvr>
</p:sldLayout>
</file>

<file path=ppt/slideLayouts/slideLayout763.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594855919"/>
      </p:ext>
    </p:extLst>
  </p:cSld>
  <p:clrMapOvr>
    <a:masterClrMapping/>
  </p:clrMapOvr>
</p:sldLayout>
</file>

<file path=ppt/slideLayouts/slideLayout76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923041943"/>
      </p:ext>
    </p:extLst>
  </p:cSld>
  <p:clrMapOvr>
    <a:masterClrMapping/>
  </p:clrMapOvr>
</p:sldLayout>
</file>

<file path=ppt/slideLayouts/slideLayout76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683228539"/>
      </p:ext>
    </p:extLst>
  </p:cSld>
  <p:clrMapOvr>
    <a:masterClrMapping/>
  </p:clrMapOvr>
</p:sldLayout>
</file>

<file path=ppt/slideLayouts/slideLayout76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312407040"/>
      </p:ext>
    </p:extLst>
  </p:cSld>
  <p:clrMapOvr>
    <a:masterClrMapping/>
  </p:clrMapOvr>
</p:sldLayout>
</file>

<file path=ppt/slideLayouts/slideLayout76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117089018"/>
      </p:ext>
    </p:extLst>
  </p:cSld>
  <p:clrMapOvr>
    <a:masterClrMapping/>
  </p:clrMapOvr>
</p:sldLayout>
</file>

<file path=ppt/slideLayouts/slideLayout76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424370060"/>
      </p:ext>
    </p:extLst>
  </p:cSld>
  <p:clrMapOvr>
    <a:masterClrMapping/>
  </p:clrMapOvr>
</p:sldLayout>
</file>

<file path=ppt/slideLayouts/slideLayout76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6731762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5" name="Prostokąt ze ściętym i zaokrąglonym rogiem 4"/>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6" name="Trójkąt prostokątny 5"/>
          <p:cNvSpPr/>
          <p:nvPr/>
        </p:nvSpPr>
        <p:spPr>
          <a:xfrm rot="420000" flipV="1">
            <a:off x="10672234" y="5359401"/>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7" name="Dowolny kształt 6"/>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solidFill>
                <a:prstClr val="black"/>
              </a:solidFill>
            </a:endParaRPr>
          </a:p>
        </p:txBody>
      </p:sp>
      <p:sp>
        <p:nvSpPr>
          <p:cNvPr id="8" name="Dowolny kształt 7"/>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solidFill>
                <a:prstClr val="black"/>
              </a:solidFill>
            </a:endParaRPr>
          </a:p>
        </p:txBody>
      </p:sp>
      <p:sp>
        <p:nvSpPr>
          <p:cNvPr id="2" name="Tytuł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pl-PL" smtClean="0"/>
              <a:t>Kliknij, aby edytować styl</a:t>
            </a:r>
            <a:endParaRPr lang="en-US"/>
          </a:p>
        </p:txBody>
      </p:sp>
      <p:sp>
        <p:nvSpPr>
          <p:cNvPr id="4" name="Symbol zastępczy tekstu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pl-PL" smtClean="0"/>
              <a:t>Kliknij, aby edytować style wzorca tekstu</a:t>
            </a:r>
          </a:p>
        </p:txBody>
      </p:sp>
      <p:sp>
        <p:nvSpPr>
          <p:cNvPr id="3" name="Symbol zastępczy obrazu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pl-PL" noProof="0" smtClean="0"/>
              <a:t>Kliknij ikonę, aby dodać obraz</a:t>
            </a:r>
            <a:endParaRPr lang="en-US" noProof="0" dirty="0"/>
          </a:p>
        </p:txBody>
      </p:sp>
      <p:sp>
        <p:nvSpPr>
          <p:cNvPr id="9" name="Symbol zastępczy daty 4"/>
          <p:cNvSpPr>
            <a:spLocks noGrp="1"/>
          </p:cNvSpPr>
          <p:nvPr>
            <p:ph type="dt" sz="half" idx="10"/>
          </p:nvPr>
        </p:nvSpPr>
        <p:spPr/>
        <p:txBody>
          <a:bodyPr/>
          <a:lstStyle>
            <a:lvl1pPr>
              <a:defRPr/>
            </a:lvl1pPr>
          </a:lstStyle>
          <a:p>
            <a:pPr>
              <a:defRPr/>
            </a:pPr>
            <a:fld id="{C97DBCDE-CA1C-498E-95C0-0699D0F1B157}" type="datetime1">
              <a:rPr lang="pl-PL" smtClean="0">
                <a:solidFill>
                  <a:srgbClr val="04617B">
                    <a:shade val="90000"/>
                  </a:srgbClr>
                </a:solidFill>
              </a:rPr>
              <a:pPr>
                <a:defRPr/>
              </a:pPr>
              <a:t>2019-05-28</a:t>
            </a:fld>
            <a:endParaRPr lang="en-GB">
              <a:solidFill>
                <a:srgbClr val="04617B">
                  <a:shade val="90000"/>
                </a:srgbClr>
              </a:solidFill>
            </a:endParaRPr>
          </a:p>
        </p:txBody>
      </p:sp>
      <p:sp>
        <p:nvSpPr>
          <p:cNvPr id="10" name="Symbol zastępczy stopki 5"/>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11" name="Symbol zastępczy numeru slajdu 6"/>
          <p:cNvSpPr>
            <a:spLocks noGrp="1"/>
          </p:cNvSpPr>
          <p:nvPr>
            <p:ph type="sldNum" sz="quarter" idx="12"/>
          </p:nvPr>
        </p:nvSpPr>
        <p:spPr>
          <a:xfrm>
            <a:off x="10769600" y="6356351"/>
            <a:ext cx="812800" cy="365125"/>
          </a:xfrm>
        </p:spPr>
        <p:txBody>
          <a:bodyPr/>
          <a:lstStyle>
            <a:lvl1pPr>
              <a:defRPr/>
            </a:lvl1pPr>
          </a:lstStyle>
          <a:p>
            <a:pPr>
              <a:defRPr/>
            </a:pPr>
            <a:fld id="{A2BDBF51-75F3-4BEF-9378-30D0CC0F5150}"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891929146"/>
      </p:ext>
    </p:extLst>
  </p:cSld>
  <p:clrMapOvr>
    <a:masterClrMapping/>
  </p:clrMapOvr>
</p:sldLayout>
</file>

<file path=ppt/slideLayouts/slideLayout77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059780177"/>
      </p:ext>
    </p:extLst>
  </p:cSld>
  <p:clrMapOvr>
    <a:masterClrMapping/>
  </p:clrMapOvr>
</p:sldLayout>
</file>

<file path=ppt/slideLayouts/slideLayout77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427734785"/>
      </p:ext>
    </p:extLst>
  </p:cSld>
  <p:clrMapOvr>
    <a:masterClrMapping/>
  </p:clrMapOvr>
</p:sldLayout>
</file>

<file path=ppt/slideLayouts/slideLayout77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582663192"/>
      </p:ext>
    </p:extLst>
  </p:cSld>
  <p:clrMapOvr>
    <a:masterClrMapping/>
  </p:clrMapOvr>
</p:sldLayout>
</file>

<file path=ppt/slideLayouts/slideLayout77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149535971"/>
      </p:ext>
    </p:extLst>
  </p:cSld>
  <p:clrMapOvr>
    <a:masterClrMapping/>
  </p:clrMapOvr>
</p:sldLayout>
</file>

<file path=ppt/slideLayouts/slideLayout77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287872844"/>
      </p:ext>
    </p:extLst>
  </p:cSld>
  <p:clrMapOvr>
    <a:masterClrMapping/>
  </p:clrMapOvr>
</p:sldLayout>
</file>

<file path=ppt/slideLayouts/slideLayout775.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754916929"/>
      </p:ext>
    </p:extLst>
  </p:cSld>
  <p:clrMapOvr>
    <a:masterClrMapping/>
  </p:clrMapOvr>
</p:sldLayout>
</file>

<file path=ppt/slideLayouts/slideLayout77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764434884"/>
      </p:ext>
    </p:extLst>
  </p:cSld>
  <p:clrMapOvr>
    <a:masterClrMapping/>
  </p:clrMapOvr>
</p:sldLayout>
</file>

<file path=ppt/slideLayouts/slideLayout77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107822510"/>
      </p:ext>
    </p:extLst>
  </p:cSld>
  <p:clrMapOvr>
    <a:masterClrMapping/>
  </p:clrMapOvr>
</p:sldLayout>
</file>

<file path=ppt/slideLayouts/slideLayout77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47675531"/>
      </p:ext>
    </p:extLst>
  </p:cSld>
  <p:clrMapOvr>
    <a:masterClrMapping/>
  </p:clrMapOvr>
</p:sldLayout>
</file>

<file path=ppt/slideLayouts/slideLayout77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8809301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9"/>
          <p:cNvSpPr>
            <a:spLocks noGrp="1"/>
          </p:cNvSpPr>
          <p:nvPr>
            <p:ph type="dt" sz="half" idx="10"/>
          </p:nvPr>
        </p:nvSpPr>
        <p:spPr/>
        <p:txBody>
          <a:bodyPr/>
          <a:lstStyle>
            <a:lvl1pPr>
              <a:defRPr/>
            </a:lvl1pPr>
          </a:lstStyle>
          <a:p>
            <a:pPr>
              <a:defRPr/>
            </a:pPr>
            <a:fld id="{B7D9DD94-4544-4F68-BD39-E587C05D0578}" type="datetime1">
              <a:rPr lang="pl-PL" smtClean="0">
                <a:solidFill>
                  <a:srgbClr val="04617B">
                    <a:shade val="90000"/>
                  </a:srgbClr>
                </a:solidFill>
              </a:rPr>
              <a:pPr>
                <a:defRPr/>
              </a:pPr>
              <a:t>2019-05-28</a:t>
            </a:fld>
            <a:endParaRPr lang="en-GB">
              <a:solidFill>
                <a:srgbClr val="04617B">
                  <a:shade val="90000"/>
                </a:srgbClr>
              </a:solidFill>
            </a:endParaRPr>
          </a:p>
        </p:txBody>
      </p:sp>
      <p:sp>
        <p:nvSpPr>
          <p:cNvPr id="5" name="Symbol zastępczy stopki 21"/>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6" name="Symbol zastępczy numeru slajdu 17"/>
          <p:cNvSpPr>
            <a:spLocks noGrp="1"/>
          </p:cNvSpPr>
          <p:nvPr>
            <p:ph type="sldNum" sz="quarter" idx="12"/>
          </p:nvPr>
        </p:nvSpPr>
        <p:spPr/>
        <p:txBody>
          <a:bodyPr/>
          <a:lstStyle>
            <a:lvl1pPr>
              <a:defRPr/>
            </a:lvl1pPr>
          </a:lstStyle>
          <a:p>
            <a:pPr>
              <a:defRPr/>
            </a:pPr>
            <a:fld id="{467349E8-DE72-4D7B-8C6A-11278753E26A}"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2596385909"/>
      </p:ext>
    </p:extLst>
  </p:cSld>
  <p:clrMapOvr>
    <a:masterClrMapping/>
  </p:clrMapOvr>
</p:sldLayout>
</file>

<file path=ppt/slideLayouts/slideLayout78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321529867"/>
      </p:ext>
    </p:extLst>
  </p:cSld>
  <p:clrMapOvr>
    <a:masterClrMapping/>
  </p:clrMapOvr>
</p:sldLayout>
</file>

<file path=ppt/slideLayouts/slideLayout78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849282030"/>
      </p:ext>
    </p:extLst>
  </p:cSld>
  <p:clrMapOvr>
    <a:masterClrMapping/>
  </p:clrMapOvr>
</p:sldLayout>
</file>

<file path=ppt/slideLayouts/slideLayout78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34431933"/>
      </p:ext>
    </p:extLst>
  </p:cSld>
  <p:clrMapOvr>
    <a:masterClrMapping/>
  </p:clrMapOvr>
</p:sldLayout>
</file>

<file path=ppt/slideLayouts/slideLayout78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037040532"/>
      </p:ext>
    </p:extLst>
  </p:cSld>
  <p:clrMapOvr>
    <a:masterClrMapping/>
  </p:clrMapOvr>
</p:sldLayout>
</file>

<file path=ppt/slideLayouts/slideLayout78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655047413"/>
      </p:ext>
    </p:extLst>
  </p:cSld>
  <p:clrMapOvr>
    <a:masterClrMapping/>
  </p:clrMapOvr>
</p:sldLayout>
</file>

<file path=ppt/slideLayouts/slideLayout78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415646816"/>
      </p:ext>
    </p:extLst>
  </p:cSld>
  <p:clrMapOvr>
    <a:masterClrMapping/>
  </p:clrMapOvr>
</p:sldLayout>
</file>

<file path=ppt/slideLayouts/slideLayout78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024351260"/>
      </p:ext>
    </p:extLst>
  </p:cSld>
  <p:clrMapOvr>
    <a:masterClrMapping/>
  </p:clrMapOvr>
</p:sldLayout>
</file>

<file path=ppt/slideLayouts/slideLayout787.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835443132"/>
      </p:ext>
    </p:extLst>
  </p:cSld>
  <p:clrMapOvr>
    <a:masterClrMapping/>
  </p:clrMapOvr>
</p:sldLayout>
</file>

<file path=ppt/slideLayouts/slideLayout788.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032029662"/>
      </p:ext>
    </p:extLst>
  </p:cSld>
  <p:clrMapOvr>
    <a:masterClrMapping/>
  </p:clrMapOvr>
</p:sldLayout>
</file>

<file path=ppt/slideLayouts/slideLayout789.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7406763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914402"/>
            <a:ext cx="2743200" cy="5211763"/>
          </a:xfrm>
        </p:spPr>
        <p:txBody>
          <a:bodyPr vert="eaVert"/>
          <a:lstStyle/>
          <a:p>
            <a:r>
              <a:rPr lang="pl-PL" smtClean="0"/>
              <a:t>Kliknij, aby edytować styl</a:t>
            </a:r>
            <a:endParaRPr lang="en-US"/>
          </a:p>
        </p:txBody>
      </p:sp>
      <p:sp>
        <p:nvSpPr>
          <p:cNvPr id="3" name="Symbol zastępczy tytułu pionowego 2"/>
          <p:cNvSpPr>
            <a:spLocks noGrp="1"/>
          </p:cNvSpPr>
          <p:nvPr>
            <p:ph type="body" orient="vert" idx="1"/>
          </p:nvPr>
        </p:nvSpPr>
        <p:spPr>
          <a:xfrm>
            <a:off x="609600" y="914402"/>
            <a:ext cx="8026400" cy="5211763"/>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9"/>
          <p:cNvSpPr>
            <a:spLocks noGrp="1"/>
          </p:cNvSpPr>
          <p:nvPr>
            <p:ph type="dt" sz="half" idx="10"/>
          </p:nvPr>
        </p:nvSpPr>
        <p:spPr/>
        <p:txBody>
          <a:bodyPr/>
          <a:lstStyle>
            <a:lvl1pPr>
              <a:defRPr/>
            </a:lvl1pPr>
          </a:lstStyle>
          <a:p>
            <a:pPr>
              <a:defRPr/>
            </a:pPr>
            <a:fld id="{B064B512-DECD-4928-BA0C-5595CB6AA7CF}" type="datetime1">
              <a:rPr lang="pl-PL" smtClean="0">
                <a:solidFill>
                  <a:srgbClr val="04617B">
                    <a:shade val="90000"/>
                  </a:srgbClr>
                </a:solidFill>
              </a:rPr>
              <a:pPr>
                <a:defRPr/>
              </a:pPr>
              <a:t>2019-05-28</a:t>
            </a:fld>
            <a:endParaRPr lang="en-GB">
              <a:solidFill>
                <a:srgbClr val="04617B">
                  <a:shade val="90000"/>
                </a:srgbClr>
              </a:solidFill>
            </a:endParaRPr>
          </a:p>
        </p:txBody>
      </p:sp>
      <p:sp>
        <p:nvSpPr>
          <p:cNvPr id="5" name="Symbol zastępczy stopki 21"/>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6" name="Symbol zastępczy numeru slajdu 17"/>
          <p:cNvSpPr>
            <a:spLocks noGrp="1"/>
          </p:cNvSpPr>
          <p:nvPr>
            <p:ph type="sldNum" sz="quarter" idx="12"/>
          </p:nvPr>
        </p:nvSpPr>
        <p:spPr/>
        <p:txBody>
          <a:bodyPr/>
          <a:lstStyle>
            <a:lvl1pPr>
              <a:defRPr/>
            </a:lvl1pPr>
          </a:lstStyle>
          <a:p>
            <a:pPr>
              <a:defRPr/>
            </a:pPr>
            <a:fld id="{71B92954-3585-4108-8E0B-2C06CFB02003}"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4176601220"/>
      </p:ext>
    </p:extLst>
  </p:cSld>
  <p:clrMapOvr>
    <a:masterClrMapping/>
  </p:clrMapOvr>
</p:sldLayout>
</file>

<file path=ppt/slideLayouts/slideLayout790.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490599901"/>
      </p:ext>
    </p:extLst>
  </p:cSld>
  <p:clrMapOvr>
    <a:masterClrMapping/>
  </p:clrMapOvr>
</p:sldLayout>
</file>

<file path=ppt/slideLayouts/slideLayout791.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287640874"/>
      </p:ext>
    </p:extLst>
  </p:cSld>
  <p:clrMapOvr>
    <a:masterClrMapping/>
  </p:clrMapOvr>
</p:sldLayout>
</file>

<file path=ppt/slideLayouts/slideLayout792.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401641796"/>
      </p:ext>
    </p:extLst>
  </p:cSld>
  <p:clrMapOvr>
    <a:masterClrMapping/>
  </p:clrMapOvr>
</p:sldLayout>
</file>

<file path=ppt/slideLayouts/slideLayout79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624805532"/>
      </p:ext>
    </p:extLst>
  </p:cSld>
  <p:clrMapOvr>
    <a:masterClrMapping/>
  </p:clrMapOvr>
</p:sldLayout>
</file>

<file path=ppt/slideLayouts/slideLayout794.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70125932"/>
      </p:ext>
    </p:extLst>
  </p:cSld>
  <p:clrMapOvr>
    <a:masterClrMapping/>
  </p:clrMapOvr>
</p:sldLayout>
</file>

<file path=ppt/slideLayouts/slideLayout795.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59227417"/>
      </p:ext>
    </p:extLst>
  </p:cSld>
  <p:clrMapOvr>
    <a:masterClrMapping/>
  </p:clrMapOvr>
</p:sldLayout>
</file>

<file path=ppt/slideLayouts/slideLayout796.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651168608"/>
      </p:ext>
    </p:extLst>
  </p:cSld>
  <p:clrMapOvr>
    <a:masterClrMapping/>
  </p:clrMapOvr>
</p:sldLayout>
</file>

<file path=ppt/slideLayouts/slideLayout797.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356068446"/>
      </p:ext>
    </p:extLst>
  </p:cSld>
  <p:clrMapOvr>
    <a:masterClrMapping/>
  </p:clrMapOvr>
</p:sldLayout>
</file>

<file path=ppt/slideLayouts/slideLayout798.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122664769"/>
      </p:ext>
    </p:extLst>
  </p:cSld>
  <p:clrMapOvr>
    <a:masterClrMapping/>
  </p:clrMapOvr>
</p:sldLayout>
</file>

<file path=ppt/slideLayouts/slideLayout799.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730918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dirty="0">
              <a:solidFill>
                <a:srgbClr val="000000"/>
              </a:solidFill>
            </a:endParaRPr>
          </a:p>
        </p:txBody>
      </p:sp>
    </p:spTree>
    <p:extLst>
      <p:ext uri="{BB962C8B-B14F-4D97-AF65-F5344CB8AC3E}">
        <p14:creationId xmlns:p14="http://schemas.microsoft.com/office/powerpoint/2010/main" val="24596595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0267161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1696426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1168855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5403632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677197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3065881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1051117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1556569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26073586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FB4227-6FF9-4C86-8B6D-F1F5A94D440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638897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dirty="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AA74C-58AA-4917-87D7-C43B11C31A98}" type="slidenum">
              <a:rPr lang="pl-PL">
                <a:solidFill>
                  <a:srgbClr val="000000"/>
                </a:solidFill>
              </a:rPr>
              <a:pPr>
                <a:defRPr/>
              </a:pPr>
              <a:t>‹#›</a:t>
            </a:fld>
            <a:endParaRPr lang="pl-PL" dirty="0">
              <a:solidFill>
                <a:srgbClr val="000000"/>
              </a:solidFill>
            </a:endParaRPr>
          </a:p>
        </p:txBody>
      </p:sp>
    </p:spTree>
    <p:extLst>
      <p:ext uri="{BB962C8B-B14F-4D97-AF65-F5344CB8AC3E}">
        <p14:creationId xmlns:p14="http://schemas.microsoft.com/office/powerpoint/2010/main" val="398668786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F9CAC4-3B2D-4BE1-828D-09D78A32851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3757667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1143000"/>
          </a:xfrm>
        </p:spPr>
        <p:txBody>
          <a:bodyPr/>
          <a:lstStyle/>
          <a:p>
            <a:r>
              <a:rPr lang="pl-PL"/>
              <a:t>Kliknij, aby edytować styl</a:t>
            </a:r>
          </a:p>
        </p:txBody>
      </p:sp>
      <p:sp>
        <p:nvSpPr>
          <p:cNvPr id="3" name="Symbol zastępczy tekstu 2"/>
          <p:cNvSpPr>
            <a:spLocks noGrp="1"/>
          </p:cNvSpPr>
          <p:nvPr>
            <p:ph type="body" sz="half" idx="1"/>
          </p:nvPr>
        </p:nvSpPr>
        <p:spPr>
          <a:xfrm>
            <a:off x="609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CB9E3-91A8-4C48-9B14-A313CAD1944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2716208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14400" y="2130426"/>
            <a:ext cx="10363200" cy="1470025"/>
          </a:xfrm>
        </p:spPr>
        <p:txBody>
          <a:bodyPr/>
          <a:lstStyle/>
          <a:p>
            <a:r>
              <a:rPr lang="pl-PL"/>
              <a:t>Kliknij, aby edytować styl</a:t>
            </a:r>
          </a:p>
        </p:txBody>
      </p:sp>
      <p:sp>
        <p:nvSpPr>
          <p:cNvPr id="3" name="Podtytuł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1AA7-FF5B-4E0C-91D9-E4F30A58B2D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02283274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4A96B9-CE84-48BA-B7F4-68BF6FD8325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812537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3C38EE-5BC2-4695-8893-41BAE2526B1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63100145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17981-DB59-44DD-8DA1-A22CFAB824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7229290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8CE3A1-474F-48AE-B61D-987CA8556BB0}"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4415585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23CCF5-A2EC-443E-A631-44CBA6FCDFD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19714550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AF88B4-AECD-4951-A9C2-55B2033A26E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01042435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CC00B-F350-4FC5-BCA3-EFF7F01509D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541964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theme" Target="../theme/theme10.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theme" Target="../theme/theme11.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theme" Target="../theme/theme12.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theme" Target="../theme/theme13.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theme" Target="../theme/theme14.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1.xml"/><Relationship Id="rId13" Type="http://schemas.openxmlformats.org/officeDocument/2006/relationships/theme" Target="../theme/theme15.xml"/><Relationship Id="rId3" Type="http://schemas.openxmlformats.org/officeDocument/2006/relationships/slideLayout" Target="../slideLayouts/slideLayout166.xml"/><Relationship Id="rId7" Type="http://schemas.openxmlformats.org/officeDocument/2006/relationships/slideLayout" Target="../slideLayouts/slideLayout170.xml"/><Relationship Id="rId12" Type="http://schemas.openxmlformats.org/officeDocument/2006/relationships/slideLayout" Target="../slideLayouts/slideLayout175.xml"/><Relationship Id="rId2" Type="http://schemas.openxmlformats.org/officeDocument/2006/relationships/slideLayout" Target="../slideLayouts/slideLayout165.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5" Type="http://schemas.openxmlformats.org/officeDocument/2006/relationships/slideLayout" Target="../slideLayouts/slideLayout168.xml"/><Relationship Id="rId10" Type="http://schemas.openxmlformats.org/officeDocument/2006/relationships/slideLayout" Target="../slideLayouts/slideLayout173.xml"/><Relationship Id="rId4" Type="http://schemas.openxmlformats.org/officeDocument/2006/relationships/slideLayout" Target="../slideLayouts/slideLayout167.xml"/><Relationship Id="rId9" Type="http://schemas.openxmlformats.org/officeDocument/2006/relationships/slideLayout" Target="../slideLayouts/slideLayout172.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3.xml"/><Relationship Id="rId13" Type="http://schemas.openxmlformats.org/officeDocument/2006/relationships/theme" Target="../theme/theme16.xml"/><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slideLayout" Target="../slideLayouts/slideLayout187.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0" Type="http://schemas.openxmlformats.org/officeDocument/2006/relationships/slideLayout" Target="../slideLayouts/slideLayout185.xml"/><Relationship Id="rId4" Type="http://schemas.openxmlformats.org/officeDocument/2006/relationships/slideLayout" Target="../slideLayouts/slideLayout179.xml"/><Relationship Id="rId9" Type="http://schemas.openxmlformats.org/officeDocument/2006/relationships/slideLayout" Target="../slideLayouts/slideLayout18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theme" Target="../theme/theme17.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slideLayout" Target="../slideLayouts/slideLayout199.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theme" Target="../theme/theme18.xml"/><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slideLayout" Target="../slideLayouts/slideLayout211.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9.xml"/><Relationship Id="rId13" Type="http://schemas.openxmlformats.org/officeDocument/2006/relationships/theme" Target="../theme/theme19.xml"/><Relationship Id="rId3" Type="http://schemas.openxmlformats.org/officeDocument/2006/relationships/slideLayout" Target="../slideLayouts/slideLayout214.xml"/><Relationship Id="rId7" Type="http://schemas.openxmlformats.org/officeDocument/2006/relationships/slideLayout" Target="../slideLayouts/slideLayout218.xml"/><Relationship Id="rId12" Type="http://schemas.openxmlformats.org/officeDocument/2006/relationships/slideLayout" Target="../slideLayouts/slideLayout223.xml"/><Relationship Id="rId2" Type="http://schemas.openxmlformats.org/officeDocument/2006/relationships/slideLayout" Target="../slideLayouts/slideLayout213.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5" Type="http://schemas.openxmlformats.org/officeDocument/2006/relationships/slideLayout" Target="../slideLayouts/slideLayout216.xml"/><Relationship Id="rId10" Type="http://schemas.openxmlformats.org/officeDocument/2006/relationships/slideLayout" Target="../slideLayouts/slideLayout221.xml"/><Relationship Id="rId4" Type="http://schemas.openxmlformats.org/officeDocument/2006/relationships/slideLayout" Target="../slideLayouts/slideLayout215.xml"/><Relationship Id="rId9" Type="http://schemas.openxmlformats.org/officeDocument/2006/relationships/slideLayout" Target="../slideLayouts/slideLayout22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theme" Target="../theme/theme20.xml"/><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slideLayout" Target="../slideLayouts/slideLayout235.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3.xml"/><Relationship Id="rId13" Type="http://schemas.openxmlformats.org/officeDocument/2006/relationships/theme" Target="../theme/theme21.xml"/><Relationship Id="rId3" Type="http://schemas.openxmlformats.org/officeDocument/2006/relationships/slideLayout" Target="../slideLayouts/slideLayout238.xml"/><Relationship Id="rId7" Type="http://schemas.openxmlformats.org/officeDocument/2006/relationships/slideLayout" Target="../slideLayouts/slideLayout242.xml"/><Relationship Id="rId12" Type="http://schemas.openxmlformats.org/officeDocument/2006/relationships/slideLayout" Target="../slideLayouts/slideLayout247.xml"/><Relationship Id="rId2" Type="http://schemas.openxmlformats.org/officeDocument/2006/relationships/slideLayout" Target="../slideLayouts/slideLayout237.xml"/><Relationship Id="rId1" Type="http://schemas.openxmlformats.org/officeDocument/2006/relationships/slideLayout" Target="../slideLayouts/slideLayout236.xml"/><Relationship Id="rId6" Type="http://schemas.openxmlformats.org/officeDocument/2006/relationships/slideLayout" Target="../slideLayouts/slideLayout241.xml"/><Relationship Id="rId11" Type="http://schemas.openxmlformats.org/officeDocument/2006/relationships/slideLayout" Target="../slideLayouts/slideLayout246.xml"/><Relationship Id="rId5" Type="http://schemas.openxmlformats.org/officeDocument/2006/relationships/slideLayout" Target="../slideLayouts/slideLayout240.xml"/><Relationship Id="rId10" Type="http://schemas.openxmlformats.org/officeDocument/2006/relationships/slideLayout" Target="../slideLayouts/slideLayout245.xml"/><Relationship Id="rId4" Type="http://schemas.openxmlformats.org/officeDocument/2006/relationships/slideLayout" Target="../slideLayouts/slideLayout239.xml"/><Relationship Id="rId9" Type="http://schemas.openxmlformats.org/officeDocument/2006/relationships/slideLayout" Target="../slideLayouts/slideLayout244.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5.xml"/><Relationship Id="rId13" Type="http://schemas.openxmlformats.org/officeDocument/2006/relationships/theme" Target="../theme/theme22.xml"/><Relationship Id="rId3" Type="http://schemas.openxmlformats.org/officeDocument/2006/relationships/slideLayout" Target="../slideLayouts/slideLayout250.xml"/><Relationship Id="rId7" Type="http://schemas.openxmlformats.org/officeDocument/2006/relationships/slideLayout" Target="../slideLayouts/slideLayout254.xml"/><Relationship Id="rId12" Type="http://schemas.openxmlformats.org/officeDocument/2006/relationships/slideLayout" Target="../slideLayouts/slideLayout259.xml"/><Relationship Id="rId2" Type="http://schemas.openxmlformats.org/officeDocument/2006/relationships/slideLayout" Target="../slideLayouts/slideLayout249.xml"/><Relationship Id="rId1" Type="http://schemas.openxmlformats.org/officeDocument/2006/relationships/slideLayout" Target="../slideLayouts/slideLayout248.xml"/><Relationship Id="rId6" Type="http://schemas.openxmlformats.org/officeDocument/2006/relationships/slideLayout" Target="../slideLayouts/slideLayout253.xml"/><Relationship Id="rId11" Type="http://schemas.openxmlformats.org/officeDocument/2006/relationships/slideLayout" Target="../slideLayouts/slideLayout258.xml"/><Relationship Id="rId5" Type="http://schemas.openxmlformats.org/officeDocument/2006/relationships/slideLayout" Target="../slideLayouts/slideLayout252.xml"/><Relationship Id="rId10" Type="http://schemas.openxmlformats.org/officeDocument/2006/relationships/slideLayout" Target="../slideLayouts/slideLayout257.xml"/><Relationship Id="rId4" Type="http://schemas.openxmlformats.org/officeDocument/2006/relationships/slideLayout" Target="../slideLayouts/slideLayout251.xml"/><Relationship Id="rId9" Type="http://schemas.openxmlformats.org/officeDocument/2006/relationships/slideLayout" Target="../slideLayouts/slideLayout256.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67.xml"/><Relationship Id="rId13" Type="http://schemas.openxmlformats.org/officeDocument/2006/relationships/theme" Target="../theme/theme23.xml"/><Relationship Id="rId3" Type="http://schemas.openxmlformats.org/officeDocument/2006/relationships/slideLayout" Target="../slideLayouts/slideLayout262.xml"/><Relationship Id="rId7" Type="http://schemas.openxmlformats.org/officeDocument/2006/relationships/slideLayout" Target="../slideLayouts/slideLayout266.xml"/><Relationship Id="rId12" Type="http://schemas.openxmlformats.org/officeDocument/2006/relationships/slideLayout" Target="../slideLayouts/slideLayout271.xml"/><Relationship Id="rId2" Type="http://schemas.openxmlformats.org/officeDocument/2006/relationships/slideLayout" Target="../slideLayouts/slideLayout261.xml"/><Relationship Id="rId1" Type="http://schemas.openxmlformats.org/officeDocument/2006/relationships/slideLayout" Target="../slideLayouts/slideLayout260.xml"/><Relationship Id="rId6" Type="http://schemas.openxmlformats.org/officeDocument/2006/relationships/slideLayout" Target="../slideLayouts/slideLayout265.xml"/><Relationship Id="rId11" Type="http://schemas.openxmlformats.org/officeDocument/2006/relationships/slideLayout" Target="../slideLayouts/slideLayout270.xml"/><Relationship Id="rId5" Type="http://schemas.openxmlformats.org/officeDocument/2006/relationships/slideLayout" Target="../slideLayouts/slideLayout264.xml"/><Relationship Id="rId10" Type="http://schemas.openxmlformats.org/officeDocument/2006/relationships/slideLayout" Target="../slideLayouts/slideLayout269.xml"/><Relationship Id="rId4" Type="http://schemas.openxmlformats.org/officeDocument/2006/relationships/slideLayout" Target="../slideLayouts/slideLayout263.xml"/><Relationship Id="rId9" Type="http://schemas.openxmlformats.org/officeDocument/2006/relationships/slideLayout" Target="../slideLayouts/slideLayout268.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79.xml"/><Relationship Id="rId13" Type="http://schemas.openxmlformats.org/officeDocument/2006/relationships/theme" Target="../theme/theme24.xml"/><Relationship Id="rId3" Type="http://schemas.openxmlformats.org/officeDocument/2006/relationships/slideLayout" Target="../slideLayouts/slideLayout274.xml"/><Relationship Id="rId7" Type="http://schemas.openxmlformats.org/officeDocument/2006/relationships/slideLayout" Target="../slideLayouts/slideLayout278.xml"/><Relationship Id="rId12" Type="http://schemas.openxmlformats.org/officeDocument/2006/relationships/slideLayout" Target="../slideLayouts/slideLayout283.xml"/><Relationship Id="rId2" Type="http://schemas.openxmlformats.org/officeDocument/2006/relationships/slideLayout" Target="../slideLayouts/slideLayout273.xml"/><Relationship Id="rId1" Type="http://schemas.openxmlformats.org/officeDocument/2006/relationships/slideLayout" Target="../slideLayouts/slideLayout272.xml"/><Relationship Id="rId6" Type="http://schemas.openxmlformats.org/officeDocument/2006/relationships/slideLayout" Target="../slideLayouts/slideLayout277.xml"/><Relationship Id="rId11" Type="http://schemas.openxmlformats.org/officeDocument/2006/relationships/slideLayout" Target="../slideLayouts/slideLayout282.xml"/><Relationship Id="rId5" Type="http://schemas.openxmlformats.org/officeDocument/2006/relationships/slideLayout" Target="../slideLayouts/slideLayout276.xml"/><Relationship Id="rId10" Type="http://schemas.openxmlformats.org/officeDocument/2006/relationships/slideLayout" Target="../slideLayouts/slideLayout281.xml"/><Relationship Id="rId4" Type="http://schemas.openxmlformats.org/officeDocument/2006/relationships/slideLayout" Target="../slideLayouts/slideLayout275.xml"/><Relationship Id="rId9" Type="http://schemas.openxmlformats.org/officeDocument/2006/relationships/slideLayout" Target="../slideLayouts/slideLayout280.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91.xml"/><Relationship Id="rId13" Type="http://schemas.openxmlformats.org/officeDocument/2006/relationships/theme" Target="../theme/theme25.xml"/><Relationship Id="rId3" Type="http://schemas.openxmlformats.org/officeDocument/2006/relationships/slideLayout" Target="../slideLayouts/slideLayout286.xml"/><Relationship Id="rId7" Type="http://schemas.openxmlformats.org/officeDocument/2006/relationships/slideLayout" Target="../slideLayouts/slideLayout290.xml"/><Relationship Id="rId12" Type="http://schemas.openxmlformats.org/officeDocument/2006/relationships/slideLayout" Target="../slideLayouts/slideLayout295.xml"/><Relationship Id="rId2" Type="http://schemas.openxmlformats.org/officeDocument/2006/relationships/slideLayout" Target="../slideLayouts/slideLayout285.xml"/><Relationship Id="rId1" Type="http://schemas.openxmlformats.org/officeDocument/2006/relationships/slideLayout" Target="../slideLayouts/slideLayout284.xml"/><Relationship Id="rId6" Type="http://schemas.openxmlformats.org/officeDocument/2006/relationships/slideLayout" Target="../slideLayouts/slideLayout289.xml"/><Relationship Id="rId11" Type="http://schemas.openxmlformats.org/officeDocument/2006/relationships/slideLayout" Target="../slideLayouts/slideLayout294.xml"/><Relationship Id="rId5" Type="http://schemas.openxmlformats.org/officeDocument/2006/relationships/slideLayout" Target="../slideLayouts/slideLayout288.xml"/><Relationship Id="rId10" Type="http://schemas.openxmlformats.org/officeDocument/2006/relationships/slideLayout" Target="../slideLayouts/slideLayout293.xml"/><Relationship Id="rId4" Type="http://schemas.openxmlformats.org/officeDocument/2006/relationships/slideLayout" Target="../slideLayouts/slideLayout287.xml"/><Relationship Id="rId9" Type="http://schemas.openxmlformats.org/officeDocument/2006/relationships/slideLayout" Target="../slideLayouts/slideLayout292.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03.xml"/><Relationship Id="rId13" Type="http://schemas.openxmlformats.org/officeDocument/2006/relationships/theme" Target="../theme/theme26.xml"/><Relationship Id="rId3" Type="http://schemas.openxmlformats.org/officeDocument/2006/relationships/slideLayout" Target="../slideLayouts/slideLayout298.xml"/><Relationship Id="rId7" Type="http://schemas.openxmlformats.org/officeDocument/2006/relationships/slideLayout" Target="../slideLayouts/slideLayout302.xml"/><Relationship Id="rId12" Type="http://schemas.openxmlformats.org/officeDocument/2006/relationships/slideLayout" Target="../slideLayouts/slideLayout307.xml"/><Relationship Id="rId2" Type="http://schemas.openxmlformats.org/officeDocument/2006/relationships/slideLayout" Target="../slideLayouts/slideLayout297.xml"/><Relationship Id="rId1" Type="http://schemas.openxmlformats.org/officeDocument/2006/relationships/slideLayout" Target="../slideLayouts/slideLayout296.xml"/><Relationship Id="rId6" Type="http://schemas.openxmlformats.org/officeDocument/2006/relationships/slideLayout" Target="../slideLayouts/slideLayout301.xml"/><Relationship Id="rId11" Type="http://schemas.openxmlformats.org/officeDocument/2006/relationships/slideLayout" Target="../slideLayouts/slideLayout306.xml"/><Relationship Id="rId5" Type="http://schemas.openxmlformats.org/officeDocument/2006/relationships/slideLayout" Target="../slideLayouts/slideLayout300.xml"/><Relationship Id="rId10" Type="http://schemas.openxmlformats.org/officeDocument/2006/relationships/slideLayout" Target="../slideLayouts/slideLayout305.xml"/><Relationship Id="rId4" Type="http://schemas.openxmlformats.org/officeDocument/2006/relationships/slideLayout" Target="../slideLayouts/slideLayout299.xml"/><Relationship Id="rId9" Type="http://schemas.openxmlformats.org/officeDocument/2006/relationships/slideLayout" Target="../slideLayouts/slideLayout30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15.xml"/><Relationship Id="rId13" Type="http://schemas.openxmlformats.org/officeDocument/2006/relationships/theme" Target="../theme/theme27.xml"/><Relationship Id="rId3" Type="http://schemas.openxmlformats.org/officeDocument/2006/relationships/slideLayout" Target="../slideLayouts/slideLayout310.xml"/><Relationship Id="rId7" Type="http://schemas.openxmlformats.org/officeDocument/2006/relationships/slideLayout" Target="../slideLayouts/slideLayout314.xml"/><Relationship Id="rId12" Type="http://schemas.openxmlformats.org/officeDocument/2006/relationships/slideLayout" Target="../slideLayouts/slideLayout319.xml"/><Relationship Id="rId2" Type="http://schemas.openxmlformats.org/officeDocument/2006/relationships/slideLayout" Target="../slideLayouts/slideLayout309.xml"/><Relationship Id="rId1" Type="http://schemas.openxmlformats.org/officeDocument/2006/relationships/slideLayout" Target="../slideLayouts/slideLayout308.xml"/><Relationship Id="rId6" Type="http://schemas.openxmlformats.org/officeDocument/2006/relationships/slideLayout" Target="../slideLayouts/slideLayout313.xml"/><Relationship Id="rId11" Type="http://schemas.openxmlformats.org/officeDocument/2006/relationships/slideLayout" Target="../slideLayouts/slideLayout318.xml"/><Relationship Id="rId5" Type="http://schemas.openxmlformats.org/officeDocument/2006/relationships/slideLayout" Target="../slideLayouts/slideLayout312.xml"/><Relationship Id="rId10" Type="http://schemas.openxmlformats.org/officeDocument/2006/relationships/slideLayout" Target="../slideLayouts/slideLayout317.xml"/><Relationship Id="rId4" Type="http://schemas.openxmlformats.org/officeDocument/2006/relationships/slideLayout" Target="../slideLayouts/slideLayout311.xml"/><Relationship Id="rId9" Type="http://schemas.openxmlformats.org/officeDocument/2006/relationships/slideLayout" Target="../slideLayouts/slideLayout316.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27.xml"/><Relationship Id="rId13" Type="http://schemas.openxmlformats.org/officeDocument/2006/relationships/theme" Target="../theme/theme28.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slideLayout" Target="../slideLayouts/slideLayout331.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39.xml"/><Relationship Id="rId13" Type="http://schemas.openxmlformats.org/officeDocument/2006/relationships/theme" Target="../theme/theme29.xml"/><Relationship Id="rId3" Type="http://schemas.openxmlformats.org/officeDocument/2006/relationships/slideLayout" Target="../slideLayouts/slideLayout334.xml"/><Relationship Id="rId7" Type="http://schemas.openxmlformats.org/officeDocument/2006/relationships/slideLayout" Target="../slideLayouts/slideLayout338.xml"/><Relationship Id="rId12" Type="http://schemas.openxmlformats.org/officeDocument/2006/relationships/slideLayout" Target="../slideLayouts/slideLayout343.xml"/><Relationship Id="rId2" Type="http://schemas.openxmlformats.org/officeDocument/2006/relationships/slideLayout" Target="../slideLayouts/slideLayout333.xml"/><Relationship Id="rId1" Type="http://schemas.openxmlformats.org/officeDocument/2006/relationships/slideLayout" Target="../slideLayouts/slideLayout332.xml"/><Relationship Id="rId6" Type="http://schemas.openxmlformats.org/officeDocument/2006/relationships/slideLayout" Target="../slideLayouts/slideLayout337.xml"/><Relationship Id="rId11" Type="http://schemas.openxmlformats.org/officeDocument/2006/relationships/slideLayout" Target="../slideLayouts/slideLayout342.xml"/><Relationship Id="rId5" Type="http://schemas.openxmlformats.org/officeDocument/2006/relationships/slideLayout" Target="../slideLayouts/slideLayout336.xml"/><Relationship Id="rId10" Type="http://schemas.openxmlformats.org/officeDocument/2006/relationships/slideLayout" Target="../slideLayouts/slideLayout341.xml"/><Relationship Id="rId4" Type="http://schemas.openxmlformats.org/officeDocument/2006/relationships/slideLayout" Target="../slideLayouts/slideLayout335.xml"/><Relationship Id="rId9" Type="http://schemas.openxmlformats.org/officeDocument/2006/relationships/slideLayout" Target="../slideLayouts/slideLayout3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51.xml"/><Relationship Id="rId13" Type="http://schemas.openxmlformats.org/officeDocument/2006/relationships/theme" Target="../theme/theme30.xml"/><Relationship Id="rId3" Type="http://schemas.openxmlformats.org/officeDocument/2006/relationships/slideLayout" Target="../slideLayouts/slideLayout346.xml"/><Relationship Id="rId7" Type="http://schemas.openxmlformats.org/officeDocument/2006/relationships/slideLayout" Target="../slideLayouts/slideLayout350.xml"/><Relationship Id="rId12" Type="http://schemas.openxmlformats.org/officeDocument/2006/relationships/slideLayout" Target="../slideLayouts/slideLayout355.xml"/><Relationship Id="rId2" Type="http://schemas.openxmlformats.org/officeDocument/2006/relationships/slideLayout" Target="../slideLayouts/slideLayout345.xml"/><Relationship Id="rId1" Type="http://schemas.openxmlformats.org/officeDocument/2006/relationships/slideLayout" Target="../slideLayouts/slideLayout344.xml"/><Relationship Id="rId6" Type="http://schemas.openxmlformats.org/officeDocument/2006/relationships/slideLayout" Target="../slideLayouts/slideLayout349.xml"/><Relationship Id="rId11" Type="http://schemas.openxmlformats.org/officeDocument/2006/relationships/slideLayout" Target="../slideLayouts/slideLayout354.xml"/><Relationship Id="rId5" Type="http://schemas.openxmlformats.org/officeDocument/2006/relationships/slideLayout" Target="../slideLayouts/slideLayout348.xml"/><Relationship Id="rId10" Type="http://schemas.openxmlformats.org/officeDocument/2006/relationships/slideLayout" Target="../slideLayouts/slideLayout353.xml"/><Relationship Id="rId4" Type="http://schemas.openxmlformats.org/officeDocument/2006/relationships/slideLayout" Target="../slideLayouts/slideLayout347.xml"/><Relationship Id="rId9" Type="http://schemas.openxmlformats.org/officeDocument/2006/relationships/slideLayout" Target="../slideLayouts/slideLayout352.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63.xml"/><Relationship Id="rId13" Type="http://schemas.openxmlformats.org/officeDocument/2006/relationships/theme" Target="../theme/theme31.xml"/><Relationship Id="rId3" Type="http://schemas.openxmlformats.org/officeDocument/2006/relationships/slideLayout" Target="../slideLayouts/slideLayout358.xml"/><Relationship Id="rId7" Type="http://schemas.openxmlformats.org/officeDocument/2006/relationships/slideLayout" Target="../slideLayouts/slideLayout362.xml"/><Relationship Id="rId12" Type="http://schemas.openxmlformats.org/officeDocument/2006/relationships/slideLayout" Target="../slideLayouts/slideLayout367.xml"/><Relationship Id="rId2" Type="http://schemas.openxmlformats.org/officeDocument/2006/relationships/slideLayout" Target="../slideLayouts/slideLayout357.xml"/><Relationship Id="rId1" Type="http://schemas.openxmlformats.org/officeDocument/2006/relationships/slideLayout" Target="../slideLayouts/slideLayout356.xml"/><Relationship Id="rId6" Type="http://schemas.openxmlformats.org/officeDocument/2006/relationships/slideLayout" Target="../slideLayouts/slideLayout361.xml"/><Relationship Id="rId11" Type="http://schemas.openxmlformats.org/officeDocument/2006/relationships/slideLayout" Target="../slideLayouts/slideLayout366.xml"/><Relationship Id="rId5" Type="http://schemas.openxmlformats.org/officeDocument/2006/relationships/slideLayout" Target="../slideLayouts/slideLayout360.xml"/><Relationship Id="rId10" Type="http://schemas.openxmlformats.org/officeDocument/2006/relationships/slideLayout" Target="../slideLayouts/slideLayout365.xml"/><Relationship Id="rId4" Type="http://schemas.openxmlformats.org/officeDocument/2006/relationships/slideLayout" Target="../slideLayouts/slideLayout359.xml"/><Relationship Id="rId9" Type="http://schemas.openxmlformats.org/officeDocument/2006/relationships/slideLayout" Target="../slideLayouts/slideLayout364.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75.xml"/><Relationship Id="rId13" Type="http://schemas.openxmlformats.org/officeDocument/2006/relationships/theme" Target="../theme/theme32.xml"/><Relationship Id="rId3" Type="http://schemas.openxmlformats.org/officeDocument/2006/relationships/slideLayout" Target="../slideLayouts/slideLayout370.xml"/><Relationship Id="rId7" Type="http://schemas.openxmlformats.org/officeDocument/2006/relationships/slideLayout" Target="../slideLayouts/slideLayout374.xml"/><Relationship Id="rId12" Type="http://schemas.openxmlformats.org/officeDocument/2006/relationships/slideLayout" Target="../slideLayouts/slideLayout379.xml"/><Relationship Id="rId2" Type="http://schemas.openxmlformats.org/officeDocument/2006/relationships/slideLayout" Target="../slideLayouts/slideLayout369.xml"/><Relationship Id="rId1" Type="http://schemas.openxmlformats.org/officeDocument/2006/relationships/slideLayout" Target="../slideLayouts/slideLayout368.xml"/><Relationship Id="rId6" Type="http://schemas.openxmlformats.org/officeDocument/2006/relationships/slideLayout" Target="../slideLayouts/slideLayout373.xml"/><Relationship Id="rId11" Type="http://schemas.openxmlformats.org/officeDocument/2006/relationships/slideLayout" Target="../slideLayouts/slideLayout378.xml"/><Relationship Id="rId5" Type="http://schemas.openxmlformats.org/officeDocument/2006/relationships/slideLayout" Target="../slideLayouts/slideLayout372.xml"/><Relationship Id="rId10" Type="http://schemas.openxmlformats.org/officeDocument/2006/relationships/slideLayout" Target="../slideLayouts/slideLayout377.xml"/><Relationship Id="rId4" Type="http://schemas.openxmlformats.org/officeDocument/2006/relationships/slideLayout" Target="../slideLayouts/slideLayout371.xml"/><Relationship Id="rId9" Type="http://schemas.openxmlformats.org/officeDocument/2006/relationships/slideLayout" Target="../slideLayouts/slideLayout376.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87.xml"/><Relationship Id="rId13" Type="http://schemas.openxmlformats.org/officeDocument/2006/relationships/theme" Target="../theme/theme33.xml"/><Relationship Id="rId3" Type="http://schemas.openxmlformats.org/officeDocument/2006/relationships/slideLayout" Target="../slideLayouts/slideLayout382.xml"/><Relationship Id="rId7" Type="http://schemas.openxmlformats.org/officeDocument/2006/relationships/slideLayout" Target="../slideLayouts/slideLayout386.xml"/><Relationship Id="rId12" Type="http://schemas.openxmlformats.org/officeDocument/2006/relationships/slideLayout" Target="../slideLayouts/slideLayout391.xml"/><Relationship Id="rId2" Type="http://schemas.openxmlformats.org/officeDocument/2006/relationships/slideLayout" Target="../slideLayouts/slideLayout381.xml"/><Relationship Id="rId1" Type="http://schemas.openxmlformats.org/officeDocument/2006/relationships/slideLayout" Target="../slideLayouts/slideLayout380.xml"/><Relationship Id="rId6" Type="http://schemas.openxmlformats.org/officeDocument/2006/relationships/slideLayout" Target="../slideLayouts/slideLayout385.xml"/><Relationship Id="rId11" Type="http://schemas.openxmlformats.org/officeDocument/2006/relationships/slideLayout" Target="../slideLayouts/slideLayout390.xml"/><Relationship Id="rId5" Type="http://schemas.openxmlformats.org/officeDocument/2006/relationships/slideLayout" Target="../slideLayouts/slideLayout384.xml"/><Relationship Id="rId10" Type="http://schemas.openxmlformats.org/officeDocument/2006/relationships/slideLayout" Target="../slideLayouts/slideLayout389.xml"/><Relationship Id="rId4" Type="http://schemas.openxmlformats.org/officeDocument/2006/relationships/slideLayout" Target="../slideLayouts/slideLayout383.xml"/><Relationship Id="rId9" Type="http://schemas.openxmlformats.org/officeDocument/2006/relationships/slideLayout" Target="../slideLayouts/slideLayout388.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99.xml"/><Relationship Id="rId13" Type="http://schemas.openxmlformats.org/officeDocument/2006/relationships/theme" Target="../theme/theme34.xml"/><Relationship Id="rId3" Type="http://schemas.openxmlformats.org/officeDocument/2006/relationships/slideLayout" Target="../slideLayouts/slideLayout394.xml"/><Relationship Id="rId7" Type="http://schemas.openxmlformats.org/officeDocument/2006/relationships/slideLayout" Target="../slideLayouts/slideLayout398.xml"/><Relationship Id="rId12" Type="http://schemas.openxmlformats.org/officeDocument/2006/relationships/slideLayout" Target="../slideLayouts/slideLayout403.xml"/><Relationship Id="rId2" Type="http://schemas.openxmlformats.org/officeDocument/2006/relationships/slideLayout" Target="../slideLayouts/slideLayout393.xml"/><Relationship Id="rId1" Type="http://schemas.openxmlformats.org/officeDocument/2006/relationships/slideLayout" Target="../slideLayouts/slideLayout392.xml"/><Relationship Id="rId6" Type="http://schemas.openxmlformats.org/officeDocument/2006/relationships/slideLayout" Target="../slideLayouts/slideLayout397.xml"/><Relationship Id="rId11" Type="http://schemas.openxmlformats.org/officeDocument/2006/relationships/slideLayout" Target="../slideLayouts/slideLayout402.xml"/><Relationship Id="rId5" Type="http://schemas.openxmlformats.org/officeDocument/2006/relationships/slideLayout" Target="../slideLayouts/slideLayout396.xml"/><Relationship Id="rId10" Type="http://schemas.openxmlformats.org/officeDocument/2006/relationships/slideLayout" Target="../slideLayouts/slideLayout401.xml"/><Relationship Id="rId4" Type="http://schemas.openxmlformats.org/officeDocument/2006/relationships/slideLayout" Target="../slideLayouts/slideLayout395.xml"/><Relationship Id="rId9" Type="http://schemas.openxmlformats.org/officeDocument/2006/relationships/slideLayout" Target="../slideLayouts/slideLayout400.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411.xml"/><Relationship Id="rId13" Type="http://schemas.openxmlformats.org/officeDocument/2006/relationships/theme" Target="../theme/theme35.xml"/><Relationship Id="rId3" Type="http://schemas.openxmlformats.org/officeDocument/2006/relationships/slideLayout" Target="../slideLayouts/slideLayout406.xml"/><Relationship Id="rId7" Type="http://schemas.openxmlformats.org/officeDocument/2006/relationships/slideLayout" Target="../slideLayouts/slideLayout410.xml"/><Relationship Id="rId12" Type="http://schemas.openxmlformats.org/officeDocument/2006/relationships/slideLayout" Target="../slideLayouts/slideLayout415.xml"/><Relationship Id="rId2" Type="http://schemas.openxmlformats.org/officeDocument/2006/relationships/slideLayout" Target="../slideLayouts/slideLayout405.xml"/><Relationship Id="rId1" Type="http://schemas.openxmlformats.org/officeDocument/2006/relationships/slideLayout" Target="../slideLayouts/slideLayout404.xml"/><Relationship Id="rId6" Type="http://schemas.openxmlformats.org/officeDocument/2006/relationships/slideLayout" Target="../slideLayouts/slideLayout409.xml"/><Relationship Id="rId11" Type="http://schemas.openxmlformats.org/officeDocument/2006/relationships/slideLayout" Target="../slideLayouts/slideLayout414.xml"/><Relationship Id="rId5" Type="http://schemas.openxmlformats.org/officeDocument/2006/relationships/slideLayout" Target="../slideLayouts/slideLayout408.xml"/><Relationship Id="rId10" Type="http://schemas.openxmlformats.org/officeDocument/2006/relationships/slideLayout" Target="../slideLayouts/slideLayout413.xml"/><Relationship Id="rId4" Type="http://schemas.openxmlformats.org/officeDocument/2006/relationships/slideLayout" Target="../slideLayouts/slideLayout407.xml"/><Relationship Id="rId9" Type="http://schemas.openxmlformats.org/officeDocument/2006/relationships/slideLayout" Target="../slideLayouts/slideLayout412.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423.xml"/><Relationship Id="rId13" Type="http://schemas.openxmlformats.org/officeDocument/2006/relationships/theme" Target="../theme/theme36.xml"/><Relationship Id="rId3" Type="http://schemas.openxmlformats.org/officeDocument/2006/relationships/slideLayout" Target="../slideLayouts/slideLayout418.xml"/><Relationship Id="rId7" Type="http://schemas.openxmlformats.org/officeDocument/2006/relationships/slideLayout" Target="../slideLayouts/slideLayout422.xml"/><Relationship Id="rId12" Type="http://schemas.openxmlformats.org/officeDocument/2006/relationships/slideLayout" Target="../slideLayouts/slideLayout427.xml"/><Relationship Id="rId2" Type="http://schemas.openxmlformats.org/officeDocument/2006/relationships/slideLayout" Target="../slideLayouts/slideLayout417.xml"/><Relationship Id="rId1" Type="http://schemas.openxmlformats.org/officeDocument/2006/relationships/slideLayout" Target="../slideLayouts/slideLayout416.xml"/><Relationship Id="rId6" Type="http://schemas.openxmlformats.org/officeDocument/2006/relationships/slideLayout" Target="../slideLayouts/slideLayout421.xml"/><Relationship Id="rId11" Type="http://schemas.openxmlformats.org/officeDocument/2006/relationships/slideLayout" Target="../slideLayouts/slideLayout426.xml"/><Relationship Id="rId5" Type="http://schemas.openxmlformats.org/officeDocument/2006/relationships/slideLayout" Target="../slideLayouts/slideLayout420.xml"/><Relationship Id="rId10" Type="http://schemas.openxmlformats.org/officeDocument/2006/relationships/slideLayout" Target="../slideLayouts/slideLayout425.xml"/><Relationship Id="rId4" Type="http://schemas.openxmlformats.org/officeDocument/2006/relationships/slideLayout" Target="../slideLayouts/slideLayout419.xml"/><Relationship Id="rId9" Type="http://schemas.openxmlformats.org/officeDocument/2006/relationships/slideLayout" Target="../slideLayouts/slideLayout424.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35.xml"/><Relationship Id="rId13" Type="http://schemas.openxmlformats.org/officeDocument/2006/relationships/theme" Target="../theme/theme37.xml"/><Relationship Id="rId3" Type="http://schemas.openxmlformats.org/officeDocument/2006/relationships/slideLayout" Target="../slideLayouts/slideLayout430.xml"/><Relationship Id="rId7" Type="http://schemas.openxmlformats.org/officeDocument/2006/relationships/slideLayout" Target="../slideLayouts/slideLayout434.xml"/><Relationship Id="rId12" Type="http://schemas.openxmlformats.org/officeDocument/2006/relationships/slideLayout" Target="../slideLayouts/slideLayout439.xml"/><Relationship Id="rId2" Type="http://schemas.openxmlformats.org/officeDocument/2006/relationships/slideLayout" Target="../slideLayouts/slideLayout429.xml"/><Relationship Id="rId1" Type="http://schemas.openxmlformats.org/officeDocument/2006/relationships/slideLayout" Target="../slideLayouts/slideLayout428.xml"/><Relationship Id="rId6" Type="http://schemas.openxmlformats.org/officeDocument/2006/relationships/slideLayout" Target="../slideLayouts/slideLayout433.xml"/><Relationship Id="rId11" Type="http://schemas.openxmlformats.org/officeDocument/2006/relationships/slideLayout" Target="../slideLayouts/slideLayout438.xml"/><Relationship Id="rId5" Type="http://schemas.openxmlformats.org/officeDocument/2006/relationships/slideLayout" Target="../slideLayouts/slideLayout432.xml"/><Relationship Id="rId10" Type="http://schemas.openxmlformats.org/officeDocument/2006/relationships/slideLayout" Target="../slideLayouts/slideLayout437.xml"/><Relationship Id="rId4" Type="http://schemas.openxmlformats.org/officeDocument/2006/relationships/slideLayout" Target="../slideLayouts/slideLayout431.xml"/><Relationship Id="rId9" Type="http://schemas.openxmlformats.org/officeDocument/2006/relationships/slideLayout" Target="../slideLayouts/slideLayout436.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47.xml"/><Relationship Id="rId13" Type="http://schemas.openxmlformats.org/officeDocument/2006/relationships/theme" Target="../theme/theme38.xml"/><Relationship Id="rId3" Type="http://schemas.openxmlformats.org/officeDocument/2006/relationships/slideLayout" Target="../slideLayouts/slideLayout442.xml"/><Relationship Id="rId7" Type="http://schemas.openxmlformats.org/officeDocument/2006/relationships/slideLayout" Target="../slideLayouts/slideLayout446.xml"/><Relationship Id="rId12" Type="http://schemas.openxmlformats.org/officeDocument/2006/relationships/slideLayout" Target="../slideLayouts/slideLayout451.xml"/><Relationship Id="rId2" Type="http://schemas.openxmlformats.org/officeDocument/2006/relationships/slideLayout" Target="../slideLayouts/slideLayout441.xml"/><Relationship Id="rId1" Type="http://schemas.openxmlformats.org/officeDocument/2006/relationships/slideLayout" Target="../slideLayouts/slideLayout440.xml"/><Relationship Id="rId6" Type="http://schemas.openxmlformats.org/officeDocument/2006/relationships/slideLayout" Target="../slideLayouts/slideLayout445.xml"/><Relationship Id="rId11" Type="http://schemas.openxmlformats.org/officeDocument/2006/relationships/slideLayout" Target="../slideLayouts/slideLayout450.xml"/><Relationship Id="rId5" Type="http://schemas.openxmlformats.org/officeDocument/2006/relationships/slideLayout" Target="../slideLayouts/slideLayout444.xml"/><Relationship Id="rId10" Type="http://schemas.openxmlformats.org/officeDocument/2006/relationships/slideLayout" Target="../slideLayouts/slideLayout449.xml"/><Relationship Id="rId4" Type="http://schemas.openxmlformats.org/officeDocument/2006/relationships/slideLayout" Target="../slideLayouts/slideLayout443.xml"/><Relationship Id="rId9" Type="http://schemas.openxmlformats.org/officeDocument/2006/relationships/slideLayout" Target="../slideLayouts/slideLayout448.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59.xml"/><Relationship Id="rId13" Type="http://schemas.openxmlformats.org/officeDocument/2006/relationships/theme" Target="../theme/theme39.xml"/><Relationship Id="rId3" Type="http://schemas.openxmlformats.org/officeDocument/2006/relationships/slideLayout" Target="../slideLayouts/slideLayout454.xml"/><Relationship Id="rId7" Type="http://schemas.openxmlformats.org/officeDocument/2006/relationships/slideLayout" Target="../slideLayouts/slideLayout458.xml"/><Relationship Id="rId12" Type="http://schemas.openxmlformats.org/officeDocument/2006/relationships/slideLayout" Target="../slideLayouts/slideLayout463.xml"/><Relationship Id="rId2" Type="http://schemas.openxmlformats.org/officeDocument/2006/relationships/slideLayout" Target="../slideLayouts/slideLayout453.xml"/><Relationship Id="rId1" Type="http://schemas.openxmlformats.org/officeDocument/2006/relationships/slideLayout" Target="../slideLayouts/slideLayout452.xml"/><Relationship Id="rId6" Type="http://schemas.openxmlformats.org/officeDocument/2006/relationships/slideLayout" Target="../slideLayouts/slideLayout457.xml"/><Relationship Id="rId11" Type="http://schemas.openxmlformats.org/officeDocument/2006/relationships/slideLayout" Target="../slideLayouts/slideLayout462.xml"/><Relationship Id="rId5" Type="http://schemas.openxmlformats.org/officeDocument/2006/relationships/slideLayout" Target="../slideLayouts/slideLayout456.xml"/><Relationship Id="rId10" Type="http://schemas.openxmlformats.org/officeDocument/2006/relationships/slideLayout" Target="../slideLayouts/slideLayout461.xml"/><Relationship Id="rId4" Type="http://schemas.openxmlformats.org/officeDocument/2006/relationships/slideLayout" Target="../slideLayouts/slideLayout455.xml"/><Relationship Id="rId9" Type="http://schemas.openxmlformats.org/officeDocument/2006/relationships/slideLayout" Target="../slideLayouts/slideLayout46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71.xml"/><Relationship Id="rId13" Type="http://schemas.openxmlformats.org/officeDocument/2006/relationships/theme" Target="../theme/theme40.xml"/><Relationship Id="rId3" Type="http://schemas.openxmlformats.org/officeDocument/2006/relationships/slideLayout" Target="../slideLayouts/slideLayout466.xml"/><Relationship Id="rId7" Type="http://schemas.openxmlformats.org/officeDocument/2006/relationships/slideLayout" Target="../slideLayouts/slideLayout470.xml"/><Relationship Id="rId12" Type="http://schemas.openxmlformats.org/officeDocument/2006/relationships/slideLayout" Target="../slideLayouts/slideLayout475.xml"/><Relationship Id="rId2" Type="http://schemas.openxmlformats.org/officeDocument/2006/relationships/slideLayout" Target="../slideLayouts/slideLayout465.xml"/><Relationship Id="rId1" Type="http://schemas.openxmlformats.org/officeDocument/2006/relationships/slideLayout" Target="../slideLayouts/slideLayout464.xml"/><Relationship Id="rId6" Type="http://schemas.openxmlformats.org/officeDocument/2006/relationships/slideLayout" Target="../slideLayouts/slideLayout469.xml"/><Relationship Id="rId11" Type="http://schemas.openxmlformats.org/officeDocument/2006/relationships/slideLayout" Target="../slideLayouts/slideLayout474.xml"/><Relationship Id="rId5" Type="http://schemas.openxmlformats.org/officeDocument/2006/relationships/slideLayout" Target="../slideLayouts/slideLayout468.xml"/><Relationship Id="rId10" Type="http://schemas.openxmlformats.org/officeDocument/2006/relationships/slideLayout" Target="../slideLayouts/slideLayout473.xml"/><Relationship Id="rId4" Type="http://schemas.openxmlformats.org/officeDocument/2006/relationships/slideLayout" Target="../slideLayouts/slideLayout467.xml"/><Relationship Id="rId9" Type="http://schemas.openxmlformats.org/officeDocument/2006/relationships/slideLayout" Target="../slideLayouts/slideLayout472.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83.xml"/><Relationship Id="rId13" Type="http://schemas.openxmlformats.org/officeDocument/2006/relationships/theme" Target="../theme/theme41.xml"/><Relationship Id="rId3" Type="http://schemas.openxmlformats.org/officeDocument/2006/relationships/slideLayout" Target="../slideLayouts/slideLayout478.xml"/><Relationship Id="rId7" Type="http://schemas.openxmlformats.org/officeDocument/2006/relationships/slideLayout" Target="../slideLayouts/slideLayout482.xml"/><Relationship Id="rId12" Type="http://schemas.openxmlformats.org/officeDocument/2006/relationships/slideLayout" Target="../slideLayouts/slideLayout487.xml"/><Relationship Id="rId2" Type="http://schemas.openxmlformats.org/officeDocument/2006/relationships/slideLayout" Target="../slideLayouts/slideLayout477.xml"/><Relationship Id="rId1" Type="http://schemas.openxmlformats.org/officeDocument/2006/relationships/slideLayout" Target="../slideLayouts/slideLayout476.xml"/><Relationship Id="rId6" Type="http://schemas.openxmlformats.org/officeDocument/2006/relationships/slideLayout" Target="../slideLayouts/slideLayout481.xml"/><Relationship Id="rId11" Type="http://schemas.openxmlformats.org/officeDocument/2006/relationships/slideLayout" Target="../slideLayouts/slideLayout486.xml"/><Relationship Id="rId5" Type="http://schemas.openxmlformats.org/officeDocument/2006/relationships/slideLayout" Target="../slideLayouts/slideLayout480.xml"/><Relationship Id="rId10" Type="http://schemas.openxmlformats.org/officeDocument/2006/relationships/slideLayout" Target="../slideLayouts/slideLayout485.xml"/><Relationship Id="rId4" Type="http://schemas.openxmlformats.org/officeDocument/2006/relationships/slideLayout" Target="../slideLayouts/slideLayout479.xml"/><Relationship Id="rId9" Type="http://schemas.openxmlformats.org/officeDocument/2006/relationships/slideLayout" Target="../slideLayouts/slideLayout484.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95.xml"/><Relationship Id="rId13" Type="http://schemas.openxmlformats.org/officeDocument/2006/relationships/theme" Target="../theme/theme42.xml"/><Relationship Id="rId3" Type="http://schemas.openxmlformats.org/officeDocument/2006/relationships/slideLayout" Target="../slideLayouts/slideLayout490.xml"/><Relationship Id="rId7" Type="http://schemas.openxmlformats.org/officeDocument/2006/relationships/slideLayout" Target="../slideLayouts/slideLayout494.xml"/><Relationship Id="rId12" Type="http://schemas.openxmlformats.org/officeDocument/2006/relationships/slideLayout" Target="../slideLayouts/slideLayout499.xml"/><Relationship Id="rId2" Type="http://schemas.openxmlformats.org/officeDocument/2006/relationships/slideLayout" Target="../slideLayouts/slideLayout489.xml"/><Relationship Id="rId1" Type="http://schemas.openxmlformats.org/officeDocument/2006/relationships/slideLayout" Target="../slideLayouts/slideLayout488.xml"/><Relationship Id="rId6" Type="http://schemas.openxmlformats.org/officeDocument/2006/relationships/slideLayout" Target="../slideLayouts/slideLayout493.xml"/><Relationship Id="rId11" Type="http://schemas.openxmlformats.org/officeDocument/2006/relationships/slideLayout" Target="../slideLayouts/slideLayout498.xml"/><Relationship Id="rId5" Type="http://schemas.openxmlformats.org/officeDocument/2006/relationships/slideLayout" Target="../slideLayouts/slideLayout492.xml"/><Relationship Id="rId10" Type="http://schemas.openxmlformats.org/officeDocument/2006/relationships/slideLayout" Target="../slideLayouts/slideLayout497.xml"/><Relationship Id="rId4" Type="http://schemas.openxmlformats.org/officeDocument/2006/relationships/slideLayout" Target="../slideLayouts/slideLayout491.xml"/><Relationship Id="rId9" Type="http://schemas.openxmlformats.org/officeDocument/2006/relationships/slideLayout" Target="../slideLayouts/slideLayout496.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507.xml"/><Relationship Id="rId13" Type="http://schemas.openxmlformats.org/officeDocument/2006/relationships/theme" Target="../theme/theme43.xml"/><Relationship Id="rId3" Type="http://schemas.openxmlformats.org/officeDocument/2006/relationships/slideLayout" Target="../slideLayouts/slideLayout502.xml"/><Relationship Id="rId7" Type="http://schemas.openxmlformats.org/officeDocument/2006/relationships/slideLayout" Target="../slideLayouts/slideLayout506.xml"/><Relationship Id="rId12" Type="http://schemas.openxmlformats.org/officeDocument/2006/relationships/slideLayout" Target="../slideLayouts/slideLayout511.xml"/><Relationship Id="rId2" Type="http://schemas.openxmlformats.org/officeDocument/2006/relationships/slideLayout" Target="../slideLayouts/slideLayout501.xml"/><Relationship Id="rId1" Type="http://schemas.openxmlformats.org/officeDocument/2006/relationships/slideLayout" Target="../slideLayouts/slideLayout500.xml"/><Relationship Id="rId6" Type="http://schemas.openxmlformats.org/officeDocument/2006/relationships/slideLayout" Target="../slideLayouts/slideLayout505.xml"/><Relationship Id="rId11" Type="http://schemas.openxmlformats.org/officeDocument/2006/relationships/slideLayout" Target="../slideLayouts/slideLayout510.xml"/><Relationship Id="rId5" Type="http://schemas.openxmlformats.org/officeDocument/2006/relationships/slideLayout" Target="../slideLayouts/slideLayout504.xml"/><Relationship Id="rId10" Type="http://schemas.openxmlformats.org/officeDocument/2006/relationships/slideLayout" Target="../slideLayouts/slideLayout509.xml"/><Relationship Id="rId4" Type="http://schemas.openxmlformats.org/officeDocument/2006/relationships/slideLayout" Target="../slideLayouts/slideLayout503.xml"/><Relationship Id="rId9" Type="http://schemas.openxmlformats.org/officeDocument/2006/relationships/slideLayout" Target="../slideLayouts/slideLayout508.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519.xml"/><Relationship Id="rId13" Type="http://schemas.openxmlformats.org/officeDocument/2006/relationships/theme" Target="../theme/theme44.xml"/><Relationship Id="rId3" Type="http://schemas.openxmlformats.org/officeDocument/2006/relationships/slideLayout" Target="../slideLayouts/slideLayout514.xml"/><Relationship Id="rId7" Type="http://schemas.openxmlformats.org/officeDocument/2006/relationships/slideLayout" Target="../slideLayouts/slideLayout518.xml"/><Relationship Id="rId12" Type="http://schemas.openxmlformats.org/officeDocument/2006/relationships/slideLayout" Target="../slideLayouts/slideLayout523.xml"/><Relationship Id="rId2" Type="http://schemas.openxmlformats.org/officeDocument/2006/relationships/slideLayout" Target="../slideLayouts/slideLayout513.xml"/><Relationship Id="rId1" Type="http://schemas.openxmlformats.org/officeDocument/2006/relationships/slideLayout" Target="../slideLayouts/slideLayout512.xml"/><Relationship Id="rId6" Type="http://schemas.openxmlformats.org/officeDocument/2006/relationships/slideLayout" Target="../slideLayouts/slideLayout517.xml"/><Relationship Id="rId11" Type="http://schemas.openxmlformats.org/officeDocument/2006/relationships/slideLayout" Target="../slideLayouts/slideLayout522.xml"/><Relationship Id="rId5" Type="http://schemas.openxmlformats.org/officeDocument/2006/relationships/slideLayout" Target="../slideLayouts/slideLayout516.xml"/><Relationship Id="rId10" Type="http://schemas.openxmlformats.org/officeDocument/2006/relationships/slideLayout" Target="../slideLayouts/slideLayout521.xml"/><Relationship Id="rId4" Type="http://schemas.openxmlformats.org/officeDocument/2006/relationships/slideLayout" Target="../slideLayouts/slideLayout515.xml"/><Relationship Id="rId9" Type="http://schemas.openxmlformats.org/officeDocument/2006/relationships/slideLayout" Target="../slideLayouts/slideLayout520.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531.xml"/><Relationship Id="rId13" Type="http://schemas.openxmlformats.org/officeDocument/2006/relationships/theme" Target="../theme/theme45.xml"/><Relationship Id="rId3" Type="http://schemas.openxmlformats.org/officeDocument/2006/relationships/slideLayout" Target="../slideLayouts/slideLayout526.xml"/><Relationship Id="rId7" Type="http://schemas.openxmlformats.org/officeDocument/2006/relationships/slideLayout" Target="../slideLayouts/slideLayout530.xml"/><Relationship Id="rId12" Type="http://schemas.openxmlformats.org/officeDocument/2006/relationships/slideLayout" Target="../slideLayouts/slideLayout535.xml"/><Relationship Id="rId2" Type="http://schemas.openxmlformats.org/officeDocument/2006/relationships/slideLayout" Target="../slideLayouts/slideLayout525.xml"/><Relationship Id="rId1" Type="http://schemas.openxmlformats.org/officeDocument/2006/relationships/slideLayout" Target="../slideLayouts/slideLayout524.xml"/><Relationship Id="rId6" Type="http://schemas.openxmlformats.org/officeDocument/2006/relationships/slideLayout" Target="../slideLayouts/slideLayout529.xml"/><Relationship Id="rId11" Type="http://schemas.openxmlformats.org/officeDocument/2006/relationships/slideLayout" Target="../slideLayouts/slideLayout534.xml"/><Relationship Id="rId5" Type="http://schemas.openxmlformats.org/officeDocument/2006/relationships/slideLayout" Target="../slideLayouts/slideLayout528.xml"/><Relationship Id="rId10" Type="http://schemas.openxmlformats.org/officeDocument/2006/relationships/slideLayout" Target="../slideLayouts/slideLayout533.xml"/><Relationship Id="rId4" Type="http://schemas.openxmlformats.org/officeDocument/2006/relationships/slideLayout" Target="../slideLayouts/slideLayout527.xml"/><Relationship Id="rId9" Type="http://schemas.openxmlformats.org/officeDocument/2006/relationships/slideLayout" Target="../slideLayouts/slideLayout532.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43.xml"/><Relationship Id="rId13" Type="http://schemas.openxmlformats.org/officeDocument/2006/relationships/theme" Target="../theme/theme46.xml"/><Relationship Id="rId3" Type="http://schemas.openxmlformats.org/officeDocument/2006/relationships/slideLayout" Target="../slideLayouts/slideLayout538.xml"/><Relationship Id="rId7" Type="http://schemas.openxmlformats.org/officeDocument/2006/relationships/slideLayout" Target="../slideLayouts/slideLayout542.xml"/><Relationship Id="rId12" Type="http://schemas.openxmlformats.org/officeDocument/2006/relationships/slideLayout" Target="../slideLayouts/slideLayout547.xml"/><Relationship Id="rId2" Type="http://schemas.openxmlformats.org/officeDocument/2006/relationships/slideLayout" Target="../slideLayouts/slideLayout537.xml"/><Relationship Id="rId1" Type="http://schemas.openxmlformats.org/officeDocument/2006/relationships/slideLayout" Target="../slideLayouts/slideLayout536.xml"/><Relationship Id="rId6" Type="http://schemas.openxmlformats.org/officeDocument/2006/relationships/slideLayout" Target="../slideLayouts/slideLayout541.xml"/><Relationship Id="rId11" Type="http://schemas.openxmlformats.org/officeDocument/2006/relationships/slideLayout" Target="../slideLayouts/slideLayout546.xml"/><Relationship Id="rId5" Type="http://schemas.openxmlformats.org/officeDocument/2006/relationships/slideLayout" Target="../slideLayouts/slideLayout540.xml"/><Relationship Id="rId10" Type="http://schemas.openxmlformats.org/officeDocument/2006/relationships/slideLayout" Target="../slideLayouts/slideLayout545.xml"/><Relationship Id="rId4" Type="http://schemas.openxmlformats.org/officeDocument/2006/relationships/slideLayout" Target="../slideLayouts/slideLayout539.xml"/><Relationship Id="rId9" Type="http://schemas.openxmlformats.org/officeDocument/2006/relationships/slideLayout" Target="../slideLayouts/slideLayout544.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55.xml"/><Relationship Id="rId13" Type="http://schemas.openxmlformats.org/officeDocument/2006/relationships/theme" Target="../theme/theme47.xml"/><Relationship Id="rId3" Type="http://schemas.openxmlformats.org/officeDocument/2006/relationships/slideLayout" Target="../slideLayouts/slideLayout550.xml"/><Relationship Id="rId7" Type="http://schemas.openxmlformats.org/officeDocument/2006/relationships/slideLayout" Target="../slideLayouts/slideLayout554.xml"/><Relationship Id="rId12" Type="http://schemas.openxmlformats.org/officeDocument/2006/relationships/slideLayout" Target="../slideLayouts/slideLayout559.xml"/><Relationship Id="rId2" Type="http://schemas.openxmlformats.org/officeDocument/2006/relationships/slideLayout" Target="../slideLayouts/slideLayout549.xml"/><Relationship Id="rId1" Type="http://schemas.openxmlformats.org/officeDocument/2006/relationships/slideLayout" Target="../slideLayouts/slideLayout548.xml"/><Relationship Id="rId6" Type="http://schemas.openxmlformats.org/officeDocument/2006/relationships/slideLayout" Target="../slideLayouts/slideLayout553.xml"/><Relationship Id="rId11" Type="http://schemas.openxmlformats.org/officeDocument/2006/relationships/slideLayout" Target="../slideLayouts/slideLayout558.xml"/><Relationship Id="rId5" Type="http://schemas.openxmlformats.org/officeDocument/2006/relationships/slideLayout" Target="../slideLayouts/slideLayout552.xml"/><Relationship Id="rId10" Type="http://schemas.openxmlformats.org/officeDocument/2006/relationships/slideLayout" Target="../slideLayouts/slideLayout557.xml"/><Relationship Id="rId4" Type="http://schemas.openxmlformats.org/officeDocument/2006/relationships/slideLayout" Target="../slideLayouts/slideLayout551.xml"/><Relationship Id="rId9" Type="http://schemas.openxmlformats.org/officeDocument/2006/relationships/slideLayout" Target="../slideLayouts/slideLayout556.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67.xml"/><Relationship Id="rId13" Type="http://schemas.openxmlformats.org/officeDocument/2006/relationships/theme" Target="../theme/theme48.xml"/><Relationship Id="rId3" Type="http://schemas.openxmlformats.org/officeDocument/2006/relationships/slideLayout" Target="../slideLayouts/slideLayout562.xml"/><Relationship Id="rId7" Type="http://schemas.openxmlformats.org/officeDocument/2006/relationships/slideLayout" Target="../slideLayouts/slideLayout566.xml"/><Relationship Id="rId12" Type="http://schemas.openxmlformats.org/officeDocument/2006/relationships/slideLayout" Target="../slideLayouts/slideLayout571.xml"/><Relationship Id="rId2" Type="http://schemas.openxmlformats.org/officeDocument/2006/relationships/slideLayout" Target="../slideLayouts/slideLayout561.xml"/><Relationship Id="rId1" Type="http://schemas.openxmlformats.org/officeDocument/2006/relationships/slideLayout" Target="../slideLayouts/slideLayout560.xml"/><Relationship Id="rId6" Type="http://schemas.openxmlformats.org/officeDocument/2006/relationships/slideLayout" Target="../slideLayouts/slideLayout565.xml"/><Relationship Id="rId11" Type="http://schemas.openxmlformats.org/officeDocument/2006/relationships/slideLayout" Target="../slideLayouts/slideLayout570.xml"/><Relationship Id="rId5" Type="http://schemas.openxmlformats.org/officeDocument/2006/relationships/slideLayout" Target="../slideLayouts/slideLayout564.xml"/><Relationship Id="rId10" Type="http://schemas.openxmlformats.org/officeDocument/2006/relationships/slideLayout" Target="../slideLayouts/slideLayout569.xml"/><Relationship Id="rId4" Type="http://schemas.openxmlformats.org/officeDocument/2006/relationships/slideLayout" Target="../slideLayouts/slideLayout563.xml"/><Relationship Id="rId9" Type="http://schemas.openxmlformats.org/officeDocument/2006/relationships/slideLayout" Target="../slideLayouts/slideLayout568.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79.xml"/><Relationship Id="rId13" Type="http://schemas.openxmlformats.org/officeDocument/2006/relationships/theme" Target="../theme/theme49.xml"/><Relationship Id="rId3" Type="http://schemas.openxmlformats.org/officeDocument/2006/relationships/slideLayout" Target="../slideLayouts/slideLayout574.xml"/><Relationship Id="rId7" Type="http://schemas.openxmlformats.org/officeDocument/2006/relationships/slideLayout" Target="../slideLayouts/slideLayout578.xml"/><Relationship Id="rId12" Type="http://schemas.openxmlformats.org/officeDocument/2006/relationships/slideLayout" Target="../slideLayouts/slideLayout583.xml"/><Relationship Id="rId2" Type="http://schemas.openxmlformats.org/officeDocument/2006/relationships/slideLayout" Target="../slideLayouts/slideLayout573.xml"/><Relationship Id="rId1" Type="http://schemas.openxmlformats.org/officeDocument/2006/relationships/slideLayout" Target="../slideLayouts/slideLayout572.xml"/><Relationship Id="rId6" Type="http://schemas.openxmlformats.org/officeDocument/2006/relationships/slideLayout" Target="../slideLayouts/slideLayout577.xml"/><Relationship Id="rId11" Type="http://schemas.openxmlformats.org/officeDocument/2006/relationships/slideLayout" Target="../slideLayouts/slideLayout582.xml"/><Relationship Id="rId5" Type="http://schemas.openxmlformats.org/officeDocument/2006/relationships/slideLayout" Target="../slideLayouts/slideLayout576.xml"/><Relationship Id="rId10" Type="http://schemas.openxmlformats.org/officeDocument/2006/relationships/slideLayout" Target="../slideLayouts/slideLayout581.xml"/><Relationship Id="rId4" Type="http://schemas.openxmlformats.org/officeDocument/2006/relationships/slideLayout" Target="../slideLayouts/slideLayout575.xml"/><Relationship Id="rId9" Type="http://schemas.openxmlformats.org/officeDocument/2006/relationships/slideLayout" Target="../slideLayouts/slideLayout58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91.xml"/><Relationship Id="rId13" Type="http://schemas.openxmlformats.org/officeDocument/2006/relationships/theme" Target="../theme/theme50.xml"/><Relationship Id="rId3" Type="http://schemas.openxmlformats.org/officeDocument/2006/relationships/slideLayout" Target="../slideLayouts/slideLayout586.xml"/><Relationship Id="rId7" Type="http://schemas.openxmlformats.org/officeDocument/2006/relationships/slideLayout" Target="../slideLayouts/slideLayout590.xml"/><Relationship Id="rId12" Type="http://schemas.openxmlformats.org/officeDocument/2006/relationships/slideLayout" Target="../slideLayouts/slideLayout595.xml"/><Relationship Id="rId2" Type="http://schemas.openxmlformats.org/officeDocument/2006/relationships/slideLayout" Target="../slideLayouts/slideLayout585.xml"/><Relationship Id="rId1" Type="http://schemas.openxmlformats.org/officeDocument/2006/relationships/slideLayout" Target="../slideLayouts/slideLayout584.xml"/><Relationship Id="rId6" Type="http://schemas.openxmlformats.org/officeDocument/2006/relationships/slideLayout" Target="../slideLayouts/slideLayout589.xml"/><Relationship Id="rId11" Type="http://schemas.openxmlformats.org/officeDocument/2006/relationships/slideLayout" Target="../slideLayouts/slideLayout594.xml"/><Relationship Id="rId5" Type="http://schemas.openxmlformats.org/officeDocument/2006/relationships/slideLayout" Target="../slideLayouts/slideLayout588.xml"/><Relationship Id="rId10" Type="http://schemas.openxmlformats.org/officeDocument/2006/relationships/slideLayout" Target="../slideLayouts/slideLayout593.xml"/><Relationship Id="rId4" Type="http://schemas.openxmlformats.org/officeDocument/2006/relationships/slideLayout" Target="../slideLayouts/slideLayout587.xml"/><Relationship Id="rId9" Type="http://schemas.openxmlformats.org/officeDocument/2006/relationships/slideLayout" Target="../slideLayouts/slideLayout592.xml"/></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603.xml"/><Relationship Id="rId13" Type="http://schemas.openxmlformats.org/officeDocument/2006/relationships/theme" Target="../theme/theme51.xml"/><Relationship Id="rId3" Type="http://schemas.openxmlformats.org/officeDocument/2006/relationships/slideLayout" Target="../slideLayouts/slideLayout598.xml"/><Relationship Id="rId7" Type="http://schemas.openxmlformats.org/officeDocument/2006/relationships/slideLayout" Target="../slideLayouts/slideLayout602.xml"/><Relationship Id="rId12" Type="http://schemas.openxmlformats.org/officeDocument/2006/relationships/slideLayout" Target="../slideLayouts/slideLayout607.xml"/><Relationship Id="rId2" Type="http://schemas.openxmlformats.org/officeDocument/2006/relationships/slideLayout" Target="../slideLayouts/slideLayout597.xml"/><Relationship Id="rId1" Type="http://schemas.openxmlformats.org/officeDocument/2006/relationships/slideLayout" Target="../slideLayouts/slideLayout596.xml"/><Relationship Id="rId6" Type="http://schemas.openxmlformats.org/officeDocument/2006/relationships/slideLayout" Target="../slideLayouts/slideLayout601.xml"/><Relationship Id="rId11" Type="http://schemas.openxmlformats.org/officeDocument/2006/relationships/slideLayout" Target="../slideLayouts/slideLayout606.xml"/><Relationship Id="rId5" Type="http://schemas.openxmlformats.org/officeDocument/2006/relationships/slideLayout" Target="../slideLayouts/slideLayout600.xml"/><Relationship Id="rId10" Type="http://schemas.openxmlformats.org/officeDocument/2006/relationships/slideLayout" Target="../slideLayouts/slideLayout605.xml"/><Relationship Id="rId4" Type="http://schemas.openxmlformats.org/officeDocument/2006/relationships/slideLayout" Target="../slideLayouts/slideLayout599.xml"/><Relationship Id="rId9" Type="http://schemas.openxmlformats.org/officeDocument/2006/relationships/slideLayout" Target="../slideLayouts/slideLayout604.xml"/></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615.xml"/><Relationship Id="rId13" Type="http://schemas.openxmlformats.org/officeDocument/2006/relationships/theme" Target="../theme/theme52.xml"/><Relationship Id="rId3" Type="http://schemas.openxmlformats.org/officeDocument/2006/relationships/slideLayout" Target="../slideLayouts/slideLayout610.xml"/><Relationship Id="rId7" Type="http://schemas.openxmlformats.org/officeDocument/2006/relationships/slideLayout" Target="../slideLayouts/slideLayout614.xml"/><Relationship Id="rId12" Type="http://schemas.openxmlformats.org/officeDocument/2006/relationships/slideLayout" Target="../slideLayouts/slideLayout619.xml"/><Relationship Id="rId2" Type="http://schemas.openxmlformats.org/officeDocument/2006/relationships/slideLayout" Target="../slideLayouts/slideLayout609.xml"/><Relationship Id="rId1" Type="http://schemas.openxmlformats.org/officeDocument/2006/relationships/slideLayout" Target="../slideLayouts/slideLayout608.xml"/><Relationship Id="rId6" Type="http://schemas.openxmlformats.org/officeDocument/2006/relationships/slideLayout" Target="../slideLayouts/slideLayout613.xml"/><Relationship Id="rId11" Type="http://schemas.openxmlformats.org/officeDocument/2006/relationships/slideLayout" Target="../slideLayouts/slideLayout618.xml"/><Relationship Id="rId5" Type="http://schemas.openxmlformats.org/officeDocument/2006/relationships/slideLayout" Target="../slideLayouts/slideLayout612.xml"/><Relationship Id="rId10" Type="http://schemas.openxmlformats.org/officeDocument/2006/relationships/slideLayout" Target="../slideLayouts/slideLayout617.xml"/><Relationship Id="rId4" Type="http://schemas.openxmlformats.org/officeDocument/2006/relationships/slideLayout" Target="../slideLayouts/slideLayout611.xml"/><Relationship Id="rId9" Type="http://schemas.openxmlformats.org/officeDocument/2006/relationships/slideLayout" Target="../slideLayouts/slideLayout616.xml"/></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627.xml"/><Relationship Id="rId13" Type="http://schemas.openxmlformats.org/officeDocument/2006/relationships/theme" Target="../theme/theme53.xml"/><Relationship Id="rId3" Type="http://schemas.openxmlformats.org/officeDocument/2006/relationships/slideLayout" Target="../slideLayouts/slideLayout622.xml"/><Relationship Id="rId7" Type="http://schemas.openxmlformats.org/officeDocument/2006/relationships/slideLayout" Target="../slideLayouts/slideLayout626.xml"/><Relationship Id="rId12" Type="http://schemas.openxmlformats.org/officeDocument/2006/relationships/slideLayout" Target="../slideLayouts/slideLayout631.xml"/><Relationship Id="rId2" Type="http://schemas.openxmlformats.org/officeDocument/2006/relationships/slideLayout" Target="../slideLayouts/slideLayout621.xml"/><Relationship Id="rId1" Type="http://schemas.openxmlformats.org/officeDocument/2006/relationships/slideLayout" Target="../slideLayouts/slideLayout620.xml"/><Relationship Id="rId6" Type="http://schemas.openxmlformats.org/officeDocument/2006/relationships/slideLayout" Target="../slideLayouts/slideLayout625.xml"/><Relationship Id="rId11" Type="http://schemas.openxmlformats.org/officeDocument/2006/relationships/slideLayout" Target="../slideLayouts/slideLayout630.xml"/><Relationship Id="rId5" Type="http://schemas.openxmlformats.org/officeDocument/2006/relationships/slideLayout" Target="../slideLayouts/slideLayout624.xml"/><Relationship Id="rId10" Type="http://schemas.openxmlformats.org/officeDocument/2006/relationships/slideLayout" Target="../slideLayouts/slideLayout629.xml"/><Relationship Id="rId4" Type="http://schemas.openxmlformats.org/officeDocument/2006/relationships/slideLayout" Target="../slideLayouts/slideLayout623.xml"/><Relationship Id="rId9" Type="http://schemas.openxmlformats.org/officeDocument/2006/relationships/slideLayout" Target="../slideLayouts/slideLayout628.xml"/></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639.xml"/><Relationship Id="rId13" Type="http://schemas.openxmlformats.org/officeDocument/2006/relationships/theme" Target="../theme/theme54.xml"/><Relationship Id="rId3" Type="http://schemas.openxmlformats.org/officeDocument/2006/relationships/slideLayout" Target="../slideLayouts/slideLayout634.xml"/><Relationship Id="rId7" Type="http://schemas.openxmlformats.org/officeDocument/2006/relationships/slideLayout" Target="../slideLayouts/slideLayout638.xml"/><Relationship Id="rId12" Type="http://schemas.openxmlformats.org/officeDocument/2006/relationships/slideLayout" Target="../slideLayouts/slideLayout643.xml"/><Relationship Id="rId2" Type="http://schemas.openxmlformats.org/officeDocument/2006/relationships/slideLayout" Target="../slideLayouts/slideLayout633.xml"/><Relationship Id="rId1" Type="http://schemas.openxmlformats.org/officeDocument/2006/relationships/slideLayout" Target="../slideLayouts/slideLayout632.xml"/><Relationship Id="rId6" Type="http://schemas.openxmlformats.org/officeDocument/2006/relationships/slideLayout" Target="../slideLayouts/slideLayout637.xml"/><Relationship Id="rId11" Type="http://schemas.openxmlformats.org/officeDocument/2006/relationships/slideLayout" Target="../slideLayouts/slideLayout642.xml"/><Relationship Id="rId5" Type="http://schemas.openxmlformats.org/officeDocument/2006/relationships/slideLayout" Target="../slideLayouts/slideLayout636.xml"/><Relationship Id="rId10" Type="http://schemas.openxmlformats.org/officeDocument/2006/relationships/slideLayout" Target="../slideLayouts/slideLayout641.xml"/><Relationship Id="rId4" Type="http://schemas.openxmlformats.org/officeDocument/2006/relationships/slideLayout" Target="../slideLayouts/slideLayout635.xml"/><Relationship Id="rId9" Type="http://schemas.openxmlformats.org/officeDocument/2006/relationships/slideLayout" Target="../slideLayouts/slideLayout640.xml"/></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651.xml"/><Relationship Id="rId13" Type="http://schemas.openxmlformats.org/officeDocument/2006/relationships/theme" Target="../theme/theme55.xml"/><Relationship Id="rId3" Type="http://schemas.openxmlformats.org/officeDocument/2006/relationships/slideLayout" Target="../slideLayouts/slideLayout646.xml"/><Relationship Id="rId7" Type="http://schemas.openxmlformats.org/officeDocument/2006/relationships/slideLayout" Target="../slideLayouts/slideLayout650.xml"/><Relationship Id="rId12" Type="http://schemas.openxmlformats.org/officeDocument/2006/relationships/slideLayout" Target="../slideLayouts/slideLayout655.xml"/><Relationship Id="rId2" Type="http://schemas.openxmlformats.org/officeDocument/2006/relationships/slideLayout" Target="../slideLayouts/slideLayout645.xml"/><Relationship Id="rId1" Type="http://schemas.openxmlformats.org/officeDocument/2006/relationships/slideLayout" Target="../slideLayouts/slideLayout644.xml"/><Relationship Id="rId6" Type="http://schemas.openxmlformats.org/officeDocument/2006/relationships/slideLayout" Target="../slideLayouts/slideLayout649.xml"/><Relationship Id="rId11" Type="http://schemas.openxmlformats.org/officeDocument/2006/relationships/slideLayout" Target="../slideLayouts/slideLayout654.xml"/><Relationship Id="rId5" Type="http://schemas.openxmlformats.org/officeDocument/2006/relationships/slideLayout" Target="../slideLayouts/slideLayout648.xml"/><Relationship Id="rId10" Type="http://schemas.openxmlformats.org/officeDocument/2006/relationships/slideLayout" Target="../slideLayouts/slideLayout653.xml"/><Relationship Id="rId4" Type="http://schemas.openxmlformats.org/officeDocument/2006/relationships/slideLayout" Target="../slideLayouts/slideLayout647.xml"/><Relationship Id="rId9" Type="http://schemas.openxmlformats.org/officeDocument/2006/relationships/slideLayout" Target="../slideLayouts/slideLayout652.xml"/></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663.xml"/><Relationship Id="rId13" Type="http://schemas.openxmlformats.org/officeDocument/2006/relationships/theme" Target="../theme/theme56.xml"/><Relationship Id="rId3" Type="http://schemas.openxmlformats.org/officeDocument/2006/relationships/slideLayout" Target="../slideLayouts/slideLayout658.xml"/><Relationship Id="rId7" Type="http://schemas.openxmlformats.org/officeDocument/2006/relationships/slideLayout" Target="../slideLayouts/slideLayout662.xml"/><Relationship Id="rId12" Type="http://schemas.openxmlformats.org/officeDocument/2006/relationships/slideLayout" Target="../slideLayouts/slideLayout667.xml"/><Relationship Id="rId2" Type="http://schemas.openxmlformats.org/officeDocument/2006/relationships/slideLayout" Target="../slideLayouts/slideLayout657.xml"/><Relationship Id="rId1" Type="http://schemas.openxmlformats.org/officeDocument/2006/relationships/slideLayout" Target="../slideLayouts/slideLayout656.xml"/><Relationship Id="rId6" Type="http://schemas.openxmlformats.org/officeDocument/2006/relationships/slideLayout" Target="../slideLayouts/slideLayout661.xml"/><Relationship Id="rId11" Type="http://schemas.openxmlformats.org/officeDocument/2006/relationships/slideLayout" Target="../slideLayouts/slideLayout666.xml"/><Relationship Id="rId5" Type="http://schemas.openxmlformats.org/officeDocument/2006/relationships/slideLayout" Target="../slideLayouts/slideLayout660.xml"/><Relationship Id="rId10" Type="http://schemas.openxmlformats.org/officeDocument/2006/relationships/slideLayout" Target="../slideLayouts/slideLayout665.xml"/><Relationship Id="rId4" Type="http://schemas.openxmlformats.org/officeDocument/2006/relationships/slideLayout" Target="../slideLayouts/slideLayout659.xml"/><Relationship Id="rId9" Type="http://schemas.openxmlformats.org/officeDocument/2006/relationships/slideLayout" Target="../slideLayouts/slideLayout664.xml"/></Relationships>
</file>

<file path=ppt/slideMasters/_rels/slideMaster57.xml.rels><?xml version="1.0" encoding="UTF-8" standalone="yes"?>
<Relationships xmlns="http://schemas.openxmlformats.org/package/2006/relationships"><Relationship Id="rId8" Type="http://schemas.openxmlformats.org/officeDocument/2006/relationships/slideLayout" Target="../slideLayouts/slideLayout675.xml"/><Relationship Id="rId13" Type="http://schemas.openxmlformats.org/officeDocument/2006/relationships/theme" Target="../theme/theme57.xml"/><Relationship Id="rId3" Type="http://schemas.openxmlformats.org/officeDocument/2006/relationships/slideLayout" Target="../slideLayouts/slideLayout670.xml"/><Relationship Id="rId7" Type="http://schemas.openxmlformats.org/officeDocument/2006/relationships/slideLayout" Target="../slideLayouts/slideLayout674.xml"/><Relationship Id="rId12" Type="http://schemas.openxmlformats.org/officeDocument/2006/relationships/slideLayout" Target="../slideLayouts/slideLayout679.xml"/><Relationship Id="rId2" Type="http://schemas.openxmlformats.org/officeDocument/2006/relationships/slideLayout" Target="../slideLayouts/slideLayout669.xml"/><Relationship Id="rId1" Type="http://schemas.openxmlformats.org/officeDocument/2006/relationships/slideLayout" Target="../slideLayouts/slideLayout668.xml"/><Relationship Id="rId6" Type="http://schemas.openxmlformats.org/officeDocument/2006/relationships/slideLayout" Target="../slideLayouts/slideLayout673.xml"/><Relationship Id="rId11" Type="http://schemas.openxmlformats.org/officeDocument/2006/relationships/slideLayout" Target="../slideLayouts/slideLayout678.xml"/><Relationship Id="rId5" Type="http://schemas.openxmlformats.org/officeDocument/2006/relationships/slideLayout" Target="../slideLayouts/slideLayout672.xml"/><Relationship Id="rId10" Type="http://schemas.openxmlformats.org/officeDocument/2006/relationships/slideLayout" Target="../slideLayouts/slideLayout677.xml"/><Relationship Id="rId4" Type="http://schemas.openxmlformats.org/officeDocument/2006/relationships/slideLayout" Target="../slideLayouts/slideLayout671.xml"/><Relationship Id="rId9" Type="http://schemas.openxmlformats.org/officeDocument/2006/relationships/slideLayout" Target="../slideLayouts/slideLayout676.xml"/></Relationships>
</file>

<file path=ppt/slideMasters/_rels/slideMaster58.xml.rels><?xml version="1.0" encoding="UTF-8" standalone="yes"?>
<Relationships xmlns="http://schemas.openxmlformats.org/package/2006/relationships"><Relationship Id="rId8" Type="http://schemas.openxmlformats.org/officeDocument/2006/relationships/slideLayout" Target="../slideLayouts/slideLayout687.xml"/><Relationship Id="rId13" Type="http://schemas.openxmlformats.org/officeDocument/2006/relationships/theme" Target="../theme/theme58.xml"/><Relationship Id="rId3" Type="http://schemas.openxmlformats.org/officeDocument/2006/relationships/slideLayout" Target="../slideLayouts/slideLayout682.xml"/><Relationship Id="rId7" Type="http://schemas.openxmlformats.org/officeDocument/2006/relationships/slideLayout" Target="../slideLayouts/slideLayout686.xml"/><Relationship Id="rId12" Type="http://schemas.openxmlformats.org/officeDocument/2006/relationships/slideLayout" Target="../slideLayouts/slideLayout691.xml"/><Relationship Id="rId2" Type="http://schemas.openxmlformats.org/officeDocument/2006/relationships/slideLayout" Target="../slideLayouts/slideLayout681.xml"/><Relationship Id="rId1" Type="http://schemas.openxmlformats.org/officeDocument/2006/relationships/slideLayout" Target="../slideLayouts/slideLayout680.xml"/><Relationship Id="rId6" Type="http://schemas.openxmlformats.org/officeDocument/2006/relationships/slideLayout" Target="../slideLayouts/slideLayout685.xml"/><Relationship Id="rId11" Type="http://schemas.openxmlformats.org/officeDocument/2006/relationships/slideLayout" Target="../slideLayouts/slideLayout690.xml"/><Relationship Id="rId5" Type="http://schemas.openxmlformats.org/officeDocument/2006/relationships/slideLayout" Target="../slideLayouts/slideLayout684.xml"/><Relationship Id="rId10" Type="http://schemas.openxmlformats.org/officeDocument/2006/relationships/slideLayout" Target="../slideLayouts/slideLayout689.xml"/><Relationship Id="rId4" Type="http://schemas.openxmlformats.org/officeDocument/2006/relationships/slideLayout" Target="../slideLayouts/slideLayout683.xml"/><Relationship Id="rId9" Type="http://schemas.openxmlformats.org/officeDocument/2006/relationships/slideLayout" Target="../slideLayouts/slideLayout688.xml"/></Relationships>
</file>

<file path=ppt/slideMasters/_rels/slideMaster59.xml.rels><?xml version="1.0" encoding="UTF-8" standalone="yes"?>
<Relationships xmlns="http://schemas.openxmlformats.org/package/2006/relationships"><Relationship Id="rId8" Type="http://schemas.openxmlformats.org/officeDocument/2006/relationships/slideLayout" Target="../slideLayouts/slideLayout699.xml"/><Relationship Id="rId13" Type="http://schemas.openxmlformats.org/officeDocument/2006/relationships/theme" Target="../theme/theme59.xml"/><Relationship Id="rId3" Type="http://schemas.openxmlformats.org/officeDocument/2006/relationships/slideLayout" Target="../slideLayouts/slideLayout694.xml"/><Relationship Id="rId7" Type="http://schemas.openxmlformats.org/officeDocument/2006/relationships/slideLayout" Target="../slideLayouts/slideLayout698.xml"/><Relationship Id="rId12" Type="http://schemas.openxmlformats.org/officeDocument/2006/relationships/slideLayout" Target="../slideLayouts/slideLayout703.xml"/><Relationship Id="rId2" Type="http://schemas.openxmlformats.org/officeDocument/2006/relationships/slideLayout" Target="../slideLayouts/slideLayout693.xml"/><Relationship Id="rId1" Type="http://schemas.openxmlformats.org/officeDocument/2006/relationships/slideLayout" Target="../slideLayouts/slideLayout692.xml"/><Relationship Id="rId6" Type="http://schemas.openxmlformats.org/officeDocument/2006/relationships/slideLayout" Target="../slideLayouts/slideLayout697.xml"/><Relationship Id="rId11" Type="http://schemas.openxmlformats.org/officeDocument/2006/relationships/slideLayout" Target="../slideLayouts/slideLayout702.xml"/><Relationship Id="rId5" Type="http://schemas.openxmlformats.org/officeDocument/2006/relationships/slideLayout" Target="../slideLayouts/slideLayout696.xml"/><Relationship Id="rId10" Type="http://schemas.openxmlformats.org/officeDocument/2006/relationships/slideLayout" Target="../slideLayouts/slideLayout701.xml"/><Relationship Id="rId4" Type="http://schemas.openxmlformats.org/officeDocument/2006/relationships/slideLayout" Target="../slideLayouts/slideLayout695.xml"/><Relationship Id="rId9" Type="http://schemas.openxmlformats.org/officeDocument/2006/relationships/slideLayout" Target="../slideLayouts/slideLayout70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60.xml.rels><?xml version="1.0" encoding="UTF-8" standalone="yes"?>
<Relationships xmlns="http://schemas.openxmlformats.org/package/2006/relationships"><Relationship Id="rId8" Type="http://schemas.openxmlformats.org/officeDocument/2006/relationships/slideLayout" Target="../slideLayouts/slideLayout711.xml"/><Relationship Id="rId13" Type="http://schemas.openxmlformats.org/officeDocument/2006/relationships/theme" Target="../theme/theme60.xml"/><Relationship Id="rId3" Type="http://schemas.openxmlformats.org/officeDocument/2006/relationships/slideLayout" Target="../slideLayouts/slideLayout706.xml"/><Relationship Id="rId7" Type="http://schemas.openxmlformats.org/officeDocument/2006/relationships/slideLayout" Target="../slideLayouts/slideLayout710.xml"/><Relationship Id="rId12" Type="http://schemas.openxmlformats.org/officeDocument/2006/relationships/slideLayout" Target="../slideLayouts/slideLayout715.xml"/><Relationship Id="rId2" Type="http://schemas.openxmlformats.org/officeDocument/2006/relationships/slideLayout" Target="../slideLayouts/slideLayout705.xml"/><Relationship Id="rId1" Type="http://schemas.openxmlformats.org/officeDocument/2006/relationships/slideLayout" Target="../slideLayouts/slideLayout704.xml"/><Relationship Id="rId6" Type="http://schemas.openxmlformats.org/officeDocument/2006/relationships/slideLayout" Target="../slideLayouts/slideLayout709.xml"/><Relationship Id="rId11" Type="http://schemas.openxmlformats.org/officeDocument/2006/relationships/slideLayout" Target="../slideLayouts/slideLayout714.xml"/><Relationship Id="rId5" Type="http://schemas.openxmlformats.org/officeDocument/2006/relationships/slideLayout" Target="../slideLayouts/slideLayout708.xml"/><Relationship Id="rId10" Type="http://schemas.openxmlformats.org/officeDocument/2006/relationships/slideLayout" Target="../slideLayouts/slideLayout713.xml"/><Relationship Id="rId4" Type="http://schemas.openxmlformats.org/officeDocument/2006/relationships/slideLayout" Target="../slideLayouts/slideLayout707.xml"/><Relationship Id="rId9" Type="http://schemas.openxmlformats.org/officeDocument/2006/relationships/slideLayout" Target="../slideLayouts/slideLayout712.xml"/></Relationships>
</file>

<file path=ppt/slideMasters/_rels/slideMaster61.xml.rels><?xml version="1.0" encoding="UTF-8" standalone="yes"?>
<Relationships xmlns="http://schemas.openxmlformats.org/package/2006/relationships"><Relationship Id="rId8" Type="http://schemas.openxmlformats.org/officeDocument/2006/relationships/slideLayout" Target="../slideLayouts/slideLayout723.xml"/><Relationship Id="rId13" Type="http://schemas.openxmlformats.org/officeDocument/2006/relationships/theme" Target="../theme/theme61.xml"/><Relationship Id="rId3" Type="http://schemas.openxmlformats.org/officeDocument/2006/relationships/slideLayout" Target="../slideLayouts/slideLayout718.xml"/><Relationship Id="rId7" Type="http://schemas.openxmlformats.org/officeDocument/2006/relationships/slideLayout" Target="../slideLayouts/slideLayout722.xml"/><Relationship Id="rId12" Type="http://schemas.openxmlformats.org/officeDocument/2006/relationships/slideLayout" Target="../slideLayouts/slideLayout727.xml"/><Relationship Id="rId2" Type="http://schemas.openxmlformats.org/officeDocument/2006/relationships/slideLayout" Target="../slideLayouts/slideLayout717.xml"/><Relationship Id="rId1" Type="http://schemas.openxmlformats.org/officeDocument/2006/relationships/slideLayout" Target="../slideLayouts/slideLayout716.xml"/><Relationship Id="rId6" Type="http://schemas.openxmlformats.org/officeDocument/2006/relationships/slideLayout" Target="../slideLayouts/slideLayout721.xml"/><Relationship Id="rId11" Type="http://schemas.openxmlformats.org/officeDocument/2006/relationships/slideLayout" Target="../slideLayouts/slideLayout726.xml"/><Relationship Id="rId5" Type="http://schemas.openxmlformats.org/officeDocument/2006/relationships/slideLayout" Target="../slideLayouts/slideLayout720.xml"/><Relationship Id="rId10" Type="http://schemas.openxmlformats.org/officeDocument/2006/relationships/slideLayout" Target="../slideLayouts/slideLayout725.xml"/><Relationship Id="rId4" Type="http://schemas.openxmlformats.org/officeDocument/2006/relationships/slideLayout" Target="../slideLayouts/slideLayout719.xml"/><Relationship Id="rId9" Type="http://schemas.openxmlformats.org/officeDocument/2006/relationships/slideLayout" Target="../slideLayouts/slideLayout724.xml"/></Relationships>
</file>

<file path=ppt/slideMasters/_rels/slideMaster62.xml.rels><?xml version="1.0" encoding="UTF-8" standalone="yes"?>
<Relationships xmlns="http://schemas.openxmlformats.org/package/2006/relationships"><Relationship Id="rId8" Type="http://schemas.openxmlformats.org/officeDocument/2006/relationships/slideLayout" Target="../slideLayouts/slideLayout735.xml"/><Relationship Id="rId13" Type="http://schemas.openxmlformats.org/officeDocument/2006/relationships/theme" Target="../theme/theme62.xml"/><Relationship Id="rId3" Type="http://schemas.openxmlformats.org/officeDocument/2006/relationships/slideLayout" Target="../slideLayouts/slideLayout730.xml"/><Relationship Id="rId7" Type="http://schemas.openxmlformats.org/officeDocument/2006/relationships/slideLayout" Target="../slideLayouts/slideLayout734.xml"/><Relationship Id="rId12" Type="http://schemas.openxmlformats.org/officeDocument/2006/relationships/slideLayout" Target="../slideLayouts/slideLayout739.xml"/><Relationship Id="rId2" Type="http://schemas.openxmlformats.org/officeDocument/2006/relationships/slideLayout" Target="../slideLayouts/slideLayout729.xml"/><Relationship Id="rId1" Type="http://schemas.openxmlformats.org/officeDocument/2006/relationships/slideLayout" Target="../slideLayouts/slideLayout728.xml"/><Relationship Id="rId6" Type="http://schemas.openxmlformats.org/officeDocument/2006/relationships/slideLayout" Target="../slideLayouts/slideLayout733.xml"/><Relationship Id="rId11" Type="http://schemas.openxmlformats.org/officeDocument/2006/relationships/slideLayout" Target="../slideLayouts/slideLayout738.xml"/><Relationship Id="rId5" Type="http://schemas.openxmlformats.org/officeDocument/2006/relationships/slideLayout" Target="../slideLayouts/slideLayout732.xml"/><Relationship Id="rId10" Type="http://schemas.openxmlformats.org/officeDocument/2006/relationships/slideLayout" Target="../slideLayouts/slideLayout737.xml"/><Relationship Id="rId4" Type="http://schemas.openxmlformats.org/officeDocument/2006/relationships/slideLayout" Target="../slideLayouts/slideLayout731.xml"/><Relationship Id="rId9" Type="http://schemas.openxmlformats.org/officeDocument/2006/relationships/slideLayout" Target="../slideLayouts/slideLayout736.xml"/></Relationships>
</file>

<file path=ppt/slideMasters/_rels/slideMaster63.xml.rels><?xml version="1.0" encoding="UTF-8" standalone="yes"?>
<Relationships xmlns="http://schemas.openxmlformats.org/package/2006/relationships"><Relationship Id="rId8" Type="http://schemas.openxmlformats.org/officeDocument/2006/relationships/slideLayout" Target="../slideLayouts/slideLayout747.xml"/><Relationship Id="rId13" Type="http://schemas.openxmlformats.org/officeDocument/2006/relationships/theme" Target="../theme/theme63.xml"/><Relationship Id="rId3" Type="http://schemas.openxmlformats.org/officeDocument/2006/relationships/slideLayout" Target="../slideLayouts/slideLayout742.xml"/><Relationship Id="rId7" Type="http://schemas.openxmlformats.org/officeDocument/2006/relationships/slideLayout" Target="../slideLayouts/slideLayout746.xml"/><Relationship Id="rId12" Type="http://schemas.openxmlformats.org/officeDocument/2006/relationships/slideLayout" Target="../slideLayouts/slideLayout751.xml"/><Relationship Id="rId2" Type="http://schemas.openxmlformats.org/officeDocument/2006/relationships/slideLayout" Target="../slideLayouts/slideLayout741.xml"/><Relationship Id="rId1" Type="http://schemas.openxmlformats.org/officeDocument/2006/relationships/slideLayout" Target="../slideLayouts/slideLayout740.xml"/><Relationship Id="rId6" Type="http://schemas.openxmlformats.org/officeDocument/2006/relationships/slideLayout" Target="../slideLayouts/slideLayout745.xml"/><Relationship Id="rId11" Type="http://schemas.openxmlformats.org/officeDocument/2006/relationships/slideLayout" Target="../slideLayouts/slideLayout750.xml"/><Relationship Id="rId5" Type="http://schemas.openxmlformats.org/officeDocument/2006/relationships/slideLayout" Target="../slideLayouts/slideLayout744.xml"/><Relationship Id="rId10" Type="http://schemas.openxmlformats.org/officeDocument/2006/relationships/slideLayout" Target="../slideLayouts/slideLayout749.xml"/><Relationship Id="rId4" Type="http://schemas.openxmlformats.org/officeDocument/2006/relationships/slideLayout" Target="../slideLayouts/slideLayout743.xml"/><Relationship Id="rId9" Type="http://schemas.openxmlformats.org/officeDocument/2006/relationships/slideLayout" Target="../slideLayouts/slideLayout748.xml"/></Relationships>
</file>

<file path=ppt/slideMasters/_rels/slideMaster64.xml.rels><?xml version="1.0" encoding="UTF-8" standalone="yes"?>
<Relationships xmlns="http://schemas.openxmlformats.org/package/2006/relationships"><Relationship Id="rId8" Type="http://schemas.openxmlformats.org/officeDocument/2006/relationships/slideLayout" Target="../slideLayouts/slideLayout759.xml"/><Relationship Id="rId13" Type="http://schemas.openxmlformats.org/officeDocument/2006/relationships/theme" Target="../theme/theme64.xml"/><Relationship Id="rId3" Type="http://schemas.openxmlformats.org/officeDocument/2006/relationships/slideLayout" Target="../slideLayouts/slideLayout754.xml"/><Relationship Id="rId7" Type="http://schemas.openxmlformats.org/officeDocument/2006/relationships/slideLayout" Target="../slideLayouts/slideLayout758.xml"/><Relationship Id="rId12" Type="http://schemas.openxmlformats.org/officeDocument/2006/relationships/slideLayout" Target="../slideLayouts/slideLayout763.xml"/><Relationship Id="rId2" Type="http://schemas.openxmlformats.org/officeDocument/2006/relationships/slideLayout" Target="../slideLayouts/slideLayout753.xml"/><Relationship Id="rId1" Type="http://schemas.openxmlformats.org/officeDocument/2006/relationships/slideLayout" Target="../slideLayouts/slideLayout752.xml"/><Relationship Id="rId6" Type="http://schemas.openxmlformats.org/officeDocument/2006/relationships/slideLayout" Target="../slideLayouts/slideLayout757.xml"/><Relationship Id="rId11" Type="http://schemas.openxmlformats.org/officeDocument/2006/relationships/slideLayout" Target="../slideLayouts/slideLayout762.xml"/><Relationship Id="rId5" Type="http://schemas.openxmlformats.org/officeDocument/2006/relationships/slideLayout" Target="../slideLayouts/slideLayout756.xml"/><Relationship Id="rId10" Type="http://schemas.openxmlformats.org/officeDocument/2006/relationships/slideLayout" Target="../slideLayouts/slideLayout761.xml"/><Relationship Id="rId4" Type="http://schemas.openxmlformats.org/officeDocument/2006/relationships/slideLayout" Target="../slideLayouts/slideLayout755.xml"/><Relationship Id="rId9" Type="http://schemas.openxmlformats.org/officeDocument/2006/relationships/slideLayout" Target="../slideLayouts/slideLayout760.xml"/></Relationships>
</file>

<file path=ppt/slideMasters/_rels/slideMaster65.xml.rels><?xml version="1.0" encoding="UTF-8" standalone="yes"?>
<Relationships xmlns="http://schemas.openxmlformats.org/package/2006/relationships"><Relationship Id="rId8" Type="http://schemas.openxmlformats.org/officeDocument/2006/relationships/slideLayout" Target="../slideLayouts/slideLayout771.xml"/><Relationship Id="rId13" Type="http://schemas.openxmlformats.org/officeDocument/2006/relationships/theme" Target="../theme/theme65.xml"/><Relationship Id="rId3" Type="http://schemas.openxmlformats.org/officeDocument/2006/relationships/slideLayout" Target="../slideLayouts/slideLayout766.xml"/><Relationship Id="rId7" Type="http://schemas.openxmlformats.org/officeDocument/2006/relationships/slideLayout" Target="../slideLayouts/slideLayout770.xml"/><Relationship Id="rId12" Type="http://schemas.openxmlformats.org/officeDocument/2006/relationships/slideLayout" Target="../slideLayouts/slideLayout775.xml"/><Relationship Id="rId2" Type="http://schemas.openxmlformats.org/officeDocument/2006/relationships/slideLayout" Target="../slideLayouts/slideLayout765.xml"/><Relationship Id="rId1" Type="http://schemas.openxmlformats.org/officeDocument/2006/relationships/slideLayout" Target="../slideLayouts/slideLayout764.xml"/><Relationship Id="rId6" Type="http://schemas.openxmlformats.org/officeDocument/2006/relationships/slideLayout" Target="../slideLayouts/slideLayout769.xml"/><Relationship Id="rId11" Type="http://schemas.openxmlformats.org/officeDocument/2006/relationships/slideLayout" Target="../slideLayouts/slideLayout774.xml"/><Relationship Id="rId5" Type="http://schemas.openxmlformats.org/officeDocument/2006/relationships/slideLayout" Target="../slideLayouts/slideLayout768.xml"/><Relationship Id="rId10" Type="http://schemas.openxmlformats.org/officeDocument/2006/relationships/slideLayout" Target="../slideLayouts/slideLayout773.xml"/><Relationship Id="rId4" Type="http://schemas.openxmlformats.org/officeDocument/2006/relationships/slideLayout" Target="../slideLayouts/slideLayout767.xml"/><Relationship Id="rId9" Type="http://schemas.openxmlformats.org/officeDocument/2006/relationships/slideLayout" Target="../slideLayouts/slideLayout772.xml"/></Relationships>
</file>

<file path=ppt/slideMasters/_rels/slideMaster66.xml.rels><?xml version="1.0" encoding="UTF-8" standalone="yes"?>
<Relationships xmlns="http://schemas.openxmlformats.org/package/2006/relationships"><Relationship Id="rId8" Type="http://schemas.openxmlformats.org/officeDocument/2006/relationships/slideLayout" Target="../slideLayouts/slideLayout783.xml"/><Relationship Id="rId13" Type="http://schemas.openxmlformats.org/officeDocument/2006/relationships/theme" Target="../theme/theme66.xml"/><Relationship Id="rId3" Type="http://schemas.openxmlformats.org/officeDocument/2006/relationships/slideLayout" Target="../slideLayouts/slideLayout778.xml"/><Relationship Id="rId7" Type="http://schemas.openxmlformats.org/officeDocument/2006/relationships/slideLayout" Target="../slideLayouts/slideLayout782.xml"/><Relationship Id="rId12" Type="http://schemas.openxmlformats.org/officeDocument/2006/relationships/slideLayout" Target="../slideLayouts/slideLayout787.xml"/><Relationship Id="rId2" Type="http://schemas.openxmlformats.org/officeDocument/2006/relationships/slideLayout" Target="../slideLayouts/slideLayout777.xml"/><Relationship Id="rId1" Type="http://schemas.openxmlformats.org/officeDocument/2006/relationships/slideLayout" Target="../slideLayouts/slideLayout776.xml"/><Relationship Id="rId6" Type="http://schemas.openxmlformats.org/officeDocument/2006/relationships/slideLayout" Target="../slideLayouts/slideLayout781.xml"/><Relationship Id="rId11" Type="http://schemas.openxmlformats.org/officeDocument/2006/relationships/slideLayout" Target="../slideLayouts/slideLayout786.xml"/><Relationship Id="rId5" Type="http://schemas.openxmlformats.org/officeDocument/2006/relationships/slideLayout" Target="../slideLayouts/slideLayout780.xml"/><Relationship Id="rId10" Type="http://schemas.openxmlformats.org/officeDocument/2006/relationships/slideLayout" Target="../slideLayouts/slideLayout785.xml"/><Relationship Id="rId4" Type="http://schemas.openxmlformats.org/officeDocument/2006/relationships/slideLayout" Target="../slideLayouts/slideLayout779.xml"/><Relationship Id="rId9" Type="http://schemas.openxmlformats.org/officeDocument/2006/relationships/slideLayout" Target="../slideLayouts/slideLayout784.xml"/></Relationships>
</file>

<file path=ppt/slideMasters/_rels/slideMaster67.xml.rels><?xml version="1.0" encoding="UTF-8" standalone="yes"?>
<Relationships xmlns="http://schemas.openxmlformats.org/package/2006/relationships"><Relationship Id="rId8" Type="http://schemas.openxmlformats.org/officeDocument/2006/relationships/slideLayout" Target="../slideLayouts/slideLayout795.xml"/><Relationship Id="rId13" Type="http://schemas.openxmlformats.org/officeDocument/2006/relationships/theme" Target="../theme/theme67.xml"/><Relationship Id="rId3" Type="http://schemas.openxmlformats.org/officeDocument/2006/relationships/slideLayout" Target="../slideLayouts/slideLayout790.xml"/><Relationship Id="rId7" Type="http://schemas.openxmlformats.org/officeDocument/2006/relationships/slideLayout" Target="../slideLayouts/slideLayout794.xml"/><Relationship Id="rId12" Type="http://schemas.openxmlformats.org/officeDocument/2006/relationships/slideLayout" Target="../slideLayouts/slideLayout799.xml"/><Relationship Id="rId2" Type="http://schemas.openxmlformats.org/officeDocument/2006/relationships/slideLayout" Target="../slideLayouts/slideLayout789.xml"/><Relationship Id="rId1" Type="http://schemas.openxmlformats.org/officeDocument/2006/relationships/slideLayout" Target="../slideLayouts/slideLayout788.xml"/><Relationship Id="rId6" Type="http://schemas.openxmlformats.org/officeDocument/2006/relationships/slideLayout" Target="../slideLayouts/slideLayout793.xml"/><Relationship Id="rId11" Type="http://schemas.openxmlformats.org/officeDocument/2006/relationships/slideLayout" Target="../slideLayouts/slideLayout798.xml"/><Relationship Id="rId5" Type="http://schemas.openxmlformats.org/officeDocument/2006/relationships/slideLayout" Target="../slideLayouts/slideLayout792.xml"/><Relationship Id="rId10" Type="http://schemas.openxmlformats.org/officeDocument/2006/relationships/slideLayout" Target="../slideLayouts/slideLayout797.xml"/><Relationship Id="rId4" Type="http://schemas.openxmlformats.org/officeDocument/2006/relationships/slideLayout" Target="../slideLayouts/slideLayout791.xml"/><Relationship Id="rId9" Type="http://schemas.openxmlformats.org/officeDocument/2006/relationships/slideLayout" Target="../slideLayouts/slideLayout79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8.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dirty="0">
              <a:solidFill>
                <a:srgbClr val="000000"/>
              </a:solidFill>
            </a:endParaRPr>
          </a:p>
        </p:txBody>
      </p:sp>
    </p:spTree>
    <p:extLst>
      <p:ext uri="{BB962C8B-B14F-4D97-AF65-F5344CB8AC3E}">
        <p14:creationId xmlns:p14="http://schemas.microsoft.com/office/powerpoint/2010/main" val="21958015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681677454"/>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3467709913"/>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989428954"/>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553533806"/>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3833384733"/>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1820910296"/>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1634339565"/>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2893359107"/>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1790829632"/>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4038323606"/>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130315457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126996542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184775150"/>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1237462054"/>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3267013315"/>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3001317688"/>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399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259730251"/>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 id="214748400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3306148257"/>
      </p:ext>
    </p:extLst>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 id="214748401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83176918"/>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 id="214748403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874730540"/>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1738226904"/>
      </p:ext>
    </p:extLst>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 id="214748405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Dowolny kształt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solidFill>
                <a:prstClr val="black"/>
              </a:solidFill>
            </a:endParaRPr>
          </a:p>
        </p:txBody>
      </p:sp>
      <p:sp>
        <p:nvSpPr>
          <p:cNvPr id="8" name="Dowolny kształt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solidFill>
                <a:prstClr val="black"/>
              </a:solidFill>
            </a:endParaRPr>
          </a:p>
        </p:txBody>
      </p:sp>
      <p:sp>
        <p:nvSpPr>
          <p:cNvPr id="1028" name="Symbol zastępczy tytułu 8"/>
          <p:cNvSpPr>
            <a:spLocks noGrp="1"/>
          </p:cNvSpPr>
          <p:nvPr>
            <p:ph type="title"/>
          </p:nvPr>
        </p:nvSpPr>
        <p:spPr bwMode="auto">
          <a:xfrm>
            <a:off x="609600" y="704850"/>
            <a:ext cx="109728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pl-PL" smtClean="0"/>
              <a:t>Kliknij, aby edytować styl</a:t>
            </a:r>
            <a:endParaRPr lang="en-US" smtClean="0"/>
          </a:p>
        </p:txBody>
      </p:sp>
      <p:sp>
        <p:nvSpPr>
          <p:cNvPr id="1029" name="Symbol zastępczy tekstu 29"/>
          <p:cNvSpPr>
            <a:spLocks noGrp="1"/>
          </p:cNvSpPr>
          <p:nvPr>
            <p:ph type="body" idx="1"/>
          </p:nvPr>
        </p:nvSpPr>
        <p:spPr bwMode="auto">
          <a:xfrm>
            <a:off x="609600" y="1935164"/>
            <a:ext cx="109728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10" name="Symbol zastępczy daty 9"/>
          <p:cNvSpPr>
            <a:spLocks noGrp="1"/>
          </p:cNvSpPr>
          <p:nvPr>
            <p:ph type="dt" sz="half" idx="2"/>
          </p:nvPr>
        </p:nvSpPr>
        <p:spPr>
          <a:xfrm>
            <a:off x="609600" y="6356351"/>
            <a:ext cx="28448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D9011E73-2301-4C87-A6F6-6DFE1F6E1ECC}" type="datetime1">
              <a:rPr lang="pl-PL">
                <a:solidFill>
                  <a:srgbClr val="04617B">
                    <a:shade val="90000"/>
                  </a:srgbClr>
                </a:solidFill>
              </a:rPr>
              <a:pPr>
                <a:defRPr/>
              </a:pPr>
              <a:t>2019-05-28</a:t>
            </a:fld>
            <a:endParaRPr lang="en-GB">
              <a:solidFill>
                <a:srgbClr val="04617B">
                  <a:shade val="90000"/>
                </a:srgbClr>
              </a:solidFill>
            </a:endParaRPr>
          </a:p>
        </p:txBody>
      </p:sp>
      <p:sp>
        <p:nvSpPr>
          <p:cNvPr id="22" name="Symbol zastępczy stopki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GB">
              <a:solidFill>
                <a:srgbClr val="04617B">
                  <a:shade val="90000"/>
                </a:srgbClr>
              </a:solidFill>
            </a:endParaRPr>
          </a:p>
        </p:txBody>
      </p:sp>
      <p:sp>
        <p:nvSpPr>
          <p:cNvPr id="18" name="Symbol zastępczy numeru slajdu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B03AD1F5-E54A-442B-A6BF-DC154331F666}" type="slidenum">
              <a:rPr lang="en-GB">
                <a:solidFill>
                  <a:srgbClr val="04617B">
                    <a:shade val="90000"/>
                  </a:srgbClr>
                </a:solidFill>
              </a:rPr>
              <a:pPr>
                <a:defRPr/>
              </a:pPr>
              <a:t>‹#›</a:t>
            </a:fld>
            <a:endParaRPr lang="en-GB">
              <a:solidFill>
                <a:srgbClr val="04617B">
                  <a:shade val="90000"/>
                </a:srgbClr>
              </a:solidFill>
            </a:endParaRPr>
          </a:p>
        </p:txBody>
      </p:sp>
      <p:grpSp>
        <p:nvGrpSpPr>
          <p:cNvPr id="1033" name="Grupa 1"/>
          <p:cNvGrpSpPr>
            <a:grpSpLocks/>
          </p:cNvGrpSpPr>
          <p:nvPr/>
        </p:nvGrpSpPr>
        <p:grpSpPr bwMode="auto">
          <a:xfrm>
            <a:off x="-25399" y="203200"/>
            <a:ext cx="12240684" cy="647700"/>
            <a:chOff x="-19045" y="216550"/>
            <a:chExt cx="9180548" cy="649224"/>
          </a:xfrm>
        </p:grpSpPr>
        <p:sp>
          <p:nvSpPr>
            <p:cNvPr id="12" name="Dowolny kształt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sz="1800">
                <a:solidFill>
                  <a:prstClr val="black"/>
                </a:solidFill>
              </a:endParaRPr>
            </a:p>
          </p:txBody>
        </p:sp>
        <p:sp>
          <p:nvSpPr>
            <p:cNvPr id="13" name="Dowolny kształt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sz="1800">
                <a:solidFill>
                  <a:prstClr val="black"/>
                </a:solidFill>
              </a:endParaRPr>
            </a:p>
          </p:txBody>
        </p:sp>
      </p:grpSp>
    </p:spTree>
    <p:extLst>
      <p:ext uri="{BB962C8B-B14F-4D97-AF65-F5344CB8AC3E}">
        <p14:creationId xmlns:p14="http://schemas.microsoft.com/office/powerpoint/2010/main" val="261134861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dt="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75271930"/>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2968533400"/>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 id="214748408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1724607216"/>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 id="214748409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3052877585"/>
      </p:ext>
    </p:extLst>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 id="214748410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487938631"/>
      </p:ext>
    </p:extLst>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 id="214748412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2777175959"/>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4188809247"/>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 id="214748414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3387215758"/>
      </p:ext>
    </p:extLst>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 id="2147484160" r:id="rId11"/>
    <p:sldLayoutId id="214748416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4093119683"/>
      </p:ext>
    </p:extLst>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 id="2147484166" r:id="rId4"/>
    <p:sldLayoutId id="2147484167" r:id="rId5"/>
    <p:sldLayoutId id="2147484168" r:id="rId6"/>
    <p:sldLayoutId id="2147484169" r:id="rId7"/>
    <p:sldLayoutId id="2147484170" r:id="rId8"/>
    <p:sldLayoutId id="2147484171" r:id="rId9"/>
    <p:sldLayoutId id="2147484172" r:id="rId10"/>
    <p:sldLayoutId id="2147484173" r:id="rId11"/>
    <p:sldLayoutId id="214748417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1299376238"/>
      </p:ext>
    </p:extLst>
  </p:cSld>
  <p:clrMap bg1="lt1" tx1="dk1" bg2="lt2" tx2="dk2" accent1="accent1" accent2="accent2" accent3="accent3" accent4="accent4" accent5="accent5" accent6="accent6" hlink="hlink" folHlink="folHlink"/>
  <p:sldLayoutIdLst>
    <p:sldLayoutId id="2147484176" r:id="rId1"/>
    <p:sldLayoutId id="2147484177" r:id="rId2"/>
    <p:sldLayoutId id="2147484178" r:id="rId3"/>
    <p:sldLayoutId id="2147484179" r:id="rId4"/>
    <p:sldLayoutId id="2147484180" r:id="rId5"/>
    <p:sldLayoutId id="2147484181" r:id="rId6"/>
    <p:sldLayoutId id="2147484182" r:id="rId7"/>
    <p:sldLayoutId id="2147484183" r:id="rId8"/>
    <p:sldLayoutId id="2147484184" r:id="rId9"/>
    <p:sldLayoutId id="2147484185" r:id="rId10"/>
    <p:sldLayoutId id="2147484186" r:id="rId11"/>
    <p:sldLayoutId id="214748418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Dowolny kształt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solidFill>
                <a:prstClr val="black"/>
              </a:solidFill>
            </a:endParaRPr>
          </a:p>
        </p:txBody>
      </p:sp>
      <p:sp>
        <p:nvSpPr>
          <p:cNvPr id="8" name="Dowolny kształt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solidFill>
                <a:prstClr val="black"/>
              </a:solidFill>
            </a:endParaRPr>
          </a:p>
        </p:txBody>
      </p:sp>
      <p:sp>
        <p:nvSpPr>
          <p:cNvPr id="1028" name="Symbol zastępczy tytułu 8"/>
          <p:cNvSpPr>
            <a:spLocks noGrp="1"/>
          </p:cNvSpPr>
          <p:nvPr>
            <p:ph type="title"/>
          </p:nvPr>
        </p:nvSpPr>
        <p:spPr bwMode="auto">
          <a:xfrm>
            <a:off x="609600" y="704850"/>
            <a:ext cx="109728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pl-PL" smtClean="0"/>
              <a:t>Kliknij, aby edytować styl</a:t>
            </a:r>
            <a:endParaRPr lang="en-US" smtClean="0"/>
          </a:p>
        </p:txBody>
      </p:sp>
      <p:sp>
        <p:nvSpPr>
          <p:cNvPr id="1029" name="Symbol zastępczy tekstu 29"/>
          <p:cNvSpPr>
            <a:spLocks noGrp="1"/>
          </p:cNvSpPr>
          <p:nvPr>
            <p:ph type="body" idx="1"/>
          </p:nvPr>
        </p:nvSpPr>
        <p:spPr bwMode="auto">
          <a:xfrm>
            <a:off x="609600" y="1935164"/>
            <a:ext cx="109728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10" name="Symbol zastępczy daty 9"/>
          <p:cNvSpPr>
            <a:spLocks noGrp="1"/>
          </p:cNvSpPr>
          <p:nvPr>
            <p:ph type="dt" sz="half" idx="2"/>
          </p:nvPr>
        </p:nvSpPr>
        <p:spPr>
          <a:xfrm>
            <a:off x="609600" y="6356351"/>
            <a:ext cx="28448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D9011E73-2301-4C87-A6F6-6DFE1F6E1ECC}" type="datetime1">
              <a:rPr lang="pl-PL">
                <a:solidFill>
                  <a:srgbClr val="04617B">
                    <a:shade val="90000"/>
                  </a:srgbClr>
                </a:solidFill>
              </a:rPr>
              <a:pPr>
                <a:defRPr/>
              </a:pPr>
              <a:t>2019-05-28</a:t>
            </a:fld>
            <a:endParaRPr lang="en-GB">
              <a:solidFill>
                <a:srgbClr val="04617B">
                  <a:shade val="90000"/>
                </a:srgbClr>
              </a:solidFill>
            </a:endParaRPr>
          </a:p>
        </p:txBody>
      </p:sp>
      <p:sp>
        <p:nvSpPr>
          <p:cNvPr id="22" name="Symbol zastępczy stopki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GB">
              <a:solidFill>
                <a:srgbClr val="04617B">
                  <a:shade val="90000"/>
                </a:srgbClr>
              </a:solidFill>
            </a:endParaRPr>
          </a:p>
        </p:txBody>
      </p:sp>
      <p:sp>
        <p:nvSpPr>
          <p:cNvPr id="18" name="Symbol zastępczy numeru slajdu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B03AD1F5-E54A-442B-A6BF-DC154331F666}" type="slidenum">
              <a:rPr lang="en-GB">
                <a:solidFill>
                  <a:srgbClr val="04617B">
                    <a:shade val="90000"/>
                  </a:srgbClr>
                </a:solidFill>
              </a:rPr>
              <a:pPr>
                <a:defRPr/>
              </a:pPr>
              <a:t>‹#›</a:t>
            </a:fld>
            <a:endParaRPr lang="en-GB">
              <a:solidFill>
                <a:srgbClr val="04617B">
                  <a:shade val="90000"/>
                </a:srgbClr>
              </a:solidFill>
            </a:endParaRPr>
          </a:p>
        </p:txBody>
      </p:sp>
      <p:grpSp>
        <p:nvGrpSpPr>
          <p:cNvPr id="1033" name="Grupa 1"/>
          <p:cNvGrpSpPr>
            <a:grpSpLocks/>
          </p:cNvGrpSpPr>
          <p:nvPr/>
        </p:nvGrpSpPr>
        <p:grpSpPr bwMode="auto">
          <a:xfrm>
            <a:off x="-25399" y="203200"/>
            <a:ext cx="12240684" cy="647700"/>
            <a:chOff x="-19045" y="216550"/>
            <a:chExt cx="9180548" cy="649224"/>
          </a:xfrm>
        </p:grpSpPr>
        <p:sp>
          <p:nvSpPr>
            <p:cNvPr id="12" name="Dowolny kształt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sz="1800">
                <a:solidFill>
                  <a:prstClr val="black"/>
                </a:solidFill>
              </a:endParaRPr>
            </a:p>
          </p:txBody>
        </p:sp>
        <p:sp>
          <p:nvSpPr>
            <p:cNvPr id="13" name="Dowolny kształt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sz="1800">
                <a:solidFill>
                  <a:prstClr val="black"/>
                </a:solidFill>
              </a:endParaRPr>
            </a:p>
          </p:txBody>
        </p:sp>
      </p:grpSp>
    </p:spTree>
    <p:extLst>
      <p:ext uri="{BB962C8B-B14F-4D97-AF65-F5344CB8AC3E}">
        <p14:creationId xmlns:p14="http://schemas.microsoft.com/office/powerpoint/2010/main" val="46173006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sldNum="0" hdr="0" dt="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1563085975"/>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 id="214748420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1331739405"/>
      </p:ext>
    </p:extLst>
  </p:cSld>
  <p:clrMap bg1="lt1" tx1="dk1" bg2="lt2" tx2="dk2" accent1="accent1" accent2="accent2" accent3="accent3" accent4="accent4" accent5="accent5" accent6="accent6" hlink="hlink" folHlink="folHlink"/>
  <p:sldLayoutIdLst>
    <p:sldLayoutId id="2147484202" r:id="rId1"/>
    <p:sldLayoutId id="2147484203" r:id="rId2"/>
    <p:sldLayoutId id="2147484204" r:id="rId3"/>
    <p:sldLayoutId id="2147484205" r:id="rId4"/>
    <p:sldLayoutId id="2147484206" r:id="rId5"/>
    <p:sldLayoutId id="2147484207" r:id="rId6"/>
    <p:sldLayoutId id="2147484208" r:id="rId7"/>
    <p:sldLayoutId id="2147484209" r:id="rId8"/>
    <p:sldLayoutId id="2147484210" r:id="rId9"/>
    <p:sldLayoutId id="2147484211" r:id="rId10"/>
    <p:sldLayoutId id="2147484212" r:id="rId11"/>
    <p:sldLayoutId id="214748421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3821151077"/>
      </p:ext>
    </p:extLst>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 id="214748422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2507652748"/>
      </p:ext>
    </p:extLst>
  </p:cSld>
  <p:clrMap bg1="lt1" tx1="dk1" bg2="lt2" tx2="dk2" accent1="accent1" accent2="accent2" accent3="accent3" accent4="accent4" accent5="accent5" accent6="accent6" hlink="hlink" folHlink="folHlink"/>
  <p:sldLayoutIdLst>
    <p:sldLayoutId id="2147484228"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 id="214748423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3617601748"/>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 id="214748425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2209881639"/>
      </p:ext>
    </p:extLst>
  </p:cSld>
  <p:clrMap bg1="lt1" tx1="dk1" bg2="lt2" tx2="dk2" accent1="accent1" accent2="accent2" accent3="accent3" accent4="accent4" accent5="accent5" accent6="accent6" hlink="hlink" folHlink="folHlink"/>
  <p:sldLayoutIdLst>
    <p:sldLayoutId id="2147484254" r:id="rId1"/>
    <p:sldLayoutId id="2147484255" r:id="rId2"/>
    <p:sldLayoutId id="2147484256" r:id="rId3"/>
    <p:sldLayoutId id="2147484257" r:id="rId4"/>
    <p:sldLayoutId id="2147484258" r:id="rId5"/>
    <p:sldLayoutId id="2147484259" r:id="rId6"/>
    <p:sldLayoutId id="2147484260" r:id="rId7"/>
    <p:sldLayoutId id="2147484261" r:id="rId8"/>
    <p:sldLayoutId id="2147484262" r:id="rId9"/>
    <p:sldLayoutId id="2147484263" r:id="rId10"/>
    <p:sldLayoutId id="2147484264" r:id="rId11"/>
    <p:sldLayoutId id="214748426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1301675018"/>
      </p:ext>
    </p:extLst>
  </p:cSld>
  <p:clrMap bg1="lt1" tx1="dk1" bg2="lt2" tx2="dk2" accent1="accent1" accent2="accent2" accent3="accent3" accent4="accent4" accent5="accent5" accent6="accent6" hlink="hlink" folHlink="folHlink"/>
  <p:sldLayoutIdLst>
    <p:sldLayoutId id="2147484267" r:id="rId1"/>
    <p:sldLayoutId id="2147484268" r:id="rId2"/>
    <p:sldLayoutId id="2147484269" r:id="rId3"/>
    <p:sldLayoutId id="2147484270" r:id="rId4"/>
    <p:sldLayoutId id="2147484271" r:id="rId5"/>
    <p:sldLayoutId id="2147484272" r:id="rId6"/>
    <p:sldLayoutId id="2147484273" r:id="rId7"/>
    <p:sldLayoutId id="2147484274" r:id="rId8"/>
    <p:sldLayoutId id="2147484275" r:id="rId9"/>
    <p:sldLayoutId id="2147484276" r:id="rId10"/>
    <p:sldLayoutId id="2147484277" r:id="rId11"/>
    <p:sldLayoutId id="214748427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3667804120"/>
      </p:ext>
    </p:extLst>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 id="214748429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1254736881"/>
      </p:ext>
    </p:extLst>
  </p:cSld>
  <p:clrMap bg1="lt1" tx1="dk1" bg2="lt2" tx2="dk2" accent1="accent1" accent2="accent2" accent3="accent3" accent4="accent4" accent5="accent5" accent6="accent6" hlink="hlink" folHlink="folHlink"/>
  <p:sldLayoutIdLst>
    <p:sldLayoutId id="2147484293" r:id="rId1"/>
    <p:sldLayoutId id="2147484294" r:id="rId2"/>
    <p:sldLayoutId id="2147484295" r:id="rId3"/>
    <p:sldLayoutId id="2147484296" r:id="rId4"/>
    <p:sldLayoutId id="2147484297" r:id="rId5"/>
    <p:sldLayoutId id="2147484298" r:id="rId6"/>
    <p:sldLayoutId id="2147484299" r:id="rId7"/>
    <p:sldLayoutId id="2147484300" r:id="rId8"/>
    <p:sldLayoutId id="2147484301" r:id="rId9"/>
    <p:sldLayoutId id="2147484302" r:id="rId10"/>
    <p:sldLayoutId id="2147484303" r:id="rId11"/>
    <p:sldLayoutId id="214748430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42746459"/>
      </p:ext>
    </p:extLst>
  </p:cSld>
  <p:clrMap bg1="lt1" tx1="dk1" bg2="lt2" tx2="dk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 id="2147484311" r:id="rId6"/>
    <p:sldLayoutId id="2147484312" r:id="rId7"/>
    <p:sldLayoutId id="2147484313" r:id="rId8"/>
    <p:sldLayoutId id="2147484314" r:id="rId9"/>
    <p:sldLayoutId id="2147484315" r:id="rId10"/>
    <p:sldLayoutId id="2147484316" r:id="rId11"/>
    <p:sldLayoutId id="214748431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Dowolny kształt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solidFill>
                <a:prstClr val="black"/>
              </a:solidFill>
            </a:endParaRPr>
          </a:p>
        </p:txBody>
      </p:sp>
      <p:sp>
        <p:nvSpPr>
          <p:cNvPr id="8" name="Dowolny kształt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solidFill>
                <a:prstClr val="black"/>
              </a:solidFill>
            </a:endParaRPr>
          </a:p>
        </p:txBody>
      </p:sp>
      <p:sp>
        <p:nvSpPr>
          <p:cNvPr id="1028" name="Symbol zastępczy tytułu 8"/>
          <p:cNvSpPr>
            <a:spLocks noGrp="1"/>
          </p:cNvSpPr>
          <p:nvPr>
            <p:ph type="title"/>
          </p:nvPr>
        </p:nvSpPr>
        <p:spPr bwMode="auto">
          <a:xfrm>
            <a:off x="609600" y="704850"/>
            <a:ext cx="109728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pl-PL" smtClean="0"/>
              <a:t>Kliknij, aby edytować styl</a:t>
            </a:r>
            <a:endParaRPr lang="en-US" smtClean="0"/>
          </a:p>
        </p:txBody>
      </p:sp>
      <p:sp>
        <p:nvSpPr>
          <p:cNvPr id="1029" name="Symbol zastępczy tekstu 29"/>
          <p:cNvSpPr>
            <a:spLocks noGrp="1"/>
          </p:cNvSpPr>
          <p:nvPr>
            <p:ph type="body" idx="1"/>
          </p:nvPr>
        </p:nvSpPr>
        <p:spPr bwMode="auto">
          <a:xfrm>
            <a:off x="609600" y="1935164"/>
            <a:ext cx="109728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10" name="Symbol zastępczy daty 9"/>
          <p:cNvSpPr>
            <a:spLocks noGrp="1"/>
          </p:cNvSpPr>
          <p:nvPr>
            <p:ph type="dt" sz="half" idx="2"/>
          </p:nvPr>
        </p:nvSpPr>
        <p:spPr>
          <a:xfrm>
            <a:off x="609600" y="6356351"/>
            <a:ext cx="28448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D9011E73-2301-4C87-A6F6-6DFE1F6E1ECC}" type="datetime1">
              <a:rPr lang="pl-PL">
                <a:solidFill>
                  <a:srgbClr val="04617B">
                    <a:shade val="90000"/>
                  </a:srgbClr>
                </a:solidFill>
              </a:rPr>
              <a:pPr>
                <a:defRPr/>
              </a:pPr>
              <a:t>2019-05-28</a:t>
            </a:fld>
            <a:endParaRPr lang="en-GB">
              <a:solidFill>
                <a:srgbClr val="04617B">
                  <a:shade val="90000"/>
                </a:srgbClr>
              </a:solidFill>
            </a:endParaRPr>
          </a:p>
        </p:txBody>
      </p:sp>
      <p:sp>
        <p:nvSpPr>
          <p:cNvPr id="22" name="Symbol zastępczy stopki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GB">
              <a:solidFill>
                <a:srgbClr val="04617B">
                  <a:shade val="90000"/>
                </a:srgbClr>
              </a:solidFill>
            </a:endParaRPr>
          </a:p>
        </p:txBody>
      </p:sp>
      <p:sp>
        <p:nvSpPr>
          <p:cNvPr id="18" name="Symbol zastępczy numeru slajdu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B03AD1F5-E54A-442B-A6BF-DC154331F666}" type="slidenum">
              <a:rPr lang="en-GB">
                <a:solidFill>
                  <a:srgbClr val="04617B">
                    <a:shade val="90000"/>
                  </a:srgbClr>
                </a:solidFill>
              </a:rPr>
              <a:pPr>
                <a:defRPr/>
              </a:pPr>
              <a:t>‹#›</a:t>
            </a:fld>
            <a:endParaRPr lang="en-GB">
              <a:solidFill>
                <a:srgbClr val="04617B">
                  <a:shade val="90000"/>
                </a:srgbClr>
              </a:solidFill>
            </a:endParaRPr>
          </a:p>
        </p:txBody>
      </p:sp>
      <p:grpSp>
        <p:nvGrpSpPr>
          <p:cNvPr id="1033" name="Grupa 1"/>
          <p:cNvGrpSpPr>
            <a:grpSpLocks/>
          </p:cNvGrpSpPr>
          <p:nvPr/>
        </p:nvGrpSpPr>
        <p:grpSpPr bwMode="auto">
          <a:xfrm>
            <a:off x="-25399" y="203200"/>
            <a:ext cx="12240684" cy="647700"/>
            <a:chOff x="-19045" y="216550"/>
            <a:chExt cx="9180548" cy="649224"/>
          </a:xfrm>
        </p:grpSpPr>
        <p:sp>
          <p:nvSpPr>
            <p:cNvPr id="12" name="Dowolny kształt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sz="1800">
                <a:solidFill>
                  <a:prstClr val="black"/>
                </a:solidFill>
              </a:endParaRPr>
            </a:p>
          </p:txBody>
        </p:sp>
        <p:sp>
          <p:nvSpPr>
            <p:cNvPr id="13" name="Dowolny kształt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sz="1800">
                <a:solidFill>
                  <a:prstClr val="black"/>
                </a:solidFill>
              </a:endParaRPr>
            </a:p>
          </p:txBody>
        </p:sp>
      </p:grpSp>
    </p:spTree>
    <p:extLst>
      <p:ext uri="{BB962C8B-B14F-4D97-AF65-F5344CB8AC3E}">
        <p14:creationId xmlns:p14="http://schemas.microsoft.com/office/powerpoint/2010/main" val="113307838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sldNum="0" hdr="0" dt="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1141037110"/>
      </p:ext>
    </p:extLst>
  </p:cSld>
  <p:clrMap bg1="lt1" tx1="dk1" bg2="lt2" tx2="dk2" accent1="accent1" accent2="accent2" accent3="accent3" accent4="accent4" accent5="accent5" accent6="accent6" hlink="hlink" folHlink="folHlink"/>
  <p:sldLayoutIdLst>
    <p:sldLayoutId id="2147484319" r:id="rId1"/>
    <p:sldLayoutId id="2147484320" r:id="rId2"/>
    <p:sldLayoutId id="2147484321" r:id="rId3"/>
    <p:sldLayoutId id="2147484322" r:id="rId4"/>
    <p:sldLayoutId id="2147484323" r:id="rId5"/>
    <p:sldLayoutId id="2147484324" r:id="rId6"/>
    <p:sldLayoutId id="2147484325" r:id="rId7"/>
    <p:sldLayoutId id="2147484326" r:id="rId8"/>
    <p:sldLayoutId id="2147484327" r:id="rId9"/>
    <p:sldLayoutId id="2147484328" r:id="rId10"/>
    <p:sldLayoutId id="2147484329" r:id="rId11"/>
    <p:sldLayoutId id="214748433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1113071552"/>
      </p:ext>
    </p:extLst>
  </p:cSld>
  <p:clrMap bg1="lt1" tx1="dk1" bg2="lt2" tx2="dk2" accent1="accent1" accent2="accent2" accent3="accent3" accent4="accent4" accent5="accent5" accent6="accent6" hlink="hlink" folHlink="folHlink"/>
  <p:sldLayoutIdLst>
    <p:sldLayoutId id="2147484332" r:id="rId1"/>
    <p:sldLayoutId id="2147484333" r:id="rId2"/>
    <p:sldLayoutId id="2147484334" r:id="rId3"/>
    <p:sldLayoutId id="2147484335" r:id="rId4"/>
    <p:sldLayoutId id="2147484336" r:id="rId5"/>
    <p:sldLayoutId id="2147484337" r:id="rId6"/>
    <p:sldLayoutId id="2147484338" r:id="rId7"/>
    <p:sldLayoutId id="2147484339" r:id="rId8"/>
    <p:sldLayoutId id="2147484340" r:id="rId9"/>
    <p:sldLayoutId id="2147484341" r:id="rId10"/>
    <p:sldLayoutId id="2147484342" r:id="rId11"/>
    <p:sldLayoutId id="214748434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2184631216"/>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 id="214748435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3895398044"/>
      </p:ext>
    </p:extLst>
  </p:cSld>
  <p:clrMap bg1="lt1" tx1="dk1" bg2="lt2" tx2="dk2" accent1="accent1" accent2="accent2" accent3="accent3" accent4="accent4" accent5="accent5" accent6="accent6" hlink="hlink" folHlink="folHlink"/>
  <p:sldLayoutIdLst>
    <p:sldLayoutId id="2147484358" r:id="rId1"/>
    <p:sldLayoutId id="2147484359" r:id="rId2"/>
    <p:sldLayoutId id="2147484360" r:id="rId3"/>
    <p:sldLayoutId id="2147484361" r:id="rId4"/>
    <p:sldLayoutId id="2147484362" r:id="rId5"/>
    <p:sldLayoutId id="2147484363" r:id="rId6"/>
    <p:sldLayoutId id="2147484364" r:id="rId7"/>
    <p:sldLayoutId id="2147484365" r:id="rId8"/>
    <p:sldLayoutId id="2147484366" r:id="rId9"/>
    <p:sldLayoutId id="2147484367" r:id="rId10"/>
    <p:sldLayoutId id="2147484368" r:id="rId11"/>
    <p:sldLayoutId id="214748436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58498984"/>
      </p:ext>
    </p:extLst>
  </p:cSld>
  <p:clrMap bg1="lt1" tx1="dk1" bg2="lt2" tx2="dk2" accent1="accent1" accent2="accent2" accent3="accent3" accent4="accent4" accent5="accent5" accent6="accent6" hlink="hlink" folHlink="folHlink"/>
  <p:sldLayoutIdLst>
    <p:sldLayoutId id="2147484371" r:id="rId1"/>
    <p:sldLayoutId id="2147484372" r:id="rId2"/>
    <p:sldLayoutId id="2147484373" r:id="rId3"/>
    <p:sldLayoutId id="2147484374" r:id="rId4"/>
    <p:sldLayoutId id="2147484375" r:id="rId5"/>
    <p:sldLayoutId id="2147484376" r:id="rId6"/>
    <p:sldLayoutId id="2147484377" r:id="rId7"/>
    <p:sldLayoutId id="2147484378" r:id="rId8"/>
    <p:sldLayoutId id="2147484379" r:id="rId9"/>
    <p:sldLayoutId id="2147484380" r:id="rId10"/>
    <p:sldLayoutId id="2147484381" r:id="rId11"/>
    <p:sldLayoutId id="214748438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3268832540"/>
      </p:ext>
    </p:extLst>
  </p:cSld>
  <p:clrMap bg1="lt1" tx1="dk1" bg2="lt2" tx2="dk2" accent1="accent1" accent2="accent2" accent3="accent3" accent4="accent4" accent5="accent5" accent6="accent6" hlink="hlink" folHlink="folHlink"/>
  <p:sldLayoutIdLst>
    <p:sldLayoutId id="2147484384" r:id="rId1"/>
    <p:sldLayoutId id="2147484385" r:id="rId2"/>
    <p:sldLayoutId id="2147484386" r:id="rId3"/>
    <p:sldLayoutId id="2147484387" r:id="rId4"/>
    <p:sldLayoutId id="2147484388" r:id="rId5"/>
    <p:sldLayoutId id="2147484389" r:id="rId6"/>
    <p:sldLayoutId id="2147484390" r:id="rId7"/>
    <p:sldLayoutId id="2147484391" r:id="rId8"/>
    <p:sldLayoutId id="2147484392" r:id="rId9"/>
    <p:sldLayoutId id="2147484393" r:id="rId10"/>
    <p:sldLayoutId id="2147484394" r:id="rId11"/>
    <p:sldLayoutId id="214748439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1140581769"/>
      </p:ext>
    </p:extLst>
  </p:cSld>
  <p:clrMap bg1="lt1" tx1="dk1" bg2="lt2" tx2="dk2" accent1="accent1" accent2="accent2" accent3="accent3" accent4="accent4" accent5="accent5" accent6="accent6" hlink="hlink" folHlink="folHlink"/>
  <p:sldLayoutIdLst>
    <p:sldLayoutId id="2147484397" r:id="rId1"/>
    <p:sldLayoutId id="2147484398" r:id="rId2"/>
    <p:sldLayoutId id="2147484399" r:id="rId3"/>
    <p:sldLayoutId id="2147484400" r:id="rId4"/>
    <p:sldLayoutId id="2147484401" r:id="rId5"/>
    <p:sldLayoutId id="2147484402" r:id="rId6"/>
    <p:sldLayoutId id="2147484403" r:id="rId7"/>
    <p:sldLayoutId id="2147484404" r:id="rId8"/>
    <p:sldLayoutId id="2147484405" r:id="rId9"/>
    <p:sldLayoutId id="2147484406" r:id="rId10"/>
    <p:sldLayoutId id="2147484407" r:id="rId11"/>
    <p:sldLayoutId id="214748440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3926282985"/>
      </p:ext>
    </p:extLst>
  </p:cSld>
  <p:clrMap bg1="lt1" tx1="dk1" bg2="lt2" tx2="dk2" accent1="accent1" accent2="accent2" accent3="accent3" accent4="accent4" accent5="accent5" accent6="accent6" hlink="hlink" folHlink="folHlink"/>
  <p:sldLayoutIdLst>
    <p:sldLayoutId id="2147484410" r:id="rId1"/>
    <p:sldLayoutId id="2147484411" r:id="rId2"/>
    <p:sldLayoutId id="2147484412" r:id="rId3"/>
    <p:sldLayoutId id="2147484413" r:id="rId4"/>
    <p:sldLayoutId id="2147484414" r:id="rId5"/>
    <p:sldLayoutId id="2147484415" r:id="rId6"/>
    <p:sldLayoutId id="2147484416" r:id="rId7"/>
    <p:sldLayoutId id="2147484417" r:id="rId8"/>
    <p:sldLayoutId id="2147484418" r:id="rId9"/>
    <p:sldLayoutId id="2147484419" r:id="rId10"/>
    <p:sldLayoutId id="2147484420" r:id="rId11"/>
    <p:sldLayoutId id="214748442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273800609"/>
      </p:ext>
    </p:extLst>
  </p:cSld>
  <p:clrMap bg1="lt1" tx1="dk1" bg2="lt2" tx2="dk2" accent1="accent1" accent2="accent2" accent3="accent3" accent4="accent4" accent5="accent5" accent6="accent6" hlink="hlink" folHlink="folHlink"/>
  <p:sldLayoutIdLst>
    <p:sldLayoutId id="2147484423" r:id="rId1"/>
    <p:sldLayoutId id="2147484424" r:id="rId2"/>
    <p:sldLayoutId id="2147484425" r:id="rId3"/>
    <p:sldLayoutId id="2147484426" r:id="rId4"/>
    <p:sldLayoutId id="2147484427" r:id="rId5"/>
    <p:sldLayoutId id="2147484428" r:id="rId6"/>
    <p:sldLayoutId id="2147484429" r:id="rId7"/>
    <p:sldLayoutId id="2147484430" r:id="rId8"/>
    <p:sldLayoutId id="2147484431" r:id="rId9"/>
    <p:sldLayoutId id="2147484432" r:id="rId10"/>
    <p:sldLayoutId id="2147484433" r:id="rId11"/>
    <p:sldLayoutId id="214748443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3032031797"/>
      </p:ext>
    </p:extLst>
  </p:cSld>
  <p:clrMap bg1="lt1" tx1="dk1" bg2="lt2" tx2="dk2" accent1="accent1" accent2="accent2" accent3="accent3" accent4="accent4" accent5="accent5" accent6="accent6" hlink="hlink" folHlink="folHlink"/>
  <p:sldLayoutIdLst>
    <p:sldLayoutId id="2147484436" r:id="rId1"/>
    <p:sldLayoutId id="2147484437" r:id="rId2"/>
    <p:sldLayoutId id="2147484438" r:id="rId3"/>
    <p:sldLayoutId id="2147484439" r:id="rId4"/>
    <p:sldLayoutId id="2147484440" r:id="rId5"/>
    <p:sldLayoutId id="2147484441" r:id="rId6"/>
    <p:sldLayoutId id="2147484442" r:id="rId7"/>
    <p:sldLayoutId id="2147484443" r:id="rId8"/>
    <p:sldLayoutId id="2147484444" r:id="rId9"/>
    <p:sldLayoutId id="2147484445" r:id="rId10"/>
    <p:sldLayoutId id="2147484446" r:id="rId11"/>
    <p:sldLayoutId id="214748444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Dowolny kształt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solidFill>
                <a:prstClr val="black"/>
              </a:solidFill>
            </a:endParaRPr>
          </a:p>
        </p:txBody>
      </p:sp>
      <p:sp>
        <p:nvSpPr>
          <p:cNvPr id="8" name="Dowolny kształt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solidFill>
                <a:prstClr val="black"/>
              </a:solidFill>
            </a:endParaRPr>
          </a:p>
        </p:txBody>
      </p:sp>
      <p:sp>
        <p:nvSpPr>
          <p:cNvPr id="1028" name="Symbol zastępczy tytułu 8"/>
          <p:cNvSpPr>
            <a:spLocks noGrp="1"/>
          </p:cNvSpPr>
          <p:nvPr>
            <p:ph type="title"/>
          </p:nvPr>
        </p:nvSpPr>
        <p:spPr bwMode="auto">
          <a:xfrm>
            <a:off x="609600" y="704850"/>
            <a:ext cx="109728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pl-PL" smtClean="0"/>
              <a:t>Kliknij, aby edytować styl</a:t>
            </a:r>
            <a:endParaRPr lang="en-US" smtClean="0"/>
          </a:p>
        </p:txBody>
      </p:sp>
      <p:sp>
        <p:nvSpPr>
          <p:cNvPr id="1029" name="Symbol zastępczy tekstu 29"/>
          <p:cNvSpPr>
            <a:spLocks noGrp="1"/>
          </p:cNvSpPr>
          <p:nvPr>
            <p:ph type="body" idx="1"/>
          </p:nvPr>
        </p:nvSpPr>
        <p:spPr bwMode="auto">
          <a:xfrm>
            <a:off x="609600" y="1935164"/>
            <a:ext cx="109728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10" name="Symbol zastępczy daty 9"/>
          <p:cNvSpPr>
            <a:spLocks noGrp="1"/>
          </p:cNvSpPr>
          <p:nvPr>
            <p:ph type="dt" sz="half" idx="2"/>
          </p:nvPr>
        </p:nvSpPr>
        <p:spPr>
          <a:xfrm>
            <a:off x="609600" y="6356351"/>
            <a:ext cx="28448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D9011E73-2301-4C87-A6F6-6DFE1F6E1ECC}" type="datetime1">
              <a:rPr lang="pl-PL">
                <a:solidFill>
                  <a:srgbClr val="04617B">
                    <a:shade val="90000"/>
                  </a:srgbClr>
                </a:solidFill>
              </a:rPr>
              <a:pPr>
                <a:defRPr/>
              </a:pPr>
              <a:t>2019-05-28</a:t>
            </a:fld>
            <a:endParaRPr lang="en-GB">
              <a:solidFill>
                <a:srgbClr val="04617B">
                  <a:shade val="90000"/>
                </a:srgbClr>
              </a:solidFill>
            </a:endParaRPr>
          </a:p>
        </p:txBody>
      </p:sp>
      <p:sp>
        <p:nvSpPr>
          <p:cNvPr id="22" name="Symbol zastępczy stopki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GB">
              <a:solidFill>
                <a:srgbClr val="04617B">
                  <a:shade val="90000"/>
                </a:srgbClr>
              </a:solidFill>
            </a:endParaRPr>
          </a:p>
        </p:txBody>
      </p:sp>
      <p:sp>
        <p:nvSpPr>
          <p:cNvPr id="18" name="Symbol zastępczy numeru slajdu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B03AD1F5-E54A-442B-A6BF-DC154331F666}" type="slidenum">
              <a:rPr lang="en-GB">
                <a:solidFill>
                  <a:srgbClr val="04617B">
                    <a:shade val="90000"/>
                  </a:srgbClr>
                </a:solidFill>
              </a:rPr>
              <a:pPr>
                <a:defRPr/>
              </a:pPr>
              <a:t>‹#›</a:t>
            </a:fld>
            <a:endParaRPr lang="en-GB">
              <a:solidFill>
                <a:srgbClr val="04617B">
                  <a:shade val="90000"/>
                </a:srgbClr>
              </a:solidFill>
            </a:endParaRPr>
          </a:p>
        </p:txBody>
      </p:sp>
      <p:grpSp>
        <p:nvGrpSpPr>
          <p:cNvPr id="1033" name="Grupa 1"/>
          <p:cNvGrpSpPr>
            <a:grpSpLocks/>
          </p:cNvGrpSpPr>
          <p:nvPr/>
        </p:nvGrpSpPr>
        <p:grpSpPr bwMode="auto">
          <a:xfrm>
            <a:off x="-25399" y="203200"/>
            <a:ext cx="12240684" cy="647700"/>
            <a:chOff x="-19045" y="216550"/>
            <a:chExt cx="9180548" cy="649224"/>
          </a:xfrm>
        </p:grpSpPr>
        <p:sp>
          <p:nvSpPr>
            <p:cNvPr id="12" name="Dowolny kształt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sz="1800">
                <a:solidFill>
                  <a:prstClr val="black"/>
                </a:solidFill>
              </a:endParaRPr>
            </a:p>
          </p:txBody>
        </p:sp>
        <p:sp>
          <p:nvSpPr>
            <p:cNvPr id="13" name="Dowolny kształt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sz="1800">
                <a:solidFill>
                  <a:prstClr val="black"/>
                </a:solidFill>
              </a:endParaRPr>
            </a:p>
          </p:txBody>
        </p:sp>
      </p:grpSp>
    </p:spTree>
    <p:extLst>
      <p:ext uri="{BB962C8B-B14F-4D97-AF65-F5344CB8AC3E}">
        <p14:creationId xmlns:p14="http://schemas.microsoft.com/office/powerpoint/2010/main" val="181726362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sldNum="0" hdr="0" dt="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2509173701"/>
      </p:ext>
    </p:extLst>
  </p:cSld>
  <p:clrMap bg1="lt1" tx1="dk1" bg2="lt2" tx2="dk2" accent1="accent1" accent2="accent2" accent3="accent3" accent4="accent4" accent5="accent5" accent6="accent6" hlink="hlink" folHlink="folHlink"/>
  <p:sldLayoutIdLst>
    <p:sldLayoutId id="2147484449" r:id="rId1"/>
    <p:sldLayoutId id="2147484450" r:id="rId2"/>
    <p:sldLayoutId id="2147484451" r:id="rId3"/>
    <p:sldLayoutId id="2147484452" r:id="rId4"/>
    <p:sldLayoutId id="2147484453" r:id="rId5"/>
    <p:sldLayoutId id="2147484454" r:id="rId6"/>
    <p:sldLayoutId id="2147484455" r:id="rId7"/>
    <p:sldLayoutId id="2147484456" r:id="rId8"/>
    <p:sldLayoutId id="2147484457" r:id="rId9"/>
    <p:sldLayoutId id="2147484458" r:id="rId10"/>
    <p:sldLayoutId id="2147484459" r:id="rId11"/>
    <p:sldLayoutId id="21474844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1664569439"/>
      </p:ext>
    </p:extLst>
  </p:cSld>
  <p:clrMap bg1="lt1" tx1="dk1" bg2="lt2" tx2="dk2" accent1="accent1" accent2="accent2" accent3="accent3" accent4="accent4" accent5="accent5" accent6="accent6" hlink="hlink" folHlink="folHlink"/>
  <p:sldLayoutIdLst>
    <p:sldLayoutId id="2147484462" r:id="rId1"/>
    <p:sldLayoutId id="2147484463" r:id="rId2"/>
    <p:sldLayoutId id="2147484464" r:id="rId3"/>
    <p:sldLayoutId id="2147484465" r:id="rId4"/>
    <p:sldLayoutId id="2147484466" r:id="rId5"/>
    <p:sldLayoutId id="2147484467" r:id="rId6"/>
    <p:sldLayoutId id="2147484468" r:id="rId7"/>
    <p:sldLayoutId id="2147484469" r:id="rId8"/>
    <p:sldLayoutId id="2147484470" r:id="rId9"/>
    <p:sldLayoutId id="2147484471" r:id="rId10"/>
    <p:sldLayoutId id="2147484472" r:id="rId11"/>
    <p:sldLayoutId id="214748447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4096976934"/>
      </p:ext>
    </p:extLst>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8" r:id="rId4"/>
    <p:sldLayoutId id="2147484479" r:id="rId5"/>
    <p:sldLayoutId id="2147484480" r:id="rId6"/>
    <p:sldLayoutId id="2147484481" r:id="rId7"/>
    <p:sldLayoutId id="2147484482" r:id="rId8"/>
    <p:sldLayoutId id="2147484483" r:id="rId9"/>
    <p:sldLayoutId id="2147484484" r:id="rId10"/>
    <p:sldLayoutId id="2147484485" r:id="rId11"/>
    <p:sldLayoutId id="214748448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3256427916"/>
      </p:ext>
    </p:extLst>
  </p:cSld>
  <p:clrMap bg1="lt1" tx1="dk1" bg2="lt2" tx2="dk2" accent1="accent1" accent2="accent2" accent3="accent3" accent4="accent4" accent5="accent5" accent6="accent6" hlink="hlink" folHlink="folHlink"/>
  <p:sldLayoutIdLst>
    <p:sldLayoutId id="2147484488" r:id="rId1"/>
    <p:sldLayoutId id="2147484489" r:id="rId2"/>
    <p:sldLayoutId id="2147484490" r:id="rId3"/>
    <p:sldLayoutId id="2147484491" r:id="rId4"/>
    <p:sldLayoutId id="2147484492" r:id="rId5"/>
    <p:sldLayoutId id="2147484493" r:id="rId6"/>
    <p:sldLayoutId id="2147484494" r:id="rId7"/>
    <p:sldLayoutId id="2147484495" r:id="rId8"/>
    <p:sldLayoutId id="2147484496" r:id="rId9"/>
    <p:sldLayoutId id="2147484497" r:id="rId10"/>
    <p:sldLayoutId id="2147484498" r:id="rId11"/>
    <p:sldLayoutId id="214748449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477974417"/>
      </p:ext>
    </p:extLst>
  </p:cSld>
  <p:clrMap bg1="lt1" tx1="dk1" bg2="lt2" tx2="dk2" accent1="accent1" accent2="accent2" accent3="accent3" accent4="accent4" accent5="accent5" accent6="accent6" hlink="hlink" folHlink="folHlink"/>
  <p:sldLayoutIdLst>
    <p:sldLayoutId id="2147484501" r:id="rId1"/>
    <p:sldLayoutId id="2147484502" r:id="rId2"/>
    <p:sldLayoutId id="2147484503" r:id="rId3"/>
    <p:sldLayoutId id="2147484504" r:id="rId4"/>
    <p:sldLayoutId id="2147484505" r:id="rId5"/>
    <p:sldLayoutId id="2147484506" r:id="rId6"/>
    <p:sldLayoutId id="2147484507" r:id="rId7"/>
    <p:sldLayoutId id="2147484508" r:id="rId8"/>
    <p:sldLayoutId id="2147484509" r:id="rId9"/>
    <p:sldLayoutId id="2147484510" r:id="rId10"/>
    <p:sldLayoutId id="2147484511" r:id="rId11"/>
    <p:sldLayoutId id="214748451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3360816685"/>
      </p:ext>
    </p:extLst>
  </p:cSld>
  <p:clrMap bg1="lt1" tx1="dk1" bg2="lt2" tx2="dk2" accent1="accent1" accent2="accent2" accent3="accent3" accent4="accent4" accent5="accent5" accent6="accent6" hlink="hlink" folHlink="folHlink"/>
  <p:sldLayoutIdLst>
    <p:sldLayoutId id="2147484514" r:id="rId1"/>
    <p:sldLayoutId id="2147484515" r:id="rId2"/>
    <p:sldLayoutId id="2147484516" r:id="rId3"/>
    <p:sldLayoutId id="2147484517" r:id="rId4"/>
    <p:sldLayoutId id="2147484518" r:id="rId5"/>
    <p:sldLayoutId id="2147484519" r:id="rId6"/>
    <p:sldLayoutId id="2147484520" r:id="rId7"/>
    <p:sldLayoutId id="2147484521" r:id="rId8"/>
    <p:sldLayoutId id="2147484522" r:id="rId9"/>
    <p:sldLayoutId id="2147484523" r:id="rId10"/>
    <p:sldLayoutId id="2147484524" r:id="rId11"/>
    <p:sldLayoutId id="214748452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38688564"/>
      </p:ext>
    </p:extLst>
  </p:cSld>
  <p:clrMap bg1="lt1" tx1="dk1" bg2="lt2" tx2="dk2" accent1="accent1" accent2="accent2" accent3="accent3" accent4="accent4" accent5="accent5" accent6="accent6" hlink="hlink" folHlink="folHlink"/>
  <p:sldLayoutIdLst>
    <p:sldLayoutId id="2147484527" r:id="rId1"/>
    <p:sldLayoutId id="2147484528" r:id="rId2"/>
    <p:sldLayoutId id="2147484529" r:id="rId3"/>
    <p:sldLayoutId id="2147484530" r:id="rId4"/>
    <p:sldLayoutId id="2147484531" r:id="rId5"/>
    <p:sldLayoutId id="2147484532" r:id="rId6"/>
    <p:sldLayoutId id="2147484533" r:id="rId7"/>
    <p:sldLayoutId id="2147484534" r:id="rId8"/>
    <p:sldLayoutId id="2147484535" r:id="rId9"/>
    <p:sldLayoutId id="2147484536" r:id="rId10"/>
    <p:sldLayoutId id="2147484537" r:id="rId11"/>
    <p:sldLayoutId id="214748453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4180479280"/>
      </p:ext>
    </p:extLst>
  </p:cSld>
  <p:clrMap bg1="lt1" tx1="dk1" bg2="lt2" tx2="dk2" accent1="accent1" accent2="accent2" accent3="accent3" accent4="accent4" accent5="accent5" accent6="accent6" hlink="hlink" folHlink="folHlink"/>
  <p:sldLayoutIdLst>
    <p:sldLayoutId id="2147484540" r:id="rId1"/>
    <p:sldLayoutId id="2147484541" r:id="rId2"/>
    <p:sldLayoutId id="2147484542" r:id="rId3"/>
    <p:sldLayoutId id="2147484543" r:id="rId4"/>
    <p:sldLayoutId id="2147484544" r:id="rId5"/>
    <p:sldLayoutId id="2147484545" r:id="rId6"/>
    <p:sldLayoutId id="2147484546" r:id="rId7"/>
    <p:sldLayoutId id="2147484547" r:id="rId8"/>
    <p:sldLayoutId id="2147484548" r:id="rId9"/>
    <p:sldLayoutId id="2147484549" r:id="rId10"/>
    <p:sldLayoutId id="2147484550" r:id="rId11"/>
    <p:sldLayoutId id="214748455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Dowolny kształt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solidFill>
                <a:prstClr val="black"/>
              </a:solidFill>
            </a:endParaRPr>
          </a:p>
        </p:txBody>
      </p:sp>
      <p:sp>
        <p:nvSpPr>
          <p:cNvPr id="8" name="Dowolny kształt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solidFill>
                <a:prstClr val="black"/>
              </a:solidFill>
            </a:endParaRPr>
          </a:p>
        </p:txBody>
      </p:sp>
      <p:sp>
        <p:nvSpPr>
          <p:cNvPr id="1028" name="Symbol zastępczy tytułu 8"/>
          <p:cNvSpPr>
            <a:spLocks noGrp="1"/>
          </p:cNvSpPr>
          <p:nvPr>
            <p:ph type="title"/>
          </p:nvPr>
        </p:nvSpPr>
        <p:spPr bwMode="auto">
          <a:xfrm>
            <a:off x="609600" y="704850"/>
            <a:ext cx="109728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pl-PL" smtClean="0"/>
              <a:t>Kliknij, aby edytować styl</a:t>
            </a:r>
            <a:endParaRPr lang="en-US" smtClean="0"/>
          </a:p>
        </p:txBody>
      </p:sp>
      <p:sp>
        <p:nvSpPr>
          <p:cNvPr id="1029" name="Symbol zastępczy tekstu 29"/>
          <p:cNvSpPr>
            <a:spLocks noGrp="1"/>
          </p:cNvSpPr>
          <p:nvPr>
            <p:ph type="body" idx="1"/>
          </p:nvPr>
        </p:nvSpPr>
        <p:spPr bwMode="auto">
          <a:xfrm>
            <a:off x="609600" y="1935164"/>
            <a:ext cx="109728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10" name="Symbol zastępczy daty 9"/>
          <p:cNvSpPr>
            <a:spLocks noGrp="1"/>
          </p:cNvSpPr>
          <p:nvPr>
            <p:ph type="dt" sz="half" idx="2"/>
          </p:nvPr>
        </p:nvSpPr>
        <p:spPr>
          <a:xfrm>
            <a:off x="609600" y="6356351"/>
            <a:ext cx="28448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D9011E73-2301-4C87-A6F6-6DFE1F6E1ECC}" type="datetime1">
              <a:rPr lang="pl-PL">
                <a:solidFill>
                  <a:srgbClr val="04617B">
                    <a:shade val="90000"/>
                  </a:srgbClr>
                </a:solidFill>
              </a:rPr>
              <a:pPr>
                <a:defRPr/>
              </a:pPr>
              <a:t>2019-05-28</a:t>
            </a:fld>
            <a:endParaRPr lang="en-GB">
              <a:solidFill>
                <a:srgbClr val="04617B">
                  <a:shade val="90000"/>
                </a:srgbClr>
              </a:solidFill>
            </a:endParaRPr>
          </a:p>
        </p:txBody>
      </p:sp>
      <p:sp>
        <p:nvSpPr>
          <p:cNvPr id="22" name="Symbol zastępczy stopki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GB">
              <a:solidFill>
                <a:srgbClr val="04617B">
                  <a:shade val="90000"/>
                </a:srgbClr>
              </a:solidFill>
            </a:endParaRPr>
          </a:p>
        </p:txBody>
      </p:sp>
      <p:sp>
        <p:nvSpPr>
          <p:cNvPr id="18" name="Symbol zastępczy numeru slajdu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B03AD1F5-E54A-442B-A6BF-DC154331F666}" type="slidenum">
              <a:rPr lang="en-GB">
                <a:solidFill>
                  <a:srgbClr val="04617B">
                    <a:shade val="90000"/>
                  </a:srgbClr>
                </a:solidFill>
              </a:rPr>
              <a:pPr>
                <a:defRPr/>
              </a:pPr>
              <a:t>‹#›</a:t>
            </a:fld>
            <a:endParaRPr lang="en-GB">
              <a:solidFill>
                <a:srgbClr val="04617B">
                  <a:shade val="90000"/>
                </a:srgbClr>
              </a:solidFill>
            </a:endParaRPr>
          </a:p>
        </p:txBody>
      </p:sp>
      <p:grpSp>
        <p:nvGrpSpPr>
          <p:cNvPr id="1033" name="Grupa 1"/>
          <p:cNvGrpSpPr>
            <a:grpSpLocks/>
          </p:cNvGrpSpPr>
          <p:nvPr/>
        </p:nvGrpSpPr>
        <p:grpSpPr bwMode="auto">
          <a:xfrm>
            <a:off x="-25399" y="203200"/>
            <a:ext cx="12240684" cy="647700"/>
            <a:chOff x="-19045" y="216550"/>
            <a:chExt cx="9180548" cy="649224"/>
          </a:xfrm>
        </p:grpSpPr>
        <p:sp>
          <p:nvSpPr>
            <p:cNvPr id="12" name="Dowolny kształt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sz="1800">
                <a:solidFill>
                  <a:prstClr val="black"/>
                </a:solidFill>
              </a:endParaRPr>
            </a:p>
          </p:txBody>
        </p:sp>
        <p:sp>
          <p:nvSpPr>
            <p:cNvPr id="13" name="Dowolny kształt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sz="1800">
                <a:solidFill>
                  <a:prstClr val="black"/>
                </a:solidFill>
              </a:endParaRPr>
            </a:p>
          </p:txBody>
        </p:sp>
      </p:grpSp>
    </p:spTree>
    <p:extLst>
      <p:ext uri="{BB962C8B-B14F-4D97-AF65-F5344CB8AC3E}">
        <p14:creationId xmlns:p14="http://schemas.microsoft.com/office/powerpoint/2010/main" val="279190974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sldNum="0" hdr="0" dt="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1474688100"/>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pl-PL">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pl-PL">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7257678C-B73B-4D1E-91C0-620228270CCD}" type="slidenum">
              <a:rPr lang="pl-PL">
                <a:solidFill>
                  <a:srgbClr val="000000"/>
                </a:solidFill>
              </a:rPr>
              <a:pPr fontAlgn="base">
                <a:spcBef>
                  <a:spcPct val="0"/>
                </a:spcBef>
                <a:spcAft>
                  <a:spcPct val="0"/>
                </a:spcAft>
                <a:defRPr/>
              </a:pPr>
              <a:t>‹#›</a:t>
            </a:fld>
            <a:endParaRPr lang="pl-PL">
              <a:solidFill>
                <a:srgbClr val="000000"/>
              </a:solidFill>
            </a:endParaRPr>
          </a:p>
        </p:txBody>
      </p:sp>
    </p:spTree>
    <p:extLst>
      <p:ext uri="{BB962C8B-B14F-4D97-AF65-F5344CB8AC3E}">
        <p14:creationId xmlns:p14="http://schemas.microsoft.com/office/powerpoint/2010/main" val="2058149562"/>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0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4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6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7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8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9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0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3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4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5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6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8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9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3.xml.rels><?xml version="1.0" encoding="UTF-8" standalone="yes"?>
<Relationships xmlns="http://schemas.openxmlformats.org/package/2006/relationships"><Relationship Id="rId2" Type="http://schemas.openxmlformats.org/officeDocument/2006/relationships/hyperlink" Target="http://sip.legalis.pl/document-view.seam?documentId=mfrxilrtg4yteojvgqydiltqmfyc4nbwgaytoobuga" TargetMode="External"/><Relationship Id="rId1" Type="http://schemas.openxmlformats.org/officeDocument/2006/relationships/slideLayout" Target="../slideLayouts/slideLayout1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emf"/></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2.xml.rels><?xml version="1.0" encoding="UTF-8" standalone="yes"?>
<Relationships xmlns="http://schemas.openxmlformats.org/package/2006/relationships"><Relationship Id="rId3" Type="http://schemas.openxmlformats.org/officeDocument/2006/relationships/hyperlink" Target="https://eur-lex.europa.eu/legal-content/PL/TXT/?qid=1556177306018&amp;uri=CELEX:52018DC0041" TargetMode="External"/><Relationship Id="rId2" Type="http://schemas.openxmlformats.org/officeDocument/2006/relationships/hyperlink" Target="http://www.fsa.gov.uk/register/2EMD/2EMD_MasterRegister.html" TargetMode="External"/><Relationship Id="rId1" Type="http://schemas.openxmlformats.org/officeDocument/2006/relationships/slideLayout" Target="../slideLayouts/slideLayout14.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8.xml.rels><?xml version="1.0" encoding="UTF-8" standalone="yes"?>
<Relationships xmlns="http://schemas.openxmlformats.org/package/2006/relationships"><Relationship Id="rId2" Type="http://schemas.openxmlformats.org/officeDocument/2006/relationships/hyperlink" Target="https://sip.lex.pl/document/68527018?unitId=art(2)pkt(15)&amp;cm=DOCUMENT" TargetMode="External"/><Relationship Id="rId1" Type="http://schemas.openxmlformats.org/officeDocument/2006/relationships/slideLayout" Target="../slideLayouts/slideLayout14.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1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05.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29.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4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53.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65.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7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89.xml"/></Relationships>
</file>

<file path=ppt/slides/_rels/slide219.xml.rels><?xml version="1.0" encoding="UTF-8" standalone="yes"?>
<Relationships xmlns="http://schemas.openxmlformats.org/package/2006/relationships"><Relationship Id="rId2" Type="http://schemas.openxmlformats.org/officeDocument/2006/relationships/hyperlink" Target="http://sip.legalis.pl/document-view.seam?documentId=mfrxilrtg4ytenjsgaztcltqmfyc4nbtgy2tqojsha" TargetMode="External"/><Relationship Id="rId1" Type="http://schemas.openxmlformats.org/officeDocument/2006/relationships/slideLayout" Target="../slideLayouts/slideLayout78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hyperlink" Target="https://sip.lex.pl/#/document/16796295?unitId=art(3)ust(1)pkt(36)&amp;cm=DOCUMENT" TargetMode="External"/><Relationship Id="rId2" Type="http://schemas.openxmlformats.org/officeDocument/2006/relationships/hyperlink" Target="https://sip.lex.pl/#/document/16796295?unitId=art(3)ust(1)pkt(42)&amp;cm=DOCUMENT" TargetMode="Externa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2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3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4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5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6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81.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9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0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1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2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4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5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6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8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0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2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3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6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0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2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3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49.xml"/></Relationships>
</file>

<file path=ppt/slides/_rels/slide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7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8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08213" y="765176"/>
            <a:ext cx="7918450" cy="1871663"/>
          </a:xfrm>
        </p:spPr>
        <p:txBody>
          <a:bodyPr/>
          <a:lstStyle/>
          <a:p>
            <a:pPr eaLnBrk="1" hangingPunct="1"/>
            <a:r>
              <a:rPr lang="pl-PL" altLang="pl-PL" sz="5400" dirty="0">
                <a:latin typeface="Times New Roman" pitchFamily="18" charset="0"/>
              </a:rPr>
              <a:t>Prawo rynku finansowego</a:t>
            </a:r>
          </a:p>
        </p:txBody>
      </p:sp>
      <p:sp>
        <p:nvSpPr>
          <p:cNvPr id="2051" name="Rectangle 3"/>
          <p:cNvSpPr>
            <a:spLocks noGrp="1" noChangeArrowheads="1"/>
          </p:cNvSpPr>
          <p:nvPr>
            <p:ph type="subTitle" idx="1"/>
          </p:nvPr>
        </p:nvSpPr>
        <p:spPr>
          <a:xfrm>
            <a:off x="2895600" y="3716338"/>
            <a:ext cx="6400800" cy="1922462"/>
          </a:xfrm>
        </p:spPr>
        <p:txBody>
          <a:bodyPr/>
          <a:lstStyle/>
          <a:p>
            <a:pPr eaLnBrk="1" hangingPunct="1"/>
            <a:r>
              <a:rPr lang="pl-PL" altLang="pl-PL" dirty="0"/>
              <a:t>dr hab. Witold Srokosz, prof. UWr</a:t>
            </a:r>
          </a:p>
          <a:p>
            <a:pPr eaLnBrk="1" hangingPunct="1"/>
            <a:endParaRPr lang="pl-PL" altLang="pl-PL" dirty="0"/>
          </a:p>
          <a:p>
            <a:pPr eaLnBrk="1" hangingPunct="1"/>
            <a:r>
              <a:rPr lang="pl-PL" altLang="pl-PL" sz="2400" dirty="0"/>
              <a:t>Wrocław 2019</a:t>
            </a:r>
            <a:endParaRPr lang="pl-PL" altLang="pl-PL" sz="2400" dirty="0">
              <a:cs typeface="Arial"/>
            </a:endParaRPr>
          </a:p>
        </p:txBody>
      </p:sp>
    </p:spTree>
    <p:extLst>
      <p:ext uri="{BB962C8B-B14F-4D97-AF65-F5344CB8AC3E}">
        <p14:creationId xmlns:p14="http://schemas.microsoft.com/office/powerpoint/2010/main" val="1260084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a:latin typeface="Times New Roman" panose="02020603050405020304" pitchFamily="18" charset="0"/>
                <a:cs typeface="Times New Roman" panose="02020603050405020304" pitchFamily="18" charset="0"/>
              </a:rPr>
              <a:t>Źródła prawa rynku finansowego</a:t>
            </a:r>
          </a:p>
        </p:txBody>
      </p:sp>
      <p:sp>
        <p:nvSpPr>
          <p:cNvPr id="3" name="Symbol zastępczy zawartości 2"/>
          <p:cNvSpPr>
            <a:spLocks noGrp="1"/>
          </p:cNvSpPr>
          <p:nvPr>
            <p:ph idx="1"/>
          </p:nvPr>
        </p:nvSpPr>
        <p:spPr/>
        <p:txBody>
          <a:bodyPr/>
          <a:lstStyle/>
          <a:p>
            <a:pPr marL="0" indent="0">
              <a:buNone/>
            </a:pPr>
            <a:r>
              <a:rPr lang="pl-PL" dirty="0"/>
              <a:t>Konstytucja RP, </a:t>
            </a:r>
          </a:p>
          <a:p>
            <a:pPr marL="0" indent="0">
              <a:buNone/>
            </a:pPr>
            <a:r>
              <a:rPr lang="pl-PL" dirty="0"/>
              <a:t>Traktaty (przede wszystkim Traktat o Funkcjonowaniu Unii Europejskiej), </a:t>
            </a:r>
          </a:p>
          <a:p>
            <a:pPr marL="0" indent="0">
              <a:buNone/>
            </a:pPr>
            <a:r>
              <a:rPr lang="pl-PL" dirty="0"/>
              <a:t>- dyrektywy, </a:t>
            </a:r>
          </a:p>
          <a:p>
            <a:pPr marL="0" indent="0">
              <a:buNone/>
            </a:pPr>
            <a:r>
              <a:rPr lang="pl-PL" dirty="0"/>
              <a:t>- rozporządzenia unijne, </a:t>
            </a:r>
          </a:p>
          <a:p>
            <a:pPr marL="0" indent="0">
              <a:buNone/>
            </a:pPr>
            <a:r>
              <a:rPr lang="pl-PL" dirty="0"/>
              <a:t>- ratyfikowane umowy międzynarodowe, </a:t>
            </a:r>
          </a:p>
          <a:p>
            <a:pPr marL="0" indent="0">
              <a:buNone/>
            </a:pPr>
            <a:r>
              <a:rPr lang="pl-PL" dirty="0"/>
              <a:t>- ustawy, </a:t>
            </a:r>
          </a:p>
          <a:p>
            <a:pPr marL="0" indent="0">
              <a:buNone/>
            </a:pPr>
            <a:r>
              <a:rPr lang="pl-PL" dirty="0"/>
              <a:t>- rozporządzenia.</a:t>
            </a:r>
          </a:p>
        </p:txBody>
      </p:sp>
    </p:spTree>
    <p:extLst>
      <p:ext uri="{BB962C8B-B14F-4D97-AF65-F5344CB8AC3E}">
        <p14:creationId xmlns:p14="http://schemas.microsoft.com/office/powerpoint/2010/main" val="40592401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ymbol zastępczy zawartości 2"/>
          <p:cNvSpPr>
            <a:spLocks noGrp="1"/>
          </p:cNvSpPr>
          <p:nvPr>
            <p:ph idx="1"/>
          </p:nvPr>
        </p:nvSpPr>
        <p:spPr>
          <a:xfrm>
            <a:off x="1981200" y="692151"/>
            <a:ext cx="8229600" cy="5434013"/>
          </a:xfrm>
        </p:spPr>
        <p:txBody>
          <a:bodyPr/>
          <a:lstStyle/>
          <a:p>
            <a:pPr>
              <a:buFontTx/>
              <a:buNone/>
            </a:pPr>
            <a:r>
              <a:rPr lang="pl-PL" altLang="pl-PL"/>
              <a:t>Art. 63. 1.</a:t>
            </a:r>
          </a:p>
          <a:p>
            <a:pPr>
              <a:buFontTx/>
              <a:buNone/>
            </a:pPr>
            <a:r>
              <a:rPr lang="pl-PL" altLang="pl-PL"/>
              <a:t> Kasa Krajowa sprawuje kontrolę kas w zakresie zgodności ich działalności z przepisami prawa oraz prawidłowości prowadzonej gospodarki finansowej</a:t>
            </a:r>
          </a:p>
        </p:txBody>
      </p:sp>
    </p:spTree>
    <p:extLst>
      <p:ext uri="{BB962C8B-B14F-4D97-AF65-F5344CB8AC3E}">
        <p14:creationId xmlns:p14="http://schemas.microsoft.com/office/powerpoint/2010/main" val="259018199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body" idx="1"/>
          </p:nvPr>
        </p:nvSpPr>
        <p:spPr>
          <a:xfrm>
            <a:off x="1981200" y="692151"/>
            <a:ext cx="8229600" cy="5434013"/>
          </a:xfrm>
        </p:spPr>
        <p:txBody>
          <a:bodyPr/>
          <a:lstStyle/>
          <a:p>
            <a:pPr eaLnBrk="1" hangingPunct="1">
              <a:buFontTx/>
              <a:buNone/>
            </a:pPr>
            <a:r>
              <a:rPr lang="pl-PL" altLang="pl-PL"/>
              <a:t>Podstawy systemu gwarantowania depozytów w UE:</a:t>
            </a:r>
          </a:p>
          <a:p>
            <a:pPr eaLnBrk="1" hangingPunct="1">
              <a:buFontTx/>
              <a:buChar char="-"/>
            </a:pPr>
            <a:r>
              <a:rPr lang="pl-PL" altLang="pl-PL"/>
              <a:t>obligatoryjny udział instytucji kredytowych w systemie gwarantowania depozytów,</a:t>
            </a:r>
          </a:p>
          <a:p>
            <a:pPr eaLnBrk="1" hangingPunct="1">
              <a:buFontTx/>
              <a:buChar char="-"/>
            </a:pPr>
            <a:r>
              <a:rPr lang="pl-PL" altLang="pl-PL"/>
              <a:t>powszechność (dotyczy tak osób fizycznych jak i osób prawnych)</a:t>
            </a:r>
          </a:p>
          <a:p>
            <a:pPr eaLnBrk="1" hangingPunct="1">
              <a:buFontTx/>
              <a:buChar char="-"/>
            </a:pPr>
            <a:r>
              <a:rPr lang="pl-PL" altLang="pl-PL"/>
              <a:t>określenie limitów gwarancji wkładów</a:t>
            </a:r>
          </a:p>
          <a:p>
            <a:pPr eaLnBrk="1" hangingPunct="1">
              <a:buFontTx/>
              <a:buChar char="-"/>
            </a:pPr>
            <a:r>
              <a:rPr lang="pl-PL" altLang="pl-PL"/>
              <a:t>realizacja gwarancji następuje w momencie niedostępności wkładów</a:t>
            </a:r>
          </a:p>
          <a:p>
            <a:pPr eaLnBrk="1" hangingPunct="1">
              <a:buFontTx/>
              <a:buNone/>
            </a:pPr>
            <a:endParaRPr lang="pl-PL" altLang="pl-PL"/>
          </a:p>
        </p:txBody>
      </p:sp>
    </p:spTree>
    <p:extLst>
      <p:ext uri="{BB962C8B-B14F-4D97-AF65-F5344CB8AC3E}">
        <p14:creationId xmlns:p14="http://schemas.microsoft.com/office/powerpoint/2010/main" val="390604198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body" idx="1"/>
          </p:nvPr>
        </p:nvSpPr>
        <p:spPr>
          <a:xfrm>
            <a:off x="1981200" y="765175"/>
            <a:ext cx="8229600" cy="5360988"/>
          </a:xfrm>
        </p:spPr>
        <p:txBody>
          <a:bodyPr/>
          <a:lstStyle/>
          <a:p>
            <a:pPr eaLnBrk="1" hangingPunct="1">
              <a:buFontTx/>
              <a:buNone/>
            </a:pPr>
            <a:r>
              <a:rPr lang="pl-PL" altLang="pl-PL"/>
              <a:t>Kiedyś </a:t>
            </a:r>
          </a:p>
          <a:p>
            <a:pPr eaLnBrk="1" hangingPunct="1">
              <a:buFontTx/>
              <a:buNone/>
            </a:pPr>
            <a:r>
              <a:rPr lang="pl-PL" altLang="pl-PL"/>
              <a:t>równowartość w złotych 1.000 euro – 100 %</a:t>
            </a:r>
          </a:p>
          <a:p>
            <a:pPr eaLnBrk="1" hangingPunct="1">
              <a:buFontTx/>
              <a:buNone/>
            </a:pPr>
            <a:r>
              <a:rPr lang="pl-PL" altLang="pl-PL"/>
              <a:t>1.000 euro &lt; …….. &lt; 22.500 euro – 90 %</a:t>
            </a:r>
          </a:p>
          <a:p>
            <a:pPr eaLnBrk="1" hangingPunct="1">
              <a:buFontTx/>
              <a:buNone/>
            </a:pPr>
            <a:endParaRPr lang="pl-PL" altLang="pl-PL"/>
          </a:p>
          <a:p>
            <a:pPr eaLnBrk="1" hangingPunct="1">
              <a:buFontTx/>
              <a:buNone/>
            </a:pPr>
            <a:r>
              <a:rPr lang="pl-PL" altLang="pl-PL"/>
              <a:t>Obecnie :</a:t>
            </a:r>
          </a:p>
          <a:p>
            <a:pPr eaLnBrk="1" hangingPunct="1">
              <a:buFontTx/>
              <a:buNone/>
            </a:pPr>
            <a:r>
              <a:rPr lang="pl-PL" altLang="pl-PL"/>
              <a:t>Równowartość w złotych 100.000 euro</a:t>
            </a:r>
          </a:p>
        </p:txBody>
      </p:sp>
    </p:spTree>
    <p:extLst>
      <p:ext uri="{BB962C8B-B14F-4D97-AF65-F5344CB8AC3E}">
        <p14:creationId xmlns:p14="http://schemas.microsoft.com/office/powerpoint/2010/main" val="52425489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1981200" y="274639"/>
            <a:ext cx="8229600" cy="777875"/>
          </a:xfrm>
        </p:spPr>
        <p:txBody>
          <a:bodyPr/>
          <a:lstStyle/>
          <a:p>
            <a:pPr eaLnBrk="1" hangingPunct="1"/>
            <a:r>
              <a:rPr lang="pl-PL" altLang="pl-PL"/>
              <a:t>NBP</a:t>
            </a:r>
          </a:p>
        </p:txBody>
      </p:sp>
      <p:sp>
        <p:nvSpPr>
          <p:cNvPr id="160771" name="Rectangle 3"/>
          <p:cNvSpPr>
            <a:spLocks noGrp="1" noChangeArrowheads="1"/>
          </p:cNvSpPr>
          <p:nvPr>
            <p:ph type="body" idx="1"/>
          </p:nvPr>
        </p:nvSpPr>
        <p:spPr>
          <a:xfrm>
            <a:off x="1981200" y="1341439"/>
            <a:ext cx="8229600" cy="4784725"/>
          </a:xfrm>
        </p:spPr>
        <p:txBody>
          <a:bodyPr/>
          <a:lstStyle/>
          <a:p>
            <a:pPr eaLnBrk="1" hangingPunct="1">
              <a:lnSpc>
                <a:spcPct val="80000"/>
              </a:lnSpc>
              <a:buFontTx/>
              <a:buNone/>
              <a:defRPr/>
            </a:pPr>
            <a:r>
              <a:rPr lang="pl-PL" sz="2000">
                <a:latin typeface="Times New Roman" pitchFamily="18" charset="0"/>
              </a:rPr>
              <a:t>Tradycyjne funkcje banku centralnego państwa:</a:t>
            </a:r>
          </a:p>
          <a:p>
            <a:pPr eaLnBrk="1" hangingPunct="1">
              <a:lnSpc>
                <a:spcPct val="80000"/>
              </a:lnSpc>
              <a:defRPr/>
            </a:pPr>
            <a:r>
              <a:rPr lang="pl-PL" sz="2000">
                <a:latin typeface="Times New Roman" pitchFamily="18" charset="0"/>
              </a:rPr>
              <a:t>funkcja emisyjna (bank centralny jako bank emisyjny państwa)</a:t>
            </a:r>
          </a:p>
          <a:p>
            <a:pPr eaLnBrk="1" hangingPunct="1">
              <a:lnSpc>
                <a:spcPct val="80000"/>
              </a:lnSpc>
              <a:defRPr/>
            </a:pPr>
            <a:r>
              <a:rPr lang="pl-PL" sz="2000">
                <a:latin typeface="Times New Roman" pitchFamily="18" charset="0"/>
              </a:rPr>
              <a:t>udzielanie pożyczek na pokrycie potrzeb państwa (rola bankiera)</a:t>
            </a:r>
          </a:p>
          <a:p>
            <a:pPr eaLnBrk="1" hangingPunct="1">
              <a:lnSpc>
                <a:spcPct val="80000"/>
              </a:lnSpc>
              <a:defRPr/>
            </a:pPr>
            <a:r>
              <a:rPr lang="pl-PL" sz="2000">
                <a:latin typeface="Times New Roman" pitchFamily="18" charset="0"/>
              </a:rPr>
              <a:t>prowadzenie obsługi bankowo-finansowej władz państwowych (rola kasjera)</a:t>
            </a:r>
          </a:p>
          <a:p>
            <a:pPr eaLnBrk="1" hangingPunct="1">
              <a:lnSpc>
                <a:spcPct val="80000"/>
              </a:lnSpc>
              <a:defRPr/>
            </a:pPr>
            <a:endParaRPr lang="pl-PL" sz="2000">
              <a:latin typeface="Times New Roman" pitchFamily="18" charset="0"/>
            </a:endParaRPr>
          </a:p>
          <a:p>
            <a:pPr eaLnBrk="1" hangingPunct="1">
              <a:lnSpc>
                <a:spcPct val="80000"/>
              </a:lnSpc>
              <a:buFontTx/>
              <a:buNone/>
              <a:defRPr/>
            </a:pPr>
            <a:r>
              <a:rPr lang="pl-PL" sz="2000">
                <a:latin typeface="Times New Roman" pitchFamily="18" charset="0"/>
              </a:rPr>
              <a:t>na początku XX wieku następuje przełom (1913 r. powstanie w USA Systemu Rezerwy Federalnej)</a:t>
            </a:r>
          </a:p>
          <a:p>
            <a:pPr eaLnBrk="1" hangingPunct="1">
              <a:lnSpc>
                <a:spcPct val="80000"/>
              </a:lnSpc>
              <a:buFontTx/>
              <a:buNone/>
              <a:defRPr/>
            </a:pPr>
            <a:r>
              <a:rPr lang="pl-PL" sz="2000" b="1">
                <a:effectLst>
                  <a:outerShdw blurRad="38100" dist="38100" dir="2700000" algn="tl">
                    <a:srgbClr val="C0C0C0"/>
                  </a:outerShdw>
                </a:effectLst>
                <a:latin typeface="Times New Roman" pitchFamily="18" charset="0"/>
              </a:rPr>
              <a:t>kształtowanie przez bank centralny podaży pieniądza - </a:t>
            </a:r>
            <a:r>
              <a:rPr lang="pl-PL" sz="2000">
                <a:latin typeface="Times New Roman" pitchFamily="18" charset="0"/>
              </a:rPr>
              <a:t>najważniejsza funkcja</a:t>
            </a:r>
          </a:p>
          <a:p>
            <a:pPr eaLnBrk="1" hangingPunct="1">
              <a:lnSpc>
                <a:spcPct val="80000"/>
              </a:lnSpc>
              <a:buFontTx/>
              <a:buNone/>
              <a:defRPr/>
            </a:pPr>
            <a:r>
              <a:rPr lang="pl-PL" sz="2000">
                <a:latin typeface="Times New Roman" pitchFamily="18" charset="0"/>
              </a:rPr>
              <a:t>dla realizacji tej funkcji bank centralny musi uzyskać uprawnienia </a:t>
            </a:r>
          </a:p>
          <a:p>
            <a:pPr eaLnBrk="1" hangingPunct="1">
              <a:lnSpc>
                <a:spcPct val="80000"/>
              </a:lnSpc>
              <a:buFontTx/>
              <a:buNone/>
              <a:defRPr/>
            </a:pPr>
            <a:r>
              <a:rPr lang="pl-PL" sz="2000">
                <a:latin typeface="Times New Roman" pitchFamily="18" charset="0"/>
              </a:rPr>
              <a:t>- regulacyjne</a:t>
            </a:r>
          </a:p>
          <a:p>
            <a:pPr eaLnBrk="1" hangingPunct="1">
              <a:lnSpc>
                <a:spcPct val="80000"/>
              </a:lnSpc>
              <a:buFontTx/>
              <a:buNone/>
              <a:defRPr/>
            </a:pPr>
            <a:r>
              <a:rPr lang="pl-PL" sz="2000">
                <a:latin typeface="Times New Roman" pitchFamily="18" charset="0"/>
              </a:rPr>
              <a:t>- nadzorczo-kontrolne wobec banków komercyjnych</a:t>
            </a:r>
          </a:p>
          <a:p>
            <a:pPr eaLnBrk="1" hangingPunct="1">
              <a:lnSpc>
                <a:spcPct val="80000"/>
              </a:lnSpc>
              <a:buFontTx/>
              <a:buNone/>
              <a:defRPr/>
            </a:pPr>
            <a:endParaRPr lang="pl-PL" sz="2000">
              <a:latin typeface="Times New Roman" pitchFamily="18" charset="0"/>
            </a:endParaRPr>
          </a:p>
          <a:p>
            <a:pPr eaLnBrk="1" hangingPunct="1">
              <a:lnSpc>
                <a:spcPct val="80000"/>
              </a:lnSpc>
              <a:buFontTx/>
              <a:buNone/>
              <a:defRPr/>
            </a:pPr>
            <a:endParaRPr lang="pl-PL" sz="2000">
              <a:latin typeface="Times New Roman" pitchFamily="18" charset="0"/>
            </a:endParaRPr>
          </a:p>
        </p:txBody>
      </p:sp>
    </p:spTree>
    <p:extLst>
      <p:ext uri="{BB962C8B-B14F-4D97-AF65-F5344CB8AC3E}">
        <p14:creationId xmlns:p14="http://schemas.microsoft.com/office/powerpoint/2010/main" val="313158736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3"/>
          <p:cNvSpPr>
            <a:spLocks noGrp="1" noChangeArrowheads="1"/>
          </p:cNvSpPr>
          <p:nvPr>
            <p:ph type="body" idx="1"/>
          </p:nvPr>
        </p:nvSpPr>
        <p:spPr>
          <a:xfrm>
            <a:off x="1981200" y="765175"/>
            <a:ext cx="8229600" cy="5360988"/>
          </a:xfrm>
        </p:spPr>
        <p:txBody>
          <a:bodyPr/>
          <a:lstStyle/>
          <a:p>
            <a:pPr eaLnBrk="1" hangingPunct="1">
              <a:buFontTx/>
              <a:buNone/>
            </a:pPr>
            <a:r>
              <a:rPr lang="pl-PL" altLang="pl-PL"/>
              <a:t>bank centralny pełni 3 funkcje:</a:t>
            </a:r>
          </a:p>
          <a:p>
            <a:pPr eaLnBrk="1" hangingPunct="1">
              <a:buFontTx/>
              <a:buNone/>
            </a:pPr>
            <a:r>
              <a:rPr lang="pl-PL" altLang="pl-PL"/>
              <a:t>- banku państwa</a:t>
            </a:r>
          </a:p>
          <a:p>
            <a:pPr eaLnBrk="1" hangingPunct="1">
              <a:buFontTx/>
              <a:buNone/>
            </a:pPr>
            <a:r>
              <a:rPr lang="pl-PL" altLang="pl-PL"/>
              <a:t>- banku emisyjnego</a:t>
            </a:r>
          </a:p>
          <a:p>
            <a:pPr eaLnBrk="1" hangingPunct="1">
              <a:buFontTx/>
              <a:buNone/>
            </a:pPr>
            <a:r>
              <a:rPr lang="pl-PL" altLang="pl-PL"/>
              <a:t>- banku banków</a:t>
            </a:r>
          </a:p>
          <a:p>
            <a:pPr eaLnBrk="1" hangingPunct="1">
              <a:buFontTx/>
              <a:buNone/>
            </a:pPr>
            <a:endParaRPr lang="pl-PL" altLang="pl-PL"/>
          </a:p>
          <a:p>
            <a:pPr eaLnBrk="1" hangingPunct="1">
              <a:buFontTx/>
              <a:buNone/>
            </a:pPr>
            <a:endParaRPr lang="pl-PL" altLang="pl-PL"/>
          </a:p>
        </p:txBody>
      </p:sp>
    </p:spTree>
    <p:extLst>
      <p:ext uri="{BB962C8B-B14F-4D97-AF65-F5344CB8AC3E}">
        <p14:creationId xmlns:p14="http://schemas.microsoft.com/office/powerpoint/2010/main" val="92253399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3"/>
          <p:cNvSpPr>
            <a:spLocks noGrp="1" noChangeArrowheads="1"/>
          </p:cNvSpPr>
          <p:nvPr>
            <p:ph type="body" idx="1"/>
          </p:nvPr>
        </p:nvSpPr>
        <p:spPr>
          <a:xfrm>
            <a:off x="1981200" y="765175"/>
            <a:ext cx="8229600" cy="5360988"/>
          </a:xfrm>
        </p:spPr>
        <p:txBody>
          <a:bodyPr/>
          <a:lstStyle/>
          <a:p>
            <a:pPr eaLnBrk="1" hangingPunct="1">
              <a:lnSpc>
                <a:spcPct val="80000"/>
              </a:lnSpc>
              <a:buFontTx/>
              <a:buNone/>
            </a:pPr>
            <a:r>
              <a:rPr lang="pl-PL" altLang="pl-PL" sz="2400"/>
              <a:t>Funkcja banku państwa polega na:</a:t>
            </a:r>
          </a:p>
          <a:p>
            <a:pPr eaLnBrk="1" hangingPunct="1">
              <a:lnSpc>
                <a:spcPct val="80000"/>
              </a:lnSpc>
              <a:buFontTx/>
              <a:buNone/>
            </a:pPr>
            <a:r>
              <a:rPr lang="pl-PL" altLang="pl-PL" sz="2400"/>
              <a:t>- </a:t>
            </a:r>
            <a:r>
              <a:rPr lang="pl-PL" altLang="pl-PL" sz="2400" b="1"/>
              <a:t>współdziałaniu w kształtowaniu polityki gospodarczej państwa </a:t>
            </a:r>
            <a:r>
              <a:rPr lang="pl-PL" altLang="pl-PL" sz="2400"/>
              <a:t>oraz sporządzanie prognoz, analiz i ocen jej urzeczywistniania wraz z sygnalizowaniem ewentualnych zagrożeń w tym zakresie</a:t>
            </a:r>
          </a:p>
          <a:p>
            <a:pPr eaLnBrk="1" hangingPunct="1">
              <a:lnSpc>
                <a:spcPct val="80000"/>
              </a:lnSpc>
              <a:buFontTx/>
              <a:buNone/>
            </a:pPr>
            <a:r>
              <a:rPr lang="pl-PL" altLang="pl-PL" sz="2400"/>
              <a:t>- kształtowaniu polityki pieniężno-kredytowej</a:t>
            </a:r>
          </a:p>
          <a:p>
            <a:pPr eaLnBrk="1" hangingPunct="1">
              <a:lnSpc>
                <a:spcPct val="80000"/>
              </a:lnSpc>
              <a:buFontTx/>
              <a:buNone/>
            </a:pPr>
            <a:r>
              <a:rPr lang="pl-PL" altLang="pl-PL" sz="2400"/>
              <a:t>- współdziałaniu w kształtowaniu i prowadzeniu polityki dewizowej</a:t>
            </a:r>
          </a:p>
          <a:p>
            <a:pPr eaLnBrk="1" hangingPunct="1">
              <a:lnSpc>
                <a:spcPct val="80000"/>
              </a:lnSpc>
              <a:buFontTx/>
              <a:buNone/>
            </a:pPr>
            <a:r>
              <a:rPr lang="pl-PL" altLang="pl-PL" sz="2400"/>
              <a:t>- współtworzeniu bilansu płatniczego, kształtowaniu polityki kursowej i jej realizacji, organizowaniu i prowadzeniu rozliczeń międzybankowych przez izby rozrachunkowe oraz </a:t>
            </a:r>
            <a:r>
              <a:rPr lang="pl-PL" altLang="pl-PL" sz="2400" b="1"/>
              <a:t>obsłudze kasowo-rozliczeniowej jednostek budżetu centralnego</a:t>
            </a:r>
          </a:p>
          <a:p>
            <a:pPr eaLnBrk="1" hangingPunct="1">
              <a:lnSpc>
                <a:spcPct val="80000"/>
              </a:lnSpc>
              <a:buFontTx/>
              <a:buNone/>
            </a:pPr>
            <a:r>
              <a:rPr lang="pl-PL" altLang="pl-PL" sz="2400"/>
              <a:t>- reprezentowaniu interesów państwa w instytucjach międzynarodowych (np. Bank Światowy)</a:t>
            </a:r>
          </a:p>
          <a:p>
            <a:pPr eaLnBrk="1" hangingPunct="1">
              <a:lnSpc>
                <a:spcPct val="80000"/>
              </a:lnSpc>
              <a:buFontTx/>
              <a:buNone/>
            </a:pPr>
            <a:endParaRPr lang="pl-PL" altLang="pl-PL" sz="2400"/>
          </a:p>
        </p:txBody>
      </p:sp>
    </p:spTree>
    <p:extLst>
      <p:ext uri="{BB962C8B-B14F-4D97-AF65-F5344CB8AC3E}">
        <p14:creationId xmlns:p14="http://schemas.microsoft.com/office/powerpoint/2010/main" val="170097516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3"/>
          <p:cNvSpPr>
            <a:spLocks noGrp="1" noChangeArrowheads="1"/>
          </p:cNvSpPr>
          <p:nvPr>
            <p:ph type="body" idx="1"/>
          </p:nvPr>
        </p:nvSpPr>
        <p:spPr>
          <a:xfrm>
            <a:off x="1981200" y="692151"/>
            <a:ext cx="8229600" cy="5434013"/>
          </a:xfrm>
        </p:spPr>
        <p:txBody>
          <a:bodyPr/>
          <a:lstStyle/>
          <a:p>
            <a:pPr eaLnBrk="1" hangingPunct="1">
              <a:buFontTx/>
              <a:buNone/>
            </a:pPr>
            <a:r>
              <a:rPr lang="pl-PL" altLang="pl-PL"/>
              <a:t>Funkcja emisyjna polega na:</a:t>
            </a:r>
          </a:p>
          <a:p>
            <a:pPr eaLnBrk="1" hangingPunct="1">
              <a:buFontTx/>
              <a:buNone/>
            </a:pPr>
            <a:r>
              <a:rPr lang="pl-PL" altLang="pl-PL" b="1"/>
              <a:t>- emitowaniu znaków pieniężnych będących prawnym środkiem płatniczym</a:t>
            </a:r>
          </a:p>
          <a:p>
            <a:pPr eaLnBrk="1" hangingPunct="1">
              <a:buFontTx/>
              <a:buNone/>
            </a:pPr>
            <a:r>
              <a:rPr lang="pl-PL" altLang="pl-PL"/>
              <a:t>- organizowaniu obrotu gotówkowego</a:t>
            </a:r>
          </a:p>
          <a:p>
            <a:pPr eaLnBrk="1" hangingPunct="1">
              <a:buFontTx/>
              <a:buNone/>
            </a:pPr>
            <a:r>
              <a:rPr lang="pl-PL" altLang="pl-PL"/>
              <a:t>- wykonywaniu działań mających na celu wycofanie uszkodzonych znaków pieniężnych, zaopatrywanie banków i instytucji w te znaki, przeciwdziałanie praniu brudnych pieniędzy</a:t>
            </a:r>
            <a:endParaRPr lang="pl-PL" altLang="pl-PL" b="1"/>
          </a:p>
          <a:p>
            <a:pPr eaLnBrk="1" hangingPunct="1">
              <a:buFontTx/>
              <a:buNone/>
            </a:pPr>
            <a:endParaRPr lang="pl-PL" altLang="pl-PL"/>
          </a:p>
        </p:txBody>
      </p:sp>
    </p:spTree>
    <p:extLst>
      <p:ext uri="{BB962C8B-B14F-4D97-AF65-F5344CB8AC3E}">
        <p14:creationId xmlns:p14="http://schemas.microsoft.com/office/powerpoint/2010/main" val="272350761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Grp="1" noChangeArrowheads="1"/>
          </p:cNvSpPr>
          <p:nvPr>
            <p:ph type="body" idx="1"/>
          </p:nvPr>
        </p:nvSpPr>
        <p:spPr>
          <a:xfrm>
            <a:off x="1981200" y="692151"/>
            <a:ext cx="8229600" cy="5434013"/>
          </a:xfrm>
        </p:spPr>
        <p:txBody>
          <a:bodyPr/>
          <a:lstStyle/>
          <a:p>
            <a:pPr eaLnBrk="1" hangingPunct="1">
              <a:buFontTx/>
              <a:buNone/>
            </a:pPr>
            <a:r>
              <a:rPr lang="pl-PL" altLang="pl-PL" sz="2800"/>
              <a:t>Funkcja banku banków polega na:</a:t>
            </a:r>
          </a:p>
          <a:p>
            <a:pPr eaLnBrk="1" hangingPunct="1">
              <a:buFontTx/>
              <a:buNone/>
            </a:pPr>
            <a:r>
              <a:rPr lang="pl-PL" altLang="pl-PL" sz="2800"/>
              <a:t>- </a:t>
            </a:r>
            <a:r>
              <a:rPr lang="pl-PL" altLang="pl-PL" sz="2800" b="1"/>
              <a:t>oddziaływaniu na system bankowy (banki komercyjne) zgodnie z założeniami polityki pieniężnej</a:t>
            </a:r>
          </a:p>
          <a:p>
            <a:pPr eaLnBrk="1" hangingPunct="1">
              <a:buFontTx/>
              <a:buNone/>
            </a:pPr>
            <a:r>
              <a:rPr lang="pl-PL" altLang="pl-PL" sz="2800"/>
              <a:t>- kształtowaniu polityki stopy procentowej</a:t>
            </a:r>
          </a:p>
          <a:p>
            <a:pPr eaLnBrk="1" hangingPunct="1">
              <a:buFontTx/>
              <a:buNone/>
            </a:pPr>
            <a:r>
              <a:rPr lang="pl-PL" altLang="pl-PL" sz="2800"/>
              <a:t>- prowadzeniu polityki refinansowania banków i oprocentowania kredytów refinansowych</a:t>
            </a:r>
          </a:p>
          <a:p>
            <a:pPr eaLnBrk="1" hangingPunct="1">
              <a:buFontTx/>
              <a:buNone/>
            </a:pPr>
            <a:r>
              <a:rPr lang="pl-PL" altLang="pl-PL" sz="2800"/>
              <a:t>- prowadzeniu polityki rezerw obowiązkowych banków komercyjnych</a:t>
            </a:r>
          </a:p>
          <a:p>
            <a:pPr eaLnBrk="1" hangingPunct="1">
              <a:buFontTx/>
              <a:buNone/>
            </a:pPr>
            <a:r>
              <a:rPr lang="pl-PL" altLang="pl-PL" sz="2800"/>
              <a:t>- organizowanie systemu informacyjnego dla całego systemu bankowego</a:t>
            </a:r>
          </a:p>
          <a:p>
            <a:pPr eaLnBrk="1" hangingPunct="1">
              <a:buFontTx/>
              <a:buNone/>
            </a:pPr>
            <a:endParaRPr lang="pl-PL" altLang="pl-PL" sz="2800"/>
          </a:p>
        </p:txBody>
      </p:sp>
    </p:spTree>
    <p:extLst>
      <p:ext uri="{BB962C8B-B14F-4D97-AF65-F5344CB8AC3E}">
        <p14:creationId xmlns:p14="http://schemas.microsoft.com/office/powerpoint/2010/main" val="281859231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1981200" y="274638"/>
            <a:ext cx="8229600" cy="633412"/>
          </a:xfrm>
        </p:spPr>
        <p:txBody>
          <a:bodyPr/>
          <a:lstStyle/>
          <a:p>
            <a:pPr eaLnBrk="1" hangingPunct="1"/>
            <a:r>
              <a:rPr lang="pl-PL" altLang="pl-PL" sz="2400"/>
              <a:t>Zadania NBP według Konstytucji i ustawy o NBP</a:t>
            </a:r>
          </a:p>
        </p:txBody>
      </p:sp>
      <p:sp>
        <p:nvSpPr>
          <p:cNvPr id="163843" name="Rectangle 3"/>
          <p:cNvSpPr>
            <a:spLocks noGrp="1" noChangeArrowheads="1"/>
          </p:cNvSpPr>
          <p:nvPr>
            <p:ph type="body" idx="1"/>
          </p:nvPr>
        </p:nvSpPr>
        <p:spPr>
          <a:xfrm>
            <a:off x="1981200" y="1052513"/>
            <a:ext cx="8229600" cy="5073650"/>
          </a:xfrm>
        </p:spPr>
        <p:txBody>
          <a:bodyPr/>
          <a:lstStyle/>
          <a:p>
            <a:pPr algn="ctr" eaLnBrk="1" hangingPunct="1">
              <a:lnSpc>
                <a:spcPct val="80000"/>
              </a:lnSpc>
              <a:buFontTx/>
              <a:buNone/>
            </a:pPr>
            <a:r>
              <a:rPr lang="pl-PL" altLang="pl-PL" sz="2000"/>
              <a:t>Art. 227 KONSTYTUCJI</a:t>
            </a:r>
          </a:p>
          <a:p>
            <a:pPr algn="ctr" eaLnBrk="1" hangingPunct="1">
              <a:lnSpc>
                <a:spcPct val="80000"/>
              </a:lnSpc>
            </a:pPr>
            <a:endParaRPr lang="pl-PL" altLang="pl-PL" sz="2000"/>
          </a:p>
          <a:p>
            <a:pPr eaLnBrk="1" hangingPunct="1">
              <a:lnSpc>
                <a:spcPct val="80000"/>
              </a:lnSpc>
              <a:buFontTx/>
              <a:buNone/>
            </a:pPr>
            <a:r>
              <a:rPr lang="pl-PL" altLang="pl-PL" sz="2000"/>
              <a:t>1. </a:t>
            </a:r>
            <a:r>
              <a:rPr lang="pl-PL" altLang="pl-PL" sz="2000" b="1"/>
              <a:t>Centralnym bankiem państwa jest Narodowy Bank Polski. Przysługuje mu wyłączne prawo emisji pieniądza oraz ustalania i realizowania polityki pieniężnej. </a:t>
            </a:r>
            <a:r>
              <a:rPr lang="pl-PL" altLang="pl-PL" sz="2000" b="1">
                <a:solidFill>
                  <a:srgbClr val="CC3300"/>
                </a:solidFill>
              </a:rPr>
              <a:t>Narodowy Bank Polski odpowiada za wartość polskiego pieniądza</a:t>
            </a:r>
            <a:r>
              <a:rPr lang="pl-PL" altLang="pl-PL" sz="2000" b="1"/>
              <a:t>. </a:t>
            </a:r>
          </a:p>
          <a:p>
            <a:pPr eaLnBrk="1" hangingPunct="1">
              <a:lnSpc>
                <a:spcPct val="80000"/>
              </a:lnSpc>
              <a:buFontTx/>
              <a:buNone/>
            </a:pPr>
            <a:endParaRPr lang="pl-PL" altLang="pl-PL" sz="2000"/>
          </a:p>
          <a:p>
            <a:pPr eaLnBrk="1" hangingPunct="1">
              <a:lnSpc>
                <a:spcPct val="80000"/>
              </a:lnSpc>
              <a:buFontTx/>
              <a:buNone/>
            </a:pPr>
            <a:endParaRPr lang="pl-PL" altLang="pl-PL" sz="2000"/>
          </a:p>
          <a:p>
            <a:pPr eaLnBrk="1" hangingPunct="1">
              <a:lnSpc>
                <a:spcPct val="80000"/>
              </a:lnSpc>
              <a:buFontTx/>
              <a:buNone/>
            </a:pPr>
            <a:r>
              <a:rPr lang="pl-PL" altLang="pl-PL" sz="2000"/>
              <a:t>Art. 3 ustawy z dnia 29 sierpnia 1997 r. o Narodowym Banku Polskim (Dz.U. z 1997 Nr 140 poz. 938 ze zm.)</a:t>
            </a:r>
          </a:p>
          <a:p>
            <a:pPr eaLnBrk="1" hangingPunct="1">
              <a:lnSpc>
                <a:spcPct val="80000"/>
              </a:lnSpc>
            </a:pPr>
            <a:endParaRPr lang="pl-PL" altLang="pl-PL" sz="2000"/>
          </a:p>
          <a:p>
            <a:pPr algn="ctr" eaLnBrk="1" hangingPunct="1">
              <a:lnSpc>
                <a:spcPct val="80000"/>
              </a:lnSpc>
              <a:buFontTx/>
              <a:buNone/>
            </a:pPr>
            <a:r>
              <a:rPr lang="pl-PL" altLang="pl-PL" sz="2000" b="1">
                <a:solidFill>
                  <a:srgbClr val="CC3300"/>
                </a:solidFill>
              </a:rPr>
              <a:t>Podstawowym celem działalności NBP jest</a:t>
            </a:r>
            <a:r>
              <a:rPr lang="pl-PL" altLang="pl-PL" sz="2000" b="1"/>
              <a:t> </a:t>
            </a:r>
            <a:r>
              <a:rPr lang="pl-PL" altLang="pl-PL" sz="2000" b="1">
                <a:solidFill>
                  <a:srgbClr val="CC3300"/>
                </a:solidFill>
              </a:rPr>
              <a:t>utrzymanie stabilnego poziomu cen</a:t>
            </a:r>
            <a:r>
              <a:rPr lang="pl-PL" altLang="pl-PL" sz="2000" b="1"/>
              <a:t>, przy jednoczesnym wspieraniu polityki gospodarczej Rządu, o ile nie ogranicza to podstawowego celu NBP.</a:t>
            </a:r>
          </a:p>
          <a:p>
            <a:pPr algn="ctr" eaLnBrk="1" hangingPunct="1">
              <a:lnSpc>
                <a:spcPct val="80000"/>
              </a:lnSpc>
              <a:buFontTx/>
              <a:buNone/>
            </a:pPr>
            <a:endParaRPr lang="pl-PL" altLang="pl-PL" sz="2000" b="1"/>
          </a:p>
          <a:p>
            <a:pPr eaLnBrk="1" hangingPunct="1">
              <a:lnSpc>
                <a:spcPct val="80000"/>
              </a:lnSpc>
              <a:buFontTx/>
              <a:buNone/>
            </a:pPr>
            <a:r>
              <a:rPr lang="pl-PL" altLang="pl-PL" sz="2000"/>
              <a:t> </a:t>
            </a:r>
          </a:p>
        </p:txBody>
      </p:sp>
    </p:spTree>
    <p:extLst>
      <p:ext uri="{BB962C8B-B14F-4D97-AF65-F5344CB8AC3E}">
        <p14:creationId xmlns:p14="http://schemas.microsoft.com/office/powerpoint/2010/main" val="347874120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a:spLocks noGrp="1" noChangeArrowheads="1"/>
          </p:cNvSpPr>
          <p:nvPr>
            <p:ph type="body" idx="1"/>
          </p:nvPr>
        </p:nvSpPr>
        <p:spPr>
          <a:xfrm>
            <a:off x="1981200" y="549275"/>
            <a:ext cx="8229600" cy="5576888"/>
          </a:xfrm>
        </p:spPr>
        <p:txBody>
          <a:bodyPr/>
          <a:lstStyle/>
          <a:p>
            <a:pPr eaLnBrk="1" hangingPunct="1">
              <a:lnSpc>
                <a:spcPct val="80000"/>
              </a:lnSpc>
              <a:buFontTx/>
              <a:buNone/>
            </a:pPr>
            <a:r>
              <a:rPr lang="pl-PL" altLang="pl-PL" sz="1800" dirty="0"/>
              <a:t>Do zadań NBP należy także: </a:t>
            </a:r>
          </a:p>
          <a:p>
            <a:pPr eaLnBrk="1" hangingPunct="1">
              <a:lnSpc>
                <a:spcPct val="80000"/>
              </a:lnSpc>
              <a:buFontTx/>
              <a:buNone/>
            </a:pPr>
            <a:r>
              <a:rPr lang="pl-PL" altLang="pl-PL" sz="1800" dirty="0"/>
              <a:t>1) organizowanie rozliczeń pieniężnych, </a:t>
            </a:r>
          </a:p>
          <a:p>
            <a:pPr eaLnBrk="1" hangingPunct="1">
              <a:lnSpc>
                <a:spcPct val="80000"/>
              </a:lnSpc>
              <a:buFontTx/>
              <a:buNone/>
            </a:pPr>
            <a:r>
              <a:rPr lang="pl-PL" altLang="pl-PL" sz="1800" dirty="0"/>
              <a:t>2) prowadzenie gospodarki rezerwami dewizowymi, </a:t>
            </a:r>
          </a:p>
          <a:p>
            <a:pPr eaLnBrk="1" hangingPunct="1">
              <a:lnSpc>
                <a:spcPct val="80000"/>
              </a:lnSpc>
              <a:buFontTx/>
              <a:buNone/>
            </a:pPr>
            <a:r>
              <a:rPr lang="pl-PL" altLang="pl-PL" sz="1800" dirty="0"/>
              <a:t>3) prowadzenie działalności dewizowej w granicach określonych ustawami, </a:t>
            </a:r>
          </a:p>
          <a:p>
            <a:pPr eaLnBrk="1" hangingPunct="1">
              <a:lnSpc>
                <a:spcPct val="80000"/>
              </a:lnSpc>
              <a:buFontTx/>
              <a:buNone/>
            </a:pPr>
            <a:r>
              <a:rPr lang="pl-PL" altLang="pl-PL" sz="1800" dirty="0"/>
              <a:t>4) prowadzenie bankowej obsługi budżetu państwa, </a:t>
            </a:r>
          </a:p>
          <a:p>
            <a:pPr eaLnBrk="1" hangingPunct="1">
              <a:lnSpc>
                <a:spcPct val="80000"/>
              </a:lnSpc>
              <a:buFontTx/>
              <a:buNone/>
            </a:pPr>
            <a:r>
              <a:rPr lang="pl-PL" altLang="pl-PL" sz="1800" dirty="0"/>
              <a:t>5) regulowanie płynności banków oraz ich refinansowanie, </a:t>
            </a:r>
          </a:p>
          <a:p>
            <a:pPr eaLnBrk="1" hangingPunct="1">
              <a:lnSpc>
                <a:spcPct val="80000"/>
              </a:lnSpc>
              <a:buFontTx/>
              <a:buNone/>
            </a:pPr>
            <a:r>
              <a:rPr lang="pl-PL" altLang="pl-PL" sz="1800" dirty="0" smtClean="0"/>
              <a:t>6) kształtowanie </a:t>
            </a:r>
            <a:r>
              <a:rPr lang="pl-PL" altLang="pl-PL" sz="1800" dirty="0"/>
              <a:t>warunków niezbędnych dla rozwoju systemu bankowego;</a:t>
            </a:r>
          </a:p>
          <a:p>
            <a:pPr eaLnBrk="1" hangingPunct="1">
              <a:lnSpc>
                <a:spcPct val="80000"/>
              </a:lnSpc>
              <a:buFontTx/>
              <a:buNone/>
            </a:pPr>
            <a:r>
              <a:rPr lang="pl-PL" altLang="pl-PL" sz="1800" dirty="0" smtClean="0"/>
              <a:t>6a) działanie </a:t>
            </a:r>
            <a:r>
              <a:rPr lang="pl-PL" altLang="pl-PL" sz="1800" dirty="0"/>
              <a:t>na rzecz stabilności systemu finansowego w zakresie instytucji finansowej w rozumieniu art. 4 pkt 4 ustawy z dnia 5 sierpnia 2015 r. o nadzorze </a:t>
            </a:r>
            <a:r>
              <a:rPr lang="pl-PL" altLang="pl-PL" sz="1800" dirty="0" err="1"/>
              <a:t>makroostrożnościowym</a:t>
            </a:r>
            <a:r>
              <a:rPr lang="pl-PL" altLang="pl-PL" sz="1800" dirty="0"/>
              <a:t> nad systemem finansowym i zarządzaniu kryzysowym w systemie finansowym (Dz.U. poz. 1513);</a:t>
            </a:r>
          </a:p>
          <a:p>
            <a:pPr eaLnBrk="1" hangingPunct="1">
              <a:lnSpc>
                <a:spcPct val="80000"/>
              </a:lnSpc>
              <a:buFontTx/>
              <a:buNone/>
            </a:pPr>
            <a:r>
              <a:rPr lang="pl-PL" altLang="pl-PL" sz="1800" dirty="0" smtClean="0"/>
              <a:t>6b) działanie </a:t>
            </a:r>
            <a:r>
              <a:rPr lang="pl-PL" altLang="pl-PL" sz="1800" dirty="0"/>
              <a:t>na rzecz wyeliminowania lub ograniczania ryzyka systemowego, o którym mowa w art. 4 pkt 15 ustawy z dnia 5 sierpnia 2015 r. o nadzorze </a:t>
            </a:r>
            <a:r>
              <a:rPr lang="pl-PL" altLang="pl-PL" sz="1800" dirty="0" err="1"/>
              <a:t>makroostrożnościowym</a:t>
            </a:r>
            <a:r>
              <a:rPr lang="pl-PL" altLang="pl-PL" sz="1800" dirty="0"/>
              <a:t> nad systemem finansowym i zarządzaniu kryzysowym w systemie finansowym;</a:t>
            </a:r>
          </a:p>
          <a:p>
            <a:pPr eaLnBrk="1" hangingPunct="1">
              <a:lnSpc>
                <a:spcPct val="80000"/>
              </a:lnSpc>
              <a:buFontTx/>
              <a:buNone/>
            </a:pPr>
            <a:r>
              <a:rPr lang="pl-PL" altLang="pl-PL" sz="1800" dirty="0" smtClean="0"/>
              <a:t>7) opracowywanie </a:t>
            </a:r>
            <a:r>
              <a:rPr lang="pl-PL" altLang="pl-PL" sz="1800" dirty="0"/>
              <a:t>statystyki pieniężnej i bankowej, bilansu płatniczego oraz międzynarodowej pozycji inwestycyjnej;</a:t>
            </a:r>
          </a:p>
          <a:p>
            <a:pPr eaLnBrk="1" hangingPunct="1">
              <a:lnSpc>
                <a:spcPct val="80000"/>
              </a:lnSpc>
              <a:buFontTx/>
              <a:buNone/>
            </a:pPr>
            <a:r>
              <a:rPr lang="pl-PL" altLang="pl-PL" sz="1800" dirty="0" smtClean="0"/>
              <a:t>8) wykonywanie </a:t>
            </a:r>
            <a:r>
              <a:rPr lang="pl-PL" altLang="pl-PL" sz="1800" dirty="0"/>
              <a:t>innych zadań określonych ustawami. </a:t>
            </a:r>
            <a:endParaRPr lang="pl-PL" altLang="pl-PL" sz="1800" dirty="0"/>
          </a:p>
          <a:p>
            <a:pPr eaLnBrk="1" hangingPunct="1">
              <a:lnSpc>
                <a:spcPct val="80000"/>
              </a:lnSpc>
              <a:buFontTx/>
              <a:buNone/>
            </a:pPr>
            <a:r>
              <a:rPr lang="pl-PL" altLang="pl-PL" sz="1800" dirty="0"/>
              <a:t>UWAGA! Nie jest to katalog zamknięty, to raczej wyliczenie przykładowe</a:t>
            </a:r>
          </a:p>
          <a:p>
            <a:pPr eaLnBrk="1" hangingPunct="1">
              <a:lnSpc>
                <a:spcPct val="80000"/>
              </a:lnSpc>
              <a:buFontTx/>
              <a:buNone/>
            </a:pPr>
            <a:endParaRPr lang="pl-PL" altLang="pl-PL" sz="2400" dirty="0"/>
          </a:p>
        </p:txBody>
      </p:sp>
    </p:spTree>
    <p:extLst>
      <p:ext uri="{BB962C8B-B14F-4D97-AF65-F5344CB8AC3E}">
        <p14:creationId xmlns:p14="http://schemas.microsoft.com/office/powerpoint/2010/main" val="870080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705665"/>
          </a:xfrm>
        </p:spPr>
        <p:txBody>
          <a:bodyPr/>
          <a:lstStyle/>
          <a:p>
            <a:r>
              <a:rPr lang="pl-PL" sz="2800" dirty="0"/>
              <a:t>Źródła prawa rynku finansowego</a:t>
            </a:r>
          </a:p>
        </p:txBody>
      </p:sp>
      <p:sp>
        <p:nvSpPr>
          <p:cNvPr id="3" name="Symbol zastępczy zawartości 2"/>
          <p:cNvSpPr>
            <a:spLocks noGrp="1"/>
          </p:cNvSpPr>
          <p:nvPr>
            <p:ph idx="1"/>
          </p:nvPr>
        </p:nvSpPr>
        <p:spPr>
          <a:xfrm>
            <a:off x="609600" y="1194487"/>
            <a:ext cx="10972800" cy="4931678"/>
          </a:xfrm>
        </p:spPr>
        <p:txBody>
          <a:bodyPr/>
          <a:lstStyle/>
          <a:p>
            <a:pPr marL="0" indent="0">
              <a:buNone/>
            </a:pPr>
            <a:r>
              <a:rPr lang="pl-PL" dirty="0" err="1"/>
              <a:t>soft</a:t>
            </a:r>
            <a:r>
              <a:rPr lang="pl-PL" dirty="0"/>
              <a:t> law (miękkie prawo) </a:t>
            </a:r>
          </a:p>
          <a:p>
            <a:pPr marL="0" indent="0">
              <a:buNone/>
            </a:pPr>
            <a:r>
              <a:rPr lang="pl-PL" sz="2800" dirty="0"/>
              <a:t>wyróżnia je to, że podmiot, którego takie prawo dotyczy, stosuje się do norm </a:t>
            </a:r>
            <a:r>
              <a:rPr lang="pl-PL" sz="2800" dirty="0" err="1"/>
              <a:t>soft</a:t>
            </a:r>
            <a:r>
              <a:rPr lang="pl-PL" sz="2800" dirty="0"/>
              <a:t> law, pomimo braku formalnego obowiązku przestrzegania tego prawa, tj. normy </a:t>
            </a:r>
            <a:r>
              <a:rPr lang="pl-PL" sz="2800" dirty="0" err="1"/>
              <a:t>soft</a:t>
            </a:r>
            <a:r>
              <a:rPr lang="pl-PL" sz="2800" dirty="0"/>
              <a:t> law nie są zawarte w aktach prawa będących źródłem prawa powszechnie obowiązującego. </a:t>
            </a:r>
          </a:p>
        </p:txBody>
      </p:sp>
    </p:spTree>
    <p:extLst>
      <p:ext uri="{BB962C8B-B14F-4D97-AF65-F5344CB8AC3E}">
        <p14:creationId xmlns:p14="http://schemas.microsoft.com/office/powerpoint/2010/main" val="11425357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3"/>
          <p:cNvSpPr>
            <a:spLocks noGrp="1" noChangeArrowheads="1"/>
          </p:cNvSpPr>
          <p:nvPr>
            <p:ph type="body" idx="1"/>
          </p:nvPr>
        </p:nvSpPr>
        <p:spPr>
          <a:xfrm>
            <a:off x="1981200" y="692151"/>
            <a:ext cx="8229600" cy="5434013"/>
          </a:xfrm>
        </p:spPr>
        <p:txBody>
          <a:bodyPr/>
          <a:lstStyle/>
          <a:p>
            <a:pPr eaLnBrk="1" hangingPunct="1">
              <a:lnSpc>
                <a:spcPct val="90000"/>
              </a:lnSpc>
              <a:buFontTx/>
              <a:buNone/>
            </a:pPr>
            <a:r>
              <a:rPr lang="pl-PL" altLang="pl-PL" sz="2400"/>
              <a:t>Według art. 4 ustawy</a:t>
            </a:r>
          </a:p>
          <a:p>
            <a:pPr lvl="1" eaLnBrk="1" hangingPunct="1">
              <a:lnSpc>
                <a:spcPct val="90000"/>
              </a:lnSpc>
              <a:buFontTx/>
              <a:buNone/>
            </a:pPr>
            <a:r>
              <a:rPr lang="pl-PL" altLang="pl-PL" sz="2400" b="1"/>
              <a:t>NBP przysługuje wyłączne prawo emitowania znaków pieniężnych Rzeczypospolitej Polskiej.</a:t>
            </a:r>
          </a:p>
          <a:p>
            <a:pPr eaLnBrk="1" hangingPunct="1">
              <a:lnSpc>
                <a:spcPct val="90000"/>
              </a:lnSpc>
              <a:buFontTx/>
              <a:buNone/>
            </a:pPr>
            <a:endParaRPr lang="pl-PL" altLang="pl-PL" sz="2000"/>
          </a:p>
          <a:p>
            <a:pPr eaLnBrk="1" hangingPunct="1">
              <a:lnSpc>
                <a:spcPct val="90000"/>
              </a:lnSpc>
              <a:buFontTx/>
              <a:buNone/>
            </a:pPr>
            <a:r>
              <a:rPr lang="pl-PL" altLang="pl-PL" sz="2400"/>
              <a:t>Art. 31. Znakami pieniężnymi Rzeczypospolitej Polskiej są banknoty i monety opiewające na złote i grosze. </a:t>
            </a:r>
          </a:p>
          <a:p>
            <a:pPr eaLnBrk="1" hangingPunct="1">
              <a:lnSpc>
                <a:spcPct val="90000"/>
              </a:lnSpc>
              <a:buFontTx/>
              <a:buNone/>
            </a:pPr>
            <a:r>
              <a:rPr lang="pl-PL" altLang="pl-PL" sz="2400"/>
              <a:t>Art. 32. Znaki pieniężne emitowane przez NBP są prawnymi środkami płatniczymi na obszarze Rzeczypospolitej Polskiej. </a:t>
            </a:r>
          </a:p>
          <a:p>
            <a:pPr eaLnBrk="1" hangingPunct="1">
              <a:lnSpc>
                <a:spcPct val="90000"/>
              </a:lnSpc>
              <a:buFontTx/>
              <a:buNone/>
            </a:pPr>
            <a:r>
              <a:rPr lang="pl-PL" altLang="pl-PL" sz="2400"/>
              <a:t>Art. 33. 1. Wzory i wartość nominalną banknotów oraz wzory, wartość nominalną, stop, próbę i masę monet oraz wielkość emisji znaków pieniężnych, jak również terminy wprowadzenia ich do obiegu ustala Prezes NBP w drodze zarządzenia. </a:t>
            </a:r>
            <a:br>
              <a:rPr lang="pl-PL" altLang="pl-PL" sz="2400"/>
            </a:br>
            <a:endParaRPr lang="pl-PL" altLang="pl-PL" sz="2400"/>
          </a:p>
        </p:txBody>
      </p:sp>
    </p:spTree>
    <p:extLst>
      <p:ext uri="{BB962C8B-B14F-4D97-AF65-F5344CB8AC3E}">
        <p14:creationId xmlns:p14="http://schemas.microsoft.com/office/powerpoint/2010/main" val="170284537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3"/>
          <p:cNvSpPr>
            <a:spLocks noGrp="1" noChangeArrowheads="1"/>
          </p:cNvSpPr>
          <p:nvPr>
            <p:ph type="body" idx="1"/>
          </p:nvPr>
        </p:nvSpPr>
        <p:spPr>
          <a:xfrm>
            <a:off x="1981200" y="620713"/>
            <a:ext cx="8229600" cy="5505450"/>
          </a:xfrm>
        </p:spPr>
        <p:txBody>
          <a:bodyPr/>
          <a:lstStyle/>
          <a:p>
            <a:pPr lvl="1" algn="just" eaLnBrk="1" hangingPunct="1">
              <a:lnSpc>
                <a:spcPct val="90000"/>
              </a:lnSpc>
              <a:buFontTx/>
              <a:buNone/>
            </a:pPr>
            <a:r>
              <a:rPr lang="pl-PL" altLang="pl-PL" sz="2000"/>
              <a:t>Trzy elementy pojęcia pieniądza: </a:t>
            </a:r>
          </a:p>
          <a:p>
            <a:pPr lvl="1" algn="just" eaLnBrk="1" hangingPunct="1">
              <a:lnSpc>
                <a:spcPct val="90000"/>
              </a:lnSpc>
              <a:buFontTx/>
              <a:buNone/>
            </a:pPr>
            <a:r>
              <a:rPr lang="pl-PL" altLang="pl-PL" sz="2000"/>
              <a:t>- jednostka pieniężna, </a:t>
            </a:r>
          </a:p>
          <a:p>
            <a:pPr lvl="1" algn="just" eaLnBrk="1" hangingPunct="1">
              <a:lnSpc>
                <a:spcPct val="90000"/>
              </a:lnSpc>
              <a:buFontTx/>
              <a:buNone/>
            </a:pPr>
            <a:r>
              <a:rPr lang="pl-PL" altLang="pl-PL" sz="2000"/>
              <a:t>- suma pieniężna, </a:t>
            </a:r>
          </a:p>
          <a:p>
            <a:pPr lvl="1" algn="just" eaLnBrk="1" hangingPunct="1">
              <a:lnSpc>
                <a:spcPct val="90000"/>
              </a:lnSpc>
              <a:buFontTx/>
              <a:buNone/>
            </a:pPr>
            <a:r>
              <a:rPr lang="pl-PL" altLang="pl-PL" sz="2000"/>
              <a:t>- znak pieniężny. </a:t>
            </a:r>
          </a:p>
          <a:p>
            <a:pPr lvl="1" algn="just" eaLnBrk="1" hangingPunct="1">
              <a:lnSpc>
                <a:spcPct val="90000"/>
              </a:lnSpc>
              <a:buFontTx/>
              <a:buNone/>
            </a:pPr>
            <a:endParaRPr lang="pl-PL" altLang="pl-PL" sz="2000"/>
          </a:p>
          <a:p>
            <a:pPr lvl="1" algn="just" eaLnBrk="1" hangingPunct="1">
              <a:lnSpc>
                <a:spcPct val="90000"/>
              </a:lnSpc>
              <a:buFontTx/>
              <a:buNone/>
            </a:pPr>
            <a:r>
              <a:rPr lang="pl-PL" altLang="pl-PL" sz="2000"/>
              <a:t>jednostka pieniężna jest abstrakcyjną miarą wartości (tzn. jej  wielkość jest funkcją skali cen obowiązujących w danym kraju), </a:t>
            </a:r>
          </a:p>
          <a:p>
            <a:pPr lvl="1" algn="just" eaLnBrk="1" hangingPunct="1">
              <a:lnSpc>
                <a:spcPct val="90000"/>
              </a:lnSpc>
              <a:buFontTx/>
              <a:buNone/>
            </a:pPr>
            <a:r>
              <a:rPr lang="pl-PL" altLang="pl-PL" sz="2000"/>
              <a:t>suma pieniężna przy pieniądzu gotówkowym i bezgotówkowym stanowi właściwie prawo podmiotowe do dokonywania zapłat (przeniesienia na wierzyciela abstrakcyjnej wartości). </a:t>
            </a:r>
          </a:p>
          <a:p>
            <a:pPr lvl="1" algn="just" eaLnBrk="1" hangingPunct="1">
              <a:lnSpc>
                <a:spcPct val="90000"/>
              </a:lnSpc>
              <a:buFontTx/>
              <a:buNone/>
            </a:pPr>
            <a:r>
              <a:rPr lang="pl-PL" altLang="pl-PL" sz="2000"/>
              <a:t>znak pieniężny - nośnik materialny abstrakcyjne wartości jakimi są jednostka pieniężna i suma pieniężna, jest to rzecz w rozumieniu prawa cywilnego, przy czym suma pieniężna może istnieć bez znaków pieniężnych (tylko jako prawo podmiotowe), a i znak pieniężny może przestać być nośnikiem sumy pieniężnej. </a:t>
            </a:r>
          </a:p>
          <a:p>
            <a:pPr eaLnBrk="1" hangingPunct="1">
              <a:lnSpc>
                <a:spcPct val="90000"/>
              </a:lnSpc>
              <a:buFontTx/>
              <a:buNone/>
            </a:pPr>
            <a:endParaRPr lang="pl-PL" altLang="pl-PL" sz="2400"/>
          </a:p>
          <a:p>
            <a:pPr eaLnBrk="1" hangingPunct="1">
              <a:lnSpc>
                <a:spcPct val="90000"/>
              </a:lnSpc>
              <a:buFontTx/>
              <a:buNone/>
            </a:pPr>
            <a:endParaRPr lang="pl-PL" altLang="pl-PL" sz="2400"/>
          </a:p>
        </p:txBody>
      </p:sp>
    </p:spTree>
    <p:extLst>
      <p:ext uri="{BB962C8B-B14F-4D97-AF65-F5344CB8AC3E}">
        <p14:creationId xmlns:p14="http://schemas.microsoft.com/office/powerpoint/2010/main" val="239425952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1981200" y="274638"/>
            <a:ext cx="8229600" cy="633412"/>
          </a:xfrm>
        </p:spPr>
        <p:txBody>
          <a:bodyPr/>
          <a:lstStyle/>
          <a:p>
            <a:pPr eaLnBrk="1" hangingPunct="1"/>
            <a:r>
              <a:rPr lang="pl-PL" altLang="pl-PL" sz="2400"/>
              <a:t>Forma organizacyjno-prawna NBP</a:t>
            </a:r>
          </a:p>
        </p:txBody>
      </p:sp>
      <p:sp>
        <p:nvSpPr>
          <p:cNvPr id="173059" name="Rectangle 3"/>
          <p:cNvSpPr>
            <a:spLocks noGrp="1" noChangeArrowheads="1"/>
          </p:cNvSpPr>
          <p:nvPr>
            <p:ph type="body" idx="1"/>
          </p:nvPr>
        </p:nvSpPr>
        <p:spPr>
          <a:xfrm>
            <a:off x="1981200" y="981075"/>
            <a:ext cx="8229600" cy="5145088"/>
          </a:xfrm>
        </p:spPr>
        <p:txBody>
          <a:bodyPr/>
          <a:lstStyle/>
          <a:p>
            <a:pPr algn="ctr" eaLnBrk="1" hangingPunct="1">
              <a:lnSpc>
                <a:spcPct val="80000"/>
              </a:lnSpc>
              <a:buFontTx/>
              <a:buNone/>
              <a:defRPr/>
            </a:pPr>
            <a:r>
              <a:rPr lang="pl-PL" sz="1600" b="1">
                <a:effectLst>
                  <a:outerShdw blurRad="38100" dist="38100" dir="2700000" algn="tl">
                    <a:srgbClr val="C0C0C0"/>
                  </a:outerShdw>
                </a:effectLst>
              </a:rPr>
              <a:t>Art. 227 Konstytucji</a:t>
            </a:r>
          </a:p>
          <a:p>
            <a:pPr eaLnBrk="1" hangingPunct="1">
              <a:lnSpc>
                <a:spcPct val="80000"/>
              </a:lnSpc>
              <a:buFontTx/>
              <a:buNone/>
              <a:defRPr/>
            </a:pPr>
            <a:r>
              <a:rPr lang="pl-PL" sz="1600" b="1">
                <a:effectLst>
                  <a:outerShdw blurRad="38100" dist="38100" dir="2700000" algn="tl">
                    <a:srgbClr val="C0C0C0"/>
                  </a:outerShdw>
                </a:effectLst>
              </a:rPr>
              <a:t>1. Centralnym bankiem państwa jest Narodowy Bank Polski. </a:t>
            </a:r>
          </a:p>
          <a:p>
            <a:pPr eaLnBrk="1" hangingPunct="1">
              <a:lnSpc>
                <a:spcPct val="80000"/>
              </a:lnSpc>
              <a:buFontTx/>
              <a:buNone/>
              <a:defRPr/>
            </a:pPr>
            <a:endParaRPr lang="pl-PL" sz="1600" b="1">
              <a:effectLst>
                <a:outerShdw blurRad="38100" dist="38100" dir="2700000" algn="tl">
                  <a:srgbClr val="C0C0C0"/>
                </a:outerShdw>
              </a:effectLst>
            </a:endParaRPr>
          </a:p>
          <a:p>
            <a:pPr eaLnBrk="1" hangingPunct="1">
              <a:lnSpc>
                <a:spcPct val="80000"/>
              </a:lnSpc>
              <a:buFontTx/>
              <a:buNone/>
              <a:defRPr/>
            </a:pPr>
            <a:r>
              <a:rPr lang="pl-PL" sz="1600"/>
              <a:t>Ustawa o NBP:</a:t>
            </a:r>
          </a:p>
          <a:p>
            <a:pPr eaLnBrk="1" hangingPunct="1">
              <a:lnSpc>
                <a:spcPct val="80000"/>
              </a:lnSpc>
              <a:defRPr/>
            </a:pPr>
            <a:r>
              <a:rPr lang="pl-PL" sz="1600" b="1"/>
              <a:t>Narodowy Bank Polski, zwany dalej </a:t>
            </a:r>
            <a:r>
              <a:rPr lang="pl-PL" sz="1600" b="1" i="1"/>
              <a:t>“NBP”</a:t>
            </a:r>
            <a:r>
              <a:rPr lang="pl-PL" sz="1600" b="1"/>
              <a:t>, jest bankiem centralnym Rzeczypospolitej Polskiej.</a:t>
            </a:r>
          </a:p>
          <a:p>
            <a:pPr eaLnBrk="1" hangingPunct="1">
              <a:lnSpc>
                <a:spcPct val="80000"/>
              </a:lnSpc>
              <a:defRPr/>
            </a:pPr>
            <a:r>
              <a:rPr lang="pl-PL" sz="1600" b="1"/>
              <a:t>NBP posiada osobowość prawną</a:t>
            </a:r>
            <a:r>
              <a:rPr lang="pl-PL" sz="1600"/>
              <a:t> i prawo używania pieczęci z godłem państwowym.</a:t>
            </a:r>
          </a:p>
          <a:p>
            <a:pPr eaLnBrk="1" hangingPunct="1">
              <a:lnSpc>
                <a:spcPct val="80000"/>
              </a:lnSpc>
              <a:defRPr/>
            </a:pPr>
            <a:r>
              <a:rPr lang="pl-PL" sz="1600"/>
              <a:t>NBP nie podlega wpisowi do rejestru przedsiębiorstw państwowych.</a:t>
            </a:r>
          </a:p>
          <a:p>
            <a:pPr eaLnBrk="1" hangingPunct="1">
              <a:lnSpc>
                <a:spcPct val="80000"/>
              </a:lnSpc>
              <a:defRPr/>
            </a:pPr>
            <a:r>
              <a:rPr lang="pl-PL" sz="1600"/>
              <a:t>Działalność NBP jest prowadzona na obszarze Rzeczypospolitej Polskiej</a:t>
            </a:r>
            <a:r>
              <a:rPr lang="pl-PL" sz="1600" b="1">
                <a:effectLst>
                  <a:outerShdw blurRad="38100" dist="38100" dir="2700000" algn="tl">
                    <a:srgbClr val="C0C0C0"/>
                  </a:outerShdw>
                </a:effectLst>
              </a:rPr>
              <a:t> </a:t>
            </a:r>
          </a:p>
          <a:p>
            <a:pPr eaLnBrk="1" hangingPunct="1">
              <a:lnSpc>
                <a:spcPct val="80000"/>
              </a:lnSpc>
              <a:defRPr/>
            </a:pPr>
            <a:r>
              <a:rPr lang="pl-PL" sz="1600"/>
              <a:t>Nie można ogłosić upadłości NBP</a:t>
            </a:r>
          </a:p>
          <a:p>
            <a:pPr eaLnBrk="1" hangingPunct="1">
              <a:lnSpc>
                <a:spcPct val="80000"/>
              </a:lnSpc>
              <a:defRPr/>
            </a:pPr>
            <a:r>
              <a:rPr lang="pl-PL" sz="1600"/>
              <a:t>NBP może być członkiem międzynarodowych instytucji finansowych i bankowych. </a:t>
            </a:r>
          </a:p>
          <a:p>
            <a:pPr eaLnBrk="1" hangingPunct="1">
              <a:lnSpc>
                <a:spcPct val="80000"/>
              </a:lnSpc>
              <a:defRPr/>
            </a:pPr>
            <a:r>
              <a:rPr lang="pl-PL" sz="1600"/>
              <a:t>NBP nie może być udziałowcem bądź akcjonariuszem innych osób prawnych, z wyjątkiem prowadzących działalność usługową wyłącznie na rzecz instytucji finansowych i Skarbu Państwa. </a:t>
            </a:r>
          </a:p>
          <a:p>
            <a:pPr eaLnBrk="1" hangingPunct="1">
              <a:lnSpc>
                <a:spcPct val="80000"/>
              </a:lnSpc>
              <a:buFontTx/>
              <a:buNone/>
              <a:defRPr/>
            </a:pPr>
            <a:endParaRPr lang="pl-PL" sz="1600"/>
          </a:p>
          <a:p>
            <a:pPr eaLnBrk="1" hangingPunct="1">
              <a:lnSpc>
                <a:spcPct val="80000"/>
              </a:lnSpc>
              <a:buFontTx/>
              <a:buNone/>
              <a:defRPr/>
            </a:pPr>
            <a:r>
              <a:rPr lang="pl-PL" sz="1600"/>
              <a:t>NBP prowadzi samodzielną gospodarkę finansową i nie jest dysponentem części budżetowej</a:t>
            </a:r>
          </a:p>
          <a:p>
            <a:pPr eaLnBrk="1" hangingPunct="1">
              <a:lnSpc>
                <a:spcPct val="80000"/>
              </a:lnSpc>
              <a:buFontTx/>
              <a:buNone/>
              <a:defRPr/>
            </a:pPr>
            <a:r>
              <a:rPr lang="pl-PL" sz="1800" b="1" i="1">
                <a:solidFill>
                  <a:schemeClr val="tx2"/>
                </a:solidFill>
                <a:effectLst>
                  <a:outerShdw blurRad="38100" dist="38100" dir="2700000" algn="tl">
                    <a:srgbClr val="C0C0C0"/>
                  </a:outerShdw>
                </a:effectLst>
              </a:rPr>
              <a:t>Do działalności NBP niestosuje się przepisów ustawy - Prawo bankowe</a:t>
            </a:r>
            <a:r>
              <a:rPr lang="pl-PL" sz="1600"/>
              <a:t>, a więc NBP nie jest bankiem państwowym w rozumieniu tej ustawy</a:t>
            </a:r>
            <a:br>
              <a:rPr lang="pl-PL" sz="1600"/>
            </a:br>
            <a:endParaRPr lang="pl-PL" sz="1600"/>
          </a:p>
        </p:txBody>
      </p:sp>
    </p:spTree>
    <p:extLst>
      <p:ext uri="{BB962C8B-B14F-4D97-AF65-F5344CB8AC3E}">
        <p14:creationId xmlns:p14="http://schemas.microsoft.com/office/powerpoint/2010/main" val="47677972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1981200" y="274639"/>
            <a:ext cx="8229600" cy="561975"/>
          </a:xfrm>
        </p:spPr>
        <p:txBody>
          <a:bodyPr/>
          <a:lstStyle/>
          <a:p>
            <a:pPr eaLnBrk="1" hangingPunct="1"/>
            <a:r>
              <a:rPr lang="pl-PL" altLang="pl-PL" sz="2400"/>
              <a:t>Forma organizacyjno-prawna NBP</a:t>
            </a:r>
          </a:p>
        </p:txBody>
      </p:sp>
      <p:sp>
        <p:nvSpPr>
          <p:cNvPr id="168963" name="Rectangle 3"/>
          <p:cNvSpPr>
            <a:spLocks noGrp="1" noChangeArrowheads="1"/>
          </p:cNvSpPr>
          <p:nvPr>
            <p:ph type="body" idx="1"/>
          </p:nvPr>
        </p:nvSpPr>
        <p:spPr>
          <a:xfrm>
            <a:off x="1981200" y="1125539"/>
            <a:ext cx="8229600" cy="5000625"/>
          </a:xfrm>
        </p:spPr>
        <p:txBody>
          <a:bodyPr/>
          <a:lstStyle/>
          <a:p>
            <a:pPr eaLnBrk="1" hangingPunct="1">
              <a:lnSpc>
                <a:spcPct val="90000"/>
              </a:lnSpc>
              <a:buFontTx/>
              <a:buNone/>
            </a:pPr>
            <a:r>
              <a:rPr lang="pl-PL" altLang="pl-PL" sz="2800"/>
              <a:t>Wnioski:</a:t>
            </a:r>
          </a:p>
          <a:p>
            <a:pPr eaLnBrk="1" hangingPunct="1">
              <a:lnSpc>
                <a:spcPct val="90000"/>
              </a:lnSpc>
              <a:buFontTx/>
              <a:buNone/>
            </a:pPr>
            <a:r>
              <a:rPr lang="pl-PL" altLang="pl-PL" sz="2800"/>
              <a:t>NBP nie jest </a:t>
            </a:r>
          </a:p>
          <a:p>
            <a:pPr eaLnBrk="1" hangingPunct="1">
              <a:lnSpc>
                <a:spcPct val="90000"/>
              </a:lnSpc>
            </a:pPr>
            <a:r>
              <a:rPr lang="pl-PL" altLang="pl-PL" sz="2800"/>
              <a:t>przedsiębiorcą</a:t>
            </a:r>
          </a:p>
          <a:p>
            <a:pPr eaLnBrk="1" hangingPunct="1">
              <a:lnSpc>
                <a:spcPct val="90000"/>
              </a:lnSpc>
            </a:pPr>
            <a:r>
              <a:rPr lang="pl-PL" altLang="pl-PL" sz="2800"/>
              <a:t>quasi-przedsiębiorcą</a:t>
            </a:r>
          </a:p>
          <a:p>
            <a:pPr eaLnBrk="1" hangingPunct="1">
              <a:lnSpc>
                <a:spcPct val="90000"/>
              </a:lnSpc>
            </a:pPr>
            <a:r>
              <a:rPr lang="pl-PL" altLang="pl-PL" sz="2800"/>
              <a:t>urzędem</a:t>
            </a:r>
          </a:p>
          <a:p>
            <a:pPr eaLnBrk="1" hangingPunct="1">
              <a:lnSpc>
                <a:spcPct val="90000"/>
              </a:lnSpc>
            </a:pPr>
            <a:r>
              <a:rPr lang="pl-PL" altLang="pl-PL" sz="2800"/>
              <a:t>bankiem operacyjnym (chociaż wykonuje niektóre czynności bankowe, np. prowadzi rachunki bankowe, udziela kredytów refinansowych, udziela gwarancji i poręczeń)</a:t>
            </a:r>
          </a:p>
          <a:p>
            <a:pPr eaLnBrk="1" hangingPunct="1">
              <a:lnSpc>
                <a:spcPct val="90000"/>
              </a:lnSpc>
              <a:buFontTx/>
              <a:buNone/>
            </a:pPr>
            <a:endParaRPr lang="pl-PL" altLang="pl-PL" sz="2800" b="1">
              <a:solidFill>
                <a:schemeClr val="tx2"/>
              </a:solidFill>
            </a:endParaRPr>
          </a:p>
          <a:p>
            <a:pPr eaLnBrk="1" hangingPunct="1">
              <a:lnSpc>
                <a:spcPct val="90000"/>
              </a:lnSpc>
              <a:buFontTx/>
              <a:buNone/>
            </a:pPr>
            <a:r>
              <a:rPr lang="pl-PL" altLang="pl-PL" sz="2800" b="1">
                <a:solidFill>
                  <a:schemeClr val="tx2"/>
                </a:solidFill>
              </a:rPr>
              <a:t>NBP jest centralnym bankiem państwa</a:t>
            </a:r>
            <a:endParaRPr lang="pl-PL" altLang="pl-PL" sz="2800"/>
          </a:p>
          <a:p>
            <a:pPr eaLnBrk="1" hangingPunct="1">
              <a:lnSpc>
                <a:spcPct val="90000"/>
              </a:lnSpc>
              <a:buFontTx/>
              <a:buNone/>
            </a:pPr>
            <a:endParaRPr lang="pl-PL" altLang="pl-PL" sz="2800"/>
          </a:p>
        </p:txBody>
      </p:sp>
    </p:spTree>
    <p:extLst>
      <p:ext uri="{BB962C8B-B14F-4D97-AF65-F5344CB8AC3E}">
        <p14:creationId xmlns:p14="http://schemas.microsoft.com/office/powerpoint/2010/main" val="129638451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1981200" y="274638"/>
            <a:ext cx="8229600" cy="633412"/>
          </a:xfrm>
        </p:spPr>
        <p:txBody>
          <a:bodyPr/>
          <a:lstStyle/>
          <a:p>
            <a:pPr eaLnBrk="1" hangingPunct="1"/>
            <a:r>
              <a:rPr lang="pl-PL" altLang="pl-PL" sz="2000"/>
              <a:t>organy NBP</a:t>
            </a:r>
          </a:p>
        </p:txBody>
      </p:sp>
      <p:sp>
        <p:nvSpPr>
          <p:cNvPr id="176131" name="Rectangle 3"/>
          <p:cNvSpPr>
            <a:spLocks noGrp="1" noChangeArrowheads="1"/>
          </p:cNvSpPr>
          <p:nvPr>
            <p:ph type="body" idx="1"/>
          </p:nvPr>
        </p:nvSpPr>
        <p:spPr>
          <a:xfrm>
            <a:off x="1981200" y="1268413"/>
            <a:ext cx="8229600" cy="4857750"/>
          </a:xfrm>
        </p:spPr>
        <p:txBody>
          <a:bodyPr/>
          <a:lstStyle/>
          <a:p>
            <a:pPr algn="ctr" eaLnBrk="1" hangingPunct="1">
              <a:lnSpc>
                <a:spcPct val="80000"/>
              </a:lnSpc>
              <a:buFontTx/>
              <a:buNone/>
              <a:defRPr/>
            </a:pPr>
            <a:r>
              <a:rPr lang="pl-PL" sz="2400"/>
              <a:t>Art. 227 KONSTYTUCJI</a:t>
            </a:r>
          </a:p>
          <a:p>
            <a:pPr algn="ctr" eaLnBrk="1" hangingPunct="1">
              <a:lnSpc>
                <a:spcPct val="80000"/>
              </a:lnSpc>
              <a:buFontTx/>
              <a:buNone/>
              <a:defRPr/>
            </a:pPr>
            <a:endParaRPr lang="pl-PL" sz="2400"/>
          </a:p>
          <a:p>
            <a:pPr eaLnBrk="1" hangingPunct="1">
              <a:lnSpc>
                <a:spcPct val="80000"/>
              </a:lnSpc>
              <a:buFontTx/>
              <a:buNone/>
              <a:defRPr/>
            </a:pPr>
            <a:r>
              <a:rPr lang="pl-PL" sz="2400" b="1">
                <a:effectLst>
                  <a:outerShdw blurRad="38100" dist="38100" dir="2700000" algn="tl">
                    <a:srgbClr val="C0C0C0"/>
                  </a:outerShdw>
                </a:effectLst>
              </a:rPr>
              <a:t>2. Organami Narodowego Banku Polskiego są:</a:t>
            </a:r>
          </a:p>
          <a:p>
            <a:pPr eaLnBrk="1" hangingPunct="1">
              <a:lnSpc>
                <a:spcPct val="80000"/>
              </a:lnSpc>
              <a:buFontTx/>
              <a:buNone/>
              <a:defRPr/>
            </a:pPr>
            <a:r>
              <a:rPr lang="pl-PL" sz="2400" b="1">
                <a:effectLst>
                  <a:outerShdw blurRad="38100" dist="38100" dir="2700000" algn="tl">
                    <a:srgbClr val="C0C0C0"/>
                  </a:outerShdw>
                </a:effectLst>
              </a:rPr>
              <a:t>- Prezes Narodowego Banku Polskiego, </a:t>
            </a:r>
          </a:p>
          <a:p>
            <a:pPr eaLnBrk="1" hangingPunct="1">
              <a:lnSpc>
                <a:spcPct val="80000"/>
              </a:lnSpc>
              <a:buFontTx/>
              <a:buNone/>
              <a:defRPr/>
            </a:pPr>
            <a:r>
              <a:rPr lang="pl-PL" sz="2400" b="1">
                <a:effectLst>
                  <a:outerShdw blurRad="38100" dist="38100" dir="2700000" algn="tl">
                    <a:srgbClr val="C0C0C0"/>
                  </a:outerShdw>
                </a:effectLst>
              </a:rPr>
              <a:t>- Rada Polityki Pieniężnej </a:t>
            </a:r>
          </a:p>
          <a:p>
            <a:pPr eaLnBrk="1" hangingPunct="1">
              <a:lnSpc>
                <a:spcPct val="80000"/>
              </a:lnSpc>
              <a:buFontTx/>
              <a:buNone/>
              <a:defRPr/>
            </a:pPr>
            <a:r>
              <a:rPr lang="pl-PL" sz="2400" b="1">
                <a:effectLst>
                  <a:outerShdw blurRad="38100" dist="38100" dir="2700000" algn="tl">
                    <a:srgbClr val="C0C0C0"/>
                  </a:outerShdw>
                </a:effectLst>
              </a:rPr>
              <a:t>- Zarząd Narodowego Banku Polskiego. </a:t>
            </a:r>
          </a:p>
          <a:p>
            <a:pPr eaLnBrk="1" hangingPunct="1">
              <a:lnSpc>
                <a:spcPct val="80000"/>
              </a:lnSpc>
              <a:buFontTx/>
              <a:buNone/>
              <a:defRPr/>
            </a:pPr>
            <a:endParaRPr lang="pl-PL" sz="2400" b="1">
              <a:effectLst>
                <a:outerShdw blurRad="38100" dist="38100" dir="2700000" algn="tl">
                  <a:srgbClr val="C0C0C0"/>
                </a:outerShdw>
              </a:effectLst>
            </a:endParaRPr>
          </a:p>
          <a:p>
            <a:pPr eaLnBrk="1" hangingPunct="1">
              <a:lnSpc>
                <a:spcPct val="80000"/>
              </a:lnSpc>
              <a:buFontTx/>
              <a:buNone/>
              <a:defRPr/>
            </a:pPr>
            <a:r>
              <a:rPr lang="pl-PL" sz="2400"/>
              <a:t>3. Prezes Narodowego Banku Polskiego jest powoływany przez Sejm na wniosek Prezydenta Rzeczypospolitej na</a:t>
            </a:r>
            <a:r>
              <a:rPr lang="pl-PL" sz="2400" b="1" i="1">
                <a:effectLst>
                  <a:outerShdw blurRad="38100" dist="38100" dir="2700000" algn="tl">
                    <a:srgbClr val="C0C0C0"/>
                  </a:outerShdw>
                </a:effectLst>
              </a:rPr>
              <a:t> 6 lat. </a:t>
            </a:r>
            <a:endParaRPr lang="pl-PL" sz="2400"/>
          </a:p>
          <a:p>
            <a:pPr eaLnBrk="1" hangingPunct="1">
              <a:lnSpc>
                <a:spcPct val="80000"/>
              </a:lnSpc>
              <a:buFontTx/>
              <a:buNone/>
              <a:defRPr/>
            </a:pPr>
            <a:r>
              <a:rPr lang="pl-PL" sz="2400"/>
              <a:t>4. Prezes Narodowego Banku Polskiego nie może należeć do partii politycznej, związku zawodowego ani prowadzić działalności publicznej nie dającej się pogodzić z godnością jego urzędu. </a:t>
            </a:r>
          </a:p>
          <a:p>
            <a:pPr eaLnBrk="1" hangingPunct="1">
              <a:lnSpc>
                <a:spcPct val="80000"/>
              </a:lnSpc>
              <a:buFontTx/>
              <a:buNone/>
              <a:defRPr/>
            </a:pPr>
            <a:endParaRPr lang="pl-PL" sz="2400"/>
          </a:p>
          <a:p>
            <a:pPr eaLnBrk="1" hangingPunct="1">
              <a:lnSpc>
                <a:spcPct val="80000"/>
              </a:lnSpc>
              <a:buFontTx/>
              <a:buNone/>
              <a:defRPr/>
            </a:pPr>
            <a:endParaRPr lang="pl-PL" sz="2400"/>
          </a:p>
        </p:txBody>
      </p:sp>
    </p:spTree>
    <p:extLst>
      <p:ext uri="{BB962C8B-B14F-4D97-AF65-F5344CB8AC3E}">
        <p14:creationId xmlns:p14="http://schemas.microsoft.com/office/powerpoint/2010/main" val="150758979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body" idx="1"/>
          </p:nvPr>
        </p:nvSpPr>
        <p:spPr>
          <a:xfrm>
            <a:off x="1992313" y="836614"/>
            <a:ext cx="8229600" cy="5318125"/>
          </a:xfrm>
        </p:spPr>
        <p:txBody>
          <a:bodyPr/>
          <a:lstStyle/>
          <a:p>
            <a:pPr eaLnBrk="1" hangingPunct="1">
              <a:lnSpc>
                <a:spcPct val="80000"/>
              </a:lnSpc>
              <a:buFontTx/>
              <a:buNone/>
            </a:pPr>
            <a:r>
              <a:rPr lang="pl-PL" altLang="pl-PL" sz="2400"/>
              <a:t>5. W skład Rady Polityki Pieniężnej wchodzą </a:t>
            </a:r>
            <a:r>
              <a:rPr lang="pl-PL" altLang="pl-PL" sz="2400">
                <a:solidFill>
                  <a:schemeClr val="tx2"/>
                </a:solidFill>
              </a:rPr>
              <a:t>Prezes Narodowego Banku Polskiego</a:t>
            </a:r>
            <a:r>
              <a:rPr lang="pl-PL" altLang="pl-PL" sz="2400"/>
              <a:t> jako przewodniczący oraz osoby wyróżniające się wiedzą z zakresu finansów, powoływane na 6 lat, w równej liczbie przez </a:t>
            </a:r>
            <a:r>
              <a:rPr lang="pl-PL" altLang="pl-PL" sz="2400">
                <a:solidFill>
                  <a:schemeClr val="tx2"/>
                </a:solidFill>
              </a:rPr>
              <a:t>Prezydenta Rzeczypospolitej, Sejm i Senat. </a:t>
            </a:r>
          </a:p>
          <a:p>
            <a:pPr eaLnBrk="1" hangingPunct="1">
              <a:lnSpc>
                <a:spcPct val="80000"/>
              </a:lnSpc>
              <a:buFontTx/>
              <a:buNone/>
            </a:pPr>
            <a:r>
              <a:rPr lang="pl-PL" altLang="pl-PL" sz="2400"/>
              <a:t>6. Rada Polityki Pieniężnej ustala corocznie założenia polityki pieniężnej i przedkłada je do wiadomości Sejmowi równocześnie z przedłożeniem przez Radę Ministrów projektu ustawy budżetowej. Rada Polityki Pieniężnej, w ciągu 5 miesięcy od zakończenia roku budżetowego, składa Sejmowi sprawozdanie z wykonania założeń polityki pieniężnej. </a:t>
            </a:r>
          </a:p>
          <a:p>
            <a:pPr eaLnBrk="1" hangingPunct="1">
              <a:lnSpc>
                <a:spcPct val="80000"/>
              </a:lnSpc>
              <a:buFontTx/>
              <a:buNone/>
            </a:pPr>
            <a:r>
              <a:rPr lang="pl-PL" altLang="pl-PL" sz="2400"/>
              <a:t>7. Organizację i zasady działania Narodowego Banku Polskiego oraz szczegółowe zasady powoływania i odwoływania jego organów określa ustawa. </a:t>
            </a:r>
            <a:br>
              <a:rPr lang="pl-PL" altLang="pl-PL" sz="2400"/>
            </a:br>
            <a:endParaRPr lang="pl-PL" altLang="pl-PL" sz="2400"/>
          </a:p>
        </p:txBody>
      </p:sp>
    </p:spTree>
    <p:extLst>
      <p:ext uri="{BB962C8B-B14F-4D97-AF65-F5344CB8AC3E}">
        <p14:creationId xmlns:p14="http://schemas.microsoft.com/office/powerpoint/2010/main" val="332228094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609600" y="152400"/>
            <a:ext cx="7772400" cy="609600"/>
          </a:xfrm>
        </p:spPr>
        <p:txBody>
          <a:bodyPr/>
          <a:lstStyle/>
          <a:p>
            <a:pPr eaLnBrk="1" hangingPunct="1"/>
            <a:r>
              <a:rPr lang="pl-PL" altLang="pl-PL" sz="1800"/>
              <a:t>NBP a Unia Europejska</a:t>
            </a:r>
          </a:p>
        </p:txBody>
      </p:sp>
      <p:sp>
        <p:nvSpPr>
          <p:cNvPr id="182275" name="Rectangle 3"/>
          <p:cNvSpPr>
            <a:spLocks noGrp="1" noChangeArrowheads="1"/>
          </p:cNvSpPr>
          <p:nvPr>
            <p:ph type="body" idx="1"/>
          </p:nvPr>
        </p:nvSpPr>
        <p:spPr>
          <a:xfrm>
            <a:off x="609600" y="762000"/>
            <a:ext cx="7772400" cy="4114800"/>
          </a:xfrm>
        </p:spPr>
        <p:txBody>
          <a:bodyPr/>
          <a:lstStyle/>
          <a:p>
            <a:pPr lvl="1" eaLnBrk="1" hangingPunct="1">
              <a:buFontTx/>
              <a:buNone/>
              <a:defRPr/>
            </a:pPr>
            <a:endParaRPr lang="pl-PL" sz="1400" b="1"/>
          </a:p>
          <a:p>
            <a:pPr eaLnBrk="1" hangingPunct="1">
              <a:buFontTx/>
              <a:buNone/>
              <a:defRPr/>
            </a:pPr>
            <a:endParaRPr lang="pl-PL" sz="1400" b="1"/>
          </a:p>
          <a:p>
            <a:pPr eaLnBrk="1" hangingPunct="1">
              <a:buFontTx/>
              <a:buNone/>
              <a:defRPr/>
            </a:pPr>
            <a:r>
              <a:rPr lang="pl-PL" sz="1400" b="1"/>
              <a:t>Art. 5. 1. Ustawy o NBP</a:t>
            </a:r>
            <a:endParaRPr lang="pl-PL" sz="1400"/>
          </a:p>
          <a:p>
            <a:pPr eaLnBrk="1" hangingPunct="1">
              <a:buFontTx/>
              <a:buNone/>
              <a:defRPr/>
            </a:pPr>
            <a:r>
              <a:rPr lang="pl-PL" sz="1400"/>
              <a:t> </a:t>
            </a:r>
            <a:r>
              <a:rPr lang="pl-PL" sz="1400" b="1">
                <a:effectLst>
                  <a:outerShdw blurRad="38100" dist="38100" dir="2700000" algn="tl">
                    <a:srgbClr val="C0C0C0"/>
                  </a:outerShdw>
                </a:effectLst>
              </a:rPr>
              <a:t>NBP może być członkiem międzynarodowych instytucji finansowych i bankowych</a:t>
            </a:r>
            <a:r>
              <a:rPr lang="pl-PL" sz="1400"/>
              <a:t>. </a:t>
            </a:r>
            <a:br>
              <a:rPr lang="pl-PL" sz="1400"/>
            </a:br>
            <a:endParaRPr lang="pl-PL" sz="1400"/>
          </a:p>
          <a:p>
            <a:pPr algn="ctr" eaLnBrk="1" hangingPunct="1">
              <a:buFontTx/>
              <a:buNone/>
              <a:defRPr/>
            </a:pPr>
            <a:r>
              <a:rPr lang="pl-PL" sz="1400"/>
              <a:t>Art. 129 Traktatu o funkcjonowaniu Unii Europejskiej (TFUE)</a:t>
            </a:r>
          </a:p>
          <a:p>
            <a:pPr algn="ctr" eaLnBrk="1" hangingPunct="1">
              <a:buFontTx/>
              <a:buNone/>
              <a:defRPr/>
            </a:pPr>
            <a:r>
              <a:rPr lang="pl-PL" sz="1400"/>
              <a:t>(dawny art. 107 Traktatu Ustanawiającego Wspólnotę Europejską)</a:t>
            </a:r>
          </a:p>
          <a:p>
            <a:pPr algn="ctr" eaLnBrk="1" hangingPunct="1">
              <a:buFontTx/>
              <a:buNone/>
              <a:defRPr/>
            </a:pPr>
            <a:endParaRPr lang="pl-PL" sz="1400"/>
          </a:p>
          <a:p>
            <a:pPr algn="just" eaLnBrk="1" hangingPunct="1">
              <a:buFontTx/>
              <a:buNone/>
              <a:defRPr/>
            </a:pPr>
            <a:r>
              <a:rPr lang="pl-PL" sz="1400"/>
              <a:t>1</a:t>
            </a:r>
            <a:r>
              <a:rPr lang="pl-PL" sz="1800" b="1">
                <a:solidFill>
                  <a:schemeClr val="tx2"/>
                </a:solidFill>
              </a:rPr>
              <a:t>. ESBC złożony jest z EBC i krajowych banków centralnych.</a:t>
            </a:r>
            <a:r>
              <a:rPr lang="pl-PL" sz="1400"/>
              <a:t> </a:t>
            </a:r>
          </a:p>
          <a:p>
            <a:pPr algn="just" eaLnBrk="1" hangingPunct="1">
              <a:buFontTx/>
              <a:buNone/>
              <a:defRPr/>
            </a:pPr>
            <a:r>
              <a:rPr lang="pl-PL" sz="1400"/>
              <a:t>2. EBC ma osobowość prawną. </a:t>
            </a:r>
          </a:p>
          <a:p>
            <a:pPr algn="just" eaLnBrk="1" hangingPunct="1">
              <a:buFontTx/>
              <a:buNone/>
              <a:defRPr/>
            </a:pPr>
            <a:r>
              <a:rPr lang="pl-PL" sz="1400"/>
              <a:t>3. ESBC jest kierowany przez organy decyzyjne EBC, którymi są Rada Prezesów i Zarząd.</a:t>
            </a:r>
          </a:p>
          <a:p>
            <a:pPr algn="just" eaLnBrk="1" hangingPunct="1">
              <a:buFontTx/>
              <a:buNone/>
              <a:defRPr/>
            </a:pPr>
            <a:r>
              <a:rPr lang="pl-PL" sz="1400"/>
              <a:t>4. Statut ESBC jest ustanowiony w Protokole dołączonym do  Traktatu. </a:t>
            </a:r>
          </a:p>
          <a:p>
            <a:pPr algn="just" eaLnBrk="1" hangingPunct="1">
              <a:buFontTx/>
              <a:buNone/>
              <a:defRPr/>
            </a:pPr>
            <a:endParaRPr lang="pl-PL" sz="1400"/>
          </a:p>
          <a:p>
            <a:pPr algn="just" eaLnBrk="1" hangingPunct="1">
              <a:buFontTx/>
              <a:buNone/>
              <a:defRPr/>
            </a:pPr>
            <a:r>
              <a:rPr lang="pl-PL" sz="1400"/>
              <a:t>EBC - Europejski Bank Centralny</a:t>
            </a:r>
          </a:p>
          <a:p>
            <a:pPr algn="just" eaLnBrk="1" hangingPunct="1">
              <a:buFontTx/>
              <a:buNone/>
              <a:defRPr/>
            </a:pPr>
            <a:r>
              <a:rPr lang="pl-PL" sz="1400"/>
              <a:t>ESBC - Europejski System Banków Centralnych (działa od 1 lipca 1998 r.)</a:t>
            </a:r>
            <a:endParaRPr lang="pl-PL" sz="1400">
              <a:latin typeface="Courier New" pitchFamily="49" charset="0"/>
            </a:endParaRPr>
          </a:p>
          <a:p>
            <a:pPr algn="just" eaLnBrk="1" hangingPunct="1">
              <a:buFontTx/>
              <a:buNone/>
              <a:defRPr/>
            </a:pPr>
            <a:endParaRPr lang="pl-PL" sz="1400">
              <a:latin typeface="Courier New" pitchFamily="49" charset="0"/>
            </a:endParaRPr>
          </a:p>
          <a:p>
            <a:pPr algn="just" eaLnBrk="1" hangingPunct="1">
              <a:buFontTx/>
              <a:buNone/>
              <a:defRPr/>
            </a:pPr>
            <a:r>
              <a:rPr lang="pl-PL" sz="1400"/>
              <a:t>Uwaga! Dyspozycje traktatu dotyczące jednolitej polityki pieniężnej oraz zasad działalności ESBC dotyczą </a:t>
            </a:r>
            <a:r>
              <a:rPr lang="pl-PL" sz="1800">
                <a:solidFill>
                  <a:schemeClr val="tx2"/>
                </a:solidFill>
              </a:rPr>
              <a:t>w pełni</a:t>
            </a:r>
            <a:r>
              <a:rPr lang="pl-PL" sz="1400">
                <a:solidFill>
                  <a:schemeClr val="tx2"/>
                </a:solidFill>
              </a:rPr>
              <a:t> </a:t>
            </a:r>
            <a:r>
              <a:rPr lang="pl-PL" sz="1400"/>
              <a:t>jedynie tych państw które przystąpiły do EMU - </a:t>
            </a:r>
            <a:r>
              <a:rPr lang="pl-PL" sz="1400" b="1" err="1">
                <a:solidFill>
                  <a:srgbClr val="CC3300"/>
                </a:solidFill>
              </a:rPr>
              <a:t>Economic</a:t>
            </a:r>
            <a:r>
              <a:rPr lang="pl-PL" sz="1400" b="1">
                <a:solidFill>
                  <a:srgbClr val="CC3300"/>
                </a:solidFill>
              </a:rPr>
              <a:t> and </a:t>
            </a:r>
            <a:r>
              <a:rPr lang="pl-PL" sz="1400" b="1" err="1">
                <a:solidFill>
                  <a:srgbClr val="CC3300"/>
                </a:solidFill>
              </a:rPr>
              <a:t>Monetary</a:t>
            </a:r>
            <a:r>
              <a:rPr lang="pl-PL" sz="1400" b="1">
                <a:solidFill>
                  <a:srgbClr val="CC3300"/>
                </a:solidFill>
              </a:rPr>
              <a:t> Union</a:t>
            </a:r>
          </a:p>
          <a:p>
            <a:pPr algn="just" eaLnBrk="1" hangingPunct="1">
              <a:buFontTx/>
              <a:buNone/>
              <a:defRPr/>
            </a:pPr>
            <a:r>
              <a:rPr lang="pl-PL" sz="1400"/>
              <a:t>	Unia Ekonomiczna i Monetarna (EUROSYSTEM)</a:t>
            </a:r>
            <a:endParaRPr lang="pl-PL" sz="1400">
              <a:latin typeface="Courier New" pitchFamily="49" charset="0"/>
            </a:endParaRPr>
          </a:p>
        </p:txBody>
      </p:sp>
    </p:spTree>
    <p:extLst>
      <p:ext uri="{BB962C8B-B14F-4D97-AF65-F5344CB8AC3E}">
        <p14:creationId xmlns:p14="http://schemas.microsoft.com/office/powerpoint/2010/main" val="230281882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2076450" y="379413"/>
            <a:ext cx="8229600" cy="533400"/>
          </a:xfrm>
        </p:spPr>
        <p:txBody>
          <a:bodyPr/>
          <a:lstStyle/>
          <a:p>
            <a:pPr eaLnBrk="1" hangingPunct="1"/>
            <a:r>
              <a:rPr lang="pl-PL" altLang="pl-PL" sz="1900" b="1" i="1">
                <a:solidFill>
                  <a:schemeClr val="accent1"/>
                </a:solidFill>
              </a:rPr>
              <a:t>Europejski Bank Centralny i Europejski System Banków Centralnych</a:t>
            </a:r>
          </a:p>
        </p:txBody>
      </p:sp>
      <p:sp>
        <p:nvSpPr>
          <p:cNvPr id="175107" name="Rectangle 3"/>
          <p:cNvSpPr>
            <a:spLocks noGrp="1" noChangeArrowheads="1"/>
          </p:cNvSpPr>
          <p:nvPr>
            <p:ph type="body" idx="1"/>
          </p:nvPr>
        </p:nvSpPr>
        <p:spPr>
          <a:xfrm>
            <a:off x="1447800" y="1314450"/>
            <a:ext cx="8467725" cy="4572000"/>
          </a:xfrm>
        </p:spPr>
        <p:txBody>
          <a:bodyPr/>
          <a:lstStyle/>
          <a:p>
            <a:pPr algn="ctr" eaLnBrk="1" hangingPunct="1">
              <a:buFontTx/>
              <a:buNone/>
            </a:pPr>
            <a:r>
              <a:rPr lang="pl-PL" altLang="pl-PL" sz="1900">
                <a:solidFill>
                  <a:schemeClr val="tx2"/>
                </a:solidFill>
                <a:latin typeface="Times New Roman" pitchFamily="18" charset="0"/>
              </a:rPr>
              <a:t>Cele i zadania EBC i ESBC</a:t>
            </a:r>
            <a:endParaRPr lang="pl-PL"/>
          </a:p>
          <a:p>
            <a:pPr algn="ctr" eaLnBrk="1" hangingPunct="1">
              <a:buFontTx/>
              <a:buNone/>
            </a:pPr>
            <a:r>
              <a:rPr lang="pl-PL" altLang="pl-PL" sz="1700">
                <a:solidFill>
                  <a:srgbClr val="000000"/>
                </a:solidFill>
                <a:latin typeface="Times New Roman" pitchFamily="18" charset="0"/>
              </a:rPr>
              <a:t>Art.. 129 TFUE </a:t>
            </a:r>
          </a:p>
          <a:p>
            <a:pPr algn="ctr" eaLnBrk="1" hangingPunct="1">
              <a:buFontTx/>
              <a:buNone/>
            </a:pPr>
            <a:r>
              <a:rPr lang="pl-PL" altLang="pl-PL" sz="1700">
                <a:solidFill>
                  <a:srgbClr val="000000"/>
                </a:solidFill>
                <a:latin typeface="Times New Roman" pitchFamily="18" charset="0"/>
              </a:rPr>
              <a:t>dawny art. 105 ust. 1 TWE</a:t>
            </a:r>
          </a:p>
          <a:p>
            <a:pPr algn="ctr" eaLnBrk="1" hangingPunct="1">
              <a:buFontTx/>
              <a:buNone/>
            </a:pPr>
            <a:r>
              <a:rPr lang="pl-PL" altLang="pl-PL" sz="1700">
                <a:solidFill>
                  <a:srgbClr val="CC3300"/>
                </a:solidFill>
                <a:latin typeface="Times New Roman" pitchFamily="18" charset="0"/>
              </a:rPr>
              <a:t>Głównym celem ESBC jest utrzymanie stabilności cen</a:t>
            </a:r>
            <a:r>
              <a:rPr lang="pl-PL" altLang="pl-PL" sz="1700">
                <a:solidFill>
                  <a:schemeClr val="tx2"/>
                </a:solidFill>
                <a:latin typeface="Times New Roman" pitchFamily="18" charset="0"/>
              </a:rPr>
              <a:t>.</a:t>
            </a:r>
            <a:endParaRPr lang="pl-PL" altLang="pl-PL" sz="1700">
              <a:solidFill>
                <a:schemeClr val="tx2"/>
              </a:solidFill>
              <a:latin typeface="Times New Roman" pitchFamily="18" charset="0"/>
              <a:cs typeface="Times New Roman"/>
            </a:endParaRPr>
          </a:p>
          <a:p>
            <a:pPr algn="ctr" eaLnBrk="1" hangingPunct="1">
              <a:buFontTx/>
              <a:buNone/>
            </a:pPr>
            <a:endParaRPr lang="pl-PL" altLang="pl-PL" sz="1700">
              <a:solidFill>
                <a:srgbClr val="000000"/>
              </a:solidFill>
              <a:latin typeface="Times New Roman" pitchFamily="18" charset="0"/>
              <a:cs typeface="Times New Roman"/>
            </a:endParaRPr>
          </a:p>
          <a:p>
            <a:pPr algn="ctr" eaLnBrk="1" hangingPunct="1">
              <a:buFontTx/>
              <a:buNone/>
            </a:pPr>
            <a:r>
              <a:rPr lang="pl-PL" altLang="pl-PL" sz="1700">
                <a:solidFill>
                  <a:srgbClr val="000000"/>
                </a:solidFill>
                <a:latin typeface="Times New Roman" pitchFamily="18" charset="0"/>
              </a:rPr>
              <a:t> </a:t>
            </a:r>
            <a:r>
              <a:rPr lang="pl-PL" altLang="pl-PL" sz="2000">
                <a:solidFill>
                  <a:srgbClr val="000000"/>
                </a:solidFill>
                <a:latin typeface="Times New Roman" pitchFamily="18" charset="0"/>
              </a:rPr>
              <a:t>Bez uszczerbku dla celu stabilności cen, ESBC wspiera ogólne polityki gospodarcze w Unii, mając na względzie przyczynianie się do osiągnięcia celów  Unii (ustanowionych w artykule 3 Traktatu o Unii Europejskiej). ESBC działa w poszanowaniu zasady otwartej gospodarki rynkowej z wolną konkurencją, sprzyjając efektywnej alokacji zasobów oraz zgodnie z zasadami określonymi w artykule 119</a:t>
            </a:r>
            <a:r>
              <a:rPr lang="pl-PL" altLang="pl-PL" sz="1700">
                <a:solidFill>
                  <a:srgbClr val="000000"/>
                </a:solidFill>
                <a:latin typeface="Times New Roman" pitchFamily="18" charset="0"/>
              </a:rPr>
              <a:t>.</a:t>
            </a:r>
            <a:endParaRPr lang="pl-PL" altLang="pl-PL" sz="1700">
              <a:solidFill>
                <a:srgbClr val="000000"/>
              </a:solidFill>
              <a:latin typeface="Times New Roman" pitchFamily="18" charset="0"/>
              <a:cs typeface="Times New Roman"/>
            </a:endParaRPr>
          </a:p>
          <a:p>
            <a:pPr algn="ctr" eaLnBrk="1" hangingPunct="1">
              <a:buFontTx/>
              <a:buNone/>
            </a:pPr>
            <a:endParaRPr lang="pl-PL" altLang="pl-PL" sz="1700">
              <a:solidFill>
                <a:srgbClr val="000000"/>
              </a:solidFill>
              <a:latin typeface="Times New Roman" pitchFamily="18" charset="0"/>
              <a:cs typeface="Times New Roman"/>
            </a:endParaRPr>
          </a:p>
          <a:p>
            <a:pPr algn="ctr" eaLnBrk="1" hangingPunct="1">
              <a:buFontTx/>
              <a:buNone/>
            </a:pPr>
            <a:endParaRPr lang="pl-PL" altLang="pl-PL" sz="1700">
              <a:solidFill>
                <a:srgbClr val="000000"/>
              </a:solidFill>
              <a:latin typeface="Times New Roman" pitchFamily="18" charset="0"/>
              <a:cs typeface="Times New Roman"/>
            </a:endParaRPr>
          </a:p>
        </p:txBody>
      </p:sp>
    </p:spTree>
    <p:extLst>
      <p:ext uri="{BB962C8B-B14F-4D97-AF65-F5344CB8AC3E}">
        <p14:creationId xmlns:p14="http://schemas.microsoft.com/office/powerpoint/2010/main" val="139904686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2381250" y="379413"/>
            <a:ext cx="8229600" cy="533400"/>
          </a:xfrm>
        </p:spPr>
        <p:txBody>
          <a:bodyPr/>
          <a:lstStyle/>
          <a:p>
            <a:pPr eaLnBrk="1" hangingPunct="1"/>
            <a:r>
              <a:rPr lang="pl-PL" altLang="pl-PL" sz="1900" b="1" i="1">
                <a:solidFill>
                  <a:schemeClr val="accent1"/>
                </a:solidFill>
              </a:rPr>
              <a:t>Europejski Bank Centralny i Europejski System Banków Centralnych</a:t>
            </a:r>
          </a:p>
        </p:txBody>
      </p:sp>
      <p:sp>
        <p:nvSpPr>
          <p:cNvPr id="176131" name="Rectangle 3"/>
          <p:cNvSpPr>
            <a:spLocks noGrp="1" noChangeArrowheads="1"/>
          </p:cNvSpPr>
          <p:nvPr>
            <p:ph type="body" idx="1"/>
          </p:nvPr>
        </p:nvSpPr>
        <p:spPr>
          <a:xfrm>
            <a:off x="1809750" y="1323975"/>
            <a:ext cx="8667750" cy="4724400"/>
          </a:xfrm>
        </p:spPr>
        <p:txBody>
          <a:bodyPr/>
          <a:lstStyle/>
          <a:p>
            <a:pPr algn="ctr" eaLnBrk="1" hangingPunct="1">
              <a:lnSpc>
                <a:spcPct val="90000"/>
              </a:lnSpc>
              <a:buFontTx/>
              <a:buNone/>
            </a:pPr>
            <a:r>
              <a:rPr lang="pl-PL" altLang="pl-PL" sz="1700">
                <a:solidFill>
                  <a:srgbClr val="000000"/>
                </a:solidFill>
                <a:latin typeface="Times New Roman" pitchFamily="18" charset="0"/>
              </a:rPr>
              <a:t>Art. 130 TFUE</a:t>
            </a:r>
          </a:p>
          <a:p>
            <a:pPr algn="ctr" eaLnBrk="1" hangingPunct="1">
              <a:lnSpc>
                <a:spcPct val="90000"/>
              </a:lnSpc>
              <a:buFontTx/>
              <a:buNone/>
            </a:pPr>
            <a:r>
              <a:rPr lang="pl-PL" altLang="pl-PL" sz="1700">
                <a:solidFill>
                  <a:srgbClr val="000000"/>
                </a:solidFill>
                <a:latin typeface="Times New Roman" pitchFamily="18" charset="0"/>
              </a:rPr>
              <a:t>dawny art. 108 TWE</a:t>
            </a:r>
          </a:p>
          <a:p>
            <a:pPr algn="ctr" eaLnBrk="1" hangingPunct="1">
              <a:lnSpc>
                <a:spcPct val="90000"/>
              </a:lnSpc>
              <a:buFontTx/>
              <a:buNone/>
            </a:pPr>
            <a:endParaRPr lang="pl-PL" altLang="pl-PL" sz="1700">
              <a:solidFill>
                <a:srgbClr val="000000"/>
              </a:solidFill>
              <a:latin typeface="Times New Roman" pitchFamily="18" charset="0"/>
            </a:endParaRPr>
          </a:p>
          <a:p>
            <a:pPr algn="just" eaLnBrk="1" hangingPunct="1">
              <a:lnSpc>
                <a:spcPct val="90000"/>
              </a:lnSpc>
              <a:buFontTx/>
              <a:buNone/>
            </a:pPr>
            <a:r>
              <a:rPr lang="pl-PL" altLang="pl-PL" sz="2000">
                <a:solidFill>
                  <a:srgbClr val="000000"/>
                </a:solidFill>
                <a:latin typeface="Times New Roman" pitchFamily="18" charset="0"/>
              </a:rPr>
              <a:t>W wykonywaniu uprawnień oraz zadań i obowiązków, które zostały im powierzone niniejszym Traktatem i Statutem ESBC, ani EBC, ani krajowy bank centralny, ani członek któregokolwiek z ich organów decyzyjnych nie zwracają się o instrukcje ani ich nie przyjmują od instytucji czy organów wspólnotowych, rządów Państw Członkowskich, ani jakiegokolwiek innego organu. Instytucje i organy wspólnotowe, jak również rządy Państw Członkowskich zobowiązują się szanować tę zasadę i nie dążyć do wywierania wpływu na członków organów decyzyjnych EBC lub krajowych banków centralnych przy wykonywaniu ich zadań. </a:t>
            </a:r>
          </a:p>
          <a:p>
            <a:pPr eaLnBrk="1" hangingPunct="1">
              <a:lnSpc>
                <a:spcPct val="90000"/>
              </a:lnSpc>
              <a:buFontTx/>
              <a:buNone/>
            </a:pPr>
            <a:endParaRPr lang="pl-PL" altLang="pl-PL" sz="2000">
              <a:solidFill>
                <a:srgbClr val="000000"/>
              </a:solidFill>
              <a:latin typeface="Times New Roman" pitchFamily="18" charset="0"/>
            </a:endParaRPr>
          </a:p>
        </p:txBody>
      </p:sp>
    </p:spTree>
    <p:extLst>
      <p:ext uri="{BB962C8B-B14F-4D97-AF65-F5344CB8AC3E}">
        <p14:creationId xmlns:p14="http://schemas.microsoft.com/office/powerpoint/2010/main" val="101119461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ymbol zastępczy zawartości 2"/>
          <p:cNvSpPr>
            <a:spLocks noGrp="1"/>
          </p:cNvSpPr>
          <p:nvPr>
            <p:ph idx="1"/>
          </p:nvPr>
        </p:nvSpPr>
        <p:spPr>
          <a:xfrm>
            <a:off x="2352675" y="784225"/>
            <a:ext cx="8229600" cy="5360988"/>
          </a:xfrm>
        </p:spPr>
        <p:txBody>
          <a:bodyPr/>
          <a:lstStyle/>
          <a:p>
            <a:pPr>
              <a:buFontTx/>
              <a:buNone/>
            </a:pPr>
            <a:r>
              <a:rPr lang="pl-PL" altLang="pl-PL"/>
              <a:t>Rozporządzenie Rady (UE) nr 1024/2013 z dnia 15 października 2013 r. </a:t>
            </a:r>
            <a:r>
              <a:rPr lang="pl-PL" altLang="pl-PL">
                <a:solidFill>
                  <a:srgbClr val="FF0000"/>
                </a:solidFill>
              </a:rPr>
              <a:t>powierzające Europejskiemu Bankowi Centralnemu szczególne zadania w odniesieniu do polityki związanej z nadzorem ostrożnościowym nad instytucjami kredytowymi </a:t>
            </a:r>
            <a:r>
              <a:rPr lang="pl-PL" altLang="pl-PL"/>
              <a:t>(Dz. Urz. UE L 287 z 29.10.2013, dalej rozporządzenie 1024/2013</a:t>
            </a:r>
          </a:p>
        </p:txBody>
      </p:sp>
    </p:spTree>
    <p:extLst>
      <p:ext uri="{BB962C8B-B14F-4D97-AF65-F5344CB8AC3E}">
        <p14:creationId xmlns:p14="http://schemas.microsoft.com/office/powerpoint/2010/main" val="555856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09600" y="477795"/>
            <a:ext cx="10972800" cy="5648369"/>
          </a:xfrm>
        </p:spPr>
        <p:txBody>
          <a:bodyPr/>
          <a:lstStyle/>
          <a:p>
            <a:pPr marL="0" indent="0">
              <a:buNone/>
            </a:pPr>
            <a:endParaRPr lang="pl-PL" dirty="0"/>
          </a:p>
          <a:p>
            <a:pPr marL="0" indent="0">
              <a:buNone/>
            </a:pPr>
            <a:endParaRPr lang="pl-PL" dirty="0"/>
          </a:p>
          <a:p>
            <a:pPr marL="0" indent="0">
              <a:buNone/>
            </a:pPr>
            <a:endParaRPr lang="pl-PL" dirty="0"/>
          </a:p>
          <a:p>
            <a:pPr marL="0" indent="0">
              <a:buNone/>
            </a:pPr>
            <a:endParaRPr lang="pl-PL" dirty="0"/>
          </a:p>
          <a:p>
            <a:pPr marL="0" indent="0">
              <a:buNone/>
            </a:pPr>
            <a:endParaRPr lang="pl-PL" dirty="0"/>
          </a:p>
          <a:p>
            <a:pPr marL="0" indent="0">
              <a:buNone/>
            </a:pPr>
            <a:endParaRPr lang="pl-PL" dirty="0"/>
          </a:p>
          <a:p>
            <a:pPr marL="0" indent="0">
              <a:buNone/>
            </a:pPr>
            <a:endParaRPr lang="pl-PL" dirty="0"/>
          </a:p>
          <a:p>
            <a:pPr marL="0" indent="0">
              <a:buNone/>
            </a:pPr>
            <a:endParaRPr lang="pl-PL" dirty="0"/>
          </a:p>
          <a:p>
            <a:pPr marL="0" indent="0">
              <a:buNone/>
            </a:pPr>
            <a:endParaRPr lang="pl-PL" dirty="0"/>
          </a:p>
        </p:txBody>
      </p:sp>
      <p:sp>
        <p:nvSpPr>
          <p:cNvPr id="4" name="Prostokąt 3"/>
          <p:cNvSpPr/>
          <p:nvPr/>
        </p:nvSpPr>
        <p:spPr>
          <a:xfrm>
            <a:off x="4423719" y="774357"/>
            <a:ext cx="2899719" cy="68374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Normy </a:t>
            </a:r>
            <a:r>
              <a:rPr lang="pl-PL" dirty="0" err="1"/>
              <a:t>soft</a:t>
            </a:r>
            <a:r>
              <a:rPr lang="pl-PL" dirty="0"/>
              <a:t> law</a:t>
            </a:r>
          </a:p>
        </p:txBody>
      </p:sp>
      <p:cxnSp>
        <p:nvCxnSpPr>
          <p:cNvPr id="6" name="Łącznik prosty ze strzałką 5"/>
          <p:cNvCxnSpPr/>
          <p:nvPr/>
        </p:nvCxnSpPr>
        <p:spPr>
          <a:xfrm flipH="1">
            <a:off x="3846443" y="1630017"/>
            <a:ext cx="1510748" cy="45720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 name="Prostokąt 6"/>
          <p:cNvSpPr/>
          <p:nvPr/>
        </p:nvSpPr>
        <p:spPr>
          <a:xfrm>
            <a:off x="1123122" y="2196548"/>
            <a:ext cx="3906078" cy="120263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a:t>wprowadzane przy aktywnym udziale instytucji finansowych na zasadzie tzw. samoregulacji </a:t>
            </a:r>
            <a:endParaRPr lang="pl-PL" dirty="0"/>
          </a:p>
        </p:txBody>
      </p:sp>
      <p:sp>
        <p:nvSpPr>
          <p:cNvPr id="8" name="Prostokąt 7"/>
          <p:cNvSpPr/>
          <p:nvPr/>
        </p:nvSpPr>
        <p:spPr>
          <a:xfrm>
            <a:off x="6549887" y="2196548"/>
            <a:ext cx="4273826" cy="120263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wprowadzane samodzielnie przez organy nadzorcze</a:t>
            </a:r>
          </a:p>
        </p:txBody>
      </p:sp>
      <p:cxnSp>
        <p:nvCxnSpPr>
          <p:cNvPr id="10" name="Łącznik prosty ze strzałką 9"/>
          <p:cNvCxnSpPr/>
          <p:nvPr/>
        </p:nvCxnSpPr>
        <p:spPr>
          <a:xfrm>
            <a:off x="6470374" y="1630017"/>
            <a:ext cx="1490869" cy="45720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 name="Prostokąt 10"/>
          <p:cNvSpPr/>
          <p:nvPr/>
        </p:nvSpPr>
        <p:spPr>
          <a:xfrm>
            <a:off x="3304761" y="4325352"/>
            <a:ext cx="3448878" cy="87464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wydawane przez KNF wytyczne i rekomendacje </a:t>
            </a:r>
          </a:p>
        </p:txBody>
      </p:sp>
      <p:sp>
        <p:nvSpPr>
          <p:cNvPr id="12" name="Prostokąt 11"/>
          <p:cNvSpPr/>
          <p:nvPr/>
        </p:nvSpPr>
        <p:spPr>
          <a:xfrm>
            <a:off x="8113643" y="4325351"/>
            <a:ext cx="3468757" cy="87464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wytyczne i zalecenia wydawane przez europejskie organy nadzoru finansowego </a:t>
            </a:r>
          </a:p>
        </p:txBody>
      </p:sp>
      <p:cxnSp>
        <p:nvCxnSpPr>
          <p:cNvPr id="14" name="Łącznik prosty ze strzałką 13"/>
          <p:cNvCxnSpPr/>
          <p:nvPr/>
        </p:nvCxnSpPr>
        <p:spPr>
          <a:xfrm flipH="1">
            <a:off x="6192078" y="3538330"/>
            <a:ext cx="2107096" cy="5367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p:cNvCxnSpPr/>
          <p:nvPr/>
        </p:nvCxnSpPr>
        <p:spPr>
          <a:xfrm>
            <a:off x="8587409" y="3537615"/>
            <a:ext cx="1878495" cy="6368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543323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2524125" y="495300"/>
            <a:ext cx="7315200" cy="685800"/>
          </a:xfrm>
        </p:spPr>
        <p:txBody>
          <a:bodyPr/>
          <a:lstStyle/>
          <a:p>
            <a:pPr eaLnBrk="1" hangingPunct="1"/>
            <a:r>
              <a:rPr lang="pl-PL" altLang="pl-PL" sz="1900" b="1" i="1">
                <a:solidFill>
                  <a:schemeClr val="accent1"/>
                </a:solidFill>
              </a:rPr>
              <a:t>Europejski Bank Centralny i Europejski System Banków Centralnych</a:t>
            </a:r>
          </a:p>
        </p:txBody>
      </p:sp>
      <p:sp>
        <p:nvSpPr>
          <p:cNvPr id="179203" name="Rectangle 3"/>
          <p:cNvSpPr>
            <a:spLocks noGrp="1" noChangeArrowheads="1"/>
          </p:cNvSpPr>
          <p:nvPr>
            <p:ph type="body" idx="1"/>
          </p:nvPr>
        </p:nvSpPr>
        <p:spPr>
          <a:xfrm>
            <a:off x="2333625" y="1514475"/>
            <a:ext cx="8181975" cy="4543425"/>
          </a:xfrm>
        </p:spPr>
        <p:txBody>
          <a:bodyPr/>
          <a:lstStyle/>
          <a:p>
            <a:pPr eaLnBrk="1" hangingPunct="1">
              <a:lnSpc>
                <a:spcPct val="80000"/>
              </a:lnSpc>
              <a:buFontTx/>
              <a:buNone/>
            </a:pPr>
            <a:endParaRPr lang="pl-PL" altLang="pl-PL" sz="1800">
              <a:solidFill>
                <a:srgbClr val="000000"/>
              </a:solidFill>
              <a:latin typeface="Times New Roman" pitchFamily="18" charset="0"/>
            </a:endParaRPr>
          </a:p>
          <a:p>
            <a:pPr eaLnBrk="1" hangingPunct="1">
              <a:lnSpc>
                <a:spcPct val="80000"/>
              </a:lnSpc>
              <a:buFontTx/>
              <a:buNone/>
            </a:pPr>
            <a:r>
              <a:rPr lang="pl-PL" altLang="pl-PL" sz="1800">
                <a:solidFill>
                  <a:srgbClr val="000000"/>
                </a:solidFill>
                <a:latin typeface="Times New Roman" pitchFamily="18" charset="0"/>
              </a:rPr>
              <a:t>Przez niezależność osobową należy rozumieć:</a:t>
            </a:r>
          </a:p>
          <a:p>
            <a:pPr eaLnBrk="1" hangingPunct="1">
              <a:lnSpc>
                <a:spcPct val="80000"/>
              </a:lnSpc>
              <a:buFontTx/>
              <a:buNone/>
            </a:pPr>
            <a:endParaRPr lang="pl-PL" altLang="pl-PL" sz="1800">
              <a:solidFill>
                <a:srgbClr val="000000"/>
              </a:solidFill>
              <a:latin typeface="Times New Roman" pitchFamily="18" charset="0"/>
            </a:endParaRPr>
          </a:p>
          <a:p>
            <a:pPr eaLnBrk="1" hangingPunct="1">
              <a:lnSpc>
                <a:spcPct val="80000"/>
              </a:lnSpc>
              <a:buFontTx/>
              <a:buNone/>
            </a:pPr>
            <a:r>
              <a:rPr lang="pl-PL" altLang="pl-PL" sz="1800">
                <a:solidFill>
                  <a:srgbClr val="000000"/>
                </a:solidFill>
                <a:latin typeface="Times New Roman" pitchFamily="18" charset="0"/>
              </a:rPr>
              <a:t>- kadencyjność członków i istnienie zasad ich powoływania</a:t>
            </a:r>
          </a:p>
          <a:p>
            <a:pPr eaLnBrk="1" hangingPunct="1">
              <a:lnSpc>
                <a:spcPct val="80000"/>
              </a:lnSpc>
              <a:buFontTx/>
              <a:buNone/>
            </a:pPr>
            <a:r>
              <a:rPr lang="pl-PL" altLang="pl-PL" sz="1800">
                <a:solidFill>
                  <a:srgbClr val="000000"/>
                </a:solidFill>
                <a:latin typeface="Times New Roman" pitchFamily="18" charset="0"/>
              </a:rPr>
              <a:t>- niemożność ich odwołania, chyba że z powodu utraty kompetencji lub poważnego naruszenia prawa</a:t>
            </a:r>
          </a:p>
          <a:p>
            <a:pPr eaLnBrk="1" hangingPunct="1">
              <a:lnSpc>
                <a:spcPct val="80000"/>
              </a:lnSpc>
              <a:buFontTx/>
              <a:buNone/>
            </a:pPr>
            <a:endParaRPr lang="pl-PL" altLang="pl-PL" sz="1800">
              <a:solidFill>
                <a:srgbClr val="000000"/>
              </a:solidFill>
              <a:latin typeface="Times New Roman" pitchFamily="18" charset="0"/>
            </a:endParaRPr>
          </a:p>
          <a:p>
            <a:pPr eaLnBrk="1" hangingPunct="1">
              <a:lnSpc>
                <a:spcPct val="80000"/>
              </a:lnSpc>
              <a:buFontTx/>
              <a:buNone/>
            </a:pPr>
            <a:r>
              <a:rPr lang="pl-PL" altLang="pl-PL" sz="1800">
                <a:solidFill>
                  <a:srgbClr val="000000"/>
                </a:solidFill>
                <a:latin typeface="Times New Roman" pitchFamily="18" charset="0"/>
              </a:rPr>
              <a:t>Przez niezależność funkcjonalną należy rozumieć pełną zdolność do samodzielnego prowadzenia polityki pieniężnej i innych przewidzianych statutem zadań.</a:t>
            </a:r>
          </a:p>
          <a:p>
            <a:pPr eaLnBrk="1" hangingPunct="1">
              <a:lnSpc>
                <a:spcPct val="80000"/>
              </a:lnSpc>
              <a:buFontTx/>
              <a:buNone/>
            </a:pPr>
            <a:endParaRPr lang="pl-PL" altLang="pl-PL" sz="1800">
              <a:solidFill>
                <a:srgbClr val="000000"/>
              </a:solidFill>
              <a:latin typeface="Times New Roman" pitchFamily="18" charset="0"/>
            </a:endParaRPr>
          </a:p>
          <a:p>
            <a:pPr eaLnBrk="1" hangingPunct="1">
              <a:lnSpc>
                <a:spcPct val="80000"/>
              </a:lnSpc>
              <a:buFontTx/>
              <a:buNone/>
            </a:pPr>
            <a:r>
              <a:rPr lang="pl-PL" altLang="pl-PL" sz="1800">
                <a:solidFill>
                  <a:srgbClr val="000000"/>
                </a:solidFill>
                <a:latin typeface="Times New Roman" pitchFamily="18" charset="0"/>
              </a:rPr>
              <a:t>O niezależności finansowej przesądza fakt osobnej regulacji gospodarki finansowej EBC w statucie (np. zasady wyposażenia w kapitał, podział w zyskach</a:t>
            </a:r>
            <a:r>
              <a:rPr lang="pl-PL" altLang="pl-PL" sz="1700">
                <a:solidFill>
                  <a:srgbClr val="000000"/>
                </a:solidFill>
                <a:latin typeface="Times New Roman" pitchFamily="18" charset="0"/>
              </a:rPr>
              <a:t>). </a:t>
            </a:r>
          </a:p>
        </p:txBody>
      </p:sp>
    </p:spTree>
    <p:extLst>
      <p:ext uri="{BB962C8B-B14F-4D97-AF65-F5344CB8AC3E}">
        <p14:creationId xmlns:p14="http://schemas.microsoft.com/office/powerpoint/2010/main" val="71357301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133600" y="284163"/>
            <a:ext cx="8229600" cy="533400"/>
          </a:xfrm>
        </p:spPr>
        <p:txBody>
          <a:bodyPr/>
          <a:lstStyle/>
          <a:p>
            <a:pPr eaLnBrk="1" hangingPunct="1"/>
            <a:r>
              <a:rPr lang="pl-PL" altLang="pl-PL" sz="1900" b="1" i="1">
                <a:solidFill>
                  <a:schemeClr val="accent1"/>
                </a:solidFill>
              </a:rPr>
              <a:t>Europejski Bank Centralny i Europejski System Banków Centralnych</a:t>
            </a:r>
          </a:p>
        </p:txBody>
      </p:sp>
      <p:sp>
        <p:nvSpPr>
          <p:cNvPr id="180227" name="Rectangle 3"/>
          <p:cNvSpPr>
            <a:spLocks noGrp="1" noChangeArrowheads="1"/>
          </p:cNvSpPr>
          <p:nvPr>
            <p:ph type="body" idx="1"/>
          </p:nvPr>
        </p:nvSpPr>
        <p:spPr>
          <a:xfrm>
            <a:off x="2105025" y="1276350"/>
            <a:ext cx="8258175" cy="4876800"/>
          </a:xfrm>
        </p:spPr>
        <p:txBody>
          <a:bodyPr/>
          <a:lstStyle/>
          <a:p>
            <a:pPr eaLnBrk="1" hangingPunct="1">
              <a:buFontTx/>
              <a:buNone/>
            </a:pPr>
            <a:r>
              <a:rPr lang="pl-PL" altLang="pl-PL" sz="1900">
                <a:solidFill>
                  <a:schemeClr val="tx2"/>
                </a:solidFill>
                <a:latin typeface="Times New Roman" pitchFamily="18" charset="0"/>
              </a:rPr>
              <a:t>Cele i zadania EBC i ESBC</a:t>
            </a:r>
          </a:p>
          <a:p>
            <a:pPr algn="just" eaLnBrk="1" hangingPunct="1">
              <a:buFontTx/>
              <a:buNone/>
            </a:pPr>
            <a:endParaRPr lang="pl-PL" altLang="pl-PL" sz="1700">
              <a:solidFill>
                <a:srgbClr val="000000"/>
              </a:solidFill>
              <a:latin typeface="Times New Roman" pitchFamily="18" charset="0"/>
            </a:endParaRPr>
          </a:p>
          <a:p>
            <a:pPr algn="ctr" eaLnBrk="1" hangingPunct="1">
              <a:buFontTx/>
              <a:buNone/>
            </a:pPr>
            <a:r>
              <a:rPr lang="pl-PL" altLang="pl-PL" sz="1600">
                <a:solidFill>
                  <a:srgbClr val="000000"/>
                </a:solidFill>
                <a:latin typeface="Times New Roman" pitchFamily="18" charset="0"/>
              </a:rPr>
              <a:t>Art. 129 TFUE </a:t>
            </a:r>
          </a:p>
          <a:p>
            <a:pPr algn="ctr" eaLnBrk="1" hangingPunct="1">
              <a:buFontTx/>
              <a:buNone/>
            </a:pPr>
            <a:r>
              <a:rPr lang="pl-PL" altLang="pl-PL" sz="1600">
                <a:solidFill>
                  <a:srgbClr val="000000"/>
                </a:solidFill>
                <a:latin typeface="Times New Roman" pitchFamily="18" charset="0"/>
              </a:rPr>
              <a:t>dawny art. 105 ust. 1 TWE</a:t>
            </a:r>
          </a:p>
          <a:p>
            <a:pPr algn="just" eaLnBrk="1" hangingPunct="1">
              <a:buFontTx/>
              <a:buNone/>
            </a:pPr>
            <a:r>
              <a:rPr lang="pl-PL" altLang="pl-PL" sz="1600">
                <a:solidFill>
                  <a:srgbClr val="CC3300"/>
                </a:solidFill>
                <a:latin typeface="Times New Roman" pitchFamily="18" charset="0"/>
              </a:rPr>
              <a:t>Głównym celem ESBC jest utrzymanie stabilności cen</a:t>
            </a:r>
            <a:r>
              <a:rPr lang="pl-PL" altLang="pl-PL" sz="1600">
                <a:solidFill>
                  <a:schemeClr val="tx2"/>
                </a:solidFill>
                <a:latin typeface="Times New Roman" pitchFamily="18" charset="0"/>
              </a:rPr>
              <a:t>.</a:t>
            </a:r>
          </a:p>
          <a:p>
            <a:pPr algn="just" eaLnBrk="1" hangingPunct="1">
              <a:buFontTx/>
              <a:buNone/>
            </a:pPr>
            <a:endParaRPr lang="pl-PL" altLang="pl-PL" sz="1600">
              <a:solidFill>
                <a:srgbClr val="000000"/>
              </a:solidFill>
              <a:latin typeface="Times New Roman" pitchFamily="18" charset="0"/>
            </a:endParaRPr>
          </a:p>
          <a:p>
            <a:pPr algn="just" eaLnBrk="1" hangingPunct="1">
              <a:buFontTx/>
              <a:buNone/>
            </a:pPr>
            <a:r>
              <a:rPr lang="pl-PL" altLang="pl-PL" sz="1600">
                <a:solidFill>
                  <a:srgbClr val="000000"/>
                </a:solidFill>
                <a:latin typeface="Times New Roman" pitchFamily="18" charset="0"/>
              </a:rPr>
              <a:t> </a:t>
            </a:r>
            <a:r>
              <a:rPr lang="pl-PL" altLang="pl-PL" sz="1800">
                <a:solidFill>
                  <a:srgbClr val="000000"/>
                </a:solidFill>
                <a:latin typeface="Times New Roman" pitchFamily="18" charset="0"/>
              </a:rPr>
              <a:t>Bez uszczerbku dla celu stabilności cen, ESBC wspiera ogólne polityki gospodarcze w Unii, mając na względzie przyczynianie się do osiągnięcia celów  Unii (ustanowionych w artykule 3 Traktatu o Unii Europejskiej). ESBC działa w poszanowaniu zasady otwartej gospodarki rynkowej z wolną konkurencją, sprzyjając efektywnej alokacji zasobów oraz zgodnie z zasadami określonymi w artykule 119</a:t>
            </a:r>
            <a:r>
              <a:rPr lang="pl-PL" altLang="pl-PL" sz="1600">
                <a:solidFill>
                  <a:srgbClr val="000000"/>
                </a:solidFill>
                <a:latin typeface="Times New Roman" pitchFamily="18" charset="0"/>
              </a:rPr>
              <a:t>.</a:t>
            </a:r>
          </a:p>
          <a:p>
            <a:pPr algn="just" eaLnBrk="1" hangingPunct="1">
              <a:buFontTx/>
              <a:buNone/>
            </a:pPr>
            <a:endParaRPr lang="pl-PL" altLang="pl-PL" sz="1700">
              <a:solidFill>
                <a:srgbClr val="000000"/>
              </a:solidFill>
              <a:latin typeface="Times New Roman" pitchFamily="18" charset="0"/>
            </a:endParaRPr>
          </a:p>
          <a:p>
            <a:pPr eaLnBrk="1" hangingPunct="1">
              <a:buFontTx/>
              <a:buNone/>
            </a:pPr>
            <a:endParaRPr lang="pl-PL" altLang="pl-PL" sz="1700">
              <a:solidFill>
                <a:srgbClr val="000000"/>
              </a:solidFill>
              <a:latin typeface="Times New Roman" pitchFamily="18" charset="0"/>
            </a:endParaRPr>
          </a:p>
        </p:txBody>
      </p:sp>
    </p:spTree>
    <p:extLst>
      <p:ext uri="{BB962C8B-B14F-4D97-AF65-F5344CB8AC3E}">
        <p14:creationId xmlns:p14="http://schemas.microsoft.com/office/powerpoint/2010/main" val="211281547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2047875" y="322263"/>
            <a:ext cx="8229600" cy="685800"/>
          </a:xfrm>
        </p:spPr>
        <p:txBody>
          <a:bodyPr/>
          <a:lstStyle/>
          <a:p>
            <a:pPr eaLnBrk="1" hangingPunct="1"/>
            <a:r>
              <a:rPr lang="pl-PL" altLang="pl-PL" sz="1900" b="1" i="1">
                <a:solidFill>
                  <a:schemeClr val="accent1"/>
                </a:solidFill>
              </a:rPr>
              <a:t>Europejski Bank Centralny i Europejski System Banków Centralnych</a:t>
            </a:r>
          </a:p>
        </p:txBody>
      </p:sp>
      <p:sp>
        <p:nvSpPr>
          <p:cNvPr id="182275" name="Rectangle 3"/>
          <p:cNvSpPr>
            <a:spLocks noGrp="1" noChangeArrowheads="1"/>
          </p:cNvSpPr>
          <p:nvPr>
            <p:ph type="body" idx="1"/>
          </p:nvPr>
        </p:nvSpPr>
        <p:spPr>
          <a:xfrm>
            <a:off x="2352675" y="1514475"/>
            <a:ext cx="7896225" cy="4381500"/>
          </a:xfrm>
        </p:spPr>
        <p:txBody>
          <a:bodyPr/>
          <a:lstStyle/>
          <a:p>
            <a:pPr eaLnBrk="1" hangingPunct="1">
              <a:buFontTx/>
              <a:buNone/>
            </a:pPr>
            <a:r>
              <a:rPr lang="pl-PL" altLang="pl-PL" sz="1500">
                <a:solidFill>
                  <a:srgbClr val="000000"/>
                </a:solidFill>
                <a:latin typeface="Times New Roman" pitchFamily="18" charset="0"/>
              </a:rPr>
              <a:t>Zadania EBC:</a:t>
            </a:r>
          </a:p>
          <a:p>
            <a:pPr eaLnBrk="1" hangingPunct="1">
              <a:buFontTx/>
              <a:buChar char="-"/>
            </a:pPr>
            <a:r>
              <a:rPr lang="pl-PL" altLang="pl-PL" sz="1500">
                <a:solidFill>
                  <a:srgbClr val="FF0000"/>
                </a:solidFill>
                <a:latin typeface="Times New Roman" pitchFamily="18" charset="0"/>
              </a:rPr>
              <a:t>emisja wspólnej waluty EURO</a:t>
            </a:r>
          </a:p>
          <a:p>
            <a:pPr eaLnBrk="1" hangingPunct="1">
              <a:buFontTx/>
              <a:buChar char="-"/>
            </a:pPr>
            <a:r>
              <a:rPr lang="pl-PL" altLang="pl-PL" sz="1500">
                <a:solidFill>
                  <a:srgbClr val="FF0000"/>
                </a:solidFill>
                <a:latin typeface="Times New Roman" pitchFamily="18" charset="0"/>
              </a:rPr>
              <a:t>wykonywanie nadzoru ostrożnościowego nad instytucjami kredytowymi mającymi siedzibę na terytorium  państw członkowskich ze strefy EURO (państw EMU)</a:t>
            </a:r>
          </a:p>
          <a:p>
            <a:pPr eaLnBrk="1" hangingPunct="1">
              <a:buFontTx/>
              <a:buNone/>
            </a:pPr>
            <a:r>
              <a:rPr lang="pl-PL" altLang="pl-PL" sz="1500">
                <a:solidFill>
                  <a:srgbClr val="000000"/>
                </a:solidFill>
                <a:latin typeface="Times New Roman" pitchFamily="18" charset="0"/>
              </a:rPr>
              <a:t>- zapewnienie realizacji zadań należących do ESBC</a:t>
            </a:r>
          </a:p>
          <a:p>
            <a:pPr eaLnBrk="1" hangingPunct="1">
              <a:buFontTx/>
              <a:buNone/>
            </a:pPr>
            <a:r>
              <a:rPr lang="pl-PL" altLang="pl-PL" sz="1500">
                <a:solidFill>
                  <a:srgbClr val="000000"/>
                </a:solidFill>
                <a:latin typeface="Times New Roman" pitchFamily="18" charset="0"/>
              </a:rPr>
              <a:t>- wydawanie opinii dotyczących wszelkich aktów prawnych Wspólnoty mieszczących w jego kompetencjach</a:t>
            </a:r>
          </a:p>
          <a:p>
            <a:pPr eaLnBrk="1" hangingPunct="1">
              <a:buFontTx/>
              <a:buNone/>
            </a:pPr>
            <a:r>
              <a:rPr lang="pl-PL" altLang="pl-PL" sz="1500">
                <a:solidFill>
                  <a:srgbClr val="000000"/>
                </a:solidFill>
                <a:latin typeface="Times New Roman" pitchFamily="18" charset="0"/>
              </a:rPr>
              <a:t>- gromadzenie niezbędnych informacji statystycznych</a:t>
            </a:r>
          </a:p>
          <a:p>
            <a:pPr eaLnBrk="1" hangingPunct="1">
              <a:buFontTx/>
              <a:buNone/>
            </a:pPr>
            <a:r>
              <a:rPr lang="pl-PL" altLang="pl-PL" sz="1500">
                <a:solidFill>
                  <a:srgbClr val="000000"/>
                </a:solidFill>
                <a:latin typeface="Times New Roman" pitchFamily="18" charset="0"/>
              </a:rPr>
              <a:t>- przeprowadzanie, wspólnie z poszczególnymi bankami centralnymi, operacji zagranicznych </a:t>
            </a:r>
          </a:p>
          <a:p>
            <a:pPr eaLnBrk="1" hangingPunct="1">
              <a:buFontTx/>
              <a:buNone/>
            </a:pPr>
            <a:r>
              <a:rPr lang="pl-PL" altLang="pl-PL" sz="1500">
                <a:solidFill>
                  <a:srgbClr val="000000"/>
                </a:solidFill>
                <a:latin typeface="Times New Roman" pitchFamily="18" charset="0"/>
              </a:rPr>
              <a:t>- administrowanie oficjalną rezerwą Wspólnoty</a:t>
            </a:r>
          </a:p>
          <a:p>
            <a:pPr eaLnBrk="1" hangingPunct="1">
              <a:buFontTx/>
              <a:buNone/>
            </a:pPr>
            <a:r>
              <a:rPr lang="pl-PL" altLang="pl-PL" sz="1500">
                <a:solidFill>
                  <a:srgbClr val="000000"/>
                </a:solidFill>
                <a:latin typeface="Times New Roman" pitchFamily="18" charset="0"/>
              </a:rPr>
              <a:t>- zapewnienie sprawnego funkcjonowania systemu płatności i rozliczeń pieniężnych (w obrębie Unii i w relacjach z państwami trzecimi)</a:t>
            </a:r>
          </a:p>
          <a:p>
            <a:pPr eaLnBrk="1" hangingPunct="1">
              <a:buFontTx/>
              <a:buNone/>
            </a:pPr>
            <a:r>
              <a:rPr lang="pl-PL" altLang="pl-PL" sz="1500">
                <a:solidFill>
                  <a:srgbClr val="000000"/>
                </a:solidFill>
                <a:latin typeface="Times New Roman" pitchFamily="18" charset="0"/>
              </a:rPr>
              <a:t>- wykonywanie zadań związanych z nadzorem nad instytucjami kredytowymi i innymi instytucjami finansowymi</a:t>
            </a:r>
          </a:p>
          <a:p>
            <a:pPr eaLnBrk="1" hangingPunct="1">
              <a:buFontTx/>
              <a:buNone/>
            </a:pPr>
            <a:endParaRPr lang="pl-PL" altLang="pl-PL" sz="1500">
              <a:solidFill>
                <a:srgbClr val="000000"/>
              </a:solidFill>
              <a:latin typeface="Times New Roman" pitchFamily="18" charset="0"/>
            </a:endParaRPr>
          </a:p>
          <a:p>
            <a:pPr eaLnBrk="1" hangingPunct="1">
              <a:buFontTx/>
              <a:buNone/>
            </a:pPr>
            <a:endParaRPr lang="pl-PL" altLang="pl-PL" sz="1500">
              <a:solidFill>
                <a:srgbClr val="000000"/>
              </a:solidFill>
              <a:latin typeface="Times New Roman" pitchFamily="18" charset="0"/>
            </a:endParaRPr>
          </a:p>
          <a:p>
            <a:pPr eaLnBrk="1" hangingPunct="1">
              <a:buFontTx/>
              <a:buNone/>
            </a:pPr>
            <a:endParaRPr lang="pl-PL" altLang="pl-PL" sz="1500">
              <a:solidFill>
                <a:srgbClr val="000000"/>
              </a:solidFill>
              <a:latin typeface="Times New Roman" pitchFamily="18" charset="0"/>
            </a:endParaRPr>
          </a:p>
          <a:p>
            <a:pPr eaLnBrk="1" hangingPunct="1">
              <a:buFontTx/>
              <a:buNone/>
            </a:pPr>
            <a:endParaRPr lang="pl-PL" altLang="pl-PL" sz="1500">
              <a:solidFill>
                <a:srgbClr val="000000"/>
              </a:solidFill>
              <a:latin typeface="Times New Roman" pitchFamily="18" charset="0"/>
            </a:endParaRPr>
          </a:p>
        </p:txBody>
      </p:sp>
    </p:spTree>
    <p:extLst>
      <p:ext uri="{BB962C8B-B14F-4D97-AF65-F5344CB8AC3E}">
        <p14:creationId xmlns:p14="http://schemas.microsoft.com/office/powerpoint/2010/main" val="150967327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2438400" y="466725"/>
            <a:ext cx="7315200" cy="762000"/>
          </a:xfrm>
        </p:spPr>
        <p:txBody>
          <a:bodyPr/>
          <a:lstStyle/>
          <a:p>
            <a:pPr eaLnBrk="1" hangingPunct="1"/>
            <a:r>
              <a:rPr lang="pl-PL" altLang="pl-PL" sz="1900" b="1" i="1">
                <a:solidFill>
                  <a:schemeClr val="accent1"/>
                </a:solidFill>
              </a:rPr>
              <a:t>Europejski Bank Centralny i Europejski System Banków Centralnych</a:t>
            </a:r>
          </a:p>
        </p:txBody>
      </p:sp>
      <p:sp>
        <p:nvSpPr>
          <p:cNvPr id="183299" name="Rectangle 3"/>
          <p:cNvSpPr>
            <a:spLocks noGrp="1" noChangeArrowheads="1"/>
          </p:cNvSpPr>
          <p:nvPr>
            <p:ph type="body" idx="1"/>
          </p:nvPr>
        </p:nvSpPr>
        <p:spPr>
          <a:xfrm>
            <a:off x="2133600" y="1619250"/>
            <a:ext cx="7943850" cy="3971925"/>
          </a:xfrm>
        </p:spPr>
        <p:txBody>
          <a:bodyPr/>
          <a:lstStyle/>
          <a:p>
            <a:pPr eaLnBrk="1" hangingPunct="1">
              <a:buFontTx/>
              <a:buNone/>
              <a:defRPr/>
            </a:pPr>
            <a:r>
              <a:rPr lang="pl-PL" sz="1800">
                <a:solidFill>
                  <a:srgbClr val="000000"/>
                </a:solidFill>
                <a:latin typeface="Times New Roman" pitchFamily="18" charset="0"/>
              </a:rPr>
              <a:t>Organy EBC</a:t>
            </a:r>
          </a:p>
          <a:p>
            <a:pPr eaLnBrk="1" hangingPunct="1">
              <a:buFontTx/>
              <a:buNone/>
              <a:defRPr/>
            </a:pPr>
            <a:r>
              <a:rPr lang="pl-PL" sz="1800">
                <a:solidFill>
                  <a:srgbClr val="000000"/>
                </a:solidFill>
                <a:latin typeface="Times New Roman" pitchFamily="18" charset="0"/>
              </a:rPr>
              <a:t>decyzyjne:  1. Rada Zarządzająca (Naczelna) (</a:t>
            </a:r>
            <a:r>
              <a:rPr lang="pl-PL" sz="1800" err="1">
                <a:solidFill>
                  <a:srgbClr val="000000"/>
                </a:solidFill>
                <a:latin typeface="Times New Roman" pitchFamily="18" charset="0"/>
              </a:rPr>
              <a:t>Governing</a:t>
            </a:r>
            <a:r>
              <a:rPr lang="pl-PL" sz="1800">
                <a:solidFill>
                  <a:srgbClr val="000000"/>
                </a:solidFill>
                <a:latin typeface="Times New Roman" pitchFamily="18" charset="0"/>
              </a:rPr>
              <a:t> </a:t>
            </a:r>
            <a:r>
              <a:rPr lang="pl-PL" sz="1800" err="1">
                <a:solidFill>
                  <a:srgbClr val="000000"/>
                </a:solidFill>
                <a:latin typeface="Times New Roman" pitchFamily="18" charset="0"/>
              </a:rPr>
              <a:t>Council</a:t>
            </a:r>
            <a:r>
              <a:rPr lang="pl-PL" sz="1800">
                <a:solidFill>
                  <a:srgbClr val="000000"/>
                </a:solidFill>
                <a:latin typeface="Times New Roman" pitchFamily="18" charset="0"/>
              </a:rPr>
              <a:t>)</a:t>
            </a:r>
          </a:p>
          <a:p>
            <a:pPr marL="1073150" eaLnBrk="1" hangingPunct="1">
              <a:buFontTx/>
              <a:buNone/>
              <a:defRPr/>
            </a:pPr>
            <a:r>
              <a:rPr lang="pl-PL" sz="1800">
                <a:solidFill>
                  <a:srgbClr val="000000"/>
                </a:solidFill>
                <a:latin typeface="Times New Roman" pitchFamily="18" charset="0"/>
              </a:rPr>
              <a:t>	2. Zarząd</a:t>
            </a:r>
          </a:p>
          <a:p>
            <a:pPr marL="1073150" eaLnBrk="1" hangingPunct="1">
              <a:buFontTx/>
              <a:buNone/>
              <a:defRPr/>
            </a:pPr>
            <a:r>
              <a:rPr lang="pl-PL" sz="1800">
                <a:solidFill>
                  <a:srgbClr val="000000"/>
                </a:solidFill>
                <a:latin typeface="Times New Roman" pitchFamily="18" charset="0"/>
              </a:rPr>
              <a:t>	</a:t>
            </a:r>
            <a:r>
              <a:rPr lang="pl-PL" sz="1800">
                <a:solidFill>
                  <a:srgbClr val="FF0000"/>
                </a:solidFill>
                <a:latin typeface="Times New Roman" pitchFamily="18" charset="0"/>
              </a:rPr>
              <a:t>3. Rada ds. nadzoru (od 2014 r.)</a:t>
            </a:r>
          </a:p>
          <a:p>
            <a:pPr eaLnBrk="1" hangingPunct="1">
              <a:buFontTx/>
              <a:buNone/>
              <a:defRPr/>
            </a:pPr>
            <a:r>
              <a:rPr lang="pl-PL" sz="1800">
                <a:solidFill>
                  <a:srgbClr val="000000"/>
                </a:solidFill>
                <a:latin typeface="Times New Roman" pitchFamily="18" charset="0"/>
              </a:rPr>
              <a:t>organ pomocniczy: Rada Generalna</a:t>
            </a:r>
          </a:p>
          <a:p>
            <a:pPr eaLnBrk="1" hangingPunct="1">
              <a:buFontTx/>
              <a:buNone/>
              <a:defRPr/>
            </a:pPr>
            <a:endParaRPr lang="pl-PL" sz="1800">
              <a:solidFill>
                <a:srgbClr val="000000"/>
              </a:solidFill>
              <a:latin typeface="Times New Roman" pitchFamily="18" charset="0"/>
            </a:endParaRPr>
          </a:p>
          <a:p>
            <a:pPr eaLnBrk="1" hangingPunct="1">
              <a:buFontTx/>
              <a:buNone/>
              <a:defRPr/>
            </a:pPr>
            <a:r>
              <a:rPr lang="pl-PL" sz="1800">
                <a:solidFill>
                  <a:srgbClr val="000000"/>
                </a:solidFill>
                <a:latin typeface="Times New Roman" pitchFamily="18" charset="0"/>
              </a:rPr>
              <a:t>w 1998 r. został powołany pierwszy Zarząd </a:t>
            </a:r>
          </a:p>
          <a:p>
            <a:pPr eaLnBrk="1" hangingPunct="1">
              <a:buFontTx/>
              <a:buNone/>
              <a:defRPr/>
            </a:pPr>
            <a:r>
              <a:rPr lang="pl-PL" sz="1800">
                <a:solidFill>
                  <a:srgbClr val="000000"/>
                </a:solidFill>
                <a:latin typeface="Times New Roman" pitchFamily="18" charset="0"/>
              </a:rPr>
              <a:t>pierwszy prezydent EBC - </a:t>
            </a:r>
            <a:r>
              <a:rPr lang="pl-PL" sz="1800" err="1">
                <a:solidFill>
                  <a:srgbClr val="000000"/>
                </a:solidFill>
                <a:latin typeface="Times New Roman" pitchFamily="18" charset="0"/>
              </a:rPr>
              <a:t>Wim</a:t>
            </a:r>
            <a:r>
              <a:rPr lang="pl-PL" sz="1800">
                <a:solidFill>
                  <a:srgbClr val="000000"/>
                </a:solidFill>
                <a:latin typeface="Times New Roman" pitchFamily="18" charset="0"/>
              </a:rPr>
              <a:t> </a:t>
            </a:r>
            <a:r>
              <a:rPr lang="pl-PL" sz="1800" err="1">
                <a:solidFill>
                  <a:srgbClr val="000000"/>
                </a:solidFill>
                <a:latin typeface="Times New Roman" pitchFamily="18" charset="0"/>
              </a:rPr>
              <a:t>Duisenberg</a:t>
            </a:r>
            <a:r>
              <a:rPr lang="pl-PL" sz="1800">
                <a:solidFill>
                  <a:srgbClr val="000000"/>
                </a:solidFill>
                <a:latin typeface="Times New Roman" pitchFamily="18" charset="0"/>
              </a:rPr>
              <a:t> (kadencja 8 lat)</a:t>
            </a:r>
          </a:p>
          <a:p>
            <a:pPr eaLnBrk="1" hangingPunct="1">
              <a:buFontTx/>
              <a:buNone/>
              <a:defRPr/>
            </a:pPr>
            <a:r>
              <a:rPr lang="pl-PL" sz="1800">
                <a:latin typeface="Times New Roman" pitchFamily="18" charset="0"/>
              </a:rPr>
              <a:t>kolejny prezes EBC : Jean-Claude </a:t>
            </a:r>
            <a:r>
              <a:rPr lang="pl-PL" sz="1800" err="1">
                <a:latin typeface="Times New Roman" pitchFamily="18" charset="0"/>
              </a:rPr>
              <a:t>Trichet</a:t>
            </a:r>
            <a:r>
              <a:rPr lang="pl-PL" sz="1800">
                <a:latin typeface="Times New Roman" pitchFamily="18" charset="0"/>
              </a:rPr>
              <a:t> (od dnia 1 listopada 2003 r.)</a:t>
            </a:r>
            <a:endParaRPr lang="pl-PL" sz="2000">
              <a:latin typeface="Times New Roman" pitchFamily="18" charset="0"/>
            </a:endParaRPr>
          </a:p>
          <a:p>
            <a:pPr eaLnBrk="1" hangingPunct="1">
              <a:buFontTx/>
              <a:buNone/>
              <a:defRPr/>
            </a:pPr>
            <a:r>
              <a:rPr lang="pl-PL" sz="2800">
                <a:latin typeface="+mj-lt"/>
              </a:rPr>
              <a:t>Obecny prezes EBC : </a:t>
            </a:r>
            <a:r>
              <a:rPr lang="pl-PL" sz="2800" b="1">
                <a:latin typeface="+mj-lt"/>
              </a:rPr>
              <a:t>Mario </a:t>
            </a:r>
            <a:r>
              <a:rPr lang="pl-PL" sz="2800" b="1" err="1">
                <a:latin typeface="+mj-lt"/>
              </a:rPr>
              <a:t>Draghi</a:t>
            </a:r>
            <a:r>
              <a:rPr lang="pl-PL" sz="2800" b="1">
                <a:latin typeface="+mj-lt"/>
              </a:rPr>
              <a:t> (od 1 listopada 2011 – do 31.10.2019)</a:t>
            </a:r>
            <a:endParaRPr lang="pl-PL" sz="2800">
              <a:latin typeface="+mj-lt"/>
            </a:endParaRPr>
          </a:p>
        </p:txBody>
      </p:sp>
    </p:spTree>
    <p:extLst>
      <p:ext uri="{BB962C8B-B14F-4D97-AF65-F5344CB8AC3E}">
        <p14:creationId xmlns:p14="http://schemas.microsoft.com/office/powerpoint/2010/main" val="206021290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2181225" y="569913"/>
            <a:ext cx="8229600" cy="609600"/>
          </a:xfrm>
        </p:spPr>
        <p:txBody>
          <a:bodyPr/>
          <a:lstStyle/>
          <a:p>
            <a:pPr eaLnBrk="1" hangingPunct="1"/>
            <a:r>
              <a:rPr lang="pl-PL" altLang="pl-PL" sz="1900" b="1" i="1">
                <a:solidFill>
                  <a:schemeClr val="accent1"/>
                </a:solidFill>
              </a:rPr>
              <a:t>Europejski Bank Centralny i Europejski System Banków Centralnych</a:t>
            </a:r>
          </a:p>
        </p:txBody>
      </p:sp>
      <p:sp>
        <p:nvSpPr>
          <p:cNvPr id="184323" name="Rectangle 3"/>
          <p:cNvSpPr>
            <a:spLocks noGrp="1" noChangeArrowheads="1"/>
          </p:cNvSpPr>
          <p:nvPr>
            <p:ph type="body" idx="1"/>
          </p:nvPr>
        </p:nvSpPr>
        <p:spPr>
          <a:xfrm>
            <a:off x="2524125" y="1809750"/>
            <a:ext cx="7543800" cy="4219575"/>
          </a:xfrm>
        </p:spPr>
        <p:txBody>
          <a:bodyPr/>
          <a:lstStyle/>
          <a:p>
            <a:pPr eaLnBrk="1" hangingPunct="1">
              <a:buFontTx/>
              <a:buNone/>
            </a:pPr>
            <a:r>
              <a:rPr lang="pl-PL" altLang="pl-PL" sz="2000">
                <a:solidFill>
                  <a:srgbClr val="000000"/>
                </a:solidFill>
                <a:latin typeface="Times New Roman" pitchFamily="18" charset="0"/>
              </a:rPr>
              <a:t>EBC aby wykonywać zadania powierzone ESBC może wydawać:</a:t>
            </a:r>
          </a:p>
          <a:p>
            <a:pPr eaLnBrk="1" hangingPunct="1">
              <a:buFontTx/>
              <a:buNone/>
            </a:pPr>
            <a:r>
              <a:rPr lang="pl-PL" altLang="pl-PL" sz="2000">
                <a:solidFill>
                  <a:srgbClr val="000000"/>
                </a:solidFill>
                <a:latin typeface="Times New Roman" pitchFamily="18" charset="0"/>
              </a:rPr>
              <a:t>- rozporządzenia</a:t>
            </a:r>
          </a:p>
          <a:p>
            <a:pPr eaLnBrk="1" hangingPunct="1">
              <a:buFontTx/>
              <a:buNone/>
            </a:pPr>
            <a:r>
              <a:rPr lang="pl-PL" altLang="pl-PL" sz="2000">
                <a:solidFill>
                  <a:srgbClr val="000000"/>
                </a:solidFill>
                <a:latin typeface="Times New Roman" pitchFamily="18" charset="0"/>
              </a:rPr>
              <a:t>- decyzje </a:t>
            </a:r>
          </a:p>
          <a:p>
            <a:pPr eaLnBrk="1" hangingPunct="1">
              <a:buFontTx/>
              <a:buNone/>
            </a:pPr>
            <a:r>
              <a:rPr lang="pl-PL" altLang="pl-PL" sz="2000">
                <a:solidFill>
                  <a:srgbClr val="000000"/>
                </a:solidFill>
                <a:latin typeface="Times New Roman" pitchFamily="18" charset="0"/>
              </a:rPr>
              <a:t>- zalecenia i opinie </a:t>
            </a:r>
          </a:p>
          <a:p>
            <a:pPr eaLnBrk="1" hangingPunct="1">
              <a:buFontTx/>
              <a:buNone/>
            </a:pPr>
            <a:endParaRPr lang="pl-PL" altLang="pl-PL" sz="2000">
              <a:solidFill>
                <a:srgbClr val="000000"/>
              </a:solidFill>
              <a:latin typeface="Times New Roman" pitchFamily="18" charset="0"/>
            </a:endParaRPr>
          </a:p>
          <a:p>
            <a:pPr eaLnBrk="1" hangingPunct="1">
              <a:buFontTx/>
              <a:buNone/>
            </a:pPr>
            <a:r>
              <a:rPr lang="pl-PL" altLang="pl-PL" sz="2000">
                <a:solidFill>
                  <a:srgbClr val="000000"/>
                </a:solidFill>
                <a:latin typeface="Times New Roman" pitchFamily="18" charset="0"/>
              </a:rPr>
              <a:t>decyzje regulują sprawy indywidualne i wiążą wyłącznie te podmioty do których zostały skierowane</a:t>
            </a:r>
          </a:p>
          <a:p>
            <a:pPr eaLnBrk="1" hangingPunct="1">
              <a:buFontTx/>
              <a:buNone/>
            </a:pPr>
            <a:r>
              <a:rPr lang="pl-PL" altLang="pl-PL" sz="2000">
                <a:solidFill>
                  <a:srgbClr val="000000"/>
                </a:solidFill>
                <a:latin typeface="Times New Roman" pitchFamily="18" charset="0"/>
              </a:rPr>
              <a:t>zalecenia i opinie nie mają charakteru wiążącego, nie ustanawiają żadnych praw ani obowiązków</a:t>
            </a:r>
          </a:p>
        </p:txBody>
      </p:sp>
    </p:spTree>
    <p:extLst>
      <p:ext uri="{BB962C8B-B14F-4D97-AF65-F5344CB8AC3E}">
        <p14:creationId xmlns:p14="http://schemas.microsoft.com/office/powerpoint/2010/main" val="193115398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1628775" y="303213"/>
            <a:ext cx="8229600" cy="533400"/>
          </a:xfrm>
        </p:spPr>
        <p:txBody>
          <a:bodyPr/>
          <a:lstStyle/>
          <a:p>
            <a:pPr eaLnBrk="1" hangingPunct="1"/>
            <a:r>
              <a:rPr lang="pl-PL" altLang="pl-PL" sz="1900" b="1" i="1">
                <a:solidFill>
                  <a:schemeClr val="accent1"/>
                </a:solidFill>
              </a:rPr>
              <a:t>Europejski Bank Centralny i Europejski System Banków Centralnych</a:t>
            </a:r>
          </a:p>
        </p:txBody>
      </p:sp>
      <p:sp>
        <p:nvSpPr>
          <p:cNvPr id="186371" name="Rectangle 3"/>
          <p:cNvSpPr>
            <a:spLocks noGrp="1" noChangeArrowheads="1"/>
          </p:cNvSpPr>
          <p:nvPr>
            <p:ph type="body" idx="1"/>
          </p:nvPr>
        </p:nvSpPr>
        <p:spPr>
          <a:xfrm>
            <a:off x="2047875" y="1276350"/>
            <a:ext cx="7543800" cy="4648200"/>
          </a:xfrm>
        </p:spPr>
        <p:txBody>
          <a:bodyPr/>
          <a:lstStyle/>
          <a:p>
            <a:pPr eaLnBrk="1" hangingPunct="1">
              <a:lnSpc>
                <a:spcPct val="90000"/>
              </a:lnSpc>
              <a:buFontTx/>
              <a:buNone/>
            </a:pPr>
            <a:r>
              <a:rPr lang="pl-PL" altLang="pl-PL" sz="2600">
                <a:solidFill>
                  <a:srgbClr val="000000"/>
                </a:solidFill>
                <a:latin typeface="Times New Roman" pitchFamily="18" charset="0"/>
              </a:rPr>
              <a:t>Struktura ESBC</a:t>
            </a:r>
          </a:p>
          <a:p>
            <a:pPr eaLnBrk="1" hangingPunct="1">
              <a:lnSpc>
                <a:spcPct val="90000"/>
              </a:lnSpc>
              <a:buFontTx/>
              <a:buNone/>
            </a:pPr>
            <a:r>
              <a:rPr lang="pl-PL" altLang="pl-PL" sz="2600">
                <a:solidFill>
                  <a:srgbClr val="000000"/>
                </a:solidFill>
                <a:latin typeface="Times New Roman" pitchFamily="18" charset="0"/>
              </a:rPr>
              <a:t>Najważniejszy organ - </a:t>
            </a:r>
            <a:r>
              <a:rPr lang="pl-PL" altLang="pl-PL" sz="2600">
                <a:solidFill>
                  <a:srgbClr val="CC3300"/>
                </a:solidFill>
                <a:latin typeface="Times New Roman" pitchFamily="18" charset="0"/>
              </a:rPr>
              <a:t>Rada Zarządzająca EBC</a:t>
            </a:r>
            <a:r>
              <a:rPr lang="pl-PL" altLang="pl-PL" sz="2600">
                <a:solidFill>
                  <a:srgbClr val="000000"/>
                </a:solidFill>
                <a:latin typeface="Times New Roman" pitchFamily="18" charset="0"/>
              </a:rPr>
              <a:t> - składa się z prezesów narodowych banków centralnych państw wchodzących w skład EMU (a więc i EUROSYSTEMU) i 6 członków zarządu EBC</a:t>
            </a:r>
          </a:p>
          <a:p>
            <a:pPr eaLnBrk="1" hangingPunct="1">
              <a:lnSpc>
                <a:spcPct val="90000"/>
              </a:lnSpc>
              <a:buFontTx/>
              <a:buNone/>
            </a:pPr>
            <a:r>
              <a:rPr lang="pl-PL" altLang="pl-PL" sz="2600">
                <a:solidFill>
                  <a:srgbClr val="000000"/>
                </a:solidFill>
                <a:latin typeface="Times New Roman" pitchFamily="18" charset="0"/>
              </a:rPr>
              <a:t>- określa wytyczne i wydaje decyzje niezbędne do wykonywania statutowych zadań ESBC</a:t>
            </a:r>
          </a:p>
          <a:p>
            <a:pPr eaLnBrk="1" hangingPunct="1">
              <a:lnSpc>
                <a:spcPct val="90000"/>
              </a:lnSpc>
              <a:buFontTx/>
              <a:buNone/>
            </a:pPr>
            <a:r>
              <a:rPr lang="pl-PL" altLang="pl-PL" sz="2600">
                <a:solidFill>
                  <a:srgbClr val="000000"/>
                </a:solidFill>
                <a:latin typeface="Times New Roman" pitchFamily="18" charset="0"/>
              </a:rPr>
              <a:t>UWAGA!</a:t>
            </a:r>
          </a:p>
          <a:p>
            <a:pPr eaLnBrk="1" hangingPunct="1">
              <a:lnSpc>
                <a:spcPct val="90000"/>
              </a:lnSpc>
              <a:buFontTx/>
              <a:buNone/>
            </a:pPr>
            <a:r>
              <a:rPr lang="pl-PL" altLang="pl-PL" sz="2600">
                <a:solidFill>
                  <a:srgbClr val="000000"/>
                </a:solidFill>
                <a:latin typeface="Times New Roman" pitchFamily="18" charset="0"/>
              </a:rPr>
              <a:t>Rada Zarządzająca kształtuje politykę pieniężną EMU, tak aby osiągnąć podstawowy cel ESBC, jakim jest stabilność cen.</a:t>
            </a:r>
          </a:p>
          <a:p>
            <a:pPr eaLnBrk="1" hangingPunct="1">
              <a:lnSpc>
                <a:spcPct val="90000"/>
              </a:lnSpc>
              <a:buFontTx/>
              <a:buNone/>
            </a:pPr>
            <a:endParaRPr lang="pl-PL" altLang="pl-PL" sz="2600">
              <a:solidFill>
                <a:srgbClr val="000000"/>
              </a:solidFill>
              <a:latin typeface="Times New Roman" pitchFamily="18" charset="0"/>
            </a:endParaRPr>
          </a:p>
          <a:p>
            <a:pPr eaLnBrk="1" hangingPunct="1">
              <a:lnSpc>
                <a:spcPct val="90000"/>
              </a:lnSpc>
              <a:buFontTx/>
              <a:buNone/>
            </a:pPr>
            <a:endParaRPr lang="pl-PL" altLang="pl-PL" sz="2200">
              <a:solidFill>
                <a:srgbClr val="000000"/>
              </a:solidFill>
              <a:latin typeface="Times New Roman" pitchFamily="18" charset="0"/>
            </a:endParaRPr>
          </a:p>
          <a:p>
            <a:pPr eaLnBrk="1" hangingPunct="1">
              <a:lnSpc>
                <a:spcPct val="90000"/>
              </a:lnSpc>
              <a:buFontTx/>
              <a:buNone/>
            </a:pPr>
            <a:endParaRPr lang="pl-PL" altLang="pl-PL" sz="2200">
              <a:solidFill>
                <a:srgbClr val="000000"/>
              </a:solidFill>
              <a:latin typeface="Times New Roman" pitchFamily="18" charset="0"/>
            </a:endParaRPr>
          </a:p>
        </p:txBody>
      </p:sp>
    </p:spTree>
    <p:extLst>
      <p:ext uri="{BB962C8B-B14F-4D97-AF65-F5344CB8AC3E}">
        <p14:creationId xmlns:p14="http://schemas.microsoft.com/office/powerpoint/2010/main" val="201682063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
          <p:cNvSpPr>
            <a:spLocks noGrp="1" noChangeArrowheads="1"/>
          </p:cNvSpPr>
          <p:nvPr>
            <p:ph type="body" idx="1"/>
          </p:nvPr>
        </p:nvSpPr>
        <p:spPr>
          <a:xfrm>
            <a:off x="1295400" y="388938"/>
            <a:ext cx="9439275" cy="6213475"/>
          </a:xfrm>
        </p:spPr>
        <p:txBody>
          <a:bodyPr/>
          <a:lstStyle/>
          <a:p>
            <a:pPr eaLnBrk="1" hangingPunct="1">
              <a:lnSpc>
                <a:spcPct val="90000"/>
              </a:lnSpc>
              <a:buFontTx/>
              <a:buNone/>
            </a:pPr>
            <a:r>
              <a:rPr lang="pl-PL" altLang="pl-PL" sz="3000" dirty="0">
                <a:solidFill>
                  <a:srgbClr val="CC3300"/>
                </a:solidFill>
                <a:latin typeface="Times New Roman" pitchFamily="18" charset="0"/>
              </a:rPr>
              <a:t>Za</a:t>
            </a:r>
            <a:r>
              <a:rPr lang="pl-PL" altLang="pl-PL" sz="2400" dirty="0">
                <a:solidFill>
                  <a:srgbClr val="CC3300"/>
                </a:solidFill>
                <a:latin typeface="Times New Roman" pitchFamily="18" charset="0"/>
              </a:rPr>
              <a:t>rząd EBC</a:t>
            </a:r>
            <a:r>
              <a:rPr lang="pl-PL" altLang="pl-PL" sz="2400" dirty="0">
                <a:solidFill>
                  <a:srgbClr val="000000"/>
                </a:solidFill>
                <a:latin typeface="Times New Roman" pitchFamily="18" charset="0"/>
              </a:rPr>
              <a:t> - prezes, wiceprezes, 4 członków</a:t>
            </a:r>
            <a:endParaRPr lang="pl-PL" altLang="pl-PL" sz="2400" dirty="0">
              <a:solidFill>
                <a:srgbClr val="000000"/>
              </a:solidFill>
              <a:latin typeface="Times New Roman" pitchFamily="18" charset="0"/>
              <a:cs typeface="Times New Roman"/>
            </a:endParaRPr>
          </a:p>
          <a:p>
            <a:pPr eaLnBrk="1" hangingPunct="1">
              <a:lnSpc>
                <a:spcPct val="90000"/>
              </a:lnSpc>
              <a:buFontTx/>
              <a:buNone/>
            </a:pPr>
            <a:r>
              <a:rPr lang="pl-PL" altLang="pl-PL" sz="2400" dirty="0">
                <a:solidFill>
                  <a:srgbClr val="000000"/>
                </a:solidFill>
                <a:latin typeface="Times New Roman" pitchFamily="18" charset="0"/>
              </a:rPr>
              <a:t>- odpowiada za wprowadzenie w życie polityki pieniężnej ustalonej przez Radę Zarządzającą</a:t>
            </a:r>
            <a:endParaRPr lang="pl-PL" altLang="pl-PL" sz="2400" dirty="0">
              <a:solidFill>
                <a:srgbClr val="000000"/>
              </a:solidFill>
              <a:latin typeface="Times New Roman" pitchFamily="18" charset="0"/>
              <a:cs typeface="Times New Roman"/>
            </a:endParaRPr>
          </a:p>
          <a:p>
            <a:pPr eaLnBrk="1" hangingPunct="1">
              <a:lnSpc>
                <a:spcPct val="90000"/>
              </a:lnSpc>
              <a:buFontTx/>
              <a:buNone/>
            </a:pPr>
            <a:r>
              <a:rPr lang="pl-PL" altLang="pl-PL" sz="2400" dirty="0">
                <a:solidFill>
                  <a:srgbClr val="000000"/>
                </a:solidFill>
                <a:latin typeface="Times New Roman" pitchFamily="18" charset="0"/>
              </a:rPr>
              <a:t>- organizuje funkcjonowanie ESBC</a:t>
            </a:r>
            <a:endParaRPr lang="pl-PL" altLang="pl-PL" sz="2400" dirty="0">
              <a:solidFill>
                <a:srgbClr val="000000"/>
              </a:solidFill>
              <a:latin typeface="Times New Roman" pitchFamily="18" charset="0"/>
              <a:cs typeface="Times New Roman"/>
            </a:endParaRPr>
          </a:p>
          <a:p>
            <a:pPr eaLnBrk="1" hangingPunct="1">
              <a:lnSpc>
                <a:spcPct val="90000"/>
              </a:lnSpc>
              <a:buFontTx/>
              <a:buNone/>
            </a:pPr>
            <a:endParaRPr lang="pl-PL" altLang="pl-PL" sz="2400" dirty="0">
              <a:solidFill>
                <a:srgbClr val="000000"/>
              </a:solidFill>
              <a:latin typeface="Times New Roman" pitchFamily="18" charset="0"/>
              <a:cs typeface="Times New Roman"/>
            </a:endParaRPr>
          </a:p>
          <a:p>
            <a:pPr eaLnBrk="1" hangingPunct="1">
              <a:lnSpc>
                <a:spcPct val="90000"/>
              </a:lnSpc>
              <a:buFontTx/>
              <a:buNone/>
            </a:pPr>
            <a:r>
              <a:rPr lang="pl-PL" altLang="pl-PL" sz="2400" dirty="0">
                <a:solidFill>
                  <a:srgbClr val="CC3300"/>
                </a:solidFill>
                <a:latin typeface="Times New Roman" pitchFamily="18" charset="0"/>
              </a:rPr>
              <a:t>Rada Generalna</a:t>
            </a:r>
            <a:r>
              <a:rPr lang="pl-PL" altLang="pl-PL" sz="2400" dirty="0">
                <a:solidFill>
                  <a:srgbClr val="000000"/>
                </a:solidFill>
                <a:latin typeface="Times New Roman" pitchFamily="18" charset="0"/>
              </a:rPr>
              <a:t> - prezes, wiceprezes Zarządu EBC oraz gubernatorzy (prezesi) WSZYSTKICH </a:t>
            </a:r>
            <a:r>
              <a:rPr lang="en-US" altLang="pl-PL" sz="2400" dirty="0" err="1">
                <a:solidFill>
                  <a:srgbClr val="000000"/>
                </a:solidFill>
                <a:latin typeface="Times New Roman" pitchFamily="18" charset="0"/>
              </a:rPr>
              <a:t>banków</a:t>
            </a:r>
            <a:r>
              <a:rPr lang="en-US" altLang="pl-PL" sz="2400" dirty="0">
                <a:solidFill>
                  <a:srgbClr val="000000"/>
                </a:solidFill>
                <a:latin typeface="Times New Roman" pitchFamily="18" charset="0"/>
              </a:rPr>
              <a:t> </a:t>
            </a:r>
            <a:r>
              <a:rPr lang="en-US" altLang="pl-PL" sz="2400" dirty="0" err="1">
                <a:solidFill>
                  <a:srgbClr val="000000"/>
                </a:solidFill>
                <a:latin typeface="Times New Roman" pitchFamily="18" charset="0"/>
              </a:rPr>
              <a:t>centralnych</a:t>
            </a:r>
            <a:r>
              <a:rPr lang="en-US" altLang="pl-PL" sz="2400" dirty="0">
                <a:solidFill>
                  <a:srgbClr val="000000"/>
                </a:solidFill>
                <a:latin typeface="Times New Roman" pitchFamily="18" charset="0"/>
              </a:rPr>
              <a:t> </a:t>
            </a:r>
            <a:r>
              <a:rPr lang="pl-PL" altLang="pl-PL" sz="2400" dirty="0">
                <a:solidFill>
                  <a:srgbClr val="000000"/>
                </a:solidFill>
                <a:latin typeface="Times New Roman" pitchFamily="18" charset="0"/>
              </a:rPr>
              <a:t>państw Unii Europejskiej (a więc także tych, które nie przystąpiły do EMU)</a:t>
            </a:r>
            <a:endParaRPr lang="pl-PL" altLang="pl-PL" sz="2400" dirty="0">
              <a:solidFill>
                <a:srgbClr val="000000"/>
              </a:solidFill>
              <a:latin typeface="Times New Roman" pitchFamily="18" charset="0"/>
              <a:cs typeface="Times New Roman"/>
            </a:endParaRPr>
          </a:p>
          <a:p>
            <a:pPr eaLnBrk="1" hangingPunct="1">
              <a:lnSpc>
                <a:spcPct val="90000"/>
              </a:lnSpc>
              <a:buFontTx/>
              <a:buNone/>
            </a:pPr>
            <a:r>
              <a:rPr lang="pl-PL" altLang="pl-PL" sz="2400" dirty="0">
                <a:solidFill>
                  <a:srgbClr val="000000"/>
                </a:solidFill>
                <a:latin typeface="Times New Roman" pitchFamily="18" charset="0"/>
              </a:rPr>
              <a:t>- funkcje doradcze i koordynacyjne, zwłaszcza związane z rozszerzeniem EMU</a:t>
            </a:r>
            <a:endParaRPr lang="pl-PL" altLang="pl-PL" sz="2400" dirty="0">
              <a:solidFill>
                <a:srgbClr val="000000"/>
              </a:solidFill>
              <a:latin typeface="Times New Roman" pitchFamily="18" charset="0"/>
              <a:cs typeface="Times New Roman"/>
            </a:endParaRPr>
          </a:p>
          <a:p>
            <a:pPr eaLnBrk="1" hangingPunct="1">
              <a:lnSpc>
                <a:spcPct val="90000"/>
              </a:lnSpc>
              <a:buNone/>
            </a:pPr>
            <a:endParaRPr lang="pl-PL" altLang="pl-PL" sz="2400" dirty="0">
              <a:latin typeface="Times New Roman"/>
              <a:cs typeface="Times New Roman"/>
            </a:endParaRPr>
          </a:p>
          <a:p>
            <a:pPr marL="0" indent="0" eaLnBrk="1" hangingPunct="1">
              <a:lnSpc>
                <a:spcPct val="90000"/>
              </a:lnSpc>
              <a:buNone/>
            </a:pPr>
            <a:r>
              <a:rPr lang="pl-PL" altLang="pl-PL" sz="2400" dirty="0">
                <a:solidFill>
                  <a:srgbClr val="FF0000"/>
                </a:solidFill>
                <a:cs typeface="Arial"/>
              </a:rPr>
              <a:t>Rada ds. Nadzoru ! - </a:t>
            </a:r>
            <a:r>
              <a:rPr lang="pl-PL" sz="2400" dirty="0">
                <a:solidFill>
                  <a:srgbClr val="000000"/>
                </a:solidFill>
                <a:cs typeface="Arial"/>
              </a:rPr>
              <a:t>przewodniczący (mianowany na nieodnawialną pięcioletnią kadencję), wiceprzewodniczący (jeden z członków Zarządu EBC), czterech przedstawicieli EBC, przedstawiciele krajowych organów nadzoru.</a:t>
            </a:r>
          </a:p>
          <a:p>
            <a:pPr eaLnBrk="1" hangingPunct="1">
              <a:lnSpc>
                <a:spcPct val="90000"/>
              </a:lnSpc>
              <a:buNone/>
            </a:pPr>
            <a:endParaRPr lang="pl-PL" altLang="pl-PL" dirty="0">
              <a:solidFill>
                <a:srgbClr val="FF0000"/>
              </a:solidFill>
              <a:cs typeface="Arial"/>
            </a:endParaRPr>
          </a:p>
        </p:txBody>
      </p:sp>
    </p:spTree>
    <p:extLst>
      <p:ext uri="{BB962C8B-B14F-4D97-AF65-F5344CB8AC3E}">
        <p14:creationId xmlns:p14="http://schemas.microsoft.com/office/powerpoint/2010/main" val="60473735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2381250" y="246063"/>
            <a:ext cx="8229600" cy="633412"/>
          </a:xfrm>
        </p:spPr>
        <p:txBody>
          <a:bodyPr/>
          <a:lstStyle/>
          <a:p>
            <a:pPr eaLnBrk="1" hangingPunct="1"/>
            <a:r>
              <a:rPr lang="pl-PL" altLang="pl-PL" sz="3200">
                <a:latin typeface="Times New Roman" pitchFamily="18" charset="0"/>
              </a:rPr>
              <a:t>Zintegrowany nadzór finansowy</a:t>
            </a:r>
          </a:p>
        </p:txBody>
      </p:sp>
      <p:sp>
        <p:nvSpPr>
          <p:cNvPr id="199683" name="Rectangle 3"/>
          <p:cNvSpPr>
            <a:spLocks noGrp="1" noChangeArrowheads="1"/>
          </p:cNvSpPr>
          <p:nvPr>
            <p:ph type="body" idx="1"/>
          </p:nvPr>
        </p:nvSpPr>
        <p:spPr>
          <a:xfrm>
            <a:off x="2133600" y="1111250"/>
            <a:ext cx="8439150" cy="5148263"/>
          </a:xfrm>
        </p:spPr>
        <p:txBody>
          <a:bodyPr/>
          <a:lstStyle/>
          <a:p>
            <a:pPr eaLnBrk="1" hangingPunct="1">
              <a:lnSpc>
                <a:spcPct val="90000"/>
              </a:lnSpc>
              <a:buFontTx/>
              <a:buNone/>
            </a:pPr>
            <a:r>
              <a:rPr lang="pl-PL" altLang="pl-PL" sz="2000">
                <a:latin typeface="Times New Roman" pitchFamily="18" charset="0"/>
              </a:rPr>
              <a:t>Modele nadzoru finansowego:</a:t>
            </a:r>
          </a:p>
          <a:p>
            <a:pPr eaLnBrk="1" hangingPunct="1">
              <a:lnSpc>
                <a:spcPct val="90000"/>
              </a:lnSpc>
              <a:buFontTx/>
              <a:buChar char="-"/>
            </a:pPr>
            <a:r>
              <a:rPr lang="pl-PL" altLang="pl-PL" sz="2400">
                <a:latin typeface="Times New Roman" pitchFamily="18" charset="0"/>
              </a:rPr>
              <a:t>tradycyjny, bazujący na podejściu funkcjonalnym, w którym każdy sektor rynku finansowego podlega osobnej instytucji nadzorczej,</a:t>
            </a:r>
          </a:p>
          <a:p>
            <a:pPr eaLnBrk="1" hangingPunct="1">
              <a:lnSpc>
                <a:spcPct val="90000"/>
              </a:lnSpc>
              <a:buFontTx/>
              <a:buChar char="-"/>
            </a:pPr>
            <a:r>
              <a:rPr lang="pl-PL" altLang="pl-PL" sz="2400">
                <a:latin typeface="Times New Roman" pitchFamily="18" charset="0"/>
              </a:rPr>
              <a:t>jednego zintegrowanego nadzorcy,</a:t>
            </a:r>
          </a:p>
          <a:p>
            <a:pPr eaLnBrk="1" hangingPunct="1">
              <a:lnSpc>
                <a:spcPct val="90000"/>
              </a:lnSpc>
              <a:buFontTx/>
              <a:buChar char="-"/>
            </a:pPr>
            <a:r>
              <a:rPr lang="pl-PL" altLang="pl-PL" sz="2400">
                <a:latin typeface="Times New Roman" pitchFamily="18" charset="0"/>
              </a:rPr>
              <a:t>tzw. podejścia twin peaks, a więc model nadzoru poprzez cel, opierający się na istnieniu dwóch instytucji nadzorczych, z których jedna odpowiada za ochronę inwestorów, a druga za zachowanie stabilności finansowej,</a:t>
            </a:r>
          </a:p>
          <a:p>
            <a:pPr eaLnBrk="1" hangingPunct="1">
              <a:lnSpc>
                <a:spcPct val="90000"/>
              </a:lnSpc>
              <a:buFontTx/>
              <a:buChar char="-"/>
            </a:pPr>
            <a:r>
              <a:rPr lang="pl-PL" altLang="pl-PL" sz="2400">
                <a:latin typeface="Times New Roman" pitchFamily="18" charset="0"/>
              </a:rPr>
              <a:t>koordynacji poszczególnych agencji, które są w stanie ad hoc tworzyć grupy do zadań specjalnych zajmujące się problemem obejmującym swym zakresem działalność bankową, ubezpieczeniową i inwestycyjną.</a:t>
            </a:r>
          </a:p>
        </p:txBody>
      </p:sp>
    </p:spTree>
    <p:extLst>
      <p:ext uri="{BB962C8B-B14F-4D97-AF65-F5344CB8AC3E}">
        <p14:creationId xmlns:p14="http://schemas.microsoft.com/office/powerpoint/2010/main" val="29849190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ytuł 1"/>
          <p:cNvSpPr>
            <a:spLocks noGrp="1"/>
          </p:cNvSpPr>
          <p:nvPr>
            <p:ph type="title"/>
          </p:nvPr>
        </p:nvSpPr>
        <p:spPr>
          <a:xfrm>
            <a:off x="1981200" y="274639"/>
            <a:ext cx="8229600" cy="561975"/>
          </a:xfrm>
        </p:spPr>
        <p:txBody>
          <a:bodyPr/>
          <a:lstStyle/>
          <a:p>
            <a:r>
              <a:rPr lang="pl-PL" altLang="pl-PL" sz="2400"/>
              <a:t>Europejski System Nadzoru Finansowego</a:t>
            </a:r>
          </a:p>
        </p:txBody>
      </p:sp>
      <p:sp>
        <p:nvSpPr>
          <p:cNvPr id="27651" name="Symbol zastępczy zawartości 2"/>
          <p:cNvSpPr>
            <a:spLocks noGrp="1"/>
          </p:cNvSpPr>
          <p:nvPr>
            <p:ph idx="1"/>
          </p:nvPr>
        </p:nvSpPr>
        <p:spPr>
          <a:xfrm>
            <a:off x="1981200" y="765176"/>
            <a:ext cx="8229600" cy="5832475"/>
          </a:xfrm>
        </p:spPr>
        <p:txBody>
          <a:bodyPr/>
          <a:lstStyle/>
          <a:p>
            <a:pPr>
              <a:buFontTx/>
              <a:buNone/>
            </a:pPr>
            <a:r>
              <a:rPr lang="pl-PL" altLang="pl-PL" sz="2800">
                <a:solidFill>
                  <a:srgbClr val="FF0000"/>
                </a:solidFill>
              </a:rPr>
              <a:t>Europejski Urząd Nadzoru Bankowego (EUNB)</a:t>
            </a:r>
          </a:p>
          <a:p>
            <a:pPr>
              <a:buFontTx/>
              <a:buNone/>
            </a:pPr>
            <a:r>
              <a:rPr lang="pl-PL" altLang="pl-PL" sz="2800" err="1"/>
              <a:t>European</a:t>
            </a:r>
            <a:r>
              <a:rPr lang="pl-PL" altLang="pl-PL" sz="2800"/>
              <a:t> Banking Authority - EBA</a:t>
            </a:r>
          </a:p>
          <a:p>
            <a:pPr>
              <a:buFontTx/>
              <a:buNone/>
            </a:pPr>
            <a:r>
              <a:rPr lang="pl-PL" altLang="pl-PL" sz="2800">
                <a:solidFill>
                  <a:srgbClr val="008000"/>
                </a:solidFill>
              </a:rPr>
              <a:t>Wspólny Komitet Europejskich Urzędów Nadzoru</a:t>
            </a:r>
          </a:p>
          <a:p>
            <a:pPr>
              <a:buFontTx/>
              <a:buNone/>
            </a:pPr>
            <a:r>
              <a:rPr lang="pl-PL" altLang="pl-PL" sz="2800"/>
              <a:t>Joint </a:t>
            </a:r>
            <a:r>
              <a:rPr lang="pl-PL" altLang="pl-PL" sz="2800" err="1"/>
              <a:t>Committee</a:t>
            </a:r>
            <a:r>
              <a:rPr lang="pl-PL" altLang="pl-PL" sz="2800"/>
              <a:t> of the </a:t>
            </a:r>
            <a:r>
              <a:rPr lang="pl-PL" altLang="pl-PL" sz="2800" err="1"/>
              <a:t>European</a:t>
            </a:r>
            <a:r>
              <a:rPr lang="pl-PL" altLang="pl-PL" sz="2800"/>
              <a:t> </a:t>
            </a:r>
            <a:r>
              <a:rPr lang="pl-PL" altLang="pl-PL" sz="2800" err="1"/>
              <a:t>Supervisory</a:t>
            </a:r>
            <a:r>
              <a:rPr lang="pl-PL" altLang="pl-PL" sz="2800"/>
              <a:t> </a:t>
            </a:r>
            <a:r>
              <a:rPr lang="pl-PL" altLang="pl-PL" sz="2800" err="1"/>
              <a:t>Authoriries</a:t>
            </a:r>
            <a:r>
              <a:rPr lang="pl-PL" altLang="pl-PL" sz="2800"/>
              <a:t> (</a:t>
            </a:r>
            <a:r>
              <a:rPr lang="pl-PL" altLang="pl-PL" sz="2800" err="1"/>
              <a:t>ESAs</a:t>
            </a:r>
            <a:r>
              <a:rPr lang="pl-PL" altLang="pl-PL" sz="2800"/>
              <a:t>)</a:t>
            </a:r>
          </a:p>
          <a:p>
            <a:pPr>
              <a:buFontTx/>
              <a:buNone/>
            </a:pPr>
            <a:r>
              <a:rPr lang="pl-PL" altLang="pl-PL" sz="2800">
                <a:solidFill>
                  <a:srgbClr val="FF0000"/>
                </a:solidFill>
              </a:rPr>
              <a:t>Właściwe władze nadzorcze</a:t>
            </a:r>
          </a:p>
          <a:p>
            <a:pPr>
              <a:buFontTx/>
              <a:buNone/>
            </a:pPr>
            <a:r>
              <a:rPr lang="pl-PL" altLang="pl-PL" sz="2800">
                <a:solidFill>
                  <a:srgbClr val="008000"/>
                </a:solidFill>
              </a:rPr>
              <a:t>Europejska Rada ds. Ryzyka Systemowego</a:t>
            </a:r>
          </a:p>
          <a:p>
            <a:pPr>
              <a:buFontTx/>
              <a:buNone/>
            </a:pPr>
            <a:r>
              <a:rPr lang="pl-PL" altLang="pl-PL" sz="2800" err="1"/>
              <a:t>European</a:t>
            </a:r>
            <a:r>
              <a:rPr lang="pl-PL" altLang="pl-PL" sz="2800"/>
              <a:t> </a:t>
            </a:r>
            <a:r>
              <a:rPr lang="pl-PL" altLang="pl-PL" sz="2800" err="1"/>
              <a:t>Systemic</a:t>
            </a:r>
            <a:r>
              <a:rPr lang="pl-PL" altLang="pl-PL" sz="2800"/>
              <a:t> </a:t>
            </a:r>
            <a:r>
              <a:rPr lang="pl-PL" altLang="pl-PL" sz="2800" err="1"/>
              <a:t>Risk</a:t>
            </a:r>
            <a:r>
              <a:rPr lang="pl-PL" altLang="pl-PL" sz="2800"/>
              <a:t> Board – ESRB</a:t>
            </a:r>
          </a:p>
          <a:p>
            <a:pPr>
              <a:buFontTx/>
              <a:buNone/>
            </a:pPr>
            <a:r>
              <a:rPr lang="pl-PL" altLang="pl-PL" sz="2800"/>
              <a:t>Europejski Urząd Nadzoru Ubezpieczeń I Pracowniczych Programów Emerytalnych </a:t>
            </a:r>
          </a:p>
          <a:p>
            <a:pPr>
              <a:buFontTx/>
              <a:buNone/>
            </a:pPr>
            <a:r>
              <a:rPr lang="pl-PL" altLang="pl-PL" sz="2800"/>
              <a:t>Europejski Urząd Nadzoru Giełd i Papierów Wartościowych</a:t>
            </a:r>
          </a:p>
          <a:p>
            <a:pPr>
              <a:buFontTx/>
              <a:buNone/>
            </a:pPr>
            <a:endParaRPr lang="pl-PL" altLang="pl-PL" sz="2800"/>
          </a:p>
        </p:txBody>
      </p:sp>
      <p:sp>
        <p:nvSpPr>
          <p:cNvPr id="2" name="7132c538-620c-471e-b27d-8d6136e3932e"/>
          <p:cNvSpPr/>
          <p:nvPr/>
        </p:nvSpPr>
        <p:spPr>
          <a:xfrm>
            <a:off x="-668338" y="754063"/>
            <a:ext cx="17463" cy="17462"/>
          </a:xfrm>
          <a:custGeom>
            <a:avLst/>
            <a:gdLst>
              <a:gd name="connsiteX0" fmla="*/ 0 w 17145"/>
              <a:gd name="connsiteY0" fmla="*/ 0 h 17145"/>
              <a:gd name="connsiteX1" fmla="*/ 8572 w 17145"/>
              <a:gd name="connsiteY1" fmla="*/ 8573 h 17145"/>
              <a:gd name="connsiteX2" fmla="*/ 17145 w 17145"/>
              <a:gd name="connsiteY2" fmla="*/ 17145 h 17145"/>
            </a:gdLst>
            <a:ahLst/>
            <a:cxnLst>
              <a:cxn ang="0">
                <a:pos x="connsiteX0" y="connsiteY0"/>
              </a:cxn>
              <a:cxn ang="0">
                <a:pos x="connsiteX1" y="connsiteY1"/>
              </a:cxn>
              <a:cxn ang="0">
                <a:pos x="connsiteX2" y="connsiteY2"/>
              </a:cxn>
            </a:cxnLst>
            <a:rect l="l" t="t" r="r" b="b"/>
            <a:pathLst>
              <a:path w="17145" h="17145">
                <a:moveTo>
                  <a:pt x="0" y="0"/>
                </a:moveTo>
                <a:lnTo>
                  <a:pt x="8572" y="8573"/>
                </a:lnTo>
                <a:lnTo>
                  <a:pt x="17145" y="17145"/>
                </a:lnTo>
              </a:path>
            </a:pathLst>
          </a:custGeom>
          <a:ln w="17162"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l-PL"/>
          </a:p>
        </p:txBody>
      </p:sp>
    </p:spTree>
    <p:extLst>
      <p:ext uri="{BB962C8B-B14F-4D97-AF65-F5344CB8AC3E}">
        <p14:creationId xmlns:p14="http://schemas.microsoft.com/office/powerpoint/2010/main" val="7118529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txBox="1">
            <a:spLocks/>
          </p:cNvSpPr>
          <p:nvPr/>
        </p:nvSpPr>
        <p:spPr>
          <a:xfrm>
            <a:off x="2135188" y="549275"/>
            <a:ext cx="4176712" cy="706438"/>
          </a:xfrm>
          <a:prstGeom prst="rect">
            <a:avLst/>
          </a:prstGeom>
        </p:spPr>
        <p:txBody>
          <a:bodyPr anchor="ctr">
            <a:normAutofit fontScale="92500"/>
          </a:bodyPr>
          <a:lstStyle/>
          <a:p>
            <a:pPr algn="ctr">
              <a:defRPr/>
            </a:pPr>
            <a:r>
              <a:rPr lang="pl-PL" altLang="pl-PL" sz="2800">
                <a:latin typeface="Times New Roman" pitchFamily="18" charset="0"/>
                <a:ea typeface="+mj-ea"/>
                <a:cs typeface="Times New Roman" pitchFamily="18" charset="0"/>
              </a:rPr>
              <a:t>Europejski Nadzór Bankowy</a:t>
            </a:r>
          </a:p>
        </p:txBody>
      </p:sp>
      <p:cxnSp>
        <p:nvCxnSpPr>
          <p:cNvPr id="8" name="Łącznik prosty ze strzałką 7"/>
          <p:cNvCxnSpPr/>
          <p:nvPr/>
        </p:nvCxnSpPr>
        <p:spPr>
          <a:xfrm flipH="1">
            <a:off x="6240464" y="692151"/>
            <a:ext cx="935037" cy="504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Prostokąt 11"/>
          <p:cNvSpPr/>
          <p:nvPr/>
        </p:nvSpPr>
        <p:spPr>
          <a:xfrm>
            <a:off x="6743700" y="1"/>
            <a:ext cx="3600450" cy="1196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2400">
                <a:solidFill>
                  <a:schemeClr val="tx1"/>
                </a:solidFill>
                <a:latin typeface="Times New Roman" pitchFamily="18" charset="0"/>
                <a:cs typeface="Times New Roman" pitchFamily="18" charset="0"/>
              </a:rPr>
              <a:t>Europejski System Nadzoru Finansowego</a:t>
            </a:r>
          </a:p>
        </p:txBody>
      </p:sp>
      <p:sp>
        <p:nvSpPr>
          <p:cNvPr id="15" name="Prostokąt 14"/>
          <p:cNvSpPr/>
          <p:nvPr/>
        </p:nvSpPr>
        <p:spPr>
          <a:xfrm>
            <a:off x="1774826" y="404813"/>
            <a:ext cx="4752975" cy="10080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6" name="Prostokąt 15"/>
          <p:cNvSpPr/>
          <p:nvPr/>
        </p:nvSpPr>
        <p:spPr>
          <a:xfrm>
            <a:off x="1703388" y="1268414"/>
            <a:ext cx="5256212" cy="53292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7" name="Prostokąt 16"/>
          <p:cNvSpPr/>
          <p:nvPr/>
        </p:nvSpPr>
        <p:spPr>
          <a:xfrm>
            <a:off x="8616950" y="981075"/>
            <a:ext cx="1727200" cy="1441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a:solidFill>
                  <a:schemeClr val="tx1"/>
                </a:solidFill>
              </a:rPr>
              <a:t>Europejska Rada ds. Ryzyka Systemowego</a:t>
            </a:r>
          </a:p>
          <a:p>
            <a:pPr algn="ctr">
              <a:defRPr/>
            </a:pPr>
            <a:r>
              <a:rPr lang="pl-PL" b="1">
                <a:solidFill>
                  <a:schemeClr val="tx1"/>
                </a:solidFill>
              </a:rPr>
              <a:t>ESRB</a:t>
            </a:r>
          </a:p>
        </p:txBody>
      </p:sp>
      <p:sp>
        <p:nvSpPr>
          <p:cNvPr id="18" name="Prostokąt 17"/>
          <p:cNvSpPr/>
          <p:nvPr/>
        </p:nvSpPr>
        <p:spPr>
          <a:xfrm>
            <a:off x="6959600" y="1484314"/>
            <a:ext cx="1873250" cy="13684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a:solidFill>
                  <a:schemeClr val="tx1"/>
                </a:solidFill>
              </a:rPr>
              <a:t>Wspólny Komitet Europejskich Urzędów Nadzoru</a:t>
            </a:r>
          </a:p>
          <a:p>
            <a:pPr algn="ctr">
              <a:defRPr/>
            </a:pPr>
            <a:r>
              <a:rPr lang="pl-PL" b="1" err="1">
                <a:solidFill>
                  <a:schemeClr val="tx1"/>
                </a:solidFill>
              </a:rPr>
              <a:t>ESAs</a:t>
            </a:r>
            <a:endParaRPr lang="pl-PL" b="1">
              <a:solidFill>
                <a:schemeClr val="tx1"/>
              </a:solidFill>
            </a:endParaRPr>
          </a:p>
        </p:txBody>
      </p:sp>
      <p:sp>
        <p:nvSpPr>
          <p:cNvPr id="19" name="Prostokąt 18"/>
          <p:cNvSpPr/>
          <p:nvPr/>
        </p:nvSpPr>
        <p:spPr>
          <a:xfrm>
            <a:off x="3359150" y="1557338"/>
            <a:ext cx="1944688" cy="1223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b="1">
                <a:solidFill>
                  <a:schemeClr val="tx1"/>
                </a:solidFill>
              </a:rPr>
              <a:t>Europejski Urząd Nadzoru Bankowego</a:t>
            </a:r>
          </a:p>
          <a:p>
            <a:pPr algn="ctr">
              <a:defRPr/>
            </a:pPr>
            <a:r>
              <a:rPr lang="pl-PL" b="1">
                <a:solidFill>
                  <a:schemeClr val="tx1"/>
                </a:solidFill>
              </a:rPr>
              <a:t>EBA</a:t>
            </a:r>
          </a:p>
        </p:txBody>
      </p:sp>
      <p:cxnSp>
        <p:nvCxnSpPr>
          <p:cNvPr id="21" name="Łącznik prosty ze strzałką 20"/>
          <p:cNvCxnSpPr/>
          <p:nvPr/>
        </p:nvCxnSpPr>
        <p:spPr>
          <a:xfrm flipH="1">
            <a:off x="8616951" y="2276475"/>
            <a:ext cx="792163" cy="431800"/>
          </a:xfrm>
          <a:prstGeom prst="straightConnector1">
            <a:avLst/>
          </a:prstGeom>
          <a:ln w="38100">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Łącznik prosty ze strzałką 22"/>
          <p:cNvCxnSpPr/>
          <p:nvPr/>
        </p:nvCxnSpPr>
        <p:spPr>
          <a:xfrm>
            <a:off x="5232401" y="2636838"/>
            <a:ext cx="1800225" cy="0"/>
          </a:xfrm>
          <a:prstGeom prst="straightConnector1">
            <a:avLst/>
          </a:prstGeom>
          <a:ln w="38100">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Elipsa 24"/>
          <p:cNvSpPr/>
          <p:nvPr/>
        </p:nvSpPr>
        <p:spPr>
          <a:xfrm>
            <a:off x="5591175" y="3213101"/>
            <a:ext cx="1225550" cy="1152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600">
                <a:solidFill>
                  <a:schemeClr val="tx1"/>
                </a:solidFill>
              </a:rPr>
              <a:t>Krajowe władze nadzorcze</a:t>
            </a:r>
          </a:p>
        </p:txBody>
      </p:sp>
      <p:sp>
        <p:nvSpPr>
          <p:cNvPr id="30" name="Elipsa 29"/>
          <p:cNvSpPr/>
          <p:nvPr/>
        </p:nvSpPr>
        <p:spPr>
          <a:xfrm>
            <a:off x="4295776" y="3213101"/>
            <a:ext cx="1223963" cy="1152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600">
                <a:solidFill>
                  <a:schemeClr val="tx1"/>
                </a:solidFill>
              </a:rPr>
              <a:t>Krajowe władze nadzorcze</a:t>
            </a:r>
          </a:p>
        </p:txBody>
      </p:sp>
      <p:sp>
        <p:nvSpPr>
          <p:cNvPr id="31" name="Elipsa 30"/>
          <p:cNvSpPr/>
          <p:nvPr/>
        </p:nvSpPr>
        <p:spPr>
          <a:xfrm>
            <a:off x="3000376" y="3213101"/>
            <a:ext cx="1223963" cy="1152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600">
                <a:solidFill>
                  <a:schemeClr val="tx1"/>
                </a:solidFill>
              </a:rPr>
              <a:t>Krajowe władze nadzorcze</a:t>
            </a:r>
          </a:p>
        </p:txBody>
      </p:sp>
      <p:cxnSp>
        <p:nvCxnSpPr>
          <p:cNvPr id="33" name="Łącznik prosty ze strzałką 32"/>
          <p:cNvCxnSpPr/>
          <p:nvPr/>
        </p:nvCxnSpPr>
        <p:spPr>
          <a:xfrm flipH="1">
            <a:off x="4727575" y="2781301"/>
            <a:ext cx="215900" cy="57626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Łącznik prosty ze strzałką 33"/>
          <p:cNvCxnSpPr/>
          <p:nvPr/>
        </p:nvCxnSpPr>
        <p:spPr>
          <a:xfrm>
            <a:off x="5087938" y="2708275"/>
            <a:ext cx="863600" cy="6492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Łącznik prosty ze strzałką 37"/>
          <p:cNvCxnSpPr/>
          <p:nvPr/>
        </p:nvCxnSpPr>
        <p:spPr>
          <a:xfrm flipH="1">
            <a:off x="3503613" y="2781300"/>
            <a:ext cx="576262" cy="6477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Elipsa 40"/>
          <p:cNvSpPr/>
          <p:nvPr/>
        </p:nvSpPr>
        <p:spPr>
          <a:xfrm>
            <a:off x="1847850" y="4797426"/>
            <a:ext cx="647700" cy="5762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a:solidFill>
                  <a:schemeClr val="tx1"/>
                </a:solidFill>
              </a:rPr>
              <a:t>IK</a:t>
            </a:r>
          </a:p>
        </p:txBody>
      </p:sp>
      <p:cxnSp>
        <p:nvCxnSpPr>
          <p:cNvPr id="51" name="Łącznik prosty 50"/>
          <p:cNvCxnSpPr/>
          <p:nvPr/>
        </p:nvCxnSpPr>
        <p:spPr>
          <a:xfrm flipH="1">
            <a:off x="4224339" y="1412876"/>
            <a:ext cx="34925" cy="5184775"/>
          </a:xfrm>
          <a:prstGeom prst="line">
            <a:avLst/>
          </a:prstGeom>
          <a:ln cmpd="sng">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2" name="Prostokąt 51"/>
          <p:cNvSpPr/>
          <p:nvPr/>
        </p:nvSpPr>
        <p:spPr>
          <a:xfrm>
            <a:off x="4511676" y="5876926"/>
            <a:ext cx="2016125" cy="7651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a:solidFill>
                  <a:schemeClr val="tx1"/>
                </a:solidFill>
              </a:rPr>
              <a:t>Pozostałe państwa członkowskie</a:t>
            </a:r>
          </a:p>
        </p:txBody>
      </p:sp>
      <p:sp>
        <p:nvSpPr>
          <p:cNvPr id="54" name="Prostokąt 53"/>
          <p:cNvSpPr/>
          <p:nvPr/>
        </p:nvSpPr>
        <p:spPr>
          <a:xfrm>
            <a:off x="1919289" y="6021389"/>
            <a:ext cx="2016125" cy="5492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a:solidFill>
                  <a:srgbClr val="00B050"/>
                </a:solidFill>
              </a:rPr>
              <a:t>Kraje EMU (</a:t>
            </a:r>
            <a:r>
              <a:rPr lang="pl-PL" err="1">
                <a:solidFill>
                  <a:srgbClr val="00B050"/>
                </a:solidFill>
              </a:rPr>
              <a:t>UEiM</a:t>
            </a:r>
            <a:r>
              <a:rPr lang="pl-PL">
                <a:solidFill>
                  <a:srgbClr val="00B050"/>
                </a:solidFill>
              </a:rPr>
              <a:t>)</a:t>
            </a:r>
          </a:p>
        </p:txBody>
      </p:sp>
      <p:sp>
        <p:nvSpPr>
          <p:cNvPr id="55" name="Elipsa 54"/>
          <p:cNvSpPr/>
          <p:nvPr/>
        </p:nvSpPr>
        <p:spPr>
          <a:xfrm>
            <a:off x="2640013" y="4797426"/>
            <a:ext cx="647700" cy="5762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a:solidFill>
                  <a:schemeClr val="tx1"/>
                </a:solidFill>
              </a:rPr>
              <a:t>IK</a:t>
            </a:r>
          </a:p>
        </p:txBody>
      </p:sp>
      <p:sp>
        <p:nvSpPr>
          <p:cNvPr id="56" name="Elipsa 55"/>
          <p:cNvSpPr/>
          <p:nvPr/>
        </p:nvSpPr>
        <p:spPr>
          <a:xfrm>
            <a:off x="3503613" y="4797426"/>
            <a:ext cx="647700" cy="5762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a:solidFill>
                  <a:schemeClr val="tx1"/>
                </a:solidFill>
              </a:rPr>
              <a:t>IK</a:t>
            </a:r>
          </a:p>
        </p:txBody>
      </p:sp>
      <p:sp>
        <p:nvSpPr>
          <p:cNvPr id="57" name="Elipsa 56"/>
          <p:cNvSpPr/>
          <p:nvPr/>
        </p:nvSpPr>
        <p:spPr>
          <a:xfrm>
            <a:off x="4440238" y="4797426"/>
            <a:ext cx="647700" cy="5762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a:solidFill>
                  <a:schemeClr val="tx1"/>
                </a:solidFill>
              </a:rPr>
              <a:t>IK</a:t>
            </a:r>
          </a:p>
        </p:txBody>
      </p:sp>
      <p:sp>
        <p:nvSpPr>
          <p:cNvPr id="58" name="Elipsa 57"/>
          <p:cNvSpPr/>
          <p:nvPr/>
        </p:nvSpPr>
        <p:spPr>
          <a:xfrm>
            <a:off x="5232400" y="4797426"/>
            <a:ext cx="647700" cy="5762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a:solidFill>
                  <a:schemeClr val="tx1"/>
                </a:solidFill>
              </a:rPr>
              <a:t>IK</a:t>
            </a:r>
          </a:p>
        </p:txBody>
      </p:sp>
      <p:sp>
        <p:nvSpPr>
          <p:cNvPr id="59" name="Elipsa 58"/>
          <p:cNvSpPr/>
          <p:nvPr/>
        </p:nvSpPr>
        <p:spPr>
          <a:xfrm>
            <a:off x="6024563" y="4797426"/>
            <a:ext cx="647700" cy="5762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a:solidFill>
                  <a:schemeClr val="tx1"/>
                </a:solidFill>
              </a:rPr>
              <a:t>IK</a:t>
            </a:r>
          </a:p>
        </p:txBody>
      </p:sp>
      <p:cxnSp>
        <p:nvCxnSpPr>
          <p:cNvPr id="60" name="Łącznik prosty ze strzałką 59"/>
          <p:cNvCxnSpPr>
            <a:stCxn id="30" idx="4"/>
          </p:cNvCxnSpPr>
          <p:nvPr/>
        </p:nvCxnSpPr>
        <p:spPr>
          <a:xfrm flipH="1">
            <a:off x="4727576" y="4365625"/>
            <a:ext cx="180975" cy="4318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Łącznik prosty ze strzałką 61"/>
          <p:cNvCxnSpPr/>
          <p:nvPr/>
        </p:nvCxnSpPr>
        <p:spPr>
          <a:xfrm>
            <a:off x="5232401" y="4292600"/>
            <a:ext cx="322263" cy="52863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Łącznik prosty ze strzałką 65"/>
          <p:cNvCxnSpPr/>
          <p:nvPr/>
        </p:nvCxnSpPr>
        <p:spPr>
          <a:xfrm>
            <a:off x="6383338" y="4365625"/>
            <a:ext cx="0" cy="50323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Łącznik prosty ze strzałką 68"/>
          <p:cNvCxnSpPr/>
          <p:nvPr/>
        </p:nvCxnSpPr>
        <p:spPr>
          <a:xfrm>
            <a:off x="3792538" y="4365625"/>
            <a:ext cx="0" cy="50323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Łącznik prosty ze strzałką 69"/>
          <p:cNvCxnSpPr/>
          <p:nvPr/>
        </p:nvCxnSpPr>
        <p:spPr>
          <a:xfrm flipH="1">
            <a:off x="3000375" y="4292601"/>
            <a:ext cx="431800" cy="57626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4" name="Elipsa 73"/>
          <p:cNvSpPr/>
          <p:nvPr/>
        </p:nvSpPr>
        <p:spPr>
          <a:xfrm>
            <a:off x="1524001" y="3213101"/>
            <a:ext cx="1223963" cy="1152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600">
                <a:solidFill>
                  <a:schemeClr val="tx1"/>
                </a:solidFill>
              </a:rPr>
              <a:t>Krajowe władze nadzorcze</a:t>
            </a:r>
          </a:p>
        </p:txBody>
      </p:sp>
      <p:cxnSp>
        <p:nvCxnSpPr>
          <p:cNvPr id="75" name="Łącznik prosty ze strzałką 74"/>
          <p:cNvCxnSpPr/>
          <p:nvPr/>
        </p:nvCxnSpPr>
        <p:spPr>
          <a:xfrm>
            <a:off x="2351088" y="4365625"/>
            <a:ext cx="0" cy="50323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Łącznik prosty ze strzałką 75"/>
          <p:cNvCxnSpPr/>
          <p:nvPr/>
        </p:nvCxnSpPr>
        <p:spPr>
          <a:xfrm flipH="1">
            <a:off x="2566989" y="2636838"/>
            <a:ext cx="936625" cy="79216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8" name="Elipsa 77"/>
          <p:cNvSpPr/>
          <p:nvPr/>
        </p:nvSpPr>
        <p:spPr>
          <a:xfrm>
            <a:off x="1847850" y="1484314"/>
            <a:ext cx="1295400" cy="1584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2000" b="1">
                <a:solidFill>
                  <a:srgbClr val="FF0000"/>
                </a:solidFill>
              </a:rPr>
              <a:t>EBC</a:t>
            </a:r>
          </a:p>
        </p:txBody>
      </p:sp>
      <p:cxnSp>
        <p:nvCxnSpPr>
          <p:cNvPr id="80" name="Łącznik prosty ze strzałką 79"/>
          <p:cNvCxnSpPr/>
          <p:nvPr/>
        </p:nvCxnSpPr>
        <p:spPr>
          <a:xfrm>
            <a:off x="3000376" y="2205038"/>
            <a:ext cx="574675" cy="0"/>
          </a:xfrm>
          <a:prstGeom prst="straightConnector1">
            <a:avLst/>
          </a:prstGeom>
          <a:ln cmpd="sng">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2" name="Łącznik prosty ze strzałką 81"/>
          <p:cNvCxnSpPr>
            <a:endCxn id="74" idx="0"/>
          </p:cNvCxnSpPr>
          <p:nvPr/>
        </p:nvCxnSpPr>
        <p:spPr>
          <a:xfrm flipH="1">
            <a:off x="2136776" y="2565400"/>
            <a:ext cx="34925" cy="647700"/>
          </a:xfrm>
          <a:prstGeom prst="straightConnector1">
            <a:avLst/>
          </a:prstGeom>
          <a:ln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3" name="Łącznik prosty ze strzałką 82"/>
          <p:cNvCxnSpPr/>
          <p:nvPr/>
        </p:nvCxnSpPr>
        <p:spPr>
          <a:xfrm>
            <a:off x="2819400" y="2565401"/>
            <a:ext cx="539750" cy="792163"/>
          </a:xfrm>
          <a:prstGeom prst="straightConnector1">
            <a:avLst/>
          </a:prstGeom>
          <a:ln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5" name="Łącznik prosty ze strzałką 84"/>
          <p:cNvCxnSpPr/>
          <p:nvPr/>
        </p:nvCxnSpPr>
        <p:spPr>
          <a:xfrm flipH="1">
            <a:off x="2135188" y="4221163"/>
            <a:ext cx="36512" cy="647700"/>
          </a:xfrm>
          <a:prstGeom prst="straightConnector1">
            <a:avLst/>
          </a:prstGeom>
          <a:ln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6" name="Łącznik prosty ze strzałką 85"/>
          <p:cNvCxnSpPr/>
          <p:nvPr/>
        </p:nvCxnSpPr>
        <p:spPr>
          <a:xfrm flipH="1">
            <a:off x="3648076" y="4292600"/>
            <a:ext cx="34925" cy="649288"/>
          </a:xfrm>
          <a:prstGeom prst="straightConnector1">
            <a:avLst/>
          </a:prstGeom>
          <a:ln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7" name="Łącznik prosty ze strzałką 86"/>
          <p:cNvCxnSpPr/>
          <p:nvPr/>
        </p:nvCxnSpPr>
        <p:spPr>
          <a:xfrm flipH="1">
            <a:off x="2927351" y="4221163"/>
            <a:ext cx="360363" cy="647700"/>
          </a:xfrm>
          <a:prstGeom prst="straightConnector1">
            <a:avLst/>
          </a:prstGeom>
          <a:ln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9" name="Łącznik prosty ze strzałką 88"/>
          <p:cNvCxnSpPr/>
          <p:nvPr/>
        </p:nvCxnSpPr>
        <p:spPr>
          <a:xfrm>
            <a:off x="2711451" y="2636839"/>
            <a:ext cx="144463" cy="2160587"/>
          </a:xfrm>
          <a:prstGeom prst="straightConnector1">
            <a:avLst/>
          </a:prstGeom>
          <a:ln w="38100" cmpd="tri">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1" name="Prostokąt 90"/>
          <p:cNvSpPr/>
          <p:nvPr/>
        </p:nvSpPr>
        <p:spPr>
          <a:xfrm>
            <a:off x="1774825" y="5445126"/>
            <a:ext cx="2376488" cy="5762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600" b="1">
                <a:solidFill>
                  <a:srgbClr val="FF0000"/>
                </a:solidFill>
              </a:rPr>
              <a:t>JEDNOLITY MECHANIZM NADZORCZY</a:t>
            </a:r>
          </a:p>
        </p:txBody>
      </p:sp>
      <p:cxnSp>
        <p:nvCxnSpPr>
          <p:cNvPr id="93" name="Łącznik prosty ze strzałką 92"/>
          <p:cNvCxnSpPr/>
          <p:nvPr/>
        </p:nvCxnSpPr>
        <p:spPr>
          <a:xfrm>
            <a:off x="2927351" y="2565400"/>
            <a:ext cx="1476375" cy="88900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5" name="Prostokąt 44"/>
          <p:cNvSpPr/>
          <p:nvPr/>
        </p:nvSpPr>
        <p:spPr>
          <a:xfrm>
            <a:off x="1847851" y="2420938"/>
            <a:ext cx="1368425" cy="5762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a:solidFill>
                  <a:schemeClr val="tx1"/>
                </a:solidFill>
              </a:rPr>
              <a:t>Rada ds. Nadzoru</a:t>
            </a:r>
          </a:p>
        </p:txBody>
      </p:sp>
    </p:spTree>
    <p:extLst>
      <p:ext uri="{BB962C8B-B14F-4D97-AF65-F5344CB8AC3E}">
        <p14:creationId xmlns:p14="http://schemas.microsoft.com/office/powerpoint/2010/main" val="2607660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iekt 4"/>
          <p:cNvGraphicFramePr>
            <a:graphicFrameLocks noChangeAspect="1"/>
          </p:cNvGraphicFramePr>
          <p:nvPr>
            <p:extLst>
              <p:ext uri="{D42A27DB-BD31-4B8C-83A1-F6EECF244321}">
                <p14:modId xmlns:p14="http://schemas.microsoft.com/office/powerpoint/2010/main" val="1913768432"/>
              </p:ext>
            </p:extLst>
          </p:nvPr>
        </p:nvGraphicFramePr>
        <p:xfrm>
          <a:off x="152400" y="134938"/>
          <a:ext cx="11663363" cy="8748712"/>
        </p:xfrm>
        <a:graphic>
          <a:graphicData uri="http://schemas.openxmlformats.org/presentationml/2006/ole">
            <mc:AlternateContent xmlns:mc="http://schemas.openxmlformats.org/markup-compatibility/2006">
              <mc:Choice xmlns:v="urn:schemas-microsoft-com:vml" Requires="v">
                <p:oleObj spid="_x0000_s2572" name="Document" r:id="rId3" imgW="5873736" imgH="4413788" progId="Word.Document.12">
                  <p:embed/>
                </p:oleObj>
              </mc:Choice>
              <mc:Fallback>
                <p:oleObj name="Document" r:id="rId3" imgW="5873736" imgH="4413788" progId="Word.Document.12">
                  <p:embed/>
                  <p:pic>
                    <p:nvPicPr>
                      <p:cNvPr id="0" name=""/>
                      <p:cNvPicPr/>
                      <p:nvPr/>
                    </p:nvPicPr>
                    <p:blipFill>
                      <a:blip r:embed="rId4"/>
                      <a:stretch>
                        <a:fillRect/>
                      </a:stretch>
                    </p:blipFill>
                    <p:spPr>
                      <a:xfrm>
                        <a:off x="152400" y="134938"/>
                        <a:ext cx="11663363" cy="8748712"/>
                      </a:xfrm>
                      <a:prstGeom prst="rect">
                        <a:avLst/>
                      </a:prstGeom>
                    </p:spPr>
                  </p:pic>
                </p:oleObj>
              </mc:Fallback>
            </mc:AlternateContent>
          </a:graphicData>
        </a:graphic>
      </p:graphicFrame>
    </p:spTree>
    <p:extLst>
      <p:ext uri="{BB962C8B-B14F-4D97-AF65-F5344CB8AC3E}">
        <p14:creationId xmlns:p14="http://schemas.microsoft.com/office/powerpoint/2010/main" val="240186756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2066925" y="627063"/>
            <a:ext cx="8229600" cy="706437"/>
          </a:xfrm>
        </p:spPr>
        <p:txBody>
          <a:bodyPr/>
          <a:lstStyle/>
          <a:p>
            <a:pPr eaLnBrk="1" hangingPunct="1"/>
            <a:r>
              <a:rPr lang="pl-PL" altLang="pl-PL" sz="2800">
                <a:latin typeface="Times New Roman" pitchFamily="18" charset="0"/>
              </a:rPr>
              <a:t>Zintegrowany nadzór finansowy</a:t>
            </a:r>
          </a:p>
        </p:txBody>
      </p:sp>
      <p:sp>
        <p:nvSpPr>
          <p:cNvPr id="200707" name="Rectangle 3"/>
          <p:cNvSpPr>
            <a:spLocks noGrp="1" noChangeArrowheads="1"/>
          </p:cNvSpPr>
          <p:nvPr>
            <p:ph type="body" idx="1"/>
          </p:nvPr>
        </p:nvSpPr>
        <p:spPr>
          <a:xfrm>
            <a:off x="1457325" y="1762126"/>
            <a:ext cx="10125075" cy="4364038"/>
          </a:xfrm>
        </p:spPr>
        <p:txBody>
          <a:bodyPr/>
          <a:lstStyle/>
          <a:p>
            <a:pPr eaLnBrk="1" hangingPunct="1">
              <a:buFontTx/>
              <a:buNone/>
            </a:pPr>
            <a:r>
              <a:rPr lang="pl-PL" altLang="pl-PL" sz="2800"/>
              <a:t>zintegrowany nadzór finansowy nad całym rynkiem finansowym (w tym i nad rynkiem bankowym od 1 stycznia 2008 r.)</a:t>
            </a:r>
          </a:p>
          <a:p>
            <a:pPr eaLnBrk="1" hangingPunct="1">
              <a:buFontTx/>
              <a:buNone/>
            </a:pPr>
            <a:r>
              <a:rPr lang="pl-PL" altLang="pl-PL" sz="2800"/>
              <a:t>jest wykonywany przez </a:t>
            </a:r>
          </a:p>
          <a:p>
            <a:pPr eaLnBrk="1" hangingPunct="1">
              <a:buFontTx/>
              <a:buNone/>
            </a:pPr>
            <a:r>
              <a:rPr lang="pl-PL" altLang="pl-PL" sz="2800" b="1"/>
              <a:t>Komisję Nadzoru Finansowego</a:t>
            </a:r>
            <a:r>
              <a:rPr lang="pl-PL" altLang="pl-PL" sz="2800"/>
              <a:t> – za pomocą </a:t>
            </a:r>
          </a:p>
          <a:p>
            <a:pPr eaLnBrk="1" hangingPunct="1">
              <a:buFontTx/>
              <a:buNone/>
            </a:pPr>
            <a:r>
              <a:rPr lang="pl-PL" altLang="pl-PL" sz="2800" b="1"/>
              <a:t>Urzędu Komisji Nadzoru Finansowego</a:t>
            </a:r>
            <a:r>
              <a:rPr lang="pl-PL" altLang="pl-PL" sz="2800"/>
              <a:t>. </a:t>
            </a:r>
          </a:p>
          <a:p>
            <a:pPr eaLnBrk="1" hangingPunct="1">
              <a:buFontTx/>
              <a:buNone/>
            </a:pPr>
            <a:r>
              <a:rPr lang="pl-PL" altLang="pl-PL" sz="2800" b="1">
                <a:solidFill>
                  <a:srgbClr val="CC3300"/>
                </a:solidFill>
              </a:rPr>
              <a:t>Nadzór nad działalnością Komisji sprawuje Prezes Rady Ministrów</a:t>
            </a:r>
            <a:r>
              <a:rPr lang="pl-PL" altLang="pl-PL" sz="2800" b="1"/>
              <a:t>.</a:t>
            </a:r>
            <a:r>
              <a:rPr lang="pl-PL" altLang="pl-PL" sz="2800"/>
              <a:t> </a:t>
            </a:r>
          </a:p>
        </p:txBody>
      </p:sp>
    </p:spTree>
    <p:extLst>
      <p:ext uri="{BB962C8B-B14F-4D97-AF65-F5344CB8AC3E}">
        <p14:creationId xmlns:p14="http://schemas.microsoft.com/office/powerpoint/2010/main" val="260723591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3"/>
          <p:cNvSpPr>
            <a:spLocks noGrp="1" noChangeArrowheads="1"/>
          </p:cNvSpPr>
          <p:nvPr>
            <p:ph type="body" idx="1"/>
          </p:nvPr>
        </p:nvSpPr>
        <p:spPr>
          <a:xfrm>
            <a:off x="1933575" y="736600"/>
            <a:ext cx="8229600" cy="5360988"/>
          </a:xfrm>
        </p:spPr>
        <p:txBody>
          <a:bodyPr/>
          <a:lstStyle/>
          <a:p>
            <a:pPr eaLnBrk="1" hangingPunct="1">
              <a:buFontTx/>
              <a:buNone/>
            </a:pPr>
            <a:r>
              <a:rPr lang="pl-PL" altLang="pl-PL" sz="2800">
                <a:latin typeface="Times New Roman" pitchFamily="18" charset="0"/>
              </a:rPr>
              <a:t>Od 1 stycznia 2008 r. zadania Komisja Nadzoru Finansowego (KNF) wykonuje zadania należące dotychczas do Komisji Nadzoru Bankowego</a:t>
            </a:r>
          </a:p>
          <a:p>
            <a:pPr eaLnBrk="1" hangingPunct="1">
              <a:buFontTx/>
              <a:buNone/>
            </a:pPr>
            <a:endParaRPr lang="pl-PL" altLang="pl-PL" sz="2800">
              <a:latin typeface="Times New Roman" pitchFamily="18" charset="0"/>
            </a:endParaRPr>
          </a:p>
          <a:p>
            <a:pPr eaLnBrk="1" hangingPunct="1">
              <a:buFontTx/>
              <a:buNone/>
            </a:pPr>
            <a:r>
              <a:rPr lang="pl-PL" altLang="pl-PL" sz="2800">
                <a:latin typeface="Times New Roman" pitchFamily="18" charset="0"/>
              </a:rPr>
              <a:t>Z dniem 31 grudnia 2007 r. znosi się:</a:t>
            </a:r>
          </a:p>
          <a:p>
            <a:pPr eaLnBrk="1" hangingPunct="1">
              <a:buFontTx/>
              <a:buChar char="-"/>
            </a:pPr>
            <a:r>
              <a:rPr lang="pl-PL" altLang="pl-PL" sz="2800">
                <a:latin typeface="Times New Roman" pitchFamily="18" charset="0"/>
              </a:rPr>
              <a:t>Komisję Nadzoru Bankowego</a:t>
            </a:r>
          </a:p>
          <a:p>
            <a:pPr eaLnBrk="1" hangingPunct="1">
              <a:buFontTx/>
              <a:buChar char="-"/>
            </a:pPr>
            <a:r>
              <a:rPr lang="pl-PL" altLang="pl-PL" sz="2800">
                <a:latin typeface="Times New Roman" pitchFamily="18" charset="0"/>
              </a:rPr>
              <a:t>Likwiduje się Generalny Inspektorat Nadzoru Bankowego</a:t>
            </a:r>
          </a:p>
          <a:p>
            <a:pPr eaLnBrk="1" hangingPunct="1">
              <a:buFontTx/>
              <a:buNone/>
            </a:pPr>
            <a:r>
              <a:rPr lang="pl-PL" altLang="pl-PL" sz="2800">
                <a:latin typeface="Times New Roman" pitchFamily="18" charset="0"/>
              </a:rPr>
              <a:t>To znaczy, że zadania GINB od 1 stycznia 2008 realizuje Urząd Komisji Nadzoru Finansowego</a:t>
            </a:r>
          </a:p>
          <a:p>
            <a:pPr eaLnBrk="1" hangingPunct="1">
              <a:buFontTx/>
              <a:buNone/>
            </a:pPr>
            <a:endParaRPr lang="pl-PL" altLang="pl-PL" sz="2800"/>
          </a:p>
        </p:txBody>
      </p:sp>
    </p:spTree>
    <p:extLst>
      <p:ext uri="{BB962C8B-B14F-4D97-AF65-F5344CB8AC3E}">
        <p14:creationId xmlns:p14="http://schemas.microsoft.com/office/powerpoint/2010/main" val="313242800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3"/>
          <p:cNvSpPr>
            <a:spLocks noGrp="1" noChangeArrowheads="1"/>
          </p:cNvSpPr>
          <p:nvPr>
            <p:ph type="body" idx="1"/>
          </p:nvPr>
        </p:nvSpPr>
        <p:spPr>
          <a:xfrm>
            <a:off x="2038350" y="495300"/>
            <a:ext cx="8229600" cy="5649913"/>
          </a:xfrm>
        </p:spPr>
        <p:txBody>
          <a:bodyPr/>
          <a:lstStyle/>
          <a:p>
            <a:pPr eaLnBrk="1" hangingPunct="1">
              <a:buFontTx/>
              <a:buNone/>
            </a:pPr>
            <a:r>
              <a:rPr lang="pl-PL" altLang="pl-PL"/>
              <a:t>Z dniem wejścia w życie ustawy o nadzorze nad rynkiem finansowym (czyli z </a:t>
            </a:r>
            <a:r>
              <a:rPr lang="pl-PL" altLang="pl-PL">
                <a:solidFill>
                  <a:schemeClr val="accent2"/>
                </a:solidFill>
              </a:rPr>
              <a:t>dniem</a:t>
            </a:r>
            <a:r>
              <a:rPr lang="pl-PL" altLang="pl-PL"/>
              <a:t> </a:t>
            </a:r>
          </a:p>
          <a:p>
            <a:pPr eaLnBrk="1" hangingPunct="1">
              <a:buFontTx/>
              <a:buNone/>
            </a:pPr>
            <a:r>
              <a:rPr lang="pl-PL" altLang="pl-PL" b="1">
                <a:solidFill>
                  <a:schemeClr val="accent2"/>
                </a:solidFill>
              </a:rPr>
              <a:t>19 września 2006 r.) </a:t>
            </a:r>
            <a:r>
              <a:rPr lang="pl-PL" altLang="pl-PL"/>
              <a:t>znosi się:</a:t>
            </a:r>
          </a:p>
          <a:p>
            <a:pPr eaLnBrk="1" hangingPunct="1">
              <a:buFontTx/>
              <a:buChar char="-"/>
            </a:pPr>
            <a:r>
              <a:rPr lang="pl-PL" altLang="pl-PL">
                <a:latin typeface="Times New Roman" pitchFamily="18" charset="0"/>
              </a:rPr>
              <a:t>Komisję Papierów Wartościowych i Giełd</a:t>
            </a:r>
          </a:p>
          <a:p>
            <a:pPr eaLnBrk="1" hangingPunct="1">
              <a:buFontTx/>
              <a:buChar char="-"/>
            </a:pPr>
            <a:r>
              <a:rPr lang="pl-PL" altLang="pl-PL"/>
              <a:t>Komisję Nadzoru Ubezpieczeń i Funduszy Emerytalnych</a:t>
            </a:r>
          </a:p>
          <a:p>
            <a:pPr eaLnBrk="1" hangingPunct="1">
              <a:buFontTx/>
              <a:buNone/>
            </a:pPr>
            <a:endParaRPr lang="pl-PL" altLang="pl-PL"/>
          </a:p>
        </p:txBody>
      </p:sp>
    </p:spTree>
    <p:extLst>
      <p:ext uri="{BB962C8B-B14F-4D97-AF65-F5344CB8AC3E}">
        <p14:creationId xmlns:p14="http://schemas.microsoft.com/office/powerpoint/2010/main" val="307434523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ymbol zastępczy zawartości 2"/>
          <p:cNvSpPr>
            <a:spLocks noGrp="1"/>
          </p:cNvSpPr>
          <p:nvPr>
            <p:ph idx="1"/>
          </p:nvPr>
        </p:nvSpPr>
        <p:spPr>
          <a:xfrm>
            <a:off x="2171700" y="625475"/>
            <a:ext cx="8229600" cy="5576888"/>
          </a:xfrm>
        </p:spPr>
        <p:txBody>
          <a:bodyPr/>
          <a:lstStyle/>
          <a:p>
            <a:pPr>
              <a:buNone/>
            </a:pPr>
            <a:r>
              <a:rPr lang="pl-PL" altLang="pl-PL" sz="1400" b="1" dirty="0"/>
              <a:t>Art. 5.</a:t>
            </a:r>
            <a:r>
              <a:rPr lang="pl-PL" altLang="pl-PL" sz="1400" dirty="0"/>
              <a:t>  </a:t>
            </a:r>
            <a:r>
              <a:rPr lang="pl-PL" altLang="pl-PL" sz="1400" dirty="0" err="1"/>
              <a:t>u.n.r.f</a:t>
            </a:r>
            <a:r>
              <a:rPr lang="pl-PL" altLang="pl-PL" sz="1400" dirty="0"/>
              <a:t>. </a:t>
            </a:r>
            <a:endParaRPr lang="pl-PL" altLang="pl-PL" sz="1400">
              <a:cs typeface="Arial"/>
            </a:endParaRPr>
          </a:p>
          <a:p>
            <a:pPr>
              <a:buNone/>
            </a:pPr>
            <a:r>
              <a:rPr lang="pl-PL" sz="1400" dirty="0">
                <a:cs typeface="Arial"/>
              </a:rPr>
              <a:t>1. W skład Komisji wchodzą Przewodniczący, dwóch Zastępców Przewodniczącego i dziewięciu członków.</a:t>
            </a:r>
          </a:p>
          <a:p>
            <a:pPr>
              <a:buNone/>
            </a:pPr>
            <a:r>
              <a:rPr lang="pl-PL" sz="1400" dirty="0">
                <a:cs typeface="Arial"/>
              </a:rPr>
              <a:t>2. Członkami Komisji są:</a:t>
            </a:r>
          </a:p>
          <a:p>
            <a:pPr>
              <a:buNone/>
            </a:pPr>
            <a:r>
              <a:rPr lang="pl-PL" sz="1400" dirty="0">
                <a:cs typeface="Arial"/>
              </a:rPr>
              <a:t>1) minister właściwy do spraw instytucji finansowych albo jego przedstawiciel;</a:t>
            </a:r>
          </a:p>
          <a:p>
            <a:pPr>
              <a:buNone/>
            </a:pPr>
            <a:r>
              <a:rPr lang="pl-PL" sz="1400" dirty="0">
                <a:cs typeface="Arial"/>
              </a:rPr>
              <a:t>1a) minister właściwy do spraw gospodarki albo jego przedstawiciel;</a:t>
            </a:r>
          </a:p>
          <a:p>
            <a:pPr>
              <a:buNone/>
            </a:pPr>
            <a:r>
              <a:rPr lang="pl-PL" sz="1400" dirty="0">
                <a:cs typeface="Arial"/>
              </a:rPr>
              <a:t>2) minister właściwy do spraw zabezpieczenia społecznego albo jego przedstawiciel;</a:t>
            </a:r>
          </a:p>
          <a:p>
            <a:pPr>
              <a:buNone/>
            </a:pPr>
            <a:r>
              <a:rPr lang="pl-PL" sz="1400" dirty="0">
                <a:cs typeface="Arial"/>
              </a:rPr>
              <a:t>3) Prezes Narodowego Banku Polskiego albo delegowany przez niego członek Zarządu Narodowego Banku Polskiego;</a:t>
            </a:r>
          </a:p>
          <a:p>
            <a:pPr>
              <a:buNone/>
            </a:pPr>
            <a:r>
              <a:rPr lang="pl-PL" sz="1400" dirty="0">
                <a:cs typeface="Arial"/>
              </a:rPr>
              <a:t>4) przedstawiciel Prezydenta Rzeczypospolitej Polskiej;</a:t>
            </a:r>
          </a:p>
          <a:p>
            <a:pPr>
              <a:buNone/>
            </a:pPr>
            <a:r>
              <a:rPr lang="pl-PL" sz="1400" dirty="0">
                <a:cs typeface="Arial"/>
              </a:rPr>
              <a:t>5) przedstawiciel Prezesa Rady Ministrów;</a:t>
            </a:r>
          </a:p>
          <a:p>
            <a:pPr>
              <a:buNone/>
            </a:pPr>
            <a:r>
              <a:rPr lang="pl-PL" sz="1400" dirty="0">
                <a:cs typeface="Arial"/>
              </a:rPr>
              <a:t>6) przedstawiciel Bankowego Funduszu Gwarancyjnego;</a:t>
            </a:r>
          </a:p>
          <a:p>
            <a:pPr>
              <a:buNone/>
            </a:pPr>
            <a:r>
              <a:rPr lang="pl-PL" sz="1400" dirty="0">
                <a:cs typeface="Arial"/>
              </a:rPr>
              <a:t>7) przedstawiciel Prezesa Urzędu Ochrony Konkurencji i Konsumentów;</a:t>
            </a:r>
          </a:p>
          <a:p>
            <a:pPr>
              <a:buNone/>
            </a:pPr>
            <a:r>
              <a:rPr lang="pl-PL" sz="1400" dirty="0">
                <a:cs typeface="Arial"/>
              </a:rPr>
              <a:t>8) przedstawiciel ministra - członka Rady Ministrów właściwego do spraw koordynowania działalności służb specjalnych, a jeżeli nie został wyznaczony - przedstawiciel Prezesa Rady Ministrów.</a:t>
            </a:r>
            <a:endParaRPr lang="pl-PL" sz="1400" dirty="0"/>
          </a:p>
          <a:p>
            <a:pPr>
              <a:buNone/>
            </a:pPr>
            <a:endParaRPr lang="pl-PL" sz="1100" dirty="0">
              <a:cs typeface="Arial"/>
            </a:endParaRPr>
          </a:p>
          <a:p>
            <a:pPr>
              <a:buNone/>
            </a:pPr>
            <a:r>
              <a:rPr lang="pl-PL" sz="1100" dirty="0">
                <a:cs typeface="Arial"/>
              </a:rPr>
              <a:t>3. W posiedzeniach Komisji w sprawach rekomendacji, o których mowa w </a:t>
            </a:r>
            <a:r>
              <a:rPr lang="pl-PL" sz="1100" dirty="0">
                <a:cs typeface="Arial"/>
                <a:hlinkClick r:id="rId2"/>
              </a:rPr>
              <a:t>art. 137 ust. 1 pkt 5</a:t>
            </a:r>
            <a:r>
              <a:rPr lang="pl-PL" sz="1100" dirty="0">
                <a:cs typeface="Arial"/>
              </a:rPr>
              <a:t> ustawy - Prawo bankowe, mogą uczestniczyć z głosem doradczym wskazani Komisji przedstawiciele izb gospodarczych zrzeszających banki.</a:t>
            </a:r>
            <a:endParaRPr lang="pl-PL"/>
          </a:p>
          <a:p>
            <a:pPr>
              <a:buNone/>
            </a:pPr>
            <a:r>
              <a:rPr lang="pl-PL" sz="1100" dirty="0">
                <a:cs typeface="Arial"/>
              </a:rPr>
              <a:t>4. Każda z izb gospodarczych, o których mowa w ust. 3, jest uprawniona do wskazania Komisji jednego przedstawiciela.</a:t>
            </a:r>
          </a:p>
          <a:p>
            <a:pPr>
              <a:buNone/>
            </a:pPr>
            <a:r>
              <a:rPr lang="pl-PL" sz="1100" dirty="0">
                <a:cs typeface="Arial"/>
              </a:rPr>
              <a:t>5. Członkowie Komisji, o których mowa w ust. 2 pkt 6-8, uczestniczą w posiedzeniach Komisji wyłącznie z głosem doradczym.</a:t>
            </a:r>
          </a:p>
          <a:p>
            <a:pPr>
              <a:buFontTx/>
              <a:buNone/>
            </a:pPr>
            <a:endParaRPr lang="pl-PL" altLang="pl-PL" sz="2400" dirty="0">
              <a:cs typeface="Arial"/>
            </a:endParaRPr>
          </a:p>
        </p:txBody>
      </p:sp>
    </p:spTree>
    <p:extLst>
      <p:ext uri="{BB962C8B-B14F-4D97-AF65-F5344CB8AC3E}">
        <p14:creationId xmlns:p14="http://schemas.microsoft.com/office/powerpoint/2010/main" val="353496961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3"/>
          <p:cNvSpPr>
            <a:spLocks noGrp="1" noChangeArrowheads="1"/>
          </p:cNvSpPr>
          <p:nvPr>
            <p:ph type="body" idx="1"/>
          </p:nvPr>
        </p:nvSpPr>
        <p:spPr>
          <a:xfrm>
            <a:off x="1162050" y="601663"/>
            <a:ext cx="9010650" cy="5591175"/>
          </a:xfrm>
        </p:spPr>
        <p:txBody>
          <a:bodyPr/>
          <a:lstStyle/>
          <a:p>
            <a:pPr eaLnBrk="1" hangingPunct="1">
              <a:buNone/>
            </a:pPr>
            <a:r>
              <a:rPr lang="pl-PL" altLang="pl-PL" sz="1800" dirty="0"/>
              <a:t>Zintegrowany nadzór finansowy według ustawy  obejmuje :</a:t>
            </a:r>
            <a:endParaRPr lang="pl-PL" altLang="pl-PL" sz="1800" dirty="0">
              <a:cs typeface="Arial"/>
            </a:endParaRPr>
          </a:p>
          <a:p>
            <a:pPr eaLnBrk="1" hangingPunct="1">
              <a:buFontTx/>
              <a:buChar char="-"/>
            </a:pPr>
            <a:r>
              <a:rPr lang="pl-PL" altLang="pl-PL" sz="1800" dirty="0"/>
              <a:t>nadzór bankowy, </a:t>
            </a:r>
            <a:endParaRPr lang="pl-PL" altLang="pl-PL" sz="1800" dirty="0">
              <a:cs typeface="Arial"/>
            </a:endParaRPr>
          </a:p>
          <a:p>
            <a:pPr eaLnBrk="1" hangingPunct="1">
              <a:buFontTx/>
              <a:buChar char="-"/>
            </a:pPr>
            <a:r>
              <a:rPr lang="pl-PL" altLang="pl-PL" sz="1800" dirty="0"/>
              <a:t>emerytalny, </a:t>
            </a:r>
            <a:endParaRPr lang="pl-PL" altLang="pl-PL" sz="1800" dirty="0">
              <a:cs typeface="Arial"/>
            </a:endParaRPr>
          </a:p>
          <a:p>
            <a:pPr eaLnBrk="1" hangingPunct="1">
              <a:buFontTx/>
              <a:buChar char="-"/>
            </a:pPr>
            <a:r>
              <a:rPr lang="pl-PL" altLang="pl-PL" sz="1800" dirty="0"/>
              <a:t>ubezpieczeniowy, </a:t>
            </a:r>
            <a:endParaRPr lang="pl-PL" altLang="pl-PL" sz="1800" dirty="0">
              <a:cs typeface="Arial"/>
            </a:endParaRPr>
          </a:p>
          <a:p>
            <a:pPr eaLnBrk="1" hangingPunct="1">
              <a:buFontTx/>
              <a:buChar char="-"/>
            </a:pPr>
            <a:r>
              <a:rPr lang="pl-PL" altLang="pl-PL" sz="1800" dirty="0"/>
              <a:t>nadzór nad rynkiem kapitałowym, </a:t>
            </a:r>
            <a:endParaRPr lang="pl-PL" altLang="pl-PL" sz="1800" dirty="0">
              <a:cs typeface="Arial"/>
            </a:endParaRPr>
          </a:p>
          <a:p>
            <a:pPr eaLnBrk="1" hangingPunct="1">
              <a:buFontTx/>
              <a:buChar char="-"/>
            </a:pPr>
            <a:r>
              <a:rPr lang="pl-PL" altLang="pl-PL" sz="1800" dirty="0"/>
              <a:t>nad instytucjami pieniądza elektronicznego,</a:t>
            </a:r>
            <a:endParaRPr lang="pl-PL" altLang="pl-PL" sz="1800" dirty="0">
              <a:cs typeface="Arial"/>
            </a:endParaRPr>
          </a:p>
          <a:p>
            <a:pPr eaLnBrk="1" hangingPunct="1">
              <a:buFontTx/>
              <a:buChar char="-"/>
            </a:pPr>
            <a:r>
              <a:rPr lang="pl-PL" altLang="pl-PL" sz="1800" dirty="0"/>
              <a:t>nadzór nad spółdzielczymi kasami oszczędnościowo – kredytowymi oraz Kasą Krajową</a:t>
            </a:r>
            <a:endParaRPr lang="pl-PL" altLang="pl-PL" sz="1800" dirty="0">
              <a:cs typeface="Arial"/>
            </a:endParaRPr>
          </a:p>
          <a:p>
            <a:pPr>
              <a:buChar char="-"/>
            </a:pPr>
            <a:r>
              <a:rPr lang="pl-PL" altLang="pl-PL" sz="1800" dirty="0"/>
              <a:t>nadzór nad instytucjami płatniczymi, małymi instytucjami płatniczymi, </a:t>
            </a:r>
            <a:r>
              <a:rPr lang="pl-PL" sz="1800" dirty="0"/>
              <a:t>dostawcami świadczącymi wyłącznie usługę dostępu do informacji o rachunku, </a:t>
            </a:r>
            <a:r>
              <a:rPr lang="pl-PL" altLang="pl-PL" sz="1800" dirty="0"/>
              <a:t>BUP</a:t>
            </a:r>
            <a:endParaRPr lang="pl-PL" altLang="pl-PL" sz="1800" dirty="0">
              <a:cs typeface="Arial"/>
            </a:endParaRPr>
          </a:p>
          <a:p>
            <a:pPr>
              <a:buChar char="-"/>
            </a:pPr>
            <a:r>
              <a:rPr lang="pl-PL" sz="1800" dirty="0">
                <a:cs typeface="Arial"/>
              </a:rPr>
              <a:t>nadzór nad pośrednikami kredytu hipotecznego oraz ich agentami, </a:t>
            </a:r>
            <a:endParaRPr lang="pl-PL" altLang="pl-PL" sz="1800" dirty="0">
              <a:cs typeface="Arial"/>
            </a:endParaRPr>
          </a:p>
          <a:p>
            <a:pPr>
              <a:buChar char="-"/>
            </a:pPr>
            <a:r>
              <a:rPr lang="pl-PL" altLang="pl-PL" sz="1800" dirty="0">
                <a:cs typeface="Arial"/>
              </a:rPr>
              <a:t>nadzór nad agencjami ratingowymi,</a:t>
            </a:r>
          </a:p>
          <a:p>
            <a:r>
              <a:rPr lang="pl-PL" sz="1800" dirty="0">
                <a:cs typeface="Arial"/>
              </a:rPr>
              <a:t>nadzór w zakresie przewidzianym przepisami rozporządzenia PE i Rady 2016/1011 z dnia 8.06.2016 r. w sprawie indeksów stosowanych jako wskaźniki referencyjne w instrumentach finansowych i umowach finansowych</a:t>
            </a:r>
            <a:endParaRPr lang="pl-PL" altLang="pl-PL" sz="1800" dirty="0">
              <a:cs typeface="Arial"/>
            </a:endParaRPr>
          </a:p>
          <a:p>
            <a:pPr>
              <a:buChar char="-"/>
            </a:pPr>
            <a:r>
              <a:rPr lang="pl-PL" altLang="pl-PL" sz="1800" dirty="0"/>
              <a:t>nadzór uzupełniający.</a:t>
            </a:r>
            <a:r>
              <a:rPr lang="pl-PL" altLang="pl-PL" dirty="0"/>
              <a:t> </a:t>
            </a:r>
            <a:endParaRPr lang="pl-PL" altLang="pl-PL" sz="2400">
              <a:cs typeface="Arial"/>
            </a:endParaRPr>
          </a:p>
        </p:txBody>
      </p:sp>
    </p:spTree>
    <p:extLst>
      <p:ext uri="{BB962C8B-B14F-4D97-AF65-F5344CB8AC3E}">
        <p14:creationId xmlns:p14="http://schemas.microsoft.com/office/powerpoint/2010/main" val="144400296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3"/>
          <p:cNvSpPr>
            <a:spLocks noGrp="1" noChangeArrowheads="1"/>
          </p:cNvSpPr>
          <p:nvPr>
            <p:ph type="body" idx="1"/>
          </p:nvPr>
        </p:nvSpPr>
        <p:spPr>
          <a:xfrm>
            <a:off x="1981200" y="606425"/>
            <a:ext cx="8229600" cy="5576888"/>
          </a:xfrm>
        </p:spPr>
        <p:txBody>
          <a:bodyPr/>
          <a:lstStyle/>
          <a:p>
            <a:pPr eaLnBrk="1" hangingPunct="1">
              <a:buFontTx/>
              <a:buNone/>
            </a:pPr>
            <a:r>
              <a:rPr lang="pl-PL" altLang="pl-PL" sz="2800"/>
              <a:t>Nadzór zintegrowany nie będzie dotyczył całego rynku finansowego a jedynie tego obszaru, który dotąd był objęty nadzorem realizowanym przez trzy likwidowane komisje nadzoru. </a:t>
            </a:r>
          </a:p>
          <a:p>
            <a:pPr eaLnBrk="1" hangingPunct="1">
              <a:buFontTx/>
              <a:buNone/>
            </a:pPr>
            <a:r>
              <a:rPr lang="pl-PL" altLang="pl-PL" sz="2800"/>
              <a:t>Tak więc zakres działania Komisji Nadzoru Finansowego, czyli </a:t>
            </a:r>
            <a:r>
              <a:rPr lang="pl-PL" altLang="pl-PL" sz="2800">
                <a:solidFill>
                  <a:srgbClr val="CC3300"/>
                </a:solidFill>
              </a:rPr>
              <a:t>zakres zintegrowanego nadzoru  finansowego, jest konsekwencją prostego zsumowania zakresów dotychczasowych nadzorów </a:t>
            </a:r>
          </a:p>
          <a:p>
            <a:pPr eaLnBrk="1" hangingPunct="1">
              <a:buFontTx/>
              <a:buNone/>
            </a:pPr>
            <a:r>
              <a:rPr lang="pl-PL" altLang="pl-PL" sz="2800">
                <a:solidFill>
                  <a:srgbClr val="CC3300"/>
                </a:solidFill>
              </a:rPr>
              <a:t>bankowego, ubezpieczeniowego oraz nadzoru nad rynkiem papierów wartościowych. </a:t>
            </a:r>
          </a:p>
        </p:txBody>
      </p:sp>
    </p:spTree>
    <p:extLst>
      <p:ext uri="{BB962C8B-B14F-4D97-AF65-F5344CB8AC3E}">
        <p14:creationId xmlns:p14="http://schemas.microsoft.com/office/powerpoint/2010/main" val="391557872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ymbol zastępczy zawartości 2"/>
          <p:cNvSpPr>
            <a:spLocks noGrp="1"/>
          </p:cNvSpPr>
          <p:nvPr>
            <p:ph idx="1"/>
          </p:nvPr>
        </p:nvSpPr>
        <p:spPr>
          <a:xfrm>
            <a:off x="809625" y="425450"/>
            <a:ext cx="9191625" cy="5576888"/>
          </a:xfrm>
        </p:spPr>
        <p:txBody>
          <a:bodyPr/>
          <a:lstStyle/>
          <a:p>
            <a:pPr>
              <a:buFontTx/>
              <a:buNone/>
            </a:pPr>
            <a:r>
              <a:rPr lang="pl-PL" altLang="pl-PL" sz="1800" b="1"/>
              <a:t>USTAWA z dnia 23 października 2013 r.  </a:t>
            </a:r>
          </a:p>
          <a:p>
            <a:pPr>
              <a:buFontTx/>
              <a:buNone/>
            </a:pPr>
            <a:r>
              <a:rPr lang="pl-PL" altLang="pl-PL" sz="1800" b="1"/>
              <a:t>o zmianie ustawy o nadzorze nad rynkiem finansowym oraz niektórych innych ustaw</a:t>
            </a:r>
          </a:p>
          <a:p>
            <a:pPr>
              <a:buFontTx/>
              <a:buNone/>
            </a:pPr>
            <a:r>
              <a:rPr lang="pl-PL" altLang="pl-PL" sz="2000"/>
              <a:t>Art. 2. Celem nadzoru nad rynkiem finansowym jest zapewnienie prawidłowego funkcjonowania tego rynku, jego stabilności, bezpieczeństwa oraz przejrzystości, zaufania do rynku finansowego, a </a:t>
            </a:r>
            <a:r>
              <a:rPr lang="pl-PL" altLang="pl-PL" sz="2000">
                <a:solidFill>
                  <a:srgbClr val="FF0000"/>
                </a:solidFill>
              </a:rPr>
              <a:t>także zapewnienie ochrony interesów uczestników tego rynku również poprzez rzetelną informację dotyczącą funkcjonowania rynku, </a:t>
            </a:r>
            <a:r>
              <a:rPr lang="pl-PL" altLang="pl-PL" sz="2000"/>
              <a:t>przez realizację celów określonych w szczególności w ustawie – Prawo bankowe, ustawie z dnia 22 maja 2003 r. o nadzorze ubezpieczeniowym i emerytalnym oraz Rzeczniku Ubezpieczonych, ustawie z dnia 15 kwietnia 2005 r. o nadzorze uzupełniającym nad instytucjami kredytowymi, zakładami ubezpieczeń, zakładami reasekuracji i firmami inwestycyjnymi wchodzącymi w skład konglomeratu finansowego, ustawie z dnia 29 lipca 2005 r. o nadzorze nad rynkiem kapitałowym, ustawie z dnia 5 listopada 2009 r. o spółdzielczych kasach oszczędnościowo-kredytowych oraz ustawie z dnia 19 sierpnia 2011 r. o usługach płatniczych</a:t>
            </a:r>
            <a:endParaRPr lang="pl-PL" altLang="pl-PL" sz="2000" b="1"/>
          </a:p>
          <a:p>
            <a:pPr>
              <a:buFontTx/>
              <a:buNone/>
            </a:pPr>
            <a:endParaRPr lang="pl-PL" altLang="pl-PL"/>
          </a:p>
        </p:txBody>
      </p:sp>
    </p:spTree>
    <p:extLst>
      <p:ext uri="{BB962C8B-B14F-4D97-AF65-F5344CB8AC3E}">
        <p14:creationId xmlns:p14="http://schemas.microsoft.com/office/powerpoint/2010/main" val="213217830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body" idx="1"/>
          </p:nvPr>
        </p:nvSpPr>
        <p:spPr>
          <a:xfrm>
            <a:off x="1533525" y="544513"/>
            <a:ext cx="8229600" cy="5505450"/>
          </a:xfrm>
        </p:spPr>
        <p:txBody>
          <a:bodyPr/>
          <a:lstStyle/>
          <a:p>
            <a:pPr eaLnBrk="1" hangingPunct="1">
              <a:lnSpc>
                <a:spcPct val="80000"/>
              </a:lnSpc>
              <a:buFontTx/>
              <a:buNone/>
            </a:pPr>
            <a:endParaRPr lang="pl-PL" altLang="pl-PL" sz="2400" dirty="0" smtClean="0">
              <a:solidFill>
                <a:srgbClr val="CC3300"/>
              </a:solidFill>
            </a:endParaRPr>
          </a:p>
          <a:p>
            <a:pPr eaLnBrk="1" hangingPunct="1">
              <a:lnSpc>
                <a:spcPct val="80000"/>
              </a:lnSpc>
              <a:buFontTx/>
              <a:buNone/>
            </a:pPr>
            <a:r>
              <a:rPr lang="pl-PL" altLang="pl-PL" sz="2400" dirty="0" smtClean="0">
                <a:solidFill>
                  <a:srgbClr val="CC3300"/>
                </a:solidFill>
              </a:rPr>
              <a:t>Przewodniczącego </a:t>
            </a:r>
            <a:r>
              <a:rPr lang="pl-PL" altLang="pl-PL" sz="2400" dirty="0">
                <a:solidFill>
                  <a:srgbClr val="CC3300"/>
                </a:solidFill>
              </a:rPr>
              <a:t>Komisji (na pięcioletnią kadencję) i jego zastępców powołuje Prezes Rady Ministrów, przy czym Zastępcy Przewodniczącego są powoływani na wniosek Przewodniczącego (art. 7 i 9  </a:t>
            </a:r>
            <a:r>
              <a:rPr lang="pl-PL" altLang="pl-PL" sz="2400" dirty="0" err="1">
                <a:solidFill>
                  <a:srgbClr val="CC3300"/>
                </a:solidFill>
              </a:rPr>
              <a:t>n.r.f</a:t>
            </a:r>
            <a:r>
              <a:rPr lang="pl-PL" altLang="pl-PL" sz="2400" dirty="0">
                <a:solidFill>
                  <a:srgbClr val="CC3300"/>
                </a:solidFill>
              </a:rPr>
              <a:t>.).</a:t>
            </a:r>
          </a:p>
        </p:txBody>
      </p:sp>
    </p:spTree>
    <p:extLst>
      <p:ext uri="{BB962C8B-B14F-4D97-AF65-F5344CB8AC3E}">
        <p14:creationId xmlns:p14="http://schemas.microsoft.com/office/powerpoint/2010/main" val="269273762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3"/>
          <p:cNvSpPr>
            <a:spLocks noGrp="1" noChangeArrowheads="1"/>
          </p:cNvSpPr>
          <p:nvPr>
            <p:ph type="body" idx="1"/>
          </p:nvPr>
        </p:nvSpPr>
        <p:spPr>
          <a:xfrm>
            <a:off x="2286000" y="615950"/>
            <a:ext cx="8229600" cy="5434013"/>
          </a:xfrm>
        </p:spPr>
        <p:txBody>
          <a:bodyPr/>
          <a:lstStyle/>
          <a:p>
            <a:pPr eaLnBrk="1" hangingPunct="1">
              <a:lnSpc>
                <a:spcPct val="80000"/>
              </a:lnSpc>
              <a:buFontTx/>
              <a:buNone/>
            </a:pPr>
            <a:r>
              <a:rPr lang="pl-PL" altLang="pl-PL" sz="2800" dirty="0"/>
              <a:t>art. 4 ust. 1 pkt. 1 </a:t>
            </a:r>
            <a:r>
              <a:rPr lang="pl-PL" altLang="pl-PL" sz="2800" dirty="0" err="1"/>
              <a:t>n.r.f</a:t>
            </a:r>
            <a:r>
              <a:rPr lang="pl-PL" altLang="pl-PL" sz="2800" dirty="0"/>
              <a:t>. </a:t>
            </a:r>
          </a:p>
          <a:p>
            <a:pPr eaLnBrk="1" hangingPunct="1">
              <a:lnSpc>
                <a:spcPct val="80000"/>
              </a:lnSpc>
              <a:buFontTx/>
              <a:buNone/>
            </a:pPr>
            <a:r>
              <a:rPr lang="pl-PL" altLang="pl-PL" sz="2800" dirty="0"/>
              <a:t>do zadań Komisji należy sprawowanie nadzoru nad rynkiem finansowym określonego w art. 1 ust. 2 </a:t>
            </a:r>
            <a:r>
              <a:rPr lang="pl-PL" altLang="pl-PL" sz="2800" dirty="0" err="1"/>
              <a:t>n.r.f</a:t>
            </a:r>
            <a:r>
              <a:rPr lang="pl-PL" altLang="pl-PL" sz="2800" dirty="0"/>
              <a:t>. </a:t>
            </a:r>
          </a:p>
          <a:p>
            <a:pPr eaLnBrk="1" hangingPunct="1">
              <a:lnSpc>
                <a:spcPct val="80000"/>
              </a:lnSpc>
              <a:buFontTx/>
              <a:buNone/>
            </a:pPr>
            <a:r>
              <a:rPr lang="pl-PL" altLang="pl-PL" sz="2800" b="1" dirty="0"/>
              <a:t>Oznacza to, że Komisja wykonuje właściwie wiele różnych nadzorów, wskazanych w art. 1 ust. 2 </a:t>
            </a:r>
            <a:r>
              <a:rPr lang="pl-PL" altLang="pl-PL" sz="2800" b="1" dirty="0" err="1"/>
              <a:t>n.r.f</a:t>
            </a:r>
            <a:r>
              <a:rPr lang="pl-PL" altLang="pl-PL" sz="2800" b="1" dirty="0"/>
              <a:t>., zgodnie z wskazanymi w tym artykule regulacjami prawnymi</a:t>
            </a:r>
            <a:r>
              <a:rPr lang="pl-PL" altLang="pl-PL" sz="2800" dirty="0"/>
              <a:t>. </a:t>
            </a:r>
          </a:p>
        </p:txBody>
      </p:sp>
    </p:spTree>
    <p:extLst>
      <p:ext uri="{BB962C8B-B14F-4D97-AF65-F5344CB8AC3E}">
        <p14:creationId xmlns:p14="http://schemas.microsoft.com/office/powerpoint/2010/main" val="276972847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3"/>
          <p:cNvSpPr>
            <a:spLocks noGrp="1" noChangeArrowheads="1"/>
          </p:cNvSpPr>
          <p:nvPr>
            <p:ph type="body" idx="1"/>
          </p:nvPr>
        </p:nvSpPr>
        <p:spPr>
          <a:xfrm>
            <a:off x="1352550" y="841375"/>
            <a:ext cx="8734425" cy="5570538"/>
          </a:xfrm>
        </p:spPr>
        <p:txBody>
          <a:bodyPr/>
          <a:lstStyle/>
          <a:p>
            <a:pPr eaLnBrk="1" hangingPunct="1">
              <a:lnSpc>
                <a:spcPct val="80000"/>
              </a:lnSpc>
              <a:buFontTx/>
              <a:buNone/>
            </a:pPr>
            <a:r>
              <a:rPr lang="pl-PL" altLang="pl-PL" sz="1400" dirty="0"/>
              <a:t> 1. Do zadań Komisji należy</a:t>
            </a:r>
            <a:r>
              <a:rPr lang="pl-PL" altLang="pl-PL" sz="1400" dirty="0" smtClean="0"/>
              <a:t>:</a:t>
            </a:r>
          </a:p>
          <a:p>
            <a:pPr eaLnBrk="1" hangingPunct="1">
              <a:lnSpc>
                <a:spcPct val="80000"/>
              </a:lnSpc>
              <a:buFontTx/>
              <a:buNone/>
            </a:pPr>
            <a:endParaRPr lang="pl-PL" altLang="pl-PL" sz="1400" dirty="0"/>
          </a:p>
          <a:p>
            <a:pPr eaLnBrk="1" hangingPunct="1">
              <a:lnSpc>
                <a:spcPct val="80000"/>
              </a:lnSpc>
              <a:buFontTx/>
              <a:buNone/>
            </a:pPr>
            <a:r>
              <a:rPr lang="pl-PL" altLang="pl-PL" sz="1400" dirty="0" smtClean="0"/>
              <a:t>1) sprawowanie </a:t>
            </a:r>
            <a:r>
              <a:rPr lang="pl-PL" altLang="pl-PL" sz="1400" dirty="0"/>
              <a:t>nadzoru nad rynkiem finansowym określonego w art. 1 ust. 2;</a:t>
            </a:r>
          </a:p>
          <a:p>
            <a:pPr eaLnBrk="1" hangingPunct="1">
              <a:lnSpc>
                <a:spcPct val="80000"/>
              </a:lnSpc>
              <a:buFontTx/>
              <a:buNone/>
            </a:pPr>
            <a:r>
              <a:rPr lang="pl-PL" altLang="pl-PL" sz="1400" dirty="0" smtClean="0"/>
              <a:t>2) podejmowanie </a:t>
            </a:r>
            <a:r>
              <a:rPr lang="pl-PL" altLang="pl-PL" sz="1400" dirty="0"/>
              <a:t>działań służących prawidłowemu funkcjonowaniu rynku finansowego;</a:t>
            </a:r>
          </a:p>
          <a:p>
            <a:pPr eaLnBrk="1" hangingPunct="1">
              <a:lnSpc>
                <a:spcPct val="80000"/>
              </a:lnSpc>
              <a:buFontTx/>
              <a:buNone/>
            </a:pPr>
            <a:r>
              <a:rPr lang="pl-PL" altLang="pl-PL" sz="1400" dirty="0" smtClean="0"/>
              <a:t>3) podejmowanie </a:t>
            </a:r>
            <a:r>
              <a:rPr lang="pl-PL" altLang="pl-PL" sz="1400" dirty="0"/>
              <a:t>działań mających na celu rozwój rynku finansowego i jego konkurencyjności;</a:t>
            </a:r>
          </a:p>
          <a:p>
            <a:pPr eaLnBrk="1" hangingPunct="1">
              <a:lnSpc>
                <a:spcPct val="80000"/>
              </a:lnSpc>
              <a:buFontTx/>
              <a:buNone/>
            </a:pPr>
            <a:r>
              <a:rPr lang="pl-PL" altLang="pl-PL" sz="1400" dirty="0" smtClean="0"/>
              <a:t>3a) podejmowanie </a:t>
            </a:r>
            <a:r>
              <a:rPr lang="pl-PL" altLang="pl-PL" sz="1400" dirty="0"/>
              <a:t>działań mających na celu wspieranie rozwoju innowacyjności rynku finansowego;</a:t>
            </a:r>
          </a:p>
          <a:p>
            <a:pPr eaLnBrk="1" hangingPunct="1">
              <a:lnSpc>
                <a:spcPct val="80000"/>
              </a:lnSpc>
              <a:buFontTx/>
              <a:buNone/>
            </a:pPr>
            <a:r>
              <a:rPr lang="pl-PL" altLang="pl-PL" sz="1400" dirty="0" smtClean="0"/>
              <a:t>4) podejmowanie </a:t>
            </a:r>
            <a:r>
              <a:rPr lang="pl-PL" altLang="pl-PL" sz="1400" dirty="0"/>
              <a:t>działań edukacyjnych i informacyjnych w zakresie funkcjonowania rynku finansowego, jego zagrożeń oraz podmiotów na nim funkcjonujących w celu ochrony uzasadnionych interesów uczestników rynku finansowego, w szczególności poprzez nieodpłatne publikowanie - w formie i czasie przez siebie określonym - ostrzeżeń i komunikatów w publicznym radiu i telewizji w rozumieniu przepisów ustawy z dnia 29 grudnia 1992 r. o radiofonii i </a:t>
            </a:r>
            <a:r>
              <a:rPr lang="pl-PL" altLang="pl-PL" sz="1400" dirty="0" smtClean="0"/>
              <a:t>telewizji;</a:t>
            </a:r>
            <a:endParaRPr lang="pl-PL" altLang="pl-PL" sz="1400" dirty="0"/>
          </a:p>
          <a:p>
            <a:pPr eaLnBrk="1" hangingPunct="1">
              <a:lnSpc>
                <a:spcPct val="80000"/>
              </a:lnSpc>
              <a:buFontTx/>
              <a:buNone/>
            </a:pPr>
            <a:r>
              <a:rPr lang="pl-PL" altLang="pl-PL" sz="1400" dirty="0" smtClean="0"/>
              <a:t>5) udział </a:t>
            </a:r>
            <a:r>
              <a:rPr lang="pl-PL" altLang="pl-PL" sz="1400" dirty="0"/>
              <a:t>w przygotowywaniu projektów aktów prawnych w zakresie nadzoru nad rynkiem finansowym;</a:t>
            </a:r>
          </a:p>
          <a:p>
            <a:pPr eaLnBrk="1" hangingPunct="1">
              <a:lnSpc>
                <a:spcPct val="80000"/>
              </a:lnSpc>
              <a:buFontTx/>
              <a:buNone/>
            </a:pPr>
            <a:r>
              <a:rPr lang="pl-PL" altLang="pl-PL" sz="1400" dirty="0" smtClean="0"/>
              <a:t>6) stwarzanie </a:t>
            </a:r>
            <a:r>
              <a:rPr lang="pl-PL" altLang="pl-PL" sz="1400" dirty="0"/>
              <a:t>możliwości polubownego i pojednawczego rozstrzygania sporów między uczestnikami rynku finansowego, w szczególności sporów wynikających ze stosunków umownych między podmiotami podlegającymi nadzorowi Komisji a odbiorcami usług świadczonych przez te podmioty;</a:t>
            </a:r>
          </a:p>
          <a:p>
            <a:pPr eaLnBrk="1" hangingPunct="1">
              <a:lnSpc>
                <a:spcPct val="80000"/>
              </a:lnSpc>
              <a:buFontTx/>
              <a:buNone/>
            </a:pPr>
            <a:r>
              <a:rPr lang="pl-PL" altLang="pl-PL" sz="1400" dirty="0" smtClean="0"/>
              <a:t>6a) współpraca </a:t>
            </a:r>
            <a:r>
              <a:rPr lang="pl-PL" altLang="pl-PL" sz="1400" dirty="0"/>
              <a:t>z Komisją Nadzoru Audytowego, w tym udzielanie informacji, wyjaśnień i przekazywanie dokumentów, w zakresie niezbędnym do realizacji zadań związanych z monitorowaniem rynku w zakresie, o którym mowa w art. 27 rozporządzenia Parlamentu Europejskiego i Rady (UE) nr 537/2014 z dnia 16 kwietnia 2014 r. w sprawie szczegółowych wymogów dotyczących ustawowych badań sprawozdań finansowych jednostek interesu publicznego, uchylającego decyzję Komisji </a:t>
            </a:r>
            <a:r>
              <a:rPr lang="pl-PL" altLang="pl-PL" sz="1400" dirty="0" smtClean="0"/>
              <a:t>2005/909/WE;</a:t>
            </a:r>
            <a:endParaRPr lang="pl-PL" altLang="pl-PL" sz="1400" dirty="0"/>
          </a:p>
          <a:p>
            <a:pPr eaLnBrk="1" hangingPunct="1">
              <a:lnSpc>
                <a:spcPct val="80000"/>
              </a:lnSpc>
              <a:buFontTx/>
              <a:buNone/>
            </a:pPr>
            <a:r>
              <a:rPr lang="pl-PL" altLang="pl-PL" sz="1400" dirty="0" smtClean="0"/>
              <a:t>7) wykonywanie </a:t>
            </a:r>
            <a:r>
              <a:rPr lang="pl-PL" altLang="pl-PL" sz="1400" dirty="0"/>
              <a:t>innych zadań określonych ustawami.</a:t>
            </a:r>
            <a:endParaRPr lang="pl-PL" altLang="pl-PL" sz="1400" dirty="0"/>
          </a:p>
          <a:p>
            <a:pPr eaLnBrk="1" hangingPunct="1">
              <a:lnSpc>
                <a:spcPct val="80000"/>
              </a:lnSpc>
              <a:buFontTx/>
              <a:buNone/>
            </a:pPr>
            <a:endParaRPr lang="pl-PL" altLang="pl-PL" sz="2000" dirty="0"/>
          </a:p>
        </p:txBody>
      </p:sp>
    </p:spTree>
    <p:extLst>
      <p:ext uri="{BB962C8B-B14F-4D97-AF65-F5344CB8AC3E}">
        <p14:creationId xmlns:p14="http://schemas.microsoft.com/office/powerpoint/2010/main" val="1182026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iekt 3"/>
          <p:cNvGraphicFramePr>
            <a:graphicFrameLocks noChangeAspect="1"/>
          </p:cNvGraphicFramePr>
          <p:nvPr>
            <p:extLst>
              <p:ext uri="{D42A27DB-BD31-4B8C-83A1-F6EECF244321}">
                <p14:modId xmlns:p14="http://schemas.microsoft.com/office/powerpoint/2010/main" val="3211178399"/>
              </p:ext>
            </p:extLst>
          </p:nvPr>
        </p:nvGraphicFramePr>
        <p:xfrm>
          <a:off x="636104" y="856988"/>
          <a:ext cx="10813774" cy="5861864"/>
        </p:xfrm>
        <a:graphic>
          <a:graphicData uri="http://schemas.openxmlformats.org/presentationml/2006/ole">
            <mc:AlternateContent xmlns:mc="http://schemas.openxmlformats.org/markup-compatibility/2006">
              <mc:Choice xmlns:v="urn:schemas-microsoft-com:vml" Requires="v">
                <p:oleObj spid="_x0000_s3594" name="Document" r:id="rId3" imgW="5759285" imgH="2711878" progId="Word.Document.12">
                  <p:embed/>
                </p:oleObj>
              </mc:Choice>
              <mc:Fallback>
                <p:oleObj name="Document" r:id="rId3" imgW="5759285" imgH="2711878" progId="Word.Document.12">
                  <p:embed/>
                  <p:pic>
                    <p:nvPicPr>
                      <p:cNvPr id="0" name=""/>
                      <p:cNvPicPr/>
                      <p:nvPr/>
                    </p:nvPicPr>
                    <p:blipFill>
                      <a:blip r:embed="rId4"/>
                      <a:stretch>
                        <a:fillRect/>
                      </a:stretch>
                    </p:blipFill>
                    <p:spPr>
                      <a:xfrm>
                        <a:off x="636104" y="856988"/>
                        <a:ext cx="10813774" cy="5861864"/>
                      </a:xfrm>
                      <a:prstGeom prst="rect">
                        <a:avLst/>
                      </a:prstGeom>
                    </p:spPr>
                  </p:pic>
                </p:oleObj>
              </mc:Fallback>
            </mc:AlternateContent>
          </a:graphicData>
        </a:graphic>
      </p:graphicFrame>
    </p:spTree>
    <p:extLst>
      <p:ext uri="{BB962C8B-B14F-4D97-AF65-F5344CB8AC3E}">
        <p14:creationId xmlns:p14="http://schemas.microsoft.com/office/powerpoint/2010/main" val="328600678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ymbol zastępczy zawartości 2"/>
          <p:cNvSpPr>
            <a:spLocks noGrp="1"/>
          </p:cNvSpPr>
          <p:nvPr>
            <p:ph idx="1"/>
          </p:nvPr>
        </p:nvSpPr>
        <p:spPr>
          <a:xfrm>
            <a:off x="1962150" y="658813"/>
            <a:ext cx="8229600" cy="5505450"/>
          </a:xfrm>
        </p:spPr>
        <p:txBody>
          <a:bodyPr/>
          <a:lstStyle/>
          <a:p>
            <a:pPr>
              <a:buFontTx/>
              <a:buNone/>
            </a:pPr>
            <a:r>
              <a:rPr lang="pl-PL" altLang="pl-PL"/>
              <a:t>Art. 6b. 1. Komisja podaje do publicznej wiadomości informację o złożeniu zawiadomienia o podejrzeniu popełnienia przestępstwa określonego w […] art. 171 ust. 1–3 ustawy – Prawo bankowe […] art. 150 i art. 151 ustawy z dnia 19 sierpnia 2011 r. o usługach płatniczych.</a:t>
            </a:r>
          </a:p>
        </p:txBody>
      </p:sp>
    </p:spTree>
    <p:extLst>
      <p:ext uri="{BB962C8B-B14F-4D97-AF65-F5344CB8AC3E}">
        <p14:creationId xmlns:p14="http://schemas.microsoft.com/office/powerpoint/2010/main" val="362599345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ymbol zastępczy zawartości 2"/>
          <p:cNvSpPr>
            <a:spLocks noGrp="1"/>
          </p:cNvSpPr>
          <p:nvPr>
            <p:ph idx="1"/>
          </p:nvPr>
        </p:nvSpPr>
        <p:spPr>
          <a:xfrm>
            <a:off x="1857375" y="889000"/>
            <a:ext cx="8229600" cy="5218113"/>
          </a:xfrm>
        </p:spPr>
        <p:txBody>
          <a:bodyPr/>
          <a:lstStyle/>
          <a:p>
            <a:pPr>
              <a:buFontTx/>
              <a:buNone/>
            </a:pPr>
            <a:r>
              <a:rPr lang="pl-PL" altLang="pl-PL"/>
              <a:t>Ponadto Komisja Nadzoru Finansowego ma stwarzać możliwości polubownego i pojednawczego rozstrzygania sporów między uczestnikami rynku finansowego (w szczególności sporów wynikających ze stosunków umownych między podmiotami podlegającymi nadzorowi Komisji a odbiorcami usług świadczonych przez te podmioty), jak również wykonywać inne zadania określone ustawami </a:t>
            </a:r>
          </a:p>
          <a:p>
            <a:pPr>
              <a:buFontTx/>
              <a:buNone/>
            </a:pPr>
            <a:endParaRPr lang="pl-PL" altLang="pl-PL"/>
          </a:p>
        </p:txBody>
      </p:sp>
    </p:spTree>
    <p:extLst>
      <p:ext uri="{BB962C8B-B14F-4D97-AF65-F5344CB8AC3E}">
        <p14:creationId xmlns:p14="http://schemas.microsoft.com/office/powerpoint/2010/main" val="263605264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1638300" y="331788"/>
            <a:ext cx="8229600" cy="633412"/>
          </a:xfrm>
        </p:spPr>
        <p:txBody>
          <a:bodyPr/>
          <a:lstStyle/>
          <a:p>
            <a:pPr eaLnBrk="1" hangingPunct="1"/>
            <a:r>
              <a:rPr lang="pl-PL" altLang="pl-PL" sz="2800">
                <a:latin typeface="Times New Roman" pitchFamily="18" charset="0"/>
              </a:rPr>
              <a:t>Sąd polubowny przy KNF</a:t>
            </a:r>
          </a:p>
        </p:txBody>
      </p:sp>
      <p:sp>
        <p:nvSpPr>
          <p:cNvPr id="212995" name="Rectangle 3"/>
          <p:cNvSpPr>
            <a:spLocks noGrp="1" noChangeArrowheads="1"/>
          </p:cNvSpPr>
          <p:nvPr>
            <p:ph type="body" idx="1"/>
          </p:nvPr>
        </p:nvSpPr>
        <p:spPr>
          <a:xfrm>
            <a:off x="2085975" y="1225550"/>
            <a:ext cx="8229600" cy="4929188"/>
          </a:xfrm>
        </p:spPr>
        <p:txBody>
          <a:bodyPr/>
          <a:lstStyle/>
          <a:p>
            <a:pPr eaLnBrk="1" hangingPunct="1">
              <a:buFontTx/>
              <a:buNone/>
            </a:pPr>
            <a:r>
              <a:rPr lang="pl-PL" altLang="pl-PL" sz="2000" dirty="0"/>
              <a:t>Zgodnie z art. 18 </a:t>
            </a:r>
            <a:r>
              <a:rPr lang="pl-PL" altLang="pl-PL" sz="2000" dirty="0" err="1"/>
              <a:t>n.r.f</a:t>
            </a:r>
            <a:r>
              <a:rPr lang="pl-PL" altLang="pl-PL" sz="2000" dirty="0"/>
              <a:t>. przy Komisji tworzy się sąd polubowny, którego celem jest rozpatrywanie sporów pomiędzy uczestnikami rynku finansowego, w szczególności sporów wynikających ze stosunków umownych między podmiotami podlegającymi nadzorowi Komisji a odbiorcami usług świadczonych przez te podmioty (w postępowaniu są stosowane przepisy k.p.c</a:t>
            </a:r>
            <a:r>
              <a:rPr lang="pl-PL" altLang="pl-PL" sz="2000" dirty="0" smtClean="0"/>
              <a:t>.).</a:t>
            </a:r>
          </a:p>
          <a:p>
            <a:pPr eaLnBrk="1" hangingPunct="1">
              <a:buFontTx/>
              <a:buNone/>
            </a:pPr>
            <a:r>
              <a:rPr lang="pl-PL" altLang="pl-PL" sz="2000" dirty="0">
                <a:solidFill>
                  <a:srgbClr val="CC3300"/>
                </a:solidFill>
              </a:rPr>
              <a:t>W ramach sądu polubownego działa centrum arbitrażu i centrum mediacji</a:t>
            </a:r>
            <a:r>
              <a:rPr lang="pl-PL" altLang="pl-PL" sz="2000" dirty="0" smtClean="0">
                <a:solidFill>
                  <a:srgbClr val="CC3300"/>
                </a:solidFill>
              </a:rPr>
              <a:t>.</a:t>
            </a:r>
            <a:endParaRPr lang="pl-PL" altLang="pl-PL" sz="2000" dirty="0">
              <a:solidFill>
                <a:srgbClr val="CC3300"/>
              </a:solidFill>
            </a:endParaRPr>
          </a:p>
          <a:p>
            <a:pPr eaLnBrk="1" hangingPunct="1">
              <a:buFontTx/>
              <a:buNone/>
            </a:pPr>
            <a:r>
              <a:rPr lang="pl-PL" altLang="pl-PL" sz="2000" dirty="0"/>
              <a:t>Sąd polubowny może prowadzić również postępowania w sprawie pozasądowego rozwiązywania sporów konsumenckich na zasadach i w trybie określonych w ustawie z dnia 23 września 2016 r. o pozasądowym rozwiązywaniu sporów konsumenckich </a:t>
            </a:r>
            <a:r>
              <a:rPr lang="pl-PL" altLang="pl-PL" sz="2000" dirty="0" smtClean="0"/>
              <a:t>oraz </a:t>
            </a:r>
            <a:r>
              <a:rPr lang="pl-PL" altLang="pl-PL" sz="2000" dirty="0"/>
              <a:t>regulaminie sądu polubownego. Sąd polubowny jest podmiotem uprawnionym do prowadzenia postępowania w sprawie pozasądowego rozwiązywania sporów konsumenckich w rozumieniu tej ustawy.</a:t>
            </a:r>
            <a:endParaRPr lang="pl-PL" altLang="pl-PL" sz="2000" dirty="0"/>
          </a:p>
        </p:txBody>
      </p:sp>
    </p:spTree>
    <p:extLst>
      <p:ext uri="{BB962C8B-B14F-4D97-AF65-F5344CB8AC3E}">
        <p14:creationId xmlns:p14="http://schemas.microsoft.com/office/powerpoint/2010/main" val="189051284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body" idx="1"/>
          </p:nvPr>
        </p:nvSpPr>
        <p:spPr>
          <a:xfrm>
            <a:off x="2095500" y="625475"/>
            <a:ext cx="8229600" cy="5576888"/>
          </a:xfrm>
        </p:spPr>
        <p:txBody>
          <a:bodyPr/>
          <a:lstStyle/>
          <a:p>
            <a:pPr eaLnBrk="1" hangingPunct="1">
              <a:lnSpc>
                <a:spcPct val="90000"/>
              </a:lnSpc>
              <a:buFontTx/>
              <a:buNone/>
            </a:pPr>
            <a:r>
              <a:rPr lang="pl-PL" altLang="pl-PL"/>
              <a:t>art. 131a pr. bank., </a:t>
            </a:r>
          </a:p>
          <a:p>
            <a:pPr eaLnBrk="1" hangingPunct="1">
              <a:lnSpc>
                <a:spcPct val="90000"/>
              </a:lnSpc>
              <a:buFontTx/>
              <a:buNone/>
            </a:pPr>
            <a:r>
              <a:rPr lang="pl-PL" altLang="pl-PL"/>
              <a:t>banki są zobowiązane do wnoszenia wpłat z tytułu nadzoru bankowego, stanowiących iloczyn sumy aktywów bilansowych banków i stawki </a:t>
            </a:r>
            <a:r>
              <a:rPr lang="pl-PL" altLang="pl-PL">
                <a:solidFill>
                  <a:srgbClr val="CC3300"/>
                </a:solidFill>
              </a:rPr>
              <a:t>nieprzekraczającej 0,024 %.</a:t>
            </a:r>
            <a:r>
              <a:rPr lang="pl-PL" altLang="pl-PL"/>
              <a:t> </a:t>
            </a:r>
          </a:p>
          <a:p>
            <a:pPr eaLnBrk="1" hangingPunct="1">
              <a:lnSpc>
                <a:spcPct val="90000"/>
              </a:lnSpc>
              <a:buFontTx/>
              <a:buNone/>
            </a:pPr>
            <a:r>
              <a:rPr lang="pl-PL" altLang="pl-PL"/>
              <a:t>Terminy uiszczenia, wysokość i sposób uiszczania tych wpłat, przy uwzględnianiu zapewnienia skuteczności sprawowanego nadzoru, ma określić Prezes Rady Ministrów w drodze rozporządzenia.</a:t>
            </a:r>
          </a:p>
        </p:txBody>
      </p:sp>
    </p:spTree>
    <p:extLst>
      <p:ext uri="{BB962C8B-B14F-4D97-AF65-F5344CB8AC3E}">
        <p14:creationId xmlns:p14="http://schemas.microsoft.com/office/powerpoint/2010/main" val="266841121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ymbol zastępczy zawartości 2"/>
          <p:cNvSpPr>
            <a:spLocks noGrp="1"/>
          </p:cNvSpPr>
          <p:nvPr>
            <p:ph idx="1"/>
          </p:nvPr>
        </p:nvSpPr>
        <p:spPr>
          <a:xfrm>
            <a:off x="2219325" y="473075"/>
            <a:ext cx="8229600" cy="5576888"/>
          </a:xfrm>
        </p:spPr>
        <p:txBody>
          <a:bodyPr/>
          <a:lstStyle/>
          <a:p>
            <a:pPr>
              <a:buFontTx/>
              <a:buNone/>
            </a:pPr>
            <a:r>
              <a:rPr lang="pl-PL" altLang="pl-PL"/>
              <a:t>Charakter prawny KNF</a:t>
            </a:r>
          </a:p>
          <a:p>
            <a:pPr>
              <a:buFontTx/>
              <a:buNone/>
            </a:pPr>
            <a:r>
              <a:rPr lang="pl-PL" altLang="pl-PL"/>
              <a:t>Wyrok Trybunału Konstytucyjnego z dnia 15 czerwca 2011 r. (sygn.akt K 2/09)</a:t>
            </a:r>
          </a:p>
          <a:p>
            <a:pPr>
              <a:buFontTx/>
              <a:buNone/>
            </a:pPr>
            <a:endParaRPr lang="pl-PL" altLang="pl-PL"/>
          </a:p>
          <a:p>
            <a:pPr>
              <a:buFontTx/>
              <a:buNone/>
            </a:pPr>
            <a:r>
              <a:rPr lang="pl-PL" altLang="pl-PL"/>
              <a:t>„W świetle przepisów Konstytucji, ustawy o nadzorze finansowym oraz innych ustaw należy stwierdzić, że Komisja Nadzoru Finansowego jest </a:t>
            </a:r>
            <a:r>
              <a:rPr lang="pl-PL" altLang="pl-PL">
                <a:solidFill>
                  <a:srgbClr val="FF0000"/>
                </a:solidFill>
              </a:rPr>
              <a:t>szczególnym organem administracji publicznej - państwowej</a:t>
            </a:r>
            <a:r>
              <a:rPr lang="pl-PL" altLang="pl-PL"/>
              <a:t>, ale usytuowanym poza strukturą administracji rządowej.” </a:t>
            </a:r>
          </a:p>
        </p:txBody>
      </p:sp>
    </p:spTree>
    <p:extLst>
      <p:ext uri="{BB962C8B-B14F-4D97-AF65-F5344CB8AC3E}">
        <p14:creationId xmlns:p14="http://schemas.microsoft.com/office/powerpoint/2010/main" val="126641247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ymbol zastępczy zawartości 2"/>
          <p:cNvSpPr>
            <a:spLocks noGrp="1"/>
          </p:cNvSpPr>
          <p:nvPr>
            <p:ph idx="1"/>
          </p:nvPr>
        </p:nvSpPr>
        <p:spPr>
          <a:xfrm>
            <a:off x="1771650" y="511175"/>
            <a:ext cx="9029700" cy="5891213"/>
          </a:xfrm>
        </p:spPr>
        <p:txBody>
          <a:bodyPr/>
          <a:lstStyle/>
          <a:p>
            <a:pPr fontAlgn="t">
              <a:buFontTx/>
              <a:buNone/>
            </a:pPr>
            <a:r>
              <a:rPr lang="pl-PL" altLang="pl-PL" sz="2000"/>
              <a:t>II GSK 1607/11 postanow. NSA W-wa 2011.08.31 LEX nr 896392 </a:t>
            </a:r>
          </a:p>
          <a:p>
            <a:pPr fontAlgn="t">
              <a:buFontTx/>
              <a:buNone/>
            </a:pPr>
            <a:endParaRPr lang="pl-PL" altLang="pl-PL" sz="2000"/>
          </a:p>
          <a:p>
            <a:pPr fontAlgn="t">
              <a:buFontTx/>
              <a:buAutoNum type="arabicPeriod"/>
            </a:pPr>
            <a:r>
              <a:rPr lang="pl-PL" altLang="pl-PL" sz="2000"/>
              <a:t>Komisja Nadzoru Finansowego jest </a:t>
            </a:r>
            <a:r>
              <a:rPr lang="pl-PL" altLang="pl-PL" sz="2000">
                <a:solidFill>
                  <a:srgbClr val="FF0000"/>
                </a:solidFill>
              </a:rPr>
              <a:t>centralnym organem administracji publicznej,</a:t>
            </a:r>
            <a:r>
              <a:rPr lang="pl-PL" altLang="pl-PL" sz="2000"/>
              <a:t> a w ustawie o nadzorze nad rynkiem finansowym brak jest przepisów, które statuowałyby inny organ, a zwłaszcza Prezesa Rady Ministrów, jako organ wyższego stopnia w stosunku do Komisji Nadzoru Finansowego.</a:t>
            </a:r>
          </a:p>
          <a:p>
            <a:pPr fontAlgn="t">
              <a:buFontTx/>
              <a:buAutoNum type="arabicPeriod"/>
            </a:pPr>
            <a:r>
              <a:rPr lang="pl-PL" altLang="pl-PL" sz="2000"/>
              <a:t>Skoro Komisja Nadzoru Finansowego jest ministrem w rozumieniu art. 5 § 2 pkt 4 k.p.a., to wniesienie skargi na bezczynność Komisji powinno być poprzedzone skierowanym do niej wezwaniem do usunięcia naruszenia prawa, a nie wniesieniem zażalenia do organu wyższego stopnia w trybie art. 37 § 1 k.p.a., ponieważ organu wyższego stopnia w stosunku do KNF nie ma.</a:t>
            </a:r>
          </a:p>
          <a:p>
            <a:pPr>
              <a:buFontTx/>
              <a:buNone/>
            </a:pPr>
            <a:endParaRPr lang="pl-PL" altLang="pl-PL"/>
          </a:p>
        </p:txBody>
      </p:sp>
    </p:spTree>
    <p:extLst>
      <p:ext uri="{BB962C8B-B14F-4D97-AF65-F5344CB8AC3E}">
        <p14:creationId xmlns:p14="http://schemas.microsoft.com/office/powerpoint/2010/main" val="356297221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ymbol zastępczy zawartości 2"/>
          <p:cNvSpPr>
            <a:spLocks noGrp="1"/>
          </p:cNvSpPr>
          <p:nvPr>
            <p:ph idx="1"/>
          </p:nvPr>
        </p:nvSpPr>
        <p:spPr>
          <a:xfrm>
            <a:off x="1343025" y="603250"/>
            <a:ext cx="8782050" cy="5694363"/>
          </a:xfrm>
        </p:spPr>
        <p:txBody>
          <a:bodyPr/>
          <a:lstStyle/>
          <a:p>
            <a:pPr fontAlgn="t">
              <a:buFontTx/>
              <a:buNone/>
            </a:pPr>
            <a:r>
              <a:rPr lang="pl-PL" altLang="pl-PL" sz="2800"/>
              <a:t>II GSK 1633/11 postanow. NSA W-wa2011.08.31 LEX nr 896398 </a:t>
            </a:r>
          </a:p>
          <a:p>
            <a:pPr fontAlgn="t">
              <a:buFontTx/>
              <a:buNone/>
            </a:pPr>
            <a:r>
              <a:rPr lang="pl-PL" altLang="pl-PL" sz="2800"/>
              <a:t>Z uwagi na brak określenia wprost, że Komisja Nadzoru Finansowego jest organem centralnym (ministrem w rozumieniu art. 5 § 2 pkt 4 k.p.a.), konieczne było wskazanie, że rozstrzygnięcia tej Komisji należy kwalifikować w postępowaniu administracyjnym tak jak decyzje ministra, a wobec tego nie przysługuje od nich odwołanie lecz wniosek o ponowne rozpatrzenie sprawy.</a:t>
            </a:r>
          </a:p>
          <a:p>
            <a:pPr>
              <a:buFontTx/>
              <a:buNone/>
            </a:pPr>
            <a:endParaRPr lang="pl-PL" altLang="pl-PL"/>
          </a:p>
        </p:txBody>
      </p:sp>
    </p:spTree>
    <p:extLst>
      <p:ext uri="{BB962C8B-B14F-4D97-AF65-F5344CB8AC3E}">
        <p14:creationId xmlns:p14="http://schemas.microsoft.com/office/powerpoint/2010/main" val="279595880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3"/>
          <p:cNvSpPr>
            <a:spLocks noGrp="1" noChangeArrowheads="1"/>
          </p:cNvSpPr>
          <p:nvPr>
            <p:ph type="body" idx="1"/>
          </p:nvPr>
        </p:nvSpPr>
        <p:spPr>
          <a:xfrm>
            <a:off x="1390650" y="454025"/>
            <a:ext cx="8867775" cy="5586413"/>
          </a:xfrm>
        </p:spPr>
        <p:txBody>
          <a:bodyPr/>
          <a:lstStyle/>
          <a:p>
            <a:pPr eaLnBrk="1" hangingPunct="1">
              <a:buFontTx/>
              <a:buNone/>
            </a:pPr>
            <a:endParaRPr lang="pl-PL" altLang="pl-PL" sz="2800">
              <a:latin typeface="Times New Roman" pitchFamily="18" charset="0"/>
            </a:endParaRPr>
          </a:p>
          <a:p>
            <a:pPr eaLnBrk="1" hangingPunct="1">
              <a:buFontTx/>
              <a:buNone/>
            </a:pPr>
            <a:r>
              <a:rPr lang="pl-PL" altLang="pl-PL" sz="2800">
                <a:latin typeface="Times New Roman" pitchFamily="18" charset="0"/>
              </a:rPr>
              <a:t>Nadzór nad pojedynczą instytucją kredytową (bankiem)</a:t>
            </a:r>
          </a:p>
          <a:p>
            <a:pPr eaLnBrk="1" hangingPunct="1">
              <a:buFontTx/>
              <a:buNone/>
            </a:pPr>
            <a:r>
              <a:rPr lang="pl-PL" altLang="pl-PL" sz="2800">
                <a:latin typeface="Times New Roman" pitchFamily="18" charset="0"/>
              </a:rPr>
              <a:t>- </a:t>
            </a:r>
            <a:r>
              <a:rPr lang="pl-PL" altLang="pl-PL" sz="2800">
                <a:solidFill>
                  <a:srgbClr val="CC3300"/>
                </a:solidFill>
                <a:latin typeface="Times New Roman" pitchFamily="18" charset="0"/>
              </a:rPr>
              <a:t>nadzór indywidualny</a:t>
            </a:r>
          </a:p>
          <a:p>
            <a:pPr eaLnBrk="1" hangingPunct="1">
              <a:buFontTx/>
              <a:buNone/>
            </a:pPr>
            <a:endParaRPr lang="pl-PL" altLang="pl-PL" sz="2800">
              <a:latin typeface="Times New Roman" pitchFamily="18" charset="0"/>
            </a:endParaRPr>
          </a:p>
          <a:p>
            <a:pPr eaLnBrk="1" hangingPunct="1">
              <a:buFontTx/>
              <a:buNone/>
            </a:pPr>
            <a:r>
              <a:rPr lang="pl-PL" altLang="pl-PL" sz="2800">
                <a:latin typeface="Times New Roman" pitchFamily="18" charset="0"/>
              </a:rPr>
              <a:t>Nadzór nad grupą kapitałową (holdingiem), w skład której wchodzą instytucje kredytowe (banki) oraz instytucje finansowe w węższym znaczeniu – </a:t>
            </a:r>
            <a:r>
              <a:rPr lang="pl-PL" altLang="pl-PL" sz="2800">
                <a:solidFill>
                  <a:srgbClr val="CC3300"/>
                </a:solidFill>
                <a:latin typeface="Times New Roman" pitchFamily="18" charset="0"/>
              </a:rPr>
              <a:t>nadzór skonsolidowany</a:t>
            </a:r>
          </a:p>
          <a:p>
            <a:pPr eaLnBrk="1" hangingPunct="1">
              <a:buFontTx/>
              <a:buNone/>
            </a:pPr>
            <a:endParaRPr lang="pl-PL" altLang="pl-PL" sz="2800">
              <a:solidFill>
                <a:srgbClr val="CC3300"/>
              </a:solidFill>
              <a:latin typeface="Times New Roman" pitchFamily="18" charset="0"/>
            </a:endParaRPr>
          </a:p>
          <a:p>
            <a:pPr eaLnBrk="1" hangingPunct="1">
              <a:buFontTx/>
              <a:buNone/>
            </a:pPr>
            <a:r>
              <a:rPr lang="pl-PL" altLang="pl-PL" sz="2800">
                <a:latin typeface="Times New Roman" pitchFamily="18" charset="0"/>
              </a:rPr>
              <a:t>Nadzór nad konglomeratami finansowymi – </a:t>
            </a:r>
            <a:r>
              <a:rPr lang="pl-PL" altLang="pl-PL" sz="2800">
                <a:solidFill>
                  <a:srgbClr val="CC3300"/>
                </a:solidFill>
                <a:latin typeface="Times New Roman" pitchFamily="18" charset="0"/>
              </a:rPr>
              <a:t>nadzór uzupełniający</a:t>
            </a:r>
          </a:p>
        </p:txBody>
      </p:sp>
    </p:spTree>
    <p:extLst>
      <p:ext uri="{BB962C8B-B14F-4D97-AF65-F5344CB8AC3E}">
        <p14:creationId xmlns:p14="http://schemas.microsoft.com/office/powerpoint/2010/main" val="40928720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3"/>
          <p:cNvSpPr>
            <a:spLocks noGrp="1" noChangeArrowheads="1"/>
          </p:cNvSpPr>
          <p:nvPr>
            <p:ph type="body" idx="1"/>
          </p:nvPr>
        </p:nvSpPr>
        <p:spPr>
          <a:xfrm>
            <a:off x="1409700" y="568325"/>
            <a:ext cx="9029700" cy="5634038"/>
          </a:xfrm>
        </p:spPr>
        <p:txBody>
          <a:bodyPr/>
          <a:lstStyle/>
          <a:p>
            <a:pPr eaLnBrk="1" hangingPunct="1">
              <a:buFontTx/>
              <a:buNone/>
            </a:pPr>
            <a:r>
              <a:rPr lang="pl-PL" altLang="pl-PL" sz="2800"/>
              <a:t>Dyrektywa 2013/36/UE</a:t>
            </a:r>
          </a:p>
          <a:p>
            <a:endParaRPr lang="pl-PL" altLang="pl-PL" sz="2800"/>
          </a:p>
          <a:p>
            <a:pPr>
              <a:buFontTx/>
              <a:buNone/>
            </a:pPr>
            <a:r>
              <a:rPr lang="pl-PL" altLang="pl-PL" sz="2800"/>
              <a:t>(15) Właściwym jest dokonanie harmonizacji, która jest niezbędna i wystarczająca, aby zapewnić wzajemne uznawanie zezwoleń i systemów nadzoru ostrożnościowego, umożliwiając udzielanie jednolitego zezwolenia uznawanego w całej Unii oraz stosowanie zasady, iż </a:t>
            </a:r>
            <a:r>
              <a:rPr lang="pl-PL" altLang="pl-PL" sz="2800">
                <a:solidFill>
                  <a:srgbClr val="FF0000"/>
                </a:solidFill>
              </a:rPr>
              <a:t>nadzór</a:t>
            </a:r>
            <a:r>
              <a:rPr lang="pl-PL" altLang="pl-PL" sz="2800"/>
              <a:t> </a:t>
            </a:r>
            <a:r>
              <a:rPr lang="pl-PL" altLang="pl-PL" sz="2800">
                <a:solidFill>
                  <a:srgbClr val="FF0000"/>
                </a:solidFill>
              </a:rPr>
              <a:t>ostrożnościowy sprawowany jest przez państwo członkowskie pochodzenia</a:t>
            </a:r>
            <a:r>
              <a:rPr lang="pl-PL" altLang="pl-PL" sz="2800"/>
              <a:t>. </a:t>
            </a:r>
            <a:endParaRPr lang="pl-PL" altLang="pl-PL" sz="2800">
              <a:solidFill>
                <a:srgbClr val="CC3300"/>
              </a:solidFill>
            </a:endParaRPr>
          </a:p>
        </p:txBody>
      </p:sp>
    </p:spTree>
    <p:extLst>
      <p:ext uri="{BB962C8B-B14F-4D97-AF65-F5344CB8AC3E}">
        <p14:creationId xmlns:p14="http://schemas.microsoft.com/office/powerpoint/2010/main" val="307123591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3"/>
          <p:cNvSpPr>
            <a:spLocks noGrp="1" noChangeArrowheads="1"/>
          </p:cNvSpPr>
          <p:nvPr>
            <p:ph type="body" idx="1"/>
          </p:nvPr>
        </p:nvSpPr>
        <p:spPr>
          <a:xfrm>
            <a:off x="1876425" y="539750"/>
            <a:ext cx="8229600" cy="5576888"/>
          </a:xfrm>
        </p:spPr>
        <p:txBody>
          <a:bodyPr/>
          <a:lstStyle/>
          <a:p>
            <a:pPr eaLnBrk="1" hangingPunct="1">
              <a:buFontTx/>
              <a:buNone/>
            </a:pPr>
            <a:r>
              <a:rPr lang="pl-PL" altLang="pl-PL"/>
              <a:t>Właściwe władze państwa </a:t>
            </a:r>
            <a:r>
              <a:rPr lang="pl-PL" altLang="pl-PL">
                <a:solidFill>
                  <a:srgbClr val="CC3300"/>
                </a:solidFill>
              </a:rPr>
              <a:t>macierzystego</a:t>
            </a:r>
            <a:r>
              <a:rPr lang="pl-PL" altLang="pl-PL"/>
              <a:t>:</a:t>
            </a:r>
          </a:p>
          <a:p>
            <a:pPr eaLnBrk="1" hangingPunct="1">
              <a:buFontTx/>
              <a:buNone/>
            </a:pPr>
            <a:r>
              <a:rPr lang="pl-PL" altLang="pl-PL"/>
              <a:t>- obowiązek nadzorowania stabilności finansowej instytucji kredytowej, w szczególności jej </a:t>
            </a:r>
            <a:r>
              <a:rPr lang="pl-PL" altLang="pl-PL" b="1"/>
              <a:t>wypłacalności</a:t>
            </a:r>
            <a:endParaRPr lang="pl-PL" altLang="pl-PL"/>
          </a:p>
          <a:p>
            <a:pPr eaLnBrk="1" hangingPunct="1">
              <a:buFontTx/>
              <a:buNone/>
            </a:pPr>
            <a:r>
              <a:rPr lang="pl-PL" altLang="pl-PL"/>
              <a:t>Właściwe władze państwa </a:t>
            </a:r>
            <a:r>
              <a:rPr lang="pl-PL" altLang="pl-PL">
                <a:solidFill>
                  <a:srgbClr val="CC3300"/>
                </a:solidFill>
              </a:rPr>
              <a:t>przyjmującego</a:t>
            </a:r>
            <a:r>
              <a:rPr lang="pl-PL" altLang="pl-PL"/>
              <a:t>: </a:t>
            </a:r>
          </a:p>
          <a:p>
            <a:pPr eaLnBrk="1" hangingPunct="1">
              <a:buFontTx/>
              <a:buNone/>
            </a:pPr>
            <a:r>
              <a:rPr lang="pl-PL" altLang="pl-PL"/>
              <a:t>- obowiązek nadzorowania płynności</a:t>
            </a:r>
          </a:p>
          <a:p>
            <a:pPr eaLnBrk="1" hangingPunct="1">
              <a:buFontTx/>
              <a:buNone/>
            </a:pPr>
            <a:r>
              <a:rPr lang="pl-PL" altLang="pl-PL"/>
              <a:t>- sprawowanie nadzoru w zakresie polityki pieniężnej. </a:t>
            </a:r>
          </a:p>
        </p:txBody>
      </p:sp>
    </p:spTree>
    <p:extLst>
      <p:ext uri="{BB962C8B-B14F-4D97-AF65-F5344CB8AC3E}">
        <p14:creationId xmlns:p14="http://schemas.microsoft.com/office/powerpoint/2010/main" val="2020454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iekt 3"/>
          <p:cNvGraphicFramePr>
            <a:graphicFrameLocks noChangeAspect="1"/>
          </p:cNvGraphicFramePr>
          <p:nvPr>
            <p:extLst>
              <p:ext uri="{D42A27DB-BD31-4B8C-83A1-F6EECF244321}">
                <p14:modId xmlns:p14="http://schemas.microsoft.com/office/powerpoint/2010/main" val="1510091935"/>
              </p:ext>
            </p:extLst>
          </p:nvPr>
        </p:nvGraphicFramePr>
        <p:xfrm>
          <a:off x="142447" y="288236"/>
          <a:ext cx="11645362" cy="6569764"/>
        </p:xfrm>
        <a:graphic>
          <a:graphicData uri="http://schemas.openxmlformats.org/presentationml/2006/ole">
            <mc:AlternateContent xmlns:mc="http://schemas.openxmlformats.org/markup-compatibility/2006">
              <mc:Choice xmlns:v="urn:schemas-microsoft-com:vml" Requires="v">
                <p:oleObj spid="_x0000_s4618" name="Document" r:id="rId3" imgW="5759285" imgH="2873055" progId="Word.Document.12">
                  <p:embed/>
                </p:oleObj>
              </mc:Choice>
              <mc:Fallback>
                <p:oleObj name="Document" r:id="rId3" imgW="5759285" imgH="2873055" progId="Word.Document.12">
                  <p:embed/>
                  <p:pic>
                    <p:nvPicPr>
                      <p:cNvPr id="0" name=""/>
                      <p:cNvPicPr/>
                      <p:nvPr/>
                    </p:nvPicPr>
                    <p:blipFill>
                      <a:blip r:embed="rId4"/>
                      <a:stretch>
                        <a:fillRect/>
                      </a:stretch>
                    </p:blipFill>
                    <p:spPr>
                      <a:xfrm>
                        <a:off x="142447" y="288236"/>
                        <a:ext cx="11645362" cy="6569764"/>
                      </a:xfrm>
                      <a:prstGeom prst="rect">
                        <a:avLst/>
                      </a:prstGeom>
                    </p:spPr>
                  </p:pic>
                </p:oleObj>
              </mc:Fallback>
            </mc:AlternateContent>
          </a:graphicData>
        </a:graphic>
      </p:graphicFrame>
    </p:spTree>
    <p:extLst>
      <p:ext uri="{BB962C8B-B14F-4D97-AF65-F5344CB8AC3E}">
        <p14:creationId xmlns:p14="http://schemas.microsoft.com/office/powerpoint/2010/main" val="331217570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1885950" y="427038"/>
            <a:ext cx="8229600" cy="533400"/>
          </a:xfrm>
        </p:spPr>
        <p:txBody>
          <a:bodyPr/>
          <a:lstStyle/>
          <a:p>
            <a:pPr eaLnBrk="1" hangingPunct="1"/>
            <a:r>
              <a:rPr lang="pl-PL" altLang="pl-PL" sz="1800"/>
              <a:t>Nadzór bankowy - zagadnienia ogólne</a:t>
            </a:r>
          </a:p>
        </p:txBody>
      </p:sp>
      <p:sp>
        <p:nvSpPr>
          <p:cNvPr id="189443" name="Rectangle 3"/>
          <p:cNvSpPr>
            <a:spLocks noGrp="1" noChangeArrowheads="1"/>
          </p:cNvSpPr>
          <p:nvPr>
            <p:ph type="body" idx="1"/>
          </p:nvPr>
        </p:nvSpPr>
        <p:spPr>
          <a:xfrm>
            <a:off x="1638300" y="1266825"/>
            <a:ext cx="8791575" cy="5410200"/>
          </a:xfrm>
        </p:spPr>
        <p:txBody>
          <a:bodyPr/>
          <a:lstStyle/>
          <a:p>
            <a:pPr eaLnBrk="1" hangingPunct="1">
              <a:buFontTx/>
              <a:buNone/>
            </a:pPr>
            <a:r>
              <a:rPr lang="pl-PL" altLang="pl-PL" sz="2000" dirty="0"/>
              <a:t>Cechy konstytutywne nadzoru bankowego, wyróżniające go od innych, normatywnie określonych form nadzoru:</a:t>
            </a:r>
            <a:endParaRPr lang="pl-PL" altLang="pl-PL" sz="2000" dirty="0">
              <a:cs typeface="Arial"/>
            </a:endParaRPr>
          </a:p>
          <a:p>
            <a:pPr eaLnBrk="1" hangingPunct="1">
              <a:buFontTx/>
              <a:buNone/>
            </a:pPr>
            <a:endParaRPr lang="pl-PL" altLang="pl-PL" sz="2000" dirty="0">
              <a:cs typeface="Arial"/>
            </a:endParaRPr>
          </a:p>
          <a:p>
            <a:pPr eaLnBrk="1" hangingPunct="1">
              <a:buFontTx/>
              <a:buNone/>
            </a:pPr>
            <a:r>
              <a:rPr lang="pl-PL" altLang="pl-PL" sz="2000" dirty="0"/>
              <a:t>- zdefiniowanie w przepisach prawa bankowego organu uprawnionego do wykonywania nadzoru bankowego oraz podmiotów poddanych nadzorowi</a:t>
            </a:r>
            <a:endParaRPr lang="pl-PL" altLang="pl-PL" sz="2000" dirty="0">
              <a:cs typeface="Arial"/>
            </a:endParaRPr>
          </a:p>
          <a:p>
            <a:pPr eaLnBrk="1" hangingPunct="1">
              <a:buFontTx/>
              <a:buNone/>
            </a:pPr>
            <a:r>
              <a:rPr lang="pl-PL" altLang="pl-PL" sz="2000" dirty="0"/>
              <a:t>- normatywne określenie: - celów nadzoru</a:t>
            </a:r>
            <a:endParaRPr lang="pl-PL" altLang="pl-PL" sz="2000" dirty="0">
              <a:cs typeface="Arial"/>
            </a:endParaRPr>
          </a:p>
          <a:p>
            <a:pPr eaLnBrk="1" hangingPunct="1">
              <a:buNone/>
            </a:pPr>
            <a:r>
              <a:rPr lang="pl-PL" altLang="pl-PL" sz="2000" dirty="0"/>
              <a:t>			      - sytuacji, w których interwencja nadzoru jest dopuszczalna</a:t>
            </a:r>
            <a:endParaRPr lang="pl-PL" altLang="pl-PL" sz="2000" dirty="0">
              <a:cs typeface="Arial"/>
            </a:endParaRPr>
          </a:p>
          <a:p>
            <a:pPr eaLnBrk="1" hangingPunct="1">
              <a:buNone/>
            </a:pPr>
            <a:r>
              <a:rPr lang="pl-PL" altLang="pl-PL" sz="2000" dirty="0"/>
              <a:t>			      - środków za pomocą których organ nadzoru koryguje 				działalność podmiotów nadzorowanych </a:t>
            </a:r>
            <a:endParaRPr lang="pl-PL" altLang="pl-PL" sz="2000" dirty="0">
              <a:cs typeface="Arial"/>
            </a:endParaRPr>
          </a:p>
          <a:p>
            <a:pPr eaLnBrk="1" hangingPunct="1">
              <a:buFontTx/>
              <a:buNone/>
            </a:pPr>
            <a:r>
              <a:rPr lang="pl-PL" altLang="pl-PL" sz="2000" dirty="0"/>
              <a:t>- gwarantowanie podmiotom nadzorowanym odpowiednich środków ochrony prawnej</a:t>
            </a:r>
            <a:endParaRPr lang="pl-PL" altLang="pl-PL" sz="2000" dirty="0">
              <a:cs typeface="Arial"/>
            </a:endParaRPr>
          </a:p>
          <a:p>
            <a:pPr eaLnBrk="1" hangingPunct="1">
              <a:buFontTx/>
              <a:buNone/>
            </a:pPr>
            <a:r>
              <a:rPr lang="pl-PL" altLang="pl-PL" sz="2000" dirty="0"/>
              <a:t>- </a:t>
            </a:r>
            <a:r>
              <a:rPr lang="pl-PL" altLang="pl-PL" sz="2000" b="1" dirty="0"/>
              <a:t>uregulowanie organizacji oraz trybu wykonywania nadzoru bankowego aktami normatywnymi, które nie mogą być zmieniane przez organ sprawujący nadzór</a:t>
            </a:r>
            <a:endParaRPr lang="pl-PL" altLang="pl-PL" sz="2000" b="1" dirty="0">
              <a:cs typeface="Arial"/>
            </a:endParaRPr>
          </a:p>
          <a:p>
            <a:pPr eaLnBrk="1" hangingPunct="1">
              <a:buFontTx/>
              <a:buNone/>
            </a:pPr>
            <a:endParaRPr lang="pl-PL" altLang="pl-PL" sz="2000" dirty="0">
              <a:cs typeface="Arial"/>
            </a:endParaRPr>
          </a:p>
          <a:p>
            <a:pPr eaLnBrk="1" hangingPunct="1">
              <a:buFontTx/>
              <a:buNone/>
            </a:pPr>
            <a:endParaRPr lang="pl-PL" altLang="pl-PL" sz="1600"/>
          </a:p>
        </p:txBody>
      </p:sp>
    </p:spTree>
    <p:extLst>
      <p:ext uri="{BB962C8B-B14F-4D97-AF65-F5344CB8AC3E}">
        <p14:creationId xmlns:p14="http://schemas.microsoft.com/office/powerpoint/2010/main" val="170045068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3"/>
          <p:cNvSpPr>
            <a:spLocks noGrp="1" noChangeArrowheads="1"/>
          </p:cNvSpPr>
          <p:nvPr>
            <p:ph type="body" idx="1"/>
          </p:nvPr>
        </p:nvSpPr>
        <p:spPr>
          <a:xfrm>
            <a:off x="1552575" y="612775"/>
            <a:ext cx="9153525" cy="5808663"/>
          </a:xfrm>
        </p:spPr>
        <p:txBody>
          <a:bodyPr/>
          <a:lstStyle/>
          <a:p>
            <a:pPr eaLnBrk="1" hangingPunct="1">
              <a:lnSpc>
                <a:spcPct val="80000"/>
              </a:lnSpc>
              <a:buFontTx/>
              <a:buNone/>
            </a:pPr>
            <a:r>
              <a:rPr lang="pl-PL" altLang="pl-PL" sz="2400">
                <a:solidFill>
                  <a:srgbClr val="CC3300"/>
                </a:solidFill>
              </a:rPr>
              <a:t>Komitet nie sprawuje ponadnarodowej władzy, zalecenia przezeń wydawane nie mają mocy wiążącej</a:t>
            </a:r>
            <a:r>
              <a:rPr lang="pl-PL" altLang="pl-PL" sz="2400">
                <a:solidFill>
                  <a:srgbClr val="000000"/>
                </a:solidFill>
              </a:rPr>
              <a:t>.</a:t>
            </a:r>
          </a:p>
          <a:p>
            <a:pPr eaLnBrk="1" hangingPunct="1">
              <a:lnSpc>
                <a:spcPct val="80000"/>
              </a:lnSpc>
              <a:buFontTx/>
              <a:buNone/>
            </a:pPr>
            <a:endParaRPr lang="pl-PL" altLang="pl-PL" sz="2400">
              <a:solidFill>
                <a:srgbClr val="000000"/>
              </a:solidFill>
            </a:endParaRPr>
          </a:p>
          <a:p>
            <a:pPr eaLnBrk="1" hangingPunct="1">
              <a:lnSpc>
                <a:spcPct val="80000"/>
              </a:lnSpc>
              <a:buFontTx/>
              <a:buNone/>
            </a:pPr>
            <a:r>
              <a:rPr lang="pl-PL" altLang="pl-PL" sz="2400">
                <a:solidFill>
                  <a:srgbClr val="000000"/>
                </a:solidFill>
              </a:rPr>
              <a:t>Cel komitetu:  minimalizacja luk w nadzorze w skali międzynarodowej</a:t>
            </a:r>
          </a:p>
          <a:p>
            <a:pPr eaLnBrk="1" hangingPunct="1">
              <a:lnSpc>
                <a:spcPct val="80000"/>
              </a:lnSpc>
              <a:buFontTx/>
              <a:buNone/>
            </a:pPr>
            <a:endParaRPr lang="pl-PL" altLang="pl-PL" sz="2400">
              <a:solidFill>
                <a:srgbClr val="000000"/>
              </a:solidFill>
            </a:endParaRPr>
          </a:p>
          <a:p>
            <a:pPr eaLnBrk="1" hangingPunct="1">
              <a:lnSpc>
                <a:spcPct val="80000"/>
              </a:lnSpc>
              <a:buFontTx/>
              <a:buNone/>
            </a:pPr>
            <a:r>
              <a:rPr lang="pl-PL" altLang="pl-PL" sz="2400">
                <a:solidFill>
                  <a:srgbClr val="000000"/>
                </a:solidFill>
              </a:rPr>
              <a:t>Dwie podstawowe zasady służące realizacji tego celu:</a:t>
            </a:r>
          </a:p>
          <a:p>
            <a:pPr eaLnBrk="1" hangingPunct="1">
              <a:lnSpc>
                <a:spcPct val="80000"/>
              </a:lnSpc>
              <a:buFontTx/>
              <a:buNone/>
            </a:pPr>
            <a:r>
              <a:rPr lang="pl-PL" altLang="pl-PL" sz="2400">
                <a:solidFill>
                  <a:srgbClr val="000000"/>
                </a:solidFill>
              </a:rPr>
              <a:t>- żadne zagraniczne przedsięwzięcie bankowe nie powinno wymykać się spod nadzoru</a:t>
            </a:r>
          </a:p>
          <a:p>
            <a:pPr eaLnBrk="1" hangingPunct="1">
              <a:lnSpc>
                <a:spcPct val="80000"/>
              </a:lnSpc>
              <a:buFontTx/>
              <a:buNone/>
            </a:pPr>
            <a:r>
              <a:rPr lang="pl-PL" altLang="pl-PL" sz="2400">
                <a:solidFill>
                  <a:srgbClr val="000000"/>
                </a:solidFill>
              </a:rPr>
              <a:t>- nadzór powinien być odpowiedni do ryzyka związanego z danym rodzajem działalności</a:t>
            </a:r>
          </a:p>
          <a:p>
            <a:pPr eaLnBrk="1" hangingPunct="1">
              <a:lnSpc>
                <a:spcPct val="80000"/>
              </a:lnSpc>
              <a:buFontTx/>
              <a:buNone/>
            </a:pPr>
            <a:endParaRPr lang="pl-PL" altLang="pl-PL" sz="2400">
              <a:solidFill>
                <a:srgbClr val="000000"/>
              </a:solidFill>
            </a:endParaRPr>
          </a:p>
          <a:p>
            <a:pPr eaLnBrk="1" hangingPunct="1">
              <a:lnSpc>
                <a:spcPct val="80000"/>
              </a:lnSpc>
              <a:buFontTx/>
              <a:buNone/>
            </a:pPr>
            <a:r>
              <a:rPr lang="pl-PL" altLang="pl-PL" sz="2400">
                <a:solidFill>
                  <a:srgbClr val="000000"/>
                </a:solidFill>
              </a:rPr>
              <a:t>UWAGA! - 1997 r.  </a:t>
            </a:r>
            <a:r>
              <a:rPr lang="pl-PL" altLang="pl-PL" sz="2400">
                <a:solidFill>
                  <a:srgbClr val="CC3300"/>
                </a:solidFill>
              </a:rPr>
              <a:t>Zalecenie Podstawowe zasady efektywnego nadzoru bankowego</a:t>
            </a:r>
            <a:r>
              <a:rPr lang="pl-PL" altLang="pl-PL" sz="2400">
                <a:solidFill>
                  <a:srgbClr val="000000"/>
                </a:solidFill>
              </a:rPr>
              <a:t> (</a:t>
            </a:r>
            <a:r>
              <a:rPr lang="pl-PL" altLang="pl-PL" sz="2400" err="1">
                <a:solidFill>
                  <a:srgbClr val="000000"/>
                </a:solidFill>
              </a:rPr>
              <a:t>Core</a:t>
            </a:r>
            <a:r>
              <a:rPr lang="pl-PL" altLang="pl-PL" sz="2400">
                <a:solidFill>
                  <a:srgbClr val="000000"/>
                </a:solidFill>
              </a:rPr>
              <a:t> </a:t>
            </a:r>
            <a:r>
              <a:rPr lang="pl-PL" altLang="pl-PL" sz="2400" err="1">
                <a:solidFill>
                  <a:srgbClr val="000000"/>
                </a:solidFill>
              </a:rPr>
              <a:t>Principles</a:t>
            </a:r>
            <a:r>
              <a:rPr lang="pl-PL" altLang="pl-PL" sz="2400">
                <a:solidFill>
                  <a:srgbClr val="000000"/>
                </a:solidFill>
              </a:rPr>
              <a:t> for </a:t>
            </a:r>
            <a:r>
              <a:rPr lang="pl-PL" altLang="pl-PL" sz="2400" err="1">
                <a:solidFill>
                  <a:srgbClr val="000000"/>
                </a:solidFill>
              </a:rPr>
              <a:t>Effective</a:t>
            </a:r>
            <a:r>
              <a:rPr lang="pl-PL" altLang="pl-PL" sz="2400">
                <a:solidFill>
                  <a:srgbClr val="000000"/>
                </a:solidFill>
              </a:rPr>
              <a:t> Banking </a:t>
            </a:r>
            <a:r>
              <a:rPr lang="pl-PL" altLang="pl-PL" sz="2400" err="1">
                <a:solidFill>
                  <a:srgbClr val="000000"/>
                </a:solidFill>
              </a:rPr>
              <a:t>Supervision</a:t>
            </a:r>
            <a:r>
              <a:rPr lang="pl-PL" altLang="pl-PL" sz="2400">
                <a:solidFill>
                  <a:srgbClr val="000000"/>
                </a:solidFill>
              </a:rPr>
              <a:t>)  - </a:t>
            </a:r>
            <a:r>
              <a:rPr lang="pl-PL" altLang="pl-PL" sz="2400" b="1" u="sng">
                <a:solidFill>
                  <a:schemeClr val="accent2"/>
                </a:solidFill>
              </a:rPr>
              <a:t>25 zasad</a:t>
            </a:r>
            <a:endParaRPr lang="pl-PL" altLang="pl-PL" sz="2400">
              <a:solidFill>
                <a:srgbClr val="000000"/>
              </a:solidFill>
            </a:endParaRPr>
          </a:p>
          <a:p>
            <a:pPr eaLnBrk="1" hangingPunct="1">
              <a:lnSpc>
                <a:spcPct val="80000"/>
              </a:lnSpc>
              <a:buFontTx/>
              <a:buNone/>
            </a:pPr>
            <a:endParaRPr lang="pl-PL" altLang="pl-PL" sz="2400"/>
          </a:p>
        </p:txBody>
      </p:sp>
    </p:spTree>
    <p:extLst>
      <p:ext uri="{BB962C8B-B14F-4D97-AF65-F5344CB8AC3E}">
        <p14:creationId xmlns:p14="http://schemas.microsoft.com/office/powerpoint/2010/main" val="374988561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1733550" y="265113"/>
            <a:ext cx="8229600" cy="609600"/>
          </a:xfrm>
        </p:spPr>
        <p:txBody>
          <a:bodyPr/>
          <a:lstStyle/>
          <a:p>
            <a:pPr eaLnBrk="1" hangingPunct="1"/>
            <a:r>
              <a:rPr lang="pl-PL" altLang="pl-PL" sz="1800"/>
              <a:t>Nadzór bankowy - </a:t>
            </a:r>
            <a:r>
              <a:rPr lang="pl-PL" altLang="pl-PL" sz="1500"/>
              <a:t>Bazylejski Komitet ds. Nadzoru Bankowego</a:t>
            </a:r>
          </a:p>
        </p:txBody>
      </p:sp>
      <p:sp>
        <p:nvSpPr>
          <p:cNvPr id="192515" name="Rectangle 3"/>
          <p:cNvSpPr>
            <a:spLocks noGrp="1" noChangeArrowheads="1"/>
          </p:cNvSpPr>
          <p:nvPr>
            <p:ph type="body" idx="1"/>
          </p:nvPr>
        </p:nvSpPr>
        <p:spPr>
          <a:xfrm>
            <a:off x="2000250" y="1447800"/>
            <a:ext cx="7772400" cy="4572000"/>
          </a:xfrm>
        </p:spPr>
        <p:txBody>
          <a:bodyPr/>
          <a:lstStyle/>
          <a:p>
            <a:pPr eaLnBrk="1" hangingPunct="1">
              <a:buNone/>
            </a:pPr>
            <a:r>
              <a:rPr lang="pl-PL" altLang="pl-PL" sz="2400" dirty="0">
                <a:solidFill>
                  <a:srgbClr val="000000"/>
                </a:solidFill>
              </a:rPr>
              <a:t>Przykłady niektórych zasad (podzielone na 4 grupy: </a:t>
            </a:r>
            <a:endParaRPr lang="pl-PL" altLang="pl-PL" sz="2400" dirty="0">
              <a:solidFill>
                <a:srgbClr val="000000"/>
              </a:solidFill>
              <a:cs typeface="Arial"/>
            </a:endParaRPr>
          </a:p>
          <a:p>
            <a:pPr eaLnBrk="1" hangingPunct="1">
              <a:buFontTx/>
              <a:buChar char="-"/>
            </a:pPr>
            <a:r>
              <a:rPr lang="pl-PL" altLang="pl-PL" sz="2400" dirty="0">
                <a:solidFill>
                  <a:srgbClr val="000000"/>
                </a:solidFill>
              </a:rPr>
              <a:t>wstępne warunki efektywnego nadzoru bankowego, </a:t>
            </a:r>
            <a:endParaRPr lang="pl-PL" altLang="pl-PL" sz="2400" dirty="0">
              <a:solidFill>
                <a:srgbClr val="000000"/>
              </a:solidFill>
              <a:cs typeface="Arial"/>
            </a:endParaRPr>
          </a:p>
          <a:p>
            <a:pPr eaLnBrk="1" hangingPunct="1">
              <a:buFontTx/>
              <a:buChar char="-"/>
            </a:pPr>
            <a:r>
              <a:rPr lang="pl-PL" altLang="pl-PL" sz="2400" dirty="0">
                <a:solidFill>
                  <a:srgbClr val="000000"/>
                </a:solidFill>
              </a:rPr>
              <a:t>licencjonowanie i struktura, </a:t>
            </a:r>
            <a:endParaRPr lang="pl-PL" altLang="pl-PL" sz="2400" dirty="0">
              <a:solidFill>
                <a:srgbClr val="000000"/>
              </a:solidFill>
              <a:cs typeface="Arial"/>
            </a:endParaRPr>
          </a:p>
          <a:p>
            <a:pPr eaLnBrk="1" hangingPunct="1">
              <a:buFontTx/>
              <a:buChar char="-"/>
            </a:pPr>
            <a:r>
              <a:rPr lang="pl-PL" altLang="pl-PL" sz="2400" dirty="0">
                <a:solidFill>
                  <a:srgbClr val="000000"/>
                </a:solidFill>
              </a:rPr>
              <a:t>regulacje i wymogi ostrożnościowe, </a:t>
            </a:r>
            <a:endParaRPr lang="pl-PL" altLang="pl-PL" sz="2400" dirty="0">
              <a:solidFill>
                <a:srgbClr val="000000"/>
              </a:solidFill>
              <a:cs typeface="Arial"/>
            </a:endParaRPr>
          </a:p>
          <a:p>
            <a:pPr eaLnBrk="1" hangingPunct="1">
              <a:buFontTx/>
              <a:buChar char="-"/>
            </a:pPr>
            <a:r>
              <a:rPr lang="pl-PL" altLang="pl-PL" sz="2400" dirty="0">
                <a:solidFill>
                  <a:srgbClr val="000000"/>
                </a:solidFill>
              </a:rPr>
              <a:t>wymogi informacyjne, bankowość transgraniczna)</a:t>
            </a:r>
            <a:endParaRPr lang="pl-PL" altLang="pl-PL" sz="2400" dirty="0">
              <a:solidFill>
                <a:srgbClr val="000000"/>
              </a:solidFill>
              <a:cs typeface="Arial"/>
            </a:endParaRPr>
          </a:p>
          <a:p>
            <a:pPr eaLnBrk="1" hangingPunct="1">
              <a:buFontTx/>
              <a:buNone/>
            </a:pPr>
            <a:endParaRPr lang="pl-PL" altLang="pl-PL" sz="2400" dirty="0">
              <a:cs typeface="Arial"/>
            </a:endParaRPr>
          </a:p>
        </p:txBody>
      </p:sp>
    </p:spTree>
    <p:extLst>
      <p:ext uri="{BB962C8B-B14F-4D97-AF65-F5344CB8AC3E}">
        <p14:creationId xmlns:p14="http://schemas.microsoft.com/office/powerpoint/2010/main" val="408173898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3"/>
          <p:cNvSpPr>
            <a:spLocks noGrp="1" noChangeArrowheads="1"/>
          </p:cNvSpPr>
          <p:nvPr>
            <p:ph type="body" idx="1"/>
          </p:nvPr>
        </p:nvSpPr>
        <p:spPr>
          <a:xfrm>
            <a:off x="1982788" y="625475"/>
            <a:ext cx="8229600" cy="5605463"/>
          </a:xfrm>
        </p:spPr>
        <p:txBody>
          <a:bodyPr/>
          <a:lstStyle/>
          <a:p>
            <a:pPr eaLnBrk="1" hangingPunct="1">
              <a:lnSpc>
                <a:spcPct val="50000"/>
              </a:lnSpc>
              <a:buFontTx/>
              <a:buNone/>
            </a:pPr>
            <a:endParaRPr lang="pl-PL" altLang="pl-PL" sz="2400">
              <a:solidFill>
                <a:srgbClr val="000000"/>
              </a:solidFill>
            </a:endParaRPr>
          </a:p>
          <a:p>
            <a:pPr eaLnBrk="1" hangingPunct="1">
              <a:lnSpc>
                <a:spcPct val="50000"/>
              </a:lnSpc>
              <a:buFontTx/>
              <a:buNone/>
            </a:pPr>
            <a:r>
              <a:rPr lang="pl-PL" altLang="pl-PL" sz="2400">
                <a:solidFill>
                  <a:srgbClr val="000000"/>
                </a:solidFill>
              </a:rPr>
              <a:t>zasada 2 </a:t>
            </a:r>
          </a:p>
          <a:p>
            <a:pPr eaLnBrk="1" hangingPunct="1">
              <a:lnSpc>
                <a:spcPct val="80000"/>
              </a:lnSpc>
              <a:buFontTx/>
              <a:buNone/>
            </a:pPr>
            <a:r>
              <a:rPr lang="pl-PL" altLang="pl-PL" sz="2400">
                <a:solidFill>
                  <a:srgbClr val="000000"/>
                </a:solidFill>
              </a:rPr>
              <a:t>Wyraźnie powinny być określone oraz kontrolowane czynności, jakie może wykonywać instytucja bankowa, a także użycie słowa „bank” w nazwie instytucji.</a:t>
            </a:r>
          </a:p>
          <a:p>
            <a:pPr eaLnBrk="1" hangingPunct="1">
              <a:lnSpc>
                <a:spcPct val="70000"/>
              </a:lnSpc>
              <a:buFontTx/>
              <a:buNone/>
            </a:pPr>
            <a:r>
              <a:rPr lang="pl-PL" altLang="pl-PL" sz="2400">
                <a:solidFill>
                  <a:srgbClr val="000000"/>
                </a:solidFill>
              </a:rPr>
              <a:t>Zasada 4</a:t>
            </a:r>
          </a:p>
          <a:p>
            <a:pPr eaLnBrk="1" hangingPunct="1">
              <a:lnSpc>
                <a:spcPct val="80000"/>
              </a:lnSpc>
              <a:buFontTx/>
              <a:buNone/>
            </a:pPr>
            <a:r>
              <a:rPr lang="pl-PL" altLang="pl-PL" sz="2400">
                <a:solidFill>
                  <a:srgbClr val="000000"/>
                </a:solidFill>
              </a:rPr>
              <a:t>Nadzór bankowy powinien mieć prawo rozpatrywania i odrzucania propozycji przenoszenia znacznej własności lub udziałów kontrolnych w istniejących bankach na rzecz osób trzecich.</a:t>
            </a:r>
          </a:p>
          <a:p>
            <a:pPr eaLnBrk="1" hangingPunct="1">
              <a:lnSpc>
                <a:spcPct val="60000"/>
              </a:lnSpc>
              <a:buFontTx/>
              <a:buNone/>
            </a:pPr>
            <a:r>
              <a:rPr lang="pl-PL" altLang="pl-PL" sz="2400">
                <a:solidFill>
                  <a:srgbClr val="000000"/>
                </a:solidFill>
              </a:rPr>
              <a:t>Zasada 5</a:t>
            </a:r>
          </a:p>
          <a:p>
            <a:pPr eaLnBrk="1" hangingPunct="1">
              <a:lnSpc>
                <a:spcPct val="80000"/>
              </a:lnSpc>
              <a:buFontTx/>
              <a:buNone/>
            </a:pPr>
            <a:r>
              <a:rPr lang="pl-PL" altLang="pl-PL" sz="2400">
                <a:solidFill>
                  <a:srgbClr val="000000"/>
                </a:solidFill>
              </a:rPr>
              <a:t>Nadzór bankowy powinien ustalić minimalne wymogi dotyczące adekwatności kapitałowej obowiązujące banki [...]</a:t>
            </a:r>
          </a:p>
          <a:p>
            <a:pPr eaLnBrk="1" hangingPunct="1">
              <a:lnSpc>
                <a:spcPct val="90000"/>
              </a:lnSpc>
              <a:buFontTx/>
              <a:buNone/>
            </a:pPr>
            <a:r>
              <a:rPr lang="pl-PL" altLang="pl-PL" sz="2400">
                <a:solidFill>
                  <a:srgbClr val="000000"/>
                </a:solidFill>
              </a:rPr>
              <a:t>Więcej zob. M. </a:t>
            </a:r>
            <a:r>
              <a:rPr lang="pl-PL" altLang="pl-PL" sz="2400" err="1">
                <a:solidFill>
                  <a:srgbClr val="000000"/>
                </a:solidFill>
              </a:rPr>
              <a:t>Koterwas</a:t>
            </a:r>
            <a:r>
              <a:rPr lang="pl-PL" altLang="pl-PL" sz="2400">
                <a:solidFill>
                  <a:srgbClr val="000000"/>
                </a:solidFill>
              </a:rPr>
              <a:t>, Bazylejski Komitet ds. Nadzoru Bankowego i jego wpływ na kształt nadzoru bankowego na świecie, „Bank i Kredyt” 2003, Nr 10, s. 58 i n. </a:t>
            </a:r>
          </a:p>
          <a:p>
            <a:pPr eaLnBrk="1" hangingPunct="1">
              <a:lnSpc>
                <a:spcPct val="90000"/>
              </a:lnSpc>
              <a:buFontTx/>
              <a:buNone/>
            </a:pPr>
            <a:endParaRPr lang="pl-PL" altLang="pl-PL" sz="2400"/>
          </a:p>
        </p:txBody>
      </p:sp>
    </p:spTree>
    <p:extLst>
      <p:ext uri="{BB962C8B-B14F-4D97-AF65-F5344CB8AC3E}">
        <p14:creationId xmlns:p14="http://schemas.microsoft.com/office/powerpoint/2010/main" val="334037735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1238250" y="369888"/>
            <a:ext cx="8229600" cy="609600"/>
          </a:xfrm>
        </p:spPr>
        <p:txBody>
          <a:bodyPr/>
          <a:lstStyle/>
          <a:p>
            <a:pPr eaLnBrk="1" hangingPunct="1"/>
            <a:r>
              <a:rPr lang="pl-PL" altLang="pl-PL" sz="1500"/>
              <a:t>Nadzór bankowy - Bazylejski Komitet ds. Nadzoru Bankowego)</a:t>
            </a:r>
          </a:p>
        </p:txBody>
      </p:sp>
      <p:sp>
        <p:nvSpPr>
          <p:cNvPr id="194563" name="Rectangle 3"/>
          <p:cNvSpPr>
            <a:spLocks noGrp="1" noChangeArrowheads="1"/>
          </p:cNvSpPr>
          <p:nvPr>
            <p:ph type="body" idx="1"/>
          </p:nvPr>
        </p:nvSpPr>
        <p:spPr>
          <a:xfrm>
            <a:off x="1035050" y="1119188"/>
            <a:ext cx="9572625" cy="5199062"/>
          </a:xfrm>
        </p:spPr>
        <p:txBody>
          <a:bodyPr/>
          <a:lstStyle/>
          <a:p>
            <a:pPr eaLnBrk="1" hangingPunct="1">
              <a:lnSpc>
                <a:spcPct val="80000"/>
              </a:lnSpc>
              <a:buFontTx/>
              <a:buNone/>
            </a:pPr>
            <a:endParaRPr lang="pl-PL" altLang="pl-PL" sz="1400" dirty="0">
              <a:solidFill>
                <a:srgbClr val="000000"/>
              </a:solidFill>
            </a:endParaRPr>
          </a:p>
          <a:p>
            <a:pPr eaLnBrk="1" hangingPunct="1">
              <a:lnSpc>
                <a:spcPct val="80000"/>
              </a:lnSpc>
              <a:buFontTx/>
              <a:buNone/>
            </a:pPr>
            <a:endParaRPr lang="pl-PL" altLang="pl-PL" sz="1400" dirty="0">
              <a:solidFill>
                <a:srgbClr val="000000"/>
              </a:solidFill>
            </a:endParaRPr>
          </a:p>
          <a:p>
            <a:pPr eaLnBrk="1" hangingPunct="1">
              <a:lnSpc>
                <a:spcPct val="80000"/>
              </a:lnSpc>
              <a:buFontTx/>
              <a:buNone/>
            </a:pPr>
            <a:r>
              <a:rPr lang="pl-PL" altLang="pl-PL" sz="2000" dirty="0">
                <a:solidFill>
                  <a:srgbClr val="000000"/>
                </a:solidFill>
                <a:latin typeface="Times New Roman" pitchFamily="18" charset="0"/>
              </a:rPr>
              <a:t>1988 r. - Bazylejska Umowa Kapitałowa </a:t>
            </a:r>
            <a:r>
              <a:rPr lang="pl-PL" altLang="pl-PL" sz="2000" i="1" dirty="0">
                <a:solidFill>
                  <a:srgbClr val="000000"/>
                </a:solidFill>
                <a:latin typeface="Times New Roman" pitchFamily="18" charset="0"/>
              </a:rPr>
              <a:t>(</a:t>
            </a:r>
            <a:r>
              <a:rPr lang="pl-PL" altLang="pl-PL" sz="2000" i="1" dirty="0" err="1">
                <a:solidFill>
                  <a:srgbClr val="000000"/>
                </a:solidFill>
                <a:latin typeface="Times New Roman" pitchFamily="18" charset="0"/>
              </a:rPr>
              <a:t>Basel</a:t>
            </a:r>
            <a:r>
              <a:rPr lang="pl-PL" altLang="pl-PL" sz="2000" i="1" dirty="0">
                <a:solidFill>
                  <a:srgbClr val="000000"/>
                </a:solidFill>
                <a:latin typeface="Times New Roman" pitchFamily="18" charset="0"/>
              </a:rPr>
              <a:t> Capital </a:t>
            </a:r>
            <a:r>
              <a:rPr lang="pl-PL" altLang="pl-PL" sz="2000" i="1" dirty="0" err="1">
                <a:solidFill>
                  <a:srgbClr val="000000"/>
                </a:solidFill>
                <a:latin typeface="Times New Roman" pitchFamily="18" charset="0"/>
              </a:rPr>
              <a:t>Accord</a:t>
            </a:r>
            <a:r>
              <a:rPr lang="pl-PL" altLang="pl-PL" sz="2000" i="1" dirty="0">
                <a:solidFill>
                  <a:srgbClr val="000000"/>
                </a:solidFill>
                <a:latin typeface="Times New Roman" pitchFamily="18" charset="0"/>
              </a:rPr>
              <a:t>) - </a:t>
            </a:r>
            <a:r>
              <a:rPr lang="pl-PL" altLang="pl-PL" sz="2000" dirty="0">
                <a:solidFill>
                  <a:srgbClr val="000000"/>
                </a:solidFill>
                <a:latin typeface="Times New Roman" pitchFamily="18" charset="0"/>
              </a:rPr>
              <a:t>współczynnik wypłacalności 8 %</a:t>
            </a:r>
            <a:endParaRPr lang="pl-PL" altLang="pl-PL" sz="2000" i="1" dirty="0">
              <a:solidFill>
                <a:srgbClr val="000000"/>
              </a:solidFill>
              <a:latin typeface="Times New Roman" pitchFamily="18" charset="0"/>
            </a:endParaRPr>
          </a:p>
          <a:p>
            <a:pPr eaLnBrk="1" hangingPunct="1">
              <a:lnSpc>
                <a:spcPct val="80000"/>
              </a:lnSpc>
              <a:buFontTx/>
              <a:buNone/>
            </a:pPr>
            <a:endParaRPr lang="pl-PL" altLang="pl-PL" sz="2000" dirty="0">
              <a:solidFill>
                <a:srgbClr val="000000"/>
              </a:solidFill>
              <a:latin typeface="Times New Roman" pitchFamily="18" charset="0"/>
            </a:endParaRPr>
          </a:p>
          <a:p>
            <a:pPr eaLnBrk="1" hangingPunct="1">
              <a:lnSpc>
                <a:spcPct val="80000"/>
              </a:lnSpc>
              <a:buFontTx/>
              <a:buNone/>
            </a:pPr>
            <a:r>
              <a:rPr lang="pl-PL" altLang="pl-PL" sz="2000" dirty="0">
                <a:solidFill>
                  <a:srgbClr val="000000"/>
                </a:solidFill>
                <a:latin typeface="Times New Roman" pitchFamily="18" charset="0"/>
              </a:rPr>
              <a:t>1999 r. - Nowa Bazylejska Umowa Kapitałowa (</a:t>
            </a:r>
            <a:r>
              <a:rPr lang="pl-PL" altLang="pl-PL" sz="2000" i="1" dirty="0">
                <a:solidFill>
                  <a:srgbClr val="000000"/>
                </a:solidFill>
                <a:latin typeface="Times New Roman" pitchFamily="18" charset="0"/>
              </a:rPr>
              <a:t>The </a:t>
            </a:r>
            <a:r>
              <a:rPr lang="pl-PL" altLang="pl-PL" sz="2000" i="1" dirty="0" err="1">
                <a:solidFill>
                  <a:srgbClr val="000000"/>
                </a:solidFill>
                <a:latin typeface="Times New Roman" pitchFamily="18" charset="0"/>
              </a:rPr>
              <a:t>new</a:t>
            </a:r>
            <a:r>
              <a:rPr lang="pl-PL" altLang="pl-PL" sz="2000" i="1" dirty="0">
                <a:solidFill>
                  <a:srgbClr val="000000"/>
                </a:solidFill>
                <a:latin typeface="Times New Roman" pitchFamily="18" charset="0"/>
              </a:rPr>
              <a:t> </a:t>
            </a:r>
            <a:r>
              <a:rPr lang="pl-PL" altLang="pl-PL" sz="2000" i="1" dirty="0" err="1">
                <a:solidFill>
                  <a:srgbClr val="000000"/>
                </a:solidFill>
                <a:latin typeface="Times New Roman" pitchFamily="18" charset="0"/>
              </a:rPr>
              <a:t>Basel</a:t>
            </a:r>
            <a:r>
              <a:rPr lang="pl-PL" altLang="pl-PL" sz="2000" i="1" dirty="0">
                <a:solidFill>
                  <a:srgbClr val="000000"/>
                </a:solidFill>
                <a:latin typeface="Times New Roman" pitchFamily="18" charset="0"/>
              </a:rPr>
              <a:t> Capital </a:t>
            </a:r>
            <a:r>
              <a:rPr lang="pl-PL" altLang="pl-PL" sz="2000" i="1" dirty="0" err="1">
                <a:solidFill>
                  <a:srgbClr val="000000"/>
                </a:solidFill>
                <a:latin typeface="Times New Roman" pitchFamily="18" charset="0"/>
              </a:rPr>
              <a:t>Accord</a:t>
            </a:r>
            <a:r>
              <a:rPr lang="pl-PL" altLang="pl-PL" sz="2000" dirty="0">
                <a:solidFill>
                  <a:srgbClr val="000000"/>
                </a:solidFill>
                <a:latin typeface="Times New Roman" pitchFamily="18" charset="0"/>
              </a:rPr>
              <a:t>) wraz z pakietem konsultacyjnym ze stycznia 2001 r.</a:t>
            </a:r>
          </a:p>
          <a:p>
            <a:pPr eaLnBrk="1" hangingPunct="1">
              <a:lnSpc>
                <a:spcPct val="80000"/>
              </a:lnSpc>
              <a:buFontTx/>
              <a:buNone/>
            </a:pPr>
            <a:r>
              <a:rPr lang="pl-PL" altLang="pl-PL" sz="2000" dirty="0">
                <a:solidFill>
                  <a:srgbClr val="000000"/>
                </a:solidFill>
                <a:latin typeface="Times New Roman" pitchFamily="18" charset="0"/>
              </a:rPr>
              <a:t>Końcowa wersja: czerwiec 2006 r.</a:t>
            </a:r>
          </a:p>
          <a:p>
            <a:pPr eaLnBrk="1" hangingPunct="1">
              <a:lnSpc>
                <a:spcPct val="80000"/>
              </a:lnSpc>
              <a:buFontTx/>
              <a:buNone/>
            </a:pPr>
            <a:endParaRPr lang="pl-PL" altLang="pl-PL" sz="2000" dirty="0">
              <a:solidFill>
                <a:srgbClr val="000000"/>
              </a:solidFill>
              <a:latin typeface="Times New Roman" pitchFamily="18" charset="0"/>
            </a:endParaRPr>
          </a:p>
          <a:p>
            <a:pPr eaLnBrk="1" hangingPunct="1">
              <a:lnSpc>
                <a:spcPct val="80000"/>
              </a:lnSpc>
              <a:buFontTx/>
              <a:buNone/>
            </a:pPr>
            <a:r>
              <a:rPr lang="pl-PL" altLang="pl-PL" sz="2000" dirty="0">
                <a:latin typeface="Times New Roman" pitchFamily="18" charset="0"/>
              </a:rPr>
              <a:t>I filar (Minimalne Wymogi Kapitałowe)</a:t>
            </a:r>
          </a:p>
          <a:p>
            <a:pPr eaLnBrk="1" hangingPunct="1">
              <a:lnSpc>
                <a:spcPct val="80000"/>
              </a:lnSpc>
              <a:buFontTx/>
              <a:buNone/>
            </a:pPr>
            <a:r>
              <a:rPr lang="pl-PL" altLang="pl-PL" sz="2000" dirty="0">
                <a:latin typeface="Times New Roman" pitchFamily="18" charset="0"/>
              </a:rPr>
              <a:t>II filar (Analiza Nadzorcza)</a:t>
            </a:r>
          </a:p>
          <a:p>
            <a:pPr eaLnBrk="1" hangingPunct="1">
              <a:lnSpc>
                <a:spcPct val="80000"/>
              </a:lnSpc>
              <a:buFontTx/>
              <a:buNone/>
            </a:pPr>
            <a:r>
              <a:rPr lang="pl-PL" altLang="pl-PL" sz="2000" dirty="0">
                <a:latin typeface="Times New Roman" pitchFamily="18" charset="0"/>
              </a:rPr>
              <a:t>III filar (Dyscyplina Rynkowa)</a:t>
            </a:r>
          </a:p>
          <a:p>
            <a:pPr eaLnBrk="1" hangingPunct="1">
              <a:lnSpc>
                <a:spcPct val="80000"/>
              </a:lnSpc>
              <a:buFontTx/>
              <a:buNone/>
            </a:pPr>
            <a:endParaRPr lang="pl-PL" altLang="pl-PL" sz="2000" dirty="0">
              <a:latin typeface="Times New Roman" pitchFamily="18" charset="0"/>
            </a:endParaRPr>
          </a:p>
          <a:p>
            <a:pPr eaLnBrk="1" hangingPunct="1">
              <a:lnSpc>
                <a:spcPct val="80000"/>
              </a:lnSpc>
              <a:buFontTx/>
              <a:buNone/>
            </a:pPr>
            <a:r>
              <a:rPr lang="pl-PL" altLang="pl-PL" sz="2000" dirty="0">
                <a:latin typeface="Times New Roman" pitchFamily="18" charset="0"/>
              </a:rPr>
              <a:t>2010 r. - Bazylea III – ogłoszona 26 lipca 2010 r</a:t>
            </a:r>
            <a:r>
              <a:rPr lang="pl-PL" altLang="pl-PL" sz="2000" dirty="0" smtClean="0">
                <a:latin typeface="Times New Roman" pitchFamily="18" charset="0"/>
              </a:rPr>
              <a:t>.</a:t>
            </a:r>
          </a:p>
          <a:p>
            <a:pPr eaLnBrk="1" hangingPunct="1">
              <a:lnSpc>
                <a:spcPct val="80000"/>
              </a:lnSpc>
              <a:buFontTx/>
              <a:buNone/>
            </a:pPr>
            <a:endParaRPr lang="pl-PL" altLang="pl-PL" sz="2000" dirty="0">
              <a:latin typeface="Times New Roman" pitchFamily="18" charset="0"/>
            </a:endParaRPr>
          </a:p>
          <a:p>
            <a:pPr eaLnBrk="1" hangingPunct="1">
              <a:lnSpc>
                <a:spcPct val="80000"/>
              </a:lnSpc>
              <a:buFontTx/>
              <a:buNone/>
            </a:pPr>
            <a:r>
              <a:rPr lang="pl-PL" altLang="pl-PL" sz="2000" dirty="0">
                <a:latin typeface="Times New Roman" pitchFamily="18" charset="0"/>
              </a:rPr>
              <a:t>2017 r. – Bazylea IV - ogłoszona 7 grudnia 2017 r.</a:t>
            </a:r>
          </a:p>
          <a:p>
            <a:pPr eaLnBrk="1" hangingPunct="1">
              <a:lnSpc>
                <a:spcPct val="80000"/>
              </a:lnSpc>
              <a:buFontTx/>
              <a:buNone/>
            </a:pPr>
            <a:endParaRPr lang="pl-PL" altLang="pl-PL" sz="2000" dirty="0">
              <a:latin typeface="Times New Roman" pitchFamily="18" charset="0"/>
            </a:endParaRPr>
          </a:p>
          <a:p>
            <a:pPr eaLnBrk="1" hangingPunct="1">
              <a:lnSpc>
                <a:spcPct val="80000"/>
              </a:lnSpc>
              <a:buFontTx/>
              <a:buNone/>
            </a:pPr>
            <a:endParaRPr lang="pl-PL" altLang="pl-PL" sz="2000" dirty="0">
              <a:solidFill>
                <a:srgbClr val="000000"/>
              </a:solidFill>
              <a:latin typeface="Times New Roman" pitchFamily="18" charset="0"/>
            </a:endParaRPr>
          </a:p>
        </p:txBody>
      </p:sp>
    </p:spTree>
    <p:extLst>
      <p:ext uri="{BB962C8B-B14F-4D97-AF65-F5344CB8AC3E}">
        <p14:creationId xmlns:p14="http://schemas.microsoft.com/office/powerpoint/2010/main" val="260248013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
          <p:cNvSpPr>
            <a:spLocks noGrp="1" noChangeArrowheads="1"/>
          </p:cNvSpPr>
          <p:nvPr>
            <p:ph type="body" idx="1"/>
          </p:nvPr>
        </p:nvSpPr>
        <p:spPr>
          <a:xfrm>
            <a:off x="1773238" y="323850"/>
            <a:ext cx="8229600" cy="5975350"/>
          </a:xfrm>
        </p:spPr>
        <p:txBody>
          <a:bodyPr/>
          <a:lstStyle/>
          <a:p>
            <a:pPr eaLnBrk="1" hangingPunct="1">
              <a:buFontTx/>
              <a:buNone/>
            </a:pPr>
            <a:r>
              <a:rPr lang="pl-PL" altLang="pl-PL" b="1"/>
              <a:t>Art. 133. pr. bank.</a:t>
            </a:r>
          </a:p>
          <a:p>
            <a:pPr eaLnBrk="1" hangingPunct="1">
              <a:buFontTx/>
              <a:buNone/>
            </a:pPr>
            <a:r>
              <a:rPr lang="pl-PL" altLang="pl-PL" sz="2800"/>
              <a:t>1. Celem nadzoru jest zapewnienie:</a:t>
            </a:r>
          </a:p>
          <a:p>
            <a:pPr eaLnBrk="1" hangingPunct="1">
              <a:buFontTx/>
              <a:buNone/>
            </a:pPr>
            <a:r>
              <a:rPr lang="pl-PL" altLang="pl-PL" sz="2800"/>
              <a:t>	1) bezpieczeństwa środków pieniężnych gromadzonych na rachunkach bankowych,</a:t>
            </a:r>
          </a:p>
          <a:p>
            <a:pPr eaLnBrk="1" hangingPunct="1">
              <a:buFontTx/>
              <a:buNone/>
            </a:pPr>
            <a:r>
              <a:rPr lang="pl-PL" altLang="pl-PL" sz="2800"/>
              <a:t>	2) zgodności działalności banków z przepisami niniejszej ustawy, ustawy o Narodowym Banku Polskim, statutem oraz decyzją o wydaniu zezwolenia na utworzenie banku.</a:t>
            </a:r>
          </a:p>
          <a:p>
            <a:pPr eaLnBrk="1" hangingPunct="1">
              <a:buFontTx/>
              <a:buNone/>
            </a:pPr>
            <a:r>
              <a:rPr lang="pl-PL" altLang="pl-PL" sz="2800"/>
              <a:t>   3) zgodności działalności prowadzonej przez banki zgodnie z art. 70 ust. 2 ustawy z dnia 29 lipca 2005 r. o obrocie instrumentami finansowymi z przepisami tej ustawy, niniejszej ustawy oraz statutem</a:t>
            </a:r>
          </a:p>
          <a:p>
            <a:pPr eaLnBrk="1" hangingPunct="1">
              <a:buFontTx/>
              <a:buNone/>
            </a:pPr>
            <a:endParaRPr lang="pl-PL" altLang="pl-PL"/>
          </a:p>
        </p:txBody>
      </p:sp>
    </p:spTree>
    <p:extLst>
      <p:ext uri="{BB962C8B-B14F-4D97-AF65-F5344CB8AC3E}">
        <p14:creationId xmlns:p14="http://schemas.microsoft.com/office/powerpoint/2010/main" val="243816333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3"/>
          <p:cNvSpPr>
            <a:spLocks noGrp="1" noChangeArrowheads="1"/>
          </p:cNvSpPr>
          <p:nvPr>
            <p:ph type="body" idx="1"/>
          </p:nvPr>
        </p:nvSpPr>
        <p:spPr>
          <a:xfrm>
            <a:off x="1952625" y="530225"/>
            <a:ext cx="8229600" cy="5576888"/>
          </a:xfrm>
        </p:spPr>
        <p:txBody>
          <a:bodyPr/>
          <a:lstStyle/>
          <a:p>
            <a:pPr eaLnBrk="1" hangingPunct="1">
              <a:lnSpc>
                <a:spcPct val="80000"/>
              </a:lnSpc>
              <a:buFontTx/>
              <a:buNone/>
            </a:pPr>
            <a:r>
              <a:rPr lang="pl-PL" altLang="pl-PL" sz="2800"/>
              <a:t>Zakres przedmiotowy nadzoru bankowego</a:t>
            </a:r>
          </a:p>
          <a:p>
            <a:pPr eaLnBrk="1" hangingPunct="1">
              <a:lnSpc>
                <a:spcPct val="80000"/>
              </a:lnSpc>
              <a:buFontTx/>
              <a:buNone/>
            </a:pPr>
            <a:r>
              <a:rPr lang="pl-PL" altLang="pl-PL" sz="2800"/>
              <a:t>Nadzór sprawowany przez KNF obejmuje:</a:t>
            </a:r>
          </a:p>
          <a:p>
            <a:pPr eaLnBrk="1" hangingPunct="1">
              <a:lnSpc>
                <a:spcPct val="80000"/>
              </a:lnSpc>
              <a:buFontTx/>
              <a:buChar char="-"/>
            </a:pPr>
            <a:r>
              <a:rPr lang="pl-PL" altLang="pl-PL" sz="2800"/>
              <a:t>Rozpatrywanie wniosków związanych z tworzeniem, organizacją i działalnością banków, oddziałów i przedstawicielstw banków zagranicznych</a:t>
            </a:r>
          </a:p>
          <a:p>
            <a:pPr eaLnBrk="1" hangingPunct="1">
              <a:lnSpc>
                <a:spcPct val="80000"/>
              </a:lnSpc>
              <a:buFontTx/>
              <a:buChar char="-"/>
            </a:pPr>
            <a:r>
              <a:rPr lang="pl-PL" altLang="pl-PL" sz="2800"/>
              <a:t>działalność o charakterze regulacyjnym</a:t>
            </a:r>
          </a:p>
          <a:p>
            <a:pPr eaLnBrk="1" hangingPunct="1">
              <a:lnSpc>
                <a:spcPct val="80000"/>
              </a:lnSpc>
              <a:buFontTx/>
              <a:buChar char="-"/>
            </a:pPr>
            <a:r>
              <a:rPr lang="pl-PL" altLang="pl-PL" sz="2800"/>
              <a:t>nadzór o charakterze analitycznym</a:t>
            </a:r>
          </a:p>
          <a:p>
            <a:pPr eaLnBrk="1" hangingPunct="1">
              <a:lnSpc>
                <a:spcPct val="80000"/>
              </a:lnSpc>
              <a:buFontTx/>
              <a:buChar char="-"/>
            </a:pPr>
            <a:r>
              <a:rPr lang="pl-PL" altLang="pl-PL" sz="2800"/>
              <a:t>wykonywanie czynności kontrolnych</a:t>
            </a:r>
          </a:p>
          <a:p>
            <a:pPr eaLnBrk="1" hangingPunct="1">
              <a:lnSpc>
                <a:spcPct val="80000"/>
              </a:lnSpc>
              <a:buFontTx/>
              <a:buChar char="-"/>
            </a:pPr>
            <a:r>
              <a:rPr lang="pl-PL" altLang="pl-PL" sz="2800"/>
              <a:t>przyjmowanie zawiadomień o zamiarze wykonywania działalności na terytorium Polski przez instytucje kredytowe (przesyłanie zawiadomień-banki)</a:t>
            </a:r>
          </a:p>
        </p:txBody>
      </p:sp>
    </p:spTree>
    <p:extLst>
      <p:ext uri="{BB962C8B-B14F-4D97-AF65-F5344CB8AC3E}">
        <p14:creationId xmlns:p14="http://schemas.microsoft.com/office/powerpoint/2010/main" val="844508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3"/>
          <p:cNvSpPr>
            <a:spLocks noGrp="1" noChangeArrowheads="1"/>
          </p:cNvSpPr>
          <p:nvPr>
            <p:ph type="body" idx="1"/>
          </p:nvPr>
        </p:nvSpPr>
        <p:spPr>
          <a:xfrm>
            <a:off x="1562100" y="407434"/>
            <a:ext cx="9229725" cy="6042579"/>
          </a:xfrm>
        </p:spPr>
        <p:txBody>
          <a:bodyPr/>
          <a:lstStyle/>
          <a:p>
            <a:pPr eaLnBrk="1" hangingPunct="1">
              <a:lnSpc>
                <a:spcPct val="80000"/>
              </a:lnSpc>
              <a:buFontTx/>
              <a:buNone/>
            </a:pPr>
            <a:r>
              <a:rPr lang="pl-PL" altLang="pl-PL" sz="2000" dirty="0"/>
              <a:t>Nadzór o charakterze analitycznym:</a:t>
            </a:r>
          </a:p>
          <a:p>
            <a:pPr eaLnBrk="1" hangingPunct="1">
              <a:lnSpc>
                <a:spcPct val="80000"/>
              </a:lnSpc>
              <a:buFontTx/>
              <a:buNone/>
            </a:pPr>
            <a:r>
              <a:rPr lang="pl-PL" altLang="pl-PL" sz="1600" dirty="0"/>
              <a:t>Art. 133 ust. 2. Czynności podejmowane w ramach nadzoru bankowego polegają w szczególności na:</a:t>
            </a:r>
            <a:endParaRPr lang="pl-PL" altLang="pl-PL" sz="1600">
              <a:cs typeface="Arial"/>
            </a:endParaRPr>
          </a:p>
          <a:p>
            <a:pPr>
              <a:buNone/>
            </a:pPr>
            <a:r>
              <a:rPr lang="pl-PL" sz="1600" dirty="0">
                <a:cs typeface="Arial"/>
              </a:rPr>
              <a:t>1) dokonywaniu oceny sytuacji finansowej banków, w tym badaniu wypłacalności, jakości aktywów, płynności płatniczej, wyniku finansowego banków;</a:t>
            </a:r>
          </a:p>
          <a:p>
            <a:pPr>
              <a:buNone/>
            </a:pPr>
            <a:r>
              <a:rPr lang="pl-PL" sz="1600" dirty="0">
                <a:cs typeface="Arial"/>
              </a:rPr>
              <a:t>2) badaniu jakości systemu zarządzania bankiem, w szczególności systemu zarządzania ryzykiem oraz systemu kontroli wewnętrznej;</a:t>
            </a:r>
          </a:p>
          <a:p>
            <a:pPr>
              <a:buNone/>
            </a:pPr>
            <a:r>
              <a:rPr lang="pl-PL" sz="1600" dirty="0">
                <a:cs typeface="Arial"/>
              </a:rPr>
              <a:t>3) badaniu zgodności udzielanych kredytów, pożyczek pieniężnych, akredytyw, gwarancji bankowych i poręczeń oraz emitowanych bankowych papierów wartościowych z obowiązującymi w tym zakresie przepisami;</a:t>
            </a:r>
          </a:p>
          <a:p>
            <a:pPr>
              <a:buNone/>
            </a:pPr>
            <a:r>
              <a:rPr lang="pl-PL" sz="1600" dirty="0">
                <a:cs typeface="Arial"/>
              </a:rPr>
              <a:t>4) badaniu zabezpieczenia i terminowości spłaty kredytów i pożyczek pieniężnych;</a:t>
            </a:r>
          </a:p>
          <a:p>
            <a:pPr>
              <a:buNone/>
            </a:pPr>
            <a:r>
              <a:rPr lang="pl-PL" sz="1600" dirty="0">
                <a:cs typeface="Arial"/>
              </a:rPr>
              <a:t>5) badaniu przestrzegania limitów, o których mowa w art. 79a, oraz limitów, o których mowa w art. 395 rozporządzenia nr 575/2013, oraz ocenie procesu identyfikacji, monitorowania i kontroli koncentracji ekspozycji, w tym dużych ekspozycji;</a:t>
            </a:r>
          </a:p>
          <a:p>
            <a:pPr>
              <a:buNone/>
            </a:pPr>
            <a:r>
              <a:rPr lang="pl-PL" sz="1600" dirty="0">
                <a:cs typeface="Arial"/>
              </a:rPr>
              <a:t>6)  badaniu przestrzegania przez bank, określonych przez Komisję Nadzoru Finansowego norm dopuszczalnego ryzyka w działalności banków, zarządzania ryzykiem prowadzonej działalności, w tym dostosowania do rodzaju i skali działalności banku procesu identyfikacji i monitorowania ryzyka oraz sprawozdawania o ryzyku;</a:t>
            </a:r>
          </a:p>
          <a:p>
            <a:pPr>
              <a:buNone/>
            </a:pPr>
            <a:r>
              <a:rPr lang="pl-PL" sz="1600" dirty="0">
                <a:cs typeface="Arial"/>
              </a:rPr>
              <a:t>7) dokonywaniu oceny szacowania, utrzymywania i przeglądu kapitału wewnętrznego;</a:t>
            </a:r>
          </a:p>
          <a:p>
            <a:pPr>
              <a:buNone/>
            </a:pPr>
            <a:r>
              <a:rPr lang="pl-PL" sz="1600" dirty="0">
                <a:cs typeface="Arial"/>
              </a:rPr>
              <a:t>8) badaniu wykonywania przez banki obowiązków, o których mowa w art. 56a, art. 59a, art. 59b, art. 92ba-92bd i art. 111c.</a:t>
            </a:r>
          </a:p>
          <a:p>
            <a:pPr>
              <a:buNone/>
            </a:pPr>
            <a:r>
              <a:rPr lang="pl-PL" sz="1600" dirty="0">
                <a:cs typeface="Arial"/>
              </a:rPr>
              <a:t>2a. Czynności, o których mowa w ust. 2, mogą być wykonywane także w sposób określony w art. 138c ust. 2 pkt 3.</a:t>
            </a:r>
          </a:p>
          <a:p>
            <a:pPr>
              <a:lnSpc>
                <a:spcPct val="80000"/>
              </a:lnSpc>
              <a:buFontTx/>
              <a:buNone/>
            </a:pPr>
            <a:endParaRPr lang="pl-PL" altLang="pl-PL" sz="2000" dirty="0">
              <a:cs typeface="Arial"/>
            </a:endParaRPr>
          </a:p>
        </p:txBody>
      </p:sp>
    </p:spTree>
    <p:extLst>
      <p:ext uri="{BB962C8B-B14F-4D97-AF65-F5344CB8AC3E}">
        <p14:creationId xmlns:p14="http://schemas.microsoft.com/office/powerpoint/2010/main" val="67296004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ymbol zastępczy zawartości 2"/>
          <p:cNvSpPr>
            <a:spLocks noGrp="1"/>
          </p:cNvSpPr>
          <p:nvPr>
            <p:ph idx="1"/>
          </p:nvPr>
        </p:nvSpPr>
        <p:spPr>
          <a:xfrm>
            <a:off x="2266950" y="1019175"/>
            <a:ext cx="8229600" cy="5145088"/>
          </a:xfrm>
        </p:spPr>
        <p:txBody>
          <a:bodyPr/>
          <a:lstStyle/>
          <a:p>
            <a:pPr algn="ctr">
              <a:buNone/>
            </a:pPr>
            <a:r>
              <a:rPr lang="pl-PL" dirty="0"/>
              <a:t>Uchwała Nr 9/2019 Komisji Nadzoru Finansowego </a:t>
            </a:r>
          </a:p>
          <a:p>
            <a:pPr algn="ctr">
              <a:buNone/>
            </a:pPr>
            <a:r>
              <a:rPr lang="pl-PL" dirty="0"/>
              <a:t>w sprawie trybu wykonywania nadzoru nad działalnością bankową</a:t>
            </a:r>
          </a:p>
          <a:p>
            <a:pPr algn="ctr">
              <a:buNone/>
            </a:pPr>
            <a:r>
              <a:rPr lang="pl-PL" dirty="0">
                <a:cs typeface="Arial"/>
              </a:rPr>
              <a:t>z dnia 15 stycznia 2019 r. </a:t>
            </a:r>
          </a:p>
          <a:p>
            <a:pPr algn="ctr">
              <a:buNone/>
            </a:pPr>
            <a:r>
              <a:rPr lang="pl-PL" dirty="0">
                <a:cs typeface="Arial"/>
              </a:rPr>
              <a:t>(</a:t>
            </a:r>
            <a:r>
              <a:rPr lang="pl-PL" dirty="0" err="1">
                <a:cs typeface="Arial"/>
              </a:rPr>
              <a:t>Dz.Urz.KNF</a:t>
            </a:r>
            <a:r>
              <a:rPr lang="pl-PL" dirty="0">
                <a:cs typeface="Arial"/>
              </a:rPr>
              <a:t> z 2019 r. poz. 2)</a:t>
            </a:r>
            <a:endParaRPr lang="pl-PL" dirty="0"/>
          </a:p>
          <a:p>
            <a:pPr algn="ctr">
              <a:buFontTx/>
              <a:buNone/>
            </a:pPr>
            <a:endParaRPr lang="pl-PL" altLang="pl-PL" b="1" dirty="0">
              <a:cs typeface="Arial"/>
            </a:endParaRPr>
          </a:p>
          <a:p>
            <a:pPr>
              <a:buFontTx/>
              <a:buNone/>
            </a:pPr>
            <a:endParaRPr lang="pl-PL" altLang="pl-PL"/>
          </a:p>
          <a:p>
            <a:pPr>
              <a:buFontTx/>
              <a:buNone/>
            </a:pPr>
            <a:endParaRPr lang="pl-PL" altLang="pl-PL"/>
          </a:p>
        </p:txBody>
      </p:sp>
    </p:spTree>
    <p:extLst>
      <p:ext uri="{BB962C8B-B14F-4D97-AF65-F5344CB8AC3E}">
        <p14:creationId xmlns:p14="http://schemas.microsoft.com/office/powerpoint/2010/main" val="316153746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ymbol zastępczy zawartości 2"/>
          <p:cNvSpPr>
            <a:spLocks noGrp="1"/>
          </p:cNvSpPr>
          <p:nvPr>
            <p:ph idx="1"/>
          </p:nvPr>
        </p:nvSpPr>
        <p:spPr>
          <a:xfrm>
            <a:off x="1963738" y="606425"/>
            <a:ext cx="8229600" cy="5576888"/>
          </a:xfrm>
        </p:spPr>
        <p:txBody>
          <a:bodyPr/>
          <a:lstStyle/>
          <a:p>
            <a:pPr>
              <a:buNone/>
            </a:pPr>
            <a:r>
              <a:rPr lang="pl-PL" altLang="pl-PL" sz="2400" b="1" dirty="0"/>
              <a:t>§ 1.</a:t>
            </a:r>
            <a:r>
              <a:rPr lang="pl-PL" altLang="pl-PL" sz="2400" dirty="0"/>
              <a:t> </a:t>
            </a:r>
            <a:endParaRPr lang="pl-PL" altLang="pl-PL" sz="2400"/>
          </a:p>
          <a:p>
            <a:pPr>
              <a:buNone/>
            </a:pPr>
            <a:r>
              <a:rPr lang="pl-PL" sz="1800" dirty="0">
                <a:cs typeface="Arial"/>
              </a:rPr>
              <a:t>1. Uchwała ustala tryb wykonywania nadzoru nad działalnością bankową w zakresie określonym ustawą z dnia 29 sierpnia 1997 r. - Prawo bankowe (Dz.U. z 2018 r. poz. 2187, 2243 i 2354), zwaną dalej „ustawą - Prawo bankowe”, ustawą z dnia 19 sierpnia 2011 r. o usługach płatniczych (Dz.U. z 2017 r. poz. 2003, z </a:t>
            </a:r>
            <a:r>
              <a:rPr lang="pl-PL" sz="1800" dirty="0" err="1">
                <a:cs typeface="Arial"/>
              </a:rPr>
              <a:t>późn</a:t>
            </a:r>
            <a:r>
              <a:rPr lang="pl-PL" sz="1800" dirty="0">
                <a:cs typeface="Arial"/>
              </a:rPr>
              <a:t>. zm.), ustawą z dnia 7 grudnia 2000 r. o funkcjonowaniu banków spółdzielczych, ich zrzeszaniu się i bankach zrzeszających (Dz.U. z 2018 r. poz. 613), zwaną dalej „ustawą o funkcjonowaniu banków spółdzielczych”, ustawą z dnia 15 kwietnia 2005 r. o nadzorze uzupełniającym nad instytucjami kredytowymi, zakładami ubezpieczeń, zakładami reasekuracji i firmami inwestycyjnymi wchodzącymi w skład konglomeratu finansowego (Dz.U. z 2016 r. poz. 1252 oraz z 2018 r. poz. 2243), zwaną dalej „ustawą o nadzorze uzupełniającym”, ustawą z dnia 1 marca 2018 r. o przeciwdziałaniu praniu pieniędzy oraz finansowaniu terroryzmu (Dz.U. z 2018 r. poz. 723, z </a:t>
            </a:r>
            <a:r>
              <a:rPr lang="pl-PL" sz="1800" dirty="0" err="1">
                <a:cs typeface="Arial"/>
              </a:rPr>
              <a:t>późn</a:t>
            </a:r>
            <a:r>
              <a:rPr lang="pl-PL" sz="1800" dirty="0">
                <a:cs typeface="Arial"/>
              </a:rPr>
              <a:t>. zm.), zwaną dalej „ustawą o przeciwdziałaniu praniu pieniędzy oraz finansowaniu terroryzmu”, oraz innymi powszechnie obowiązującymi przepisami prawa regulującymi działalność banków.</a:t>
            </a:r>
            <a:endParaRPr lang="pl-PL" sz="1800" dirty="0"/>
          </a:p>
        </p:txBody>
      </p:sp>
    </p:spTree>
    <p:extLst>
      <p:ext uri="{BB962C8B-B14F-4D97-AF65-F5344CB8AC3E}">
        <p14:creationId xmlns:p14="http://schemas.microsoft.com/office/powerpoint/2010/main" val="2422631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981200" y="274639"/>
            <a:ext cx="8229600" cy="561975"/>
          </a:xfrm>
        </p:spPr>
        <p:txBody>
          <a:bodyPr/>
          <a:lstStyle/>
          <a:p>
            <a:pPr eaLnBrk="1" hangingPunct="1"/>
            <a:r>
              <a:rPr lang="pl-PL" altLang="pl-PL" sz="4000" dirty="0"/>
              <a:t>Źródła prawa – prawo bankowe</a:t>
            </a:r>
          </a:p>
        </p:txBody>
      </p:sp>
      <p:sp>
        <p:nvSpPr>
          <p:cNvPr id="6147" name="Rectangle 3"/>
          <p:cNvSpPr>
            <a:spLocks noGrp="1" noChangeArrowheads="1"/>
          </p:cNvSpPr>
          <p:nvPr>
            <p:ph type="body" idx="1"/>
          </p:nvPr>
        </p:nvSpPr>
        <p:spPr>
          <a:xfrm>
            <a:off x="1981200" y="1196975"/>
            <a:ext cx="8229600" cy="4929188"/>
          </a:xfrm>
        </p:spPr>
        <p:txBody>
          <a:bodyPr/>
          <a:lstStyle/>
          <a:p>
            <a:pPr eaLnBrk="1" hangingPunct="1">
              <a:buFontTx/>
              <a:buNone/>
            </a:pPr>
            <a:r>
              <a:rPr lang="pl-PL" altLang="pl-PL" dirty="0"/>
              <a:t>KONSTYTUCJA</a:t>
            </a:r>
          </a:p>
          <a:p>
            <a:pPr eaLnBrk="1" hangingPunct="1">
              <a:buFontTx/>
              <a:buNone/>
            </a:pPr>
            <a:r>
              <a:rPr lang="pl-PL" altLang="pl-PL" dirty="0"/>
              <a:t>Art. 227 ust. 1</a:t>
            </a:r>
          </a:p>
          <a:p>
            <a:pPr eaLnBrk="1" hangingPunct="1">
              <a:buFontTx/>
              <a:buNone/>
            </a:pPr>
            <a:r>
              <a:rPr lang="pl-PL" altLang="pl-PL" dirty="0"/>
              <a:t>Centralnym bankiem państwa jest Narodowy Bank Polski. Przysługuje mu wyłączne prawo emisji pieniądza oraz ustalania i realizowania polityki pieniężnej. NBP odpowiada za wartość polskiego pieniądza.</a:t>
            </a:r>
          </a:p>
          <a:p>
            <a:pPr eaLnBrk="1" hangingPunct="1">
              <a:buFontTx/>
              <a:buNone/>
            </a:pPr>
            <a:endParaRPr lang="pl-PL" altLang="pl-PL" dirty="0"/>
          </a:p>
        </p:txBody>
      </p:sp>
    </p:spTree>
    <p:extLst>
      <p:ext uri="{BB962C8B-B14F-4D97-AF65-F5344CB8AC3E}">
        <p14:creationId xmlns:p14="http://schemas.microsoft.com/office/powerpoint/2010/main" val="400157479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ymbol zastępczy zawartości 2"/>
          <p:cNvSpPr>
            <a:spLocks noGrp="1"/>
          </p:cNvSpPr>
          <p:nvPr>
            <p:ph idx="1"/>
          </p:nvPr>
        </p:nvSpPr>
        <p:spPr>
          <a:xfrm>
            <a:off x="1790700" y="665163"/>
            <a:ext cx="8229600" cy="5289550"/>
          </a:xfrm>
        </p:spPr>
        <p:txBody>
          <a:bodyPr/>
          <a:lstStyle/>
          <a:p>
            <a:pPr>
              <a:buNone/>
            </a:pPr>
            <a:r>
              <a:rPr lang="pl-PL" sz="1600" dirty="0">
                <a:cs typeface="Arial"/>
              </a:rPr>
              <a:t>2. Nadzór, o którym mowa w ust. 1, obejmuje:</a:t>
            </a:r>
          </a:p>
          <a:p>
            <a:pPr>
              <a:buNone/>
            </a:pPr>
            <a:r>
              <a:rPr lang="pl-PL" sz="1600" dirty="0">
                <a:cs typeface="Arial"/>
              </a:rPr>
              <a:t>1) rozpatrywanie wniosków, zawiadomień lub innych wystąpień w sprawie wydania zezwolenia, zgody lub innej decyzji administracyjnej albo innego aktu Komisji Nadzoru Finansowego dotyczących uprawnień lub obowiązków związanych z działalnością bankową;</a:t>
            </a:r>
            <a:endParaRPr lang="pl-PL" sz="1600">
              <a:cs typeface="Arial"/>
            </a:endParaRPr>
          </a:p>
          <a:p>
            <a:pPr>
              <a:buNone/>
            </a:pPr>
            <a:r>
              <a:rPr lang="pl-PL" sz="1600" dirty="0">
                <a:cs typeface="Arial"/>
              </a:rPr>
              <a:t>2) działania o charakterze regulacyjnym;</a:t>
            </a:r>
          </a:p>
          <a:p>
            <a:pPr>
              <a:buNone/>
            </a:pPr>
            <a:r>
              <a:rPr lang="pl-PL" sz="1600" dirty="0">
                <a:cs typeface="Arial"/>
              </a:rPr>
              <a:t>3) nadzór o charakterze analitycznym;</a:t>
            </a:r>
          </a:p>
          <a:p>
            <a:pPr>
              <a:buNone/>
            </a:pPr>
            <a:r>
              <a:rPr lang="pl-PL" sz="1600" dirty="0">
                <a:cs typeface="Arial"/>
              </a:rPr>
              <a:t>4) wykonywanie czynności kontrolnych.</a:t>
            </a:r>
          </a:p>
          <a:p>
            <a:pPr>
              <a:buNone/>
            </a:pPr>
            <a:r>
              <a:rPr lang="pl-PL" sz="1600" dirty="0">
                <a:cs typeface="Arial"/>
              </a:rPr>
              <a:t>3. W ramach nadzoru, o którym mowa w ust. 2 pkt 3 i 4, wykonywany jest nadzór skonsolidowany na zasadach określonych w rozdziale 11b ustawy - Prawo bankowe oraz nadzór uzupełniający na zasadach określonych w ustawie o nadzorze uzupełniającym.</a:t>
            </a:r>
          </a:p>
          <a:p>
            <a:pPr>
              <a:buNone/>
            </a:pPr>
            <a:r>
              <a:rPr lang="pl-PL" sz="1600" dirty="0">
                <a:cs typeface="Arial"/>
              </a:rPr>
              <a:t>4. Zadania nadzoru nad działalnością bankową sprawowanego przez Komisję Nadzoru Finansowego, zwaną dalej „Komisją”, wykonywane są przy pomocy Urzędu Komisji Nadzoru Finansowego, zwanego dalej „UKNF”.</a:t>
            </a:r>
          </a:p>
          <a:p>
            <a:pPr>
              <a:buFontTx/>
              <a:buNone/>
            </a:pPr>
            <a:endParaRPr lang="pl-PL" altLang="pl-PL" sz="1600" dirty="0">
              <a:cs typeface="Arial"/>
            </a:endParaRPr>
          </a:p>
        </p:txBody>
      </p:sp>
    </p:spTree>
    <p:extLst>
      <p:ext uri="{BB962C8B-B14F-4D97-AF65-F5344CB8AC3E}">
        <p14:creationId xmlns:p14="http://schemas.microsoft.com/office/powerpoint/2010/main" val="185479510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81150" y="293688"/>
            <a:ext cx="8229600" cy="778098"/>
          </a:xfrm>
        </p:spPr>
        <p:txBody>
          <a:bodyPr/>
          <a:lstStyle/>
          <a:p>
            <a:r>
              <a:rPr lang="pl-PL" sz="2800"/>
              <a:t>Środki nadzorcze</a:t>
            </a:r>
          </a:p>
        </p:txBody>
      </p:sp>
      <p:sp>
        <p:nvSpPr>
          <p:cNvPr id="3" name="Symbol zastępczy zawartości 2"/>
          <p:cNvSpPr>
            <a:spLocks noGrp="1"/>
          </p:cNvSpPr>
          <p:nvPr>
            <p:ph idx="1"/>
          </p:nvPr>
        </p:nvSpPr>
        <p:spPr>
          <a:xfrm>
            <a:off x="1781175" y="1137320"/>
            <a:ext cx="8229600" cy="5217443"/>
          </a:xfrm>
        </p:spPr>
        <p:txBody>
          <a:bodyPr/>
          <a:lstStyle/>
          <a:p>
            <a:pPr marL="0" indent="0">
              <a:buNone/>
            </a:pPr>
            <a:r>
              <a:rPr lang="pl-PL" sz="2400"/>
              <a:t>Jako podstawowe kryterium podziału środków nadzorczych należy przyjąć relację ustalonego w drodze kontroli stanu faktycznego do stanu postulowanego. Według tego kryterium można wyróżnić :</a:t>
            </a:r>
          </a:p>
          <a:p>
            <a:pPr marL="0" indent="0">
              <a:buNone/>
            </a:pPr>
            <a:r>
              <a:rPr lang="pl-PL" sz="2400"/>
              <a:t>-  środki nadzorcze prewencyjne, </a:t>
            </a:r>
          </a:p>
          <a:p>
            <a:pPr marL="0" indent="0">
              <a:buNone/>
            </a:pPr>
            <a:r>
              <a:rPr lang="pl-PL" sz="2400"/>
              <a:t>- służące przywróceniu stanu postulowanego, </a:t>
            </a:r>
          </a:p>
          <a:p>
            <a:pPr marL="0" indent="0">
              <a:buNone/>
            </a:pPr>
            <a:r>
              <a:rPr lang="pl-PL" sz="2400"/>
              <a:t>- sankcje.</a:t>
            </a:r>
          </a:p>
          <a:p>
            <a:pPr>
              <a:buFontTx/>
              <a:buChar char="-"/>
            </a:pPr>
            <a:endParaRPr lang="pl-PL" sz="2400"/>
          </a:p>
          <a:p>
            <a:pPr marL="0" indent="0">
              <a:buNone/>
            </a:pPr>
            <a:r>
              <a:rPr lang="pl-PL" sz="2400"/>
              <a:t>Środki nadzorcze (ze względu na to, czy są stosowane wobec członka zarządu, czy wobec banku) :</a:t>
            </a:r>
          </a:p>
          <a:p>
            <a:pPr marL="0" indent="0">
              <a:buNone/>
            </a:pPr>
            <a:r>
              <a:rPr lang="pl-PL" sz="2400"/>
              <a:t>- ad rem</a:t>
            </a:r>
          </a:p>
          <a:p>
            <a:pPr marL="0" indent="0">
              <a:buNone/>
            </a:pPr>
            <a:r>
              <a:rPr lang="pl-PL" sz="2400"/>
              <a:t>- ad personam</a:t>
            </a:r>
          </a:p>
          <a:p>
            <a:pPr marL="0" indent="0">
              <a:buNone/>
            </a:pPr>
            <a:endParaRPr lang="pl-PL"/>
          </a:p>
        </p:txBody>
      </p:sp>
    </p:spTree>
    <p:extLst>
      <p:ext uri="{BB962C8B-B14F-4D97-AF65-F5344CB8AC3E}">
        <p14:creationId xmlns:p14="http://schemas.microsoft.com/office/powerpoint/2010/main" val="365252591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133600" y="587921"/>
            <a:ext cx="8229600" cy="5433467"/>
          </a:xfrm>
        </p:spPr>
        <p:txBody>
          <a:bodyPr/>
          <a:lstStyle/>
          <a:p>
            <a:pPr marL="0" indent="0">
              <a:buNone/>
            </a:pPr>
            <a:r>
              <a:rPr lang="pl-PL" sz="2800"/>
              <a:t>Środki nadzorcze można również dzielić według kryterium związania KNF obowiązkiem ich stosowania na : </a:t>
            </a:r>
          </a:p>
          <a:p>
            <a:pPr>
              <a:buFontTx/>
              <a:buChar char="-"/>
            </a:pPr>
            <a:r>
              <a:rPr lang="pl-PL" sz="2800">
                <a:solidFill>
                  <a:srgbClr val="FF0000"/>
                </a:solidFill>
              </a:rPr>
              <a:t>obligatoryjne</a:t>
            </a:r>
            <a:r>
              <a:rPr lang="pl-PL" sz="2800"/>
              <a:t> (KNF musi je zastosować w przypadku wystąpienia określonych ustawą okoliczności), </a:t>
            </a:r>
          </a:p>
          <a:p>
            <a:pPr marL="0" indent="0">
              <a:buNone/>
            </a:pPr>
            <a:r>
              <a:rPr lang="pl-PL" sz="2800"/>
              <a:t>- </a:t>
            </a:r>
            <a:r>
              <a:rPr lang="pl-PL" sz="2800">
                <a:solidFill>
                  <a:srgbClr val="FF0000"/>
                </a:solidFill>
              </a:rPr>
              <a:t>fakultatywn</a:t>
            </a:r>
            <a:r>
              <a:rPr lang="pl-PL" sz="2800"/>
              <a:t>e (mogą być zastosowane przez KNF, ale nie muszą) </a:t>
            </a:r>
          </a:p>
          <a:p>
            <a:pPr marL="0" indent="0">
              <a:buNone/>
            </a:pPr>
            <a:endParaRPr lang="pl-PL"/>
          </a:p>
        </p:txBody>
      </p:sp>
    </p:spTree>
    <p:extLst>
      <p:ext uri="{BB962C8B-B14F-4D97-AF65-F5344CB8AC3E}">
        <p14:creationId xmlns:p14="http://schemas.microsoft.com/office/powerpoint/2010/main" val="169757711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105025" y="688504"/>
            <a:ext cx="8229600" cy="5361459"/>
          </a:xfrm>
        </p:spPr>
        <p:txBody>
          <a:bodyPr/>
          <a:lstStyle/>
          <a:p>
            <a:pPr marL="0" indent="0" algn="just">
              <a:buNone/>
            </a:pPr>
            <a:r>
              <a:rPr lang="pl-PL" sz="2400">
                <a:solidFill>
                  <a:srgbClr val="FF0000"/>
                </a:solidFill>
              </a:rPr>
              <a:t>Zasady stosowania przez KNF środków nadzoru :</a:t>
            </a:r>
          </a:p>
          <a:p>
            <a:pPr marL="0" indent="0" algn="just">
              <a:buNone/>
            </a:pPr>
            <a:endParaRPr lang="pl-PL" sz="2400"/>
          </a:p>
          <a:p>
            <a:pPr marL="0" indent="0" algn="just">
              <a:buNone/>
            </a:pPr>
            <a:r>
              <a:rPr lang="pl-PL" sz="2400"/>
              <a:t>– fakultatywność stosowania środków nadzoru przez KNF,</a:t>
            </a:r>
          </a:p>
          <a:p>
            <a:pPr marL="0" indent="0" algn="just">
              <a:buNone/>
            </a:pPr>
            <a:r>
              <a:rPr lang="pl-PL" sz="2400"/>
              <a:t>– ustawowe określenie przesłanek stosowania środków   nadzoru,</a:t>
            </a:r>
          </a:p>
          <a:p>
            <a:pPr marL="0" indent="0" algn="just">
              <a:buNone/>
            </a:pPr>
            <a:r>
              <a:rPr lang="pl-PL" sz="2400"/>
              <a:t>– ustawowe określenie procedury stosowania środków nadzoru,</a:t>
            </a:r>
          </a:p>
          <a:p>
            <a:pPr marL="0" indent="0" algn="just">
              <a:buNone/>
            </a:pPr>
            <a:r>
              <a:rPr lang="pl-PL" sz="2400"/>
              <a:t>– zasadę stopniowania środków nadzorczych,</a:t>
            </a:r>
          </a:p>
          <a:p>
            <a:pPr marL="0" indent="0" algn="just">
              <a:buNone/>
            </a:pPr>
            <a:r>
              <a:rPr lang="pl-PL" sz="2400"/>
              <a:t>– zasadę równości,</a:t>
            </a:r>
          </a:p>
          <a:p>
            <a:pPr marL="0" indent="0" algn="just">
              <a:buNone/>
            </a:pPr>
            <a:r>
              <a:rPr lang="pl-PL" sz="2400"/>
              <a:t>– zasadę kumulacji przedmiotowej,</a:t>
            </a:r>
          </a:p>
          <a:p>
            <a:pPr marL="0" indent="0" algn="just">
              <a:buNone/>
            </a:pPr>
            <a:r>
              <a:rPr lang="pl-PL" sz="2400"/>
              <a:t>– zasadę kumulacji podmiotowej</a:t>
            </a:r>
            <a:r>
              <a:rPr lang="pl-PL"/>
              <a:t>.</a:t>
            </a:r>
          </a:p>
          <a:p>
            <a:pPr marL="0" indent="0">
              <a:buNone/>
            </a:pPr>
            <a:endParaRPr lang="pl-PL"/>
          </a:p>
        </p:txBody>
      </p:sp>
    </p:spTree>
    <p:extLst>
      <p:ext uri="{BB962C8B-B14F-4D97-AF65-F5344CB8AC3E}">
        <p14:creationId xmlns:p14="http://schemas.microsoft.com/office/powerpoint/2010/main" val="351504661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733550" y="693837"/>
            <a:ext cx="8229600" cy="5289451"/>
          </a:xfrm>
        </p:spPr>
        <p:txBody>
          <a:bodyPr/>
          <a:lstStyle/>
          <a:p>
            <a:pPr marL="0" indent="0">
              <a:buNone/>
            </a:pPr>
            <a:endParaRPr lang="pl-PL" sz="2000"/>
          </a:p>
          <a:p>
            <a:pPr marL="0" indent="0" algn="just">
              <a:buNone/>
            </a:pPr>
            <a:r>
              <a:rPr lang="pl-PL" sz="2400" dirty="0">
                <a:solidFill>
                  <a:srgbClr val="FF0000"/>
                </a:solidFill>
              </a:rPr>
              <a:t>zasada proporcjonalności </a:t>
            </a:r>
            <a:r>
              <a:rPr lang="pl-PL" sz="2400" dirty="0"/>
              <a:t>w odniesieniu do stosowania środków nadzorczych nakazuje, aby w przypadku, gdy określone cele publiczne mogą zostać równie skutecznie zrealizowane zarówno przy pomocy środka mniej, jak i bardziej restrykcyjnego, organ publiczny skorzystał z tego pierwszego środka.</a:t>
            </a:r>
            <a:endParaRPr lang="pl-PL" sz="2400" dirty="0">
              <a:cs typeface="Arial"/>
            </a:endParaRPr>
          </a:p>
          <a:p>
            <a:pPr marL="0" indent="0" algn="just">
              <a:buNone/>
            </a:pPr>
            <a:r>
              <a:rPr lang="pl-PL" sz="2400" dirty="0"/>
              <a:t>Oznacza to, że jeżeli KNF ma do wyboru środek nadzorczy mniej dolegliwy i bardziej dolegliwy, to powinna zastosować najpierw ten mniej dolegliwy. </a:t>
            </a:r>
            <a:endParaRPr lang="pl-PL" sz="2400" dirty="0">
              <a:cs typeface="Arial"/>
            </a:endParaRPr>
          </a:p>
          <a:p>
            <a:pPr marL="0" indent="0" algn="just">
              <a:buNone/>
            </a:pPr>
            <a:r>
              <a:rPr lang="pl-PL" sz="2400" dirty="0">
                <a:solidFill>
                  <a:srgbClr val="FF0000"/>
                </a:solidFill>
              </a:rPr>
              <a:t>Zatem z zasady proporcjonalności bezpośrednio wyprowadza się zasadę stopniowania środków nadzorczych</a:t>
            </a:r>
            <a:r>
              <a:rPr lang="pl-PL" sz="2400" dirty="0"/>
              <a:t>. </a:t>
            </a:r>
            <a:endParaRPr lang="pl-PL" sz="2400" dirty="0">
              <a:cs typeface="Arial"/>
            </a:endParaRPr>
          </a:p>
        </p:txBody>
      </p:sp>
    </p:spTree>
    <p:extLst>
      <p:ext uri="{BB962C8B-B14F-4D97-AF65-F5344CB8AC3E}">
        <p14:creationId xmlns:p14="http://schemas.microsoft.com/office/powerpoint/2010/main" val="42305199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920677" y="439713"/>
            <a:ext cx="8229600" cy="5505475"/>
          </a:xfrm>
        </p:spPr>
        <p:txBody>
          <a:bodyPr/>
          <a:lstStyle/>
          <a:p>
            <a:pPr marL="0" indent="0" algn="just">
              <a:buNone/>
            </a:pPr>
            <a:r>
              <a:rPr lang="pl-PL" sz="2400">
                <a:solidFill>
                  <a:srgbClr val="FF0000"/>
                </a:solidFill>
              </a:rPr>
              <a:t>Zasada równości </a:t>
            </a:r>
            <a:r>
              <a:rPr lang="pl-PL" sz="2400"/>
              <a:t>- wynika z niej, że w tym samym stanie faktycznym, tego samego rodzaju instytucje finansowe powinny być jednakowo traktowane, w tym przede wszystkim powinny być wobec nich stosowane takie same środki nadzorcze.</a:t>
            </a:r>
          </a:p>
          <a:p>
            <a:pPr marL="0" indent="0" algn="just">
              <a:buNone/>
            </a:pPr>
            <a:endParaRPr lang="pl-PL" sz="2400"/>
          </a:p>
          <a:p>
            <a:pPr marL="0" indent="0" algn="just">
              <a:buNone/>
            </a:pPr>
            <a:r>
              <a:rPr lang="pl-PL" sz="2400"/>
              <a:t>KNF może zastosować jednocześnie środek ad rem i ad personam (np. ukarać karą pieniężną członka zarządu krajowej instytucji płatniczej oraz samą instytucję) – w takim wypadku ma miejsce </a:t>
            </a:r>
            <a:r>
              <a:rPr lang="pl-PL" sz="2400">
                <a:solidFill>
                  <a:srgbClr val="FF0000"/>
                </a:solidFill>
              </a:rPr>
              <a:t>kumulacja podmiotowa</a:t>
            </a:r>
            <a:r>
              <a:rPr lang="pl-PL" sz="2400"/>
              <a:t>. </a:t>
            </a:r>
          </a:p>
          <a:p>
            <a:pPr marL="0" indent="0" algn="just">
              <a:buNone/>
            </a:pPr>
            <a:endParaRPr lang="pl-PL" sz="2400"/>
          </a:p>
          <a:p>
            <a:pPr marL="0" indent="0" algn="just">
              <a:buNone/>
            </a:pPr>
            <a:r>
              <a:rPr lang="pl-PL" sz="2400"/>
              <a:t>Komisja Nadzoru Finansowego może również skumulować stosowane przez siebie środki nadzorcze (</a:t>
            </a:r>
            <a:r>
              <a:rPr lang="pl-PL" sz="2400">
                <a:solidFill>
                  <a:srgbClr val="FF0000"/>
                </a:solidFill>
              </a:rPr>
              <a:t>kumulacja przedmiotowa</a:t>
            </a:r>
            <a:r>
              <a:rPr lang="pl-PL" sz="2400"/>
              <a:t>) i np. ograniczyć zakres działalności banku oraz nałożyć na niego karę pieniężną.</a:t>
            </a:r>
          </a:p>
          <a:p>
            <a:pPr marL="0" indent="0">
              <a:buNone/>
            </a:pPr>
            <a:endParaRPr lang="pl-PL"/>
          </a:p>
        </p:txBody>
      </p:sp>
    </p:spTree>
    <p:extLst>
      <p:ext uri="{BB962C8B-B14F-4D97-AF65-F5344CB8AC3E}">
        <p14:creationId xmlns:p14="http://schemas.microsoft.com/office/powerpoint/2010/main" val="387717353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400175" y="706413"/>
            <a:ext cx="9153525" cy="5838850"/>
          </a:xfrm>
        </p:spPr>
        <p:txBody>
          <a:bodyPr/>
          <a:lstStyle/>
          <a:p>
            <a:pPr marL="0" indent="0">
              <a:buNone/>
            </a:pPr>
            <a:r>
              <a:rPr lang="pl-PL" sz="2400"/>
              <a:t>Środki nadzorcze :</a:t>
            </a:r>
          </a:p>
          <a:p>
            <a:pPr marL="0" indent="0">
              <a:buNone/>
            </a:pPr>
            <a:r>
              <a:rPr lang="pl-PL" sz="2400"/>
              <a:t>- prewencyjne : brak dla banków</a:t>
            </a:r>
          </a:p>
          <a:p>
            <a:pPr>
              <a:buFontTx/>
              <a:buChar char="-"/>
            </a:pPr>
            <a:r>
              <a:rPr lang="pl-PL" sz="2400"/>
              <a:t>o charakterze perswazyjnym : </a:t>
            </a:r>
            <a:r>
              <a:rPr lang="pl-PL" sz="2400">
                <a:solidFill>
                  <a:srgbClr val="FF0000"/>
                </a:solidFill>
              </a:rPr>
              <a:t>zalecenia</a:t>
            </a:r>
            <a:r>
              <a:rPr lang="pl-PL" sz="2400"/>
              <a:t> - art. 138 ust. 1  pr. bank.</a:t>
            </a:r>
          </a:p>
          <a:p>
            <a:pPr>
              <a:buFontTx/>
              <a:buChar char="-"/>
            </a:pPr>
            <a:r>
              <a:rPr lang="pl-PL" sz="2400"/>
              <a:t>Środki nadzoru o charakterze przymusowym : </a:t>
            </a:r>
            <a:r>
              <a:rPr lang="pl-PL" sz="2400">
                <a:solidFill>
                  <a:srgbClr val="FF0000"/>
                </a:solidFill>
              </a:rPr>
              <a:t>nakazy</a:t>
            </a:r>
            <a:r>
              <a:rPr lang="pl-PL" sz="2400"/>
              <a:t> – 138 ust. 2 i  art. 138a pr. bank. </a:t>
            </a:r>
          </a:p>
          <a:p>
            <a:pPr>
              <a:buFontTx/>
              <a:buChar char="-"/>
            </a:pPr>
            <a:r>
              <a:rPr lang="pl-PL" sz="2400">
                <a:solidFill>
                  <a:srgbClr val="FF0000"/>
                </a:solidFill>
              </a:rPr>
              <a:t>Sankcje</a:t>
            </a:r>
            <a:r>
              <a:rPr lang="pl-PL" sz="2400"/>
              <a:t> - polegają na wymierzaniu „kary”, są one dolegliwe dla adresata sankcji i mają go skłonić, lub powstrzymać, przed określonymi działaniami, spełniając jednocześnie funkcję odstraszającą</a:t>
            </a:r>
          </a:p>
          <a:p>
            <a:pPr marL="0" indent="0">
              <a:buNone/>
            </a:pPr>
            <a:endParaRPr lang="pl-PL"/>
          </a:p>
        </p:txBody>
      </p:sp>
    </p:spTree>
    <p:extLst>
      <p:ext uri="{BB962C8B-B14F-4D97-AF65-F5344CB8AC3E}">
        <p14:creationId xmlns:p14="http://schemas.microsoft.com/office/powerpoint/2010/main" val="159059762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428750" y="629072"/>
            <a:ext cx="8229600" cy="5649491"/>
          </a:xfrm>
        </p:spPr>
        <p:txBody>
          <a:bodyPr/>
          <a:lstStyle/>
          <a:p>
            <a:pPr marL="0" indent="0">
              <a:buNone/>
            </a:pPr>
            <a:r>
              <a:rPr lang="pl-PL" sz="1800"/>
              <a:t>Środki nadzorcze ad rem o charakterze sankcji. Można je uporządkować według ich dolegliwości, poczynając od tych, które są najmniej dolegliwe, a kończąc na najbardziej dolegliwych. </a:t>
            </a:r>
          </a:p>
          <a:p>
            <a:pPr marL="0" indent="0">
              <a:buNone/>
            </a:pPr>
            <a:r>
              <a:rPr lang="pl-PL" sz="1800"/>
              <a:t>KNF może:</a:t>
            </a:r>
          </a:p>
          <a:p>
            <a:pPr marL="0" indent="0" algn="just">
              <a:buNone/>
            </a:pPr>
            <a:r>
              <a:rPr lang="pl-PL" sz="1800"/>
              <a:t>– nałożyć na bank karę finansową w wysokości do 10 % przychodu wykazanego w ostatnim zbadanym sprawozdaniu finansowym, a w przypadku braku takiego sprawozdania – karę finansową w wysokości do 10 % prognozowanego przychodu określonego na podstawie sytuacji </a:t>
            </a:r>
            <a:r>
              <a:rPr lang="pl-PL" sz="1800" err="1"/>
              <a:t>ekonomiczno</a:t>
            </a:r>
            <a:r>
              <a:rPr lang="pl-PL" sz="1800"/>
              <a:t> – -finansowej banku, nie większą jednak niż 10 .000 .000 zł (art. 138 ust. 3 pkt 3a pr. bank. w brzmieniu po 12 lipca 2011 r.),</a:t>
            </a:r>
          </a:p>
          <a:p>
            <a:pPr marL="0" indent="0" algn="just">
              <a:buNone/>
            </a:pPr>
            <a:r>
              <a:rPr lang="pl-PL" sz="1800"/>
              <a:t>– nakazać bankowi wstrzymanie wypłat z zysku lub wstrzymanie tworzenia nowych jednostek organizacyjnych do czasu przywrócenia płynności płatniczej lub osiągnięcia określonych ustawowo norm (art. 138 ust. 2 pr. bank.),</a:t>
            </a:r>
          </a:p>
          <a:p>
            <a:pPr marL="0" indent="0" algn="just">
              <a:buNone/>
            </a:pPr>
            <a:r>
              <a:rPr lang="pl-PL" sz="1800"/>
              <a:t>– ograniczyć działalność banku i jego jednostek organizacyjnych (art. 138 ust. 3 pkt 3 pr. bank.);</a:t>
            </a:r>
          </a:p>
          <a:p>
            <a:pPr marL="0" indent="0" algn="just">
              <a:buNone/>
            </a:pPr>
            <a:r>
              <a:rPr lang="pl-PL" sz="1800"/>
              <a:t>– uchylić zezwolenie na utworzenie banku i podjąć decyzję o likwidacji banku (art. 138 ust. 3 pkt 4 pr. bank.).</a:t>
            </a:r>
          </a:p>
          <a:p>
            <a:pPr marL="0" indent="0">
              <a:buNone/>
            </a:pPr>
            <a:endParaRPr lang="pl-PL"/>
          </a:p>
        </p:txBody>
      </p:sp>
    </p:spTree>
    <p:extLst>
      <p:ext uri="{BB962C8B-B14F-4D97-AF65-F5344CB8AC3E}">
        <p14:creationId xmlns:p14="http://schemas.microsoft.com/office/powerpoint/2010/main" val="280922942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828800" y="384473"/>
            <a:ext cx="8229600" cy="5865515"/>
          </a:xfrm>
        </p:spPr>
        <p:txBody>
          <a:bodyPr/>
          <a:lstStyle/>
          <a:p>
            <a:pPr marL="0" indent="0">
              <a:buNone/>
            </a:pPr>
            <a:r>
              <a:rPr lang="pl-PL" sz="2000"/>
              <a:t>Ustawa – Prawo bankowe przewiduje środki ad personam dolegliwe wyłącznie dla członków zarządów i polegające na tym, że KNF może:</a:t>
            </a:r>
          </a:p>
          <a:p>
            <a:pPr marL="0" indent="0">
              <a:buNone/>
            </a:pPr>
            <a:r>
              <a:rPr lang="pl-PL" sz="2000"/>
              <a:t>–	nałożyć karę pieniężną na członka zarządu (art. 141),;</a:t>
            </a:r>
          </a:p>
          <a:p>
            <a:pPr marL="0" indent="0">
              <a:buNone/>
            </a:pPr>
            <a:r>
              <a:rPr lang="pl-PL" sz="2000"/>
              <a:t>–	wystąpić do właściwego organu banku z wnioskiem o odwołanie prezesa, wiceprezesa lub innego członka zarządu bezpośrednio odpowiedzialnego za stwierdzone nieprawidłowości (art. 138 ust. 3 pkt 1 pr. bank.),;</a:t>
            </a:r>
          </a:p>
          <a:p>
            <a:pPr marL="0" indent="0">
              <a:buNone/>
            </a:pPr>
            <a:r>
              <a:rPr lang="pl-PL" sz="2000"/>
              <a:t>–	zawiesić w czynnościach członków zarządu do czasu podjęcia uchwały w sprawie wniosku o ich odwołanie przez radę nadzorczą na najbliższym posiedzeniu, przy czym zawieszenie w czynnościach polega na wyłączeniu z podejmowania decyzji za bank w zakresie jego praw i obowiązków majątkowych (art. 138 ust. 3 pkt 2 i ust. 4 pr. bank.).</a:t>
            </a:r>
          </a:p>
          <a:p>
            <a:pPr marL="0" indent="0">
              <a:buNone/>
            </a:pPr>
            <a:endParaRPr lang="pl-PL" sz="2000"/>
          </a:p>
          <a:p>
            <a:pPr marL="0" indent="0">
              <a:buNone/>
            </a:pPr>
            <a:r>
              <a:rPr lang="pl-PL" sz="2000"/>
              <a:t>art. 138 ust. 7 pr. bank., który wprowadza zasadę, że środki podejmowane w ramach nadzoru nie mogą naruszać umów zawartych przez bank, z nielicznymi wyjątkami wskazanymi w tym artykule.</a:t>
            </a:r>
          </a:p>
          <a:p>
            <a:pPr marL="0" indent="0">
              <a:buNone/>
            </a:pPr>
            <a:endParaRPr lang="pl-PL"/>
          </a:p>
        </p:txBody>
      </p:sp>
    </p:spTree>
    <p:extLst>
      <p:ext uri="{BB962C8B-B14F-4D97-AF65-F5344CB8AC3E}">
        <p14:creationId xmlns:p14="http://schemas.microsoft.com/office/powerpoint/2010/main" val="256733220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1762125" y="388938"/>
            <a:ext cx="8229600" cy="561975"/>
          </a:xfrm>
        </p:spPr>
        <p:txBody>
          <a:bodyPr/>
          <a:lstStyle/>
          <a:p>
            <a:pPr eaLnBrk="1" hangingPunct="1">
              <a:defRPr/>
            </a:pPr>
            <a:r>
              <a:rPr lang="pl-PL" sz="2400">
                <a:effectLst>
                  <a:outerShdw blurRad="38100" dist="38100" dir="2700000" algn="tl">
                    <a:srgbClr val="C0C0C0"/>
                  </a:outerShdw>
                </a:effectLst>
                <a:latin typeface="Times New Roman" pitchFamily="18" charset="0"/>
              </a:rPr>
              <a:t>Nadzór skonsolidowany</a:t>
            </a:r>
            <a:r>
              <a:rPr lang="pl-PL" sz="4000"/>
              <a:t> </a:t>
            </a:r>
          </a:p>
        </p:txBody>
      </p:sp>
      <p:sp>
        <p:nvSpPr>
          <p:cNvPr id="257027" name="Rectangle 3"/>
          <p:cNvSpPr>
            <a:spLocks noGrp="1" noChangeArrowheads="1"/>
          </p:cNvSpPr>
          <p:nvPr>
            <p:ph type="body" idx="1"/>
          </p:nvPr>
        </p:nvSpPr>
        <p:spPr>
          <a:xfrm>
            <a:off x="2038350" y="1144588"/>
            <a:ext cx="8229600" cy="5000625"/>
          </a:xfrm>
        </p:spPr>
        <p:txBody>
          <a:bodyPr/>
          <a:lstStyle/>
          <a:p>
            <a:pPr eaLnBrk="1" hangingPunct="1">
              <a:lnSpc>
                <a:spcPct val="80000"/>
              </a:lnSpc>
              <a:buFontTx/>
              <a:buNone/>
              <a:defRPr/>
            </a:pPr>
            <a:r>
              <a:rPr lang="pl-PL" sz="1800">
                <a:effectLst>
                  <a:outerShdw blurRad="38100" dist="38100" dir="2700000" algn="tl">
                    <a:srgbClr val="C0C0C0"/>
                  </a:outerShdw>
                </a:effectLst>
              </a:rPr>
              <a:t>Holding - pewien typ powiązań:</a:t>
            </a:r>
          </a:p>
          <a:p>
            <a:pPr eaLnBrk="1" hangingPunct="1">
              <a:lnSpc>
                <a:spcPct val="80000"/>
              </a:lnSpc>
              <a:buFontTx/>
              <a:buNone/>
              <a:defRPr/>
            </a:pPr>
            <a:r>
              <a:rPr lang="pl-PL" sz="1800">
                <a:effectLst>
                  <a:outerShdw blurRad="38100" dist="38100" dir="2700000" algn="tl">
                    <a:srgbClr val="C0C0C0"/>
                  </a:outerShdw>
                </a:effectLst>
              </a:rPr>
              <a:t>- organizacyjnych</a:t>
            </a:r>
          </a:p>
          <a:p>
            <a:pPr eaLnBrk="1" hangingPunct="1">
              <a:lnSpc>
                <a:spcPct val="80000"/>
              </a:lnSpc>
              <a:buFontTx/>
              <a:buNone/>
              <a:defRPr/>
            </a:pPr>
            <a:r>
              <a:rPr lang="pl-PL" sz="1800">
                <a:effectLst>
                  <a:outerShdw blurRad="38100" dist="38100" dir="2700000" algn="tl">
                    <a:srgbClr val="C0C0C0"/>
                  </a:outerShdw>
                </a:effectLst>
              </a:rPr>
              <a:t>- gospodarczych </a:t>
            </a:r>
          </a:p>
          <a:p>
            <a:pPr eaLnBrk="1" hangingPunct="1">
              <a:lnSpc>
                <a:spcPct val="80000"/>
              </a:lnSpc>
              <a:buFontTx/>
              <a:buNone/>
              <a:defRPr/>
            </a:pPr>
            <a:r>
              <a:rPr lang="pl-PL" sz="1800">
                <a:effectLst>
                  <a:outerShdw blurRad="38100" dist="38100" dir="2700000" algn="tl">
                    <a:srgbClr val="C0C0C0"/>
                  </a:outerShdw>
                </a:effectLst>
              </a:rPr>
              <a:t>- prawnych	</a:t>
            </a:r>
          </a:p>
          <a:p>
            <a:pPr eaLnBrk="1" hangingPunct="1">
              <a:lnSpc>
                <a:spcPct val="80000"/>
              </a:lnSpc>
              <a:buFontTx/>
              <a:buNone/>
              <a:defRPr/>
            </a:pPr>
            <a:r>
              <a:rPr lang="pl-PL" sz="1800">
                <a:effectLst>
                  <a:outerShdw blurRad="38100" dist="38100" dir="2700000" algn="tl">
                    <a:srgbClr val="C0C0C0"/>
                  </a:outerShdw>
                </a:effectLst>
              </a:rPr>
              <a:t>kreowanych pomiędzy podmiotem kontrolującym a zależną jednostką gospodarczą</a:t>
            </a:r>
          </a:p>
          <a:p>
            <a:pPr eaLnBrk="1" hangingPunct="1">
              <a:lnSpc>
                <a:spcPct val="80000"/>
              </a:lnSpc>
              <a:buFontTx/>
              <a:buNone/>
              <a:defRPr/>
            </a:pPr>
            <a:r>
              <a:rPr lang="pl-PL" sz="1800">
                <a:effectLst>
                  <a:outerShdw blurRad="38100" dist="38100" dir="2700000" algn="tl">
                    <a:srgbClr val="C0C0C0"/>
                  </a:outerShdw>
                </a:effectLst>
              </a:rPr>
              <a:t>holding:</a:t>
            </a:r>
          </a:p>
          <a:p>
            <a:pPr eaLnBrk="1" hangingPunct="1">
              <a:lnSpc>
                <a:spcPct val="80000"/>
              </a:lnSpc>
              <a:buFontTx/>
              <a:buNone/>
              <a:defRPr/>
            </a:pPr>
            <a:r>
              <a:rPr lang="pl-PL" sz="1800">
                <a:effectLst>
                  <a:outerShdw blurRad="38100" dist="38100" dir="2700000" algn="tl">
                    <a:srgbClr val="C0C0C0"/>
                  </a:outerShdw>
                </a:effectLst>
              </a:rPr>
              <a:t>- nie ma wyodrębnionej struktury organizacyjnej</a:t>
            </a:r>
          </a:p>
          <a:p>
            <a:pPr eaLnBrk="1" hangingPunct="1">
              <a:lnSpc>
                <a:spcPct val="80000"/>
              </a:lnSpc>
              <a:buFontTx/>
              <a:buNone/>
              <a:defRPr/>
            </a:pPr>
            <a:r>
              <a:rPr lang="pl-PL" sz="1800">
                <a:effectLst>
                  <a:outerShdw blurRad="38100" dist="38100" dir="2700000" algn="tl">
                    <a:srgbClr val="C0C0C0"/>
                  </a:outerShdw>
                </a:effectLst>
              </a:rPr>
              <a:t>- nie ma własnego zespołu osobowego</a:t>
            </a:r>
          </a:p>
          <a:p>
            <a:pPr eaLnBrk="1" hangingPunct="1">
              <a:lnSpc>
                <a:spcPct val="80000"/>
              </a:lnSpc>
              <a:buFontTx/>
              <a:buNone/>
              <a:defRPr/>
            </a:pPr>
            <a:r>
              <a:rPr lang="pl-PL" sz="1800">
                <a:effectLst>
                  <a:outerShdw blurRad="38100" dist="38100" dir="2700000" algn="tl">
                    <a:srgbClr val="C0C0C0"/>
                  </a:outerShdw>
                </a:effectLst>
              </a:rPr>
              <a:t>- nie dysponuje własnym majątkiem (majątkiem prawnie mu przyporządkowanym)</a:t>
            </a:r>
          </a:p>
          <a:p>
            <a:pPr eaLnBrk="1" hangingPunct="1">
              <a:lnSpc>
                <a:spcPct val="80000"/>
              </a:lnSpc>
              <a:buFontTx/>
              <a:buNone/>
              <a:defRPr/>
            </a:pPr>
            <a:r>
              <a:rPr lang="pl-PL" sz="1800">
                <a:effectLst>
                  <a:outerShdw blurRad="38100" dist="38100" dir="2700000" algn="tl">
                    <a:srgbClr val="C0C0C0"/>
                  </a:outerShdw>
                </a:effectLst>
              </a:rPr>
              <a:t>- nie posiada osobowości prawnej, zdolności do zaciągania zobowiązań</a:t>
            </a:r>
          </a:p>
          <a:p>
            <a:pPr eaLnBrk="1" hangingPunct="1">
              <a:lnSpc>
                <a:spcPct val="80000"/>
              </a:lnSpc>
              <a:buFontTx/>
              <a:buNone/>
              <a:defRPr/>
            </a:pPr>
            <a:r>
              <a:rPr lang="pl-PL" sz="1800">
                <a:effectLst>
                  <a:outerShdw blurRad="38100" dist="38100" dir="2700000" algn="tl">
                    <a:srgbClr val="C0C0C0"/>
                  </a:outerShdw>
                </a:effectLst>
              </a:rPr>
              <a:t>- nie posiada legitymacji procesowej</a:t>
            </a:r>
          </a:p>
          <a:p>
            <a:pPr eaLnBrk="1" hangingPunct="1">
              <a:lnSpc>
                <a:spcPct val="80000"/>
              </a:lnSpc>
              <a:buFontTx/>
              <a:buNone/>
              <a:defRPr/>
            </a:pPr>
            <a:r>
              <a:rPr lang="pl-PL" sz="1800">
                <a:effectLst>
                  <a:outerShdw blurRad="38100" dist="38100" dir="2700000" algn="tl">
                    <a:srgbClr val="C0C0C0"/>
                  </a:outerShdw>
                </a:effectLst>
              </a:rPr>
              <a:t>- nie jest jednolitym przedsiębiorstwem (ale jest nietypową formą przedsięwzięcia gospodarczego)</a:t>
            </a:r>
            <a:endParaRPr lang="pl-PL" sz="1800" b="1">
              <a:effectLst>
                <a:outerShdw blurRad="38100" dist="38100" dir="2700000" algn="tl">
                  <a:srgbClr val="C0C0C0"/>
                </a:outerShdw>
              </a:effectLst>
            </a:endParaRPr>
          </a:p>
          <a:p>
            <a:pPr eaLnBrk="1" hangingPunct="1">
              <a:lnSpc>
                <a:spcPct val="80000"/>
              </a:lnSpc>
              <a:buFontTx/>
              <a:buNone/>
              <a:defRPr/>
            </a:pPr>
            <a:endParaRPr lang="pl-PL" sz="1800" b="1">
              <a:effectLst>
                <a:outerShdw blurRad="38100" dist="38100" dir="2700000" algn="tl">
                  <a:srgbClr val="C0C0C0"/>
                </a:outerShdw>
              </a:effectLst>
            </a:endParaRPr>
          </a:p>
          <a:p>
            <a:pPr eaLnBrk="1" hangingPunct="1">
              <a:lnSpc>
                <a:spcPct val="80000"/>
              </a:lnSpc>
              <a:buFontTx/>
              <a:buNone/>
              <a:defRPr/>
            </a:pPr>
            <a:r>
              <a:rPr lang="pl-PL" sz="1800" b="1">
                <a:effectLst>
                  <a:outerShdw blurRad="38100" dist="38100" dir="2700000" algn="tl">
                    <a:srgbClr val="C0C0C0"/>
                  </a:outerShdw>
                </a:effectLst>
              </a:rPr>
              <a:t>Holdingiem można nazywać grupę spółek, a więc także grupę spółek będących instytucjami finansowymi (w szerokim znaczeniu</a:t>
            </a:r>
            <a:r>
              <a:rPr lang="pl-PL" sz="1800"/>
              <a:t> </a:t>
            </a:r>
          </a:p>
        </p:txBody>
      </p:sp>
    </p:spTree>
    <p:extLst>
      <p:ext uri="{BB962C8B-B14F-4D97-AF65-F5344CB8AC3E}">
        <p14:creationId xmlns:p14="http://schemas.microsoft.com/office/powerpoint/2010/main" val="4291275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1981200" y="404813"/>
            <a:ext cx="8229600" cy="5721350"/>
          </a:xfrm>
        </p:spPr>
        <p:txBody>
          <a:bodyPr/>
          <a:lstStyle/>
          <a:p>
            <a:pPr eaLnBrk="1" hangingPunct="1">
              <a:buFontTx/>
              <a:buNone/>
            </a:pPr>
            <a:r>
              <a:rPr lang="pl-PL" altLang="pl-PL" sz="3000">
                <a:solidFill>
                  <a:schemeClr val="tx2"/>
                </a:solidFill>
                <a:latin typeface="Times New Roman" pitchFamily="18" charset="0"/>
              </a:rPr>
              <a:t>Cele i zadania EBC i ESBC</a:t>
            </a:r>
            <a:endParaRPr lang="pl-PL" altLang="pl-PL" sz="2600">
              <a:solidFill>
                <a:schemeClr val="tx2"/>
              </a:solidFill>
              <a:latin typeface="Times New Roman" pitchFamily="18" charset="0"/>
            </a:endParaRPr>
          </a:p>
          <a:p>
            <a:pPr algn="just" eaLnBrk="1" hangingPunct="1">
              <a:buFontTx/>
              <a:buNone/>
            </a:pPr>
            <a:r>
              <a:rPr lang="pl-PL" altLang="pl-PL" sz="2600">
                <a:solidFill>
                  <a:schemeClr val="tx2"/>
                </a:solidFill>
                <a:latin typeface="Times New Roman" pitchFamily="18" charset="0"/>
              </a:rPr>
              <a:t>TFUE</a:t>
            </a:r>
          </a:p>
          <a:p>
            <a:pPr algn="just" eaLnBrk="1" hangingPunct="1">
              <a:buFontTx/>
              <a:buNone/>
            </a:pPr>
            <a:endParaRPr lang="pl-PL" altLang="pl-PL" sz="2600">
              <a:solidFill>
                <a:schemeClr val="tx2"/>
              </a:solidFill>
              <a:latin typeface="Times New Roman" pitchFamily="18" charset="0"/>
            </a:endParaRPr>
          </a:p>
          <a:p>
            <a:pPr algn="just" eaLnBrk="1" hangingPunct="1">
              <a:buFontTx/>
              <a:buNone/>
            </a:pPr>
            <a:r>
              <a:rPr lang="pl-PL" altLang="pl-PL" sz="2600">
                <a:solidFill>
                  <a:schemeClr val="tx2"/>
                </a:solidFill>
                <a:latin typeface="Times New Roman" pitchFamily="18" charset="0"/>
              </a:rPr>
              <a:t>Głównym celem ESBC jest utrzymanie stabilności cen.</a:t>
            </a:r>
          </a:p>
          <a:p>
            <a:pPr algn="just" eaLnBrk="1" hangingPunct="1">
              <a:buFontTx/>
              <a:buNone/>
            </a:pPr>
            <a:r>
              <a:rPr lang="pl-PL" altLang="pl-PL" sz="2600">
                <a:solidFill>
                  <a:srgbClr val="000000"/>
                </a:solidFill>
                <a:latin typeface="Times New Roman" pitchFamily="18" charset="0"/>
              </a:rPr>
              <a:t> Bez uszczerbku dla celu stabilności cen, ESBC wspiera ogólne polityki gospodarcze we Wspólnocie, mając na względzie przyczynianie się do osiągnięcia celów Wspólnoty (ustanowionych w artykule 2). ESBC działa w poszanowaniu zasady otwartej gospodarki rynkowej z wolną konkurencją, sprzyjając efektywnej alokacji zasobów oraz zgodnie z zasadami określonymi w artykule 4.</a:t>
            </a:r>
          </a:p>
          <a:p>
            <a:pPr eaLnBrk="1" hangingPunct="1">
              <a:buFontTx/>
              <a:buNone/>
            </a:pPr>
            <a:endParaRPr lang="pl-PL" altLang="pl-PL" sz="2800"/>
          </a:p>
        </p:txBody>
      </p:sp>
    </p:spTree>
    <p:extLst>
      <p:ext uri="{BB962C8B-B14F-4D97-AF65-F5344CB8AC3E}">
        <p14:creationId xmlns:p14="http://schemas.microsoft.com/office/powerpoint/2010/main" val="2396125598"/>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1" name="Rectangle 3"/>
          <p:cNvSpPr>
            <a:spLocks noGrp="1" noChangeArrowheads="1"/>
          </p:cNvSpPr>
          <p:nvPr>
            <p:ph type="body" idx="1"/>
          </p:nvPr>
        </p:nvSpPr>
        <p:spPr>
          <a:xfrm>
            <a:off x="1647825" y="596900"/>
            <a:ext cx="8229600" cy="5576888"/>
          </a:xfrm>
        </p:spPr>
        <p:txBody>
          <a:bodyPr/>
          <a:lstStyle/>
          <a:p>
            <a:pPr eaLnBrk="1" hangingPunct="1">
              <a:lnSpc>
                <a:spcPct val="90000"/>
              </a:lnSpc>
              <a:buFontTx/>
              <a:buNone/>
              <a:defRPr/>
            </a:pPr>
            <a:r>
              <a:rPr lang="pl-PL" sz="2400"/>
              <a:t>Cechy holdingu:</a:t>
            </a:r>
          </a:p>
          <a:p>
            <a:pPr eaLnBrk="1" hangingPunct="1">
              <a:lnSpc>
                <a:spcPct val="90000"/>
              </a:lnSpc>
              <a:buFontTx/>
              <a:buNone/>
              <a:defRPr/>
            </a:pPr>
            <a:r>
              <a:rPr lang="pl-PL" sz="2400"/>
              <a:t>- uczestnictwo podmiotu dominującego w zależnej jednostce (podmiot dominujący ma szereg uprawnień w stosunku do podmiotu zależnego)</a:t>
            </a:r>
          </a:p>
          <a:p>
            <a:pPr eaLnBrk="1" hangingPunct="1">
              <a:lnSpc>
                <a:spcPct val="90000"/>
              </a:lnSpc>
              <a:buFontTx/>
              <a:buNone/>
              <a:defRPr/>
            </a:pPr>
            <a:r>
              <a:rPr lang="pl-PL" sz="2400"/>
              <a:t>- trwałość bytu prawnego holdingu</a:t>
            </a:r>
          </a:p>
          <a:p>
            <a:pPr eaLnBrk="1" hangingPunct="1">
              <a:lnSpc>
                <a:spcPct val="90000"/>
              </a:lnSpc>
              <a:buFontTx/>
              <a:buNone/>
              <a:defRPr/>
            </a:pPr>
            <a:r>
              <a:rPr lang="pl-PL" sz="2400"/>
              <a:t>- występowanie licznych powiązań o charakterze prawnym i ekonomicznym pomiędzy podmiotem dominującym a zależnym (np. z punktu widzenia prawnego chodzi tu o posiadane udziały lub akcje)</a:t>
            </a:r>
          </a:p>
          <a:p>
            <a:pPr eaLnBrk="1" hangingPunct="1">
              <a:lnSpc>
                <a:spcPct val="90000"/>
              </a:lnSpc>
              <a:buFontTx/>
              <a:buNone/>
              <a:defRPr/>
            </a:pPr>
            <a:r>
              <a:rPr lang="pl-PL" sz="2400"/>
              <a:t>- występowanie specyficznego ryzyka</a:t>
            </a:r>
            <a:endParaRPr lang="pl-PL" sz="2400">
              <a:effectLst>
                <a:outerShdw blurRad="38100" dist="38100" dir="2700000" algn="tl">
                  <a:srgbClr val="C0C0C0"/>
                </a:outerShdw>
              </a:effectLst>
            </a:endParaRPr>
          </a:p>
          <a:p>
            <a:pPr eaLnBrk="1" hangingPunct="1">
              <a:lnSpc>
                <a:spcPct val="90000"/>
              </a:lnSpc>
              <a:buFontTx/>
              <a:buNone/>
              <a:defRPr/>
            </a:pPr>
            <a:r>
              <a:rPr lang="pl-PL" sz="2400">
                <a:effectLst>
                  <a:outerShdw blurRad="38100" dist="38100" dir="2700000" algn="tl">
                    <a:srgbClr val="C0C0C0"/>
                  </a:outerShdw>
                </a:effectLst>
              </a:rPr>
              <a:t>					</a:t>
            </a:r>
            <a:endParaRPr lang="pl-PL" sz="2400" b="1"/>
          </a:p>
          <a:p>
            <a:pPr eaLnBrk="1" hangingPunct="1">
              <a:lnSpc>
                <a:spcPct val="90000"/>
              </a:lnSpc>
              <a:buFontTx/>
              <a:buNone/>
              <a:defRPr/>
            </a:pPr>
            <a:r>
              <a:rPr lang="pl-PL" sz="2400" b="1"/>
              <a:t>udziały w</a:t>
            </a:r>
          </a:p>
          <a:p>
            <a:pPr eaLnBrk="1" hangingPunct="1">
              <a:lnSpc>
                <a:spcPct val="90000"/>
              </a:lnSpc>
              <a:buFontTx/>
              <a:buNone/>
              <a:defRPr/>
            </a:pPr>
            <a:r>
              <a:rPr lang="pl-PL" sz="2400" b="1"/>
              <a:t>podmiot dominujący --------------------- podmiot zależny</a:t>
            </a:r>
          </a:p>
          <a:p>
            <a:pPr eaLnBrk="1" hangingPunct="1">
              <a:lnSpc>
                <a:spcPct val="90000"/>
              </a:lnSpc>
              <a:buFontTx/>
              <a:buNone/>
              <a:defRPr/>
            </a:pPr>
            <a:r>
              <a:rPr lang="pl-PL" sz="2400" b="1"/>
              <a:t>(spółka matka)				(spółka córka)</a:t>
            </a:r>
          </a:p>
        </p:txBody>
      </p:sp>
    </p:spTree>
    <p:extLst>
      <p:ext uri="{BB962C8B-B14F-4D97-AF65-F5344CB8AC3E}">
        <p14:creationId xmlns:p14="http://schemas.microsoft.com/office/powerpoint/2010/main" val="202732614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3"/>
          <p:cNvSpPr>
            <a:spLocks noGrp="1" noChangeArrowheads="1"/>
          </p:cNvSpPr>
          <p:nvPr>
            <p:ph type="body" idx="1"/>
          </p:nvPr>
        </p:nvSpPr>
        <p:spPr>
          <a:xfrm>
            <a:off x="1714500" y="477838"/>
            <a:ext cx="8486775" cy="5762625"/>
          </a:xfrm>
        </p:spPr>
        <p:txBody>
          <a:bodyPr/>
          <a:lstStyle/>
          <a:p>
            <a:pPr eaLnBrk="1" hangingPunct="1">
              <a:lnSpc>
                <a:spcPct val="80000"/>
              </a:lnSpc>
              <a:buFontTx/>
              <a:buNone/>
            </a:pPr>
            <a:r>
              <a:rPr lang="pl-PL" altLang="pl-PL" sz="2800" b="1"/>
              <a:t>Art. 141f.</a:t>
            </a:r>
          </a:p>
          <a:p>
            <a:pPr eaLnBrk="1" hangingPunct="1">
              <a:lnSpc>
                <a:spcPct val="80000"/>
              </a:lnSpc>
              <a:buFontTx/>
              <a:buNone/>
            </a:pPr>
            <a:r>
              <a:rPr lang="pl-PL" altLang="pl-PL" sz="2800"/>
              <a:t>1. Nadzorowi skonsolidowanemu podlega bank krajowy, który działa w holdingu:</a:t>
            </a:r>
          </a:p>
          <a:p>
            <a:pPr eaLnBrk="1" hangingPunct="1">
              <a:lnSpc>
                <a:spcPct val="80000"/>
              </a:lnSpc>
              <a:buFontTx/>
              <a:buNone/>
            </a:pPr>
            <a:r>
              <a:rPr lang="pl-PL" altLang="pl-PL" sz="2800"/>
              <a:t>1) bankowym krajowym,</a:t>
            </a:r>
          </a:p>
          <a:p>
            <a:pPr eaLnBrk="1" hangingPunct="1">
              <a:lnSpc>
                <a:spcPct val="80000"/>
              </a:lnSpc>
              <a:buFontTx/>
              <a:buNone/>
            </a:pPr>
            <a:r>
              <a:rPr lang="pl-PL" altLang="pl-PL" sz="2800"/>
              <a:t>2) bankowym zagranicznym,</a:t>
            </a:r>
          </a:p>
          <a:p>
            <a:pPr eaLnBrk="1" hangingPunct="1">
              <a:lnSpc>
                <a:spcPct val="80000"/>
              </a:lnSpc>
              <a:buFontTx/>
              <a:buNone/>
            </a:pPr>
            <a:r>
              <a:rPr lang="pl-PL" altLang="pl-PL" sz="2800"/>
              <a:t>3) finansowym,</a:t>
            </a:r>
          </a:p>
          <a:p>
            <a:pPr eaLnBrk="1" hangingPunct="1">
              <a:lnSpc>
                <a:spcPct val="80000"/>
              </a:lnSpc>
              <a:buFontTx/>
              <a:buNone/>
            </a:pPr>
            <a:r>
              <a:rPr lang="pl-PL" altLang="pl-PL" sz="2800"/>
              <a:t>4) mieszanym,</a:t>
            </a:r>
          </a:p>
          <a:p>
            <a:pPr eaLnBrk="1" hangingPunct="1">
              <a:lnSpc>
                <a:spcPct val="80000"/>
              </a:lnSpc>
              <a:buFontTx/>
              <a:buNone/>
            </a:pPr>
            <a:r>
              <a:rPr lang="pl-PL" altLang="pl-PL" sz="2800"/>
              <a:t>5) hybrydowym.</a:t>
            </a:r>
          </a:p>
          <a:p>
            <a:pPr eaLnBrk="1" hangingPunct="1">
              <a:lnSpc>
                <a:spcPct val="80000"/>
              </a:lnSpc>
              <a:buFontTx/>
              <a:buNone/>
            </a:pPr>
            <a:r>
              <a:rPr lang="pl-PL" altLang="pl-PL" sz="2800">
                <a:solidFill>
                  <a:srgbClr val="CC3300"/>
                </a:solidFill>
              </a:rPr>
              <a:t>2. Sprawowanie nad bankiem nadzoru skonsolidowanego nie wyłącza stosowania</a:t>
            </a:r>
          </a:p>
          <a:p>
            <a:pPr eaLnBrk="1" hangingPunct="1">
              <a:lnSpc>
                <a:spcPct val="80000"/>
              </a:lnSpc>
              <a:buFontTx/>
              <a:buNone/>
            </a:pPr>
            <a:r>
              <a:rPr lang="pl-PL" altLang="pl-PL" sz="2800">
                <a:solidFill>
                  <a:srgbClr val="CC3300"/>
                </a:solidFill>
              </a:rPr>
              <a:t>odpowiednich przepisów ustawy regulujących działalność banku jako podmiotu podlegającego nadzorowi indywidualnemu.</a:t>
            </a:r>
          </a:p>
          <a:p>
            <a:pPr eaLnBrk="1" hangingPunct="1">
              <a:lnSpc>
                <a:spcPct val="80000"/>
              </a:lnSpc>
              <a:buFontTx/>
              <a:buNone/>
            </a:pPr>
            <a:endParaRPr lang="pl-PL" altLang="pl-PL" sz="2800">
              <a:solidFill>
                <a:srgbClr val="CC3300"/>
              </a:solidFill>
            </a:endParaRPr>
          </a:p>
        </p:txBody>
      </p:sp>
    </p:spTree>
    <p:extLst>
      <p:ext uri="{BB962C8B-B14F-4D97-AF65-F5344CB8AC3E}">
        <p14:creationId xmlns:p14="http://schemas.microsoft.com/office/powerpoint/2010/main" val="305047516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3" name="Rectangle 3"/>
          <p:cNvSpPr>
            <a:spLocks noGrp="1" noChangeArrowheads="1"/>
          </p:cNvSpPr>
          <p:nvPr>
            <p:ph type="body" idx="1"/>
          </p:nvPr>
        </p:nvSpPr>
        <p:spPr>
          <a:xfrm>
            <a:off x="2428875" y="677863"/>
            <a:ext cx="8229600" cy="5505450"/>
          </a:xfrm>
        </p:spPr>
        <p:txBody>
          <a:bodyPr/>
          <a:lstStyle/>
          <a:p>
            <a:pPr eaLnBrk="1" hangingPunct="1">
              <a:buFontTx/>
              <a:buNone/>
              <a:defRPr/>
            </a:pPr>
            <a:r>
              <a:rPr lang="pl-PL">
                <a:effectLst>
                  <a:outerShdw blurRad="38100" dist="38100" dir="2700000" algn="tl">
                    <a:srgbClr val="C0C0C0"/>
                  </a:outerShdw>
                </a:effectLst>
              </a:rPr>
              <a:t>Co obejmuje nadzór skonsolidowany?</a:t>
            </a:r>
          </a:p>
          <a:p>
            <a:pPr eaLnBrk="1" hangingPunct="1">
              <a:buFontTx/>
              <a:buNone/>
              <a:defRPr/>
            </a:pPr>
            <a:r>
              <a:rPr lang="pl-PL">
                <a:effectLst>
                  <a:outerShdw blurRad="38100" dist="38100" dir="2700000" algn="tl">
                    <a:srgbClr val="C0C0C0"/>
                  </a:outerShdw>
                </a:effectLst>
              </a:rPr>
              <a:t>- wypłacalność</a:t>
            </a:r>
          </a:p>
          <a:p>
            <a:pPr eaLnBrk="1" hangingPunct="1">
              <a:buFontTx/>
              <a:buNone/>
              <a:defRPr/>
            </a:pPr>
            <a:r>
              <a:rPr lang="pl-PL">
                <a:effectLst>
                  <a:outerShdw blurRad="38100" dist="38100" dir="2700000" algn="tl">
                    <a:srgbClr val="C0C0C0"/>
                  </a:outerShdw>
                </a:effectLst>
              </a:rPr>
              <a:t>- adekwatność funduszy własnych do pokrycia ryzyka rynkowego</a:t>
            </a:r>
          </a:p>
          <a:p>
            <a:pPr eaLnBrk="1" hangingPunct="1">
              <a:buFontTx/>
              <a:buNone/>
              <a:defRPr/>
            </a:pPr>
            <a:r>
              <a:rPr lang="pl-PL">
                <a:effectLst>
                  <a:outerShdw blurRad="38100" dist="38100" dir="2700000" algn="tl">
                    <a:srgbClr val="C0C0C0"/>
                  </a:outerShdw>
                </a:effectLst>
              </a:rPr>
              <a:t>- koncentrację zaangażowań (znaczne zaangażowania)</a:t>
            </a:r>
          </a:p>
        </p:txBody>
      </p:sp>
    </p:spTree>
    <p:extLst>
      <p:ext uri="{BB962C8B-B14F-4D97-AF65-F5344CB8AC3E}">
        <p14:creationId xmlns:p14="http://schemas.microsoft.com/office/powerpoint/2010/main" val="131117532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1790700" y="379413"/>
            <a:ext cx="8229600" cy="561975"/>
          </a:xfrm>
        </p:spPr>
        <p:txBody>
          <a:bodyPr/>
          <a:lstStyle/>
          <a:p>
            <a:pPr eaLnBrk="1" hangingPunct="1"/>
            <a:r>
              <a:rPr lang="pl-PL" altLang="pl-PL" sz="3200">
                <a:latin typeface="Times New Roman" pitchFamily="18" charset="0"/>
              </a:rPr>
              <a:t>Nadzór uzupełniający</a:t>
            </a:r>
          </a:p>
        </p:txBody>
      </p:sp>
      <p:sp>
        <p:nvSpPr>
          <p:cNvPr id="234499" name="Rectangle 3"/>
          <p:cNvSpPr>
            <a:spLocks noGrp="1" noChangeArrowheads="1"/>
          </p:cNvSpPr>
          <p:nvPr>
            <p:ph type="body" idx="1"/>
          </p:nvPr>
        </p:nvSpPr>
        <p:spPr>
          <a:xfrm>
            <a:off x="2438400" y="1330325"/>
            <a:ext cx="8229600" cy="4929188"/>
          </a:xfrm>
        </p:spPr>
        <p:txBody>
          <a:bodyPr/>
          <a:lstStyle/>
          <a:p>
            <a:pPr eaLnBrk="1" hangingPunct="1">
              <a:buFontTx/>
              <a:buNone/>
            </a:pPr>
            <a:r>
              <a:rPr lang="pl-PL" altLang="pl-PL" sz="2800"/>
              <a:t>Dyrektywa 2002/87/WE Parlamentu Europejskiego i Rady z dnia 16 grudnia 2002 r. w sprawie dodatkowego nadzoru nad instytucjami kredytowymi, przedsiębiorstwami ubezpieczeniowymi oraz firmami inwestycyjnymi wchodzącymi w skład konglomeratów finansowych, jak również zmieniająca dyrektywy Rady 73/239/EWG, 79/267/EWG, 92/49/EWG, 92/96/EWG, 93/6/EWG i 93/22/EWG oraz dyrektywy 98/78/WE i 2000/12/WE Parlamentu Europejskiego i Rady</a:t>
            </a:r>
          </a:p>
        </p:txBody>
      </p:sp>
    </p:spTree>
    <p:extLst>
      <p:ext uri="{BB962C8B-B14F-4D97-AF65-F5344CB8AC3E}">
        <p14:creationId xmlns:p14="http://schemas.microsoft.com/office/powerpoint/2010/main" val="205240648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9" name="Rectangle 3"/>
          <p:cNvSpPr>
            <a:spLocks noGrp="1" noChangeArrowheads="1"/>
          </p:cNvSpPr>
          <p:nvPr>
            <p:ph type="body" idx="1"/>
          </p:nvPr>
        </p:nvSpPr>
        <p:spPr>
          <a:xfrm>
            <a:off x="2352675" y="765175"/>
            <a:ext cx="8229600" cy="5360988"/>
          </a:xfrm>
        </p:spPr>
        <p:txBody>
          <a:bodyPr/>
          <a:lstStyle/>
          <a:p>
            <a:pPr eaLnBrk="1" hangingPunct="1">
              <a:buFontTx/>
              <a:buNone/>
              <a:defRPr/>
            </a:pPr>
            <a:r>
              <a:rPr lang="pl-PL">
                <a:effectLst>
                  <a:outerShdw blurRad="38100" dist="38100" dir="2700000" algn="tl">
                    <a:srgbClr val="C0C0C0"/>
                  </a:outerShdw>
                </a:effectLst>
              </a:rPr>
              <a:t>Nadzór uzupełniający obejmuje:</a:t>
            </a:r>
            <a:endParaRPr lang="pl-PL"/>
          </a:p>
          <a:p>
            <a:pPr eaLnBrk="1" hangingPunct="1">
              <a:buFontTx/>
              <a:buNone/>
              <a:defRPr/>
            </a:pPr>
            <a:r>
              <a:rPr lang="pl-PL"/>
              <a:t>adekwatność kapitałową (capital adequacy)</a:t>
            </a:r>
          </a:p>
          <a:p>
            <a:pPr eaLnBrk="1" hangingPunct="1">
              <a:buFontTx/>
              <a:buNone/>
              <a:defRPr/>
            </a:pPr>
            <a:r>
              <a:rPr lang="pl-PL"/>
              <a:t>koncentrację ryzyka (risk concentration)</a:t>
            </a:r>
          </a:p>
          <a:p>
            <a:pPr eaLnBrk="1" hangingPunct="1">
              <a:buFontTx/>
              <a:buNone/>
              <a:defRPr/>
            </a:pPr>
            <a:r>
              <a:rPr lang="pl-PL"/>
              <a:t>transakcje wewnątrzgrupowe (intra-group transactions)</a:t>
            </a:r>
          </a:p>
        </p:txBody>
      </p:sp>
    </p:spTree>
    <p:extLst>
      <p:ext uri="{BB962C8B-B14F-4D97-AF65-F5344CB8AC3E}">
        <p14:creationId xmlns:p14="http://schemas.microsoft.com/office/powerpoint/2010/main" val="423445412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body" idx="1"/>
          </p:nvPr>
        </p:nvSpPr>
        <p:spPr>
          <a:xfrm>
            <a:off x="2419350" y="635000"/>
            <a:ext cx="8229600" cy="5576888"/>
          </a:xfrm>
        </p:spPr>
        <p:txBody>
          <a:bodyPr/>
          <a:lstStyle/>
          <a:p>
            <a:pPr eaLnBrk="1" hangingPunct="1">
              <a:buFontTx/>
              <a:buNone/>
            </a:pPr>
            <a:r>
              <a:rPr lang="pl-PL" altLang="pl-PL" dirty="0"/>
              <a:t>Ustawa z dnia 15 kwietnia 2005 r. o nadzorze uzupełniającym nad instytucjami kredytowymi, zakładami ubezpieczeń i firmami inwestycyjnymi wchodzącymi w skład konglomeratu </a:t>
            </a:r>
            <a:r>
              <a:rPr lang="pl-PL" altLang="pl-PL" dirty="0" smtClean="0"/>
              <a:t>finansowego</a:t>
            </a:r>
            <a:endParaRPr lang="pl-PL" altLang="pl-PL" dirty="0"/>
          </a:p>
        </p:txBody>
      </p:sp>
    </p:spTree>
    <p:extLst>
      <p:ext uri="{BB962C8B-B14F-4D97-AF65-F5344CB8AC3E}">
        <p14:creationId xmlns:p14="http://schemas.microsoft.com/office/powerpoint/2010/main" val="288601737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Tytuł 1"/>
          <p:cNvSpPr>
            <a:spLocks noGrp="1"/>
          </p:cNvSpPr>
          <p:nvPr>
            <p:ph type="title"/>
          </p:nvPr>
        </p:nvSpPr>
        <p:spPr>
          <a:xfrm>
            <a:off x="1924050" y="255588"/>
            <a:ext cx="7931150" cy="777875"/>
          </a:xfrm>
        </p:spPr>
        <p:txBody>
          <a:bodyPr/>
          <a:lstStyle/>
          <a:p>
            <a:r>
              <a:rPr lang="pl-PL" altLang="pl-PL" sz="2400"/>
              <a:t>Sieć bezpieczeństwa finansowego</a:t>
            </a:r>
          </a:p>
        </p:txBody>
      </p:sp>
      <p:sp>
        <p:nvSpPr>
          <p:cNvPr id="237571" name="Symbol zastępczy zawartości 2"/>
          <p:cNvSpPr>
            <a:spLocks noGrp="1"/>
          </p:cNvSpPr>
          <p:nvPr>
            <p:ph idx="1"/>
          </p:nvPr>
        </p:nvSpPr>
        <p:spPr>
          <a:xfrm>
            <a:off x="1924050" y="1258888"/>
            <a:ext cx="8229600" cy="4857750"/>
          </a:xfrm>
        </p:spPr>
        <p:txBody>
          <a:bodyPr/>
          <a:lstStyle/>
          <a:p>
            <a:pPr>
              <a:buFontTx/>
              <a:buNone/>
            </a:pPr>
            <a:r>
              <a:rPr lang="pl-PL" altLang="pl-PL" sz="2800"/>
              <a:t>Podstawowym celem istnienia sieci bezpieczeństwa finansowego (</a:t>
            </a:r>
            <a:r>
              <a:rPr lang="pl-PL" altLang="pl-PL" sz="2800" i="1"/>
              <a:t>Safety Net</a:t>
            </a:r>
            <a:r>
              <a:rPr lang="pl-PL" altLang="pl-PL" sz="2800"/>
              <a:t>) jest ochrona systemu finansowego przed destabilizacją spowodowaną przede wszystkim przez kryzysy finansowe i ryzyko systemowe. </a:t>
            </a:r>
          </a:p>
          <a:p>
            <a:pPr>
              <a:buFontTx/>
              <a:buNone/>
            </a:pPr>
            <a:r>
              <a:rPr lang="pl-PL" altLang="pl-PL" sz="2800"/>
              <a:t>W tzw. „wymiarze instytucjonalnym” sieć bezpieczeństwa finansowego tworzą: nadzór nad rynkiem finansowym, system gwarantowania depozytów oraz bank centralny jako pożyczkodawca ostatniej instancji.</a:t>
            </a:r>
          </a:p>
        </p:txBody>
      </p:sp>
    </p:spTree>
    <p:extLst>
      <p:ext uri="{BB962C8B-B14F-4D97-AF65-F5344CB8AC3E}">
        <p14:creationId xmlns:p14="http://schemas.microsoft.com/office/powerpoint/2010/main" val="317836588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ymbol zastępczy zawartości 2"/>
          <p:cNvSpPr>
            <a:spLocks noGrp="1"/>
          </p:cNvSpPr>
          <p:nvPr>
            <p:ph idx="1"/>
          </p:nvPr>
        </p:nvSpPr>
        <p:spPr>
          <a:xfrm>
            <a:off x="2009775" y="765175"/>
            <a:ext cx="8229600" cy="5360988"/>
          </a:xfrm>
        </p:spPr>
        <p:txBody>
          <a:bodyPr/>
          <a:lstStyle/>
          <a:p>
            <a:pPr>
              <a:buFontTx/>
              <a:buNone/>
            </a:pPr>
            <a:r>
              <a:rPr lang="pl-PL" altLang="pl-PL"/>
              <a:t>Sieć bezpieczeństwa finansowego :</a:t>
            </a:r>
          </a:p>
          <a:p>
            <a:pPr>
              <a:buFontTx/>
              <a:buNone/>
            </a:pPr>
            <a:r>
              <a:rPr lang="pl-PL" altLang="pl-PL"/>
              <a:t>KNF</a:t>
            </a:r>
          </a:p>
          <a:p>
            <a:pPr>
              <a:buFontTx/>
              <a:buNone/>
            </a:pPr>
            <a:r>
              <a:rPr lang="pl-PL" altLang="pl-PL"/>
              <a:t>NBP</a:t>
            </a:r>
          </a:p>
          <a:p>
            <a:pPr>
              <a:buFontTx/>
              <a:buNone/>
            </a:pPr>
            <a:r>
              <a:rPr lang="pl-PL" altLang="pl-PL"/>
              <a:t>BFG</a:t>
            </a:r>
          </a:p>
          <a:p>
            <a:pPr>
              <a:buFontTx/>
              <a:buNone/>
            </a:pPr>
            <a:r>
              <a:rPr lang="pl-PL" altLang="pl-PL"/>
              <a:t>KSF – Komitet Stabilności Finansowej</a:t>
            </a:r>
          </a:p>
          <a:p>
            <a:pPr>
              <a:buFontTx/>
              <a:buNone/>
            </a:pPr>
            <a:endParaRPr lang="pl-PL" altLang="pl-PL"/>
          </a:p>
        </p:txBody>
      </p:sp>
    </p:spTree>
    <p:extLst>
      <p:ext uri="{BB962C8B-B14F-4D97-AF65-F5344CB8AC3E}">
        <p14:creationId xmlns:p14="http://schemas.microsoft.com/office/powerpoint/2010/main" val="192034543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ymbol zastępczy zawartości 2"/>
          <p:cNvSpPr>
            <a:spLocks noGrp="1"/>
          </p:cNvSpPr>
          <p:nvPr>
            <p:ph idx="1"/>
          </p:nvPr>
        </p:nvSpPr>
        <p:spPr>
          <a:xfrm>
            <a:off x="706286" y="630238"/>
            <a:ext cx="10390339" cy="5505450"/>
          </a:xfrm>
        </p:spPr>
        <p:txBody>
          <a:bodyPr/>
          <a:lstStyle/>
          <a:p>
            <a:pPr>
              <a:buFontTx/>
              <a:buNone/>
            </a:pPr>
            <a:r>
              <a:rPr lang="pl-PL" altLang="pl-PL" b="1" strike="sngStrike" dirty="0"/>
              <a:t>Dz.U.2008.209.1317</a:t>
            </a:r>
            <a:endParaRPr lang="pl-PL" altLang="pl-PL" strike="sngStrike" dirty="0">
              <a:cs typeface="Arial"/>
            </a:endParaRPr>
          </a:p>
          <a:p>
            <a:pPr>
              <a:buNone/>
            </a:pPr>
            <a:r>
              <a:rPr lang="pl-PL" altLang="pl-PL" b="1" strike="sngStrike"/>
              <a:t>USTAWA</a:t>
            </a:r>
            <a:r>
              <a:rPr lang="pl-PL" altLang="pl-PL" strike="sngStrike"/>
              <a:t> z dnia 7 listopada 2008 </a:t>
            </a:r>
            <a:r>
              <a:rPr lang="pl-PL" altLang="pl-PL" strike="sngStrike" err="1"/>
              <a:t>r.</a:t>
            </a:r>
            <a:r>
              <a:rPr lang="pl-PL" altLang="pl-PL" b="1" strike="sngStrike" err="1"/>
              <a:t>o</a:t>
            </a:r>
            <a:r>
              <a:rPr lang="pl-PL" altLang="pl-PL" b="1" strike="sngStrike"/>
              <a:t> Komitecie Stabilności Finansowej</a:t>
            </a:r>
            <a:r>
              <a:rPr lang="pl-PL" altLang="pl-PL" strike="sngStrike"/>
              <a:t> (Dz. U. z dnia 28 listopada 2008 r.) -</a:t>
            </a:r>
            <a:r>
              <a:rPr lang="pl-PL" altLang="pl-PL"/>
              <a:t> uchylona</a:t>
            </a:r>
            <a:endParaRPr lang="pl-PL" altLang="pl-PL">
              <a:cs typeface="Arial"/>
            </a:endParaRPr>
          </a:p>
          <a:p>
            <a:pPr algn="ctr">
              <a:buNone/>
            </a:pPr>
            <a:r>
              <a:rPr lang="pl-PL" b="1">
                <a:cs typeface="Arial"/>
              </a:rPr>
              <a:t>USTAWA</a:t>
            </a:r>
            <a:endParaRPr lang="pl-PL"/>
          </a:p>
          <a:p>
            <a:pPr algn="ctr">
              <a:buNone/>
            </a:pPr>
            <a:r>
              <a:rPr lang="pl-PL">
                <a:cs typeface="Arial"/>
              </a:rPr>
              <a:t>z dnia 5 sierpnia 2015 r.</a:t>
            </a:r>
            <a:endParaRPr lang="pl-PL"/>
          </a:p>
          <a:p>
            <a:pPr algn="ctr">
              <a:buNone/>
            </a:pPr>
            <a:r>
              <a:rPr lang="pl-PL" b="1">
                <a:cs typeface="Arial"/>
              </a:rPr>
              <a:t>o nadzorze makroostrożnościowym nad systemem finansowym i zarządzaniu kryzysowym w systemie finansowym</a:t>
            </a:r>
            <a:endParaRPr lang="pl-PL"/>
          </a:p>
          <a:p>
            <a:pPr>
              <a:buFontTx/>
              <a:buNone/>
            </a:pPr>
            <a:endParaRPr lang="pl-PL" altLang="pl-PL" dirty="0">
              <a:cs typeface="Arial"/>
            </a:endParaRPr>
          </a:p>
          <a:p>
            <a:pPr>
              <a:buNone/>
            </a:pPr>
            <a:endParaRPr lang="pl-PL" altLang="pl-PL">
              <a:cs typeface="Arial"/>
            </a:endParaRPr>
          </a:p>
        </p:txBody>
      </p:sp>
    </p:spTree>
    <p:extLst>
      <p:ext uri="{BB962C8B-B14F-4D97-AF65-F5344CB8AC3E}">
        <p14:creationId xmlns:p14="http://schemas.microsoft.com/office/powerpoint/2010/main" val="365511728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981200" y="274638"/>
            <a:ext cx="8229600" cy="633412"/>
          </a:xfrm>
        </p:spPr>
        <p:txBody>
          <a:bodyPr/>
          <a:lstStyle/>
          <a:p>
            <a:pPr eaLnBrk="1" hangingPunct="1"/>
            <a:r>
              <a:rPr lang="pl-PL" altLang="pl-PL" sz="2800">
                <a:latin typeface="Times New Roman" pitchFamily="18" charset="0"/>
              </a:rPr>
              <a:t>Instytucje pieniądza elektronicznego, instytucje płatnicze oraz biura usług płatniczych</a:t>
            </a:r>
          </a:p>
        </p:txBody>
      </p:sp>
      <p:sp>
        <p:nvSpPr>
          <p:cNvPr id="106499" name="Rectangle 3"/>
          <p:cNvSpPr>
            <a:spLocks noGrp="1" noChangeArrowheads="1"/>
          </p:cNvSpPr>
          <p:nvPr>
            <p:ph type="body" idx="1"/>
          </p:nvPr>
        </p:nvSpPr>
        <p:spPr>
          <a:xfrm>
            <a:off x="1981200" y="1000279"/>
            <a:ext cx="8229600" cy="5125885"/>
          </a:xfrm>
        </p:spPr>
        <p:txBody>
          <a:bodyPr/>
          <a:lstStyle/>
          <a:p>
            <a:pPr eaLnBrk="1" hangingPunct="1">
              <a:buFontTx/>
              <a:buNone/>
            </a:pPr>
            <a:r>
              <a:rPr lang="pl-PL" altLang="pl-PL" sz="2400">
                <a:latin typeface="Times New Roman" pitchFamily="18" charset="0"/>
              </a:rPr>
              <a:t>Źródła prawa</a:t>
            </a:r>
          </a:p>
          <a:p>
            <a:pPr eaLnBrk="1" hangingPunct="1"/>
            <a:r>
              <a:rPr lang="pl-PL" altLang="pl-PL" sz="2400">
                <a:latin typeface="Times New Roman" pitchFamily="18" charset="0"/>
              </a:rPr>
              <a:t>Ustawa z dnia 19 sierpnia 2011 r. o usługach płatniczych (Dz. U. Nr 199, poz. 1175 ze zm.)</a:t>
            </a:r>
          </a:p>
          <a:p>
            <a:pPr eaLnBrk="1" hangingPunct="1"/>
            <a:r>
              <a:rPr lang="pl-PL" altLang="pl-PL" sz="2400">
                <a:latin typeface="Times New Roman"/>
                <a:cs typeface="Times New Roman"/>
              </a:rPr>
              <a:t>Kodeks spółek handlowych</a:t>
            </a:r>
            <a:r>
              <a:rPr lang="pl-PL" altLang="pl-PL" dirty="0"/>
              <a:t> </a:t>
            </a:r>
            <a:endParaRPr lang="pl-PL" altLang="pl-PL" dirty="0">
              <a:cs typeface="Arial"/>
            </a:endParaRPr>
          </a:p>
          <a:p>
            <a:pPr eaLnBrk="1" hangingPunct="1"/>
            <a:r>
              <a:rPr lang="pl-PL" altLang="pl-PL" sz="2400">
                <a:latin typeface="Times New Roman"/>
                <a:cs typeface="Times New Roman"/>
              </a:rPr>
              <a:t>Kodeks cywilny</a:t>
            </a:r>
            <a:endParaRPr lang="pl-PL">
              <a:latin typeface="Arial"/>
              <a:cs typeface="Arial"/>
            </a:endParaRPr>
          </a:p>
          <a:p>
            <a:r>
              <a:rPr lang="pl-PL" sz="2400" b="1">
                <a:latin typeface="Times New Roman"/>
                <a:cs typeface="Times New Roman"/>
              </a:rPr>
              <a:t>DYREKTYWA PARLAMENTU EUROPEJSKIEGO I RADY (UE) 2015/2366 </a:t>
            </a:r>
            <a:r>
              <a:rPr lang="pl-PL" sz="2400">
                <a:latin typeface="Times New Roman"/>
                <a:cs typeface="Times New Roman"/>
              </a:rPr>
              <a:t>z dnia 25 listopada 2015 r. </a:t>
            </a:r>
            <a:r>
              <a:rPr lang="pl-PL" sz="2400" b="1">
                <a:latin typeface="Times New Roman"/>
                <a:cs typeface="Times New Roman"/>
              </a:rPr>
              <a:t>w sprawie usług płatniczych w ramach rynku wewnętrznego, zmieniająca dyrektywy 2002/65/WE, 2009/110/WE, 2013/36/UE i rozporządzenie (UE) nr 1093/2010 oraz uchylająca dyrektywę 2007/64/WE</a:t>
            </a:r>
            <a:endParaRPr lang="pl-PL">
              <a:cs typeface="Arial"/>
            </a:endParaRPr>
          </a:p>
          <a:p>
            <a:pPr marL="0" indent="0">
              <a:buNone/>
            </a:pPr>
            <a:r>
              <a:rPr lang="pl-PL" sz="2400" strike="sngStrike">
                <a:latin typeface="Times New Roman"/>
                <a:cs typeface="Times New Roman"/>
              </a:rPr>
              <a:t>Dyrektywa </a:t>
            </a:r>
            <a:r>
              <a:rPr lang="pl-PL" sz="2400" strike="sngStrike">
                <a:solidFill>
                  <a:srgbClr val="FF0000"/>
                </a:solidFill>
                <a:latin typeface="Times New Roman"/>
                <a:cs typeface="Times New Roman"/>
              </a:rPr>
              <a:t>2007/64/WE</a:t>
            </a:r>
            <a:r>
              <a:rPr lang="pl-PL" sz="2400" strike="sngStrike">
                <a:latin typeface="Times New Roman"/>
                <a:cs typeface="Times New Roman"/>
              </a:rPr>
              <a:t> Parlamentu Europejskiego i Rady z dnia 13 listopada 2007 r.  w sprawie usług płatniczych  </a:t>
            </a:r>
            <a:r>
              <a:rPr lang="pl-PL" sz="2400" strike="sngStrike">
                <a:solidFill>
                  <a:srgbClr val="FF0000"/>
                </a:solidFill>
                <a:latin typeface="Times New Roman"/>
                <a:cs typeface="Times New Roman"/>
              </a:rPr>
              <a:t>OJ L 319 z 5.12.2007</a:t>
            </a:r>
            <a:endParaRPr lang="pl-PL"/>
          </a:p>
          <a:p>
            <a:pPr marL="0" indent="0">
              <a:buNone/>
            </a:pPr>
            <a:endParaRPr lang="pl-PL" altLang="pl-PL" sz="2400" dirty="0">
              <a:latin typeface="Times New Roman"/>
              <a:cs typeface="Times New Roman"/>
            </a:endParaRPr>
          </a:p>
        </p:txBody>
      </p:sp>
    </p:spTree>
    <p:extLst>
      <p:ext uri="{BB962C8B-B14F-4D97-AF65-F5344CB8AC3E}">
        <p14:creationId xmlns:p14="http://schemas.microsoft.com/office/powerpoint/2010/main" val="4011228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pl-PL" altLang="pl-PL" dirty="0"/>
              <a:t>Źródła prawa (prawo bankowe)</a:t>
            </a:r>
          </a:p>
        </p:txBody>
      </p:sp>
      <p:sp>
        <p:nvSpPr>
          <p:cNvPr id="8195" name="Rectangle 3"/>
          <p:cNvSpPr>
            <a:spLocks noGrp="1" noChangeArrowheads="1"/>
          </p:cNvSpPr>
          <p:nvPr>
            <p:ph type="body" idx="1"/>
          </p:nvPr>
        </p:nvSpPr>
        <p:spPr>
          <a:xfrm>
            <a:off x="1981200" y="1341439"/>
            <a:ext cx="8229600" cy="4784725"/>
          </a:xfrm>
        </p:spPr>
        <p:txBody>
          <a:bodyPr/>
          <a:lstStyle/>
          <a:p>
            <a:pPr algn="ctr">
              <a:buFontTx/>
              <a:buNone/>
            </a:pPr>
            <a:r>
              <a:rPr lang="pl-PL" altLang="pl-PL" sz="2800" b="1">
                <a:solidFill>
                  <a:srgbClr val="FF0000"/>
                </a:solidFill>
              </a:rPr>
              <a:t>DYREKTYWA PARLAMENTU EUROPEJSKIEGO I RADY 2013/36/UE z dnia  26 czerwca 2013 r. </a:t>
            </a:r>
          </a:p>
          <a:p>
            <a:pPr algn="ctr">
              <a:buFontTx/>
              <a:buNone/>
            </a:pPr>
            <a:r>
              <a:rPr lang="pl-PL" altLang="pl-PL" sz="2800" b="1"/>
              <a:t>w sprawie warunków dopuszczenia instytucji kredytowych do działalności oraz nadzoru ostrożnościowego nad instytucjami kredytowymi i firmami inwestycyjnymi, zmieniająca dyrektywę 2002/87/WE i uchylająca dyrektywy 2006/48/WE oraz 2006/49/WE</a:t>
            </a:r>
            <a:endParaRPr lang="pl-PL" altLang="pl-PL" sz="2800"/>
          </a:p>
          <a:p>
            <a:pPr eaLnBrk="1" hangingPunct="1">
              <a:buFontTx/>
              <a:buNone/>
            </a:pPr>
            <a:r>
              <a:rPr lang="pl-PL" altLang="pl-PL" sz="2800">
                <a:latin typeface="Times New Roman" pitchFamily="18" charset="0"/>
                <a:cs typeface="Times New Roman" pitchFamily="18" charset="0"/>
              </a:rPr>
              <a:t>Dz. Urz. UE L 176 z 27.06.2013 r.</a:t>
            </a:r>
          </a:p>
          <a:p>
            <a:pPr eaLnBrk="1" hangingPunct="1">
              <a:buFontTx/>
              <a:buNone/>
            </a:pPr>
            <a:endParaRPr lang="pl-PL" altLang="pl-PL"/>
          </a:p>
        </p:txBody>
      </p:sp>
    </p:spTree>
    <p:extLst>
      <p:ext uri="{BB962C8B-B14F-4D97-AF65-F5344CB8AC3E}">
        <p14:creationId xmlns:p14="http://schemas.microsoft.com/office/powerpoint/2010/main" val="1991044362"/>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ymbol zastępczy zawartości 2"/>
          <p:cNvSpPr>
            <a:spLocks noGrp="1"/>
          </p:cNvSpPr>
          <p:nvPr>
            <p:ph idx="1"/>
          </p:nvPr>
        </p:nvSpPr>
        <p:spPr>
          <a:xfrm>
            <a:off x="1981200" y="908051"/>
            <a:ext cx="8229600" cy="5218113"/>
          </a:xfrm>
        </p:spPr>
        <p:txBody>
          <a:bodyPr/>
          <a:lstStyle/>
          <a:p>
            <a:pPr>
              <a:buFontTx/>
              <a:buNone/>
            </a:pPr>
            <a:r>
              <a:rPr lang="pl-PL" altLang="pl-PL"/>
              <a:t>Tylko IPE</a:t>
            </a:r>
          </a:p>
          <a:p>
            <a:pPr>
              <a:buFontTx/>
              <a:buNone/>
            </a:pPr>
            <a:r>
              <a:rPr lang="pl-PL" altLang="pl-PL"/>
              <a:t>dyrektywa Parlamentu Europejskiego i Rady 2009/110/WE z dnia 16 września 2009 r. w sprawie podejmowania i prowadzenia działalności przez instytucje pieniądza elektronicznego oraz nadzoru ostrożnościowego nad ich działalnością, zmieniająca dyrektywę 2005/50/WE i 2006/48/WE oraz uchylająca dyrektywę 2000/46/WE (OJ L 267 z 10.10.2009 r.) </a:t>
            </a:r>
          </a:p>
          <a:p>
            <a:pPr>
              <a:buFontTx/>
              <a:buNone/>
            </a:pPr>
            <a:endParaRPr lang="pl-PL" altLang="pl-PL"/>
          </a:p>
        </p:txBody>
      </p:sp>
    </p:spTree>
    <p:extLst>
      <p:ext uri="{BB962C8B-B14F-4D97-AF65-F5344CB8AC3E}">
        <p14:creationId xmlns:p14="http://schemas.microsoft.com/office/powerpoint/2010/main" val="212374391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body" idx="1"/>
          </p:nvPr>
        </p:nvSpPr>
        <p:spPr>
          <a:xfrm>
            <a:off x="2438400" y="476250"/>
            <a:ext cx="7543800" cy="5467350"/>
          </a:xfrm>
        </p:spPr>
        <p:txBody>
          <a:bodyPr/>
          <a:lstStyle/>
          <a:p>
            <a:pPr lvl="2" eaLnBrk="1" hangingPunct="1">
              <a:buFontTx/>
              <a:buNone/>
            </a:pPr>
            <a:r>
              <a:rPr lang="pl-PL" altLang="pl-PL"/>
              <a:t>D</a:t>
            </a:r>
            <a:r>
              <a:rPr lang="pl-PL" altLang="pl-PL" sz="2800"/>
              <a:t>yrektywa 2009/110/WE - „instytucja pieniądza elektronicznego” oznacza </a:t>
            </a:r>
            <a:r>
              <a:rPr lang="pl-PL" altLang="pl-PL" sz="2800">
                <a:solidFill>
                  <a:srgbClr val="FF0000"/>
                </a:solidFill>
              </a:rPr>
              <a:t>osobę prawną</a:t>
            </a:r>
            <a:r>
              <a:rPr lang="pl-PL" altLang="pl-PL" sz="2800"/>
              <a:t>, której udzielono zezwolenia na emisję pieniądza elektronicznego na podstawie tytułu II;</a:t>
            </a:r>
            <a:endParaRPr lang="pl-PL" altLang="pl-PL" sz="2800">
              <a:solidFill>
                <a:srgbClr val="000000"/>
              </a:solidFill>
              <a:latin typeface="Times New Roman" pitchFamily="18" charset="0"/>
              <a:cs typeface="Times New Roman"/>
            </a:endParaRPr>
          </a:p>
          <a:p>
            <a:pPr lvl="2" algn="just" eaLnBrk="1" hangingPunct="1">
              <a:buNone/>
            </a:pPr>
            <a:endParaRPr lang="pl-PL" altLang="pl-PL" sz="2800">
              <a:solidFill>
                <a:srgbClr val="000000"/>
              </a:solidFill>
              <a:latin typeface="Times New Roman"/>
              <a:cs typeface="Times New Roman"/>
            </a:endParaRPr>
          </a:p>
          <a:p>
            <a:pPr lvl="2" algn="just">
              <a:buFontTx/>
              <a:buNone/>
            </a:pPr>
            <a:r>
              <a:rPr lang="pl-PL" altLang="pl-PL" sz="2800">
                <a:solidFill>
                  <a:srgbClr val="000000"/>
                </a:solidFill>
                <a:latin typeface="Times New Roman"/>
                <a:cs typeface="Times New Roman"/>
              </a:rPr>
              <a:t>Instytucja kredytowa : podmiot, który przedmiotem działalności jest przyjmowanie od ludności wkładów pieniężnych i innych środków podlegających zwrotowi oraz udzielanie kredytów na własny rachunek</a:t>
            </a:r>
            <a:r>
              <a:rPr lang="pl-PL" altLang="pl-PL" sz="2800" b="1">
                <a:solidFill>
                  <a:srgbClr val="000000"/>
                </a:solidFill>
                <a:latin typeface="Times New Roman"/>
                <a:cs typeface="Times New Roman"/>
              </a:rPr>
              <a:t>.</a:t>
            </a:r>
            <a:endParaRPr lang="pl-PL" altLang="pl-PL" sz="2800" dirty="0">
              <a:solidFill>
                <a:srgbClr val="000000"/>
              </a:solidFill>
              <a:latin typeface="Times New Roman"/>
              <a:cs typeface="Times New Roman"/>
            </a:endParaRPr>
          </a:p>
          <a:p>
            <a:pPr eaLnBrk="1" hangingPunct="1">
              <a:buFontTx/>
              <a:buNone/>
            </a:pPr>
            <a:endParaRPr lang="pl-PL" altLang="pl-PL" sz="2800" dirty="0">
              <a:latin typeface="Times New Roman" pitchFamily="18" charset="0"/>
              <a:cs typeface="Times New Roman"/>
            </a:endParaRPr>
          </a:p>
        </p:txBody>
      </p:sp>
    </p:spTree>
    <p:extLst>
      <p:ext uri="{BB962C8B-B14F-4D97-AF65-F5344CB8AC3E}">
        <p14:creationId xmlns:p14="http://schemas.microsoft.com/office/powerpoint/2010/main" val="132586534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ymbol zastępczy zawartości 2"/>
          <p:cNvSpPr>
            <a:spLocks noGrp="1"/>
          </p:cNvSpPr>
          <p:nvPr>
            <p:ph idx="1"/>
          </p:nvPr>
        </p:nvSpPr>
        <p:spPr>
          <a:xfrm>
            <a:off x="1981200" y="337247"/>
            <a:ext cx="9210805" cy="5788917"/>
          </a:xfrm>
        </p:spPr>
        <p:txBody>
          <a:bodyPr/>
          <a:lstStyle/>
          <a:p>
            <a:pPr>
              <a:buFontTx/>
              <a:buNone/>
            </a:pPr>
            <a:r>
              <a:rPr lang="pl-PL" altLang="pl-PL" sz="2800"/>
              <a:t>Na początku 2006 r. prowadziło działalność w całej Unii Europejskiej tylko </a:t>
            </a:r>
            <a:r>
              <a:rPr lang="pl-PL" altLang="pl-PL" sz="2800">
                <a:solidFill>
                  <a:srgbClr val="FF0000"/>
                </a:solidFill>
              </a:rPr>
              <a:t>6</a:t>
            </a:r>
            <a:r>
              <a:rPr lang="pl-PL" altLang="pl-PL" sz="2800" dirty="0"/>
              <a:t> </a:t>
            </a:r>
            <a:r>
              <a:rPr lang="pl-PL" altLang="pl-PL" sz="2800"/>
              <a:t>instytucji pieniądza elektronicznego</a:t>
            </a:r>
          </a:p>
          <a:p>
            <a:pPr>
              <a:buFontTx/>
              <a:buNone/>
            </a:pPr>
            <a:r>
              <a:rPr lang="pl-PL" altLang="pl-PL" sz="2800">
                <a:solidFill>
                  <a:srgbClr val="FF0000"/>
                </a:solidFill>
              </a:rPr>
              <a:t>W 2011 r. jest już 16 instytucji pieniądza elektronicznego posiadających zezwolenie w samej tylko Wielkiej Brytanii i mogących prowadzić działalność w całej Unii Europejskiej</a:t>
            </a:r>
            <a:r>
              <a:rPr lang="pl-PL" altLang="pl-PL" sz="2800"/>
              <a:t>. </a:t>
            </a:r>
          </a:p>
          <a:p>
            <a:pPr>
              <a:buNone/>
            </a:pPr>
            <a:r>
              <a:rPr lang="en-US" altLang="pl-PL" sz="1400"/>
              <a:t>Moneybookers Ltd., APS Financial Ltd., Vincento Payment Solutions Ltd., Google Payment Ltd., Smart Voucher Ltd., Euronet Payments &amp; Card Services Ltd., Prepay Technologies Ltd., PSI-Pay Ltd., Costa Card ELMI Ltd., Neteller UK Ltd., Park Card Services Ltd., Prepaid Services Company Ltd., Blackhawk Network UK Ltd., ClickandBuy International Ltd., Starbucks Card Europe Ltd., Commonwealth FS Bank Ltd. zob. </a:t>
            </a:r>
            <a:r>
              <a:rPr lang="en-US" altLang="pl-PL" sz="1400" dirty="0">
                <a:hlinkClick r:id="rId2"/>
              </a:rPr>
              <a:t>http://www.fsa.gov.uk/register/2EMD/2EMD_MasterRegister.html</a:t>
            </a:r>
            <a:r>
              <a:rPr lang="en-US" altLang="pl-PL" sz="1400" dirty="0"/>
              <a:t>.</a:t>
            </a:r>
            <a:endParaRPr lang="pl-PL" altLang="pl-PL" sz="1400">
              <a:cs typeface="Arial"/>
            </a:endParaRPr>
          </a:p>
          <a:p>
            <a:pPr>
              <a:buNone/>
            </a:pPr>
            <a:endParaRPr lang="en-US" sz="1400" dirty="0">
              <a:cs typeface="Arial"/>
            </a:endParaRPr>
          </a:p>
          <a:p>
            <a:pPr>
              <a:buNone/>
            </a:pPr>
            <a:r>
              <a:rPr lang="en-US" sz="1400" dirty="0">
                <a:cs typeface="Arial"/>
              </a:rPr>
              <a:t> </a:t>
            </a:r>
            <a:r>
              <a:rPr lang="en-US" sz="2000" dirty="0">
                <a:cs typeface="Arial"/>
                <a:hlinkClick r:id="rId3"/>
              </a:rPr>
              <a:t>Według danych na styczeń 2018 r. W Unii Europejskiej działały 172 instytucje pieniądza elektronicznego (w tym tylko 28 instytucji pieniądza elektronicznego mogących działać w całej Unii na podstawie "jednolitego paszportu")</a:t>
            </a:r>
            <a:endParaRPr lang="en-US" sz="2000">
              <a:cs typeface="Arial"/>
            </a:endParaRPr>
          </a:p>
        </p:txBody>
      </p:sp>
    </p:spTree>
    <p:extLst>
      <p:ext uri="{BB962C8B-B14F-4D97-AF65-F5344CB8AC3E}">
        <p14:creationId xmlns:p14="http://schemas.microsoft.com/office/powerpoint/2010/main" val="242158903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1981200" y="274638"/>
            <a:ext cx="8229600" cy="850900"/>
          </a:xfrm>
        </p:spPr>
        <p:txBody>
          <a:bodyPr/>
          <a:lstStyle/>
          <a:p>
            <a:pPr eaLnBrk="1" hangingPunct="1"/>
            <a:r>
              <a:rPr lang="pl-PL" sz="2400"/>
              <a:t>Definicja legalna instytucji pieniądza elektronicznego</a:t>
            </a:r>
          </a:p>
        </p:txBody>
      </p:sp>
      <p:sp>
        <p:nvSpPr>
          <p:cNvPr id="112643" name="Rectangle 3"/>
          <p:cNvSpPr>
            <a:spLocks noGrp="1" noChangeArrowheads="1"/>
          </p:cNvSpPr>
          <p:nvPr>
            <p:ph type="body" idx="1"/>
          </p:nvPr>
        </p:nvSpPr>
        <p:spPr>
          <a:xfrm>
            <a:off x="1847850" y="1628776"/>
            <a:ext cx="8229600" cy="4525963"/>
          </a:xfrm>
        </p:spPr>
        <p:txBody>
          <a:bodyPr/>
          <a:lstStyle/>
          <a:p>
            <a:pPr eaLnBrk="1" hangingPunct="1">
              <a:buFontTx/>
              <a:buNone/>
            </a:pPr>
            <a:r>
              <a:rPr lang="pl-PL" sz="2400" dirty="0"/>
              <a:t>Artykuł 2 </a:t>
            </a:r>
            <a:r>
              <a:rPr lang="pl-PL" sz="2400" dirty="0" err="1"/>
              <a:t>u.u.p</a:t>
            </a:r>
            <a:r>
              <a:rPr lang="pl-PL" sz="2400" dirty="0"/>
              <a:t>.</a:t>
            </a:r>
          </a:p>
          <a:p>
            <a:pPr eaLnBrk="1" hangingPunct="1">
              <a:buNone/>
            </a:pPr>
            <a:r>
              <a:rPr lang="pl-PL" sz="2400" dirty="0"/>
              <a:t>10a) instytucja pieniądza elektronicznego – krajową instytucję pieniądza elektronicznego i unijną instytucję pieniądza elektronicznego </a:t>
            </a:r>
            <a:endParaRPr lang="pl-PL" sz="2400" dirty="0">
              <a:cs typeface="Arial"/>
            </a:endParaRPr>
          </a:p>
          <a:p>
            <a:pPr eaLnBrk="1" hangingPunct="1">
              <a:buNone/>
            </a:pPr>
            <a:r>
              <a:rPr lang="pl-PL" sz="2400" dirty="0"/>
              <a:t>15b) - krajowa instytucja pieniądza elektronicznego – osobę prawną, która uzyskała zezwolenie, o którym mowa w art. 132a ust. 1, na prowadzenie działalności w charakterze instytucji pieniądza elektronicznego </a:t>
            </a:r>
            <a:endParaRPr lang="pl-PL" sz="2400" dirty="0">
              <a:cs typeface="Arial"/>
            </a:endParaRPr>
          </a:p>
          <a:p>
            <a:pPr eaLnBrk="1" hangingPunct="1">
              <a:buNone/>
            </a:pPr>
            <a:r>
              <a:rPr lang="pl-PL" sz="2400" dirty="0"/>
              <a:t>31a) unijna instytucja pieniądza elektronicznego – osobę prawną, której właściwe organy nadzorcze wydały </a:t>
            </a:r>
            <a:r>
              <a:rPr lang="pl-PL" sz="2400"/>
              <a:t>zezwolenie na wydawanie pieniądza elektronicznego </a:t>
            </a:r>
            <a:endParaRPr lang="pl-PL" sz="2400">
              <a:cs typeface="Arial"/>
            </a:endParaRPr>
          </a:p>
        </p:txBody>
      </p:sp>
    </p:spTree>
    <p:extLst>
      <p:ext uri="{BB962C8B-B14F-4D97-AF65-F5344CB8AC3E}">
        <p14:creationId xmlns:p14="http://schemas.microsoft.com/office/powerpoint/2010/main" val="240203098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ymbol zastępczy zawartości 2"/>
          <p:cNvSpPr>
            <a:spLocks noGrp="1"/>
          </p:cNvSpPr>
          <p:nvPr>
            <p:ph idx="1"/>
          </p:nvPr>
        </p:nvSpPr>
        <p:spPr>
          <a:xfrm>
            <a:off x="1981200" y="981075"/>
            <a:ext cx="8229600" cy="5145088"/>
          </a:xfrm>
        </p:spPr>
        <p:txBody>
          <a:bodyPr/>
          <a:lstStyle/>
          <a:p>
            <a:pPr>
              <a:buFontTx/>
              <a:buNone/>
            </a:pPr>
            <a:r>
              <a:rPr lang="pl-PL" altLang="pl-PL"/>
              <a:t>Emitenci pieniądza elektronicznego wg dyrektywy 2009/110/WE</a:t>
            </a:r>
          </a:p>
          <a:p>
            <a:r>
              <a:rPr lang="pl-PL" altLang="pl-PL" sz="1800"/>
              <a:t>a) instytucje kredytowe określone w art. 4 pkt 1 dyrektywy 2006/48/WE, w tym, zgodnie z prawem krajowym, ich oddział w rozumieniu art. 4 pkt 3 tej dyrektywy, jeżeli oddział ten znajduje się na terytorium Wspólnoty, a jego siedziba główna znajduje się poza Wspólnotą, zgodnie z art. 38 tej dyrektywy; </a:t>
            </a:r>
          </a:p>
          <a:p>
            <a:r>
              <a:rPr lang="pl-PL" altLang="pl-PL" sz="1800"/>
              <a:t>b) instytucje pieniądza elektronicznego określone w art. 2 pkt 1 niniejszej dyrektywy, w tym, zgodnie art. 8 niniejszej dyrektywy i z prawem krajowym, ich oddział, w przypadku gdy taki oddział znajduje się na terytorium Wspólnoty, a jego siedziba główna znajduje się poza Wspólnotą; c) instytucje świadczące żyro pocztowe, które są uprawnione do emisji pieniądza elektronicznego zgodnie z prawem krajowym; </a:t>
            </a:r>
          </a:p>
          <a:p>
            <a:r>
              <a:rPr lang="pl-PL" altLang="pl-PL" sz="1800"/>
              <a:t>d) Europejski Bank Centralny i krajowe banki centralne, jeżeli nie działają one w charakterze władz monetarnych lub innych organów publicznych;</a:t>
            </a:r>
          </a:p>
          <a:p>
            <a:r>
              <a:rPr lang="pl-PL" altLang="pl-PL" sz="1800"/>
              <a:t> e) państwa członkowskie albo ich organy regionalne lub lokalne, jeżeli nie działają one w charakterze organów publicznych. </a:t>
            </a:r>
          </a:p>
          <a:p>
            <a:endParaRPr lang="pl-PL" altLang="pl-PL"/>
          </a:p>
          <a:p>
            <a:endParaRPr lang="pl-PL" altLang="pl-PL"/>
          </a:p>
          <a:p>
            <a:endParaRPr lang="pl-PL" altLang="pl-PL"/>
          </a:p>
          <a:p>
            <a:endParaRPr lang="pl-PL" altLang="pl-PL"/>
          </a:p>
          <a:p>
            <a:endParaRPr lang="pl-PL" altLang="pl-PL"/>
          </a:p>
          <a:p>
            <a:pPr>
              <a:buFontTx/>
              <a:buNone/>
            </a:pPr>
            <a:endParaRPr lang="pl-PL" altLang="pl-PL"/>
          </a:p>
        </p:txBody>
      </p:sp>
    </p:spTree>
    <p:extLst>
      <p:ext uri="{BB962C8B-B14F-4D97-AF65-F5344CB8AC3E}">
        <p14:creationId xmlns:p14="http://schemas.microsoft.com/office/powerpoint/2010/main" val="321931439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81200" y="274639"/>
            <a:ext cx="8229600" cy="777875"/>
          </a:xfrm>
        </p:spPr>
        <p:txBody>
          <a:bodyPr/>
          <a:lstStyle/>
          <a:p>
            <a:pPr eaLnBrk="1" hangingPunct="1"/>
            <a:r>
              <a:rPr lang="pl-PL" altLang="pl-PL" sz="2400"/>
              <a:t>Definicja legalna instytucji pieniądza elektronicznego</a:t>
            </a:r>
          </a:p>
        </p:txBody>
      </p:sp>
      <p:sp>
        <p:nvSpPr>
          <p:cNvPr id="114691" name="Rectangle 3"/>
          <p:cNvSpPr>
            <a:spLocks noGrp="1" noChangeArrowheads="1"/>
          </p:cNvSpPr>
          <p:nvPr>
            <p:ph type="body" idx="1"/>
          </p:nvPr>
        </p:nvSpPr>
        <p:spPr>
          <a:xfrm>
            <a:off x="1981200" y="1125539"/>
            <a:ext cx="8229600" cy="5000625"/>
          </a:xfrm>
        </p:spPr>
        <p:txBody>
          <a:bodyPr/>
          <a:lstStyle/>
          <a:p>
            <a:pPr eaLnBrk="1" hangingPunct="1">
              <a:buFontTx/>
              <a:buNone/>
            </a:pPr>
            <a:endParaRPr lang="pl-PL" altLang="pl-PL" sz="2800" b="1">
              <a:latin typeface="Times New Roman" pitchFamily="18" charset="0"/>
            </a:endParaRPr>
          </a:p>
          <a:p>
            <a:pPr eaLnBrk="1" hangingPunct="1">
              <a:buFontTx/>
              <a:buNone/>
            </a:pPr>
            <a:r>
              <a:rPr lang="pl-PL" altLang="pl-PL" sz="2800" b="1">
                <a:latin typeface="Times New Roman" pitchFamily="18" charset="0"/>
              </a:rPr>
              <a:t>Podstawowym warunkiem, jaki musi spełnić określony podmiot, aby zostać zakwalifikowany jako instytucja pieniądza elektronicznego jest emitowanie (wydawanie) pieniądza elektronicznego. </a:t>
            </a:r>
          </a:p>
        </p:txBody>
      </p:sp>
    </p:spTree>
    <p:extLst>
      <p:ext uri="{BB962C8B-B14F-4D97-AF65-F5344CB8AC3E}">
        <p14:creationId xmlns:p14="http://schemas.microsoft.com/office/powerpoint/2010/main" val="291466239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type="body" idx="1"/>
          </p:nvPr>
        </p:nvSpPr>
        <p:spPr>
          <a:xfrm>
            <a:off x="1981200" y="549275"/>
            <a:ext cx="8229600" cy="5576888"/>
          </a:xfrm>
        </p:spPr>
        <p:txBody>
          <a:bodyPr/>
          <a:lstStyle/>
          <a:p>
            <a:pPr algn="ctr" eaLnBrk="1" hangingPunct="1">
              <a:buFontTx/>
              <a:buNone/>
            </a:pPr>
            <a:r>
              <a:rPr lang="pl-PL" altLang="pl-PL">
                <a:latin typeface="Times New Roman" pitchFamily="18" charset="0"/>
              </a:rPr>
              <a:t>Systemy pieniądza elektronicznego</a:t>
            </a:r>
          </a:p>
          <a:p>
            <a:pPr algn="ctr" eaLnBrk="1" hangingPunct="1">
              <a:buFontTx/>
              <a:buNone/>
            </a:pPr>
            <a:endParaRPr lang="pl-PL" altLang="pl-PL" sz="2000">
              <a:latin typeface="Times New Roman" pitchFamily="18" charset="0"/>
            </a:endParaRPr>
          </a:p>
          <a:p>
            <a:pPr algn="ctr" eaLnBrk="1" hangingPunct="1">
              <a:buFontTx/>
              <a:buChar char="-"/>
            </a:pPr>
            <a:r>
              <a:rPr lang="pl-PL" altLang="pl-PL">
                <a:latin typeface="Times New Roman" pitchFamily="18" charset="0"/>
              </a:rPr>
              <a:t>rozwiązania programowe</a:t>
            </a:r>
          </a:p>
          <a:p>
            <a:pPr algn="ctr" eaLnBrk="1" hangingPunct="1">
              <a:buFontTx/>
              <a:buChar char="-"/>
            </a:pPr>
            <a:r>
              <a:rPr lang="pl-PL" altLang="pl-PL">
                <a:latin typeface="Times New Roman" pitchFamily="18" charset="0"/>
              </a:rPr>
              <a:t>rozwiązania sprzętowe (elektroniczne portmonetki)</a:t>
            </a:r>
          </a:p>
          <a:p>
            <a:pPr algn="ctr">
              <a:buNone/>
            </a:pPr>
            <a:endParaRPr lang="pl-PL" sz="2800" dirty="0">
              <a:latin typeface="Times New Roman"/>
              <a:cs typeface="Times New Roman"/>
            </a:endParaRPr>
          </a:p>
          <a:p>
            <a:pPr algn="ctr">
              <a:buNone/>
            </a:pPr>
            <a:r>
              <a:rPr lang="pl-PL" sz="2800">
                <a:latin typeface="Times New Roman"/>
                <a:cs typeface="Times New Roman"/>
              </a:rPr>
              <a:t>N</a:t>
            </a:r>
            <a:r>
              <a:rPr lang="pl-PL" sz="2400">
                <a:latin typeface="Times New Roman"/>
                <a:cs typeface="Times New Roman"/>
              </a:rPr>
              <a:t>ie są pieniądzem elektronicznym w rozumieniu dyrektywy i ustawy :</a:t>
            </a:r>
            <a:endParaRPr lang="en-US" sz="2400">
              <a:latin typeface="Times New Roman"/>
              <a:cs typeface="Times New Roman"/>
            </a:endParaRPr>
          </a:p>
          <a:p>
            <a:pPr algn="ctr"/>
            <a:r>
              <a:rPr lang="pl-PL" sz="2400">
                <a:latin typeface="Times New Roman"/>
                <a:cs typeface="Times New Roman"/>
              </a:rPr>
              <a:t>kryptowaluty (bitcoin) </a:t>
            </a:r>
            <a:endParaRPr lang="en-US" sz="2400">
              <a:latin typeface="Times New Roman"/>
              <a:cs typeface="Times New Roman"/>
            </a:endParaRPr>
          </a:p>
          <a:p>
            <a:pPr algn="ctr">
              <a:buNone/>
            </a:pPr>
            <a:r>
              <a:rPr lang="pl-PL" sz="2400">
                <a:latin typeface="Times New Roman"/>
                <a:cs typeface="Times New Roman"/>
              </a:rPr>
              <a:t>@jednorazowe, wirtualne karty przedpłacone@ </a:t>
            </a:r>
            <a:endParaRPr lang="en-US" sz="2400">
              <a:latin typeface="Times New Roman"/>
              <a:cs typeface="Times New Roman"/>
            </a:endParaRPr>
          </a:p>
          <a:p>
            <a:pPr algn="ctr">
              <a:buNone/>
            </a:pPr>
            <a:r>
              <a:rPr lang="pl-PL" sz="2400">
                <a:latin typeface="Times New Roman"/>
                <a:cs typeface="Times New Roman"/>
              </a:rPr>
              <a:t>@przedpłacone spersonifikowane płatności on-line @</a:t>
            </a:r>
            <a:endParaRPr lang="en-US" sz="2400">
              <a:latin typeface="Times New Roman"/>
              <a:cs typeface="Times New Roman"/>
            </a:endParaRPr>
          </a:p>
          <a:p>
            <a:pPr algn="ctr">
              <a:buFontTx/>
              <a:buNone/>
            </a:pPr>
            <a:endParaRPr lang="pl-PL" altLang="pl-PL" sz="2800" i="1" dirty="0">
              <a:latin typeface="Times New Roman" pitchFamily="18" charset="0"/>
              <a:cs typeface="Times New Roman"/>
            </a:endParaRPr>
          </a:p>
          <a:p>
            <a:pPr eaLnBrk="1" hangingPunct="1">
              <a:buFontTx/>
              <a:buNone/>
            </a:pPr>
            <a:endParaRPr lang="pl-PL" altLang="pl-PL"/>
          </a:p>
        </p:txBody>
      </p:sp>
    </p:spTree>
    <p:extLst>
      <p:ext uri="{BB962C8B-B14F-4D97-AF65-F5344CB8AC3E}">
        <p14:creationId xmlns:p14="http://schemas.microsoft.com/office/powerpoint/2010/main" val="107051072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ymbol zastępczy zawartości 2"/>
          <p:cNvSpPr>
            <a:spLocks noGrp="1"/>
          </p:cNvSpPr>
          <p:nvPr>
            <p:ph idx="1"/>
          </p:nvPr>
        </p:nvSpPr>
        <p:spPr>
          <a:xfrm>
            <a:off x="1981200" y="836613"/>
            <a:ext cx="8229600" cy="5289550"/>
          </a:xfrm>
        </p:spPr>
        <p:txBody>
          <a:bodyPr/>
          <a:lstStyle/>
          <a:p>
            <a:pPr>
              <a:buFontTx/>
              <a:buNone/>
            </a:pPr>
            <a:r>
              <a:rPr lang="pl-PL" altLang="pl-PL"/>
              <a:t>Według dyrektywy 2009/110/WE</a:t>
            </a:r>
          </a:p>
          <a:p>
            <a:pPr>
              <a:buFontTx/>
              <a:buNone/>
            </a:pPr>
            <a:r>
              <a:rPr lang="pl-PL" altLang="pl-PL"/>
              <a:t>„</a:t>
            </a:r>
            <a:r>
              <a:rPr lang="pl-PL" altLang="pl-PL" sz="2800"/>
              <a:t>pieniądz elektroniczny” oznacza wartość pieniężną przechowywaną elektronicznie, w tym magnetycznie, stanowiącą prawo do roszczenia wobec emitenta, która jest emitowana w zamian za środki pieniężne w celu dokonywania transakcji płatniczych określonych w art. 4 pkt 5 dyrektywy 2007/64/WE i akceptowana przez osoby fizyczne lub prawne inne niż emitent pieniądza elektronicznego;</a:t>
            </a:r>
          </a:p>
        </p:txBody>
      </p:sp>
    </p:spTree>
    <p:extLst>
      <p:ext uri="{BB962C8B-B14F-4D97-AF65-F5344CB8AC3E}">
        <p14:creationId xmlns:p14="http://schemas.microsoft.com/office/powerpoint/2010/main" val="358274527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a:spLocks noGrp="1" noChangeArrowheads="1"/>
          </p:cNvSpPr>
          <p:nvPr>
            <p:ph type="body" idx="1"/>
          </p:nvPr>
        </p:nvSpPr>
        <p:spPr>
          <a:xfrm>
            <a:off x="1981200" y="620713"/>
            <a:ext cx="8229600" cy="5505450"/>
          </a:xfrm>
        </p:spPr>
        <p:txBody>
          <a:bodyPr/>
          <a:lstStyle/>
          <a:p>
            <a:pPr eaLnBrk="1" hangingPunct="1">
              <a:lnSpc>
                <a:spcPct val="90000"/>
              </a:lnSpc>
              <a:buFontTx/>
              <a:buNone/>
            </a:pPr>
            <a:r>
              <a:rPr lang="pl-PL" sz="2400">
                <a:latin typeface="Times New Roman" pitchFamily="18" charset="0"/>
              </a:rPr>
              <a:t>Według ustawy o usługach płatniczych :</a:t>
            </a:r>
          </a:p>
          <a:p>
            <a:endParaRPr lang="pl-PL" sz="2400"/>
          </a:p>
          <a:p>
            <a:pPr>
              <a:buFontTx/>
              <a:buNone/>
            </a:pPr>
            <a:r>
              <a:rPr lang="pl-PL" sz="2800"/>
              <a:t>21a) pieniądz elektroniczny – wartość pieniężna przechowywana elektronicznie, w tym magnetycznie, wydawana, z obowiązkiem jej wykupu, w celu dokonywania transakcji płatniczych, akceptowaną przez podmioty inne niż wyłącznie wydawca pieniądza elektronicznego; </a:t>
            </a:r>
          </a:p>
          <a:p>
            <a:pPr eaLnBrk="1" hangingPunct="1">
              <a:lnSpc>
                <a:spcPct val="90000"/>
              </a:lnSpc>
              <a:buFontTx/>
              <a:buNone/>
            </a:pPr>
            <a:endParaRPr lang="pl-PL" sz="2400"/>
          </a:p>
        </p:txBody>
      </p:sp>
    </p:spTree>
    <p:extLst>
      <p:ext uri="{BB962C8B-B14F-4D97-AF65-F5344CB8AC3E}">
        <p14:creationId xmlns:p14="http://schemas.microsoft.com/office/powerpoint/2010/main" val="334754441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ymbol zastępczy zawartości 2"/>
          <p:cNvSpPr>
            <a:spLocks noGrp="1"/>
          </p:cNvSpPr>
          <p:nvPr>
            <p:ph idx="1"/>
          </p:nvPr>
        </p:nvSpPr>
        <p:spPr>
          <a:xfrm>
            <a:off x="1981200" y="188913"/>
            <a:ext cx="8229600" cy="5937250"/>
          </a:xfrm>
        </p:spPr>
        <p:txBody>
          <a:bodyPr/>
          <a:lstStyle/>
          <a:p>
            <a:pPr>
              <a:buFontTx/>
              <a:buNone/>
            </a:pPr>
            <a:r>
              <a:rPr lang="pl-PL" sz="2400" b="1"/>
              <a:t>Art. 132a. </a:t>
            </a:r>
          </a:p>
          <a:p>
            <a:pPr>
              <a:buFontTx/>
              <a:buNone/>
            </a:pPr>
            <a:r>
              <a:rPr lang="pl-PL" sz="2400"/>
              <a:t>1. Wydawanie pieniądza elektronicznego oraz świadczenie usług płatniczych w charakterze krajowej instytucji pieniądza elektronicznego wymaga uzyskania zezwolenia KNF. </a:t>
            </a:r>
          </a:p>
          <a:p>
            <a:pPr>
              <a:buFontTx/>
              <a:buNone/>
            </a:pPr>
            <a:r>
              <a:rPr lang="pl-PL" sz="2400"/>
              <a:t>2. Zezwolenie, o którym mowa w ust. 1, może być wydane osobie prawnej z siedzibą na terytorium Rzeczypospolitej Polskiej, na jej wniosek. </a:t>
            </a:r>
          </a:p>
          <a:p>
            <a:pPr>
              <a:buFontTx/>
              <a:buNone/>
            </a:pPr>
            <a:r>
              <a:rPr lang="pl-PL" sz="2400" b="1"/>
              <a:t>Art. 132b. </a:t>
            </a:r>
          </a:p>
          <a:p>
            <a:pPr>
              <a:buFontTx/>
              <a:buNone/>
            </a:pPr>
            <a:r>
              <a:rPr lang="pl-PL" sz="2400"/>
              <a:t>1. Zezwolenie, o którym mowa w art. 132a ust. 1, może być wydane podmiotom posiadającym kapitał założycielski w wysokości co najmniej równowartości w walucie polskiej kwoty </a:t>
            </a:r>
            <a:r>
              <a:rPr lang="pl-PL" sz="2400">
                <a:solidFill>
                  <a:srgbClr val="FF0000"/>
                </a:solidFill>
              </a:rPr>
              <a:t>350 000 euro </a:t>
            </a:r>
            <a:r>
              <a:rPr lang="pl-PL" sz="2400"/>
              <a:t>ustalonej przy zastosowaniu kursu średniego ogłaszanego przez NBP obowiązującego w dniu wydania zezwolenia. </a:t>
            </a:r>
          </a:p>
        </p:txBody>
      </p:sp>
    </p:spTree>
    <p:extLst>
      <p:ext uri="{BB962C8B-B14F-4D97-AF65-F5344CB8AC3E}">
        <p14:creationId xmlns:p14="http://schemas.microsoft.com/office/powerpoint/2010/main" val="4146008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ytuł 1"/>
          <p:cNvSpPr>
            <a:spLocks noGrp="1"/>
          </p:cNvSpPr>
          <p:nvPr>
            <p:ph type="title"/>
          </p:nvPr>
        </p:nvSpPr>
        <p:spPr>
          <a:xfrm>
            <a:off x="1981200" y="274639"/>
            <a:ext cx="8229600" cy="993775"/>
          </a:xfrm>
        </p:spPr>
        <p:txBody>
          <a:bodyPr/>
          <a:lstStyle/>
          <a:p>
            <a:r>
              <a:rPr lang="pl-PL" altLang="pl-PL" dirty="0"/>
              <a:t>Źródła prawa (prawo bankowe)</a:t>
            </a:r>
          </a:p>
        </p:txBody>
      </p:sp>
      <p:sp>
        <p:nvSpPr>
          <p:cNvPr id="9219" name="Symbol zastępczy zawartości 2"/>
          <p:cNvSpPr>
            <a:spLocks noGrp="1"/>
          </p:cNvSpPr>
          <p:nvPr>
            <p:ph idx="1"/>
          </p:nvPr>
        </p:nvSpPr>
        <p:spPr>
          <a:xfrm>
            <a:off x="1981200" y="1196975"/>
            <a:ext cx="8229600" cy="4929188"/>
          </a:xfrm>
        </p:spPr>
        <p:txBody>
          <a:bodyPr/>
          <a:lstStyle/>
          <a:p>
            <a:pPr algn="ctr">
              <a:buFontTx/>
              <a:buNone/>
            </a:pPr>
            <a:r>
              <a:rPr lang="pl-PL" altLang="pl-PL" b="1">
                <a:solidFill>
                  <a:srgbClr val="FF0000"/>
                </a:solidFill>
              </a:rPr>
              <a:t>ROZPORZĄDZENIE PARLAMENTU EUROPEJSKIEGO I RADY (UE) </a:t>
            </a:r>
          </a:p>
          <a:p>
            <a:pPr algn="ctr">
              <a:buFontTx/>
              <a:buNone/>
            </a:pPr>
            <a:r>
              <a:rPr lang="pl-PL" altLang="pl-PL" b="1">
                <a:solidFill>
                  <a:srgbClr val="FF0000"/>
                </a:solidFill>
              </a:rPr>
              <a:t> nr 575/2013  </a:t>
            </a:r>
          </a:p>
          <a:p>
            <a:pPr algn="ctr">
              <a:buFontTx/>
              <a:buNone/>
            </a:pPr>
            <a:r>
              <a:rPr lang="pl-PL" altLang="pl-PL" b="1"/>
              <a:t>z dnia 26 czerwca 2013 r. </a:t>
            </a:r>
          </a:p>
          <a:p>
            <a:pPr algn="ctr">
              <a:buFontTx/>
              <a:buNone/>
            </a:pPr>
            <a:r>
              <a:rPr lang="pl-PL" altLang="pl-PL" b="1"/>
              <a:t>w sprawie wymogów ostrożnościowych dla instytucji kredytowych i firm inwestycyjnych, zmieniające rozporządzenie (UE) nr 648/2012 </a:t>
            </a:r>
          </a:p>
          <a:p>
            <a:pPr>
              <a:buFontTx/>
              <a:buNone/>
            </a:pPr>
            <a:endParaRPr lang="pl-PL" altLang="pl-PL" sz="2800" b="1">
              <a:latin typeface="Times New Roman" pitchFamily="18" charset="0"/>
              <a:cs typeface="Times New Roman" pitchFamily="18" charset="0"/>
            </a:endParaRPr>
          </a:p>
          <a:p>
            <a:pPr>
              <a:buFontTx/>
              <a:buNone/>
            </a:pPr>
            <a:r>
              <a:rPr lang="pl-PL" altLang="pl-PL" sz="2800">
                <a:latin typeface="Times New Roman" pitchFamily="18" charset="0"/>
                <a:cs typeface="Times New Roman" pitchFamily="18" charset="0"/>
              </a:rPr>
              <a:t>Dz. Urz. UE L 176 z  27.06.2013 </a:t>
            </a:r>
          </a:p>
          <a:p>
            <a:pPr>
              <a:buFontTx/>
              <a:buNone/>
            </a:pPr>
            <a:endParaRPr lang="pl-PL" altLang="pl-PL" sz="2800" b="1">
              <a:latin typeface="Times New Roman" pitchFamily="18" charset="0"/>
              <a:cs typeface="Times New Roman" pitchFamily="18" charset="0"/>
            </a:endParaRPr>
          </a:p>
          <a:p>
            <a:pPr>
              <a:buFontTx/>
              <a:buNone/>
            </a:pPr>
            <a:endParaRPr lang="pl-PL" altLang="pl-PL" sz="2800" b="1">
              <a:latin typeface="Times New Roman" pitchFamily="18" charset="0"/>
              <a:cs typeface="Times New Roman" pitchFamily="18" charset="0"/>
            </a:endParaRPr>
          </a:p>
        </p:txBody>
      </p:sp>
    </p:spTree>
    <p:extLst>
      <p:ext uri="{BB962C8B-B14F-4D97-AF65-F5344CB8AC3E}">
        <p14:creationId xmlns:p14="http://schemas.microsoft.com/office/powerpoint/2010/main" val="219461254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Grp="1" noChangeArrowheads="1"/>
          </p:cNvSpPr>
          <p:nvPr>
            <p:ph type="body" idx="1"/>
          </p:nvPr>
        </p:nvSpPr>
        <p:spPr>
          <a:xfrm>
            <a:off x="1981200" y="620713"/>
            <a:ext cx="8229600" cy="5505450"/>
          </a:xfrm>
        </p:spPr>
        <p:txBody>
          <a:bodyPr/>
          <a:lstStyle/>
          <a:p>
            <a:pPr>
              <a:buFontTx/>
              <a:buNone/>
              <a:defRPr/>
            </a:pPr>
            <a:r>
              <a:rPr lang="pl-PL" sz="2000" b="1"/>
              <a:t>Art. 132j. </a:t>
            </a:r>
          </a:p>
          <a:p>
            <a:pPr>
              <a:buFontTx/>
              <a:buNone/>
              <a:defRPr/>
            </a:pPr>
            <a:r>
              <a:rPr lang="pl-PL" sz="2000"/>
              <a:t>1. Instytucja pieniądza elektronicznego oprócz działalności w zakresie wydawania pieniądza elektronicznego i świadczenia usług płatniczych może: </a:t>
            </a:r>
          </a:p>
          <a:p>
            <a:pPr indent="-71438">
              <a:buFontTx/>
              <a:buNone/>
              <a:defRPr/>
            </a:pPr>
            <a:r>
              <a:rPr lang="pl-PL" sz="2000"/>
              <a:t>1) świadczyć usługi dodatkowe ściśle powiązane z wydawaniem pieniądza elektronicznego i świadczeniem usług płatniczych, takie jak: </a:t>
            </a:r>
          </a:p>
          <a:p>
            <a:pPr marL="903287" indent="-457200">
              <a:buFontTx/>
              <a:buAutoNum type="alphaLcParenR"/>
              <a:defRPr/>
            </a:pPr>
            <a:r>
              <a:rPr lang="pl-PL" sz="2000"/>
              <a:t>usługi wymiany walut,</a:t>
            </a:r>
          </a:p>
          <a:p>
            <a:pPr marL="903287" indent="-457200">
              <a:buFontTx/>
              <a:buAutoNum type="alphaLcParenR"/>
              <a:defRPr/>
            </a:pPr>
            <a:r>
              <a:rPr lang="pl-PL" sz="2000"/>
              <a:t>usługi bezpiecznego przechowywania środków pieniężnych przekazanych w celu wykonania transakcji płatniczej, </a:t>
            </a:r>
          </a:p>
          <a:p>
            <a:pPr marL="903287" indent="-457200">
              <a:buFontTx/>
              <a:buAutoNum type="alphaLcParenR"/>
              <a:defRPr/>
            </a:pPr>
            <a:r>
              <a:rPr lang="pl-PL" sz="2000"/>
              <a:t>c) usługi przechowywania i przetwarzania danych; </a:t>
            </a:r>
          </a:p>
          <a:p>
            <a:pPr indent="-71438">
              <a:buFontTx/>
              <a:buNone/>
              <a:defRPr/>
            </a:pPr>
            <a:r>
              <a:rPr lang="pl-PL" sz="2000"/>
              <a:t>2) prowadzić systemy płatności; </a:t>
            </a:r>
          </a:p>
          <a:p>
            <a:pPr indent="-71438">
              <a:buFontTx/>
              <a:buNone/>
              <a:defRPr/>
            </a:pPr>
            <a:r>
              <a:rPr lang="pl-PL" sz="2000"/>
              <a:t>3) prowadzić inną działalność gospodarczą. </a:t>
            </a:r>
          </a:p>
        </p:txBody>
      </p:sp>
    </p:spTree>
    <p:extLst>
      <p:ext uri="{BB962C8B-B14F-4D97-AF65-F5344CB8AC3E}">
        <p14:creationId xmlns:p14="http://schemas.microsoft.com/office/powerpoint/2010/main" val="364727585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3"/>
          <p:cNvSpPr>
            <a:spLocks noGrp="1" noChangeArrowheads="1"/>
          </p:cNvSpPr>
          <p:nvPr>
            <p:ph type="body" idx="1"/>
          </p:nvPr>
        </p:nvSpPr>
        <p:spPr>
          <a:xfrm>
            <a:off x="1981200" y="476251"/>
            <a:ext cx="8229600" cy="5649913"/>
          </a:xfrm>
        </p:spPr>
        <p:txBody>
          <a:bodyPr/>
          <a:lstStyle/>
          <a:p>
            <a:pPr eaLnBrk="1" hangingPunct="1">
              <a:buFontTx/>
              <a:buNone/>
            </a:pPr>
            <a:r>
              <a:rPr lang="pl-PL" altLang="pl-PL" b="1"/>
              <a:t>Art. 46.</a:t>
            </a:r>
          </a:p>
          <a:p>
            <a:pPr eaLnBrk="1" hangingPunct="1">
              <a:buFontTx/>
              <a:buNone/>
            </a:pPr>
            <a:r>
              <a:rPr lang="pl-PL" altLang="pl-PL" b="1"/>
              <a:t>Instytucja pieniądza elektronicznego nie może przyjmować w celu zarobkowym pod tytułem zwrotnym środków pieniężnych oraz gromadzić tych środków, w szczególności przyjmować środków pieniężnych podlegających zwrotowi oraz prowadzić rachunków tych środków.</a:t>
            </a:r>
          </a:p>
          <a:p>
            <a:pPr eaLnBrk="1" hangingPunct="1">
              <a:buFontTx/>
              <a:buNone/>
            </a:pPr>
            <a:endParaRPr lang="pl-PL" altLang="pl-PL" b="1"/>
          </a:p>
        </p:txBody>
      </p:sp>
    </p:spTree>
    <p:extLst>
      <p:ext uri="{BB962C8B-B14F-4D97-AF65-F5344CB8AC3E}">
        <p14:creationId xmlns:p14="http://schemas.microsoft.com/office/powerpoint/2010/main" val="157141671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body" idx="1"/>
          </p:nvPr>
        </p:nvSpPr>
        <p:spPr>
          <a:xfrm>
            <a:off x="1229639" y="340553"/>
            <a:ext cx="8981161" cy="5785611"/>
          </a:xfrm>
        </p:spPr>
        <p:txBody>
          <a:bodyPr/>
          <a:lstStyle/>
          <a:p>
            <a:pPr eaLnBrk="1" hangingPunct="1">
              <a:buFontTx/>
              <a:buNone/>
            </a:pPr>
            <a:r>
              <a:rPr lang="pl-PL" altLang="pl-PL" sz="2800"/>
              <a:t>Instytucje płatnicze</a:t>
            </a:r>
          </a:p>
          <a:p>
            <a:pPr eaLnBrk="1" hangingPunct="1">
              <a:buFontTx/>
              <a:buNone/>
            </a:pPr>
            <a:r>
              <a:rPr lang="pl-PL" altLang="pl-PL" sz="2400">
                <a:latin typeface="Times New Roman" pitchFamily="18" charset="0"/>
              </a:rPr>
              <a:t>art. 2 pkt 11 u.u.p.</a:t>
            </a:r>
          </a:p>
          <a:p>
            <a:pPr eaLnBrk="1" hangingPunct="1">
              <a:buFontTx/>
              <a:buNone/>
            </a:pPr>
            <a:r>
              <a:rPr lang="pl-PL" altLang="pl-PL" sz="2400">
                <a:latin typeface="Times New Roman" pitchFamily="18" charset="0"/>
              </a:rPr>
              <a:t>Instytucja płatnicza to krajowa instytucja płatnicza i unijna instytucja płatnicza</a:t>
            </a:r>
          </a:p>
          <a:p>
            <a:pPr eaLnBrk="1" hangingPunct="1">
              <a:buFontTx/>
              <a:buNone/>
            </a:pPr>
            <a:r>
              <a:rPr lang="pl-PL" altLang="pl-PL" sz="2400">
                <a:latin typeface="Times New Roman"/>
                <a:cs typeface="Times New Roman"/>
              </a:rPr>
              <a:t>art. 2 pkt 16 u.u.p.</a:t>
            </a:r>
          </a:p>
          <a:p>
            <a:pPr eaLnBrk="1" hangingPunct="1">
              <a:buNone/>
            </a:pPr>
            <a:r>
              <a:rPr lang="pl-PL" altLang="pl-PL" sz="2400">
                <a:latin typeface="Times New Roman"/>
                <a:cs typeface="Times New Roman"/>
              </a:rPr>
              <a:t>krajowa instytucja płatnicza – </a:t>
            </a:r>
            <a:r>
              <a:rPr lang="pl-PL" altLang="pl-PL" sz="2400">
                <a:solidFill>
                  <a:srgbClr val="FF0000"/>
                </a:solidFill>
                <a:latin typeface="Times New Roman"/>
                <a:cs typeface="Times New Roman"/>
              </a:rPr>
              <a:t>osoba prawna</a:t>
            </a:r>
            <a:r>
              <a:rPr lang="pl-PL" altLang="pl-PL" sz="2400">
                <a:latin typeface="Times New Roman"/>
                <a:cs typeface="Times New Roman"/>
              </a:rPr>
              <a:t>,  która zgodnie z art. 60 ust. 1 uzyskała </a:t>
            </a:r>
            <a:r>
              <a:rPr lang="pl-PL" altLang="pl-PL" sz="2400">
                <a:solidFill>
                  <a:srgbClr val="0070C0"/>
                </a:solidFill>
                <a:latin typeface="Times New Roman"/>
                <a:cs typeface="Times New Roman"/>
              </a:rPr>
              <a:t>zezwolenie na prowadzenie działalności w charakterze instytucji płatniczej</a:t>
            </a:r>
            <a:endParaRPr lang="pl-PL" altLang="pl-PL" sz="2400">
              <a:solidFill>
                <a:srgbClr val="000000"/>
              </a:solidFill>
              <a:latin typeface="Times New Roman"/>
              <a:cs typeface="Times New Roman"/>
            </a:endParaRPr>
          </a:p>
          <a:p>
            <a:pPr eaLnBrk="1" hangingPunct="1">
              <a:buFontTx/>
              <a:buNone/>
            </a:pPr>
            <a:r>
              <a:rPr lang="pl-PL" altLang="pl-PL" sz="2400">
                <a:latin typeface="Times New Roman" pitchFamily="18" charset="0"/>
              </a:rPr>
              <a:t>Unijna instytucja płatnicza – osoba prawna, której właściwe organy nadzorcze wydały zezwolenie na świadczenie usług płatniczych</a:t>
            </a:r>
          </a:p>
          <a:p>
            <a:pPr>
              <a:buNone/>
            </a:pPr>
            <a:endParaRPr lang="pl-PL" sz="2400" dirty="0">
              <a:latin typeface="Times New Roman"/>
              <a:cs typeface="Times New Roman"/>
            </a:endParaRPr>
          </a:p>
          <a:p>
            <a:pPr>
              <a:buNone/>
            </a:pPr>
            <a:r>
              <a:rPr lang="pl-PL" sz="1800">
                <a:latin typeface="Times New Roman"/>
                <a:cs typeface="Times New Roman"/>
              </a:rPr>
              <a:t>2a) biuro usług płatniczych – osoba fizyczna, osoba prawna oraz jednostka organizacyjna niebędąca osobą prawną, której ustawa </a:t>
            </a:r>
            <a:r>
              <a:rPr lang="pl-PL" sz="1800" dirty="0">
                <a:latin typeface="Times New Roman"/>
                <a:cs typeface="Times New Roman"/>
              </a:rPr>
              <a:t>przyznaje zdolność prawną, wpisaną do rejestru biur usług płatniczych, prowadzącą działalność w zakresie świadczenia usługi płatniczej, o której mowa w art. 3 ust. 1 pkt 6 (świadczenie usługi przekazu pieniężnego);</a:t>
            </a:r>
            <a:endParaRPr lang="pl-PL" sz="1800">
              <a:latin typeface="Times New Roman"/>
              <a:cs typeface="Times New Roman"/>
            </a:endParaRPr>
          </a:p>
        </p:txBody>
      </p:sp>
    </p:spTree>
    <p:extLst>
      <p:ext uri="{BB962C8B-B14F-4D97-AF65-F5344CB8AC3E}">
        <p14:creationId xmlns:p14="http://schemas.microsoft.com/office/powerpoint/2010/main" val="336651567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ymbol zastępczy zawartości 2"/>
          <p:cNvSpPr>
            <a:spLocks noGrp="1"/>
          </p:cNvSpPr>
          <p:nvPr>
            <p:ph idx="1"/>
          </p:nvPr>
        </p:nvSpPr>
        <p:spPr>
          <a:xfrm>
            <a:off x="812105" y="620713"/>
            <a:ext cx="10390338" cy="5505450"/>
          </a:xfrm>
        </p:spPr>
        <p:txBody>
          <a:bodyPr/>
          <a:lstStyle/>
          <a:p>
            <a:pPr marL="0" indent="0">
              <a:buNone/>
            </a:pPr>
            <a:r>
              <a:rPr lang="pl-PL" sz="2800" b="1">
                <a:cs typeface="Arial"/>
              </a:rPr>
              <a:t>7b) mała instytucja płatnicza</a:t>
            </a:r>
            <a:r>
              <a:rPr lang="pl-PL" sz="2800">
                <a:cs typeface="Arial"/>
              </a:rPr>
              <a:t> - osoba fizyczna, osoba prawna oraz jednostka </a:t>
            </a:r>
            <a:r>
              <a:rPr lang="pl-PL" sz="2800" dirty="0">
                <a:cs typeface="Arial"/>
              </a:rPr>
              <a:t>organizacyjna niebędąca osobą prawną, której ustawa przyznaje zdolność prawną, wpisana do rejestru, o którym mowa w art. 4 ust. 3, prowadząca działalność w zakresie którejkolwiek z usług płatniczych, o których mowa w art. 3 ust. 1 pkt 1-6, i nieprowadzącą działalności w zakresie usług płatniczych, o których mowa w art. 3 ust. 1 pkt 7 lub 8 (chodzi o </a:t>
            </a:r>
            <a:r>
              <a:rPr lang="pl-PL" sz="2800">
                <a:cs typeface="Arial"/>
              </a:rPr>
              <a:t>świadczenie usługi inicjowania transakcji płatniczej lub świadczenie usługi dostępu do informacji o rachunku)</a:t>
            </a:r>
          </a:p>
          <a:p>
            <a:pPr>
              <a:buNone/>
            </a:pPr>
            <a:endParaRPr lang="pl-PL" sz="2400" dirty="0">
              <a:cs typeface="Arial"/>
            </a:endParaRPr>
          </a:p>
        </p:txBody>
      </p:sp>
    </p:spTree>
    <p:extLst>
      <p:ext uri="{BB962C8B-B14F-4D97-AF65-F5344CB8AC3E}">
        <p14:creationId xmlns:p14="http://schemas.microsoft.com/office/powerpoint/2010/main" val="253473103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608D677-F2CF-4329-A779-C78D8B526105}"/>
              </a:ext>
            </a:extLst>
          </p:cNvPr>
          <p:cNvSpPr>
            <a:spLocks noGrp="1"/>
          </p:cNvSpPr>
          <p:nvPr>
            <p:ph idx="1"/>
          </p:nvPr>
        </p:nvSpPr>
        <p:spPr>
          <a:xfrm>
            <a:off x="609600" y="660749"/>
            <a:ext cx="10972800" cy="5465415"/>
          </a:xfrm>
        </p:spPr>
        <p:txBody>
          <a:bodyPr/>
          <a:lstStyle/>
          <a:p>
            <a:pPr>
              <a:buNone/>
            </a:pPr>
            <a:r>
              <a:rPr lang="pl-PL" sz="2400" dirty="0">
                <a:cs typeface="Arial"/>
              </a:rPr>
              <a:t>Pkt 9</a:t>
            </a:r>
          </a:p>
          <a:p>
            <a:pPr>
              <a:buNone/>
            </a:pPr>
            <a:r>
              <a:rPr lang="pl-PL" sz="2400" dirty="0">
                <a:cs typeface="Arial"/>
              </a:rPr>
              <a:t>hybrydowa instytucja płatnicza – instytucja płatnicza wykonująca oprócz usług płatniczych inną działalność gospodarczą</a:t>
            </a:r>
          </a:p>
          <a:p>
            <a:pPr>
              <a:buNone/>
            </a:pPr>
            <a:r>
              <a:rPr lang="pl-PL" sz="2400" dirty="0">
                <a:cs typeface="Arial"/>
              </a:rPr>
              <a:t>9a)hybrydowe biuro usług płatniczych - biuro usług płatniczych wykonujące oprócz usługi płatniczej, o której mowa w art. 3 ust. 1 pkt 6, inną działalność gospodarczą;</a:t>
            </a:r>
          </a:p>
          <a:p>
            <a:pPr>
              <a:buNone/>
            </a:pPr>
            <a:r>
              <a:rPr lang="pl-PL" sz="2400" dirty="0">
                <a:cs typeface="Arial"/>
              </a:rPr>
              <a:t>9aa)hybrydowa mała instytucja płatnicza - małą instytucję płatniczą wykonującą oprócz którejkolwiek z usług płatniczych, o których mowa w art. 3 ust. 1 pkt 1-6, lub działalności, o której mowa w art. 74 ust. 1 pkt 1 i ust. 3, inną działalność gospodarczą;</a:t>
            </a:r>
            <a:endParaRPr lang="pl-PL" sz="2400" dirty="0"/>
          </a:p>
          <a:p>
            <a:pPr marL="0" indent="0">
              <a:buNone/>
            </a:pPr>
            <a:endParaRPr lang="pl-PL" dirty="0">
              <a:cs typeface="Arial"/>
            </a:endParaRPr>
          </a:p>
        </p:txBody>
      </p:sp>
    </p:spTree>
    <p:extLst>
      <p:ext uri="{BB962C8B-B14F-4D97-AF65-F5344CB8AC3E}">
        <p14:creationId xmlns:p14="http://schemas.microsoft.com/office/powerpoint/2010/main" val="3873337278"/>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936D949-239B-4461-8A22-B5E846ED7CFA}"/>
              </a:ext>
            </a:extLst>
          </p:cNvPr>
          <p:cNvSpPr>
            <a:spLocks noGrp="1"/>
          </p:cNvSpPr>
          <p:nvPr>
            <p:ph idx="1"/>
          </p:nvPr>
        </p:nvSpPr>
        <p:spPr>
          <a:xfrm>
            <a:off x="609600" y="222338"/>
            <a:ext cx="10972800" cy="6467497"/>
          </a:xfrm>
        </p:spPr>
        <p:txBody>
          <a:bodyPr/>
          <a:lstStyle/>
          <a:p>
            <a:pPr>
              <a:buNone/>
            </a:pPr>
            <a:r>
              <a:rPr lang="pl-PL" sz="1600" b="1">
                <a:cs typeface="Arial"/>
              </a:rPr>
              <a:t>Art.  3 ust. 1 u.u.p. </a:t>
            </a:r>
            <a:r>
              <a:rPr lang="pl-PL" sz="1600">
                <a:cs typeface="Arial"/>
              </a:rPr>
              <a:t>Przez usługi płatnicze rozumie się działalność polegającą na:</a:t>
            </a:r>
          </a:p>
          <a:p>
            <a:pPr>
              <a:buNone/>
            </a:pPr>
            <a:endParaRPr lang="pl-PL" sz="1600" dirty="0">
              <a:cs typeface="Arial"/>
            </a:endParaRPr>
          </a:p>
          <a:p>
            <a:pPr>
              <a:spcBef>
                <a:spcPts val="0"/>
              </a:spcBef>
              <a:buNone/>
            </a:pPr>
            <a:r>
              <a:rPr lang="pl-PL" sz="1600">
                <a:cs typeface="Arial"/>
              </a:rPr>
              <a:t>1)przyjmowaniu wpłat</a:t>
            </a:r>
            <a:r>
              <a:rPr lang="pl-PL" sz="1600" b="1">
                <a:cs typeface="Arial"/>
              </a:rPr>
              <a:t> gotówki </a:t>
            </a:r>
            <a:r>
              <a:rPr lang="pl-PL" sz="1600">
                <a:cs typeface="Arial"/>
              </a:rPr>
              <a:t>i dokonywaniu wypłat </a:t>
            </a:r>
            <a:r>
              <a:rPr lang="pl-PL" sz="1600" b="1">
                <a:cs typeface="Arial"/>
              </a:rPr>
              <a:t>gotówki </a:t>
            </a:r>
            <a:r>
              <a:rPr lang="pl-PL" sz="1600">
                <a:cs typeface="Arial"/>
              </a:rPr>
              <a:t>z r</a:t>
            </a:r>
            <a:r>
              <a:rPr lang="pl-PL" sz="1600" b="1">
                <a:cs typeface="Arial"/>
              </a:rPr>
              <a:t>achunku płatniczego</a:t>
            </a:r>
            <a:r>
              <a:rPr lang="pl-PL" sz="1600">
                <a:cs typeface="Arial"/>
              </a:rPr>
              <a:t> oraz wszelkie działania niezbędne do prowadzenia rachunku;</a:t>
            </a:r>
            <a:endParaRPr lang="pl-PL">
              <a:cs typeface="Arial"/>
            </a:endParaRPr>
          </a:p>
          <a:p>
            <a:pPr>
              <a:spcBef>
                <a:spcPts val="0"/>
              </a:spcBef>
              <a:buNone/>
            </a:pPr>
            <a:r>
              <a:rPr lang="pl-PL" sz="1600">
                <a:cs typeface="Arial"/>
              </a:rPr>
              <a:t>2)</a:t>
            </a:r>
            <a:r>
              <a:rPr lang="pl-PL" sz="1600" b="1">
                <a:cs typeface="Arial"/>
              </a:rPr>
              <a:t>wykonywaniu transakcji płatniczych</a:t>
            </a:r>
            <a:r>
              <a:rPr lang="pl-PL" sz="1600">
                <a:cs typeface="Arial"/>
              </a:rPr>
              <a:t>, w tym transferu środków pieniężnych na rachunek płatniczy u dostawcy użytkownika lub u innego dostawcy:</a:t>
            </a:r>
          </a:p>
          <a:p>
            <a:pPr>
              <a:spcBef>
                <a:spcPts val="0"/>
              </a:spcBef>
              <a:buNone/>
            </a:pPr>
            <a:r>
              <a:rPr lang="pl-PL" sz="1600">
                <a:cs typeface="Arial"/>
              </a:rPr>
              <a:t>a)przez wykonywanie usług polecenia zapłaty, w tym jednorazowych poleceń zapłaty,</a:t>
            </a:r>
          </a:p>
          <a:p>
            <a:pPr>
              <a:spcBef>
                <a:spcPts val="0"/>
              </a:spcBef>
              <a:buNone/>
            </a:pPr>
            <a:r>
              <a:rPr lang="pl-PL" sz="1600">
                <a:cs typeface="Arial"/>
              </a:rPr>
              <a:t>b)przy użyciu karty płatniczej lub podobnego instrumentu płatniczego,</a:t>
            </a:r>
          </a:p>
          <a:p>
            <a:pPr>
              <a:spcBef>
                <a:spcPts val="0"/>
              </a:spcBef>
              <a:buNone/>
            </a:pPr>
            <a:r>
              <a:rPr lang="pl-PL" sz="1600">
                <a:cs typeface="Arial"/>
              </a:rPr>
              <a:t>c)przez wykonywanie usług polecenia przelewu, w tym stałych zleceń;</a:t>
            </a:r>
          </a:p>
          <a:p>
            <a:pPr>
              <a:spcBef>
                <a:spcPts val="0"/>
              </a:spcBef>
              <a:buNone/>
            </a:pPr>
            <a:r>
              <a:rPr lang="pl-PL" sz="1600">
                <a:cs typeface="Arial"/>
              </a:rPr>
              <a:t>3)wykonywaniu transakcji płatniczych wymienionych w pkt 2, w ciężar środków pieniężnych udostępnionych użytkownikowi z tytułu kredytu, a w przypadku instytucji płatniczej lub instytucji pieniądza elektronicznego - kredytu, o którym mowa w art. 74 ust. 3 lub art. 132j ust. 3;</a:t>
            </a:r>
          </a:p>
          <a:p>
            <a:pPr>
              <a:spcBef>
                <a:spcPts val="0"/>
              </a:spcBef>
              <a:buNone/>
            </a:pPr>
            <a:r>
              <a:rPr lang="pl-PL" sz="1600">
                <a:cs typeface="Arial"/>
              </a:rPr>
              <a:t>4)</a:t>
            </a:r>
            <a:r>
              <a:rPr lang="pl-PL" sz="1600" b="1">
                <a:cs typeface="Arial"/>
              </a:rPr>
              <a:t>wydawaniu instrumentów płatniczych</a:t>
            </a:r>
            <a:r>
              <a:rPr lang="pl-PL" sz="1600">
                <a:cs typeface="Arial"/>
              </a:rPr>
              <a:t>;</a:t>
            </a:r>
          </a:p>
          <a:p>
            <a:pPr>
              <a:spcBef>
                <a:spcPts val="0"/>
              </a:spcBef>
              <a:buNone/>
            </a:pPr>
            <a:r>
              <a:rPr lang="pl-PL" sz="1600">
                <a:cs typeface="Arial"/>
              </a:rPr>
              <a:t>5)</a:t>
            </a:r>
            <a:r>
              <a:rPr lang="pl-PL" sz="1600" b="1">
                <a:cs typeface="Arial"/>
              </a:rPr>
              <a:t>umożliwianiu akceptowania instrumentów płatniczych oraz wykonywania transakcji płatniczych</a:t>
            </a:r>
            <a:r>
              <a:rPr lang="pl-PL" sz="1600">
                <a:cs typeface="Arial"/>
              </a:rPr>
              <a:t>, zainicjowanych instrumentem płatniczym płatnika przez akceptanta lub za jego pośrednictwem, polegających w szczególności na obsłudze autoryzacji, przesyłaniu do wydawcy instrumentu płatniczego lub systemów płatności zleceń płatniczych płatnika lub akceptanta, mających na celu przekazanie akceptantowi należnych mu środków, z wyłączeniem czynności polegających na rozliczaniu i rozrachunku tych transakcji w ramach systemu płatności w rozumieniu ustawy o ostateczności rozrachunku (acquiring);</a:t>
            </a:r>
          </a:p>
          <a:p>
            <a:pPr>
              <a:spcBef>
                <a:spcPts val="0"/>
              </a:spcBef>
              <a:buNone/>
            </a:pPr>
            <a:r>
              <a:rPr lang="pl-PL" sz="1600">
                <a:cs typeface="Arial"/>
              </a:rPr>
              <a:t>6)</a:t>
            </a:r>
            <a:r>
              <a:rPr lang="pl-PL" sz="1600" b="1">
                <a:cs typeface="Arial"/>
              </a:rPr>
              <a:t>świadczeniu usługi przekazu pieniężnego</a:t>
            </a:r>
            <a:r>
              <a:rPr lang="pl-PL" sz="1600">
                <a:cs typeface="Arial"/>
              </a:rPr>
              <a:t>;</a:t>
            </a:r>
          </a:p>
          <a:p>
            <a:pPr>
              <a:spcBef>
                <a:spcPts val="0"/>
              </a:spcBef>
              <a:buNone/>
            </a:pPr>
            <a:r>
              <a:rPr lang="pl-PL" sz="1600">
                <a:cs typeface="Arial"/>
              </a:rPr>
              <a:t>7)</a:t>
            </a:r>
            <a:r>
              <a:rPr lang="pl-PL" sz="1600" b="1">
                <a:cs typeface="Arial"/>
              </a:rPr>
              <a:t>świadczeniu usługi inicjowania transakcji płatniczej</a:t>
            </a:r>
            <a:r>
              <a:rPr lang="pl-PL" sz="1600">
                <a:cs typeface="Arial"/>
              </a:rPr>
              <a:t>;</a:t>
            </a:r>
            <a:endParaRPr lang="pl-PL">
              <a:cs typeface="Arial"/>
            </a:endParaRPr>
          </a:p>
          <a:p>
            <a:pPr>
              <a:spcBef>
                <a:spcPts val="0"/>
              </a:spcBef>
              <a:buNone/>
            </a:pPr>
            <a:r>
              <a:rPr lang="pl-PL" sz="1600">
                <a:cs typeface="Arial"/>
              </a:rPr>
              <a:t>8)</a:t>
            </a:r>
            <a:r>
              <a:rPr lang="pl-PL" sz="1600" b="1">
                <a:cs typeface="Arial"/>
              </a:rPr>
              <a:t>świadczeniu usługi dostępu do informacji o rachunku</a:t>
            </a:r>
            <a:r>
              <a:rPr lang="pl-PL" dirty="0">
                <a:cs typeface="Arial"/>
              </a:rPr>
              <a:t>.</a:t>
            </a:r>
          </a:p>
          <a:p>
            <a:pPr marL="0" indent="0">
              <a:buNone/>
            </a:pPr>
            <a:endParaRPr lang="pl-PL" dirty="0">
              <a:cs typeface="Arial"/>
            </a:endParaRPr>
          </a:p>
        </p:txBody>
      </p:sp>
    </p:spTree>
    <p:extLst>
      <p:ext uri="{BB962C8B-B14F-4D97-AF65-F5344CB8AC3E}">
        <p14:creationId xmlns:p14="http://schemas.microsoft.com/office/powerpoint/2010/main" val="96268504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135189" y="476250"/>
            <a:ext cx="2232025" cy="5905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5" name="Prostokąt 4"/>
          <p:cNvSpPr/>
          <p:nvPr/>
        </p:nvSpPr>
        <p:spPr>
          <a:xfrm>
            <a:off x="4943475" y="1125539"/>
            <a:ext cx="2089150" cy="51831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6" name="Prostokąt 5"/>
          <p:cNvSpPr/>
          <p:nvPr/>
        </p:nvSpPr>
        <p:spPr>
          <a:xfrm>
            <a:off x="7608888" y="476251"/>
            <a:ext cx="2087562" cy="58324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7" name="Prostokąt 6"/>
          <p:cNvSpPr/>
          <p:nvPr/>
        </p:nvSpPr>
        <p:spPr>
          <a:xfrm>
            <a:off x="2351088" y="765175"/>
            <a:ext cx="1873250" cy="86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a:solidFill>
                  <a:schemeClr val="tx1"/>
                </a:solidFill>
              </a:rPr>
              <a:t>Faza I – inicjacja transakcji płatniczej</a:t>
            </a:r>
          </a:p>
        </p:txBody>
      </p:sp>
      <p:sp>
        <p:nvSpPr>
          <p:cNvPr id="8" name="Prostokąt 7"/>
          <p:cNvSpPr/>
          <p:nvPr/>
        </p:nvSpPr>
        <p:spPr>
          <a:xfrm>
            <a:off x="5016501" y="1196976"/>
            <a:ext cx="1871663" cy="936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a:solidFill>
                  <a:schemeClr val="tx1"/>
                </a:solidFill>
              </a:rPr>
              <a:t>Faza II – wykonanie transakcji płatniczej</a:t>
            </a:r>
          </a:p>
        </p:txBody>
      </p:sp>
      <p:sp>
        <p:nvSpPr>
          <p:cNvPr id="9" name="Prostokąt 8"/>
          <p:cNvSpPr/>
          <p:nvPr/>
        </p:nvSpPr>
        <p:spPr>
          <a:xfrm>
            <a:off x="7751763" y="620714"/>
            <a:ext cx="1873250"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a:solidFill>
                  <a:schemeClr val="tx1"/>
                </a:solidFill>
              </a:rPr>
              <a:t>Faza III – faza odbiorcy</a:t>
            </a:r>
            <a:r>
              <a:rPr lang="pl-PL"/>
              <a:t> </a:t>
            </a:r>
          </a:p>
        </p:txBody>
      </p:sp>
      <p:sp>
        <p:nvSpPr>
          <p:cNvPr id="10" name="Prostokąt 9"/>
          <p:cNvSpPr/>
          <p:nvPr/>
        </p:nvSpPr>
        <p:spPr>
          <a:xfrm>
            <a:off x="1631950" y="115889"/>
            <a:ext cx="8712200" cy="288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a:t>Model płatności za pomocą instrumentu płatniczego według  ustawy  </a:t>
            </a:r>
            <a:r>
              <a:rPr lang="pl-PL" err="1"/>
              <a:t>u.u.p</a:t>
            </a:r>
            <a:r>
              <a:rPr lang="pl-PL"/>
              <a:t>.</a:t>
            </a:r>
          </a:p>
        </p:txBody>
      </p:sp>
      <p:sp>
        <p:nvSpPr>
          <p:cNvPr id="130057" name="Rectangle 2"/>
          <p:cNvSpPr>
            <a:spLocks noChangeArrowheads="1"/>
          </p:cNvSpPr>
          <p:nvPr/>
        </p:nvSpPr>
        <p:spPr bwMode="auto">
          <a:xfrm>
            <a:off x="2782889" y="1773239"/>
            <a:ext cx="865187" cy="503237"/>
          </a:xfrm>
          <a:prstGeom prst="rect">
            <a:avLst/>
          </a:prstGeom>
          <a:solidFill>
            <a:schemeClr val="bg1"/>
          </a:solidFill>
          <a:ln w="9525">
            <a:solidFill>
              <a:srgbClr val="000000"/>
            </a:solidFill>
            <a:miter lim="800000"/>
            <a:headEnd/>
            <a:tailEnd/>
          </a:ln>
        </p:spPr>
        <p:txBody>
          <a:bodyPr/>
          <a:lstStyle/>
          <a:p>
            <a:pPr>
              <a:spcAft>
                <a:spcPts val="1000"/>
              </a:spcAft>
            </a:pPr>
            <a:r>
              <a:rPr lang="pl-PL" altLang="pl-PL">
                <a:latin typeface="Calibri" pitchFamily="34" charset="0"/>
              </a:rPr>
              <a:t>płatnik</a:t>
            </a:r>
          </a:p>
          <a:p>
            <a:endParaRPr lang="pl-PL" altLang="pl-PL"/>
          </a:p>
        </p:txBody>
      </p:sp>
      <p:cxnSp>
        <p:nvCxnSpPr>
          <p:cNvPr id="13" name="Łącznik prosty ze strzałką 12"/>
          <p:cNvCxnSpPr>
            <a:stCxn id="130057" idx="2"/>
          </p:cNvCxnSpPr>
          <p:nvPr/>
        </p:nvCxnSpPr>
        <p:spPr>
          <a:xfrm rot="5400000">
            <a:off x="3035301" y="2457451"/>
            <a:ext cx="360362" cy="15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0059" name="Oval 3"/>
          <p:cNvSpPr>
            <a:spLocks noChangeArrowheads="1"/>
          </p:cNvSpPr>
          <p:nvPr/>
        </p:nvSpPr>
        <p:spPr bwMode="auto">
          <a:xfrm>
            <a:off x="2424113" y="2636838"/>
            <a:ext cx="1655762" cy="792162"/>
          </a:xfrm>
          <a:prstGeom prst="ellipse">
            <a:avLst/>
          </a:prstGeom>
          <a:noFill/>
          <a:ln w="9525">
            <a:solidFill>
              <a:srgbClr val="000000"/>
            </a:solidFill>
            <a:round/>
            <a:headEnd/>
            <a:tailEnd/>
          </a:ln>
        </p:spPr>
        <p:txBody>
          <a:bodyPr/>
          <a:lstStyle/>
          <a:p>
            <a:pPr algn="ctr">
              <a:spcAft>
                <a:spcPts val="1000"/>
              </a:spcAft>
            </a:pPr>
            <a:r>
              <a:rPr lang="pl-PL" altLang="pl-PL" sz="1600">
                <a:latin typeface="Calibri" pitchFamily="34" charset="0"/>
              </a:rPr>
              <a:t>instrument płatniczy</a:t>
            </a:r>
            <a:endParaRPr lang="pl-PL" altLang="pl-PL" sz="1600"/>
          </a:p>
        </p:txBody>
      </p:sp>
      <p:sp>
        <p:nvSpPr>
          <p:cNvPr id="130060" name="Oval 4"/>
          <p:cNvSpPr>
            <a:spLocks noChangeArrowheads="1"/>
          </p:cNvSpPr>
          <p:nvPr/>
        </p:nvSpPr>
        <p:spPr bwMode="auto">
          <a:xfrm>
            <a:off x="2351089" y="3716339"/>
            <a:ext cx="1800225" cy="433387"/>
          </a:xfrm>
          <a:prstGeom prst="ellipse">
            <a:avLst/>
          </a:prstGeom>
          <a:solidFill>
            <a:srgbClr val="FFFFFF"/>
          </a:solidFill>
          <a:ln w="9525">
            <a:solidFill>
              <a:srgbClr val="000000"/>
            </a:solidFill>
            <a:round/>
            <a:headEnd/>
            <a:tailEnd/>
          </a:ln>
        </p:spPr>
        <p:txBody>
          <a:bodyPr/>
          <a:lstStyle/>
          <a:p>
            <a:pPr>
              <a:spcAft>
                <a:spcPts val="1000"/>
              </a:spcAft>
            </a:pPr>
            <a:r>
              <a:rPr lang="pl-PL" altLang="pl-PL" sz="1600">
                <a:latin typeface="Calibri" pitchFamily="34" charset="0"/>
              </a:rPr>
              <a:t>autentykacja</a:t>
            </a:r>
            <a:endParaRPr lang="pl-PL" altLang="pl-PL" sz="1600"/>
          </a:p>
        </p:txBody>
      </p:sp>
      <p:cxnSp>
        <p:nvCxnSpPr>
          <p:cNvPr id="24" name="Łącznik prosty ze strzałką 23"/>
          <p:cNvCxnSpPr/>
          <p:nvPr/>
        </p:nvCxnSpPr>
        <p:spPr>
          <a:xfrm rot="5400000">
            <a:off x="3073400" y="3573463"/>
            <a:ext cx="28575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Łącznik prosty ze strzałką 33"/>
          <p:cNvCxnSpPr>
            <a:endCxn id="130081" idx="0"/>
          </p:cNvCxnSpPr>
          <p:nvPr/>
        </p:nvCxnSpPr>
        <p:spPr>
          <a:xfrm rot="5400000">
            <a:off x="2928144" y="4941094"/>
            <a:ext cx="287338"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0063" name="Rectangle 6"/>
          <p:cNvSpPr>
            <a:spLocks noChangeArrowheads="1"/>
          </p:cNvSpPr>
          <p:nvPr/>
        </p:nvSpPr>
        <p:spPr bwMode="auto">
          <a:xfrm>
            <a:off x="1703388" y="3500438"/>
            <a:ext cx="1116012" cy="360362"/>
          </a:xfrm>
          <a:prstGeom prst="rect">
            <a:avLst/>
          </a:prstGeom>
          <a:solidFill>
            <a:srgbClr val="FFFFFF"/>
          </a:solidFill>
          <a:ln w="9525">
            <a:solidFill>
              <a:srgbClr val="000000"/>
            </a:solidFill>
            <a:miter lim="800000"/>
            <a:headEnd/>
            <a:tailEnd/>
          </a:ln>
        </p:spPr>
        <p:txBody>
          <a:bodyPr/>
          <a:lstStyle/>
          <a:p>
            <a:pPr>
              <a:spcAft>
                <a:spcPts val="1000"/>
              </a:spcAft>
            </a:pPr>
            <a:r>
              <a:rPr lang="pl-PL" altLang="pl-PL" sz="1400">
                <a:latin typeface="Calibri" pitchFamily="34" charset="0"/>
              </a:rPr>
              <a:t>negatywna</a:t>
            </a:r>
            <a:endParaRPr lang="pl-PL" altLang="pl-PL" sz="1400"/>
          </a:p>
        </p:txBody>
      </p:sp>
      <p:cxnSp>
        <p:nvCxnSpPr>
          <p:cNvPr id="42" name="Łącznik prosty ze strzałką 41"/>
          <p:cNvCxnSpPr>
            <a:endCxn id="130065" idx="2"/>
          </p:cNvCxnSpPr>
          <p:nvPr/>
        </p:nvCxnSpPr>
        <p:spPr>
          <a:xfrm rot="5400000" flipH="1" flipV="1">
            <a:off x="1866107" y="3339307"/>
            <a:ext cx="287338" cy="349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0065" name="Text Box 7"/>
          <p:cNvSpPr txBox="1">
            <a:spLocks noChangeArrowheads="1"/>
          </p:cNvSpPr>
          <p:nvPr/>
        </p:nvSpPr>
        <p:spPr bwMode="auto">
          <a:xfrm>
            <a:off x="1631951" y="2133600"/>
            <a:ext cx="792163" cy="1079500"/>
          </a:xfrm>
          <a:prstGeom prst="rect">
            <a:avLst/>
          </a:prstGeom>
          <a:solidFill>
            <a:srgbClr val="FFFFFF"/>
          </a:solidFill>
          <a:ln w="9525">
            <a:solidFill>
              <a:srgbClr val="000000"/>
            </a:solidFill>
            <a:miter lim="800000"/>
            <a:headEnd/>
            <a:tailEnd/>
          </a:ln>
        </p:spPr>
        <p:txBody>
          <a:bodyPr/>
          <a:lstStyle/>
          <a:p>
            <a:pPr>
              <a:spcAft>
                <a:spcPts val="1000"/>
              </a:spcAft>
            </a:pPr>
            <a:r>
              <a:rPr lang="pl-PL" altLang="pl-PL" sz="1100">
                <a:latin typeface="Calibri" pitchFamily="34" charset="0"/>
              </a:rPr>
              <a:t>Odmowa </a:t>
            </a:r>
          </a:p>
          <a:p>
            <a:pPr>
              <a:spcAft>
                <a:spcPts val="1000"/>
              </a:spcAft>
            </a:pPr>
            <a:r>
              <a:rPr lang="pl-PL" altLang="pl-PL" sz="1100">
                <a:latin typeface="Calibri" pitchFamily="34" charset="0"/>
              </a:rPr>
              <a:t>wykonan</a:t>
            </a:r>
          </a:p>
          <a:p>
            <a:pPr>
              <a:spcAft>
                <a:spcPts val="1000"/>
              </a:spcAft>
            </a:pPr>
            <a:r>
              <a:rPr lang="pl-PL" altLang="pl-PL" sz="1100">
                <a:latin typeface="Calibri" pitchFamily="34" charset="0"/>
              </a:rPr>
              <a:t>ia zlecenia </a:t>
            </a:r>
            <a:endParaRPr lang="pl-PL" altLang="pl-PL" sz="1100"/>
          </a:p>
        </p:txBody>
      </p:sp>
      <p:sp>
        <p:nvSpPr>
          <p:cNvPr id="130066" name="Rectangle 8"/>
          <p:cNvSpPr>
            <a:spLocks noChangeArrowheads="1"/>
          </p:cNvSpPr>
          <p:nvPr/>
        </p:nvSpPr>
        <p:spPr bwMode="auto">
          <a:xfrm>
            <a:off x="1774826" y="4868863"/>
            <a:ext cx="868363" cy="863600"/>
          </a:xfrm>
          <a:prstGeom prst="rect">
            <a:avLst/>
          </a:prstGeom>
          <a:solidFill>
            <a:srgbClr val="FFFFFF"/>
          </a:solidFill>
          <a:ln w="9525">
            <a:solidFill>
              <a:srgbClr val="000000"/>
            </a:solidFill>
            <a:miter lim="800000"/>
            <a:headEnd/>
            <a:tailEnd/>
          </a:ln>
        </p:spPr>
        <p:txBody>
          <a:bodyPr/>
          <a:lstStyle/>
          <a:p>
            <a:pPr>
              <a:spcAft>
                <a:spcPts val="1000"/>
              </a:spcAft>
            </a:pPr>
            <a:r>
              <a:rPr lang="pl-PL" altLang="pl-PL" sz="1200">
                <a:latin typeface="Calibri" pitchFamily="34" charset="0"/>
              </a:rPr>
              <a:t>Odmowa wykonania zl. płatnicz.</a:t>
            </a:r>
            <a:endParaRPr lang="pl-PL" altLang="pl-PL" sz="1200"/>
          </a:p>
        </p:txBody>
      </p:sp>
      <p:sp>
        <p:nvSpPr>
          <p:cNvPr id="51" name="Prostokąt 50"/>
          <p:cNvSpPr/>
          <p:nvPr/>
        </p:nvSpPr>
        <p:spPr>
          <a:xfrm>
            <a:off x="1847850" y="2420938"/>
            <a:ext cx="4103688" cy="42481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52" name="Prostokąt 51"/>
          <p:cNvSpPr/>
          <p:nvPr/>
        </p:nvSpPr>
        <p:spPr>
          <a:xfrm>
            <a:off x="6096000" y="2420938"/>
            <a:ext cx="4248150" cy="42481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53" name="Prostokąt 52"/>
          <p:cNvSpPr/>
          <p:nvPr/>
        </p:nvSpPr>
        <p:spPr>
          <a:xfrm>
            <a:off x="2208214" y="6237289"/>
            <a:ext cx="3527425"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chemeClr val="tx1"/>
              </a:solidFill>
            </a:endParaRPr>
          </a:p>
          <a:p>
            <a:pPr algn="ctr">
              <a:defRPr/>
            </a:pPr>
            <a:r>
              <a:rPr lang="pl-PL">
                <a:solidFill>
                  <a:schemeClr val="tx1"/>
                </a:solidFill>
              </a:rPr>
              <a:t>Dostawca usług płatniczych płatnika</a:t>
            </a:r>
            <a:r>
              <a:rPr lang="pl-PL"/>
              <a:t> </a:t>
            </a:r>
          </a:p>
        </p:txBody>
      </p:sp>
      <p:sp>
        <p:nvSpPr>
          <p:cNvPr id="54" name="Prostokąt 53"/>
          <p:cNvSpPr/>
          <p:nvPr/>
        </p:nvSpPr>
        <p:spPr>
          <a:xfrm>
            <a:off x="6456363" y="6237289"/>
            <a:ext cx="3816350" cy="28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chemeClr val="tx1"/>
              </a:solidFill>
            </a:endParaRPr>
          </a:p>
          <a:p>
            <a:pPr algn="ctr">
              <a:defRPr/>
            </a:pPr>
            <a:r>
              <a:rPr lang="pl-PL">
                <a:solidFill>
                  <a:schemeClr val="tx1"/>
                </a:solidFill>
              </a:rPr>
              <a:t>Dostawca usług płatniczych odbiorcy</a:t>
            </a:r>
            <a:r>
              <a:rPr lang="pl-PL"/>
              <a:t> </a:t>
            </a:r>
          </a:p>
        </p:txBody>
      </p:sp>
      <p:sp>
        <p:nvSpPr>
          <p:cNvPr id="55" name="Prostokąt zaokrąglony 54"/>
          <p:cNvSpPr/>
          <p:nvPr/>
        </p:nvSpPr>
        <p:spPr>
          <a:xfrm>
            <a:off x="2640013" y="4437064"/>
            <a:ext cx="1223962" cy="28733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400">
                <a:solidFill>
                  <a:schemeClr val="tx1"/>
                </a:solidFill>
              </a:rPr>
              <a:t>pozytywna</a:t>
            </a:r>
          </a:p>
        </p:txBody>
      </p:sp>
      <p:cxnSp>
        <p:nvCxnSpPr>
          <p:cNvPr id="56" name="Łącznik prosty ze strzałką 55"/>
          <p:cNvCxnSpPr/>
          <p:nvPr/>
        </p:nvCxnSpPr>
        <p:spPr>
          <a:xfrm rot="5400000">
            <a:off x="3072606" y="4293394"/>
            <a:ext cx="287338"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0073" name="AutoShape 9"/>
          <p:cNvSpPr>
            <a:spLocks noChangeArrowheads="1"/>
          </p:cNvSpPr>
          <p:nvPr/>
        </p:nvSpPr>
        <p:spPr bwMode="auto">
          <a:xfrm>
            <a:off x="4367213" y="3213100"/>
            <a:ext cx="1223962" cy="863600"/>
          </a:xfrm>
          <a:prstGeom prst="cube">
            <a:avLst>
              <a:gd name="adj" fmla="val 25000"/>
            </a:avLst>
          </a:prstGeom>
          <a:solidFill>
            <a:srgbClr val="FFFFFF"/>
          </a:solidFill>
          <a:ln w="9525">
            <a:solidFill>
              <a:srgbClr val="000000"/>
            </a:solidFill>
            <a:miter lim="800000"/>
            <a:headEnd/>
            <a:tailEnd/>
          </a:ln>
        </p:spPr>
        <p:txBody>
          <a:bodyPr/>
          <a:lstStyle/>
          <a:p>
            <a:pPr>
              <a:spcAft>
                <a:spcPts val="1000"/>
              </a:spcAft>
            </a:pPr>
            <a:r>
              <a:rPr lang="pl-PL" altLang="pl-PL" sz="1400" b="1">
                <a:solidFill>
                  <a:srgbClr val="FF0000"/>
                </a:solidFill>
                <a:latin typeface="Calibri" pitchFamily="34" charset="0"/>
              </a:rPr>
              <a:t>Rachunek płatniczy</a:t>
            </a:r>
            <a:endParaRPr lang="pl-PL" altLang="pl-PL" sz="1400"/>
          </a:p>
        </p:txBody>
      </p:sp>
      <p:cxnSp>
        <p:nvCxnSpPr>
          <p:cNvPr id="60" name="Łącznik prosty ze strzałką 59"/>
          <p:cNvCxnSpPr/>
          <p:nvPr/>
        </p:nvCxnSpPr>
        <p:spPr>
          <a:xfrm rot="5400000" flipH="1" flipV="1">
            <a:off x="3503613" y="4005263"/>
            <a:ext cx="1223962" cy="122396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0075" name="AutoShape 9"/>
          <p:cNvSpPr>
            <a:spLocks noChangeArrowheads="1"/>
          </p:cNvSpPr>
          <p:nvPr/>
        </p:nvSpPr>
        <p:spPr bwMode="auto">
          <a:xfrm>
            <a:off x="6311901" y="3213100"/>
            <a:ext cx="1223963" cy="863600"/>
          </a:xfrm>
          <a:prstGeom prst="cube">
            <a:avLst>
              <a:gd name="adj" fmla="val 25000"/>
            </a:avLst>
          </a:prstGeom>
          <a:solidFill>
            <a:srgbClr val="FFFFFF"/>
          </a:solidFill>
          <a:ln w="9525">
            <a:solidFill>
              <a:srgbClr val="000000"/>
            </a:solidFill>
            <a:miter lim="800000"/>
            <a:headEnd/>
            <a:tailEnd/>
          </a:ln>
        </p:spPr>
        <p:txBody>
          <a:bodyPr/>
          <a:lstStyle/>
          <a:p>
            <a:pPr>
              <a:spcAft>
                <a:spcPts val="1000"/>
              </a:spcAft>
            </a:pPr>
            <a:r>
              <a:rPr lang="pl-PL" altLang="pl-PL" sz="1400" b="1">
                <a:solidFill>
                  <a:srgbClr val="FF0000"/>
                </a:solidFill>
                <a:latin typeface="Calibri" pitchFamily="34" charset="0"/>
              </a:rPr>
              <a:t>Rachunek płatniczy</a:t>
            </a:r>
            <a:endParaRPr lang="pl-PL" altLang="pl-PL" sz="1400"/>
          </a:p>
        </p:txBody>
      </p:sp>
      <p:sp>
        <p:nvSpPr>
          <p:cNvPr id="67" name="Prostokąt 66"/>
          <p:cNvSpPr/>
          <p:nvPr/>
        </p:nvSpPr>
        <p:spPr>
          <a:xfrm>
            <a:off x="5232400" y="2492376"/>
            <a:ext cx="1511300" cy="5762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a:solidFill>
                  <a:schemeClr val="tx1"/>
                </a:solidFill>
              </a:rPr>
              <a:t>SYSTEM PŁATNOŚCI</a:t>
            </a:r>
          </a:p>
        </p:txBody>
      </p:sp>
      <p:sp>
        <p:nvSpPr>
          <p:cNvPr id="130077" name="AutoShape 10"/>
          <p:cNvSpPr>
            <a:spLocks noChangeArrowheads="1"/>
          </p:cNvSpPr>
          <p:nvPr/>
        </p:nvSpPr>
        <p:spPr bwMode="auto">
          <a:xfrm>
            <a:off x="5448301" y="3284539"/>
            <a:ext cx="1006475" cy="865187"/>
          </a:xfrm>
          <a:prstGeom prst="rightArrow">
            <a:avLst>
              <a:gd name="adj1" fmla="val 50000"/>
              <a:gd name="adj2" fmla="val 43850"/>
            </a:avLst>
          </a:prstGeom>
          <a:solidFill>
            <a:srgbClr val="FFFFFF"/>
          </a:solidFill>
          <a:ln w="9525">
            <a:solidFill>
              <a:srgbClr val="000000"/>
            </a:solidFill>
            <a:miter lim="800000"/>
            <a:headEnd/>
            <a:tailEnd/>
          </a:ln>
        </p:spPr>
        <p:txBody>
          <a:bodyPr/>
          <a:lstStyle/>
          <a:p>
            <a:pPr algn="ctr">
              <a:spcAft>
                <a:spcPts val="1000"/>
              </a:spcAft>
            </a:pPr>
            <a:r>
              <a:rPr lang="pl-PL" altLang="pl-PL" sz="1200" b="1">
                <a:latin typeface="Calibri" pitchFamily="34" charset="0"/>
              </a:rPr>
              <a:t>Transfer środków</a:t>
            </a:r>
            <a:endParaRPr lang="pl-PL" altLang="pl-PL" sz="1200"/>
          </a:p>
        </p:txBody>
      </p:sp>
      <p:sp>
        <p:nvSpPr>
          <p:cNvPr id="130078" name="AutoShape 11"/>
          <p:cNvSpPr>
            <a:spLocks noChangeArrowheads="1"/>
          </p:cNvSpPr>
          <p:nvPr/>
        </p:nvSpPr>
        <p:spPr bwMode="auto">
          <a:xfrm>
            <a:off x="5591176" y="5013326"/>
            <a:ext cx="2665413" cy="1008063"/>
          </a:xfrm>
          <a:prstGeom prst="rightArrow">
            <a:avLst>
              <a:gd name="adj1" fmla="val 50000"/>
              <a:gd name="adj2" fmla="val 25303"/>
            </a:avLst>
          </a:prstGeom>
          <a:solidFill>
            <a:srgbClr val="FFFFFF"/>
          </a:solidFill>
          <a:ln w="9525">
            <a:solidFill>
              <a:srgbClr val="000000"/>
            </a:solidFill>
            <a:miter lim="800000"/>
            <a:headEnd/>
            <a:tailEnd/>
          </a:ln>
        </p:spPr>
        <p:txBody>
          <a:bodyPr/>
          <a:lstStyle/>
          <a:p>
            <a:pPr algn="ctr">
              <a:spcAft>
                <a:spcPts val="1000"/>
              </a:spcAft>
            </a:pPr>
            <a:r>
              <a:rPr lang="pl-PL" altLang="pl-PL" sz="1400">
                <a:latin typeface="Calibri" pitchFamily="34" charset="0"/>
              </a:rPr>
              <a:t>Transfer pieniądza elektronicznego</a:t>
            </a:r>
            <a:endParaRPr lang="pl-PL" altLang="pl-PL" sz="1400"/>
          </a:p>
        </p:txBody>
      </p:sp>
      <p:sp>
        <p:nvSpPr>
          <p:cNvPr id="17420" name="AutoShape 12"/>
          <p:cNvSpPr>
            <a:spLocks noChangeArrowheads="1"/>
          </p:cNvSpPr>
          <p:nvPr/>
        </p:nvSpPr>
        <p:spPr bwMode="auto">
          <a:xfrm>
            <a:off x="8256589" y="4868863"/>
            <a:ext cx="1609725" cy="1223962"/>
          </a:xfrm>
          <a:prstGeom prst="roundRect">
            <a:avLst>
              <a:gd name="adj" fmla="val 16667"/>
            </a:avLst>
          </a:prstGeom>
          <a:solidFill>
            <a:srgbClr val="FFFFFF"/>
          </a:solidFill>
          <a:ln w="9525">
            <a:solidFill>
              <a:srgbClr val="000000"/>
            </a:solidFill>
            <a:round/>
            <a:headEnd/>
            <a:tailEnd/>
          </a:ln>
        </p:spPr>
        <p:txBody>
          <a:bodyPr/>
          <a:lstStyle/>
          <a:p>
            <a:pPr>
              <a:spcAft>
                <a:spcPts val="1000"/>
              </a:spcAft>
              <a:defRPr/>
            </a:pPr>
            <a:r>
              <a:rPr lang="pl-PL" sz="1050">
                <a:latin typeface="Calibri" pitchFamily="34" charset="0"/>
                <a:cs typeface="Arial" pitchFamily="34" charset="0"/>
              </a:rPr>
              <a:t>Instrument płatniczy/urządzenie lub inny sposób elektronicznego (w tym magnetycznego) przechowania pieniądza elektronicznego)</a:t>
            </a:r>
            <a:endParaRPr lang="pl-PL" sz="1050">
              <a:latin typeface="Times New Roman" pitchFamily="18" charset="0"/>
              <a:cs typeface="Arial" pitchFamily="34" charset="0"/>
            </a:endParaRPr>
          </a:p>
          <a:p>
            <a:pPr>
              <a:defRPr/>
            </a:pPr>
            <a:endParaRPr lang="pl-PL">
              <a:latin typeface="Arial" pitchFamily="34" charset="0"/>
              <a:cs typeface="Arial" pitchFamily="34" charset="0"/>
            </a:endParaRPr>
          </a:p>
        </p:txBody>
      </p:sp>
      <p:sp>
        <p:nvSpPr>
          <p:cNvPr id="71" name="AutoShape 12"/>
          <p:cNvSpPr>
            <a:spLocks noChangeArrowheads="1"/>
          </p:cNvSpPr>
          <p:nvPr/>
        </p:nvSpPr>
        <p:spPr bwMode="auto">
          <a:xfrm>
            <a:off x="3935414" y="5013326"/>
            <a:ext cx="1609725" cy="1223963"/>
          </a:xfrm>
          <a:prstGeom prst="roundRect">
            <a:avLst>
              <a:gd name="adj" fmla="val 16667"/>
            </a:avLst>
          </a:prstGeom>
          <a:solidFill>
            <a:srgbClr val="FFFFFF"/>
          </a:solidFill>
          <a:ln w="9525">
            <a:solidFill>
              <a:srgbClr val="000000"/>
            </a:solidFill>
            <a:round/>
            <a:headEnd/>
            <a:tailEnd/>
          </a:ln>
        </p:spPr>
        <p:txBody>
          <a:bodyPr/>
          <a:lstStyle/>
          <a:p>
            <a:pPr>
              <a:spcAft>
                <a:spcPts val="1000"/>
              </a:spcAft>
              <a:defRPr/>
            </a:pPr>
            <a:r>
              <a:rPr lang="pl-PL" sz="1050">
                <a:latin typeface="Calibri" pitchFamily="34" charset="0"/>
                <a:cs typeface="Arial" pitchFamily="34" charset="0"/>
              </a:rPr>
              <a:t>Instrument płatniczy/urządzenie lub inny sposób elektronicznego (w tym magnetycznego) przechowania pieniądza elektronicznego)</a:t>
            </a:r>
            <a:endParaRPr lang="pl-PL" sz="1050">
              <a:latin typeface="Times New Roman" pitchFamily="18" charset="0"/>
              <a:cs typeface="Arial" pitchFamily="34" charset="0"/>
            </a:endParaRPr>
          </a:p>
          <a:p>
            <a:pPr>
              <a:defRPr/>
            </a:pPr>
            <a:endParaRPr lang="pl-PL">
              <a:latin typeface="Arial" pitchFamily="34" charset="0"/>
              <a:cs typeface="Arial" pitchFamily="34" charset="0"/>
            </a:endParaRPr>
          </a:p>
        </p:txBody>
      </p:sp>
      <p:sp>
        <p:nvSpPr>
          <p:cNvPr id="130081" name="Oval 5"/>
          <p:cNvSpPr>
            <a:spLocks noChangeArrowheads="1"/>
          </p:cNvSpPr>
          <p:nvPr/>
        </p:nvSpPr>
        <p:spPr bwMode="auto">
          <a:xfrm>
            <a:off x="2351088" y="5084763"/>
            <a:ext cx="1441450" cy="792162"/>
          </a:xfrm>
          <a:prstGeom prst="ellipse">
            <a:avLst/>
          </a:prstGeom>
          <a:noFill/>
          <a:ln w="9525">
            <a:solidFill>
              <a:srgbClr val="000000"/>
            </a:solidFill>
            <a:round/>
            <a:headEnd/>
            <a:tailEnd/>
          </a:ln>
        </p:spPr>
        <p:txBody>
          <a:bodyPr/>
          <a:lstStyle/>
          <a:p>
            <a:pPr algn="ctr">
              <a:spcAft>
                <a:spcPts val="1000"/>
              </a:spcAft>
            </a:pPr>
            <a:r>
              <a:rPr lang="pl-PL" altLang="pl-PL" sz="1400">
                <a:latin typeface="Calibri" pitchFamily="34" charset="0"/>
              </a:rPr>
              <a:t>zlecenie płatnicze</a:t>
            </a:r>
            <a:endParaRPr lang="pl-PL" altLang="pl-PL" sz="1400"/>
          </a:p>
        </p:txBody>
      </p:sp>
      <p:cxnSp>
        <p:nvCxnSpPr>
          <p:cNvPr id="73" name="Łącznik prosty ze strzałką 72"/>
          <p:cNvCxnSpPr>
            <a:stCxn id="130081" idx="6"/>
          </p:cNvCxnSpPr>
          <p:nvPr/>
        </p:nvCxnSpPr>
        <p:spPr>
          <a:xfrm>
            <a:off x="3792539" y="5481639"/>
            <a:ext cx="287337" cy="349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0083" name="Rectangle 13"/>
          <p:cNvSpPr>
            <a:spLocks noChangeArrowheads="1"/>
          </p:cNvSpPr>
          <p:nvPr/>
        </p:nvSpPr>
        <p:spPr bwMode="auto">
          <a:xfrm>
            <a:off x="7967664" y="1700214"/>
            <a:ext cx="1152525" cy="433387"/>
          </a:xfrm>
          <a:prstGeom prst="rect">
            <a:avLst/>
          </a:prstGeom>
          <a:noFill/>
          <a:ln w="9525">
            <a:solidFill>
              <a:srgbClr val="000000"/>
            </a:solidFill>
            <a:miter lim="800000"/>
            <a:headEnd/>
            <a:tailEnd/>
          </a:ln>
        </p:spPr>
        <p:txBody>
          <a:bodyPr/>
          <a:lstStyle/>
          <a:p>
            <a:pPr>
              <a:spcAft>
                <a:spcPts val="1000"/>
              </a:spcAft>
            </a:pPr>
            <a:r>
              <a:rPr lang="pl-PL" altLang="pl-PL">
                <a:latin typeface="Calibri" pitchFamily="34" charset="0"/>
              </a:rPr>
              <a:t>odbiorca</a:t>
            </a:r>
          </a:p>
          <a:p>
            <a:endParaRPr lang="pl-PL" altLang="pl-PL"/>
          </a:p>
        </p:txBody>
      </p:sp>
      <p:cxnSp>
        <p:nvCxnSpPr>
          <p:cNvPr id="76" name="Łącznik prosty ze strzałką 75"/>
          <p:cNvCxnSpPr/>
          <p:nvPr/>
        </p:nvCxnSpPr>
        <p:spPr>
          <a:xfrm rot="5400000" flipH="1" flipV="1">
            <a:off x="7356475" y="2241550"/>
            <a:ext cx="1079500" cy="863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8" name="Łącznik prosty ze strzałką 77"/>
          <p:cNvCxnSpPr/>
          <p:nvPr/>
        </p:nvCxnSpPr>
        <p:spPr>
          <a:xfrm rot="5400000" flipH="1" flipV="1">
            <a:off x="7392194" y="3501231"/>
            <a:ext cx="273685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0086" name="Rectangle 38"/>
          <p:cNvSpPr>
            <a:spLocks noChangeArrowheads="1"/>
          </p:cNvSpPr>
          <p:nvPr/>
        </p:nvSpPr>
        <p:spPr bwMode="auto">
          <a:xfrm>
            <a:off x="5375276" y="4221164"/>
            <a:ext cx="817563" cy="458787"/>
          </a:xfrm>
          <a:prstGeom prst="rect">
            <a:avLst/>
          </a:prstGeom>
          <a:solidFill>
            <a:srgbClr val="FFFFFF"/>
          </a:solidFill>
          <a:ln w="9525">
            <a:solidFill>
              <a:srgbClr val="000000"/>
            </a:solidFill>
            <a:miter lim="800000"/>
            <a:headEnd/>
            <a:tailEnd/>
          </a:ln>
        </p:spPr>
        <p:txBody>
          <a:bodyPr/>
          <a:lstStyle/>
          <a:p>
            <a:pPr>
              <a:spcAft>
                <a:spcPts val="1000"/>
              </a:spcAft>
            </a:pPr>
            <a:r>
              <a:rPr lang="pl-PL" altLang="pl-PL" sz="800">
                <a:latin typeface="Calibri" pitchFamily="34" charset="0"/>
              </a:rPr>
              <a:t>Konieczny </a:t>
            </a:r>
            <a:r>
              <a:rPr lang="pl-PL" altLang="pl-PL" sz="800" b="1">
                <a:latin typeface="Calibri" pitchFamily="34" charset="0"/>
              </a:rPr>
              <a:t>unikatowy identyfikator</a:t>
            </a:r>
            <a:endParaRPr lang="pl-PL" altLang="pl-PL"/>
          </a:p>
        </p:txBody>
      </p:sp>
      <p:cxnSp>
        <p:nvCxnSpPr>
          <p:cNvPr id="40" name="Łącznik prosty ze strzałką 39"/>
          <p:cNvCxnSpPr>
            <a:stCxn id="130086" idx="0"/>
          </p:cNvCxnSpPr>
          <p:nvPr/>
        </p:nvCxnSpPr>
        <p:spPr>
          <a:xfrm rot="5400000" flipH="1" flipV="1">
            <a:off x="5653088" y="4065588"/>
            <a:ext cx="287338" cy="2381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Łącznik prosty ze strzałką 42"/>
          <p:cNvCxnSpPr>
            <a:stCxn id="130086" idx="2"/>
          </p:cNvCxnSpPr>
          <p:nvPr/>
        </p:nvCxnSpPr>
        <p:spPr>
          <a:xfrm rot="16200000" flipH="1">
            <a:off x="5665788" y="4799013"/>
            <a:ext cx="549275" cy="3111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Łącznik prosty ze strzałką 57"/>
          <p:cNvCxnSpPr>
            <a:stCxn id="61" idx="3"/>
            <a:endCxn id="130059" idx="7"/>
          </p:cNvCxnSpPr>
          <p:nvPr/>
        </p:nvCxnSpPr>
        <p:spPr>
          <a:xfrm flipH="1">
            <a:off x="3836989" y="2501901"/>
            <a:ext cx="84137" cy="2508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1" name="Dowolny kształt 60"/>
          <p:cNvSpPr/>
          <p:nvPr/>
        </p:nvSpPr>
        <p:spPr>
          <a:xfrm>
            <a:off x="3921126" y="382588"/>
            <a:ext cx="4056063" cy="2119312"/>
          </a:xfrm>
          <a:custGeom>
            <a:avLst/>
            <a:gdLst>
              <a:gd name="connsiteX0" fmla="*/ 4056993 w 4056993"/>
              <a:gd name="connsiteY0" fmla="*/ 1320800 h 2119586"/>
              <a:gd name="connsiteX1" fmla="*/ 2680138 w 4056993"/>
              <a:gd name="connsiteY1" fmla="*/ 248745 h 2119586"/>
              <a:gd name="connsiteX2" fmla="*/ 1187669 w 4056993"/>
              <a:gd name="connsiteY2" fmla="*/ 311807 h 2119586"/>
              <a:gd name="connsiteX3" fmla="*/ 0 w 4056993"/>
              <a:gd name="connsiteY3" fmla="*/ 2119586 h 2119586"/>
              <a:gd name="connsiteX4" fmla="*/ 0 w 4056993"/>
              <a:gd name="connsiteY4" fmla="*/ 2119586 h 2119586"/>
              <a:gd name="connsiteX5" fmla="*/ 21020 w 4056993"/>
              <a:gd name="connsiteY5" fmla="*/ 2119586 h 211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6993" h="2119586">
                <a:moveTo>
                  <a:pt x="4056993" y="1320800"/>
                </a:moveTo>
                <a:cubicBezTo>
                  <a:pt x="3607675" y="868855"/>
                  <a:pt x="3158358" y="416910"/>
                  <a:pt x="2680138" y="248745"/>
                </a:cubicBezTo>
                <a:cubicBezTo>
                  <a:pt x="2201918" y="80580"/>
                  <a:pt x="1634359" y="0"/>
                  <a:pt x="1187669" y="311807"/>
                </a:cubicBezTo>
                <a:cubicBezTo>
                  <a:pt x="740979" y="623614"/>
                  <a:pt x="0" y="2119586"/>
                  <a:pt x="0" y="2119586"/>
                </a:cubicBezTo>
                <a:lnTo>
                  <a:pt x="0" y="2119586"/>
                </a:lnTo>
                <a:lnTo>
                  <a:pt x="21020" y="2119586"/>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l-PL"/>
          </a:p>
        </p:txBody>
      </p:sp>
      <p:sp>
        <p:nvSpPr>
          <p:cNvPr id="130091" name="AutoShape 39"/>
          <p:cNvSpPr>
            <a:spLocks noChangeArrowheads="1"/>
          </p:cNvSpPr>
          <p:nvPr/>
        </p:nvSpPr>
        <p:spPr bwMode="auto">
          <a:xfrm>
            <a:off x="5519738" y="476251"/>
            <a:ext cx="728662" cy="504825"/>
          </a:xfrm>
          <a:prstGeom prst="roundRect">
            <a:avLst>
              <a:gd name="adj" fmla="val 16667"/>
            </a:avLst>
          </a:prstGeom>
          <a:solidFill>
            <a:srgbClr val="FFFFFF"/>
          </a:solidFill>
          <a:ln w="9525">
            <a:solidFill>
              <a:srgbClr val="000000"/>
            </a:solidFill>
            <a:round/>
            <a:headEnd/>
            <a:tailEnd/>
          </a:ln>
        </p:spPr>
        <p:txBody>
          <a:bodyPr/>
          <a:lstStyle/>
          <a:p>
            <a:pPr>
              <a:spcAft>
                <a:spcPts val="1000"/>
              </a:spcAft>
            </a:pPr>
            <a:r>
              <a:rPr lang="pl-PL" altLang="pl-PL" sz="1200">
                <a:latin typeface="Calibri" pitchFamily="34" charset="0"/>
              </a:rPr>
              <a:t>zgoda płatnika </a:t>
            </a:r>
            <a:endParaRPr lang="pl-PL" altLang="pl-PL" sz="1200"/>
          </a:p>
        </p:txBody>
      </p:sp>
      <p:sp>
        <p:nvSpPr>
          <p:cNvPr id="130092" name="AutoShape 40"/>
          <p:cNvSpPr>
            <a:spLocks noChangeArrowheads="1"/>
          </p:cNvSpPr>
          <p:nvPr/>
        </p:nvSpPr>
        <p:spPr bwMode="auto">
          <a:xfrm>
            <a:off x="4151313" y="692150"/>
            <a:ext cx="1223962" cy="865188"/>
          </a:xfrm>
          <a:prstGeom prst="roundRect">
            <a:avLst>
              <a:gd name="adj" fmla="val 16667"/>
            </a:avLst>
          </a:prstGeom>
          <a:solidFill>
            <a:srgbClr val="FFFFFF"/>
          </a:solidFill>
          <a:ln w="9525">
            <a:solidFill>
              <a:srgbClr val="000000"/>
            </a:solidFill>
            <a:round/>
            <a:headEnd/>
            <a:tailEnd/>
          </a:ln>
        </p:spPr>
        <p:txBody>
          <a:bodyPr/>
          <a:lstStyle/>
          <a:p>
            <a:pPr>
              <a:spcAft>
                <a:spcPts val="1000"/>
              </a:spcAft>
            </a:pPr>
            <a:r>
              <a:rPr lang="pl-PL" altLang="pl-PL" sz="1100">
                <a:latin typeface="Calibri" pitchFamily="34" charset="0"/>
              </a:rPr>
              <a:t>zwrot (na żądanie) pełnej kwoty transakcji WARUNKI !</a:t>
            </a:r>
          </a:p>
          <a:p>
            <a:pPr>
              <a:spcAft>
                <a:spcPts val="1000"/>
              </a:spcAft>
            </a:pPr>
            <a:r>
              <a:rPr lang="pl-PL" altLang="pl-PL" sz="1100">
                <a:latin typeface="Calibri" pitchFamily="34" charset="0"/>
              </a:rPr>
              <a:t> </a:t>
            </a:r>
            <a:endParaRPr lang="pl-PL" altLang="pl-PL" sz="1100"/>
          </a:p>
        </p:txBody>
      </p:sp>
      <p:cxnSp>
        <p:nvCxnSpPr>
          <p:cNvPr id="46" name="Łącznik prosty 45"/>
          <p:cNvCxnSpPr/>
          <p:nvPr/>
        </p:nvCxnSpPr>
        <p:spPr>
          <a:xfrm rot="16200000" flipH="1">
            <a:off x="1325563" y="2259013"/>
            <a:ext cx="1296988" cy="900113"/>
          </a:xfrm>
          <a:prstGeom prst="line">
            <a:avLst/>
          </a:prstGeom>
          <a:ln w="254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8" name="Łącznik prosty 47"/>
          <p:cNvCxnSpPr/>
          <p:nvPr/>
        </p:nvCxnSpPr>
        <p:spPr>
          <a:xfrm rot="5400000" flipH="1" flipV="1">
            <a:off x="1326357" y="2186782"/>
            <a:ext cx="1295400" cy="900113"/>
          </a:xfrm>
          <a:prstGeom prst="line">
            <a:avLst/>
          </a:prstGeom>
          <a:ln w="254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0" name="Łącznik prosty 49"/>
          <p:cNvCxnSpPr>
            <a:stCxn id="130063" idx="0"/>
          </p:cNvCxnSpPr>
          <p:nvPr/>
        </p:nvCxnSpPr>
        <p:spPr>
          <a:xfrm rot="16200000" flipH="1">
            <a:off x="2810670" y="2951957"/>
            <a:ext cx="865187" cy="1962150"/>
          </a:xfrm>
          <a:prstGeom prst="line">
            <a:avLst/>
          </a:prstGeom>
          <a:ln w="254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9" name="Łącznik prosty 58"/>
          <p:cNvCxnSpPr/>
          <p:nvPr/>
        </p:nvCxnSpPr>
        <p:spPr>
          <a:xfrm flipV="1">
            <a:off x="2351089" y="3500439"/>
            <a:ext cx="1800225" cy="720725"/>
          </a:xfrm>
          <a:prstGeom prst="line">
            <a:avLst/>
          </a:prstGeom>
          <a:ln w="254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49" name="Prostokąt 48"/>
          <p:cNvSpPr/>
          <p:nvPr/>
        </p:nvSpPr>
        <p:spPr>
          <a:xfrm>
            <a:off x="3792539" y="2852738"/>
            <a:ext cx="503237" cy="7921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400" err="1"/>
              <a:t>a</a:t>
            </a:r>
            <a:r>
              <a:rPr lang="pl-PL" sz="1400" err="1">
                <a:solidFill>
                  <a:schemeClr val="tx1"/>
                </a:solidFill>
              </a:rPr>
              <a:t>autoryzacja</a:t>
            </a:r>
            <a:endParaRPr lang="pl-PL" sz="1400"/>
          </a:p>
        </p:txBody>
      </p:sp>
    </p:spTree>
    <p:extLst>
      <p:ext uri="{BB962C8B-B14F-4D97-AF65-F5344CB8AC3E}">
        <p14:creationId xmlns:p14="http://schemas.microsoft.com/office/powerpoint/2010/main" val="65662526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30A2497-2FAD-4B72-8723-801A99A70053}"/>
              </a:ext>
            </a:extLst>
          </p:cNvPr>
          <p:cNvSpPr>
            <a:spLocks noGrp="1"/>
          </p:cNvSpPr>
          <p:nvPr>
            <p:ph idx="1"/>
          </p:nvPr>
        </p:nvSpPr>
        <p:spPr>
          <a:xfrm>
            <a:off x="609600" y="284969"/>
            <a:ext cx="10972800" cy="6363112"/>
          </a:xfrm>
        </p:spPr>
        <p:txBody>
          <a:bodyPr/>
          <a:lstStyle/>
          <a:p>
            <a:pPr>
              <a:buNone/>
            </a:pPr>
            <a:r>
              <a:rPr lang="pl-PL" sz="2000" dirty="0">
                <a:cs typeface="Arial"/>
              </a:rPr>
              <a:t>36) </a:t>
            </a:r>
            <a:r>
              <a:rPr lang="pl-PL" sz="2000" b="1" dirty="0">
                <a:cs typeface="Arial"/>
              </a:rPr>
              <a:t>zlecenie płatnicze</a:t>
            </a:r>
            <a:r>
              <a:rPr lang="pl-PL" sz="2000" dirty="0">
                <a:cs typeface="Arial"/>
              </a:rPr>
              <a:t> - oświadczenie płatnika lub odbiorcy skierowane do jego dostawcy zawierające polecenie wykonania transakcji płatniczej</a:t>
            </a:r>
          </a:p>
          <a:p>
            <a:pPr>
              <a:buNone/>
            </a:pPr>
            <a:endParaRPr lang="pl-PL" sz="2400" dirty="0">
              <a:solidFill>
                <a:srgbClr val="FF0000"/>
              </a:solidFill>
              <a:cs typeface="Arial"/>
            </a:endParaRPr>
          </a:p>
          <a:p>
            <a:pPr>
              <a:buNone/>
            </a:pPr>
            <a:r>
              <a:rPr lang="pl-PL" sz="2400" dirty="0">
                <a:solidFill>
                  <a:srgbClr val="FF0000"/>
                </a:solidFill>
                <a:cs typeface="Arial"/>
              </a:rPr>
              <a:t>29)</a:t>
            </a:r>
            <a:r>
              <a:rPr lang="pl-PL" sz="2400" b="1" dirty="0">
                <a:solidFill>
                  <a:srgbClr val="FF0000"/>
                </a:solidFill>
                <a:cs typeface="Arial"/>
              </a:rPr>
              <a:t>transakcja płatnicza</a:t>
            </a:r>
            <a:r>
              <a:rPr lang="pl-PL" sz="2400" dirty="0">
                <a:solidFill>
                  <a:srgbClr val="FF0000"/>
                </a:solidFill>
                <a:cs typeface="Arial"/>
              </a:rPr>
              <a:t> - zainicjowana przez płatnika lub odbiorcę wpłata, transfer lub wypłata </a:t>
            </a:r>
            <a:r>
              <a:rPr lang="pl-PL" sz="2400" b="1" dirty="0">
                <a:solidFill>
                  <a:srgbClr val="FF0000"/>
                </a:solidFill>
                <a:cs typeface="Arial"/>
              </a:rPr>
              <a:t>środków pieniężnych</a:t>
            </a:r>
            <a:endParaRPr lang="pl-PL"/>
          </a:p>
          <a:p>
            <a:pPr marL="0" indent="0">
              <a:buNone/>
            </a:pPr>
            <a:endParaRPr lang="pl-PL" sz="2000" dirty="0">
              <a:cs typeface="Arial"/>
            </a:endParaRPr>
          </a:p>
          <a:p>
            <a:pPr marL="0" indent="0">
              <a:buNone/>
            </a:pPr>
            <a:r>
              <a:rPr lang="pl-PL" sz="2000" dirty="0">
                <a:cs typeface="Arial"/>
              </a:rPr>
              <a:t>22) płatnik - osoba fizyczna, osoba prawna oraz jednostka organizacyjna niebędąca osobą prawną, której ustawa przyznaje zdolność prawną, składającą zlecenie płatnicze;</a:t>
            </a:r>
          </a:p>
          <a:p>
            <a:pPr marL="0" indent="0">
              <a:buNone/>
            </a:pPr>
            <a:endParaRPr lang="pl-PL" sz="2000" dirty="0">
              <a:cs typeface="Arial"/>
            </a:endParaRPr>
          </a:p>
          <a:p>
            <a:pPr marL="0" indent="0">
              <a:buNone/>
            </a:pPr>
            <a:r>
              <a:rPr lang="pl-PL" sz="2000" dirty="0">
                <a:cs typeface="Arial"/>
              </a:rPr>
              <a:t>18) odbiorca - osoba fizyczna, osoba prawna oraz jednostka organizacyjna niebędąca osobą prawną, której ustawa przyznaje zdolność prawną, będącą odbiorcą środków pieniężnych stanowiących przedmiot transakcji płatniczej</a:t>
            </a:r>
            <a:endParaRPr lang="pl-PL"/>
          </a:p>
          <a:p>
            <a:pPr marL="0" indent="0">
              <a:buNone/>
            </a:pPr>
            <a:endParaRPr lang="pl-PL" sz="2000" dirty="0">
              <a:cs typeface="Arial"/>
            </a:endParaRPr>
          </a:p>
          <a:p>
            <a:pPr marL="0" indent="0">
              <a:buNone/>
            </a:pPr>
            <a:r>
              <a:rPr lang="pl-PL" sz="2000" dirty="0">
                <a:cs typeface="Arial"/>
              </a:rPr>
              <a:t>9b)identyfikator dostawcy - kombinację cyfr pozwalającą na jednoznaczne zidentyfikowanie dostawcy usług płatniczych prowadzącego rachunki płatnicze i uczestniczącego w systemach płatności, o którym mowa w art. 4 ust. 2 pkt 4-6, 8 i 9;</a:t>
            </a:r>
          </a:p>
          <a:p>
            <a:pPr marL="0" indent="0">
              <a:buNone/>
            </a:pPr>
            <a:endParaRPr lang="pl-PL" sz="2400" dirty="0">
              <a:cs typeface="Arial"/>
            </a:endParaRPr>
          </a:p>
        </p:txBody>
      </p:sp>
    </p:spTree>
    <p:extLst>
      <p:ext uri="{BB962C8B-B14F-4D97-AF65-F5344CB8AC3E}">
        <p14:creationId xmlns:p14="http://schemas.microsoft.com/office/powerpoint/2010/main" val="71409739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0A26996-0379-44F3-87B3-EBD2ED2587E7}"/>
              </a:ext>
            </a:extLst>
          </p:cNvPr>
          <p:cNvSpPr>
            <a:spLocks noGrp="1"/>
          </p:cNvSpPr>
          <p:nvPr>
            <p:ph idx="1"/>
          </p:nvPr>
        </p:nvSpPr>
        <p:spPr>
          <a:xfrm>
            <a:off x="609600" y="441544"/>
            <a:ext cx="10972800" cy="5684620"/>
          </a:xfrm>
        </p:spPr>
        <p:txBody>
          <a:bodyPr/>
          <a:lstStyle/>
          <a:p>
            <a:pPr marL="0" indent="0">
              <a:buNone/>
            </a:pPr>
            <a:r>
              <a:rPr lang="pl-PL" dirty="0">
                <a:cs typeface="Arial"/>
              </a:rPr>
              <a:t>10) </a:t>
            </a:r>
            <a:r>
              <a:rPr lang="pl-PL" b="1" dirty="0">
                <a:cs typeface="Arial"/>
              </a:rPr>
              <a:t>instrument płatniczy</a:t>
            </a:r>
            <a:r>
              <a:rPr lang="pl-PL" dirty="0">
                <a:cs typeface="Arial"/>
              </a:rPr>
              <a:t> - zindywidualizowane urządzenie lub uzgodniony przez użytkownika i dostawcę zbiór procedur, wykorzystywane przez użytkownika do złożenia zlecenia płatniczego;</a:t>
            </a:r>
            <a:endParaRPr lang="en-US" dirty="0">
              <a:cs typeface="Arial"/>
            </a:endParaRPr>
          </a:p>
          <a:p>
            <a:pPr marL="0" indent="0">
              <a:buNone/>
            </a:pPr>
            <a:endParaRPr lang="pl-PL" dirty="0">
              <a:cs typeface="Arial"/>
            </a:endParaRPr>
          </a:p>
          <a:p>
            <a:pPr marL="0" indent="0">
              <a:buNone/>
            </a:pPr>
            <a:r>
              <a:rPr lang="pl-PL" sz="2800" dirty="0">
                <a:cs typeface="Arial"/>
              </a:rPr>
              <a:t>15a)karta płatnicza - kartę uprawniającą do wypłaty gotówki lub umożliwiającą złożenie zlecenia płatniczego za pośrednictwem akceptanta lub agenta rozliczeniowego, akceptowaną przez akceptanta w celu otrzymania przez niego należnych mu środków, w tym kartę płatniczą w rozumieniu </a:t>
            </a:r>
            <a:r>
              <a:rPr lang="pl-PL" sz="2800" dirty="0">
                <a:cs typeface="Arial"/>
                <a:hlinkClick r:id="rId2"/>
              </a:rPr>
              <a:t>art. 2 pkt 15</a:t>
            </a:r>
            <a:r>
              <a:rPr lang="pl-PL" sz="2800" dirty="0">
                <a:cs typeface="Arial"/>
              </a:rPr>
              <a:t> rozporządzenia (UE) 2015/751;</a:t>
            </a:r>
          </a:p>
          <a:p>
            <a:pPr marL="0" indent="0">
              <a:buNone/>
            </a:pPr>
            <a:endParaRPr lang="pl-PL" dirty="0">
              <a:cs typeface="Arial"/>
            </a:endParaRPr>
          </a:p>
        </p:txBody>
      </p:sp>
    </p:spTree>
    <p:extLst>
      <p:ext uri="{BB962C8B-B14F-4D97-AF65-F5344CB8AC3E}">
        <p14:creationId xmlns:p14="http://schemas.microsoft.com/office/powerpoint/2010/main" val="285254549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C4C3E10-D95E-4148-8D85-2E5057A1EF10}"/>
              </a:ext>
            </a:extLst>
          </p:cNvPr>
          <p:cNvSpPr>
            <a:spLocks noGrp="1"/>
          </p:cNvSpPr>
          <p:nvPr>
            <p:ph idx="1"/>
          </p:nvPr>
        </p:nvSpPr>
        <p:spPr>
          <a:xfrm>
            <a:off x="609600" y="566804"/>
            <a:ext cx="10972800" cy="5997770"/>
          </a:xfrm>
        </p:spPr>
        <p:txBody>
          <a:bodyPr/>
          <a:lstStyle/>
          <a:p>
            <a:pPr>
              <a:buNone/>
            </a:pPr>
            <a:r>
              <a:rPr lang="pl-PL" sz="1800" dirty="0">
                <a:cs typeface="Arial"/>
              </a:rPr>
              <a:t>Art. 3 </a:t>
            </a:r>
            <a:r>
              <a:rPr lang="pl-PL" sz="1800" dirty="0" err="1">
                <a:cs typeface="Arial"/>
              </a:rPr>
              <a:t>u.u.p</a:t>
            </a:r>
            <a:r>
              <a:rPr lang="pl-PL" sz="1800" dirty="0">
                <a:cs typeface="Arial"/>
              </a:rPr>
              <a:t>.</a:t>
            </a:r>
          </a:p>
          <a:p>
            <a:pPr>
              <a:buNone/>
            </a:pPr>
            <a:r>
              <a:rPr lang="pl-PL" sz="1800" dirty="0">
                <a:cs typeface="Arial"/>
              </a:rPr>
              <a:t>2. </a:t>
            </a:r>
            <a:r>
              <a:rPr lang="pl-PL" sz="1800" b="1" dirty="0">
                <a:cs typeface="Arial"/>
              </a:rPr>
              <a:t>Polecenie zapłaty </a:t>
            </a:r>
            <a:r>
              <a:rPr lang="pl-PL" sz="1800" dirty="0">
                <a:cs typeface="Arial"/>
              </a:rPr>
              <a:t>oznacza usługę płatniczą polegającą na obciążeniu określoną kwotą rachunku płatniczego płatnika na skutek transakcji płatniczej zainicjowanej przez odbiorcę, dokonywanej na podstawie zgody, której płatnik udzielił odbiorcy, dostawcy odbiorcy lub dostawcy płatnika.</a:t>
            </a:r>
            <a:endParaRPr lang="pl-PL" dirty="0"/>
          </a:p>
          <a:p>
            <a:pPr>
              <a:buNone/>
            </a:pPr>
            <a:endParaRPr lang="pl-PL" sz="1800" dirty="0">
              <a:cs typeface="Arial"/>
            </a:endParaRPr>
          </a:p>
          <a:p>
            <a:pPr>
              <a:buNone/>
            </a:pPr>
            <a:r>
              <a:rPr lang="pl-PL" sz="1800" dirty="0">
                <a:cs typeface="Arial"/>
              </a:rPr>
              <a:t>4. </a:t>
            </a:r>
            <a:r>
              <a:rPr lang="pl-PL" sz="1800" b="1" dirty="0">
                <a:cs typeface="Arial"/>
              </a:rPr>
              <a:t>Polecenie przelewu</a:t>
            </a:r>
            <a:r>
              <a:rPr lang="pl-PL" sz="1800" dirty="0">
                <a:cs typeface="Arial"/>
              </a:rPr>
              <a:t> oznacza usługę płatniczą polegającą na uznaniu rachunku płatniczego odbiorcy, w przypadku gdy transakcja płatnicza z rachunku płatniczego płatnika jest dokonywana przez dostawcę usług płatniczych prowadzącego rachunek płatniczy płatnika na podstawie dyspozycji udzielonej przez płatnika.</a:t>
            </a:r>
          </a:p>
          <a:p>
            <a:pPr>
              <a:buNone/>
            </a:pPr>
            <a:endParaRPr lang="pl-PL" sz="1800" dirty="0">
              <a:cs typeface="Arial"/>
            </a:endParaRPr>
          </a:p>
          <a:p>
            <a:pPr>
              <a:buNone/>
            </a:pPr>
            <a:r>
              <a:rPr lang="pl-PL" sz="1800">
                <a:cs typeface="Arial"/>
              </a:rPr>
              <a:t>3. </a:t>
            </a:r>
            <a:r>
              <a:rPr lang="pl-PL" sz="1800" b="1">
                <a:cs typeface="Arial"/>
              </a:rPr>
              <a:t>Usługa przekazu pieniężnego </a:t>
            </a:r>
            <a:r>
              <a:rPr lang="pl-PL" sz="1800">
                <a:cs typeface="Arial"/>
              </a:rPr>
              <a:t>oznacza usługę płatniczą świadczoną bez pośrednictwa rachunku płatniczego prowadzonego dla płatnika, polegającą na transferze do odbiorcy lub do innego dostawcy przyjmującego środki pieniężne dla odbiorcy środków pieniężnych otrzymanych od płatnika lub polegającą na przyjęciu środków pieniężnych dla odbiorcy i ich udostępnieniu odbiorcy.</a:t>
            </a:r>
            <a:endParaRPr lang="pl-PL" sz="1800" dirty="0">
              <a:cs typeface="Arial"/>
            </a:endParaRPr>
          </a:p>
          <a:p>
            <a:pPr>
              <a:buNone/>
            </a:pPr>
            <a:endParaRPr lang="pl-PL" sz="1800" dirty="0">
              <a:cs typeface="Arial"/>
            </a:endParaRPr>
          </a:p>
          <a:p>
            <a:pPr>
              <a:buNone/>
            </a:pPr>
            <a:endParaRPr lang="pl-PL" sz="1800" dirty="0">
              <a:cs typeface="Arial"/>
            </a:endParaRPr>
          </a:p>
          <a:p>
            <a:pPr>
              <a:buNone/>
            </a:pPr>
            <a:endParaRPr lang="pl-PL" sz="1800" dirty="0">
              <a:cs typeface="Arial"/>
            </a:endParaRPr>
          </a:p>
          <a:p>
            <a:pPr marL="0" indent="0">
              <a:buNone/>
            </a:pPr>
            <a:endParaRPr lang="pl-PL" sz="1800" dirty="0">
              <a:cs typeface="Arial"/>
            </a:endParaRPr>
          </a:p>
        </p:txBody>
      </p:sp>
    </p:spTree>
    <p:extLst>
      <p:ext uri="{BB962C8B-B14F-4D97-AF65-F5344CB8AC3E}">
        <p14:creationId xmlns:p14="http://schemas.microsoft.com/office/powerpoint/2010/main" val="1888400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981200" y="274639"/>
            <a:ext cx="8229600" cy="777875"/>
          </a:xfrm>
        </p:spPr>
        <p:txBody>
          <a:bodyPr/>
          <a:lstStyle/>
          <a:p>
            <a:pPr eaLnBrk="1" hangingPunct="1"/>
            <a:r>
              <a:rPr lang="pl-PL" altLang="pl-PL" sz="2800" dirty="0">
                <a:latin typeface="Times New Roman" pitchFamily="18" charset="0"/>
              </a:rPr>
              <a:t>Podstawowa literatura</a:t>
            </a:r>
          </a:p>
        </p:txBody>
      </p:sp>
      <p:sp>
        <p:nvSpPr>
          <p:cNvPr id="3075" name="Rectangle 3"/>
          <p:cNvSpPr>
            <a:spLocks noGrp="1" noChangeArrowheads="1"/>
          </p:cNvSpPr>
          <p:nvPr>
            <p:ph type="body" idx="1"/>
          </p:nvPr>
        </p:nvSpPr>
        <p:spPr>
          <a:xfrm>
            <a:off x="1981200" y="1196975"/>
            <a:ext cx="8229600" cy="4929188"/>
          </a:xfrm>
        </p:spPr>
        <p:txBody>
          <a:bodyPr/>
          <a:lstStyle/>
          <a:p>
            <a:pPr marL="609600" indent="-609600" eaLnBrk="1" hangingPunct="1">
              <a:buNone/>
            </a:pPr>
            <a:endParaRPr lang="pl-PL" altLang="pl-PL" dirty="0">
              <a:latin typeface="Times New Roman" pitchFamily="18" charset="0"/>
            </a:endParaRPr>
          </a:p>
          <a:p>
            <a:pPr marL="0" indent="0" eaLnBrk="1" hangingPunct="1">
              <a:buNone/>
            </a:pPr>
            <a:r>
              <a:rPr lang="pl-PL" sz="3600" dirty="0">
                <a:cs typeface="Arial"/>
              </a:rPr>
              <a:t>W .Srokosz, P. Zawadzka, Prawo finansów publicznych z kazusami i pytaniami. </a:t>
            </a:r>
            <a:r>
              <a:rPr lang="pl-PL" sz="3600" b="1" dirty="0">
                <a:cs typeface="Arial"/>
              </a:rPr>
              <a:t>Rozdział IX</a:t>
            </a:r>
            <a:r>
              <a:rPr lang="pl-PL" sz="3600" dirty="0">
                <a:cs typeface="Arial"/>
              </a:rPr>
              <a:t>, red. nauk. W. Miemiec, Warszawa 2018</a:t>
            </a:r>
            <a:endParaRPr lang="pl-PL" dirty="0">
              <a:cs typeface="Arial"/>
            </a:endParaRPr>
          </a:p>
        </p:txBody>
      </p:sp>
    </p:spTree>
    <p:extLst>
      <p:ext uri="{BB962C8B-B14F-4D97-AF65-F5344CB8AC3E}">
        <p14:creationId xmlns:p14="http://schemas.microsoft.com/office/powerpoint/2010/main" val="857038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981200" y="274639"/>
            <a:ext cx="8229600" cy="706437"/>
          </a:xfrm>
        </p:spPr>
        <p:txBody>
          <a:bodyPr/>
          <a:lstStyle/>
          <a:p>
            <a:pPr eaLnBrk="1" hangingPunct="1"/>
            <a:r>
              <a:rPr lang="pl-PL" altLang="pl-PL" sz="3600" dirty="0">
                <a:latin typeface="Times New Roman" pitchFamily="18" charset="0"/>
              </a:rPr>
              <a:t>Źródła prawa (prawo bankowe)</a:t>
            </a:r>
          </a:p>
        </p:txBody>
      </p:sp>
      <p:sp>
        <p:nvSpPr>
          <p:cNvPr id="10243" name="Rectangle 3"/>
          <p:cNvSpPr>
            <a:spLocks noGrp="1" noChangeArrowheads="1"/>
          </p:cNvSpPr>
          <p:nvPr>
            <p:ph type="body" idx="1"/>
          </p:nvPr>
        </p:nvSpPr>
        <p:spPr>
          <a:xfrm>
            <a:off x="1981200" y="853690"/>
            <a:ext cx="8229600" cy="5000625"/>
          </a:xfrm>
        </p:spPr>
        <p:txBody>
          <a:bodyPr/>
          <a:lstStyle/>
          <a:p>
            <a:pPr marL="609600" indent="-609600" eaLnBrk="1" hangingPunct="1">
              <a:lnSpc>
                <a:spcPct val="90000"/>
              </a:lnSpc>
              <a:buFontTx/>
              <a:buAutoNum type="arabicPeriod"/>
            </a:pPr>
            <a:r>
              <a:rPr lang="pl-PL" altLang="pl-PL" sz="2800" dirty="0"/>
              <a:t>Ustawa z 29 sierpnia 1997 r. Prawo bankowe (Dz. U. z 2002, Nr 72, poz. 665, ze zm.)</a:t>
            </a:r>
          </a:p>
          <a:p>
            <a:pPr marL="609600" indent="-609600" eaLnBrk="1" hangingPunct="1">
              <a:lnSpc>
                <a:spcPct val="90000"/>
              </a:lnSpc>
              <a:buFontTx/>
              <a:buAutoNum type="arabicPeriod"/>
            </a:pPr>
            <a:r>
              <a:rPr lang="pl-PL" altLang="pl-PL" sz="2800" dirty="0"/>
              <a:t>Ustawa z dnia 29 sierpnia 1997 r. o Narodowym Banku Polskim (Dz. U. Nr 140, poz. 938, ze zm.)</a:t>
            </a:r>
          </a:p>
          <a:p>
            <a:pPr marL="609600" indent="-609600" eaLnBrk="1" hangingPunct="1">
              <a:lnSpc>
                <a:spcPct val="90000"/>
              </a:lnSpc>
              <a:buFontTx/>
              <a:buAutoNum type="arabicPeriod"/>
            </a:pPr>
            <a:r>
              <a:rPr lang="pl-PL" altLang="pl-PL" sz="2800" dirty="0"/>
              <a:t>Ustawa z dnia 29 sierpnia 1997 r. o listach zastawnych i bankach hipotecznych (Dz. U. Nr 140, poz. 940, ze zm.) </a:t>
            </a:r>
          </a:p>
          <a:p>
            <a:pPr marL="609600" indent="-609600" eaLnBrk="1" hangingPunct="1">
              <a:lnSpc>
                <a:spcPct val="90000"/>
              </a:lnSpc>
              <a:buFontTx/>
              <a:buAutoNum type="arabicPeriod"/>
            </a:pPr>
            <a:r>
              <a:rPr lang="pl-PL" altLang="pl-PL" sz="2800" dirty="0"/>
              <a:t>Ustawa z dnia 7 grudnia 2000 r. o funkcjonowaniu banków spółdzielczych, ich zrzeszaniu się i bankach zrzeszających (Dz. U. nr 119, poz. 1252)</a:t>
            </a:r>
          </a:p>
          <a:p>
            <a:pPr marL="0" indent="0" eaLnBrk="1" hangingPunct="1">
              <a:lnSpc>
                <a:spcPct val="90000"/>
              </a:lnSpc>
              <a:buNone/>
            </a:pPr>
            <a:endParaRPr lang="pl-PL" altLang="pl-PL" sz="2800" dirty="0"/>
          </a:p>
          <a:p>
            <a:pPr marL="609600" indent="-609600" eaLnBrk="1" hangingPunct="1">
              <a:lnSpc>
                <a:spcPct val="90000"/>
              </a:lnSpc>
              <a:buNone/>
            </a:pPr>
            <a:endParaRPr lang="pl-PL" altLang="pl-PL" sz="2800" dirty="0"/>
          </a:p>
        </p:txBody>
      </p:sp>
    </p:spTree>
    <p:extLst>
      <p:ext uri="{BB962C8B-B14F-4D97-AF65-F5344CB8AC3E}">
        <p14:creationId xmlns:p14="http://schemas.microsoft.com/office/powerpoint/2010/main" val="13172154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ADA7351-E44C-4D7E-A332-5606489A6D02}"/>
              </a:ext>
            </a:extLst>
          </p:cNvPr>
          <p:cNvSpPr>
            <a:spLocks noGrp="1"/>
          </p:cNvSpPr>
          <p:nvPr>
            <p:ph idx="1"/>
          </p:nvPr>
        </p:nvSpPr>
        <p:spPr>
          <a:xfrm>
            <a:off x="609600" y="378914"/>
            <a:ext cx="10972800" cy="5747250"/>
          </a:xfrm>
        </p:spPr>
        <p:txBody>
          <a:bodyPr/>
          <a:lstStyle/>
          <a:p>
            <a:pPr>
              <a:buNone/>
            </a:pPr>
            <a:r>
              <a:rPr lang="pl-PL" sz="2800" dirty="0">
                <a:cs typeface="Arial"/>
              </a:rPr>
              <a:t>5. </a:t>
            </a:r>
            <a:r>
              <a:rPr lang="pl-PL" sz="2800" b="1" dirty="0">
                <a:cs typeface="Arial"/>
              </a:rPr>
              <a:t>Usługa inicjowania transakcji płatniczej</a:t>
            </a:r>
            <a:r>
              <a:rPr lang="pl-PL" sz="2800" dirty="0">
                <a:cs typeface="Arial"/>
              </a:rPr>
              <a:t> oznacza usługę polegającą na zainicjowaniu zlecenia płatniczego przez dostawcę świadczącego usługę inicjowania transakcji płatniczej na wniosek użytkownika z rachunku płatniczego użytkownika prowadzonego przez innego dostawcę.</a:t>
            </a:r>
            <a:endParaRPr lang="en-US" sz="2800">
              <a:cs typeface="Arial"/>
            </a:endParaRPr>
          </a:p>
          <a:p>
            <a:pPr>
              <a:buNone/>
            </a:pPr>
            <a:endParaRPr lang="pl-PL" sz="2800" dirty="0">
              <a:cs typeface="Arial"/>
            </a:endParaRPr>
          </a:p>
          <a:p>
            <a:pPr>
              <a:buNone/>
            </a:pPr>
            <a:r>
              <a:rPr lang="pl-PL" sz="2800" dirty="0">
                <a:cs typeface="Arial"/>
              </a:rPr>
              <a:t>6. </a:t>
            </a:r>
            <a:r>
              <a:rPr lang="pl-PL" sz="2800" b="1" dirty="0">
                <a:cs typeface="Arial"/>
              </a:rPr>
              <a:t>Usługa dostępu do informacji o rachunku</a:t>
            </a:r>
            <a:r>
              <a:rPr lang="pl-PL" sz="2800" dirty="0">
                <a:cs typeface="Arial"/>
              </a:rPr>
              <a:t> oznacza usługę on-line polegającą na dostarczaniu skonsolidowanych informacji dotyczących:</a:t>
            </a:r>
            <a:endParaRPr lang="en-US" sz="2800">
              <a:cs typeface="Arial"/>
            </a:endParaRPr>
          </a:p>
          <a:p>
            <a:pPr>
              <a:buNone/>
            </a:pPr>
            <a:r>
              <a:rPr lang="pl-PL" sz="2800" dirty="0">
                <a:cs typeface="Arial"/>
              </a:rPr>
              <a:t>1)rachunku płatniczego użytkownika prowadzonego u innego dostawcy albo</a:t>
            </a:r>
            <a:endParaRPr lang="en-US" sz="2800">
              <a:cs typeface="Arial"/>
            </a:endParaRPr>
          </a:p>
          <a:p>
            <a:pPr>
              <a:buNone/>
            </a:pPr>
            <a:r>
              <a:rPr lang="pl-PL" sz="2800" dirty="0">
                <a:cs typeface="Arial"/>
              </a:rPr>
              <a:t>2)rachunków płatniczych użytkownika prowadzonych u innego dostawcy albo u więcej niż jednego dostawcy.</a:t>
            </a:r>
            <a:endParaRPr lang="en-US" sz="2800">
              <a:cs typeface="Arial"/>
            </a:endParaRPr>
          </a:p>
          <a:p>
            <a:pPr marL="0" indent="0">
              <a:buNone/>
            </a:pPr>
            <a:endParaRPr lang="pl-PL" sz="2800" dirty="0">
              <a:cs typeface="Arial"/>
            </a:endParaRPr>
          </a:p>
        </p:txBody>
      </p:sp>
    </p:spTree>
    <p:extLst>
      <p:ext uri="{BB962C8B-B14F-4D97-AF65-F5344CB8AC3E}">
        <p14:creationId xmlns:p14="http://schemas.microsoft.com/office/powerpoint/2010/main" val="3715224946"/>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A90681-C0E1-4931-8971-7AAC6094D3EF}"/>
              </a:ext>
            </a:extLst>
          </p:cNvPr>
          <p:cNvSpPr>
            <a:spLocks noGrp="1"/>
          </p:cNvSpPr>
          <p:nvPr>
            <p:ph type="title"/>
          </p:nvPr>
        </p:nvSpPr>
        <p:spPr>
          <a:xfrm>
            <a:off x="609600" y="274638"/>
            <a:ext cx="10621108" cy="605693"/>
          </a:xfrm>
        </p:spPr>
        <p:txBody>
          <a:bodyPr/>
          <a:lstStyle/>
          <a:p>
            <a:r>
              <a:rPr lang="pl-PL" sz="2400">
                <a:latin typeface="Times New Roman"/>
                <a:cs typeface="Times New Roman"/>
              </a:rPr>
              <a:t>Towarzystwa Funduszy Inwestycyjnych (TFI) oraz fundusze inwestycyjne</a:t>
            </a:r>
          </a:p>
        </p:txBody>
      </p:sp>
      <p:sp>
        <p:nvSpPr>
          <p:cNvPr id="3" name="Content Placeholder 2">
            <a:extLst>
              <a:ext uri="{FF2B5EF4-FFF2-40B4-BE49-F238E27FC236}">
                <a16:creationId xmlns:a16="http://schemas.microsoft.com/office/drawing/2014/main" xmlns="" id="{8AF6FD1B-8578-42F4-A85E-32730F29D674}"/>
              </a:ext>
            </a:extLst>
          </p:cNvPr>
          <p:cNvSpPr>
            <a:spLocks noGrp="1"/>
          </p:cNvSpPr>
          <p:nvPr>
            <p:ph idx="1"/>
          </p:nvPr>
        </p:nvSpPr>
        <p:spPr>
          <a:xfrm>
            <a:off x="609600" y="1307125"/>
            <a:ext cx="10972800" cy="4819039"/>
          </a:xfrm>
        </p:spPr>
        <p:txBody>
          <a:bodyPr/>
          <a:lstStyle/>
          <a:p>
            <a:pPr algn="ctr">
              <a:buNone/>
            </a:pPr>
            <a:r>
              <a:rPr lang="pl-PL" b="1">
                <a:cs typeface="Arial"/>
              </a:rPr>
              <a:t>USTAWA</a:t>
            </a:r>
            <a:endParaRPr lang="pl-PL"/>
          </a:p>
          <a:p>
            <a:pPr algn="ctr">
              <a:buNone/>
            </a:pPr>
            <a:r>
              <a:rPr lang="pl-PL">
                <a:cs typeface="Arial"/>
              </a:rPr>
              <a:t>z dnia 27 maja 2004 r.</a:t>
            </a:r>
            <a:endParaRPr lang="pl-PL"/>
          </a:p>
          <a:p>
            <a:pPr algn="ctr">
              <a:buNone/>
            </a:pPr>
            <a:r>
              <a:rPr lang="pl-PL" b="1">
                <a:cs typeface="Arial"/>
              </a:rPr>
              <a:t>o funduszach inwestycyjnych i zarządzaniu alternatywnymi funduszami inwestycyjnymi</a:t>
            </a:r>
            <a:endParaRPr lang="pl-PL"/>
          </a:p>
          <a:p>
            <a:pPr>
              <a:buNone/>
            </a:pPr>
            <a:endParaRPr lang="pl-PL" dirty="0"/>
          </a:p>
          <a:p>
            <a:pPr>
              <a:buNone/>
            </a:pPr>
            <a:r>
              <a:rPr lang="pl-PL"/>
              <a:t>Dz.U. z 2018, poz. 1355 ze zm.</a:t>
            </a:r>
          </a:p>
          <a:p>
            <a:pPr marL="0" indent="0">
              <a:buNone/>
            </a:pPr>
            <a:endParaRPr lang="pl-PL" dirty="0">
              <a:cs typeface="Arial"/>
            </a:endParaRPr>
          </a:p>
        </p:txBody>
      </p:sp>
    </p:spTree>
    <p:extLst>
      <p:ext uri="{BB962C8B-B14F-4D97-AF65-F5344CB8AC3E}">
        <p14:creationId xmlns:p14="http://schemas.microsoft.com/office/powerpoint/2010/main" val="4141755005"/>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7FB578F-3630-44E2-94A9-36D69875BA78}"/>
              </a:ext>
            </a:extLst>
          </p:cNvPr>
          <p:cNvSpPr>
            <a:spLocks noGrp="1"/>
          </p:cNvSpPr>
          <p:nvPr>
            <p:ph idx="1"/>
          </p:nvPr>
        </p:nvSpPr>
        <p:spPr>
          <a:xfrm>
            <a:off x="609600" y="330201"/>
            <a:ext cx="10972800" cy="5795963"/>
          </a:xfrm>
        </p:spPr>
        <p:txBody>
          <a:bodyPr/>
          <a:lstStyle/>
          <a:p>
            <a:pPr>
              <a:buNone/>
            </a:pPr>
            <a:r>
              <a:rPr lang="pl-PL" sz="2000" b="1">
                <a:cs typeface="Arial"/>
              </a:rPr>
              <a:t>Art.  3.  [Definicja funduszu inwestycyjnego]</a:t>
            </a:r>
            <a:endParaRPr lang="pl-PL" sz="2000">
              <a:cs typeface="Arial"/>
            </a:endParaRPr>
          </a:p>
          <a:p>
            <a:pPr>
              <a:buNone/>
            </a:pPr>
            <a:r>
              <a:rPr lang="pl-PL" sz="2000">
                <a:cs typeface="Arial"/>
              </a:rPr>
              <a:t>1. Fundusz inwestycyjny jest </a:t>
            </a:r>
            <a:r>
              <a:rPr lang="pl-PL" sz="2000" b="1">
                <a:cs typeface="Arial"/>
              </a:rPr>
              <a:t>osobą prawną</a:t>
            </a:r>
            <a:r>
              <a:rPr lang="pl-PL" sz="2000">
                <a:cs typeface="Arial"/>
              </a:rPr>
              <a:t>, której wyłącznym przedmiotem działalności jest lokowanie środków pieniężnych zebranych w drodze publicznego, a w przypadkach określonych w ustawie również niepublicznego, proponowania nabycia jednostek uczestnictwa albo certyfikatów inwestycyjnych, w określone w ustawie papiery wartościowe, instrumenty rynku pieniężnego i inne prawa majątkowe.</a:t>
            </a:r>
          </a:p>
          <a:p>
            <a:pPr>
              <a:buNone/>
            </a:pPr>
            <a:r>
              <a:rPr lang="pl-PL" sz="2000">
                <a:cs typeface="Arial"/>
              </a:rPr>
              <a:t>2. Przez publiczne proponowanie nabycia, o którym mowa w ust. 1, rozumie się proponowanie nabycia</a:t>
            </a:r>
            <a:r>
              <a:rPr lang="pl-PL" sz="2000" b="1">
                <a:cs typeface="Arial"/>
              </a:rPr>
              <a:t> jednostek uczestnictwa</a:t>
            </a:r>
            <a:r>
              <a:rPr lang="pl-PL" sz="2000">
                <a:cs typeface="Arial"/>
              </a:rPr>
              <a:t> albo c</a:t>
            </a:r>
            <a:r>
              <a:rPr lang="pl-PL" sz="2000" b="1">
                <a:cs typeface="Arial"/>
              </a:rPr>
              <a:t>ertyfikatów inwestycyjnych</a:t>
            </a:r>
            <a:r>
              <a:rPr lang="pl-PL" sz="2000">
                <a:cs typeface="Arial"/>
              </a:rPr>
              <a:t> w dowolnej formie i w dowolny sposób, jeżeli propozycja jest skierowana do co najmniej 150 osób lub do nieoznaczonego adresata.</a:t>
            </a:r>
          </a:p>
          <a:p>
            <a:pPr>
              <a:buNone/>
            </a:pPr>
            <a:r>
              <a:rPr lang="pl-PL" sz="2000">
                <a:cs typeface="Arial"/>
              </a:rPr>
              <a:t>3. Fundusz inwestycyjny prowadzi działalność, ze szczególnym uwzględnieniem interesu uczestników, przestrzegając zasad ograniczania ryzyka inwestycyjnego określonych w ustawie.</a:t>
            </a:r>
          </a:p>
          <a:p>
            <a:pPr>
              <a:buNone/>
            </a:pPr>
            <a:r>
              <a:rPr lang="pl-PL" sz="2000">
                <a:cs typeface="Arial"/>
              </a:rPr>
              <a:t>4. Fundusz inwestycyjny może prowadzić działalność jako:</a:t>
            </a:r>
          </a:p>
          <a:p>
            <a:pPr>
              <a:buNone/>
            </a:pPr>
            <a:r>
              <a:rPr lang="pl-PL" sz="2000">
                <a:cs typeface="Arial"/>
              </a:rPr>
              <a:t>1)</a:t>
            </a:r>
            <a:r>
              <a:rPr lang="pl-PL" sz="2000" b="1">
                <a:cs typeface="Arial"/>
              </a:rPr>
              <a:t>fundusz inwestycyjny otwarty</a:t>
            </a:r>
            <a:r>
              <a:rPr lang="pl-PL" sz="2000">
                <a:cs typeface="Arial"/>
              </a:rPr>
              <a:t>;</a:t>
            </a:r>
          </a:p>
          <a:p>
            <a:pPr>
              <a:buNone/>
            </a:pPr>
            <a:r>
              <a:rPr lang="pl-PL" sz="2000">
                <a:cs typeface="Arial"/>
              </a:rPr>
              <a:t>2)</a:t>
            </a:r>
            <a:r>
              <a:rPr lang="pl-PL" sz="2000" b="1">
                <a:cs typeface="Arial"/>
              </a:rPr>
              <a:t>alternatywny fundusz inwestycyjny</a:t>
            </a:r>
            <a:r>
              <a:rPr lang="pl-PL" sz="2000">
                <a:cs typeface="Arial"/>
              </a:rPr>
              <a:t>: specjalistyczny fundusz inwestycyjny otwarty albo fundusz inwestycyjny zamknięty.</a:t>
            </a:r>
          </a:p>
          <a:p>
            <a:pPr marL="0" indent="0">
              <a:buNone/>
            </a:pPr>
            <a:endParaRPr lang="pl-PL" dirty="0">
              <a:cs typeface="Arial"/>
            </a:endParaRPr>
          </a:p>
        </p:txBody>
      </p:sp>
    </p:spTree>
    <p:extLst>
      <p:ext uri="{BB962C8B-B14F-4D97-AF65-F5344CB8AC3E}">
        <p14:creationId xmlns:p14="http://schemas.microsoft.com/office/powerpoint/2010/main" val="989456985"/>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36CE57F-280A-42EE-8CCA-C543F7EEE743}"/>
              </a:ext>
            </a:extLst>
          </p:cNvPr>
          <p:cNvSpPr>
            <a:spLocks noGrp="1"/>
          </p:cNvSpPr>
          <p:nvPr>
            <p:ph idx="1"/>
          </p:nvPr>
        </p:nvSpPr>
        <p:spPr>
          <a:xfrm>
            <a:off x="609600" y="252048"/>
            <a:ext cx="10972800" cy="6303962"/>
          </a:xfrm>
        </p:spPr>
        <p:txBody>
          <a:bodyPr/>
          <a:lstStyle/>
          <a:p>
            <a:pPr>
              <a:buNone/>
            </a:pPr>
            <a:r>
              <a:rPr lang="pl-PL" sz="2400" b="1">
                <a:cs typeface="Arial"/>
              </a:rPr>
              <a:t>Art.  6.  [Uczestnicy funduszu]</a:t>
            </a:r>
            <a:endParaRPr lang="pl-PL" sz="2400">
              <a:cs typeface="Arial"/>
            </a:endParaRPr>
          </a:p>
          <a:p>
            <a:pPr>
              <a:buNone/>
            </a:pPr>
            <a:r>
              <a:rPr lang="pl-PL" sz="2400">
                <a:cs typeface="Arial"/>
              </a:rPr>
              <a:t>1. Uczestnikami funduszu inwestycyjnego są </a:t>
            </a:r>
            <a:r>
              <a:rPr lang="pl-PL" sz="2400" b="1">
                <a:cs typeface="Arial"/>
              </a:rPr>
              <a:t>osoby fizyczne, osoby prawne i jednostki organizacyjne nieposiadające osobowości prawnej</a:t>
            </a:r>
            <a:r>
              <a:rPr lang="pl-PL" sz="2400">
                <a:cs typeface="Arial"/>
              </a:rPr>
              <a:t>:</a:t>
            </a:r>
          </a:p>
          <a:p>
            <a:pPr>
              <a:buNone/>
            </a:pPr>
            <a:r>
              <a:rPr lang="pl-PL" sz="2400">
                <a:cs typeface="Arial"/>
              </a:rPr>
              <a:t>1)na rzecz których w rejestrze uczestników funduszu są zapisane jednostki uczestnictwa lub ich ułamkowe części albo</a:t>
            </a:r>
          </a:p>
          <a:p>
            <a:pPr>
              <a:buNone/>
            </a:pPr>
            <a:r>
              <a:rPr lang="pl-PL" sz="2400">
                <a:cs typeface="Arial"/>
              </a:rPr>
              <a:t>2)będące posiadaczami rachunku papierów wartościowych, na którym są zapisane certyfikaty inwestycyjne, albo będące osobami uprawnionymi z certyfikatów inwestycyjnych zapisanych na rachunku zbiorczym, albo</a:t>
            </a:r>
          </a:p>
          <a:p>
            <a:pPr>
              <a:buNone/>
            </a:pPr>
            <a:r>
              <a:rPr lang="pl-PL" sz="2400">
                <a:cs typeface="Arial"/>
              </a:rPr>
              <a:t>3)uprawnione z certyfikatów inwestycyjnych w formie dokumentu, albo</a:t>
            </a:r>
          </a:p>
          <a:p>
            <a:pPr>
              <a:buNone/>
            </a:pPr>
            <a:r>
              <a:rPr lang="pl-PL" sz="2400">
                <a:cs typeface="Arial"/>
              </a:rPr>
              <a:t>4)wskazane w ewidencji uczestników funduszu jako posiadacze certyfikatów inwestycyjnych, które nie mają formy dokumentu.</a:t>
            </a:r>
          </a:p>
          <a:p>
            <a:pPr>
              <a:buNone/>
            </a:pPr>
            <a:r>
              <a:rPr lang="pl-PL" sz="2400">
                <a:cs typeface="Arial"/>
              </a:rPr>
              <a:t>2. Jednostki uczestnictwa lub certyfikaty inwestycyjne reprezentują prawa majątkowe uczestników funduszu, określone ustawą i statutem funduszu inwestycyjnego.</a:t>
            </a:r>
          </a:p>
          <a:p>
            <a:pPr>
              <a:buNone/>
            </a:pPr>
            <a:r>
              <a:rPr lang="pl-PL" sz="2400" b="1">
                <a:solidFill>
                  <a:srgbClr val="FF0000"/>
                </a:solidFill>
                <a:cs typeface="Arial"/>
              </a:rPr>
              <a:t>3. Uczestnicy funduszu nie odpowiadają za zobowiązania funduszu.</a:t>
            </a:r>
          </a:p>
          <a:p>
            <a:pPr marL="0" indent="0">
              <a:buNone/>
            </a:pPr>
            <a:endParaRPr lang="pl-PL" dirty="0">
              <a:cs typeface="Arial"/>
            </a:endParaRPr>
          </a:p>
        </p:txBody>
      </p:sp>
    </p:spTree>
    <p:extLst>
      <p:ext uri="{BB962C8B-B14F-4D97-AF65-F5344CB8AC3E}">
        <p14:creationId xmlns:p14="http://schemas.microsoft.com/office/powerpoint/2010/main" val="3804368230"/>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B6FAF20-991B-4683-B2FA-37BCA83E0F31}"/>
              </a:ext>
            </a:extLst>
          </p:cNvPr>
          <p:cNvSpPr>
            <a:spLocks noGrp="1"/>
          </p:cNvSpPr>
          <p:nvPr>
            <p:ph idx="1"/>
          </p:nvPr>
        </p:nvSpPr>
        <p:spPr>
          <a:xfrm>
            <a:off x="609600" y="195953"/>
            <a:ext cx="10972800" cy="5942501"/>
          </a:xfrm>
        </p:spPr>
        <p:txBody>
          <a:bodyPr/>
          <a:lstStyle/>
          <a:p>
            <a:pPr>
              <a:buNone/>
            </a:pPr>
            <a:r>
              <a:rPr lang="pl-PL" sz="1800" b="1">
                <a:cs typeface="Arial"/>
              </a:rPr>
              <a:t>Art.  4.  [Towarzystwo funduszy inwestycyjnych]</a:t>
            </a:r>
            <a:endParaRPr lang="pl-PL" sz="1800">
              <a:cs typeface="Arial"/>
            </a:endParaRPr>
          </a:p>
          <a:p>
            <a:pPr>
              <a:buNone/>
            </a:pPr>
            <a:r>
              <a:rPr lang="pl-PL" sz="1800">
                <a:cs typeface="Arial"/>
              </a:rPr>
              <a:t>1.</a:t>
            </a:r>
            <a:r>
              <a:rPr lang="pl-PL" sz="1800" b="1" dirty="0">
                <a:cs typeface="Arial"/>
              </a:rPr>
              <a:t> </a:t>
            </a:r>
            <a:r>
              <a:rPr lang="pl-PL" sz="1800" b="1">
                <a:solidFill>
                  <a:srgbClr val="FF0000"/>
                </a:solidFill>
                <a:cs typeface="Arial"/>
              </a:rPr>
              <a:t>Towarzystwo tworzy fundusz inwestycyjny, zarządza nim i reprezentuje fundusz w stosunkach z osobami trzecimi</a:t>
            </a:r>
            <a:r>
              <a:rPr lang="pl-PL" sz="1800">
                <a:solidFill>
                  <a:srgbClr val="FF0000"/>
                </a:solidFill>
                <a:cs typeface="Arial"/>
              </a:rPr>
              <a:t>.</a:t>
            </a:r>
          </a:p>
          <a:p>
            <a:pPr>
              <a:buNone/>
            </a:pPr>
            <a:r>
              <a:rPr lang="pl-PL" sz="1800">
                <a:cs typeface="Arial"/>
              </a:rPr>
              <a:t>1a. Towarzystwo, w drodze umowy zawartej w formie pisemnej pod rygorem nieważności, może przekazać spółce zarządzającej prowadzącej działalność na terytorium Rzeczypospolitej Polskiej zarządzanie funduszem inwestycyjnym otwartym i prowadzenie jego spraw.</a:t>
            </a:r>
          </a:p>
          <a:p>
            <a:pPr>
              <a:buNone/>
            </a:pPr>
            <a:r>
              <a:rPr lang="pl-PL" sz="1800">
                <a:cs typeface="Arial"/>
              </a:rPr>
              <a:t>1b. Towarzystwo, w drodze umowy zawartej w formie pisemnej pod rygorem nieważności, może przekazać zarządzającemu z UE prowadzącemu działalność na terytorium Rzeczypospolitej Polskiej zarządzanie specjalistycznym funduszem inwestycyjnym otwartym lub funduszem inwestycyjnym zamkniętym i prowadzenie jego spraw.</a:t>
            </a:r>
          </a:p>
          <a:p>
            <a:pPr>
              <a:buNone/>
            </a:pPr>
            <a:r>
              <a:rPr lang="pl-PL" sz="1800">
                <a:cs typeface="Arial"/>
              </a:rPr>
              <a:t>1c. Zarządzanie specjalistycznym funduszem inwestycyjnym otwartym albo funduszem inwestycyjnym zamkniętym obejmuje co najmniej zarządzanie portfelem inwestycyjnym funduszu i ryzykiem.</a:t>
            </a:r>
          </a:p>
          <a:p>
            <a:pPr>
              <a:buNone/>
            </a:pPr>
            <a:r>
              <a:rPr lang="pl-PL" sz="1800">
                <a:cs typeface="Arial"/>
              </a:rPr>
              <a:t>2. </a:t>
            </a:r>
            <a:r>
              <a:rPr lang="pl-PL" sz="1800" b="1">
                <a:cs typeface="Arial"/>
              </a:rPr>
              <a:t>Organem funduszu inwestycyjnego jest towarzystwo, utworzone zgodnie z przepisami ustawy.</a:t>
            </a:r>
          </a:p>
          <a:p>
            <a:pPr>
              <a:buNone/>
            </a:pPr>
            <a:r>
              <a:rPr lang="pl-PL" sz="1800">
                <a:cs typeface="Arial"/>
              </a:rPr>
              <a:t>3. W przypadkach i na warunkach określonych w ustawie w funduszu inwestycyjnym, jako jego organ, działają również rada inwestorów, zgromadzenie inwestorów lub zgromadzenie uczestników.</a:t>
            </a:r>
          </a:p>
          <a:p>
            <a:pPr>
              <a:buNone/>
            </a:pPr>
            <a:r>
              <a:rPr lang="pl-PL" sz="1800">
                <a:cs typeface="Arial"/>
              </a:rPr>
              <a:t>4. Fundusz nie jest podmiotem zależnym od towarzystwa, spółki zarządzającej ani od osoby posiadającej bezpośrednio lub pośrednio większość głosów w radzie inwestorów, zgromadzeniu inwestorów lub zgromadzeniu uczestników.</a:t>
            </a:r>
          </a:p>
          <a:p>
            <a:pPr>
              <a:buNone/>
            </a:pPr>
            <a:r>
              <a:rPr lang="pl-PL" sz="1800" b="1">
                <a:cs typeface="Arial"/>
              </a:rPr>
              <a:t>Art.  5.  [Siedziba i adres funduszu] </a:t>
            </a:r>
            <a:endParaRPr lang="pl-PL" sz="1800">
              <a:cs typeface="Arial"/>
            </a:endParaRPr>
          </a:p>
          <a:p>
            <a:pPr>
              <a:buNone/>
            </a:pPr>
            <a:r>
              <a:rPr lang="pl-PL" sz="1800">
                <a:cs typeface="Arial"/>
              </a:rPr>
              <a:t>Siedzibą i adresem funduszu inwestycyjnego jest siedziba i adres towarzystwa będącego jego organem.</a:t>
            </a:r>
          </a:p>
          <a:p>
            <a:pPr marL="0" indent="0">
              <a:buNone/>
            </a:pPr>
            <a:endParaRPr lang="pl-PL" dirty="0">
              <a:cs typeface="Arial"/>
            </a:endParaRPr>
          </a:p>
        </p:txBody>
      </p:sp>
    </p:spTree>
    <p:extLst>
      <p:ext uri="{BB962C8B-B14F-4D97-AF65-F5344CB8AC3E}">
        <p14:creationId xmlns:p14="http://schemas.microsoft.com/office/powerpoint/2010/main" val="262000430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5A897D0-917D-4C95-80C3-E5AFF996BA28}"/>
              </a:ext>
            </a:extLst>
          </p:cNvPr>
          <p:cNvSpPr>
            <a:spLocks noGrp="1"/>
          </p:cNvSpPr>
          <p:nvPr>
            <p:ph idx="1"/>
          </p:nvPr>
        </p:nvSpPr>
        <p:spPr>
          <a:xfrm>
            <a:off x="609600" y="310663"/>
            <a:ext cx="10972800" cy="5815501"/>
          </a:xfrm>
        </p:spPr>
        <p:txBody>
          <a:bodyPr/>
          <a:lstStyle/>
          <a:p>
            <a:pPr>
              <a:buNone/>
            </a:pPr>
            <a:r>
              <a:rPr lang="pl-PL" sz="2400" b="1">
                <a:cs typeface="Arial"/>
              </a:rPr>
              <a:t>Art.  8a.  [Alternatywna spółka inwestycyjna (ASI)]</a:t>
            </a:r>
            <a:endParaRPr lang="pl-PL" sz="2400" dirty="0">
              <a:cs typeface="Arial"/>
            </a:endParaRPr>
          </a:p>
          <a:p>
            <a:pPr>
              <a:buNone/>
            </a:pPr>
            <a:r>
              <a:rPr lang="pl-PL" sz="2400">
                <a:cs typeface="Arial"/>
              </a:rPr>
              <a:t>1. Alternatywna spółka inwestycyjna jest alternatywnym funduszem inwestycyjnym, innym niż określony w art. 3 ust. 4 pkt 2.</a:t>
            </a:r>
            <a:endParaRPr lang="pl-PL" sz="2400" dirty="0">
              <a:cs typeface="Arial"/>
            </a:endParaRPr>
          </a:p>
          <a:p>
            <a:pPr>
              <a:buNone/>
            </a:pPr>
            <a:r>
              <a:rPr lang="pl-PL" sz="2400">
                <a:cs typeface="Arial"/>
              </a:rPr>
              <a:t>2. Alternatywna spółka inwestycyjna może prowadzić działalność w formie:</a:t>
            </a:r>
            <a:endParaRPr lang="pl-PL" sz="2400" dirty="0">
              <a:cs typeface="Arial"/>
            </a:endParaRPr>
          </a:p>
          <a:p>
            <a:pPr>
              <a:buNone/>
            </a:pPr>
            <a:r>
              <a:rPr lang="pl-PL" sz="2400">
                <a:cs typeface="Arial"/>
              </a:rPr>
              <a:t>1)</a:t>
            </a:r>
            <a:r>
              <a:rPr lang="pl-PL" sz="2400" b="1">
                <a:cs typeface="Arial"/>
              </a:rPr>
              <a:t>spółki kapitałowej</a:t>
            </a:r>
            <a:r>
              <a:rPr lang="pl-PL" sz="2400">
                <a:cs typeface="Arial"/>
              </a:rPr>
              <a:t>, w tym spółki europejskiej;</a:t>
            </a:r>
            <a:endParaRPr lang="pl-PL" sz="2400" dirty="0">
              <a:cs typeface="Arial"/>
            </a:endParaRPr>
          </a:p>
          <a:p>
            <a:pPr>
              <a:buNone/>
            </a:pPr>
            <a:r>
              <a:rPr lang="pl-PL" sz="2400">
                <a:cs typeface="Arial"/>
              </a:rPr>
              <a:t>2)</a:t>
            </a:r>
            <a:r>
              <a:rPr lang="pl-PL" sz="2400" b="1">
                <a:cs typeface="Arial"/>
              </a:rPr>
              <a:t>spółki komandytowej albo spółki komandytowo-akcyjnej,</a:t>
            </a:r>
            <a:r>
              <a:rPr lang="pl-PL" sz="2400">
                <a:cs typeface="Arial"/>
              </a:rPr>
              <a:t> w których jedynym komplementariuszem jest spółka kapitałowa, w tym spółka europejska.</a:t>
            </a:r>
            <a:endParaRPr lang="pl-PL" sz="2400" dirty="0">
              <a:cs typeface="Arial"/>
            </a:endParaRPr>
          </a:p>
          <a:p>
            <a:pPr>
              <a:buNone/>
            </a:pPr>
            <a:r>
              <a:rPr lang="pl-PL" sz="2400">
                <a:cs typeface="Arial"/>
              </a:rPr>
              <a:t>3. Wyłącznym przedmiotem działalności alternatywnej spółki inwestycyjnej, z zastrzeżeniem wyjątków określonych w ustawie, jest zbieranie aktywów od wielu inwestorów w celu ich lokowania w interesie tych inwestorów zgodnie z określoną polityką inwestycyjną.</a:t>
            </a:r>
            <a:endParaRPr lang="pl-PL" sz="2400" dirty="0">
              <a:cs typeface="Arial"/>
            </a:endParaRPr>
          </a:p>
          <a:p>
            <a:pPr marL="0" indent="0">
              <a:buNone/>
            </a:pPr>
            <a:endParaRPr lang="pl-PL" sz="2400" dirty="0">
              <a:cs typeface="Arial"/>
            </a:endParaRPr>
          </a:p>
        </p:txBody>
      </p:sp>
    </p:spTree>
    <p:extLst>
      <p:ext uri="{BB962C8B-B14F-4D97-AF65-F5344CB8AC3E}">
        <p14:creationId xmlns:p14="http://schemas.microsoft.com/office/powerpoint/2010/main" val="281668657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B9E4E64-C2CB-44B3-A025-55E17D5CF89B}"/>
              </a:ext>
            </a:extLst>
          </p:cNvPr>
          <p:cNvSpPr>
            <a:spLocks noGrp="1"/>
          </p:cNvSpPr>
          <p:nvPr>
            <p:ph idx="1"/>
          </p:nvPr>
        </p:nvSpPr>
        <p:spPr>
          <a:xfrm>
            <a:off x="609600" y="427894"/>
            <a:ext cx="10972800" cy="5698270"/>
          </a:xfrm>
        </p:spPr>
        <p:txBody>
          <a:bodyPr/>
          <a:lstStyle/>
          <a:p>
            <a:pPr>
              <a:buNone/>
            </a:pPr>
            <a:r>
              <a:rPr lang="pl-PL" sz="2400" b="1">
                <a:cs typeface="Arial"/>
              </a:rPr>
              <a:t>Art.  8b.  [Zarządzający ASI]</a:t>
            </a:r>
            <a:endParaRPr lang="pl-PL" sz="2400" dirty="0">
              <a:cs typeface="Arial"/>
            </a:endParaRPr>
          </a:p>
          <a:p>
            <a:pPr>
              <a:buNone/>
            </a:pPr>
            <a:r>
              <a:rPr lang="pl-PL" sz="2400">
                <a:cs typeface="Arial"/>
              </a:rPr>
              <a:t>1. Zarządzający ASI zarządza alternatywną spółką inwestycyjną, w tym co najmniej portfelem inwestycyjnym tej spółki oraz ryzykiem.</a:t>
            </a:r>
            <a:endParaRPr lang="pl-PL" sz="2400" dirty="0">
              <a:cs typeface="Arial"/>
            </a:endParaRPr>
          </a:p>
          <a:p>
            <a:pPr>
              <a:buNone/>
            </a:pPr>
            <a:r>
              <a:rPr lang="pl-PL" sz="2400">
                <a:cs typeface="Arial"/>
              </a:rPr>
              <a:t>2. Zarządzającym ASI może być wyłącznie:</a:t>
            </a:r>
            <a:endParaRPr lang="pl-PL" sz="2400" dirty="0">
              <a:cs typeface="Arial"/>
            </a:endParaRPr>
          </a:p>
          <a:p>
            <a:pPr>
              <a:buNone/>
            </a:pPr>
            <a:r>
              <a:rPr lang="pl-PL" sz="2400">
                <a:cs typeface="Arial"/>
              </a:rPr>
              <a:t>1)w przypadku określonym w art. 8a ust. 2 pkt 1 - spółka kapitałowa będąca alternatywną spółką inwestycyjną, prowadząca działalność jako wewnętrznie zarządzający ASI;</a:t>
            </a:r>
            <a:endParaRPr lang="pl-PL" sz="2400" dirty="0">
              <a:cs typeface="Arial"/>
            </a:endParaRPr>
          </a:p>
          <a:p>
            <a:pPr>
              <a:buNone/>
            </a:pPr>
            <a:r>
              <a:rPr lang="pl-PL" sz="2400">
                <a:cs typeface="Arial"/>
              </a:rPr>
              <a:t>2)w przypadku określonym w art. 8a ust. 2 pkt 2 - spółka kapitałowa będąca komplementariuszem alternatywnej spółki inwestycyjnej, prowadząca działalność jako zewnętrznie zarządzający ASI.</a:t>
            </a:r>
            <a:endParaRPr lang="pl-PL" sz="2400" dirty="0">
              <a:cs typeface="Arial"/>
            </a:endParaRPr>
          </a:p>
          <a:p>
            <a:pPr marL="0" indent="0">
              <a:buNone/>
            </a:pPr>
            <a:endParaRPr lang="pl-PL" sz="2400" dirty="0">
              <a:cs typeface="Arial"/>
            </a:endParaRPr>
          </a:p>
        </p:txBody>
      </p:sp>
    </p:spTree>
    <p:extLst>
      <p:ext uri="{BB962C8B-B14F-4D97-AF65-F5344CB8AC3E}">
        <p14:creationId xmlns:p14="http://schemas.microsoft.com/office/powerpoint/2010/main" val="366753490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1890C49-8DEA-47D5-BD48-15F651BB3732}"/>
              </a:ext>
            </a:extLst>
          </p:cNvPr>
          <p:cNvSpPr>
            <a:spLocks noGrp="1"/>
          </p:cNvSpPr>
          <p:nvPr>
            <p:ph idx="1"/>
          </p:nvPr>
        </p:nvSpPr>
        <p:spPr>
          <a:xfrm>
            <a:off x="609600" y="369278"/>
            <a:ext cx="10972800" cy="5756886"/>
          </a:xfrm>
        </p:spPr>
        <p:txBody>
          <a:bodyPr/>
          <a:lstStyle/>
          <a:p>
            <a:pPr>
              <a:buNone/>
            </a:pPr>
            <a:r>
              <a:rPr lang="pl-PL" sz="2000" b="1">
                <a:cs typeface="Arial"/>
              </a:rPr>
              <a:t>Art.  8c.  [Inwestor ASI; wkłady do ASI; oznaczenia ASI]</a:t>
            </a:r>
            <a:endParaRPr lang="pl-PL" sz="2000" dirty="0">
              <a:cs typeface="Arial"/>
            </a:endParaRPr>
          </a:p>
          <a:p>
            <a:pPr>
              <a:buNone/>
            </a:pPr>
            <a:r>
              <a:rPr lang="pl-PL" sz="2000">
                <a:cs typeface="Arial"/>
              </a:rPr>
              <a:t>1. Inwestorem alternatywnej spółki inwestycyjnej jest podmiot, który posiada prawa uczestnictwa tej spółki.</a:t>
            </a:r>
            <a:endParaRPr lang="pl-PL" sz="2000" dirty="0">
              <a:cs typeface="Arial"/>
            </a:endParaRPr>
          </a:p>
          <a:p>
            <a:pPr>
              <a:buNone/>
            </a:pPr>
            <a:r>
              <a:rPr lang="pl-PL" sz="2000">
                <a:cs typeface="Arial"/>
              </a:rPr>
              <a:t>2. Prawami uczestnictwa alternatywnej spółki inwestycyjnej są odpowiednio udział w spółce oraz akcja.</a:t>
            </a:r>
            <a:endParaRPr lang="pl-PL" sz="2000" dirty="0">
              <a:cs typeface="Arial"/>
            </a:endParaRPr>
          </a:p>
          <a:p>
            <a:pPr>
              <a:buNone/>
            </a:pPr>
            <a:r>
              <a:rPr lang="pl-PL" sz="2000">
                <a:cs typeface="Arial"/>
              </a:rPr>
              <a:t>3. Przez udział w spółce w przypadku spółki komandytowej oraz spółki komandytowo-akcyjnej rozumie się ogół praw i obowiązków wspólnika w spółce.</a:t>
            </a:r>
            <a:endParaRPr lang="pl-PL" sz="2000" dirty="0">
              <a:cs typeface="Arial"/>
            </a:endParaRPr>
          </a:p>
          <a:p>
            <a:pPr>
              <a:buNone/>
            </a:pPr>
            <a:r>
              <a:rPr lang="pl-PL" sz="2000">
                <a:cs typeface="Arial"/>
              </a:rPr>
              <a:t>4. Wkład do alternatywnej spółki inwestycyjnej w zamian za prawa uczestnictwa tej spółki może wnieść podmiot spełniający kryteria klienta profesjonalnego. W przypadku zawiązywania spółki w drodze oferty publicznej wkład do alternatywnej spółki inwestycyjnej w zamian za prawa uczestnictwa tej spółki może wnieść także podmiot niespełniający kryteriów klienta profesjonalnego.</a:t>
            </a:r>
            <a:endParaRPr lang="pl-PL" sz="2000" dirty="0">
              <a:cs typeface="Arial"/>
            </a:endParaRPr>
          </a:p>
          <a:p>
            <a:pPr>
              <a:buNone/>
            </a:pPr>
            <a:r>
              <a:rPr lang="pl-PL" sz="2000">
                <a:cs typeface="Arial"/>
              </a:rPr>
              <a:t>5. Przedmiotem wkładu do alternatywnej spółki inwestycyjnej prowadzącej działalność w formie spółki komandytowej nie może być prawo niezbywalne ani świadczenie pracy lub usług.</a:t>
            </a:r>
            <a:endParaRPr lang="pl-PL" sz="2000" dirty="0">
              <a:cs typeface="Arial"/>
            </a:endParaRPr>
          </a:p>
          <a:p>
            <a:pPr>
              <a:buNone/>
            </a:pPr>
            <a:r>
              <a:rPr lang="pl-PL" sz="2000">
                <a:cs typeface="Arial"/>
              </a:rPr>
              <a:t>6. Oznaczenia "alternatywna spółka inwestycyjna" lub skrótu tego oznaczenia "asi" ma prawo i obowiązek używać w nazwie, reklamie lub informacji reklamowej lub do określenia wykonywanej przez siebie działalności gospodarczej jedynie alternatywna spółka inwestycyjna zarządzana przez zarządzającego ASI uprawnionego do wykonywania tej działalności zgodnie z ustawą.</a:t>
            </a:r>
            <a:endParaRPr lang="pl-PL" sz="2000" dirty="0">
              <a:cs typeface="Arial"/>
            </a:endParaRPr>
          </a:p>
          <a:p>
            <a:pPr marL="0" indent="0">
              <a:buNone/>
            </a:pPr>
            <a:endParaRPr lang="pl-PL" sz="2000" dirty="0">
              <a:cs typeface="Arial"/>
            </a:endParaRPr>
          </a:p>
        </p:txBody>
      </p:sp>
    </p:spTree>
    <p:extLst>
      <p:ext uri="{BB962C8B-B14F-4D97-AF65-F5344CB8AC3E}">
        <p14:creationId xmlns:p14="http://schemas.microsoft.com/office/powerpoint/2010/main" val="1570893073"/>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5649C6-4FB8-40D2-9493-D5E7E002DF08}"/>
              </a:ext>
            </a:extLst>
          </p:cNvPr>
          <p:cNvSpPr>
            <a:spLocks noGrp="1"/>
          </p:cNvSpPr>
          <p:nvPr>
            <p:ph type="title"/>
          </p:nvPr>
        </p:nvSpPr>
        <p:spPr>
          <a:xfrm>
            <a:off x="609600" y="274638"/>
            <a:ext cx="10972800" cy="781539"/>
          </a:xfrm>
        </p:spPr>
        <p:txBody>
          <a:bodyPr/>
          <a:lstStyle/>
          <a:p>
            <a:r>
              <a:rPr lang="pl-PL" sz="2400">
                <a:cs typeface="Arial"/>
              </a:rPr>
              <a:t>Dezpozytariusz</a:t>
            </a:r>
            <a:endParaRPr lang="pl-PL"/>
          </a:p>
        </p:txBody>
      </p:sp>
      <p:sp>
        <p:nvSpPr>
          <p:cNvPr id="3" name="Content Placeholder 2">
            <a:extLst>
              <a:ext uri="{FF2B5EF4-FFF2-40B4-BE49-F238E27FC236}">
                <a16:creationId xmlns:a16="http://schemas.microsoft.com/office/drawing/2014/main" xmlns="" id="{8CB98C35-DCB9-4442-A947-29583DA8DECB}"/>
              </a:ext>
            </a:extLst>
          </p:cNvPr>
          <p:cNvSpPr>
            <a:spLocks noGrp="1"/>
          </p:cNvSpPr>
          <p:nvPr>
            <p:ph idx="1"/>
          </p:nvPr>
        </p:nvSpPr>
        <p:spPr>
          <a:xfrm>
            <a:off x="609600" y="1180125"/>
            <a:ext cx="10972800" cy="4946039"/>
          </a:xfrm>
        </p:spPr>
        <p:txBody>
          <a:bodyPr/>
          <a:lstStyle/>
          <a:p>
            <a:pPr>
              <a:buNone/>
            </a:pPr>
            <a:r>
              <a:rPr lang="pl-PL" b="1">
                <a:cs typeface="Arial"/>
              </a:rPr>
              <a:t>Art.  9.  [Zadania depozytariusza]</a:t>
            </a:r>
            <a:endParaRPr lang="pl-PL"/>
          </a:p>
          <a:p>
            <a:pPr>
              <a:buNone/>
            </a:pPr>
            <a:r>
              <a:rPr lang="pl-PL" sz="2800">
                <a:latin typeface="Times New Roman"/>
                <a:cs typeface="Arial"/>
              </a:rPr>
              <a:t>1. Depozytariusz wykonuje obowiązki określone w ustawie, w szczególności </a:t>
            </a:r>
            <a:r>
              <a:rPr lang="pl-PL" sz="2800" b="1">
                <a:solidFill>
                  <a:srgbClr val="FF0000"/>
                </a:solidFill>
                <a:latin typeface="Times New Roman"/>
                <a:cs typeface="Arial"/>
              </a:rPr>
              <a:t>polegające na przechowywaniu aktywów oraz prowadzeniu rejestru aktywów funduszu inwestycyjnego lub alternatywnej spółki inwestycyjnej, a także na zapewnieniu właściwego monitorowania przepływu środków pieniężnych tych podmiotów.</a:t>
            </a:r>
          </a:p>
          <a:p>
            <a:pPr>
              <a:buNone/>
            </a:pPr>
            <a:r>
              <a:rPr lang="pl-PL" sz="2800">
                <a:latin typeface="Times New Roman"/>
                <a:cs typeface="Arial"/>
              </a:rPr>
              <a:t>2. Depozytariusz jest obowiązany przy wykonywaniu swoich obowiązków działać w sposób rzetelny, dochowując najwyższej staranności wynikającej z profesjonalnego charakteru prowadzonej działalności, a także zgodnie z zasadami uczciwego obrotu.</a:t>
            </a:r>
            <a:endParaRPr lang="pl-PL" sz="2800" dirty="0">
              <a:latin typeface="Times New Roman"/>
              <a:cs typeface="Arial"/>
            </a:endParaRPr>
          </a:p>
          <a:p>
            <a:pPr marL="0" indent="0">
              <a:buNone/>
            </a:pPr>
            <a:endParaRPr lang="pl-PL" sz="2800" dirty="0">
              <a:latin typeface="Times New Roman"/>
              <a:cs typeface="Arial"/>
            </a:endParaRPr>
          </a:p>
        </p:txBody>
      </p:sp>
    </p:spTree>
    <p:extLst>
      <p:ext uri="{BB962C8B-B14F-4D97-AF65-F5344CB8AC3E}">
        <p14:creationId xmlns:p14="http://schemas.microsoft.com/office/powerpoint/2010/main" val="2719796457"/>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6639134-748B-4D81-814C-50851299189E}"/>
              </a:ext>
            </a:extLst>
          </p:cNvPr>
          <p:cNvSpPr>
            <a:spLocks noGrp="1"/>
          </p:cNvSpPr>
          <p:nvPr>
            <p:ph idx="1"/>
          </p:nvPr>
        </p:nvSpPr>
        <p:spPr>
          <a:xfrm>
            <a:off x="609600" y="105509"/>
            <a:ext cx="10972800" cy="6020655"/>
          </a:xfrm>
        </p:spPr>
        <p:txBody>
          <a:bodyPr/>
          <a:lstStyle/>
          <a:p>
            <a:pPr>
              <a:buNone/>
            </a:pPr>
            <a:r>
              <a:rPr lang="pl-PL" sz="1600" b="1">
                <a:cs typeface="Arial"/>
              </a:rPr>
              <a:t>Tworzenie funduszy inwestycyjnych</a:t>
            </a:r>
            <a:endParaRPr lang="pl-PL" sz="1600" b="1" dirty="0">
              <a:cs typeface="Arial"/>
            </a:endParaRPr>
          </a:p>
          <a:p>
            <a:pPr>
              <a:buNone/>
            </a:pPr>
            <a:r>
              <a:rPr lang="pl-PL" sz="1600" b="1">
                <a:cs typeface="Arial"/>
              </a:rPr>
              <a:t>Art.  14.  [Tworzenie, nazwa i rodzaje funduszy]</a:t>
            </a:r>
            <a:endParaRPr lang="pl-PL" sz="1600">
              <a:cs typeface="Arial"/>
            </a:endParaRPr>
          </a:p>
          <a:p>
            <a:pPr>
              <a:buNone/>
            </a:pPr>
            <a:r>
              <a:rPr lang="pl-PL" sz="1600">
                <a:cs typeface="Arial"/>
              </a:rPr>
              <a:t>1. </a:t>
            </a:r>
            <a:r>
              <a:rPr lang="pl-PL" sz="1600" b="1">
                <a:solidFill>
                  <a:srgbClr val="FF0000"/>
                </a:solidFill>
                <a:cs typeface="Arial"/>
              </a:rPr>
              <a:t>Fundusz inwestycyjny może być utworzony wyłącznie przez towarzystwo.</a:t>
            </a:r>
          </a:p>
          <a:p>
            <a:pPr>
              <a:buNone/>
            </a:pPr>
            <a:r>
              <a:rPr lang="pl-PL" sz="1600">
                <a:cs typeface="Arial"/>
              </a:rPr>
              <a:t>2. Towarzystwo może utworzyć więcej niż jeden fundusz inwestycyjny.</a:t>
            </a:r>
          </a:p>
          <a:p>
            <a:pPr>
              <a:buNone/>
            </a:pPr>
            <a:r>
              <a:rPr lang="pl-PL" sz="1600">
                <a:cs typeface="Arial"/>
              </a:rPr>
              <a:t>3. Fundusz inwestycyjny może być utworzony jako:</a:t>
            </a:r>
          </a:p>
          <a:p>
            <a:pPr>
              <a:buNone/>
            </a:pPr>
            <a:r>
              <a:rPr lang="pl-PL" sz="1600">
                <a:cs typeface="Arial"/>
              </a:rPr>
              <a:t>1)</a:t>
            </a:r>
            <a:r>
              <a:rPr lang="pl-PL" sz="1600" b="1">
                <a:cs typeface="Arial"/>
              </a:rPr>
              <a:t>fundusz inwestycyjny otwarty</a:t>
            </a:r>
            <a:r>
              <a:rPr lang="pl-PL" sz="1600">
                <a:cs typeface="Arial"/>
              </a:rPr>
              <a:t>;</a:t>
            </a:r>
          </a:p>
          <a:p>
            <a:pPr>
              <a:buNone/>
            </a:pPr>
            <a:r>
              <a:rPr lang="pl-PL" sz="1600">
                <a:cs typeface="Arial"/>
              </a:rPr>
              <a:t>2)</a:t>
            </a:r>
            <a:r>
              <a:rPr lang="pl-PL" sz="1600" b="1">
                <a:cs typeface="Arial"/>
              </a:rPr>
              <a:t>specjalistyczny fundusz inwestycyjny otwarty</a:t>
            </a:r>
            <a:r>
              <a:rPr lang="pl-PL" sz="1600">
                <a:cs typeface="Arial"/>
              </a:rPr>
              <a:t>;</a:t>
            </a:r>
          </a:p>
          <a:p>
            <a:pPr>
              <a:buNone/>
            </a:pPr>
            <a:r>
              <a:rPr lang="pl-PL" sz="1600">
                <a:cs typeface="Arial"/>
              </a:rPr>
              <a:t>3)</a:t>
            </a:r>
            <a:r>
              <a:rPr lang="pl-PL" sz="1600" b="1">
                <a:cs typeface="Arial"/>
              </a:rPr>
              <a:t>fundusz inwestycyjny zamknięty.</a:t>
            </a:r>
          </a:p>
          <a:p>
            <a:pPr>
              <a:buNone/>
            </a:pPr>
            <a:r>
              <a:rPr lang="pl-PL" sz="1600">
                <a:cs typeface="Arial"/>
              </a:rPr>
              <a:t>3a. Fundusz inwestycyjny, o którym mowa w ust. 3 pkt 2 i 3, może być utworzony wyłącznie przez towarzystwo, które uzyskało zezwolenie na wykonywanie działalności określonej w art. 45 ust. 1a.</a:t>
            </a:r>
          </a:p>
          <a:p>
            <a:pPr>
              <a:buNone/>
            </a:pPr>
            <a:r>
              <a:rPr lang="pl-PL" sz="1600">
                <a:cs typeface="Arial"/>
              </a:rPr>
              <a:t>4. Oznaczenia "fundusz inwestycyjny", skrótu tego oznaczenia lub skrótów, o których mowa w ust. 6, ma prawo i obowiązek używać w nazwie, reklamie lub informacji reklamowej lub do określenia wykonywanej przez siebie działalności gospodarczej jedynie fundusz inwestycyjny utworzony zgodnie z ustawą.</a:t>
            </a:r>
          </a:p>
          <a:p>
            <a:pPr>
              <a:buNone/>
            </a:pPr>
            <a:r>
              <a:rPr lang="pl-PL" sz="1600">
                <a:cs typeface="Arial"/>
              </a:rPr>
              <a:t>5. Nazwa funduszu inwestycyjnego powinna zawierać określenie rodzaju funduszu inwestycyjnego, zgodnie z ust. 3.</a:t>
            </a:r>
          </a:p>
          <a:p>
            <a:pPr>
              <a:buNone/>
            </a:pPr>
            <a:r>
              <a:rPr lang="pl-PL" sz="1600">
                <a:cs typeface="Arial"/>
              </a:rPr>
              <a:t>6. Jeżeli statut funduszu inwestycyjnego tak stanowi, fundusz inwestycyjny może zamiast oznaczenia rodzaju funduszu, zgodnie z ust. 3, używać w nazwie następującego skrótu:</a:t>
            </a:r>
          </a:p>
          <a:p>
            <a:pPr>
              <a:buNone/>
            </a:pPr>
            <a:r>
              <a:rPr lang="pl-PL" sz="1600">
                <a:cs typeface="Arial"/>
              </a:rPr>
              <a:t>1)</a:t>
            </a:r>
            <a:r>
              <a:rPr lang="pl-PL" sz="1600" b="1">
                <a:cs typeface="Arial"/>
              </a:rPr>
              <a:t>"fio"</a:t>
            </a:r>
            <a:r>
              <a:rPr lang="pl-PL" sz="1600">
                <a:cs typeface="Arial"/>
              </a:rPr>
              <a:t> - w przypadku funduszu inwestycyjnego otwartego;</a:t>
            </a:r>
          </a:p>
          <a:p>
            <a:pPr>
              <a:buNone/>
            </a:pPr>
            <a:r>
              <a:rPr lang="pl-PL" sz="1600">
                <a:cs typeface="Arial"/>
              </a:rPr>
              <a:t>2)</a:t>
            </a:r>
            <a:r>
              <a:rPr lang="pl-PL" sz="1600" b="1">
                <a:cs typeface="Arial"/>
              </a:rPr>
              <a:t>"sfio"</a:t>
            </a:r>
            <a:r>
              <a:rPr lang="pl-PL" sz="1600">
                <a:cs typeface="Arial"/>
              </a:rPr>
              <a:t> - w przypadku specjalistycznego funduszu inwestycyjnego otwartego;</a:t>
            </a:r>
          </a:p>
          <a:p>
            <a:pPr>
              <a:buNone/>
            </a:pPr>
            <a:r>
              <a:rPr lang="pl-PL" sz="1600">
                <a:cs typeface="Arial"/>
              </a:rPr>
              <a:t>3)</a:t>
            </a:r>
            <a:r>
              <a:rPr lang="pl-PL" sz="1600" b="1">
                <a:cs typeface="Arial"/>
              </a:rPr>
              <a:t>"fiz"</a:t>
            </a:r>
            <a:r>
              <a:rPr lang="pl-PL" sz="1600">
                <a:cs typeface="Arial"/>
              </a:rPr>
              <a:t> - w przypadku funduszu inwestycyjnego zamkniętego.</a:t>
            </a:r>
          </a:p>
          <a:p>
            <a:pPr marL="0" indent="0">
              <a:buNone/>
            </a:pPr>
            <a:endParaRPr lang="pl-PL" sz="1600" dirty="0">
              <a:cs typeface="Arial"/>
            </a:endParaRPr>
          </a:p>
        </p:txBody>
      </p:sp>
    </p:spTree>
    <p:extLst>
      <p:ext uri="{BB962C8B-B14F-4D97-AF65-F5344CB8AC3E}">
        <p14:creationId xmlns:p14="http://schemas.microsoft.com/office/powerpoint/2010/main" val="3010600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68B432E-C961-4261-B343-5E326A6C6B6F}"/>
              </a:ext>
            </a:extLst>
          </p:cNvPr>
          <p:cNvSpPr>
            <a:spLocks noGrp="1"/>
          </p:cNvSpPr>
          <p:nvPr>
            <p:ph type="title"/>
          </p:nvPr>
        </p:nvSpPr>
        <p:spPr>
          <a:xfrm>
            <a:off x="609600" y="274638"/>
            <a:ext cx="10972800" cy="599482"/>
          </a:xfrm>
        </p:spPr>
        <p:txBody>
          <a:bodyPr/>
          <a:lstStyle/>
          <a:p>
            <a:r>
              <a:rPr lang="pl-PL" sz="1800" dirty="0">
                <a:latin typeface="Times New Roman"/>
                <a:cs typeface="Times New Roman"/>
              </a:rPr>
              <a:t>System finansowy Polski i Unii Europejskiej </a:t>
            </a:r>
            <a:r>
              <a:rPr lang="pl-PL" sz="1800" dirty="0">
                <a:solidFill>
                  <a:schemeClr val="tx1"/>
                </a:solidFill>
                <a:latin typeface="Times New Roman"/>
                <a:cs typeface="Times New Roman"/>
              </a:rPr>
              <a:t>– Jednolity Rynek Finansowy</a:t>
            </a:r>
          </a:p>
        </p:txBody>
      </p:sp>
      <p:sp>
        <p:nvSpPr>
          <p:cNvPr id="3" name="Symbol zastępczy zawartości 2">
            <a:extLst>
              <a:ext uri="{FF2B5EF4-FFF2-40B4-BE49-F238E27FC236}">
                <a16:creationId xmlns:a16="http://schemas.microsoft.com/office/drawing/2014/main" xmlns="" id="{E889E884-C449-404A-9ECF-149E5B4E7624}"/>
              </a:ext>
            </a:extLst>
          </p:cNvPr>
          <p:cNvSpPr>
            <a:spLocks noGrp="1"/>
          </p:cNvSpPr>
          <p:nvPr>
            <p:ph idx="1"/>
          </p:nvPr>
        </p:nvSpPr>
        <p:spPr>
          <a:xfrm>
            <a:off x="609600" y="742670"/>
            <a:ext cx="10972800" cy="4996315"/>
          </a:xfrm>
        </p:spPr>
        <p:txBody>
          <a:bodyPr/>
          <a:lstStyle/>
          <a:p>
            <a:pPr>
              <a:buNone/>
            </a:pPr>
            <a:r>
              <a:rPr lang="pl-PL" dirty="0"/>
              <a:t>R</a:t>
            </a:r>
            <a:r>
              <a:rPr lang="pl-PL" sz="1800" dirty="0">
                <a:latin typeface="Times New Roman"/>
                <a:cs typeface="Times New Roman"/>
              </a:rPr>
              <a:t>ynek finansowy (definicja ekonomiczna) - </a:t>
            </a:r>
            <a:r>
              <a:rPr lang="pl-PL" sz="1800" dirty="0">
                <a:solidFill>
                  <a:srgbClr val="FF0000"/>
                </a:solidFill>
                <a:latin typeface="Times New Roman"/>
                <a:cs typeface="Times New Roman"/>
              </a:rPr>
              <a:t>https://www.nbportal.pl/slownik/pozycje-slownika/rynek-finansowy</a:t>
            </a:r>
            <a:endParaRPr lang="pl-PL" dirty="0">
              <a:solidFill>
                <a:srgbClr val="FF0000"/>
              </a:solidFill>
              <a:latin typeface="Arial"/>
              <a:cs typeface="Arial"/>
            </a:endParaRPr>
          </a:p>
          <a:p>
            <a:pPr marL="0" indent="0">
              <a:buNone/>
            </a:pPr>
            <a:r>
              <a:rPr lang="pl-PL" sz="1800" dirty="0">
                <a:cs typeface="Arial"/>
              </a:rPr>
              <a:t>miejsce, w którym są zawierane transakcje kupna i sprzedaży różnych form kapitału pieniężnego, na różne terminy i w oparciu o różne instrumenty finansowe. Uczestnikami rynku finansowego są z jednej strony podmioty potrzebujące kapitału, kreujące popyt, natomiast z drugiej strony – podmioty dysponujące nadwyżkami finansowymi, tworzące podaż kapitału. Dzięki temu zwiększa się efektywność wykorzystania zasobów w gospodarce.</a:t>
            </a:r>
          </a:p>
          <a:p>
            <a:pPr marL="0" indent="0">
              <a:buNone/>
            </a:pPr>
            <a:endParaRPr lang="pl-PL" sz="1800" dirty="0">
              <a:cs typeface="Arial"/>
            </a:endParaRPr>
          </a:p>
          <a:p>
            <a:pPr marL="0" indent="0">
              <a:buNone/>
            </a:pPr>
            <a:r>
              <a:rPr lang="pl-PL" sz="1800" dirty="0">
                <a:cs typeface="Arial"/>
              </a:rPr>
              <a:t>Instrument finansowy (W SENSIE EKONOMICZNYM!) jest umową, która reguluje wzajemne relacje finansowe pomiędzy stronami, w jakich one pozostają od chwili zawarcia tej umowy. Do instrumentów finansowych zalicza się m.in.:</a:t>
            </a:r>
          </a:p>
          <a:p>
            <a:pPr marL="0" indent="0">
              <a:buNone/>
            </a:pPr>
            <a:r>
              <a:rPr lang="pl-PL" sz="1800" dirty="0">
                <a:cs typeface="Arial"/>
              </a:rPr>
              <a:t>- papiery wartościowe,</a:t>
            </a:r>
          </a:p>
          <a:p>
            <a:pPr marL="0" indent="0">
              <a:buNone/>
            </a:pPr>
            <a:r>
              <a:rPr lang="pl-PL" sz="1800" dirty="0">
                <a:cs typeface="Arial"/>
              </a:rPr>
              <a:t>- jednostki uczestnictwa w funduszach inwestycyjnych otwartych,</a:t>
            </a:r>
          </a:p>
          <a:p>
            <a:pPr marL="0" indent="0">
              <a:buNone/>
            </a:pPr>
            <a:r>
              <a:rPr lang="pl-PL" sz="1800" dirty="0">
                <a:cs typeface="Arial"/>
              </a:rPr>
              <a:t>- instrumenty rynku pieniężnego,</a:t>
            </a:r>
          </a:p>
          <a:p>
            <a:pPr marL="0" indent="0">
              <a:buNone/>
            </a:pPr>
            <a:r>
              <a:rPr lang="pl-PL" sz="1800" dirty="0">
                <a:cs typeface="Arial"/>
              </a:rPr>
              <a:t>- instrumenty pochodne,</a:t>
            </a:r>
          </a:p>
          <a:p>
            <a:pPr marL="0" indent="0">
              <a:buNone/>
            </a:pPr>
            <a:r>
              <a:rPr lang="pl-PL" sz="1800" dirty="0">
                <a:cs typeface="Arial"/>
              </a:rPr>
              <a:t>- kontrakty na różnicę. </a:t>
            </a:r>
          </a:p>
          <a:p>
            <a:pPr marL="0" indent="0">
              <a:buNone/>
            </a:pPr>
            <a:endParaRPr lang="pl-PL" sz="1800" dirty="0">
              <a:cs typeface="Arial"/>
            </a:endParaRPr>
          </a:p>
          <a:p>
            <a:pPr marL="0" indent="0">
              <a:buNone/>
            </a:pPr>
            <a:endParaRPr lang="pl-PL" sz="1800" dirty="0">
              <a:cs typeface="Arial"/>
            </a:endParaRPr>
          </a:p>
          <a:p>
            <a:pPr marL="0" indent="0">
              <a:buNone/>
            </a:pPr>
            <a:endParaRPr lang="pl-PL" sz="1800" dirty="0">
              <a:cs typeface="Arial"/>
            </a:endParaRPr>
          </a:p>
        </p:txBody>
      </p:sp>
      <p:sp>
        <p:nvSpPr>
          <p:cNvPr id="4" name="Prostokąt 3"/>
          <p:cNvSpPr/>
          <p:nvPr/>
        </p:nvSpPr>
        <p:spPr>
          <a:xfrm>
            <a:off x="7249297" y="3624649"/>
            <a:ext cx="4843849" cy="3113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dirty="0">
                <a:solidFill>
                  <a:srgbClr val="FF0000"/>
                </a:solidFill>
              </a:rPr>
              <a:t>Współczesny rynek finansowy składa się z następujących segmentów: </a:t>
            </a:r>
          </a:p>
          <a:p>
            <a:r>
              <a:rPr lang="pl-PL" dirty="0">
                <a:solidFill>
                  <a:srgbClr val="FF0000"/>
                </a:solidFill>
              </a:rPr>
              <a:t>-rynek pieniężny, </a:t>
            </a:r>
          </a:p>
          <a:p>
            <a:r>
              <a:rPr lang="pl-PL" dirty="0">
                <a:solidFill>
                  <a:srgbClr val="FF0000"/>
                </a:solidFill>
              </a:rPr>
              <a:t>-rynek kapitałowy, </a:t>
            </a:r>
          </a:p>
          <a:p>
            <a:r>
              <a:rPr lang="pl-PL" dirty="0">
                <a:solidFill>
                  <a:srgbClr val="FF0000"/>
                </a:solidFill>
              </a:rPr>
              <a:t>-rynek walutowy, </a:t>
            </a:r>
          </a:p>
          <a:p>
            <a:r>
              <a:rPr lang="pl-PL" dirty="0">
                <a:solidFill>
                  <a:srgbClr val="FF0000"/>
                </a:solidFill>
              </a:rPr>
              <a:t>-rynek terminowy i rynek depozytowo-kredytowy. </a:t>
            </a:r>
          </a:p>
          <a:p>
            <a:r>
              <a:rPr lang="pl-PL" dirty="0">
                <a:solidFill>
                  <a:srgbClr val="FF0000"/>
                </a:solidFill>
              </a:rPr>
              <a:t>Każdy z tych segmentów odgrywa inną rolę w zaspokajaniu potrzeb uczestników rynku finansowego</a:t>
            </a:r>
          </a:p>
        </p:txBody>
      </p:sp>
    </p:spTree>
    <p:extLst>
      <p:ext uri="{BB962C8B-B14F-4D97-AF65-F5344CB8AC3E}">
        <p14:creationId xmlns:p14="http://schemas.microsoft.com/office/powerpoint/2010/main" val="1736318445"/>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B4120A-4BD4-4802-A32F-A8316AB6C177}"/>
              </a:ext>
            </a:extLst>
          </p:cNvPr>
          <p:cNvSpPr>
            <a:spLocks noGrp="1"/>
          </p:cNvSpPr>
          <p:nvPr>
            <p:ph type="title"/>
          </p:nvPr>
        </p:nvSpPr>
        <p:spPr>
          <a:xfrm>
            <a:off x="609600" y="274638"/>
            <a:ext cx="10972800" cy="410308"/>
          </a:xfrm>
        </p:spPr>
        <p:txBody>
          <a:bodyPr/>
          <a:lstStyle/>
          <a:p>
            <a:r>
              <a:rPr lang="pl-PL" sz="1400">
                <a:cs typeface="Arial"/>
              </a:rPr>
              <a:t>TFI</a:t>
            </a:r>
            <a:endParaRPr lang="pl-PL"/>
          </a:p>
        </p:txBody>
      </p:sp>
      <p:sp>
        <p:nvSpPr>
          <p:cNvPr id="3" name="Content Placeholder 2">
            <a:extLst>
              <a:ext uri="{FF2B5EF4-FFF2-40B4-BE49-F238E27FC236}">
                <a16:creationId xmlns:a16="http://schemas.microsoft.com/office/drawing/2014/main" xmlns="" id="{8EDF7616-76F7-4C41-974B-B3C7F7F88038}"/>
              </a:ext>
            </a:extLst>
          </p:cNvPr>
          <p:cNvSpPr>
            <a:spLocks noGrp="1"/>
          </p:cNvSpPr>
          <p:nvPr>
            <p:ph idx="1"/>
          </p:nvPr>
        </p:nvSpPr>
        <p:spPr>
          <a:xfrm>
            <a:off x="609600" y="691663"/>
            <a:ext cx="10972800" cy="5786193"/>
          </a:xfrm>
        </p:spPr>
        <p:txBody>
          <a:bodyPr/>
          <a:lstStyle/>
          <a:p>
            <a:pPr>
              <a:buNone/>
            </a:pPr>
            <a:r>
              <a:rPr lang="pl-PL" sz="1400" b="1">
                <a:cs typeface="Arial"/>
              </a:rPr>
              <a:t>Art.  45.  Przedmiot działalności towarzystwa</a:t>
            </a:r>
            <a:endParaRPr lang="pl-PL" sz="1400" dirty="0">
              <a:cs typeface="Arial"/>
            </a:endParaRPr>
          </a:p>
          <a:p>
            <a:pPr>
              <a:buNone/>
            </a:pPr>
            <a:r>
              <a:rPr lang="pl-PL" sz="1400">
                <a:cs typeface="Arial"/>
              </a:rPr>
              <a:t>1. </a:t>
            </a:r>
            <a:r>
              <a:rPr lang="pl-PL" sz="1400" b="1">
                <a:cs typeface="Arial"/>
              </a:rPr>
              <a:t>Przedmiotem działalności towarzystwa jest wyłącznie tworzenie funduszy inwestycyjnych otwartych lub funduszy zagranicznych, zarządzanie nimi, w tym pośrednictwo w zbywaniu i odkupywaniu jednostek uczestnictwa, reprezentowanie ich wobec osób trzecich oraz zarządzanie zbiorczym portfelem papierów wartościowych.</a:t>
            </a:r>
          </a:p>
          <a:p>
            <a:pPr>
              <a:buNone/>
            </a:pPr>
            <a:r>
              <a:rPr lang="pl-PL" sz="1400">
                <a:cs typeface="Arial"/>
              </a:rPr>
              <a:t>1a. Za zezwoleniem Komisji towarzystwo może rozszerzyć przedmiot działalności o tworzenie specjalistycznych funduszy inwestycyjnych otwartych i funduszy inwestycyjnych zamkniętych, zarządzanie tymi funduszami, w tym pośrednictwo w zbywaniu i odkupywaniu jednostek uczestnictwa, a także reprezentowanie ich wobec osób trzecich oraz zarządzanie unijnymi AFI, w tym wprowadzanie ich do obrotu.</a:t>
            </a:r>
            <a:endParaRPr lang="pl-PL" sz="1400" dirty="0">
              <a:cs typeface="Arial"/>
            </a:endParaRPr>
          </a:p>
          <a:p>
            <a:pPr>
              <a:buNone/>
            </a:pPr>
            <a:r>
              <a:rPr lang="pl-PL" sz="1400">
                <a:cs typeface="Arial"/>
              </a:rPr>
              <a:t>2. Za zezwoleniem Komisji towarzystwo może rozszerzyć przedmiot działalności o:</a:t>
            </a:r>
            <a:endParaRPr lang="pl-PL" sz="1400" dirty="0">
              <a:cs typeface="Arial"/>
            </a:endParaRPr>
          </a:p>
          <a:p>
            <a:pPr>
              <a:buNone/>
            </a:pPr>
            <a:r>
              <a:rPr lang="pl-PL" sz="1400">
                <a:cs typeface="Arial"/>
              </a:rPr>
              <a:t>1)zarządzanie portfelami, w skład których wchodzi jeden lub większa liczba instrumentów finansowych;</a:t>
            </a:r>
            <a:endParaRPr lang="pl-PL" sz="1400" dirty="0">
              <a:cs typeface="Arial"/>
            </a:endParaRPr>
          </a:p>
          <a:p>
            <a:pPr>
              <a:buNone/>
            </a:pPr>
            <a:r>
              <a:rPr lang="pl-PL" sz="1400">
                <a:cs typeface="Arial"/>
              </a:rPr>
              <a:t>2)doradztwo inwestycyjne, pod warunkiem że towarzystwo jednocześnie wystąpiło o zezwolenie na prowadzenie działalności, o której mowa w pkt 1, lub prowadzi taką działalność.</a:t>
            </a:r>
            <a:endParaRPr lang="pl-PL" sz="1400" dirty="0">
              <a:cs typeface="Arial"/>
            </a:endParaRPr>
          </a:p>
          <a:p>
            <a:pPr>
              <a:buNone/>
            </a:pPr>
            <a:r>
              <a:rPr lang="pl-PL" sz="1400">
                <a:cs typeface="Arial"/>
              </a:rPr>
              <a:t>2a. Za zezwoleniem Komisji towarzystwo może rozszerzyć przedmiot działalności również o przyjmowanie i przekazywanie zleceń nabycia lub zbycia instrumentów finansowych, pod warunkiem że towarzystwo jednocześnie wystąpiło o zezwolenie na prowadzenie działalności, o których mowa w ust. 1a oraz ust. 2 pkt 1, lub prowadzi działalność w tych zakresach.</a:t>
            </a:r>
            <a:endParaRPr lang="pl-PL" sz="1400" dirty="0">
              <a:cs typeface="Arial"/>
            </a:endParaRPr>
          </a:p>
          <a:p>
            <a:pPr>
              <a:buNone/>
            </a:pPr>
            <a:r>
              <a:rPr lang="pl-PL" sz="1400">
                <a:cs typeface="Arial"/>
              </a:rPr>
              <a:t>3. Towarzystwo bez zezwolenia Komisji może rozszerzyć przedmiot działalności o:</a:t>
            </a:r>
            <a:endParaRPr lang="pl-PL" sz="1400" dirty="0">
              <a:cs typeface="Arial"/>
            </a:endParaRPr>
          </a:p>
          <a:p>
            <a:pPr>
              <a:buNone/>
            </a:pPr>
            <a:r>
              <a:rPr lang="pl-PL" sz="1400">
                <a:cs typeface="Arial"/>
              </a:rPr>
              <a:t>1)przyjmowanie i przekazywanie zleceń nabycia lub zbycia instrumentów finansowych, których przedmiotem są:</a:t>
            </a:r>
            <a:endParaRPr lang="pl-PL" sz="1400" dirty="0">
              <a:cs typeface="Arial"/>
            </a:endParaRPr>
          </a:p>
          <a:p>
            <a:pPr>
              <a:buNone/>
            </a:pPr>
            <a:r>
              <a:rPr lang="pl-PL" sz="1400">
                <a:cs typeface="Arial"/>
              </a:rPr>
              <a:t>a)jednostki uczestnictwa funduszy inwestycyjnych otwartych zarządzanych przez inne towarzystwa lub tytuły uczestnictwa funduszy zagranicznych lub funduszy inwestycyjnych otwartych z siedzibą w państwach należących do EEA,</a:t>
            </a:r>
            <a:endParaRPr lang="pl-PL" sz="1400" dirty="0">
              <a:cs typeface="Arial"/>
            </a:endParaRPr>
          </a:p>
          <a:p>
            <a:pPr>
              <a:buNone/>
            </a:pPr>
            <a:r>
              <a:rPr lang="pl-PL" sz="1400">
                <a:cs typeface="Arial"/>
              </a:rPr>
              <a:t>b)jednostki uczestnictwa specjalistycznych funduszy inwestycyjnych otwartych zarządzanych przez inne towarzystwa - w przypadku gdy rozszerzyło przedmiot działalności zgodnie z ust. 1a;</a:t>
            </a:r>
            <a:endParaRPr lang="pl-PL" sz="1400" dirty="0">
              <a:cs typeface="Arial"/>
            </a:endParaRPr>
          </a:p>
          <a:p>
            <a:pPr>
              <a:buNone/>
            </a:pPr>
            <a:r>
              <a:rPr lang="pl-PL" sz="1400">
                <a:cs typeface="Arial"/>
              </a:rPr>
              <a:t>1a)doradztwo inwestycyjne w odniesieniu do instrumentów finansowych, o których mowa w pkt 1;</a:t>
            </a:r>
            <a:endParaRPr lang="pl-PL" sz="1400" dirty="0">
              <a:cs typeface="Arial"/>
            </a:endParaRPr>
          </a:p>
          <a:p>
            <a:pPr>
              <a:buNone/>
            </a:pPr>
            <a:r>
              <a:rPr lang="pl-PL" sz="1400">
                <a:cs typeface="Arial"/>
              </a:rPr>
              <a:t>2)pełnienie funkcji przedstawiciela funduszy zagranicznych, o którym mowa w art. 253 ust. 3 pkt 2.</a:t>
            </a:r>
            <a:endParaRPr lang="pl-PL" sz="1400" dirty="0">
              <a:cs typeface="Arial"/>
            </a:endParaRPr>
          </a:p>
          <a:p>
            <a:pPr marL="0" indent="0">
              <a:buNone/>
            </a:pPr>
            <a:endParaRPr lang="pl-PL" sz="1400" dirty="0">
              <a:cs typeface="Arial"/>
            </a:endParaRPr>
          </a:p>
        </p:txBody>
      </p:sp>
    </p:spTree>
    <p:extLst>
      <p:ext uri="{BB962C8B-B14F-4D97-AF65-F5344CB8AC3E}">
        <p14:creationId xmlns:p14="http://schemas.microsoft.com/office/powerpoint/2010/main" val="820961769"/>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981200" y="274639"/>
            <a:ext cx="8229600" cy="706437"/>
          </a:xfrm>
        </p:spPr>
        <p:txBody>
          <a:bodyPr/>
          <a:lstStyle/>
          <a:p>
            <a:pPr eaLnBrk="1" hangingPunct="1"/>
            <a:r>
              <a:rPr lang="pl-PL" sz="2000">
                <a:latin typeface="Times New Roman" pitchFamily="18" charset="0"/>
              </a:rPr>
              <a:t>Czynność bankowa przyjmowania wkładów pieniężnych a umowa rachunku bankowego</a:t>
            </a:r>
          </a:p>
        </p:txBody>
      </p:sp>
      <p:sp>
        <p:nvSpPr>
          <p:cNvPr id="46083" name="Rectangle 3"/>
          <p:cNvSpPr>
            <a:spLocks noGrp="1" noChangeArrowheads="1"/>
          </p:cNvSpPr>
          <p:nvPr>
            <p:ph type="body" idx="1"/>
          </p:nvPr>
        </p:nvSpPr>
        <p:spPr>
          <a:xfrm>
            <a:off x="1981200" y="1268413"/>
            <a:ext cx="8229600" cy="4857750"/>
          </a:xfrm>
        </p:spPr>
        <p:txBody>
          <a:bodyPr/>
          <a:lstStyle/>
          <a:p>
            <a:pPr eaLnBrk="1" hangingPunct="1">
              <a:buFontTx/>
              <a:buNone/>
            </a:pPr>
            <a:r>
              <a:rPr lang="pl-PL"/>
              <a:t>Przyjmowanie wkładów pieniężnych pod tytułem zwrotnym = NATURALNA CZYNNOŚĆ BANKOWA</a:t>
            </a:r>
          </a:p>
          <a:p>
            <a:pPr eaLnBrk="1" hangingPunct="1">
              <a:buFontTx/>
              <a:buNone/>
            </a:pPr>
            <a:endParaRPr lang="pl-PL"/>
          </a:p>
          <a:p>
            <a:pPr eaLnBrk="1" hangingPunct="1">
              <a:buFontTx/>
              <a:buNone/>
            </a:pPr>
            <a:r>
              <a:rPr lang="pl-PL"/>
              <a:t>Umowa rachunku bankowego = umowa bankowa </a:t>
            </a:r>
          </a:p>
          <a:p>
            <a:pPr eaLnBrk="1" hangingPunct="1">
              <a:buFontTx/>
              <a:buNone/>
            </a:pPr>
            <a:endParaRPr lang="pl-PL"/>
          </a:p>
          <a:p>
            <a:pPr eaLnBrk="1" hangingPunct="1">
              <a:buFontTx/>
              <a:buNone/>
            </a:pPr>
            <a:endParaRPr lang="pl-PL"/>
          </a:p>
        </p:txBody>
      </p:sp>
    </p:spTree>
    <p:extLst>
      <p:ext uri="{BB962C8B-B14F-4D97-AF65-F5344CB8AC3E}">
        <p14:creationId xmlns:p14="http://schemas.microsoft.com/office/powerpoint/2010/main" val="1628784307"/>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981200" y="274639"/>
            <a:ext cx="8229600" cy="561975"/>
          </a:xfrm>
        </p:spPr>
        <p:txBody>
          <a:bodyPr/>
          <a:lstStyle/>
          <a:p>
            <a:pPr eaLnBrk="1" hangingPunct="1"/>
            <a:r>
              <a:rPr lang="pl-PL" sz="2400">
                <a:latin typeface="Times New Roman" pitchFamily="18" charset="0"/>
              </a:rPr>
              <a:t>Rachunek bankowy w znaczeniu formalnym i materialnym</a:t>
            </a:r>
          </a:p>
        </p:txBody>
      </p:sp>
      <p:sp>
        <p:nvSpPr>
          <p:cNvPr id="47107" name="Rectangle 3"/>
          <p:cNvSpPr>
            <a:spLocks noGrp="1" noChangeArrowheads="1"/>
          </p:cNvSpPr>
          <p:nvPr>
            <p:ph type="body" idx="1"/>
          </p:nvPr>
        </p:nvSpPr>
        <p:spPr>
          <a:xfrm>
            <a:off x="1981200" y="1052513"/>
            <a:ext cx="8229600" cy="5073650"/>
          </a:xfrm>
        </p:spPr>
        <p:txBody>
          <a:bodyPr/>
          <a:lstStyle/>
          <a:p>
            <a:pPr eaLnBrk="1" hangingPunct="1">
              <a:buFontTx/>
              <a:buNone/>
            </a:pPr>
            <a:r>
              <a:rPr lang="pl-PL"/>
              <a:t>Rachunek bankowy w znaczeniu formalnym:</a:t>
            </a:r>
          </a:p>
          <a:p>
            <a:pPr eaLnBrk="1" hangingPunct="1">
              <a:buFontTx/>
              <a:buChar char="-"/>
            </a:pPr>
            <a:r>
              <a:rPr lang="pl-PL"/>
              <a:t>zapisy w księgach rachunkowych banku odzwierciedlające stan wierzytelności przysługującej jednej ze stron stosunku rachunku bankowego względem drugiej oraz zmiany tego stanu</a:t>
            </a:r>
          </a:p>
          <a:p>
            <a:pPr eaLnBrk="1" hangingPunct="1">
              <a:buFontTx/>
              <a:buNone/>
            </a:pPr>
            <a:r>
              <a:rPr lang="pl-PL"/>
              <a:t>Rachunek bankowy w znaczeniu materialnym:</a:t>
            </a:r>
          </a:p>
          <a:p>
            <a:pPr eaLnBrk="1" hangingPunct="1">
              <a:buFontTx/>
              <a:buNone/>
            </a:pPr>
            <a:r>
              <a:rPr lang="pl-PL"/>
              <a:t>Stosunek cywilnoprawny/umowa </a:t>
            </a:r>
          </a:p>
        </p:txBody>
      </p:sp>
    </p:spTree>
    <p:extLst>
      <p:ext uri="{BB962C8B-B14F-4D97-AF65-F5344CB8AC3E}">
        <p14:creationId xmlns:p14="http://schemas.microsoft.com/office/powerpoint/2010/main" val="1467212333"/>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a:xfrm>
            <a:off x="1981200" y="549275"/>
            <a:ext cx="8229600" cy="5576888"/>
          </a:xfrm>
        </p:spPr>
        <p:txBody>
          <a:bodyPr/>
          <a:lstStyle/>
          <a:p>
            <a:pPr eaLnBrk="1" hangingPunct="1">
              <a:lnSpc>
                <a:spcPct val="80000"/>
              </a:lnSpc>
              <a:buFontTx/>
              <a:buNone/>
            </a:pPr>
            <a:r>
              <a:rPr lang="pl-PL" sz="2400" dirty="0"/>
              <a:t>Artykuł 49 ust. 1 pr. bank. podaje następujące rodzaje rachunków bankowych (w formalnym znaczeniu):</a:t>
            </a:r>
          </a:p>
          <a:p>
            <a:pPr eaLnBrk="1" hangingPunct="1">
              <a:lnSpc>
                <a:spcPct val="80000"/>
              </a:lnSpc>
            </a:pPr>
            <a:r>
              <a:rPr lang="pl-PL" sz="2400" dirty="0"/>
              <a:t>rachunki rozliczeniowe, w tym bieżące i pomocnicze</a:t>
            </a:r>
            <a:r>
              <a:rPr lang="pl-PL" sz="2400" dirty="0"/>
              <a:t>, oraz prowadzone dla nich na zasadach określonych w rozdziale 3a rachunki VAT</a:t>
            </a:r>
            <a:endParaRPr lang="pl-PL" sz="2400" dirty="0"/>
          </a:p>
          <a:p>
            <a:pPr eaLnBrk="1" hangingPunct="1">
              <a:lnSpc>
                <a:spcPct val="80000"/>
              </a:lnSpc>
            </a:pPr>
            <a:r>
              <a:rPr lang="pl-PL" sz="2400" dirty="0"/>
              <a:t>rachunki lokat terminowych,</a:t>
            </a:r>
          </a:p>
          <a:p>
            <a:pPr eaLnBrk="1" hangingPunct="1">
              <a:lnSpc>
                <a:spcPct val="80000"/>
              </a:lnSpc>
            </a:pPr>
            <a:r>
              <a:rPr lang="pl-PL" sz="2400" dirty="0"/>
              <a:t>rachunki oszczędnościowe,</a:t>
            </a:r>
          </a:p>
          <a:p>
            <a:pPr eaLnBrk="1" hangingPunct="1">
              <a:lnSpc>
                <a:spcPct val="80000"/>
              </a:lnSpc>
            </a:pPr>
            <a:r>
              <a:rPr lang="pl-PL" sz="2400" dirty="0"/>
              <a:t>rachunki oszczędnościowo – rozliczeniowe</a:t>
            </a:r>
            <a:r>
              <a:rPr lang="pl-PL" sz="2400" dirty="0" smtClean="0"/>
              <a:t>, </a:t>
            </a:r>
            <a:r>
              <a:rPr lang="pl-PL" sz="2400" dirty="0"/>
              <a:t>w tym rachunki rodzinne,</a:t>
            </a:r>
            <a:endParaRPr lang="pl-PL" sz="2400" dirty="0"/>
          </a:p>
          <a:p>
            <a:pPr eaLnBrk="1" hangingPunct="1">
              <a:lnSpc>
                <a:spcPct val="80000"/>
              </a:lnSpc>
            </a:pPr>
            <a:r>
              <a:rPr lang="pl-PL" sz="2400" dirty="0"/>
              <a:t>rachunki terminowych lokat oszczędnościowych,</a:t>
            </a:r>
          </a:p>
          <a:p>
            <a:pPr eaLnBrk="1" hangingPunct="1">
              <a:lnSpc>
                <a:spcPct val="80000"/>
              </a:lnSpc>
            </a:pPr>
            <a:r>
              <a:rPr lang="pl-PL" sz="2400" dirty="0"/>
              <a:t>rachunki powiernicze.</a:t>
            </a:r>
          </a:p>
          <a:p>
            <a:pPr eaLnBrk="1" hangingPunct="1">
              <a:lnSpc>
                <a:spcPct val="80000"/>
              </a:lnSpc>
              <a:buFontTx/>
              <a:buNone/>
            </a:pPr>
            <a:r>
              <a:rPr lang="pl-PL" sz="2400" dirty="0"/>
              <a:t>Każdemu z tych rachunków bankowych (w ujęciu formalnym) odpowiada odrębna odmiana (rodzaj) umowy rachunku bankowego, z pewnymi jednakże zastrzeżeniami. </a:t>
            </a:r>
          </a:p>
        </p:txBody>
      </p:sp>
    </p:spTree>
    <p:extLst>
      <p:ext uri="{BB962C8B-B14F-4D97-AF65-F5344CB8AC3E}">
        <p14:creationId xmlns:p14="http://schemas.microsoft.com/office/powerpoint/2010/main" val="2354473933"/>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1"/>
          </p:nvPr>
        </p:nvSpPr>
        <p:spPr>
          <a:xfrm>
            <a:off x="1981200" y="476251"/>
            <a:ext cx="8229600" cy="5649913"/>
          </a:xfrm>
        </p:spPr>
        <p:txBody>
          <a:bodyPr/>
          <a:lstStyle/>
          <a:p>
            <a:pPr eaLnBrk="1" hangingPunct="1">
              <a:lnSpc>
                <a:spcPct val="80000"/>
              </a:lnSpc>
              <a:buFontTx/>
              <a:buNone/>
            </a:pPr>
            <a:r>
              <a:rPr lang="pl-PL" sz="2800"/>
              <a:t>Rachunek pomocniczy dotyczy w praktyce przede wszystkim przedsiębiorców, którzy prowadzą działalność gospodarczą w ramach kilku oddziałów (zakładów) i umożliwia im gromadzenie środków pieniężnych i ich rozdysponowywanie odpowiednio do zapotrzebowania zgłaszanych przez oddziały.  Często w takiej sytuacji przedsiębiorcy korzystają z tzw. rachunku skonsolidowanego. </a:t>
            </a:r>
          </a:p>
          <a:p>
            <a:pPr eaLnBrk="1" hangingPunct="1">
              <a:lnSpc>
                <a:spcPct val="80000"/>
              </a:lnSpc>
              <a:buFontTx/>
              <a:buNone/>
            </a:pPr>
            <a:r>
              <a:rPr lang="pl-PL" sz="2800"/>
              <a:t>Taki rachunek jest prowadzony w ramach świadczenia przez bank usługi konsolidacyjnej polegającej na konsolidacji rachunków bankowych. Jest to jeden z wielu możliwych przejawów usługi noszącej nazwę „cash pooling.” </a:t>
            </a:r>
          </a:p>
        </p:txBody>
      </p:sp>
    </p:spTree>
    <p:extLst>
      <p:ext uri="{BB962C8B-B14F-4D97-AF65-F5344CB8AC3E}">
        <p14:creationId xmlns:p14="http://schemas.microsoft.com/office/powerpoint/2010/main" val="245058170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47069F4-D056-4C3F-808C-2B7F35DDC414}"/>
              </a:ext>
            </a:extLst>
          </p:cNvPr>
          <p:cNvSpPr>
            <a:spLocks noGrp="1"/>
          </p:cNvSpPr>
          <p:nvPr>
            <p:ph idx="1"/>
          </p:nvPr>
        </p:nvSpPr>
        <p:spPr>
          <a:xfrm>
            <a:off x="1981200" y="544379"/>
            <a:ext cx="8229600" cy="6162971"/>
          </a:xfrm>
        </p:spPr>
        <p:txBody>
          <a:bodyPr/>
          <a:lstStyle/>
          <a:p>
            <a:pPr algn="ctr">
              <a:buNone/>
            </a:pPr>
            <a:r>
              <a:rPr lang="pl-PL" sz="2400" b="1">
                <a:ea typeface="+mn-lt"/>
                <a:cs typeface="+mn-lt"/>
              </a:rPr>
              <a:t>USTAWA</a:t>
            </a:r>
            <a:endParaRPr lang="pl-PL"/>
          </a:p>
          <a:p>
            <a:pPr algn="ctr">
              <a:buNone/>
            </a:pPr>
            <a:r>
              <a:rPr lang="pl-PL" sz="2400">
                <a:ea typeface="+mn-lt"/>
                <a:cs typeface="+mn-lt"/>
              </a:rPr>
              <a:t>z dnia 6 marca 2018 r.</a:t>
            </a:r>
            <a:endParaRPr lang="pl-PL"/>
          </a:p>
          <a:p>
            <a:pPr algn="ctr">
              <a:buNone/>
            </a:pPr>
            <a:r>
              <a:rPr lang="pl-PL" sz="2400" b="1">
                <a:ea typeface="+mn-lt"/>
                <a:cs typeface="+mn-lt"/>
              </a:rPr>
              <a:t>Prawo przedsiębiorców</a:t>
            </a:r>
            <a:endParaRPr lang="pl-PL"/>
          </a:p>
          <a:p>
            <a:pPr>
              <a:buNone/>
            </a:pPr>
            <a:endParaRPr lang="pl-PL" sz="2000" b="1" dirty="0">
              <a:ea typeface="+mn-lt"/>
              <a:cs typeface="+mn-lt"/>
            </a:endParaRPr>
          </a:p>
          <a:p>
            <a:pPr>
              <a:buNone/>
            </a:pPr>
            <a:r>
              <a:rPr lang="pl-PL" sz="2000" b="1" dirty="0">
                <a:ea typeface="+mn-lt"/>
                <a:cs typeface="+mn-lt"/>
              </a:rPr>
              <a:t>Art.  19.  [Obowiązek rozliczeń za pośrednictwem rachunku płatniczego]</a:t>
            </a:r>
            <a:endParaRPr lang="pl-PL" sz="2000">
              <a:cs typeface="Arial"/>
            </a:endParaRPr>
          </a:p>
          <a:p>
            <a:pPr>
              <a:buNone/>
            </a:pPr>
            <a:r>
              <a:rPr lang="pl-PL" sz="2000" dirty="0">
                <a:ea typeface="+mn-lt"/>
                <a:cs typeface="+mn-lt"/>
              </a:rPr>
              <a:t>Dokonywanie lub przyjmowanie płatności związanych z wykonywaną działalnością gospodarczą następuje za pośrednictwem rachunku płatniczego przedsiębiorcy, w każdym przypadku gdy:</a:t>
            </a:r>
            <a:endParaRPr lang="pl-PL" sz="2000">
              <a:cs typeface="Arial"/>
            </a:endParaRPr>
          </a:p>
          <a:p>
            <a:pPr>
              <a:buNone/>
            </a:pPr>
            <a:r>
              <a:rPr lang="pl-PL" sz="2000" dirty="0">
                <a:ea typeface="+mn-lt"/>
                <a:cs typeface="+mn-lt"/>
              </a:rPr>
              <a:t>1)stroną transakcji, z której wynika płatność, jest inny przedsiębiorca oraz</a:t>
            </a:r>
            <a:endParaRPr lang="pl-PL" sz="2000">
              <a:cs typeface="Arial"/>
            </a:endParaRPr>
          </a:p>
          <a:p>
            <a:pPr>
              <a:buNone/>
            </a:pPr>
            <a:r>
              <a:rPr lang="pl-PL" sz="2000" dirty="0">
                <a:ea typeface="+mn-lt"/>
                <a:cs typeface="+mn-lt"/>
              </a:rPr>
              <a:t>2)jednorazowa wartość transakcji, bez względu na liczbę wynikających z niej płatności, przekracza </a:t>
            </a:r>
            <a:r>
              <a:rPr lang="pl-PL" sz="2000" dirty="0">
                <a:solidFill>
                  <a:srgbClr val="FF0000"/>
                </a:solidFill>
                <a:ea typeface="+mn-lt"/>
                <a:cs typeface="+mn-lt"/>
              </a:rPr>
              <a:t>15 000 zł </a:t>
            </a:r>
            <a:r>
              <a:rPr lang="pl-PL" sz="2000" dirty="0">
                <a:ea typeface="+mn-lt"/>
                <a:cs typeface="+mn-lt"/>
              </a:rPr>
              <a:t>lub równowartość tej kwoty, przy czym transakcje w walutach obcych przelicza się na złote według średniego kursu walut obcych ogłaszanego przez Narodowy Bank Polski z ostatniego dnia roboczego poprzedzającego dzień dokonania transakcji.</a:t>
            </a:r>
            <a:endParaRPr lang="pl-PL" sz="2000">
              <a:cs typeface="Arial"/>
            </a:endParaRPr>
          </a:p>
          <a:p>
            <a:pPr marL="0" indent="0">
              <a:buNone/>
            </a:pPr>
            <a:endParaRPr lang="pl-PL" dirty="0">
              <a:cs typeface="Arial"/>
            </a:endParaRPr>
          </a:p>
        </p:txBody>
      </p:sp>
    </p:spTree>
    <p:extLst>
      <p:ext uri="{BB962C8B-B14F-4D97-AF65-F5344CB8AC3E}">
        <p14:creationId xmlns:p14="http://schemas.microsoft.com/office/powerpoint/2010/main" val="341582205"/>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1981200" y="549275"/>
            <a:ext cx="8229600" cy="5576888"/>
          </a:xfrm>
        </p:spPr>
        <p:txBody>
          <a:bodyPr/>
          <a:lstStyle/>
          <a:p>
            <a:pPr eaLnBrk="1" hangingPunct="1">
              <a:lnSpc>
                <a:spcPct val="80000"/>
              </a:lnSpc>
              <a:buFontTx/>
              <a:buNone/>
            </a:pPr>
            <a:r>
              <a:rPr lang="pl-PL" sz="2800" b="1"/>
              <a:t>Umowę rachunku bankowego regulują przepisy art. 725 – 733 k.c., uzupełnione przez przepisy art. 49 – 62 pr. bank oraz, zgodnie z art. 56 k.c., zasady współżycia społecznego i ustalone zwyczaje</a:t>
            </a:r>
            <a:r>
              <a:rPr lang="pl-PL" sz="2800"/>
              <a:t>. Ponadto jej treść, co jest bardzo ważne z praktycznego punktu widzenia, określają, szczególnie w obrocie konsumenckim, </a:t>
            </a:r>
            <a:r>
              <a:rPr lang="pl-PL" sz="2800" b="1"/>
              <a:t>ogólne warunki umów i regulaminy</a:t>
            </a:r>
            <a:r>
              <a:rPr lang="pl-PL" sz="2800"/>
              <a:t>. </a:t>
            </a:r>
          </a:p>
          <a:p>
            <a:pPr eaLnBrk="1" hangingPunct="1">
              <a:lnSpc>
                <a:spcPct val="80000"/>
              </a:lnSpc>
              <a:buFontTx/>
              <a:buNone/>
            </a:pPr>
            <a:endParaRPr lang="pl-PL" sz="2800"/>
          </a:p>
          <a:p>
            <a:pPr eaLnBrk="1" hangingPunct="1">
              <a:lnSpc>
                <a:spcPct val="80000"/>
              </a:lnSpc>
              <a:buFontTx/>
              <a:buNone/>
            </a:pPr>
            <a:r>
              <a:rPr lang="pl-PL" sz="2800"/>
              <a:t>Umowa rachunku bankowego jest umową nazwaną, konsensualną, dwustronnie zobowiązującą i odpłatną. Nie jest to umowa wzajemna. </a:t>
            </a:r>
          </a:p>
        </p:txBody>
      </p:sp>
    </p:spTree>
    <p:extLst>
      <p:ext uri="{BB962C8B-B14F-4D97-AF65-F5344CB8AC3E}">
        <p14:creationId xmlns:p14="http://schemas.microsoft.com/office/powerpoint/2010/main" val="3522878824"/>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body" idx="1"/>
          </p:nvPr>
        </p:nvSpPr>
        <p:spPr>
          <a:xfrm>
            <a:off x="1981200" y="549275"/>
            <a:ext cx="8229600" cy="5576888"/>
          </a:xfrm>
        </p:spPr>
        <p:txBody>
          <a:bodyPr/>
          <a:lstStyle/>
          <a:p>
            <a:pPr eaLnBrk="1" hangingPunct="1">
              <a:buFontTx/>
              <a:buNone/>
            </a:pPr>
            <a:r>
              <a:rPr lang="pl-PL"/>
              <a:t>art. 725 k.c. </a:t>
            </a:r>
          </a:p>
          <a:p>
            <a:pPr eaLnBrk="1" hangingPunct="1">
              <a:buFontTx/>
              <a:buNone/>
            </a:pPr>
            <a:r>
              <a:rPr lang="pl-PL"/>
              <a:t>przez umowę rachunku bankowego bank zobowiązuje się względem posiadacza rachunku, na czas oznaczony lub nie oznaczony, do przechowywania jego środków pieniężnych oraz, jeżeli umowa tak stanowi, do przeprowadzania na jego zlecenie rozliczeń pieniężnych (dodano słowa „jeżeli umowa tak stanowi”) </a:t>
            </a:r>
          </a:p>
        </p:txBody>
      </p:sp>
    </p:spTree>
    <p:extLst>
      <p:ext uri="{BB962C8B-B14F-4D97-AF65-F5344CB8AC3E}">
        <p14:creationId xmlns:p14="http://schemas.microsoft.com/office/powerpoint/2010/main" val="1111016703"/>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body" idx="1"/>
          </p:nvPr>
        </p:nvSpPr>
        <p:spPr>
          <a:xfrm>
            <a:off x="1981200" y="404813"/>
            <a:ext cx="8229600" cy="5721350"/>
          </a:xfrm>
        </p:spPr>
        <p:txBody>
          <a:bodyPr/>
          <a:lstStyle/>
          <a:p>
            <a:pPr eaLnBrk="1" hangingPunct="1">
              <a:lnSpc>
                <a:spcPct val="90000"/>
              </a:lnSpc>
              <a:buFontTx/>
              <a:buNone/>
            </a:pPr>
            <a:r>
              <a:rPr lang="pl-PL" sz="2400" b="1"/>
              <a:t>Z treści art. 52 pr. bank. wynika, że umowa rachunku bankowego powinna zostać zawarta w formie pisemnej (forma ad probationem – zastrzeżona dla celów dowodowych)</a:t>
            </a:r>
            <a:r>
              <a:rPr lang="pl-PL" sz="2400"/>
              <a:t> i powinna zawierać szereg wymienionych w ustępie 2 tego artykułu postanowień. Jednakże brak któregokolwiek z tych postanowień, oprócz określenia stron umowy, nie skutkuje nieważnością umowy (oczywiście o ile zawiera minimalną treść wskazaną w art. 725 k.c.). </a:t>
            </a:r>
          </a:p>
          <a:p>
            <a:pPr eaLnBrk="1" hangingPunct="1">
              <a:lnSpc>
                <a:spcPct val="90000"/>
              </a:lnSpc>
              <a:buFontTx/>
              <a:buNone/>
            </a:pPr>
            <a:r>
              <a:rPr lang="pl-PL" sz="2400"/>
              <a:t>Między innymi umowa rachunku bankowego powinna określać  rodzaj otwieranego rachunku, walutę w jakiej rachunek ma być prowadzony, czas otwarcia rachunku, wysokość oprocentowania i warunki jego zmiany, a także wysokość prowizji i opłat za czynności związane z prowadzeniem rachunku i warunki ich zmiany. </a:t>
            </a:r>
          </a:p>
        </p:txBody>
      </p:sp>
    </p:spTree>
    <p:extLst>
      <p:ext uri="{BB962C8B-B14F-4D97-AF65-F5344CB8AC3E}">
        <p14:creationId xmlns:p14="http://schemas.microsoft.com/office/powerpoint/2010/main" val="4219038680"/>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09600" y="296333"/>
            <a:ext cx="10972800" cy="5829831"/>
          </a:xfrm>
        </p:spPr>
        <p:txBody>
          <a:bodyPr/>
          <a:lstStyle/>
          <a:p>
            <a:pPr marL="0" indent="0">
              <a:buNone/>
            </a:pPr>
            <a:r>
              <a:rPr lang="pl-PL" sz="1600" dirty="0"/>
              <a:t>1. Banki mogą prowadzić w szczególności następujące rodzaje rachunków bankowych:</a:t>
            </a:r>
          </a:p>
          <a:p>
            <a:pPr marL="355600" indent="0">
              <a:buNone/>
            </a:pPr>
            <a:r>
              <a:rPr lang="pl-PL" sz="1600" dirty="0"/>
              <a:t>1) </a:t>
            </a:r>
            <a:r>
              <a:rPr lang="pl-PL" sz="1600" dirty="0" smtClean="0"/>
              <a:t>rachunki </a:t>
            </a:r>
            <a:r>
              <a:rPr lang="pl-PL" sz="1600" dirty="0"/>
              <a:t>rozliczeniowe, w tym bieżące i pomocnicze, oraz prowadzone dla nich na zasadach określonych w rozdziale 3a rachunki VAT;</a:t>
            </a:r>
          </a:p>
          <a:p>
            <a:pPr marL="355600" indent="0">
              <a:buNone/>
            </a:pPr>
            <a:r>
              <a:rPr lang="pl-PL" sz="1600" dirty="0"/>
              <a:t>2) </a:t>
            </a:r>
            <a:r>
              <a:rPr lang="pl-PL" sz="1600" dirty="0" smtClean="0"/>
              <a:t>rachunki </a:t>
            </a:r>
            <a:r>
              <a:rPr lang="pl-PL" sz="1600" dirty="0"/>
              <a:t>lokat terminowych;</a:t>
            </a:r>
          </a:p>
          <a:p>
            <a:pPr marL="355600" indent="0">
              <a:buNone/>
            </a:pPr>
            <a:r>
              <a:rPr lang="pl-PL" sz="1600" dirty="0"/>
              <a:t>3) </a:t>
            </a:r>
            <a:r>
              <a:rPr lang="pl-PL" sz="1600" dirty="0" smtClean="0"/>
              <a:t>rachunki </a:t>
            </a:r>
            <a:r>
              <a:rPr lang="pl-PL" sz="1600" dirty="0"/>
              <a:t>oszczędnościowe, rachunki oszczędnościowo-rozliczeniowe, w tym rachunki rodzinne, oraz rachunki terminowych lokat </a:t>
            </a:r>
            <a:r>
              <a:rPr lang="pl-PL" sz="1600" dirty="0" smtClean="0"/>
              <a:t>oszczędnościowych;</a:t>
            </a:r>
          </a:p>
          <a:p>
            <a:pPr marL="355600" indent="0">
              <a:buNone/>
            </a:pPr>
            <a:r>
              <a:rPr lang="pl-PL" sz="1600" dirty="0" smtClean="0"/>
              <a:t>4</a:t>
            </a:r>
            <a:r>
              <a:rPr lang="pl-PL" sz="1600" dirty="0"/>
              <a:t>) </a:t>
            </a:r>
            <a:r>
              <a:rPr lang="pl-PL" sz="1600" dirty="0" smtClean="0"/>
              <a:t>rachunki </a:t>
            </a:r>
            <a:r>
              <a:rPr lang="pl-PL" sz="1600" dirty="0"/>
              <a:t>powiernicze.</a:t>
            </a:r>
          </a:p>
          <a:p>
            <a:pPr marL="0" indent="0">
              <a:buNone/>
            </a:pPr>
            <a:r>
              <a:rPr lang="pl-PL" sz="1600" dirty="0"/>
              <a:t>2. Rachunki rozliczeniowe oraz rachunki lokat terminowych mogą być prowadzone wyłącznie dla:</a:t>
            </a:r>
          </a:p>
          <a:p>
            <a:r>
              <a:rPr lang="pl-PL" sz="1600" dirty="0"/>
              <a:t>1) </a:t>
            </a:r>
            <a:r>
              <a:rPr lang="pl-PL" sz="1600" dirty="0" smtClean="0"/>
              <a:t>osób </a:t>
            </a:r>
            <a:r>
              <a:rPr lang="pl-PL" sz="1600" dirty="0"/>
              <a:t>prawnych;</a:t>
            </a:r>
          </a:p>
          <a:p>
            <a:r>
              <a:rPr lang="pl-PL" sz="1600" dirty="0"/>
              <a:t>2) </a:t>
            </a:r>
            <a:r>
              <a:rPr lang="pl-PL" sz="1600" dirty="0" smtClean="0"/>
              <a:t>jednostek </a:t>
            </a:r>
            <a:r>
              <a:rPr lang="pl-PL" sz="1600" dirty="0"/>
              <a:t>organizacyjnych nieposiadających osobowości prawnej, o ile posiadają zdolność prawną;</a:t>
            </a:r>
          </a:p>
          <a:p>
            <a:r>
              <a:rPr lang="pl-PL" sz="1600" dirty="0"/>
              <a:t>3) </a:t>
            </a:r>
            <a:r>
              <a:rPr lang="pl-PL" sz="1600" dirty="0" smtClean="0"/>
              <a:t>osób </a:t>
            </a:r>
            <a:r>
              <a:rPr lang="pl-PL" sz="1600" dirty="0"/>
              <a:t>fizycznych prowadzących działalność zarobkową na własny rachunek, w tym dla osób będących przedsiębiorcami.</a:t>
            </a:r>
          </a:p>
          <a:p>
            <a:pPr marL="0" indent="0">
              <a:buNone/>
            </a:pPr>
            <a:r>
              <a:rPr lang="pl-PL" sz="1600" dirty="0"/>
              <a:t>3. Rachunki oszczędnościowe, rachunki oszczędnościowo-rozliczeniowe oraz rachunki terminowych lokat oszczędnościowych mogą być prowadzone wyłącznie dla:</a:t>
            </a:r>
          </a:p>
          <a:p>
            <a:r>
              <a:rPr lang="pl-PL" sz="1600" dirty="0"/>
              <a:t>1) </a:t>
            </a:r>
            <a:r>
              <a:rPr lang="pl-PL" sz="1600" dirty="0" smtClean="0"/>
              <a:t>osób </a:t>
            </a:r>
            <a:r>
              <a:rPr lang="pl-PL" sz="1600" dirty="0"/>
              <a:t>fizycznych;</a:t>
            </a:r>
          </a:p>
          <a:p>
            <a:r>
              <a:rPr lang="pl-PL" sz="1600" dirty="0"/>
              <a:t>2) </a:t>
            </a:r>
            <a:r>
              <a:rPr lang="pl-PL" sz="1600" dirty="0" smtClean="0"/>
              <a:t>szkolnych </a:t>
            </a:r>
            <a:r>
              <a:rPr lang="pl-PL" sz="1600" dirty="0"/>
              <a:t>kas oszczędnościowych;</a:t>
            </a:r>
          </a:p>
          <a:p>
            <a:r>
              <a:rPr lang="pl-PL" sz="1600" dirty="0"/>
              <a:t>3) </a:t>
            </a:r>
            <a:r>
              <a:rPr lang="pl-PL" sz="1600" dirty="0" smtClean="0"/>
              <a:t>pracowniczych </a:t>
            </a:r>
            <a:r>
              <a:rPr lang="pl-PL" sz="1600" dirty="0"/>
              <a:t>kas zapomogowo-pożyczkowych; </a:t>
            </a:r>
          </a:p>
          <a:p>
            <a:r>
              <a:rPr lang="pl-PL" sz="1600" dirty="0"/>
              <a:t>4) </a:t>
            </a:r>
            <a:r>
              <a:rPr lang="pl-PL" sz="1600" dirty="0" smtClean="0"/>
              <a:t>rad </a:t>
            </a:r>
            <a:r>
              <a:rPr lang="pl-PL" sz="1600" dirty="0"/>
              <a:t>rodziców. </a:t>
            </a:r>
          </a:p>
          <a:p>
            <a:pPr marL="0" indent="0">
              <a:buNone/>
            </a:pPr>
            <a:r>
              <a:rPr lang="pl-PL" sz="1600" dirty="0"/>
              <a:t>4. Rachunki rodzinne mogą być prowadzone wyłącznie dla osób fizycznych, którym przyznano niepodlegające egzekucji świadczenia, dodatki, zasiłki oraz inne kwoty, o których mowa w </a:t>
            </a:r>
            <a:r>
              <a:rPr lang="pl-PL" sz="1600" dirty="0">
                <a:hlinkClick r:id="rId2"/>
              </a:rPr>
              <a:t>art. 833 § 6 i 7</a:t>
            </a:r>
            <a:r>
              <a:rPr lang="pl-PL" sz="1600" dirty="0"/>
              <a:t> ustawy z dnia 17 listopada 1964 r. - Kodeks postępowania </a:t>
            </a:r>
            <a:r>
              <a:rPr lang="pl-PL" sz="1600" dirty="0" smtClean="0"/>
              <a:t>cywilnego, </a:t>
            </a:r>
            <a:r>
              <a:rPr lang="pl-PL" sz="1600" dirty="0"/>
              <a:t>z wyjątkiem świadczeń alimentacyjnych, zwane dalej ,,świadczeniami niepodlegającymi egzekucji''. </a:t>
            </a:r>
          </a:p>
          <a:p>
            <a:pPr marL="0" indent="0">
              <a:buNone/>
            </a:pPr>
            <a:endParaRPr lang="pl-PL"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5314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623286"/>
          </a:xfrm>
        </p:spPr>
        <p:txBody>
          <a:bodyPr/>
          <a:lstStyle/>
          <a:p>
            <a:r>
              <a:rPr lang="pl-PL" sz="2400" dirty="0">
                <a:latin typeface="Times New Roman" panose="02020603050405020304" pitchFamily="18" charset="0"/>
                <a:cs typeface="Times New Roman" panose="02020603050405020304" pitchFamily="18" charset="0"/>
              </a:rPr>
              <a:t>Jednolity Rynek Finansowy</a:t>
            </a:r>
          </a:p>
        </p:txBody>
      </p:sp>
      <p:sp>
        <p:nvSpPr>
          <p:cNvPr id="3" name="Symbol zastępczy zawartości 2"/>
          <p:cNvSpPr>
            <a:spLocks noGrp="1"/>
          </p:cNvSpPr>
          <p:nvPr>
            <p:ph idx="1"/>
          </p:nvPr>
        </p:nvSpPr>
        <p:spPr>
          <a:xfrm>
            <a:off x="609600" y="1128585"/>
            <a:ext cx="10972800" cy="4997580"/>
          </a:xfrm>
        </p:spPr>
        <p:txBody>
          <a:bodyPr/>
          <a:lstStyle/>
          <a:p>
            <a:pPr>
              <a:buFontTx/>
              <a:buChar char="-"/>
            </a:pPr>
            <a:r>
              <a:rPr lang="pl-PL" sz="2000" dirty="0">
                <a:latin typeface="Times New Roman" panose="02020603050405020304" pitchFamily="18" charset="0"/>
                <a:cs typeface="Times New Roman" panose="02020603050405020304" pitchFamily="18" charset="0"/>
              </a:rPr>
              <a:t>Sytuacja, gdy rynek nie ogranicza się do obszaru jednego państwa, zwłaszcza państwa unitarnego, lecz obejmuje terytorium oznaczone w inny sposób. -----</a:t>
            </a:r>
            <a:r>
              <a:rPr lang="pl-PL" sz="2000" dirty="0">
                <a:latin typeface="Times New Roman" panose="02020603050405020304" pitchFamily="18" charset="0"/>
                <a:cs typeface="Times New Roman" panose="02020603050405020304" pitchFamily="18" charset="0"/>
                <a:sym typeface="Wingdings" panose="05000000000000000000" pitchFamily="2" charset="2"/>
              </a:rPr>
              <a:t> rynek wewnętrzny UE</a:t>
            </a:r>
          </a:p>
          <a:p>
            <a:pPr>
              <a:buFontTx/>
              <a:buChar char="-"/>
            </a:pPr>
            <a:r>
              <a:rPr lang="pl-PL" sz="2000" dirty="0">
                <a:latin typeface="Times New Roman" panose="02020603050405020304" pitchFamily="18" charset="0"/>
                <a:cs typeface="Times New Roman" panose="02020603050405020304" pitchFamily="18" charset="0"/>
                <a:sym typeface="Wingdings" panose="05000000000000000000" pitchFamily="2" charset="2"/>
              </a:rPr>
              <a:t>Zunifikowana organizacja i nadzór nad rynkiem finansowym, który istnieje w każdym z państw członkowskich UE, a nawet poza jej ramami (zrównanie państw należących do EOG z państwami członkowskimi UE)</a:t>
            </a:r>
          </a:p>
          <a:p>
            <a:pPr>
              <a:buFontTx/>
              <a:buChar char="-"/>
            </a:pPr>
            <a:r>
              <a:rPr lang="pl-PL" sz="2000" dirty="0">
                <a:latin typeface="Times New Roman" panose="02020603050405020304" pitchFamily="18" charset="0"/>
                <a:cs typeface="Times New Roman" panose="02020603050405020304" pitchFamily="18" charset="0"/>
                <a:sym typeface="Wingdings" panose="05000000000000000000" pitchFamily="2" charset="2"/>
              </a:rPr>
              <a:t>Organizacja rynku finansowego ma zapewnić bezpieczeństwo uczestnikom rynku.</a:t>
            </a:r>
          </a:p>
          <a:p>
            <a:pPr>
              <a:buFontTx/>
              <a:buChar char="-"/>
            </a:pPr>
            <a:r>
              <a:rPr lang="pl-PL" sz="2000" dirty="0">
                <a:latin typeface="Times New Roman" panose="02020603050405020304" pitchFamily="18" charset="0"/>
                <a:cs typeface="Times New Roman" panose="02020603050405020304" pitchFamily="18" charset="0"/>
                <a:sym typeface="Wingdings" panose="05000000000000000000" pitchFamily="2" charset="2"/>
              </a:rPr>
              <a:t>Chodzi o utworzenie STRUKTURY INSTYTUCJONALNEJ świadczenia usług finansowych przez podmioty dopuszczone do tego rodzaju działalności.</a:t>
            </a:r>
          </a:p>
          <a:p>
            <a:pPr>
              <a:buFontTx/>
              <a:buChar char="-"/>
            </a:pPr>
            <a:r>
              <a:rPr lang="pl-PL" sz="2000" dirty="0">
                <a:latin typeface="Times New Roman" panose="02020603050405020304" pitchFamily="18" charset="0"/>
                <a:cs typeface="Times New Roman" panose="02020603050405020304" pitchFamily="18" charset="0"/>
                <a:sym typeface="Wingdings" panose="05000000000000000000" pitchFamily="2" charset="2"/>
              </a:rPr>
              <a:t>W ramach tej struktury instytucjonalnej PAŃSTWO :</a:t>
            </a:r>
          </a:p>
          <a:p>
            <a:pPr marL="0" indent="0">
              <a:buNone/>
            </a:pPr>
            <a:r>
              <a:rPr lang="pl-PL" sz="1200" dirty="0">
                <a:latin typeface="Times New Roman" panose="02020603050405020304" pitchFamily="18" charset="0"/>
                <a:cs typeface="Times New Roman" panose="02020603050405020304" pitchFamily="18" charset="0"/>
                <a:sym typeface="Wingdings" panose="05000000000000000000" pitchFamily="2" charset="2"/>
              </a:rPr>
              <a:t>określa katalog usług finansowych,</a:t>
            </a:r>
          </a:p>
          <a:p>
            <a:pPr marL="0" indent="0">
              <a:buNone/>
            </a:pPr>
            <a:r>
              <a:rPr lang="pl-PL" sz="1200" dirty="0">
                <a:latin typeface="Times New Roman" panose="02020603050405020304" pitchFamily="18" charset="0"/>
                <a:cs typeface="Times New Roman" panose="02020603050405020304" pitchFamily="18" charset="0"/>
                <a:sym typeface="Wingdings" panose="05000000000000000000" pitchFamily="2" charset="2"/>
              </a:rPr>
              <a:t>- określa podmioty uprawnione do wykonywania usług finansowych, </a:t>
            </a:r>
          </a:p>
          <a:p>
            <a:pPr marL="0" indent="0">
              <a:buNone/>
            </a:pPr>
            <a:r>
              <a:rPr lang="pl-PL" sz="1200" dirty="0">
                <a:latin typeface="Times New Roman" panose="02020603050405020304" pitchFamily="18" charset="0"/>
                <a:cs typeface="Times New Roman" panose="02020603050405020304" pitchFamily="18" charset="0"/>
                <a:sym typeface="Wingdings" panose="05000000000000000000" pitchFamily="2" charset="2"/>
              </a:rPr>
              <a:t>- wskazuje warunki podejmowania przez te podmioty działalności polegającej na świadczeniu usług finansowych oraz warunki wykonywania przez nie tej działalności na rynku finansowym,</a:t>
            </a:r>
          </a:p>
          <a:p>
            <a:pPr marL="0" indent="0">
              <a:buNone/>
            </a:pPr>
            <a:r>
              <a:rPr lang="pl-PL" sz="1200" dirty="0">
                <a:latin typeface="Times New Roman" panose="02020603050405020304" pitchFamily="18" charset="0"/>
                <a:cs typeface="Times New Roman" panose="02020603050405020304" pitchFamily="18" charset="0"/>
                <a:sym typeface="Wingdings" panose="05000000000000000000" pitchFamily="2" charset="2"/>
              </a:rPr>
              <a:t>- reglamentuje prowadzenie działalności polegającej na świadczeniu usług finansowych poprzez wprowadzenie obowiązku uzyskiwania stosowanych zezwoleń lub wpisów do odpowiednich rejestrów,</a:t>
            </a:r>
          </a:p>
          <a:p>
            <a:pPr marL="0" indent="0">
              <a:buNone/>
            </a:pPr>
            <a:r>
              <a:rPr lang="pl-PL" sz="1200" dirty="0">
                <a:latin typeface="Times New Roman" panose="02020603050405020304" pitchFamily="18" charset="0"/>
                <a:cs typeface="Times New Roman" panose="02020603050405020304" pitchFamily="18" charset="0"/>
                <a:sym typeface="Wingdings" panose="05000000000000000000" pitchFamily="2" charset="2"/>
              </a:rPr>
              <a:t>- określa tzw. normy ostrożnościowe,</a:t>
            </a:r>
          </a:p>
          <a:p>
            <a:pPr marL="0" indent="0">
              <a:buNone/>
            </a:pPr>
            <a:r>
              <a:rPr lang="pl-PL" sz="1200" dirty="0">
                <a:latin typeface="Times New Roman" panose="02020603050405020304" pitchFamily="18" charset="0"/>
                <a:cs typeface="Times New Roman" panose="02020603050405020304" pitchFamily="18" charset="0"/>
                <a:sym typeface="Wingdings" panose="05000000000000000000" pitchFamily="2" charset="2"/>
              </a:rPr>
              <a:t>- w celu zapewnienia przestrzegania norm ostrożnościowych kreuje system kontroli i nadzoru na podmiotami świadczącymi usługi finansowe. </a:t>
            </a:r>
          </a:p>
          <a:p>
            <a:pPr marL="0" indent="0">
              <a:buNone/>
            </a:pPr>
            <a:endParaRPr lang="pl-PL" sz="1200" dirty="0">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2804827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09600" y="214185"/>
            <a:ext cx="10972800" cy="6285470"/>
          </a:xfrm>
        </p:spPr>
        <p:txBody>
          <a:bodyPr/>
          <a:lstStyle/>
          <a:p>
            <a:pPr marL="0" indent="0">
              <a:buNone/>
            </a:pPr>
            <a:r>
              <a:rPr lang="pl-PL" sz="1200" dirty="0">
                <a:latin typeface="Times New Roman" panose="02020603050405020304" pitchFamily="18" charset="0"/>
                <a:cs typeface="Times New Roman" panose="02020603050405020304" pitchFamily="18" charset="0"/>
              </a:rPr>
              <a:t>ZAŁĄCZNIK I do dyrektywy 2013/36/UE  </a:t>
            </a:r>
          </a:p>
          <a:p>
            <a:pPr marL="0" indent="0">
              <a:buNone/>
            </a:pPr>
            <a:r>
              <a:rPr lang="pl-PL" sz="1200" dirty="0">
                <a:latin typeface="Times New Roman" panose="02020603050405020304" pitchFamily="18" charset="0"/>
                <a:cs typeface="Times New Roman" panose="02020603050405020304" pitchFamily="18" charset="0"/>
              </a:rPr>
              <a:t>(Dyrektywa Parlamentu Europejskiego i Rady 2013/36/UE z dnia 26 czerwca 2013 r. w sprawie warunków dopuszczenia instytucji kredytowych do działalności oraz nadzoru ostrożnościowego nad instytucjami kredytowymi i firmami inwestycyjnymi)</a:t>
            </a:r>
          </a:p>
          <a:p>
            <a:pPr marL="0" indent="0">
              <a:buNone/>
            </a:pPr>
            <a:endParaRPr lang="pl-PL" sz="1200" dirty="0">
              <a:latin typeface="Times New Roman" panose="02020603050405020304" pitchFamily="18" charset="0"/>
              <a:cs typeface="Times New Roman" panose="02020603050405020304" pitchFamily="18" charset="0"/>
            </a:endParaRPr>
          </a:p>
          <a:p>
            <a:pPr marL="0" indent="0">
              <a:buNone/>
            </a:pPr>
            <a:r>
              <a:rPr lang="pl-PL" sz="1200" b="1" dirty="0">
                <a:latin typeface="Times New Roman" panose="02020603050405020304" pitchFamily="18" charset="0"/>
                <a:cs typeface="Times New Roman" panose="02020603050405020304" pitchFamily="18" charset="0"/>
              </a:rPr>
              <a:t>WYKAZ RODZAJÓW DZIAŁALNOŚCI PODLEGAJĄCYCH WZAJEMNEMU UZNAWANIU </a:t>
            </a:r>
            <a:r>
              <a:rPr lang="pl-PL" sz="1200" dirty="0">
                <a:latin typeface="Times New Roman" panose="02020603050405020304" pitchFamily="18" charset="0"/>
                <a:cs typeface="Times New Roman" panose="02020603050405020304" pitchFamily="18" charset="0"/>
              </a:rPr>
              <a:t>(usługi wykonywane przez INSTYTUCJE KREDYTOWE – usługi bankowe i inwestycyjne)</a:t>
            </a:r>
          </a:p>
          <a:p>
            <a:pPr marL="0" indent="0">
              <a:buNone/>
            </a:pPr>
            <a:endParaRPr lang="pl-PL" sz="1200" dirty="0">
              <a:latin typeface="Times New Roman" panose="02020603050405020304" pitchFamily="18" charset="0"/>
              <a:cs typeface="Times New Roman" panose="02020603050405020304" pitchFamily="18" charset="0"/>
            </a:endParaRPr>
          </a:p>
          <a:p>
            <a:pPr marL="0" indent="0">
              <a:spcBef>
                <a:spcPts val="0"/>
              </a:spcBef>
              <a:buNone/>
            </a:pPr>
            <a:r>
              <a:rPr lang="pl-PL" sz="1200" dirty="0">
                <a:latin typeface="Times New Roman" panose="02020603050405020304" pitchFamily="18" charset="0"/>
                <a:cs typeface="Times New Roman" panose="02020603050405020304" pitchFamily="18" charset="0"/>
              </a:rPr>
              <a:t>1. Przyjmowanie depozytów i innych środków podlegających zwrotowi.</a:t>
            </a:r>
          </a:p>
          <a:p>
            <a:pPr marL="0" indent="0">
              <a:spcBef>
                <a:spcPts val="0"/>
              </a:spcBef>
              <a:buNone/>
            </a:pPr>
            <a:endParaRPr lang="pl-PL" sz="1200" dirty="0">
              <a:latin typeface="Times New Roman" panose="02020603050405020304" pitchFamily="18" charset="0"/>
              <a:cs typeface="Times New Roman" panose="02020603050405020304" pitchFamily="18" charset="0"/>
            </a:endParaRPr>
          </a:p>
          <a:p>
            <a:pPr marL="0" indent="0">
              <a:spcBef>
                <a:spcPts val="0"/>
              </a:spcBef>
              <a:buNone/>
            </a:pPr>
            <a:r>
              <a:rPr lang="pl-PL" sz="1200" dirty="0">
                <a:latin typeface="Times New Roman" panose="02020603050405020304" pitchFamily="18" charset="0"/>
                <a:cs typeface="Times New Roman" panose="02020603050405020304" pitchFamily="18" charset="0"/>
              </a:rPr>
              <a:t>2. Udzielanie kredytów, w tym między innymi: kredyt konsumencki, umowy kredytowe dotyczące nieruchomości, faktoring z regresem lub bez, finansowanie transakcji handlowych (w tym </a:t>
            </a:r>
            <a:r>
              <a:rPr lang="pl-PL" sz="1200" dirty="0" err="1">
                <a:latin typeface="Times New Roman" panose="02020603050405020304" pitchFamily="18" charset="0"/>
                <a:cs typeface="Times New Roman" panose="02020603050405020304" pitchFamily="18" charset="0"/>
              </a:rPr>
              <a:t>forfeiting</a:t>
            </a:r>
            <a:r>
              <a:rPr lang="pl-PL" sz="1200" dirty="0">
                <a:latin typeface="Times New Roman" panose="02020603050405020304" pitchFamily="18" charset="0"/>
                <a:cs typeface="Times New Roman" panose="02020603050405020304" pitchFamily="18" charset="0"/>
              </a:rPr>
              <a:t>).</a:t>
            </a:r>
          </a:p>
          <a:p>
            <a:pPr marL="0" indent="0">
              <a:spcBef>
                <a:spcPts val="0"/>
              </a:spcBef>
              <a:buNone/>
            </a:pPr>
            <a:endParaRPr lang="pl-PL" sz="1200" dirty="0">
              <a:latin typeface="Times New Roman" panose="02020603050405020304" pitchFamily="18" charset="0"/>
              <a:cs typeface="Times New Roman" panose="02020603050405020304" pitchFamily="18" charset="0"/>
            </a:endParaRPr>
          </a:p>
          <a:p>
            <a:pPr marL="0" indent="0">
              <a:spcBef>
                <a:spcPts val="0"/>
              </a:spcBef>
              <a:buNone/>
            </a:pPr>
            <a:r>
              <a:rPr lang="pl-PL" sz="1200" dirty="0">
                <a:latin typeface="Times New Roman" panose="02020603050405020304" pitchFamily="18" charset="0"/>
                <a:cs typeface="Times New Roman" panose="02020603050405020304" pitchFamily="18" charset="0"/>
              </a:rPr>
              <a:t>3. Leasing finansowy.</a:t>
            </a:r>
          </a:p>
          <a:p>
            <a:pPr marL="0" indent="0">
              <a:spcBef>
                <a:spcPts val="0"/>
              </a:spcBef>
              <a:buNone/>
            </a:pPr>
            <a:endParaRPr lang="pl-PL" sz="1200" dirty="0">
              <a:latin typeface="Times New Roman" panose="02020603050405020304" pitchFamily="18" charset="0"/>
              <a:cs typeface="Times New Roman" panose="02020603050405020304" pitchFamily="18" charset="0"/>
            </a:endParaRPr>
          </a:p>
          <a:p>
            <a:pPr marL="0" indent="0">
              <a:spcBef>
                <a:spcPts val="0"/>
              </a:spcBef>
              <a:buNone/>
            </a:pPr>
            <a:r>
              <a:rPr lang="pl-PL" sz="1200" dirty="0">
                <a:latin typeface="Times New Roman" panose="02020603050405020304" pitchFamily="18" charset="0"/>
                <a:cs typeface="Times New Roman" panose="02020603050405020304" pitchFamily="18" charset="0"/>
              </a:rPr>
              <a:t>4. Usługi płatnicze zgodnie z definicją w art. 4 ust. 3 dyrektywy 2007/64/WE.</a:t>
            </a:r>
          </a:p>
          <a:p>
            <a:pPr marL="0" indent="0">
              <a:spcBef>
                <a:spcPts val="0"/>
              </a:spcBef>
              <a:buNone/>
            </a:pPr>
            <a:endParaRPr lang="pl-PL" sz="1200" dirty="0">
              <a:latin typeface="Times New Roman" panose="02020603050405020304" pitchFamily="18" charset="0"/>
              <a:cs typeface="Times New Roman" panose="02020603050405020304" pitchFamily="18" charset="0"/>
            </a:endParaRPr>
          </a:p>
          <a:p>
            <a:pPr marL="0" indent="0">
              <a:spcBef>
                <a:spcPts val="0"/>
              </a:spcBef>
              <a:buNone/>
            </a:pPr>
            <a:r>
              <a:rPr lang="pl-PL" sz="1200" dirty="0">
                <a:latin typeface="Times New Roman" panose="02020603050405020304" pitchFamily="18" charset="0"/>
                <a:cs typeface="Times New Roman" panose="02020603050405020304" pitchFamily="18" charset="0"/>
              </a:rPr>
              <a:t>5. Emisja innych środków płatności i administrowanie nimi (np. czeków podróżnych i czeków bankierskich), o ile działalność ta nie jest objęta pkt 4.</a:t>
            </a:r>
          </a:p>
          <a:p>
            <a:pPr marL="0" indent="0">
              <a:spcBef>
                <a:spcPts val="0"/>
              </a:spcBef>
              <a:buNone/>
            </a:pPr>
            <a:endParaRPr lang="pl-PL" sz="1200" dirty="0">
              <a:latin typeface="Times New Roman" panose="02020603050405020304" pitchFamily="18" charset="0"/>
              <a:cs typeface="Times New Roman" panose="02020603050405020304" pitchFamily="18" charset="0"/>
            </a:endParaRPr>
          </a:p>
          <a:p>
            <a:pPr marL="0" indent="0">
              <a:spcBef>
                <a:spcPts val="0"/>
              </a:spcBef>
              <a:buNone/>
            </a:pPr>
            <a:r>
              <a:rPr lang="pl-PL" sz="1200" dirty="0">
                <a:latin typeface="Times New Roman" panose="02020603050405020304" pitchFamily="18" charset="0"/>
                <a:cs typeface="Times New Roman" panose="02020603050405020304" pitchFamily="18" charset="0"/>
              </a:rPr>
              <a:t>6. Gwarancje i zobowiązania.</a:t>
            </a:r>
          </a:p>
          <a:p>
            <a:pPr marL="0" indent="0">
              <a:spcBef>
                <a:spcPts val="0"/>
              </a:spcBef>
              <a:buNone/>
            </a:pPr>
            <a:endParaRPr lang="pl-PL" sz="1200" dirty="0">
              <a:latin typeface="Times New Roman" panose="02020603050405020304" pitchFamily="18" charset="0"/>
              <a:cs typeface="Times New Roman" panose="02020603050405020304" pitchFamily="18" charset="0"/>
            </a:endParaRPr>
          </a:p>
          <a:p>
            <a:pPr marL="0" indent="0">
              <a:spcBef>
                <a:spcPts val="0"/>
              </a:spcBef>
              <a:buNone/>
            </a:pPr>
            <a:r>
              <a:rPr lang="pl-PL" sz="1200" dirty="0">
                <a:latin typeface="Times New Roman" panose="02020603050405020304" pitchFamily="18" charset="0"/>
                <a:cs typeface="Times New Roman" panose="02020603050405020304" pitchFamily="18" charset="0"/>
              </a:rPr>
              <a:t>7. Obrót na własny rachunek lub na rachunek klienta dowolną z następujących pozycji:</a:t>
            </a:r>
          </a:p>
          <a:p>
            <a:pPr marL="0" indent="0">
              <a:spcBef>
                <a:spcPts val="0"/>
              </a:spcBef>
              <a:buNone/>
            </a:pPr>
            <a:endParaRPr lang="pl-PL" sz="1200" dirty="0">
              <a:latin typeface="Times New Roman" panose="02020603050405020304" pitchFamily="18" charset="0"/>
              <a:cs typeface="Times New Roman" panose="02020603050405020304" pitchFamily="18" charset="0"/>
            </a:endParaRPr>
          </a:p>
          <a:p>
            <a:pPr marL="0" indent="0">
              <a:spcBef>
                <a:spcPts val="0"/>
              </a:spcBef>
              <a:buNone/>
            </a:pPr>
            <a:r>
              <a:rPr lang="pl-PL" sz="1200" dirty="0">
                <a:latin typeface="Times New Roman" panose="02020603050405020304" pitchFamily="18" charset="0"/>
                <a:cs typeface="Times New Roman" panose="02020603050405020304" pitchFamily="18" charset="0"/>
              </a:rPr>
              <a:t>	a) instrumentami rynku pieniężnego (czekami, wekslami, certyfikatami depozytowymi itp.);</a:t>
            </a:r>
          </a:p>
          <a:p>
            <a:pPr marL="0" indent="0">
              <a:spcBef>
                <a:spcPts val="0"/>
              </a:spcBef>
              <a:buNone/>
            </a:pPr>
            <a:endParaRPr lang="pl-PL" sz="1200" dirty="0">
              <a:latin typeface="Times New Roman" panose="02020603050405020304" pitchFamily="18" charset="0"/>
              <a:cs typeface="Times New Roman" panose="02020603050405020304" pitchFamily="18" charset="0"/>
            </a:endParaRPr>
          </a:p>
          <a:p>
            <a:pPr marL="0" indent="0">
              <a:spcBef>
                <a:spcPts val="0"/>
              </a:spcBef>
              <a:buNone/>
            </a:pPr>
            <a:r>
              <a:rPr lang="pl-PL" sz="1200" dirty="0">
                <a:latin typeface="Times New Roman" panose="02020603050405020304" pitchFamily="18" charset="0"/>
                <a:cs typeface="Times New Roman" panose="02020603050405020304" pitchFamily="18" charset="0"/>
              </a:rPr>
              <a:t>	b) dewizami;</a:t>
            </a:r>
          </a:p>
          <a:p>
            <a:pPr marL="0" indent="0">
              <a:spcBef>
                <a:spcPts val="0"/>
              </a:spcBef>
              <a:buNone/>
            </a:pPr>
            <a:endParaRPr lang="pl-PL" sz="1200" dirty="0">
              <a:latin typeface="Times New Roman" panose="02020603050405020304" pitchFamily="18" charset="0"/>
              <a:cs typeface="Times New Roman" panose="02020603050405020304" pitchFamily="18" charset="0"/>
            </a:endParaRPr>
          </a:p>
          <a:p>
            <a:pPr marL="0" indent="0">
              <a:spcBef>
                <a:spcPts val="0"/>
              </a:spcBef>
              <a:buNone/>
            </a:pPr>
            <a:r>
              <a:rPr lang="pl-PL" sz="1200" dirty="0">
                <a:latin typeface="Times New Roman" panose="02020603050405020304" pitchFamily="18" charset="0"/>
                <a:cs typeface="Times New Roman" panose="02020603050405020304" pitchFamily="18" charset="0"/>
              </a:rPr>
              <a:t>	c) opcjami i terminowymi umowami na instrumenty finansowe typu „</a:t>
            </a:r>
            <a:r>
              <a:rPr lang="pl-PL" sz="1200" dirty="0" err="1">
                <a:latin typeface="Times New Roman" panose="02020603050405020304" pitchFamily="18" charset="0"/>
                <a:cs typeface="Times New Roman" panose="02020603050405020304" pitchFamily="18" charset="0"/>
              </a:rPr>
              <a:t>futures</a:t>
            </a:r>
            <a:r>
              <a:rPr lang="pl-PL" sz="1200" dirty="0">
                <a:latin typeface="Times New Roman" panose="02020603050405020304" pitchFamily="18" charset="0"/>
                <a:cs typeface="Times New Roman" panose="02020603050405020304" pitchFamily="18" charset="0"/>
              </a:rPr>
              <a:t>”;</a:t>
            </a:r>
          </a:p>
          <a:p>
            <a:pPr marL="0" indent="0">
              <a:spcBef>
                <a:spcPts val="0"/>
              </a:spcBef>
              <a:buNone/>
            </a:pPr>
            <a:endParaRPr lang="pl-PL" sz="1200" dirty="0">
              <a:latin typeface="Times New Roman" panose="02020603050405020304" pitchFamily="18" charset="0"/>
              <a:cs typeface="Times New Roman" panose="02020603050405020304" pitchFamily="18" charset="0"/>
            </a:endParaRPr>
          </a:p>
          <a:p>
            <a:pPr marL="0" indent="0">
              <a:spcBef>
                <a:spcPts val="0"/>
              </a:spcBef>
              <a:buNone/>
            </a:pPr>
            <a:r>
              <a:rPr lang="pl-PL" sz="1200" dirty="0">
                <a:latin typeface="Times New Roman" panose="02020603050405020304" pitchFamily="18" charset="0"/>
                <a:cs typeface="Times New Roman" panose="02020603050405020304" pitchFamily="18" charset="0"/>
              </a:rPr>
              <a:t>	d) instrumentami stopy procentowej i wymiany walutowej;</a:t>
            </a:r>
          </a:p>
          <a:p>
            <a:pPr marL="0" indent="0">
              <a:spcBef>
                <a:spcPts val="0"/>
              </a:spcBef>
              <a:buNone/>
            </a:pPr>
            <a:endParaRPr lang="pl-PL" sz="1200" dirty="0">
              <a:latin typeface="Times New Roman" panose="02020603050405020304" pitchFamily="18" charset="0"/>
              <a:cs typeface="Times New Roman" panose="02020603050405020304" pitchFamily="18" charset="0"/>
            </a:endParaRPr>
          </a:p>
          <a:p>
            <a:pPr marL="0" indent="0">
              <a:spcBef>
                <a:spcPts val="0"/>
              </a:spcBef>
              <a:buNone/>
            </a:pPr>
            <a:r>
              <a:rPr lang="pl-PL" sz="1200" dirty="0">
                <a:latin typeface="Times New Roman" panose="02020603050405020304" pitchFamily="18" charset="0"/>
                <a:cs typeface="Times New Roman" panose="02020603050405020304" pitchFamily="18" charset="0"/>
              </a:rPr>
              <a:t>	e) zbywalnymi papierami wartościowymi.</a:t>
            </a:r>
          </a:p>
          <a:p>
            <a:pPr marL="0" indent="0">
              <a:buNone/>
            </a:pPr>
            <a:endParaRPr lang="pl-PL" sz="1200" dirty="0">
              <a:latin typeface="Times New Roman" panose="02020603050405020304" pitchFamily="18" charset="0"/>
              <a:cs typeface="Times New Roman" panose="02020603050405020304" pitchFamily="18" charset="0"/>
            </a:endParaRPr>
          </a:p>
          <a:p>
            <a:pPr marL="0" indent="0">
              <a:buNone/>
            </a:pPr>
            <a:endParaRPr lang="pl-PL"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6089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09600" y="527223"/>
            <a:ext cx="10972800" cy="5598942"/>
          </a:xfrm>
        </p:spPr>
        <p:txBody>
          <a:bodyPr/>
          <a:lstStyle/>
          <a:p>
            <a:pPr marL="0" indent="0">
              <a:buNone/>
            </a:pPr>
            <a:r>
              <a:rPr lang="pl-PL" sz="1200" dirty="0">
                <a:latin typeface="Times New Roman" panose="02020603050405020304" pitchFamily="18" charset="0"/>
                <a:cs typeface="Times New Roman" panose="02020603050405020304" pitchFamily="18" charset="0"/>
              </a:rPr>
              <a:t>8. Uczestniczenie w emisji papierów wartościowych i świadczenie usług związanych z taką emisją.</a:t>
            </a:r>
          </a:p>
          <a:p>
            <a:pPr marL="0" indent="0">
              <a:buNone/>
            </a:pPr>
            <a:endParaRPr lang="pl-PL" sz="1200" dirty="0">
              <a:latin typeface="Times New Roman" panose="02020603050405020304" pitchFamily="18" charset="0"/>
              <a:cs typeface="Times New Roman" panose="02020603050405020304" pitchFamily="18" charset="0"/>
            </a:endParaRPr>
          </a:p>
          <a:p>
            <a:pPr marL="0" indent="0">
              <a:buNone/>
            </a:pPr>
            <a:r>
              <a:rPr lang="pl-PL" sz="1200" dirty="0">
                <a:latin typeface="Times New Roman" panose="02020603050405020304" pitchFamily="18" charset="0"/>
                <a:cs typeface="Times New Roman" panose="02020603050405020304" pitchFamily="18" charset="0"/>
              </a:rPr>
              <a:t>9. Doradztwo dla przedsiębiorstw gospodarczych w zakresie struktury kapitałowej, strategii przemysłowej i kwestii z nimi związanych, jak również doradztwo i usługi dotyczące łączenia się oraz nabywania przedsiębiorstw gospodarczych.</a:t>
            </a:r>
          </a:p>
          <a:p>
            <a:pPr marL="0" indent="0">
              <a:buNone/>
            </a:pPr>
            <a:endParaRPr lang="pl-PL" sz="1200" dirty="0">
              <a:latin typeface="Times New Roman" panose="02020603050405020304" pitchFamily="18" charset="0"/>
              <a:cs typeface="Times New Roman" panose="02020603050405020304" pitchFamily="18" charset="0"/>
            </a:endParaRPr>
          </a:p>
          <a:p>
            <a:pPr marL="0" indent="0">
              <a:buNone/>
            </a:pPr>
            <a:r>
              <a:rPr lang="pl-PL" sz="1200" dirty="0">
                <a:latin typeface="Times New Roman" panose="02020603050405020304" pitchFamily="18" charset="0"/>
                <a:cs typeface="Times New Roman" panose="02020603050405020304" pitchFamily="18" charset="0"/>
              </a:rPr>
              <a:t>10. Pośrednictwo na rynku pieniężnym.</a:t>
            </a:r>
          </a:p>
          <a:p>
            <a:pPr marL="0" indent="0">
              <a:buNone/>
            </a:pPr>
            <a:endParaRPr lang="pl-PL" sz="1200" dirty="0">
              <a:latin typeface="Times New Roman" panose="02020603050405020304" pitchFamily="18" charset="0"/>
              <a:cs typeface="Times New Roman" panose="02020603050405020304" pitchFamily="18" charset="0"/>
            </a:endParaRPr>
          </a:p>
          <a:p>
            <a:pPr marL="0" indent="0">
              <a:buNone/>
            </a:pPr>
            <a:r>
              <a:rPr lang="pl-PL" sz="1200" dirty="0">
                <a:latin typeface="Times New Roman" panose="02020603050405020304" pitchFamily="18" charset="0"/>
                <a:cs typeface="Times New Roman" panose="02020603050405020304" pitchFamily="18" charset="0"/>
              </a:rPr>
              <a:t>11. Zarządzanie portfelem i doradztwo inwestycyjne.</a:t>
            </a:r>
          </a:p>
          <a:p>
            <a:pPr marL="0" indent="0">
              <a:buNone/>
            </a:pPr>
            <a:endParaRPr lang="pl-PL" sz="1200" dirty="0">
              <a:latin typeface="Times New Roman" panose="02020603050405020304" pitchFamily="18" charset="0"/>
              <a:cs typeface="Times New Roman" panose="02020603050405020304" pitchFamily="18" charset="0"/>
            </a:endParaRPr>
          </a:p>
          <a:p>
            <a:pPr marL="0" indent="0">
              <a:buNone/>
            </a:pPr>
            <a:r>
              <a:rPr lang="pl-PL" sz="1200" dirty="0">
                <a:latin typeface="Times New Roman" panose="02020603050405020304" pitchFamily="18" charset="0"/>
                <a:cs typeface="Times New Roman" panose="02020603050405020304" pitchFamily="18" charset="0"/>
              </a:rPr>
              <a:t>12. Przechowywanie papierów wartościowych i administrowanie nimi.</a:t>
            </a:r>
          </a:p>
          <a:p>
            <a:pPr marL="0" indent="0">
              <a:buNone/>
            </a:pPr>
            <a:endParaRPr lang="pl-PL" sz="1200" dirty="0">
              <a:latin typeface="Times New Roman" panose="02020603050405020304" pitchFamily="18" charset="0"/>
              <a:cs typeface="Times New Roman" panose="02020603050405020304" pitchFamily="18" charset="0"/>
            </a:endParaRPr>
          </a:p>
          <a:p>
            <a:pPr marL="0" indent="0">
              <a:buNone/>
            </a:pPr>
            <a:r>
              <a:rPr lang="pl-PL" sz="1200" dirty="0">
                <a:latin typeface="Times New Roman" panose="02020603050405020304" pitchFamily="18" charset="0"/>
                <a:cs typeface="Times New Roman" panose="02020603050405020304" pitchFamily="18" charset="0"/>
              </a:rPr>
              <a:t>13. Usługi w zakresie opiniowania kredytobiorców.</a:t>
            </a:r>
          </a:p>
          <a:p>
            <a:pPr marL="0" indent="0">
              <a:buNone/>
            </a:pPr>
            <a:endParaRPr lang="pl-PL" sz="1200" dirty="0">
              <a:latin typeface="Times New Roman" panose="02020603050405020304" pitchFamily="18" charset="0"/>
              <a:cs typeface="Times New Roman" panose="02020603050405020304" pitchFamily="18" charset="0"/>
            </a:endParaRPr>
          </a:p>
          <a:p>
            <a:pPr marL="0" indent="0">
              <a:buNone/>
            </a:pPr>
            <a:r>
              <a:rPr lang="pl-PL" sz="1200" dirty="0">
                <a:latin typeface="Times New Roman" panose="02020603050405020304" pitchFamily="18" charset="0"/>
                <a:cs typeface="Times New Roman" panose="02020603050405020304" pitchFamily="18" charset="0"/>
              </a:rPr>
              <a:t>14. Przechowywanie w sejfach.</a:t>
            </a:r>
          </a:p>
          <a:p>
            <a:pPr marL="0" indent="0">
              <a:buNone/>
            </a:pPr>
            <a:endParaRPr lang="pl-PL" sz="1200" dirty="0">
              <a:latin typeface="Times New Roman" panose="02020603050405020304" pitchFamily="18" charset="0"/>
              <a:cs typeface="Times New Roman" panose="02020603050405020304" pitchFamily="18" charset="0"/>
            </a:endParaRPr>
          </a:p>
          <a:p>
            <a:pPr marL="0" indent="0">
              <a:buNone/>
            </a:pPr>
            <a:r>
              <a:rPr lang="pl-PL" sz="1200" dirty="0">
                <a:latin typeface="Times New Roman" panose="02020603050405020304" pitchFamily="18" charset="0"/>
                <a:cs typeface="Times New Roman" panose="02020603050405020304" pitchFamily="18" charset="0"/>
              </a:rPr>
              <a:t>15. Emisja pieniądza elektronicznego.</a:t>
            </a:r>
          </a:p>
          <a:p>
            <a:pPr marL="0" indent="0">
              <a:buNone/>
            </a:pPr>
            <a:endParaRPr lang="pl-PL" sz="1200" dirty="0">
              <a:latin typeface="Times New Roman" panose="02020603050405020304" pitchFamily="18" charset="0"/>
              <a:cs typeface="Times New Roman" panose="02020603050405020304" pitchFamily="18" charset="0"/>
            </a:endParaRPr>
          </a:p>
          <a:p>
            <a:pPr marL="0" indent="0">
              <a:buNone/>
            </a:pPr>
            <a:r>
              <a:rPr lang="pl-PL" sz="1200" dirty="0">
                <a:latin typeface="Times New Roman" panose="02020603050405020304" pitchFamily="18" charset="0"/>
                <a:cs typeface="Times New Roman" panose="02020603050405020304" pitchFamily="18" charset="0"/>
              </a:rPr>
              <a:t>Usługi oraz działalność przewidziane w sekcjach A i B załącznika I do dyrektywy 2004/39/WE odnoszące się do instrumentów finansowych przewidzianych w sekcji C załącznika I do tej dyrektywy, podlegają wzajemnemu uznawaniu zgodnie z niniejszą dyrektywą</a:t>
            </a:r>
            <a:r>
              <a:rPr lang="pl-PL" dirty="0"/>
              <a:t>.</a:t>
            </a:r>
          </a:p>
          <a:p>
            <a:pPr marL="0" indent="0">
              <a:buNone/>
            </a:pPr>
            <a:endParaRPr lang="pl-PL" dirty="0"/>
          </a:p>
        </p:txBody>
      </p:sp>
    </p:spTree>
    <p:extLst>
      <p:ext uri="{BB962C8B-B14F-4D97-AF65-F5344CB8AC3E}">
        <p14:creationId xmlns:p14="http://schemas.microsoft.com/office/powerpoint/2010/main" val="1062226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09600" y="263611"/>
            <a:ext cx="10972800" cy="5862553"/>
          </a:xfrm>
        </p:spPr>
        <p:txBody>
          <a:bodyPr/>
          <a:lstStyle/>
          <a:p>
            <a:pPr marL="0" indent="0">
              <a:buNone/>
            </a:pPr>
            <a:r>
              <a:rPr lang="pl-PL" sz="1200" dirty="0">
                <a:latin typeface="Times New Roman" panose="02020603050405020304" pitchFamily="18" charset="0"/>
                <a:cs typeface="Times New Roman" panose="02020603050405020304" pitchFamily="18" charset="0"/>
              </a:rPr>
              <a:t>Dyrektywa Parlamentu Europejskiego i Rady 2014/65/UE z dnia 15 maja 2014 r. w sprawie rynków instrumentów finansowych oraz zmieniająca dyrektywę 2002/92/WE i dyrektywę 2011/61/UE Tekst mający znaczenie dla EOG</a:t>
            </a:r>
          </a:p>
          <a:p>
            <a:pPr marL="0" indent="0">
              <a:buNone/>
            </a:pPr>
            <a:r>
              <a:rPr lang="pl-PL" sz="1200" dirty="0">
                <a:latin typeface="Times New Roman" panose="02020603050405020304" pitchFamily="18" charset="0"/>
                <a:cs typeface="Times New Roman" panose="02020603050405020304" pitchFamily="18" charset="0"/>
              </a:rPr>
              <a:t>ZAŁĄCZNIK I</a:t>
            </a:r>
          </a:p>
          <a:p>
            <a:pPr marL="0" indent="0">
              <a:buNone/>
            </a:pPr>
            <a:endParaRPr lang="pl-PL" sz="1200" dirty="0">
              <a:latin typeface="Times New Roman" panose="02020603050405020304" pitchFamily="18" charset="0"/>
              <a:cs typeface="Times New Roman" panose="02020603050405020304" pitchFamily="18" charset="0"/>
            </a:endParaRPr>
          </a:p>
          <a:p>
            <a:pPr marL="0" indent="0">
              <a:buNone/>
            </a:pPr>
            <a:r>
              <a:rPr lang="pl-PL" sz="1200" dirty="0">
                <a:latin typeface="Times New Roman" panose="02020603050405020304" pitchFamily="18" charset="0"/>
                <a:cs typeface="Times New Roman" panose="02020603050405020304" pitchFamily="18" charset="0"/>
              </a:rPr>
              <a:t>WYKAZY USŁUG I DZIAŁALNOŚCI ORAZ INSTRUMENTÓW FINANSOWYCH</a:t>
            </a:r>
          </a:p>
          <a:p>
            <a:pPr marL="0" indent="0">
              <a:buNone/>
            </a:pPr>
            <a:endParaRPr lang="pl-PL" sz="1200" dirty="0">
              <a:latin typeface="Times New Roman" panose="02020603050405020304" pitchFamily="18" charset="0"/>
              <a:cs typeface="Times New Roman" panose="02020603050405020304" pitchFamily="18" charset="0"/>
            </a:endParaRPr>
          </a:p>
          <a:p>
            <a:pPr marL="0" indent="0">
              <a:buNone/>
            </a:pPr>
            <a:r>
              <a:rPr lang="pl-PL" sz="1200" dirty="0">
                <a:latin typeface="Times New Roman" panose="02020603050405020304" pitchFamily="18" charset="0"/>
                <a:cs typeface="Times New Roman" panose="02020603050405020304" pitchFamily="18" charset="0"/>
              </a:rPr>
              <a:t>SEKCJA A</a:t>
            </a:r>
          </a:p>
          <a:p>
            <a:pPr marL="0" indent="0">
              <a:buNone/>
            </a:pPr>
            <a:endParaRPr lang="pl-PL" sz="1200" dirty="0">
              <a:latin typeface="Times New Roman" panose="02020603050405020304" pitchFamily="18" charset="0"/>
              <a:cs typeface="Times New Roman" panose="02020603050405020304" pitchFamily="18" charset="0"/>
            </a:endParaRPr>
          </a:p>
          <a:p>
            <a:pPr marL="0" indent="0">
              <a:buNone/>
            </a:pPr>
            <a:r>
              <a:rPr lang="pl-PL" sz="1200" dirty="0">
                <a:latin typeface="Times New Roman" panose="02020603050405020304" pitchFamily="18" charset="0"/>
                <a:cs typeface="Times New Roman" panose="02020603050405020304" pitchFamily="18" charset="0"/>
              </a:rPr>
              <a:t>Usługi inwestycyjne i działalność inwestycyjna</a:t>
            </a:r>
          </a:p>
          <a:p>
            <a:pPr marL="0" indent="0">
              <a:buNone/>
            </a:pPr>
            <a:endParaRPr lang="pl-PL" sz="1200" dirty="0">
              <a:latin typeface="Times New Roman" panose="02020603050405020304" pitchFamily="18" charset="0"/>
              <a:cs typeface="Times New Roman" panose="02020603050405020304" pitchFamily="18" charset="0"/>
            </a:endParaRPr>
          </a:p>
          <a:p>
            <a:pPr marL="0" indent="0">
              <a:buNone/>
            </a:pPr>
            <a:r>
              <a:rPr lang="pl-PL" sz="1200" dirty="0">
                <a:latin typeface="Times New Roman" panose="02020603050405020304" pitchFamily="18" charset="0"/>
                <a:cs typeface="Times New Roman" panose="02020603050405020304" pitchFamily="18" charset="0"/>
              </a:rPr>
              <a:t>1) Przyjmowanie i przekazywanie zleceń w odniesieniu do jednego lub większej liczby instrumentów finansowych;</a:t>
            </a:r>
          </a:p>
          <a:p>
            <a:pPr marL="0" indent="0">
              <a:buNone/>
            </a:pPr>
            <a:endParaRPr lang="pl-PL" sz="1200" dirty="0">
              <a:latin typeface="Times New Roman" panose="02020603050405020304" pitchFamily="18" charset="0"/>
              <a:cs typeface="Times New Roman" panose="02020603050405020304" pitchFamily="18" charset="0"/>
            </a:endParaRPr>
          </a:p>
          <a:p>
            <a:pPr marL="0" indent="0">
              <a:buNone/>
            </a:pPr>
            <a:r>
              <a:rPr lang="pl-PL" sz="1200" dirty="0">
                <a:latin typeface="Times New Roman" panose="02020603050405020304" pitchFamily="18" charset="0"/>
                <a:cs typeface="Times New Roman" panose="02020603050405020304" pitchFamily="18" charset="0"/>
              </a:rPr>
              <a:t>2) Wykonywanie zleceń na rachunek klientów;</a:t>
            </a:r>
          </a:p>
          <a:p>
            <a:pPr marL="0" indent="0">
              <a:buNone/>
            </a:pPr>
            <a:endParaRPr lang="pl-PL" sz="1200" dirty="0">
              <a:latin typeface="Times New Roman" panose="02020603050405020304" pitchFamily="18" charset="0"/>
              <a:cs typeface="Times New Roman" panose="02020603050405020304" pitchFamily="18" charset="0"/>
            </a:endParaRPr>
          </a:p>
          <a:p>
            <a:pPr marL="0" indent="0">
              <a:buNone/>
            </a:pPr>
            <a:r>
              <a:rPr lang="pl-PL" sz="1200" dirty="0">
                <a:latin typeface="Times New Roman" panose="02020603050405020304" pitchFamily="18" charset="0"/>
                <a:cs typeface="Times New Roman" panose="02020603050405020304" pitchFamily="18" charset="0"/>
              </a:rPr>
              <a:t>3) Zawieranie transakcji na własny rachunek;</a:t>
            </a:r>
          </a:p>
          <a:p>
            <a:pPr marL="0" indent="0">
              <a:buNone/>
            </a:pPr>
            <a:endParaRPr lang="pl-PL" sz="1200" dirty="0">
              <a:latin typeface="Times New Roman" panose="02020603050405020304" pitchFamily="18" charset="0"/>
              <a:cs typeface="Times New Roman" panose="02020603050405020304" pitchFamily="18" charset="0"/>
            </a:endParaRPr>
          </a:p>
          <a:p>
            <a:pPr marL="0" indent="0">
              <a:buNone/>
            </a:pPr>
            <a:r>
              <a:rPr lang="pl-PL" sz="1200" dirty="0">
                <a:latin typeface="Times New Roman" panose="02020603050405020304" pitchFamily="18" charset="0"/>
                <a:cs typeface="Times New Roman" panose="02020603050405020304" pitchFamily="18" charset="0"/>
              </a:rPr>
              <a:t>4) Zarządzanie portfelem;</a:t>
            </a:r>
          </a:p>
          <a:p>
            <a:pPr marL="0" indent="0">
              <a:buNone/>
            </a:pPr>
            <a:endParaRPr lang="pl-PL" sz="1200" dirty="0">
              <a:latin typeface="Times New Roman" panose="02020603050405020304" pitchFamily="18" charset="0"/>
              <a:cs typeface="Times New Roman" panose="02020603050405020304" pitchFamily="18" charset="0"/>
            </a:endParaRPr>
          </a:p>
          <a:p>
            <a:pPr marL="0" indent="0">
              <a:buNone/>
            </a:pPr>
            <a:r>
              <a:rPr lang="pl-PL" sz="1200" dirty="0">
                <a:latin typeface="Times New Roman" panose="02020603050405020304" pitchFamily="18" charset="0"/>
                <a:cs typeface="Times New Roman" panose="02020603050405020304" pitchFamily="18" charset="0"/>
              </a:rPr>
              <a:t>5) Doradztwo inwestycyjne;</a:t>
            </a:r>
          </a:p>
          <a:p>
            <a:pPr marL="0" indent="0">
              <a:buNone/>
            </a:pPr>
            <a:endParaRPr lang="pl-PL" sz="1200" dirty="0">
              <a:latin typeface="Times New Roman" panose="02020603050405020304" pitchFamily="18" charset="0"/>
              <a:cs typeface="Times New Roman" panose="02020603050405020304" pitchFamily="18" charset="0"/>
            </a:endParaRPr>
          </a:p>
          <a:p>
            <a:pPr marL="0" indent="0">
              <a:buNone/>
            </a:pPr>
            <a:r>
              <a:rPr lang="pl-PL" sz="1200" dirty="0">
                <a:latin typeface="Times New Roman" panose="02020603050405020304" pitchFamily="18" charset="0"/>
                <a:cs typeface="Times New Roman" panose="02020603050405020304" pitchFamily="18" charset="0"/>
              </a:rPr>
              <a:t>6) Gwarantowanie emisji instrumentów finansowych lub subemisja instrumentów finansowych z gwarancją przejęcia emisji;</a:t>
            </a:r>
          </a:p>
          <a:p>
            <a:pPr marL="0" indent="0">
              <a:buNone/>
            </a:pPr>
            <a:endParaRPr lang="pl-PL" sz="1200" dirty="0">
              <a:latin typeface="Times New Roman" panose="02020603050405020304" pitchFamily="18" charset="0"/>
              <a:cs typeface="Times New Roman" panose="02020603050405020304" pitchFamily="18" charset="0"/>
            </a:endParaRPr>
          </a:p>
          <a:p>
            <a:pPr marL="0" indent="0">
              <a:buNone/>
            </a:pPr>
            <a:r>
              <a:rPr lang="pl-PL" sz="1200" dirty="0">
                <a:latin typeface="Times New Roman" panose="02020603050405020304" pitchFamily="18" charset="0"/>
                <a:cs typeface="Times New Roman" panose="02020603050405020304" pitchFamily="18" charset="0"/>
              </a:rPr>
              <a:t>7) Subemisja instrumentów finansowych bez gwarancji przejęcia emisji;</a:t>
            </a:r>
          </a:p>
          <a:p>
            <a:pPr marL="0" indent="0">
              <a:buNone/>
            </a:pPr>
            <a:endParaRPr lang="pl-PL" sz="1200" dirty="0">
              <a:latin typeface="Times New Roman" panose="02020603050405020304" pitchFamily="18" charset="0"/>
              <a:cs typeface="Times New Roman" panose="02020603050405020304" pitchFamily="18" charset="0"/>
            </a:endParaRPr>
          </a:p>
          <a:p>
            <a:pPr marL="0" indent="0">
              <a:buNone/>
            </a:pPr>
            <a:r>
              <a:rPr lang="pl-PL" sz="1200" dirty="0">
                <a:latin typeface="Times New Roman" panose="02020603050405020304" pitchFamily="18" charset="0"/>
                <a:cs typeface="Times New Roman" panose="02020603050405020304" pitchFamily="18" charset="0"/>
              </a:rPr>
              <a:t>8) Prowadzenie MTF (wielostronnych platform obrotu)</a:t>
            </a:r>
          </a:p>
          <a:p>
            <a:pPr marL="0" indent="0">
              <a:buNone/>
            </a:pPr>
            <a:endParaRPr lang="pl-PL" sz="1200" dirty="0">
              <a:latin typeface="Times New Roman" panose="02020603050405020304" pitchFamily="18" charset="0"/>
              <a:cs typeface="Times New Roman" panose="02020603050405020304" pitchFamily="18" charset="0"/>
            </a:endParaRPr>
          </a:p>
          <a:p>
            <a:pPr marL="0" indent="0">
              <a:buNone/>
            </a:pPr>
            <a:r>
              <a:rPr lang="pl-PL" sz="1200" dirty="0">
                <a:latin typeface="Times New Roman" panose="02020603050405020304" pitchFamily="18" charset="0"/>
                <a:cs typeface="Times New Roman" panose="02020603050405020304" pitchFamily="18" charset="0"/>
              </a:rPr>
              <a:t>9) Prowadzenie OTF (zorganizowanych platform obrotu)</a:t>
            </a:r>
          </a:p>
          <a:p>
            <a:pPr marL="0" indent="0">
              <a:buNone/>
            </a:pPr>
            <a:endParaRPr lang="pl-PL" sz="1200" dirty="0">
              <a:latin typeface="Times New Roman" panose="02020603050405020304" pitchFamily="18" charset="0"/>
              <a:cs typeface="Times New Roman" panose="02020603050405020304" pitchFamily="18" charset="0"/>
            </a:endParaRPr>
          </a:p>
        </p:txBody>
      </p:sp>
      <p:sp>
        <p:nvSpPr>
          <p:cNvPr id="4" name="Prostokąt 3"/>
          <p:cNvSpPr/>
          <p:nvPr/>
        </p:nvSpPr>
        <p:spPr>
          <a:xfrm>
            <a:off x="8559113" y="1416910"/>
            <a:ext cx="2965621" cy="16146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dirty="0">
                <a:solidFill>
                  <a:srgbClr val="FF0000"/>
                </a:solidFill>
              </a:rPr>
              <a:t>„wielostronna platforma obrotu” lub „MTF” oznacza system wielostronny prowadzony przez firmę inwestycyjną lub operatora rynku, który kojarzy wiele deklaracji gotowości zakupu i sprzedaży instrumentów finansowych przez osoby trzecie – w systemie i zgodnie ze swoimi zasadami niemającymi charakteru uznaniowego – w sposób skutkujący zawarciem kontraktu, zgodnie z tytułem II niniejszej dyrektywy</a:t>
            </a:r>
          </a:p>
        </p:txBody>
      </p:sp>
      <p:sp>
        <p:nvSpPr>
          <p:cNvPr id="5" name="Prostokąt 4"/>
          <p:cNvSpPr/>
          <p:nvPr/>
        </p:nvSpPr>
        <p:spPr>
          <a:xfrm>
            <a:off x="8625015" y="3664445"/>
            <a:ext cx="2899719" cy="17628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l-PL" sz="1000" dirty="0">
                <a:solidFill>
                  <a:srgbClr val="FF0000"/>
                </a:solidFill>
              </a:rPr>
              <a:t>„zorganizowana platforma obrotu” lub „OTF” oznacza system wielostronny niebędący rynkiem regulowanym ani MTF, w ramach którego umożliwia się interakcję wielu deklaracji gotowości zakupu i sprzedaży obligacji, strukturyzowanych produktów finansowych, uprawnień do emisji lub instrumentów pochodnych, składanych przez osoby trzecie w sposób skutkujący zawarciem kontraktu, zgodnie z tytułem II niniejszej dyrektywy</a:t>
            </a:r>
          </a:p>
        </p:txBody>
      </p:sp>
    </p:spTree>
    <p:extLst>
      <p:ext uri="{BB962C8B-B14F-4D97-AF65-F5344CB8AC3E}">
        <p14:creationId xmlns:p14="http://schemas.microsoft.com/office/powerpoint/2010/main" val="3344360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09600" y="321277"/>
            <a:ext cx="10972800" cy="5804888"/>
          </a:xfrm>
        </p:spPr>
        <p:txBody>
          <a:bodyPr/>
          <a:lstStyle/>
          <a:p>
            <a:pPr marL="0" indent="0">
              <a:spcBef>
                <a:spcPts val="0"/>
              </a:spcBef>
              <a:buNone/>
            </a:pPr>
            <a:r>
              <a:rPr lang="pl-PL" sz="1400" dirty="0">
                <a:latin typeface="Times New Roman" panose="02020603050405020304" pitchFamily="18" charset="0"/>
                <a:cs typeface="Times New Roman" panose="02020603050405020304" pitchFamily="18" charset="0"/>
              </a:rPr>
              <a:t>SEKCJA B</a:t>
            </a:r>
          </a:p>
          <a:p>
            <a:pPr marL="0" indent="0">
              <a:spcBef>
                <a:spcPts val="0"/>
              </a:spcBef>
              <a:buNone/>
            </a:pPr>
            <a:endParaRPr lang="pl-PL" sz="1400" dirty="0">
              <a:latin typeface="Times New Roman" panose="02020603050405020304" pitchFamily="18" charset="0"/>
              <a:cs typeface="Times New Roman" panose="02020603050405020304" pitchFamily="18" charset="0"/>
            </a:endParaRPr>
          </a:p>
          <a:p>
            <a:pPr marL="0" indent="0">
              <a:spcBef>
                <a:spcPts val="0"/>
              </a:spcBef>
              <a:buNone/>
            </a:pPr>
            <a:r>
              <a:rPr lang="pl-PL" sz="1400" dirty="0">
                <a:latin typeface="Times New Roman" panose="02020603050405020304" pitchFamily="18" charset="0"/>
                <a:cs typeface="Times New Roman" panose="02020603050405020304" pitchFamily="18" charset="0"/>
              </a:rPr>
              <a:t>Usługi dodatkowe</a:t>
            </a:r>
          </a:p>
          <a:p>
            <a:pPr marL="0" indent="0">
              <a:spcBef>
                <a:spcPts val="0"/>
              </a:spcBef>
              <a:buNone/>
            </a:pPr>
            <a:endParaRPr lang="pl-PL" sz="1400" dirty="0">
              <a:latin typeface="Times New Roman" panose="02020603050405020304" pitchFamily="18" charset="0"/>
              <a:cs typeface="Times New Roman" panose="02020603050405020304" pitchFamily="18" charset="0"/>
            </a:endParaRPr>
          </a:p>
          <a:p>
            <a:pPr marL="0" indent="0">
              <a:spcBef>
                <a:spcPts val="0"/>
              </a:spcBef>
              <a:buNone/>
            </a:pPr>
            <a:r>
              <a:rPr lang="pl-PL" sz="1400" dirty="0">
                <a:latin typeface="Times New Roman" panose="02020603050405020304" pitchFamily="18" charset="0"/>
                <a:cs typeface="Times New Roman" panose="02020603050405020304" pitchFamily="18" charset="0"/>
              </a:rPr>
              <a:t>1) Sprawowanie pieczy nad instrumentami finansowymi oraz administrowanie nimi na rachunek klientów, w tym przechowywanie i usługi powiązane, takie jak zarządzanie środkami pieniężnymi/zabezpieczeniem, z wyłączeniem prowadzenia rachunków papierów wartościowych na najwyższym poziomie ewidencji;</a:t>
            </a:r>
          </a:p>
          <a:p>
            <a:pPr marL="0" indent="0">
              <a:spcBef>
                <a:spcPts val="0"/>
              </a:spcBef>
              <a:buNone/>
            </a:pPr>
            <a:endParaRPr lang="pl-PL" sz="1400" dirty="0">
              <a:latin typeface="Times New Roman" panose="02020603050405020304" pitchFamily="18" charset="0"/>
              <a:cs typeface="Times New Roman" panose="02020603050405020304" pitchFamily="18" charset="0"/>
            </a:endParaRPr>
          </a:p>
          <a:p>
            <a:pPr marL="0" indent="0">
              <a:spcBef>
                <a:spcPts val="0"/>
              </a:spcBef>
              <a:buNone/>
            </a:pPr>
            <a:r>
              <a:rPr lang="pl-PL" sz="1400" dirty="0">
                <a:latin typeface="Times New Roman" panose="02020603050405020304" pitchFamily="18" charset="0"/>
                <a:cs typeface="Times New Roman" panose="02020603050405020304" pitchFamily="18" charset="0"/>
              </a:rPr>
              <a:t>2) Udzielanie kredytów lub pożyczek inwestorowi, umożliwiając mu zawieranie transakcji obejmujących jeden lub większą liczbę instrumentów finansowych, w przypadku gdy firma udzielająca kredytu lub pożyczki jest zaangażowana w transakcję;</a:t>
            </a:r>
          </a:p>
          <a:p>
            <a:pPr marL="0" indent="0">
              <a:spcBef>
                <a:spcPts val="0"/>
              </a:spcBef>
              <a:buNone/>
            </a:pPr>
            <a:endParaRPr lang="pl-PL" sz="1400" dirty="0">
              <a:latin typeface="Times New Roman" panose="02020603050405020304" pitchFamily="18" charset="0"/>
              <a:cs typeface="Times New Roman" panose="02020603050405020304" pitchFamily="18" charset="0"/>
            </a:endParaRPr>
          </a:p>
          <a:p>
            <a:pPr marL="0" indent="0">
              <a:spcBef>
                <a:spcPts val="0"/>
              </a:spcBef>
              <a:buNone/>
            </a:pPr>
            <a:r>
              <a:rPr lang="pl-PL" sz="1400" dirty="0">
                <a:latin typeface="Times New Roman" panose="02020603050405020304" pitchFamily="18" charset="0"/>
                <a:cs typeface="Times New Roman" panose="02020603050405020304" pitchFamily="18" charset="0"/>
              </a:rPr>
              <a:t>3) Doradztwo dla przedsiębiorstw odnoszące się do struktury kapitałowej, strategii i odnośnych kwestii, jak również doradztwo i usługi dotyczące łączenia się oraz nabywania przedsiębiorstw;</a:t>
            </a:r>
          </a:p>
          <a:p>
            <a:pPr marL="0" indent="0">
              <a:spcBef>
                <a:spcPts val="0"/>
              </a:spcBef>
              <a:buNone/>
            </a:pPr>
            <a:endParaRPr lang="pl-PL" sz="1400" dirty="0">
              <a:latin typeface="Times New Roman" panose="02020603050405020304" pitchFamily="18" charset="0"/>
              <a:cs typeface="Times New Roman" panose="02020603050405020304" pitchFamily="18" charset="0"/>
            </a:endParaRPr>
          </a:p>
          <a:p>
            <a:pPr marL="0" indent="0">
              <a:spcBef>
                <a:spcPts val="0"/>
              </a:spcBef>
              <a:buNone/>
            </a:pPr>
            <a:r>
              <a:rPr lang="pl-PL" sz="1400" dirty="0">
                <a:latin typeface="Times New Roman" panose="02020603050405020304" pitchFamily="18" charset="0"/>
                <a:cs typeface="Times New Roman" panose="02020603050405020304" pitchFamily="18" charset="0"/>
              </a:rPr>
              <a:t>4) Usługi dewizowe, w przypadku gdy są one związane ze świadczeniem usług inwestycyjnych;</a:t>
            </a:r>
          </a:p>
          <a:p>
            <a:pPr marL="0" indent="0">
              <a:spcBef>
                <a:spcPts val="0"/>
              </a:spcBef>
              <a:buNone/>
            </a:pPr>
            <a:endParaRPr lang="pl-PL" sz="1400" dirty="0">
              <a:latin typeface="Times New Roman" panose="02020603050405020304" pitchFamily="18" charset="0"/>
              <a:cs typeface="Times New Roman" panose="02020603050405020304" pitchFamily="18" charset="0"/>
            </a:endParaRPr>
          </a:p>
          <a:p>
            <a:pPr marL="0" indent="0">
              <a:spcBef>
                <a:spcPts val="0"/>
              </a:spcBef>
              <a:buNone/>
            </a:pPr>
            <a:r>
              <a:rPr lang="pl-PL" sz="1400" dirty="0">
                <a:latin typeface="Times New Roman" panose="02020603050405020304" pitchFamily="18" charset="0"/>
                <a:cs typeface="Times New Roman" panose="02020603050405020304" pitchFamily="18" charset="0"/>
              </a:rPr>
              <a:t>5) Badania inwestycyjne i analiza finansowa lub inne formy ogólnych rekomendacji odnoszących się do transakcji na instrumentach finansowych;</a:t>
            </a:r>
          </a:p>
          <a:p>
            <a:pPr marL="0" indent="0">
              <a:spcBef>
                <a:spcPts val="0"/>
              </a:spcBef>
              <a:buNone/>
            </a:pPr>
            <a:endParaRPr lang="pl-PL" sz="1400" dirty="0">
              <a:latin typeface="Times New Roman" panose="02020603050405020304" pitchFamily="18" charset="0"/>
              <a:cs typeface="Times New Roman" panose="02020603050405020304" pitchFamily="18" charset="0"/>
            </a:endParaRPr>
          </a:p>
          <a:p>
            <a:pPr marL="0" indent="0">
              <a:spcBef>
                <a:spcPts val="0"/>
              </a:spcBef>
              <a:buNone/>
            </a:pPr>
            <a:r>
              <a:rPr lang="pl-PL" sz="1400" dirty="0">
                <a:latin typeface="Times New Roman" panose="02020603050405020304" pitchFamily="18" charset="0"/>
                <a:cs typeface="Times New Roman" panose="02020603050405020304" pitchFamily="18" charset="0"/>
              </a:rPr>
              <a:t>6) Usługi związane z ubezpieczaniem;</a:t>
            </a:r>
          </a:p>
          <a:p>
            <a:pPr marL="0" indent="0">
              <a:spcBef>
                <a:spcPts val="0"/>
              </a:spcBef>
              <a:buNone/>
            </a:pPr>
            <a:endParaRPr lang="pl-PL" sz="1400" dirty="0">
              <a:latin typeface="Times New Roman" panose="02020603050405020304" pitchFamily="18" charset="0"/>
              <a:cs typeface="Times New Roman" panose="02020603050405020304" pitchFamily="18" charset="0"/>
            </a:endParaRPr>
          </a:p>
          <a:p>
            <a:pPr marL="0" indent="0">
              <a:spcBef>
                <a:spcPts val="0"/>
              </a:spcBef>
              <a:buNone/>
            </a:pPr>
            <a:r>
              <a:rPr lang="pl-PL" sz="1400" dirty="0">
                <a:latin typeface="Times New Roman" panose="02020603050405020304" pitchFamily="18" charset="0"/>
                <a:cs typeface="Times New Roman" panose="02020603050405020304" pitchFamily="18" charset="0"/>
              </a:rPr>
              <a:t>7) Usługi inwestycyjne i działalność inwestycyjna, a także usługi dodatkowe z rodzaju uwzględnionego na podstawie załącznika 1 sekcja A lub B, dotyczące instrumentów bazowych dla instrumentów pochodnych uwzględnionych na podstawie sekcji C pkt 5, 6, 7 i 10, w przypadku gdy są one związane ze świadczeniem usług inwestycyjnych lub dodatkowych.</a:t>
            </a:r>
          </a:p>
        </p:txBody>
      </p:sp>
    </p:spTree>
    <p:extLst>
      <p:ext uri="{BB962C8B-B14F-4D97-AF65-F5344CB8AC3E}">
        <p14:creationId xmlns:p14="http://schemas.microsoft.com/office/powerpoint/2010/main" val="1049533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09600" y="181232"/>
            <a:ext cx="10972800" cy="6137190"/>
          </a:xfrm>
        </p:spPr>
        <p:txBody>
          <a:bodyPr/>
          <a:lstStyle/>
          <a:p>
            <a:pPr marL="0" indent="0">
              <a:spcBef>
                <a:spcPts val="0"/>
              </a:spcBef>
              <a:buNone/>
            </a:pPr>
            <a:r>
              <a:rPr lang="pl-PL" sz="1100" dirty="0">
                <a:latin typeface="Times New Roman" panose="02020603050405020304" pitchFamily="18" charset="0"/>
                <a:cs typeface="Times New Roman" panose="02020603050405020304" pitchFamily="18" charset="0"/>
              </a:rPr>
              <a:t>EKCJA C</a:t>
            </a:r>
          </a:p>
          <a:p>
            <a:pPr marL="0" indent="0">
              <a:spcBef>
                <a:spcPts val="0"/>
              </a:spcBef>
              <a:buNone/>
            </a:pPr>
            <a:r>
              <a:rPr lang="pl-PL" sz="1100" dirty="0">
                <a:latin typeface="Times New Roman" panose="02020603050405020304" pitchFamily="18" charset="0"/>
                <a:cs typeface="Times New Roman" panose="02020603050405020304" pitchFamily="18" charset="0"/>
              </a:rPr>
              <a:t>Instrumenty finansowe</a:t>
            </a:r>
          </a:p>
          <a:p>
            <a:pPr marL="0" indent="0">
              <a:spcBef>
                <a:spcPts val="0"/>
              </a:spcBef>
              <a:buNone/>
            </a:pPr>
            <a:endParaRPr lang="pl-PL" sz="1100" dirty="0">
              <a:latin typeface="Times New Roman" panose="02020603050405020304" pitchFamily="18" charset="0"/>
              <a:cs typeface="Times New Roman" panose="02020603050405020304" pitchFamily="18" charset="0"/>
            </a:endParaRPr>
          </a:p>
          <a:p>
            <a:pPr marL="0" indent="0">
              <a:spcBef>
                <a:spcPts val="0"/>
              </a:spcBef>
              <a:buNone/>
            </a:pPr>
            <a:r>
              <a:rPr lang="pl-PL" sz="1100" dirty="0">
                <a:latin typeface="Times New Roman" panose="02020603050405020304" pitchFamily="18" charset="0"/>
                <a:cs typeface="Times New Roman" panose="02020603050405020304" pitchFamily="18" charset="0"/>
              </a:rPr>
              <a:t>1) Zbywalne papiery wartościowe;</a:t>
            </a:r>
          </a:p>
          <a:p>
            <a:pPr marL="0" indent="0">
              <a:spcBef>
                <a:spcPts val="0"/>
              </a:spcBef>
              <a:buNone/>
            </a:pPr>
            <a:endParaRPr lang="pl-PL" sz="1100" dirty="0">
              <a:latin typeface="Times New Roman" panose="02020603050405020304" pitchFamily="18" charset="0"/>
              <a:cs typeface="Times New Roman" panose="02020603050405020304" pitchFamily="18" charset="0"/>
            </a:endParaRPr>
          </a:p>
          <a:p>
            <a:pPr marL="0" indent="0">
              <a:spcBef>
                <a:spcPts val="0"/>
              </a:spcBef>
              <a:buNone/>
            </a:pPr>
            <a:r>
              <a:rPr lang="pl-PL" sz="1100" dirty="0">
                <a:latin typeface="Times New Roman" panose="02020603050405020304" pitchFamily="18" charset="0"/>
                <a:cs typeface="Times New Roman" panose="02020603050405020304" pitchFamily="18" charset="0"/>
              </a:rPr>
              <a:t>2) Instrumenty rynku pieniężnego;</a:t>
            </a:r>
          </a:p>
          <a:p>
            <a:pPr marL="0" indent="0">
              <a:spcBef>
                <a:spcPts val="0"/>
              </a:spcBef>
              <a:buNone/>
            </a:pPr>
            <a:endParaRPr lang="pl-PL" sz="1100" dirty="0">
              <a:latin typeface="Times New Roman" panose="02020603050405020304" pitchFamily="18" charset="0"/>
              <a:cs typeface="Times New Roman" panose="02020603050405020304" pitchFamily="18" charset="0"/>
            </a:endParaRPr>
          </a:p>
          <a:p>
            <a:pPr marL="0" indent="0">
              <a:spcBef>
                <a:spcPts val="0"/>
              </a:spcBef>
              <a:buNone/>
            </a:pPr>
            <a:r>
              <a:rPr lang="pl-PL" sz="1100" dirty="0">
                <a:latin typeface="Times New Roman" panose="02020603050405020304" pitchFamily="18" charset="0"/>
                <a:cs typeface="Times New Roman" panose="02020603050405020304" pitchFamily="18" charset="0"/>
              </a:rPr>
              <a:t>3) Jednostki uczestnictwa w przedsiębiorstwach zbiorowego inwestowania;</a:t>
            </a:r>
          </a:p>
          <a:p>
            <a:pPr marL="0" indent="0">
              <a:spcBef>
                <a:spcPts val="0"/>
              </a:spcBef>
              <a:buNone/>
            </a:pPr>
            <a:endParaRPr lang="pl-PL" sz="1100" dirty="0">
              <a:latin typeface="Times New Roman" panose="02020603050405020304" pitchFamily="18" charset="0"/>
              <a:cs typeface="Times New Roman" panose="02020603050405020304" pitchFamily="18" charset="0"/>
            </a:endParaRPr>
          </a:p>
          <a:p>
            <a:pPr marL="0" indent="0">
              <a:spcBef>
                <a:spcPts val="0"/>
              </a:spcBef>
              <a:buNone/>
            </a:pPr>
            <a:r>
              <a:rPr lang="pl-PL" sz="1100" dirty="0">
                <a:latin typeface="Times New Roman" panose="02020603050405020304" pitchFamily="18" charset="0"/>
                <a:cs typeface="Times New Roman" panose="02020603050405020304" pitchFamily="18" charset="0"/>
              </a:rPr>
              <a:t>4) Transakcje </a:t>
            </a:r>
            <a:r>
              <a:rPr lang="pl-PL" sz="1100" dirty="0" err="1">
                <a:latin typeface="Times New Roman" panose="02020603050405020304" pitchFamily="18" charset="0"/>
                <a:cs typeface="Times New Roman" panose="02020603050405020304" pitchFamily="18" charset="0"/>
              </a:rPr>
              <a:t>opcyjne</a:t>
            </a:r>
            <a:r>
              <a:rPr lang="pl-PL" sz="1100" dirty="0">
                <a:latin typeface="Times New Roman" panose="02020603050405020304" pitchFamily="18" charset="0"/>
                <a:cs typeface="Times New Roman" panose="02020603050405020304" pitchFamily="18" charset="0"/>
              </a:rPr>
              <a:t>, transakcje typu </a:t>
            </a:r>
            <a:r>
              <a:rPr lang="pl-PL" sz="1100" dirty="0" err="1">
                <a:latin typeface="Times New Roman" panose="02020603050405020304" pitchFamily="18" charset="0"/>
                <a:cs typeface="Times New Roman" panose="02020603050405020304" pitchFamily="18" charset="0"/>
              </a:rPr>
              <a:t>futures</a:t>
            </a:r>
            <a:r>
              <a:rPr lang="pl-PL" sz="1100" dirty="0">
                <a:latin typeface="Times New Roman" panose="02020603050405020304" pitchFamily="18" charset="0"/>
                <a:cs typeface="Times New Roman" panose="02020603050405020304" pitchFamily="18" charset="0"/>
              </a:rPr>
              <a:t>, </a:t>
            </a:r>
            <a:r>
              <a:rPr lang="pl-PL" sz="1100" dirty="0" err="1">
                <a:latin typeface="Times New Roman" panose="02020603050405020304" pitchFamily="18" charset="0"/>
                <a:cs typeface="Times New Roman" panose="02020603050405020304" pitchFamily="18" charset="0"/>
              </a:rPr>
              <a:t>swap</a:t>
            </a:r>
            <a:r>
              <a:rPr lang="pl-PL" sz="1100" dirty="0">
                <a:latin typeface="Times New Roman" panose="02020603050405020304" pitchFamily="18" charset="0"/>
                <a:cs typeface="Times New Roman" panose="02020603050405020304" pitchFamily="18" charset="0"/>
              </a:rPr>
              <a:t>, kontrakty terminowe typu </a:t>
            </a:r>
            <a:r>
              <a:rPr lang="pl-PL" sz="1100" dirty="0" err="1">
                <a:latin typeface="Times New Roman" panose="02020603050405020304" pitchFamily="18" charset="0"/>
                <a:cs typeface="Times New Roman" panose="02020603050405020304" pitchFamily="18" charset="0"/>
              </a:rPr>
              <a:t>forward</a:t>
            </a:r>
            <a:r>
              <a:rPr lang="pl-PL" sz="1100" dirty="0">
                <a:latin typeface="Times New Roman" panose="02020603050405020304" pitchFamily="18" charset="0"/>
                <a:cs typeface="Times New Roman" panose="02020603050405020304" pitchFamily="18" charset="0"/>
              </a:rPr>
              <a:t> oraz wszelkie inne kontrakty pochodne dotyczące papierów wartościowych, instrumentów dewizowych, stóp procentowych lub oprocentowania, uprawnień do emisji lub innych instrumentów pochodnych, indeksów finansowych lub środków finansowych, które można rozliczać fizycznie lub w środkach pieniężnych;</a:t>
            </a:r>
          </a:p>
          <a:p>
            <a:pPr marL="0" indent="0">
              <a:spcBef>
                <a:spcPts val="0"/>
              </a:spcBef>
              <a:buNone/>
            </a:pPr>
            <a:endParaRPr lang="pl-PL" sz="1100" dirty="0">
              <a:latin typeface="Times New Roman" panose="02020603050405020304" pitchFamily="18" charset="0"/>
              <a:cs typeface="Times New Roman" panose="02020603050405020304" pitchFamily="18" charset="0"/>
            </a:endParaRPr>
          </a:p>
          <a:p>
            <a:pPr marL="0" indent="0">
              <a:spcBef>
                <a:spcPts val="0"/>
              </a:spcBef>
              <a:buNone/>
            </a:pPr>
            <a:r>
              <a:rPr lang="pl-PL" sz="1100" dirty="0">
                <a:latin typeface="Times New Roman" panose="02020603050405020304" pitchFamily="18" charset="0"/>
                <a:cs typeface="Times New Roman" panose="02020603050405020304" pitchFamily="18" charset="0"/>
              </a:rPr>
              <a:t>5) Transakcje </a:t>
            </a:r>
            <a:r>
              <a:rPr lang="pl-PL" sz="1100" dirty="0" err="1">
                <a:latin typeface="Times New Roman" panose="02020603050405020304" pitchFamily="18" charset="0"/>
                <a:cs typeface="Times New Roman" panose="02020603050405020304" pitchFamily="18" charset="0"/>
              </a:rPr>
              <a:t>opcyjne</a:t>
            </a:r>
            <a:r>
              <a:rPr lang="pl-PL" sz="1100" dirty="0">
                <a:latin typeface="Times New Roman" panose="02020603050405020304" pitchFamily="18" charset="0"/>
                <a:cs typeface="Times New Roman" panose="02020603050405020304" pitchFamily="18" charset="0"/>
              </a:rPr>
              <a:t>, transakcje typu </a:t>
            </a:r>
            <a:r>
              <a:rPr lang="pl-PL" sz="1100" dirty="0" err="1">
                <a:latin typeface="Times New Roman" panose="02020603050405020304" pitchFamily="18" charset="0"/>
                <a:cs typeface="Times New Roman" panose="02020603050405020304" pitchFamily="18" charset="0"/>
              </a:rPr>
              <a:t>futures</a:t>
            </a:r>
            <a:r>
              <a:rPr lang="pl-PL" sz="1100" dirty="0">
                <a:latin typeface="Times New Roman" panose="02020603050405020304" pitchFamily="18" charset="0"/>
                <a:cs typeface="Times New Roman" panose="02020603050405020304" pitchFamily="18" charset="0"/>
              </a:rPr>
              <a:t>, </a:t>
            </a:r>
            <a:r>
              <a:rPr lang="pl-PL" sz="1100" dirty="0" err="1">
                <a:latin typeface="Times New Roman" panose="02020603050405020304" pitchFamily="18" charset="0"/>
                <a:cs typeface="Times New Roman" panose="02020603050405020304" pitchFamily="18" charset="0"/>
              </a:rPr>
              <a:t>swap</a:t>
            </a:r>
            <a:r>
              <a:rPr lang="pl-PL" sz="1100" dirty="0">
                <a:latin typeface="Times New Roman" panose="02020603050405020304" pitchFamily="18" charset="0"/>
                <a:cs typeface="Times New Roman" panose="02020603050405020304" pitchFamily="18" charset="0"/>
              </a:rPr>
              <a:t>, kontrakty terminowe typu </a:t>
            </a:r>
            <a:r>
              <a:rPr lang="pl-PL" sz="1100" dirty="0" err="1">
                <a:latin typeface="Times New Roman" panose="02020603050405020304" pitchFamily="18" charset="0"/>
                <a:cs typeface="Times New Roman" panose="02020603050405020304" pitchFamily="18" charset="0"/>
              </a:rPr>
              <a:t>forward</a:t>
            </a:r>
            <a:r>
              <a:rPr lang="pl-PL" sz="1100" dirty="0">
                <a:latin typeface="Times New Roman" panose="02020603050405020304" pitchFamily="18" charset="0"/>
                <a:cs typeface="Times New Roman" panose="02020603050405020304" pitchFamily="18" charset="0"/>
              </a:rPr>
              <a:t> oraz wszelkie inne kontrakty pochodne dotyczące towarów, które muszą być rozliczane w środkach pieniężnych lub które mogą być rozliczane w środkach pieniężnych według uznania jednej ze stron, w przypadku innym niż niedotrzymanie warunków lub innego rodzaju zdarzenie skutkujące rozwiązaniem kontraktu;</a:t>
            </a:r>
          </a:p>
          <a:p>
            <a:pPr marL="0" indent="0">
              <a:spcBef>
                <a:spcPts val="0"/>
              </a:spcBef>
              <a:buNone/>
            </a:pPr>
            <a:endParaRPr lang="pl-PL" sz="1100" dirty="0">
              <a:latin typeface="Times New Roman" panose="02020603050405020304" pitchFamily="18" charset="0"/>
              <a:cs typeface="Times New Roman" panose="02020603050405020304" pitchFamily="18" charset="0"/>
            </a:endParaRPr>
          </a:p>
          <a:p>
            <a:pPr marL="0" indent="0">
              <a:spcBef>
                <a:spcPts val="0"/>
              </a:spcBef>
              <a:buNone/>
            </a:pPr>
            <a:r>
              <a:rPr lang="pl-PL" sz="1100" dirty="0">
                <a:latin typeface="Times New Roman" panose="02020603050405020304" pitchFamily="18" charset="0"/>
                <a:cs typeface="Times New Roman" panose="02020603050405020304" pitchFamily="18" charset="0"/>
              </a:rPr>
              <a:t>6) Transakcje </a:t>
            </a:r>
            <a:r>
              <a:rPr lang="pl-PL" sz="1100" dirty="0" err="1">
                <a:latin typeface="Times New Roman" panose="02020603050405020304" pitchFamily="18" charset="0"/>
                <a:cs typeface="Times New Roman" panose="02020603050405020304" pitchFamily="18" charset="0"/>
              </a:rPr>
              <a:t>opcyjne</a:t>
            </a:r>
            <a:r>
              <a:rPr lang="pl-PL" sz="1100" dirty="0">
                <a:latin typeface="Times New Roman" panose="02020603050405020304" pitchFamily="18" charset="0"/>
                <a:cs typeface="Times New Roman" panose="02020603050405020304" pitchFamily="18" charset="0"/>
              </a:rPr>
              <a:t>, transakcje typu </a:t>
            </a:r>
            <a:r>
              <a:rPr lang="pl-PL" sz="1100" dirty="0" err="1">
                <a:latin typeface="Times New Roman" panose="02020603050405020304" pitchFamily="18" charset="0"/>
                <a:cs typeface="Times New Roman" panose="02020603050405020304" pitchFamily="18" charset="0"/>
              </a:rPr>
              <a:t>futures</a:t>
            </a:r>
            <a:r>
              <a:rPr lang="pl-PL" sz="1100" dirty="0">
                <a:latin typeface="Times New Roman" panose="02020603050405020304" pitchFamily="18" charset="0"/>
                <a:cs typeface="Times New Roman" panose="02020603050405020304" pitchFamily="18" charset="0"/>
              </a:rPr>
              <a:t>, </a:t>
            </a:r>
            <a:r>
              <a:rPr lang="pl-PL" sz="1100" dirty="0" err="1">
                <a:latin typeface="Times New Roman" panose="02020603050405020304" pitchFamily="18" charset="0"/>
                <a:cs typeface="Times New Roman" panose="02020603050405020304" pitchFamily="18" charset="0"/>
              </a:rPr>
              <a:t>swapy</a:t>
            </a:r>
            <a:r>
              <a:rPr lang="pl-PL" sz="1100" dirty="0">
                <a:latin typeface="Times New Roman" panose="02020603050405020304" pitchFamily="18" charset="0"/>
                <a:cs typeface="Times New Roman" panose="02020603050405020304" pitchFamily="18" charset="0"/>
              </a:rPr>
              <a:t> oraz wszelkie inne kontrakty pochodne dotyczące towarów, które można rozliczać fizycznie, pod warunkiem że podlegają one obrotowi na rynku regulowanym, MTF lub OTF, z wyjątkiem produktów energetycznych sprzedawanych w obrocie hurtowym, stanowiących przedmiot obrotu na OTF, które muszą być rozliczane fizycznie;</a:t>
            </a:r>
          </a:p>
          <a:p>
            <a:pPr marL="0" indent="0">
              <a:spcBef>
                <a:spcPts val="0"/>
              </a:spcBef>
              <a:buNone/>
            </a:pPr>
            <a:endParaRPr lang="pl-PL" sz="1100" dirty="0">
              <a:latin typeface="Times New Roman" panose="02020603050405020304" pitchFamily="18" charset="0"/>
              <a:cs typeface="Times New Roman" panose="02020603050405020304" pitchFamily="18" charset="0"/>
            </a:endParaRPr>
          </a:p>
          <a:p>
            <a:pPr marL="0" indent="0">
              <a:spcBef>
                <a:spcPts val="0"/>
              </a:spcBef>
              <a:buNone/>
            </a:pPr>
            <a:r>
              <a:rPr lang="pl-PL" sz="1100" dirty="0">
                <a:latin typeface="Times New Roman" panose="02020603050405020304" pitchFamily="18" charset="0"/>
                <a:cs typeface="Times New Roman" panose="02020603050405020304" pitchFamily="18" charset="0"/>
              </a:rPr>
              <a:t>7) Transakcje </a:t>
            </a:r>
            <a:r>
              <a:rPr lang="pl-PL" sz="1100" dirty="0" err="1">
                <a:latin typeface="Times New Roman" panose="02020603050405020304" pitchFamily="18" charset="0"/>
                <a:cs typeface="Times New Roman" panose="02020603050405020304" pitchFamily="18" charset="0"/>
              </a:rPr>
              <a:t>opcyjne</a:t>
            </a:r>
            <a:r>
              <a:rPr lang="pl-PL" sz="1100" dirty="0">
                <a:latin typeface="Times New Roman" panose="02020603050405020304" pitchFamily="18" charset="0"/>
                <a:cs typeface="Times New Roman" panose="02020603050405020304" pitchFamily="18" charset="0"/>
              </a:rPr>
              <a:t>, transakcje typu </a:t>
            </a:r>
            <a:r>
              <a:rPr lang="pl-PL" sz="1100" dirty="0" err="1">
                <a:latin typeface="Times New Roman" panose="02020603050405020304" pitchFamily="18" charset="0"/>
                <a:cs typeface="Times New Roman" panose="02020603050405020304" pitchFamily="18" charset="0"/>
              </a:rPr>
              <a:t>futures</a:t>
            </a:r>
            <a:r>
              <a:rPr lang="pl-PL" sz="1100" dirty="0">
                <a:latin typeface="Times New Roman" panose="02020603050405020304" pitchFamily="18" charset="0"/>
                <a:cs typeface="Times New Roman" panose="02020603050405020304" pitchFamily="18" charset="0"/>
              </a:rPr>
              <a:t>, </a:t>
            </a:r>
            <a:r>
              <a:rPr lang="pl-PL" sz="1100" dirty="0" err="1">
                <a:latin typeface="Times New Roman" panose="02020603050405020304" pitchFamily="18" charset="0"/>
                <a:cs typeface="Times New Roman" panose="02020603050405020304" pitchFamily="18" charset="0"/>
              </a:rPr>
              <a:t>swap</a:t>
            </a:r>
            <a:r>
              <a:rPr lang="pl-PL" sz="1100" dirty="0">
                <a:latin typeface="Times New Roman" panose="02020603050405020304" pitchFamily="18" charset="0"/>
                <a:cs typeface="Times New Roman" panose="02020603050405020304" pitchFamily="18" charset="0"/>
              </a:rPr>
              <a:t>, kontrakty terminowe typu </a:t>
            </a:r>
            <a:r>
              <a:rPr lang="pl-PL" sz="1100" dirty="0" err="1">
                <a:latin typeface="Times New Roman" panose="02020603050405020304" pitchFamily="18" charset="0"/>
                <a:cs typeface="Times New Roman" panose="02020603050405020304" pitchFamily="18" charset="0"/>
              </a:rPr>
              <a:t>forward</a:t>
            </a:r>
            <a:r>
              <a:rPr lang="pl-PL" sz="1100" dirty="0">
                <a:latin typeface="Times New Roman" panose="02020603050405020304" pitchFamily="18" charset="0"/>
                <a:cs typeface="Times New Roman" panose="02020603050405020304" pitchFamily="18" charset="0"/>
              </a:rPr>
              <a:t> oraz wszelkie inne kontrakty pochodne dotyczące towarów, które można rozliczać fizycznie oraz które nie zostały wymienione w inny sposób w pkt 6 niniejszej sekcji i które nie są przeznaczone do celów handlowych i wykazują właściwości innych pochodnych instrumentów finansowych;</a:t>
            </a:r>
          </a:p>
          <a:p>
            <a:pPr marL="0" indent="0">
              <a:spcBef>
                <a:spcPts val="0"/>
              </a:spcBef>
              <a:buNone/>
            </a:pPr>
            <a:endParaRPr lang="pl-PL" sz="1100" dirty="0">
              <a:latin typeface="Times New Roman" panose="02020603050405020304" pitchFamily="18" charset="0"/>
              <a:cs typeface="Times New Roman" panose="02020603050405020304" pitchFamily="18" charset="0"/>
            </a:endParaRPr>
          </a:p>
          <a:p>
            <a:pPr marL="0" indent="0">
              <a:spcBef>
                <a:spcPts val="0"/>
              </a:spcBef>
              <a:buNone/>
            </a:pPr>
            <a:r>
              <a:rPr lang="pl-PL" sz="1100" dirty="0">
                <a:latin typeface="Times New Roman" panose="02020603050405020304" pitchFamily="18" charset="0"/>
                <a:cs typeface="Times New Roman" panose="02020603050405020304" pitchFamily="18" charset="0"/>
              </a:rPr>
              <a:t>8) Instrumenty pochodne dotyczące przenoszenia ryzyka kredytowego;</a:t>
            </a:r>
          </a:p>
          <a:p>
            <a:pPr marL="0" indent="0">
              <a:spcBef>
                <a:spcPts val="0"/>
              </a:spcBef>
              <a:buNone/>
            </a:pPr>
            <a:endParaRPr lang="pl-PL" sz="1100" dirty="0">
              <a:latin typeface="Times New Roman" panose="02020603050405020304" pitchFamily="18" charset="0"/>
              <a:cs typeface="Times New Roman" panose="02020603050405020304" pitchFamily="18" charset="0"/>
            </a:endParaRPr>
          </a:p>
          <a:p>
            <a:pPr marL="0" indent="0">
              <a:spcBef>
                <a:spcPts val="0"/>
              </a:spcBef>
              <a:buNone/>
            </a:pPr>
            <a:r>
              <a:rPr lang="pl-PL" sz="1100" dirty="0">
                <a:latin typeface="Times New Roman" panose="02020603050405020304" pitchFamily="18" charset="0"/>
                <a:cs typeface="Times New Roman" panose="02020603050405020304" pitchFamily="18" charset="0"/>
              </a:rPr>
              <a:t>9) Kontrakty finansowe na transakcje różnicowe;</a:t>
            </a:r>
          </a:p>
          <a:p>
            <a:pPr marL="0" indent="0">
              <a:spcBef>
                <a:spcPts val="0"/>
              </a:spcBef>
              <a:buNone/>
            </a:pPr>
            <a:endParaRPr lang="pl-PL" sz="1100" dirty="0">
              <a:latin typeface="Times New Roman" panose="02020603050405020304" pitchFamily="18" charset="0"/>
              <a:cs typeface="Times New Roman" panose="02020603050405020304" pitchFamily="18" charset="0"/>
            </a:endParaRPr>
          </a:p>
          <a:p>
            <a:pPr marL="0" indent="0">
              <a:spcBef>
                <a:spcPts val="0"/>
              </a:spcBef>
              <a:buNone/>
            </a:pPr>
            <a:r>
              <a:rPr lang="pl-PL" sz="1100" dirty="0">
                <a:latin typeface="Times New Roman" panose="02020603050405020304" pitchFamily="18" charset="0"/>
                <a:cs typeface="Times New Roman" panose="02020603050405020304" pitchFamily="18" charset="0"/>
              </a:rPr>
              <a:t>10) Transakcje </a:t>
            </a:r>
            <a:r>
              <a:rPr lang="pl-PL" sz="1100" dirty="0" err="1">
                <a:latin typeface="Times New Roman" panose="02020603050405020304" pitchFamily="18" charset="0"/>
                <a:cs typeface="Times New Roman" panose="02020603050405020304" pitchFamily="18" charset="0"/>
              </a:rPr>
              <a:t>opcyjne</a:t>
            </a:r>
            <a:r>
              <a:rPr lang="pl-PL" sz="1100" dirty="0">
                <a:latin typeface="Times New Roman" panose="02020603050405020304" pitchFamily="18" charset="0"/>
                <a:cs typeface="Times New Roman" panose="02020603050405020304" pitchFamily="18" charset="0"/>
              </a:rPr>
              <a:t>, transakcje typu </a:t>
            </a:r>
            <a:r>
              <a:rPr lang="pl-PL" sz="1100" dirty="0" err="1">
                <a:latin typeface="Times New Roman" panose="02020603050405020304" pitchFamily="18" charset="0"/>
                <a:cs typeface="Times New Roman" panose="02020603050405020304" pitchFamily="18" charset="0"/>
              </a:rPr>
              <a:t>futures</a:t>
            </a:r>
            <a:r>
              <a:rPr lang="pl-PL" sz="1100" dirty="0">
                <a:latin typeface="Times New Roman" panose="02020603050405020304" pitchFamily="18" charset="0"/>
                <a:cs typeface="Times New Roman" panose="02020603050405020304" pitchFamily="18" charset="0"/>
              </a:rPr>
              <a:t>, </a:t>
            </a:r>
            <a:r>
              <a:rPr lang="pl-PL" sz="1100" dirty="0" err="1">
                <a:latin typeface="Times New Roman" panose="02020603050405020304" pitchFamily="18" charset="0"/>
                <a:cs typeface="Times New Roman" panose="02020603050405020304" pitchFamily="18" charset="0"/>
              </a:rPr>
              <a:t>swapy</a:t>
            </a:r>
            <a:r>
              <a:rPr lang="pl-PL" sz="1100" dirty="0">
                <a:latin typeface="Times New Roman" panose="02020603050405020304" pitchFamily="18" charset="0"/>
                <a:cs typeface="Times New Roman" panose="02020603050405020304" pitchFamily="18" charset="0"/>
              </a:rPr>
              <a:t>, kontrakty terminowe typu </a:t>
            </a:r>
            <a:r>
              <a:rPr lang="pl-PL" sz="1100" dirty="0" err="1">
                <a:latin typeface="Times New Roman" panose="02020603050405020304" pitchFamily="18" charset="0"/>
                <a:cs typeface="Times New Roman" panose="02020603050405020304" pitchFamily="18" charset="0"/>
              </a:rPr>
              <a:t>forward</a:t>
            </a:r>
            <a:r>
              <a:rPr lang="pl-PL" sz="1100" dirty="0">
                <a:latin typeface="Times New Roman" panose="02020603050405020304" pitchFamily="18" charset="0"/>
                <a:cs typeface="Times New Roman" panose="02020603050405020304" pitchFamily="18" charset="0"/>
              </a:rPr>
              <a:t> oraz wszelkie inne kontrakty pochodne odnoszące się do stawek klimatycznych, opłat przewozowych lub stóp inflacji lub innych urzędowych danych statystycznych, które muszą być rozliczane w środkach pieniężnych lub można rozliczać w środkach pieniężnych według uznania jednej ze stron w przypadku innym niż niedotrzymanie warunków lub innego rodzaju zdarzenia skutkującego rozwiązaniem kontraktu, a także wszelkiego rodzaju inne kontrakty pochodne dotyczące aktywów, praw, zobowiązań, indeksów oraz środków niewymienionych gdzie indziej w tej sekcji, które wykazują właściwości innych pochodnych instrumentów finansowych, uwzględniając, między innymi, czy podlegają one obrotowi na rynku regulowanym, OTF lub MTF;</a:t>
            </a:r>
          </a:p>
          <a:p>
            <a:pPr marL="0" indent="0">
              <a:spcBef>
                <a:spcPts val="0"/>
              </a:spcBef>
              <a:buNone/>
            </a:pPr>
            <a:endParaRPr lang="pl-PL" sz="1100" dirty="0">
              <a:latin typeface="Times New Roman" panose="02020603050405020304" pitchFamily="18" charset="0"/>
              <a:cs typeface="Times New Roman" panose="02020603050405020304" pitchFamily="18" charset="0"/>
            </a:endParaRPr>
          </a:p>
          <a:p>
            <a:pPr marL="0" indent="0">
              <a:spcBef>
                <a:spcPts val="0"/>
              </a:spcBef>
              <a:buNone/>
            </a:pPr>
            <a:r>
              <a:rPr lang="pl-PL" sz="1100" dirty="0">
                <a:latin typeface="Times New Roman" panose="02020603050405020304" pitchFamily="18" charset="0"/>
                <a:cs typeface="Times New Roman" panose="02020603050405020304" pitchFamily="18" charset="0"/>
              </a:rPr>
              <a:t>11) Uprawnienia do emisji obejmujące dowolne jednostki uznane za spełniające wymogi dyrektywy 2003/87/WE (system handlu uprawnieniami do emisji).</a:t>
            </a:r>
          </a:p>
          <a:p>
            <a:pPr marL="0" indent="0">
              <a:buNone/>
            </a:pPr>
            <a:endParaRPr lang="pl-PL"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9118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09600" y="337751"/>
            <a:ext cx="10972800" cy="5788413"/>
          </a:xfrm>
        </p:spPr>
        <p:txBody>
          <a:bodyPr/>
          <a:lstStyle/>
          <a:p>
            <a:pPr marL="0" indent="0">
              <a:buNone/>
            </a:pPr>
            <a:r>
              <a:rPr lang="pl-PL" sz="1400" dirty="0">
                <a:latin typeface="Times New Roman" panose="02020603050405020304" pitchFamily="18" charset="0"/>
                <a:cs typeface="Times New Roman" panose="02020603050405020304" pitchFamily="18" charset="0"/>
              </a:rPr>
              <a:t>EKCJA D</a:t>
            </a:r>
          </a:p>
          <a:p>
            <a:pPr marL="0" indent="0">
              <a:buNone/>
            </a:pPr>
            <a:endParaRPr lang="pl-PL" sz="1400" dirty="0">
              <a:latin typeface="Times New Roman" panose="02020603050405020304" pitchFamily="18" charset="0"/>
              <a:cs typeface="Times New Roman" panose="02020603050405020304" pitchFamily="18" charset="0"/>
            </a:endParaRPr>
          </a:p>
          <a:p>
            <a:pPr marL="0" indent="0">
              <a:buNone/>
            </a:pPr>
            <a:r>
              <a:rPr lang="pl-PL" sz="1400" dirty="0">
                <a:latin typeface="Times New Roman" panose="02020603050405020304" pitchFamily="18" charset="0"/>
                <a:cs typeface="Times New Roman" panose="02020603050405020304" pitchFamily="18" charset="0"/>
              </a:rPr>
              <a:t>Usługi w zakresie udostępniania informacji</a:t>
            </a:r>
          </a:p>
          <a:p>
            <a:pPr marL="0" indent="0">
              <a:buNone/>
            </a:pPr>
            <a:endParaRPr lang="pl-PL" sz="1400" dirty="0">
              <a:latin typeface="Times New Roman" panose="02020603050405020304" pitchFamily="18" charset="0"/>
              <a:cs typeface="Times New Roman" panose="02020603050405020304" pitchFamily="18" charset="0"/>
            </a:endParaRPr>
          </a:p>
          <a:p>
            <a:pPr marL="0" indent="0">
              <a:buNone/>
            </a:pPr>
            <a:r>
              <a:rPr lang="pl-PL" sz="1400" dirty="0">
                <a:latin typeface="Times New Roman" panose="02020603050405020304" pitchFamily="18" charset="0"/>
                <a:cs typeface="Times New Roman" panose="02020603050405020304" pitchFamily="18" charset="0"/>
              </a:rPr>
              <a:t>1) Prowadzenie APA (zatwierdzonych podmiotów publikujących);</a:t>
            </a:r>
          </a:p>
          <a:p>
            <a:pPr marL="0" indent="0">
              <a:buNone/>
            </a:pPr>
            <a:endParaRPr lang="pl-PL" sz="1400" dirty="0">
              <a:latin typeface="Times New Roman" panose="02020603050405020304" pitchFamily="18" charset="0"/>
              <a:cs typeface="Times New Roman" panose="02020603050405020304" pitchFamily="18" charset="0"/>
            </a:endParaRPr>
          </a:p>
          <a:p>
            <a:pPr marL="0" indent="0">
              <a:buNone/>
            </a:pPr>
            <a:r>
              <a:rPr lang="pl-PL" sz="1400" dirty="0">
                <a:latin typeface="Times New Roman" panose="02020603050405020304" pitchFamily="18" charset="0"/>
                <a:cs typeface="Times New Roman" panose="02020603050405020304" pitchFamily="18" charset="0"/>
              </a:rPr>
              <a:t>2) Prowadzenie CTP (dostawców informacji skonsolidowanych);</a:t>
            </a:r>
          </a:p>
          <a:p>
            <a:pPr marL="0" indent="0">
              <a:buNone/>
            </a:pPr>
            <a:endParaRPr lang="pl-PL" sz="1400" dirty="0">
              <a:latin typeface="Times New Roman" panose="02020603050405020304" pitchFamily="18" charset="0"/>
              <a:cs typeface="Times New Roman" panose="02020603050405020304" pitchFamily="18" charset="0"/>
            </a:endParaRPr>
          </a:p>
          <a:p>
            <a:pPr marL="0" indent="0">
              <a:buNone/>
            </a:pPr>
            <a:r>
              <a:rPr lang="pl-PL" sz="1400" dirty="0">
                <a:latin typeface="Times New Roman" panose="02020603050405020304" pitchFamily="18" charset="0"/>
                <a:cs typeface="Times New Roman" panose="02020603050405020304" pitchFamily="18" charset="0"/>
              </a:rPr>
              <a:t>3) Obsługa ARM (zatwierdzonych mechanizmów sprawozdawczych).</a:t>
            </a:r>
          </a:p>
        </p:txBody>
      </p:sp>
      <p:sp>
        <p:nvSpPr>
          <p:cNvPr id="4" name="Prostokąt 3"/>
          <p:cNvSpPr/>
          <p:nvPr/>
        </p:nvSpPr>
        <p:spPr>
          <a:xfrm>
            <a:off x="6466703" y="4712043"/>
            <a:ext cx="4588475" cy="1227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l-PL" dirty="0"/>
              <a:t>	</a:t>
            </a:r>
            <a:r>
              <a:rPr lang="pl-PL" sz="1200" dirty="0">
                <a:solidFill>
                  <a:srgbClr val="FF0000"/>
                </a:solidFill>
              </a:rPr>
              <a:t>„zatwierdzony mechanizm sprawozdawczy” lub „ARM” oznacza osobę upoważnioną na mocy niniejszej dyrektywy do świadczenia usług polegających na zgłaszaniu szczegółów transakcji właściwym organom lub ESMA w imieniu firm inwestycyjnych;</a:t>
            </a:r>
          </a:p>
        </p:txBody>
      </p:sp>
      <p:sp>
        <p:nvSpPr>
          <p:cNvPr id="5" name="Prostokąt 4"/>
          <p:cNvSpPr/>
          <p:nvPr/>
        </p:nvSpPr>
        <p:spPr>
          <a:xfrm>
            <a:off x="6466702" y="2520778"/>
            <a:ext cx="4588475" cy="1886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l-PL" sz="1200" dirty="0">
                <a:solidFill>
                  <a:srgbClr val="FF0000"/>
                </a:solidFill>
              </a:rPr>
              <a:t>„dostawca informacji skonsolidowanych” lub „CTP” oznacza osobę upoważnioną na mocy niniejszej dyrektywy do świadczenia usług polegających na gromadzeniu informacji dotyczących obrotu dla instrumentów finansowych wymienionych w art. 6, 7, 10, 12 i 13, 20 i 21 rozporządzenia (UE) nr 600/2014 z rynków regulowanych, MTF, OTF i APA oraz ich konsolidację w ciągły elektroniczny strumień danych bieżących, obejmujący dane o cenie i wolumenie dla poszczególnych instrumentów finansowych;</a:t>
            </a:r>
          </a:p>
        </p:txBody>
      </p:sp>
      <p:sp>
        <p:nvSpPr>
          <p:cNvPr id="6" name="Prostokąt 5"/>
          <p:cNvSpPr/>
          <p:nvPr/>
        </p:nvSpPr>
        <p:spPr>
          <a:xfrm>
            <a:off x="6466703" y="518984"/>
            <a:ext cx="4588475" cy="1639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l-PL" sz="1400" dirty="0">
                <a:solidFill>
                  <a:srgbClr val="FF0000"/>
                </a:solidFill>
              </a:rPr>
              <a:t>„zatwierdzony podmiot publikujący” lub „APA” oznacza osobę upoważnioną na mocy niniejszej dyrektywy do świadczenia usług polegających na upublicznianiu informacji dotyczących obrotu w imieniu firm inwestycyjnych zgodnie z art. 20 i 21 rozporządzenia(UE) nr 600/2014;</a:t>
            </a:r>
          </a:p>
        </p:txBody>
      </p:sp>
    </p:spTree>
    <p:extLst>
      <p:ext uri="{BB962C8B-B14F-4D97-AF65-F5344CB8AC3E}">
        <p14:creationId xmlns:p14="http://schemas.microsoft.com/office/powerpoint/2010/main" val="3344423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09600" y="296563"/>
            <a:ext cx="10972800" cy="5829602"/>
          </a:xfrm>
        </p:spPr>
        <p:txBody>
          <a:bodyPr/>
          <a:lstStyle/>
          <a:p>
            <a:pPr marL="0" indent="0">
              <a:spcBef>
                <a:spcPts val="0"/>
              </a:spcBef>
              <a:buNone/>
            </a:pPr>
            <a:r>
              <a:rPr lang="pl-PL" sz="1200" dirty="0">
                <a:latin typeface="Times New Roman" panose="02020603050405020304" pitchFamily="18" charset="0"/>
                <a:cs typeface="Times New Roman" panose="02020603050405020304" pitchFamily="18" charset="0"/>
              </a:rPr>
              <a:t>Dyrektywa Parlamentu Europejskiego i Rady (UE) 2015/2366 z dnia 25 listopada 2015 r. w sprawie usług płatniczych w ramach rynku wewnętrznego, zmieniająca dyrektywy 2002/65/WE, 2009/110/WE, 2013/36/UE i rozporządzenie (UE) nr 1093/2010 oraz uchylająca dyrektywę 2007/64/WE (Tekst mający znaczenie dla EOG)</a:t>
            </a:r>
          </a:p>
          <a:p>
            <a:pPr marL="0" indent="0">
              <a:spcBef>
                <a:spcPts val="0"/>
              </a:spcBef>
              <a:buNone/>
            </a:pPr>
            <a:r>
              <a:rPr lang="pl-PL" sz="1200" dirty="0">
                <a:latin typeface="Times New Roman" panose="02020603050405020304" pitchFamily="18" charset="0"/>
                <a:cs typeface="Times New Roman" panose="02020603050405020304" pitchFamily="18" charset="0"/>
              </a:rPr>
              <a:t>ZAŁĄCZNIK I</a:t>
            </a:r>
          </a:p>
          <a:p>
            <a:pPr marL="0" indent="0">
              <a:spcBef>
                <a:spcPts val="0"/>
              </a:spcBef>
              <a:buNone/>
            </a:pPr>
            <a:endParaRPr lang="pl-PL" sz="1200" dirty="0">
              <a:latin typeface="Times New Roman" panose="02020603050405020304" pitchFamily="18" charset="0"/>
              <a:cs typeface="Times New Roman" panose="02020603050405020304" pitchFamily="18" charset="0"/>
            </a:endParaRPr>
          </a:p>
          <a:p>
            <a:pPr marL="0" indent="0">
              <a:spcBef>
                <a:spcPts val="0"/>
              </a:spcBef>
              <a:buNone/>
            </a:pPr>
            <a:r>
              <a:rPr lang="pl-PL" sz="1200" dirty="0">
                <a:latin typeface="Times New Roman" panose="02020603050405020304" pitchFamily="18" charset="0"/>
                <a:cs typeface="Times New Roman" panose="02020603050405020304" pitchFamily="18" charset="0"/>
              </a:rPr>
              <a:t>USŁUGI PŁATNICZE</a:t>
            </a:r>
          </a:p>
          <a:p>
            <a:pPr marL="0" indent="0">
              <a:spcBef>
                <a:spcPts val="0"/>
              </a:spcBef>
              <a:buNone/>
            </a:pPr>
            <a:endParaRPr lang="pl-PL" sz="1200" dirty="0">
              <a:latin typeface="Times New Roman" panose="02020603050405020304" pitchFamily="18" charset="0"/>
              <a:cs typeface="Times New Roman" panose="02020603050405020304" pitchFamily="18" charset="0"/>
            </a:endParaRPr>
          </a:p>
          <a:p>
            <a:pPr marL="0" indent="0">
              <a:spcBef>
                <a:spcPts val="0"/>
              </a:spcBef>
              <a:buNone/>
            </a:pPr>
            <a:r>
              <a:rPr lang="pl-PL" sz="1200" dirty="0">
                <a:latin typeface="Times New Roman" panose="02020603050405020304" pitchFamily="18" charset="0"/>
                <a:cs typeface="Times New Roman" panose="02020603050405020304" pitchFamily="18" charset="0"/>
              </a:rPr>
              <a:t>(zgodnie z definicją w art. 4 pkt 3)</a:t>
            </a:r>
          </a:p>
          <a:p>
            <a:pPr marL="0" indent="0">
              <a:spcBef>
                <a:spcPts val="0"/>
              </a:spcBef>
              <a:buNone/>
            </a:pPr>
            <a:endParaRPr lang="pl-PL" sz="1200" dirty="0">
              <a:latin typeface="Times New Roman" panose="02020603050405020304" pitchFamily="18" charset="0"/>
              <a:cs typeface="Times New Roman" panose="02020603050405020304" pitchFamily="18" charset="0"/>
            </a:endParaRPr>
          </a:p>
          <a:p>
            <a:pPr marL="0" indent="0">
              <a:spcBef>
                <a:spcPts val="0"/>
              </a:spcBef>
              <a:buNone/>
            </a:pPr>
            <a:r>
              <a:rPr lang="pl-PL" sz="1200" dirty="0">
                <a:latin typeface="Times New Roman" panose="02020603050405020304" pitchFamily="18" charset="0"/>
                <a:cs typeface="Times New Roman" panose="02020603050405020304" pitchFamily="18" charset="0"/>
              </a:rPr>
              <a:t>1. Usługi umożliwiające złożenie gotówki na rachunku płatniczym oraz wszelkie działania niezbędne do prowadzenia rachunku płatniczego.</a:t>
            </a:r>
          </a:p>
          <a:p>
            <a:pPr marL="0" indent="0">
              <a:spcBef>
                <a:spcPts val="0"/>
              </a:spcBef>
              <a:buNone/>
            </a:pPr>
            <a:endParaRPr lang="pl-PL" sz="1200" dirty="0">
              <a:latin typeface="Times New Roman" panose="02020603050405020304" pitchFamily="18" charset="0"/>
              <a:cs typeface="Times New Roman" panose="02020603050405020304" pitchFamily="18" charset="0"/>
            </a:endParaRPr>
          </a:p>
          <a:p>
            <a:pPr marL="0" indent="0">
              <a:spcBef>
                <a:spcPts val="0"/>
              </a:spcBef>
              <a:buNone/>
            </a:pPr>
            <a:r>
              <a:rPr lang="pl-PL" sz="1200" dirty="0">
                <a:latin typeface="Times New Roman" panose="02020603050405020304" pitchFamily="18" charset="0"/>
                <a:cs typeface="Times New Roman" panose="02020603050405020304" pitchFamily="18" charset="0"/>
              </a:rPr>
              <a:t>2. Usługi umożliwiające wypłatę gotówki z rachunku płatniczego oraz wszelkie działania niezbędne do prowadzenia rachunku płatniczego.</a:t>
            </a:r>
          </a:p>
          <a:p>
            <a:pPr marL="0" indent="0">
              <a:spcBef>
                <a:spcPts val="0"/>
              </a:spcBef>
              <a:buNone/>
            </a:pPr>
            <a:endParaRPr lang="pl-PL" sz="1200" dirty="0">
              <a:latin typeface="Times New Roman" panose="02020603050405020304" pitchFamily="18" charset="0"/>
              <a:cs typeface="Times New Roman" panose="02020603050405020304" pitchFamily="18" charset="0"/>
            </a:endParaRPr>
          </a:p>
          <a:p>
            <a:pPr marL="0" indent="0">
              <a:spcBef>
                <a:spcPts val="0"/>
              </a:spcBef>
              <a:buNone/>
            </a:pPr>
            <a:r>
              <a:rPr lang="pl-PL" sz="1200" dirty="0">
                <a:latin typeface="Times New Roman" panose="02020603050405020304" pitchFamily="18" charset="0"/>
                <a:cs typeface="Times New Roman" panose="02020603050405020304" pitchFamily="18" charset="0"/>
              </a:rPr>
              <a:t>3. Realizacja transakcji płatniczych, w tym transfery środków pieniężnych na rachunek płatniczy u dostawcy usług płatniczych użytkownika lub u innego dostawcy usług płatniczych:</a:t>
            </a:r>
          </a:p>
          <a:p>
            <a:pPr marL="0" indent="0">
              <a:spcBef>
                <a:spcPts val="0"/>
              </a:spcBef>
              <a:buNone/>
            </a:pPr>
            <a:endParaRPr lang="pl-PL" sz="1200" dirty="0">
              <a:latin typeface="Times New Roman" panose="02020603050405020304" pitchFamily="18" charset="0"/>
              <a:cs typeface="Times New Roman" panose="02020603050405020304" pitchFamily="18" charset="0"/>
            </a:endParaRPr>
          </a:p>
          <a:p>
            <a:pPr marL="0" indent="0">
              <a:spcBef>
                <a:spcPts val="0"/>
              </a:spcBef>
              <a:buNone/>
            </a:pPr>
            <a:r>
              <a:rPr lang="pl-PL" sz="1200" dirty="0">
                <a:latin typeface="Times New Roman" panose="02020603050405020304" pitchFamily="18" charset="0"/>
                <a:cs typeface="Times New Roman" panose="02020603050405020304" pitchFamily="18" charset="0"/>
              </a:rPr>
              <a:t>	a) realizacja poleceń zapłaty, w tym jednorazowych poleceń zapłaty;</a:t>
            </a:r>
          </a:p>
          <a:p>
            <a:pPr marL="0" indent="0">
              <a:spcBef>
                <a:spcPts val="0"/>
              </a:spcBef>
              <a:buNone/>
            </a:pPr>
            <a:endParaRPr lang="pl-PL" sz="1200" dirty="0">
              <a:latin typeface="Times New Roman" panose="02020603050405020304" pitchFamily="18" charset="0"/>
              <a:cs typeface="Times New Roman" panose="02020603050405020304" pitchFamily="18" charset="0"/>
            </a:endParaRPr>
          </a:p>
          <a:p>
            <a:pPr marL="0" indent="0">
              <a:spcBef>
                <a:spcPts val="0"/>
              </a:spcBef>
              <a:buNone/>
            </a:pPr>
            <a:r>
              <a:rPr lang="pl-PL" sz="1200" dirty="0">
                <a:latin typeface="Times New Roman" panose="02020603050405020304" pitchFamily="18" charset="0"/>
                <a:cs typeface="Times New Roman" panose="02020603050405020304" pitchFamily="18" charset="0"/>
              </a:rPr>
              <a:t>	b) realizacja transakcji płatniczych przy użyciu karty płatniczej lub podobnego urządzenia;</a:t>
            </a:r>
          </a:p>
          <a:p>
            <a:pPr marL="0" indent="0">
              <a:spcBef>
                <a:spcPts val="0"/>
              </a:spcBef>
              <a:buNone/>
            </a:pPr>
            <a:endParaRPr lang="pl-PL" sz="1200" dirty="0">
              <a:latin typeface="Times New Roman" panose="02020603050405020304" pitchFamily="18" charset="0"/>
              <a:cs typeface="Times New Roman" panose="02020603050405020304" pitchFamily="18" charset="0"/>
            </a:endParaRPr>
          </a:p>
          <a:p>
            <a:pPr marL="0" indent="0">
              <a:spcBef>
                <a:spcPts val="0"/>
              </a:spcBef>
              <a:buNone/>
            </a:pPr>
            <a:r>
              <a:rPr lang="pl-PL" sz="1200" dirty="0">
                <a:latin typeface="Times New Roman" panose="02020603050405020304" pitchFamily="18" charset="0"/>
                <a:cs typeface="Times New Roman" panose="02020603050405020304" pitchFamily="18" charset="0"/>
              </a:rPr>
              <a:t>	c) realizacja poleceń przelewu, w tym zleceń stałych.</a:t>
            </a:r>
          </a:p>
          <a:p>
            <a:pPr marL="0" indent="0">
              <a:spcBef>
                <a:spcPts val="0"/>
              </a:spcBef>
              <a:buNone/>
            </a:pPr>
            <a:endParaRPr lang="pl-PL" sz="1200" dirty="0">
              <a:latin typeface="Times New Roman" panose="02020603050405020304" pitchFamily="18" charset="0"/>
              <a:cs typeface="Times New Roman" panose="02020603050405020304" pitchFamily="18" charset="0"/>
            </a:endParaRPr>
          </a:p>
          <a:p>
            <a:pPr marL="0" indent="0">
              <a:buNone/>
            </a:pPr>
            <a:endParaRPr lang="pl-PL" sz="1200" dirty="0">
              <a:latin typeface="Times New Roman" panose="02020603050405020304" pitchFamily="18" charset="0"/>
              <a:cs typeface="Times New Roman" panose="02020603050405020304" pitchFamily="18" charset="0"/>
            </a:endParaRPr>
          </a:p>
          <a:p>
            <a:pPr marL="0" indent="0">
              <a:buNone/>
            </a:pPr>
            <a:endParaRPr lang="pl-PL"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5186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81200" y="274638"/>
            <a:ext cx="8229600" cy="633412"/>
          </a:xfrm>
        </p:spPr>
        <p:txBody>
          <a:bodyPr/>
          <a:lstStyle/>
          <a:p>
            <a:pPr eaLnBrk="1" hangingPunct="1"/>
            <a:r>
              <a:rPr lang="pl-PL" altLang="pl-PL" sz="2400">
                <a:latin typeface="Times New Roman" pitchFamily="18" charset="0"/>
              </a:rPr>
              <a:t>Literatura uzupełniająca</a:t>
            </a:r>
          </a:p>
        </p:txBody>
      </p:sp>
      <p:sp>
        <p:nvSpPr>
          <p:cNvPr id="4099" name="Rectangle 3"/>
          <p:cNvSpPr>
            <a:spLocks noGrp="1" noChangeArrowheads="1"/>
          </p:cNvSpPr>
          <p:nvPr>
            <p:ph type="body" idx="1"/>
          </p:nvPr>
        </p:nvSpPr>
        <p:spPr>
          <a:xfrm>
            <a:off x="1981200" y="908051"/>
            <a:ext cx="8229600" cy="5218113"/>
          </a:xfrm>
        </p:spPr>
        <p:txBody>
          <a:bodyPr/>
          <a:lstStyle/>
          <a:p>
            <a:pPr marL="609600" indent="-609600" eaLnBrk="1" hangingPunct="1">
              <a:buNone/>
            </a:pPr>
            <a:endParaRPr lang="pl-PL" altLang="pl-PL" dirty="0"/>
          </a:p>
          <a:p>
            <a:pPr marL="355600" indent="-355600" eaLnBrk="1" hangingPunct="1">
              <a:buNone/>
            </a:pPr>
            <a:r>
              <a:rPr lang="pl-PL" altLang="pl-PL" sz="2400" dirty="0" smtClean="0">
                <a:latin typeface="Times New Roman" pitchFamily="18" charset="0"/>
              </a:rPr>
              <a:t>1. Z</a:t>
            </a:r>
            <a:r>
              <a:rPr lang="pl-PL" altLang="pl-PL" sz="2400" dirty="0">
                <a:latin typeface="Times New Roman" pitchFamily="18" charset="0"/>
              </a:rPr>
              <a:t>. </a:t>
            </a:r>
            <a:r>
              <a:rPr lang="pl-PL" altLang="pl-PL" sz="2400" dirty="0" err="1">
                <a:latin typeface="Times New Roman" pitchFamily="18" charset="0"/>
              </a:rPr>
              <a:t>Ofiarski</a:t>
            </a:r>
            <a:r>
              <a:rPr lang="pl-PL" altLang="pl-PL" sz="2400" dirty="0">
                <a:latin typeface="Times New Roman" pitchFamily="18" charset="0"/>
              </a:rPr>
              <a:t>, Prawo bankowe, Wolters Kluwer, Warszawa </a:t>
            </a:r>
            <a:r>
              <a:rPr lang="pl-PL" altLang="pl-PL" sz="2400" dirty="0" smtClean="0">
                <a:latin typeface="Times New Roman" pitchFamily="18" charset="0"/>
              </a:rPr>
              <a:t>2017</a:t>
            </a:r>
          </a:p>
          <a:p>
            <a:pPr marL="355600" indent="-355600" eaLnBrk="1" hangingPunct="1">
              <a:buNone/>
            </a:pPr>
            <a:r>
              <a:rPr lang="pl-PL" altLang="pl-PL" sz="2400" dirty="0" smtClean="0">
                <a:latin typeface="Times New Roman" pitchFamily="18" charset="0"/>
              </a:rPr>
              <a:t>2.  W. Srokosz, Reglamentacja świadczenia usług finansowych, Monitor  Prawa Bankowego 2019, Nr 3, s. 92 – 108.</a:t>
            </a:r>
          </a:p>
          <a:p>
            <a:pPr marL="355600" indent="-355600" eaLnBrk="1" hangingPunct="1">
              <a:buNone/>
            </a:pPr>
            <a:r>
              <a:rPr lang="pl-PL" altLang="pl-PL" sz="2400" dirty="0" smtClean="0">
                <a:latin typeface="Times New Roman" pitchFamily="18" charset="0"/>
              </a:rPr>
              <a:t>3. </a:t>
            </a:r>
            <a:r>
              <a:rPr lang="pl-PL" altLang="pl-PL" sz="2400" dirty="0" smtClean="0">
                <a:latin typeface="Times New Roman" pitchFamily="18" charset="0"/>
              </a:rPr>
              <a:t>Prawo </a:t>
            </a:r>
            <a:r>
              <a:rPr lang="pl-PL" altLang="pl-PL" sz="2400" dirty="0">
                <a:latin typeface="Times New Roman" pitchFamily="18" charset="0"/>
              </a:rPr>
              <a:t>rynku finansowego. Doktryna, instytucje, praktyka, red. naukowa A. Jurkowska – </a:t>
            </a:r>
            <a:r>
              <a:rPr lang="pl-PL" altLang="pl-PL" sz="2400" dirty="0" err="1">
                <a:latin typeface="Times New Roman" pitchFamily="18" charset="0"/>
              </a:rPr>
              <a:t>Zeidler</a:t>
            </a:r>
            <a:r>
              <a:rPr lang="pl-PL" altLang="pl-PL" sz="2400" dirty="0">
                <a:latin typeface="Times New Roman" pitchFamily="18" charset="0"/>
              </a:rPr>
              <a:t>, M. Olszak, Warszawa 2016</a:t>
            </a:r>
          </a:p>
          <a:p>
            <a:pPr marL="355600" indent="-355600" eaLnBrk="1" hangingPunct="1">
              <a:buNone/>
            </a:pPr>
            <a:r>
              <a:rPr lang="pl-PL" altLang="pl-PL" sz="2400" dirty="0" smtClean="0">
                <a:latin typeface="Times New Roman" pitchFamily="18" charset="0"/>
              </a:rPr>
              <a:t>4. System </a:t>
            </a:r>
            <a:r>
              <a:rPr lang="pl-PL" altLang="pl-PL" sz="2400" dirty="0">
                <a:latin typeface="Times New Roman" pitchFamily="18" charset="0"/>
              </a:rPr>
              <a:t>prawa finansowego, Tom IV, Prawo walutowe, Prawo dewizowe, Prawo Rynku Finansowego, pod. red. Jana Głuchowskiego, </a:t>
            </a:r>
            <a:r>
              <a:rPr lang="pl-PL" altLang="pl-PL" sz="2400" dirty="0" err="1">
                <a:latin typeface="Times New Roman" pitchFamily="18" charset="0"/>
              </a:rPr>
              <a:t>Warszwa</a:t>
            </a:r>
            <a:r>
              <a:rPr lang="pl-PL" altLang="pl-PL" sz="2400" dirty="0">
                <a:latin typeface="Times New Roman" pitchFamily="18" charset="0"/>
              </a:rPr>
              <a:t> 2010.</a:t>
            </a:r>
            <a:endParaRPr lang="pl-PL" altLang="pl-PL" sz="2400" dirty="0">
              <a:latin typeface="Times New Roman" pitchFamily="18" charset="0"/>
              <a:cs typeface="Times New Roman"/>
            </a:endParaRPr>
          </a:p>
          <a:p>
            <a:pPr marL="355600" indent="-355600" eaLnBrk="1" hangingPunct="1">
              <a:buNone/>
            </a:pPr>
            <a:r>
              <a:rPr lang="pl-PL" altLang="pl-PL" sz="2400" dirty="0" smtClean="0">
                <a:latin typeface="Times New Roman"/>
                <a:cs typeface="Times New Roman"/>
              </a:rPr>
              <a:t>5. Wykład</a:t>
            </a:r>
            <a:r>
              <a:rPr lang="pl-PL" altLang="pl-PL" sz="2400" dirty="0">
                <a:latin typeface="Times New Roman"/>
                <a:cs typeface="Times New Roman"/>
              </a:rPr>
              <a:t> prawa rynku finansowego, red. A. Jurkowska - </a:t>
            </a:r>
            <a:r>
              <a:rPr lang="pl-PL" altLang="pl-PL" sz="2400" dirty="0" err="1">
                <a:latin typeface="Times New Roman"/>
                <a:cs typeface="Times New Roman"/>
              </a:rPr>
              <a:t>Zeidler</a:t>
            </a:r>
            <a:r>
              <a:rPr lang="pl-PL" altLang="pl-PL" sz="2400" dirty="0">
                <a:latin typeface="Times New Roman"/>
                <a:cs typeface="Times New Roman"/>
              </a:rPr>
              <a:t>, A. Nadolska, Wydawnictwo Uniwersytetu Gdańskiego, Gdańsk 2017</a:t>
            </a:r>
          </a:p>
          <a:p>
            <a:pPr marL="609600" indent="-609600" eaLnBrk="1" hangingPunct="1">
              <a:buNone/>
            </a:pPr>
            <a:endParaRPr lang="pl-PL" altLang="pl-PL" dirty="0">
              <a:latin typeface="Times New Roman" pitchFamily="18" charset="0"/>
              <a:cs typeface="Times New Roman"/>
            </a:endParaRPr>
          </a:p>
        </p:txBody>
      </p:sp>
    </p:spTree>
    <p:extLst>
      <p:ext uri="{BB962C8B-B14F-4D97-AF65-F5344CB8AC3E}">
        <p14:creationId xmlns:p14="http://schemas.microsoft.com/office/powerpoint/2010/main" val="3913842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09600" y="420131"/>
            <a:ext cx="10972800" cy="5706034"/>
          </a:xfrm>
        </p:spPr>
        <p:txBody>
          <a:bodyPr/>
          <a:lstStyle/>
          <a:p>
            <a:pPr marL="0" indent="0">
              <a:buNone/>
            </a:pPr>
            <a:r>
              <a:rPr lang="pl-PL" sz="1400" dirty="0">
                <a:latin typeface="Times New Roman" panose="02020603050405020304" pitchFamily="18" charset="0"/>
                <a:cs typeface="Times New Roman" panose="02020603050405020304" pitchFamily="18" charset="0"/>
              </a:rPr>
              <a:t>4. Realizacja transakcji płatniczych, jeżeli środki pieniężne mają pokrycie w linii kredytowej przyznanej użytkownikowi usług płatniczych:</a:t>
            </a:r>
          </a:p>
          <a:p>
            <a:pPr marL="0" indent="0">
              <a:buNone/>
            </a:pPr>
            <a:endParaRPr lang="pl-PL" sz="1400" dirty="0">
              <a:latin typeface="Times New Roman" panose="02020603050405020304" pitchFamily="18" charset="0"/>
              <a:cs typeface="Times New Roman" panose="02020603050405020304" pitchFamily="18" charset="0"/>
            </a:endParaRPr>
          </a:p>
          <a:p>
            <a:pPr marL="0" indent="0">
              <a:buNone/>
            </a:pPr>
            <a:r>
              <a:rPr lang="pl-PL" sz="1400" dirty="0">
                <a:latin typeface="Times New Roman" panose="02020603050405020304" pitchFamily="18" charset="0"/>
                <a:cs typeface="Times New Roman" panose="02020603050405020304" pitchFamily="18" charset="0"/>
              </a:rPr>
              <a:t>	a) realizacja poleceń zapłaty, w tym jednorazowych poleceń zapłaty;</a:t>
            </a:r>
          </a:p>
          <a:p>
            <a:pPr marL="0" indent="0">
              <a:buNone/>
            </a:pPr>
            <a:endParaRPr lang="pl-PL" sz="1400" dirty="0">
              <a:latin typeface="Times New Roman" panose="02020603050405020304" pitchFamily="18" charset="0"/>
              <a:cs typeface="Times New Roman" panose="02020603050405020304" pitchFamily="18" charset="0"/>
            </a:endParaRPr>
          </a:p>
          <a:p>
            <a:pPr marL="0" indent="0">
              <a:buNone/>
            </a:pPr>
            <a:r>
              <a:rPr lang="pl-PL" sz="1400" dirty="0">
                <a:latin typeface="Times New Roman" panose="02020603050405020304" pitchFamily="18" charset="0"/>
                <a:cs typeface="Times New Roman" panose="02020603050405020304" pitchFamily="18" charset="0"/>
              </a:rPr>
              <a:t>	b) realizacja transakcji płatniczych przy użyciu karty płatniczej lub podobnego urządzenia;</a:t>
            </a:r>
          </a:p>
          <a:p>
            <a:pPr marL="0" indent="0">
              <a:buNone/>
            </a:pPr>
            <a:endParaRPr lang="pl-PL" sz="1400" dirty="0">
              <a:latin typeface="Times New Roman" panose="02020603050405020304" pitchFamily="18" charset="0"/>
              <a:cs typeface="Times New Roman" panose="02020603050405020304" pitchFamily="18" charset="0"/>
            </a:endParaRPr>
          </a:p>
          <a:p>
            <a:pPr marL="0" indent="0">
              <a:buNone/>
            </a:pPr>
            <a:r>
              <a:rPr lang="pl-PL" sz="1400">
                <a:latin typeface="Times New Roman" panose="02020603050405020304" pitchFamily="18" charset="0"/>
                <a:cs typeface="Times New Roman" panose="02020603050405020304" pitchFamily="18" charset="0"/>
              </a:rPr>
              <a:t>	c</a:t>
            </a:r>
            <a:r>
              <a:rPr lang="pl-PL" sz="1400" dirty="0">
                <a:latin typeface="Times New Roman" panose="02020603050405020304" pitchFamily="18" charset="0"/>
                <a:cs typeface="Times New Roman" panose="02020603050405020304" pitchFamily="18" charset="0"/>
              </a:rPr>
              <a:t>) realizacja poleceń przelewu, w tym zleceń stałych.</a:t>
            </a:r>
          </a:p>
          <a:p>
            <a:pPr marL="0" indent="0">
              <a:buNone/>
            </a:pPr>
            <a:endParaRPr lang="pl-PL" sz="1400" dirty="0">
              <a:latin typeface="Times New Roman" panose="02020603050405020304" pitchFamily="18" charset="0"/>
              <a:cs typeface="Times New Roman" panose="02020603050405020304" pitchFamily="18" charset="0"/>
            </a:endParaRPr>
          </a:p>
          <a:p>
            <a:pPr marL="0" indent="0">
              <a:buNone/>
            </a:pPr>
            <a:r>
              <a:rPr lang="pl-PL" sz="1400" dirty="0">
                <a:latin typeface="Times New Roman" panose="02020603050405020304" pitchFamily="18" charset="0"/>
                <a:cs typeface="Times New Roman" panose="02020603050405020304" pitchFamily="18" charset="0"/>
              </a:rPr>
              <a:t>5. Wydawanie instrumentów płatniczych lub usługi </a:t>
            </a:r>
            <a:r>
              <a:rPr lang="pl-PL" sz="1400" dirty="0" err="1">
                <a:latin typeface="Times New Roman" panose="02020603050405020304" pitchFamily="18" charset="0"/>
                <a:cs typeface="Times New Roman" panose="02020603050405020304" pitchFamily="18" charset="0"/>
              </a:rPr>
              <a:t>acquiringu</a:t>
            </a:r>
            <a:r>
              <a:rPr lang="pl-PL" sz="1400" dirty="0">
                <a:latin typeface="Times New Roman" panose="02020603050405020304" pitchFamily="18" charset="0"/>
                <a:cs typeface="Times New Roman" panose="02020603050405020304" pitchFamily="18" charset="0"/>
              </a:rPr>
              <a:t> transakcji płatniczych.</a:t>
            </a:r>
          </a:p>
          <a:p>
            <a:pPr marL="0" indent="0">
              <a:buNone/>
            </a:pPr>
            <a:endParaRPr lang="pl-PL" sz="1400" dirty="0">
              <a:latin typeface="Times New Roman" panose="02020603050405020304" pitchFamily="18" charset="0"/>
              <a:cs typeface="Times New Roman" panose="02020603050405020304" pitchFamily="18" charset="0"/>
            </a:endParaRPr>
          </a:p>
          <a:p>
            <a:pPr marL="0" indent="0">
              <a:buNone/>
            </a:pPr>
            <a:r>
              <a:rPr lang="pl-PL" sz="1400" dirty="0">
                <a:latin typeface="Times New Roman" panose="02020603050405020304" pitchFamily="18" charset="0"/>
                <a:cs typeface="Times New Roman" panose="02020603050405020304" pitchFamily="18" charset="0"/>
              </a:rPr>
              <a:t>6. Usługi przekazu pieniężnego.</a:t>
            </a:r>
          </a:p>
          <a:p>
            <a:pPr marL="0" indent="0">
              <a:buNone/>
            </a:pPr>
            <a:endParaRPr lang="pl-PL" sz="1400" dirty="0">
              <a:latin typeface="Times New Roman" panose="02020603050405020304" pitchFamily="18" charset="0"/>
              <a:cs typeface="Times New Roman" panose="02020603050405020304" pitchFamily="18" charset="0"/>
            </a:endParaRPr>
          </a:p>
          <a:p>
            <a:pPr marL="0" indent="0">
              <a:buNone/>
            </a:pPr>
            <a:r>
              <a:rPr lang="pl-PL" sz="1400" dirty="0">
                <a:latin typeface="Times New Roman" panose="02020603050405020304" pitchFamily="18" charset="0"/>
                <a:cs typeface="Times New Roman" panose="02020603050405020304" pitchFamily="18" charset="0"/>
              </a:rPr>
              <a:t>7. Usługi inicjowania płatności.</a:t>
            </a:r>
          </a:p>
          <a:p>
            <a:pPr marL="0" indent="0">
              <a:buNone/>
            </a:pPr>
            <a:endParaRPr lang="pl-PL" sz="1400" dirty="0">
              <a:latin typeface="Times New Roman" panose="02020603050405020304" pitchFamily="18" charset="0"/>
              <a:cs typeface="Times New Roman" panose="02020603050405020304" pitchFamily="18" charset="0"/>
            </a:endParaRPr>
          </a:p>
          <a:p>
            <a:pPr marL="0" indent="0">
              <a:buNone/>
            </a:pPr>
            <a:r>
              <a:rPr lang="pl-PL" sz="1400" dirty="0">
                <a:latin typeface="Times New Roman" panose="02020603050405020304" pitchFamily="18" charset="0"/>
                <a:cs typeface="Times New Roman" panose="02020603050405020304" pitchFamily="18" charset="0"/>
              </a:rPr>
              <a:t>8. Usługi dostępu do informacji o rachunku.</a:t>
            </a:r>
          </a:p>
          <a:p>
            <a:pPr marL="0" indent="0">
              <a:buNone/>
            </a:pPr>
            <a:endParaRPr lang="pl-PL" dirty="0"/>
          </a:p>
        </p:txBody>
      </p:sp>
    </p:spTree>
    <p:extLst>
      <p:ext uri="{BB962C8B-B14F-4D97-AF65-F5344CB8AC3E}">
        <p14:creationId xmlns:p14="http://schemas.microsoft.com/office/powerpoint/2010/main" val="21556967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639762"/>
          </a:xfrm>
        </p:spPr>
        <p:txBody>
          <a:bodyPr/>
          <a:lstStyle/>
          <a:p>
            <a:r>
              <a:rPr lang="pl-PL" sz="2400" dirty="0">
                <a:latin typeface="Times New Roman" panose="02020603050405020304" pitchFamily="18" charset="0"/>
                <a:cs typeface="Times New Roman" panose="02020603050405020304" pitchFamily="18" charset="0"/>
              </a:rPr>
              <a:t>Instytucje finansowe</a:t>
            </a:r>
          </a:p>
        </p:txBody>
      </p:sp>
      <p:sp>
        <p:nvSpPr>
          <p:cNvPr id="3" name="Symbol zastępczy zawartości 2"/>
          <p:cNvSpPr>
            <a:spLocks noGrp="1"/>
          </p:cNvSpPr>
          <p:nvPr>
            <p:ph idx="1"/>
          </p:nvPr>
        </p:nvSpPr>
        <p:spPr>
          <a:xfrm>
            <a:off x="609600" y="1153297"/>
            <a:ext cx="10972800" cy="4972867"/>
          </a:xfrm>
        </p:spPr>
        <p:txBody>
          <a:bodyPr/>
          <a:lstStyle/>
          <a:p>
            <a:pPr marL="0" indent="0">
              <a:buNone/>
            </a:pPr>
            <a:r>
              <a:rPr lang="pl-PL" sz="2000" dirty="0">
                <a:latin typeface="Times New Roman" panose="02020603050405020304" pitchFamily="18" charset="0"/>
                <a:cs typeface="Times New Roman" panose="02020603050405020304" pitchFamily="18" charset="0"/>
              </a:rPr>
              <a:t>Instytucja finansowa w wąskim znaczeniu :</a:t>
            </a:r>
          </a:p>
          <a:p>
            <a:pPr marL="0" indent="0">
              <a:buNone/>
            </a:pPr>
            <a:r>
              <a:rPr lang="pl-PL" sz="2000" dirty="0">
                <a:latin typeface="Times New Roman" panose="02020603050405020304" pitchFamily="18" charset="0"/>
                <a:cs typeface="Times New Roman" panose="02020603050405020304" pitchFamily="18" charset="0"/>
              </a:rPr>
              <a:t>Według art. 4 ust. 1 pkt 26 rozporządzenia 575/2013/UE instytucja finansowa oznacza podmiot inny niż instytucja (czyli inny niż instytucja kredytowa lub firma inwestycyjna w rozumieniu rozporządzenia 575/2013/UE), którego podstawową działalnością jest nabywanie pakietów akcji lub wykonywanie co najmniej jednego spośród rodzajów działalności wymienionych w pkt 2–12 i pkt 15 załącznika I do dyrektywy 2013/36/UE (CRD IV). </a:t>
            </a:r>
          </a:p>
          <a:p>
            <a:pPr marL="0" indent="0">
              <a:buNone/>
            </a:pPr>
            <a:r>
              <a:rPr lang="pl-PL" sz="2000" dirty="0">
                <a:latin typeface="Times New Roman" panose="02020603050405020304" pitchFamily="18" charset="0"/>
                <a:cs typeface="Times New Roman" panose="02020603050405020304" pitchFamily="18" charset="0"/>
              </a:rPr>
              <a:t>Pojęcie to obejmuje również finansowe spółki holdingowe, finansowe spółki holdingowe o działalności mieszanej, instytucje płatnicze w rozumieniu dyrektywy 2007/64/WE (PSD) i spółki zarządzania aktywami. Pojęcie instytucji finansowej w rozumieniu art. 4 ust. 1 pkt 1 rozporządzenia 2013/36/UE nie obejmuje jednak ubezpieczeniowych spółek holdingowych i ubezpieczeniowych spółek holdingowych prowadzących działalność mieszaną. </a:t>
            </a:r>
          </a:p>
        </p:txBody>
      </p:sp>
    </p:spTree>
    <p:extLst>
      <p:ext uri="{BB962C8B-B14F-4D97-AF65-F5344CB8AC3E}">
        <p14:creationId xmlns:p14="http://schemas.microsoft.com/office/powerpoint/2010/main" val="3589424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09600" y="502509"/>
            <a:ext cx="10972800" cy="5623656"/>
          </a:xfrm>
        </p:spPr>
        <p:txBody>
          <a:bodyPr/>
          <a:lstStyle/>
          <a:p>
            <a:pPr marL="0" indent="0">
              <a:buNone/>
            </a:pPr>
            <a:r>
              <a:rPr lang="pl-PL" sz="2000" dirty="0">
                <a:latin typeface="Times New Roman" panose="02020603050405020304" pitchFamily="18" charset="0"/>
                <a:cs typeface="Times New Roman" panose="02020603050405020304" pitchFamily="18" charset="0"/>
              </a:rPr>
              <a:t>Instytucja finansowa w szerokim znaczeniu</a:t>
            </a:r>
          </a:p>
          <a:p>
            <a:pPr marL="0" indent="0">
              <a:buNone/>
            </a:pPr>
            <a:endParaRPr lang="pl-PL" sz="1800" dirty="0">
              <a:latin typeface="Times New Roman" panose="02020603050405020304" pitchFamily="18" charset="0"/>
              <a:cs typeface="Times New Roman" panose="02020603050405020304" pitchFamily="18" charset="0"/>
            </a:endParaRPr>
          </a:p>
          <a:p>
            <a:pPr marL="0" indent="0">
              <a:buNone/>
            </a:pPr>
            <a:r>
              <a:rPr lang="pl-PL" sz="1800" dirty="0">
                <a:latin typeface="Times New Roman" panose="02020603050405020304" pitchFamily="18" charset="0"/>
                <a:cs typeface="Times New Roman" panose="02020603050405020304" pitchFamily="18" charset="0"/>
              </a:rPr>
              <a:t>Działalność na rynku finansowym jest co do zasady działalnością reglamentowaną. Według art. 22 Konstytucji RP ograniczenie działalności gospodarczej jest dopuszczalne tylko w drodze ustawy i tylko ze względu na ważny interes publiczny. </a:t>
            </a:r>
          </a:p>
          <a:p>
            <a:pPr marL="0" indent="0">
              <a:buNone/>
            </a:pPr>
            <a:endParaRPr lang="pl-PL" sz="1800" dirty="0">
              <a:latin typeface="Times New Roman" panose="02020603050405020304" pitchFamily="18" charset="0"/>
              <a:cs typeface="Times New Roman" panose="02020603050405020304" pitchFamily="18" charset="0"/>
            </a:endParaRPr>
          </a:p>
          <a:p>
            <a:pPr marL="0" indent="0">
              <a:buNone/>
            </a:pPr>
            <a:r>
              <a:rPr lang="pl-PL" sz="1800" dirty="0">
                <a:latin typeface="Times New Roman" panose="02020603050405020304" pitchFamily="18" charset="0"/>
                <a:cs typeface="Times New Roman" panose="02020603050405020304" pitchFamily="18" charset="0"/>
              </a:rPr>
              <a:t>Według dyrektywy 2013/36/UE (CRD IV) państwa członkowskie wymagają uzyskania przez instytucje kredytowe zezwolenia przed rozpoczęciem działalności.</a:t>
            </a:r>
          </a:p>
          <a:p>
            <a:pPr marL="0" indent="0">
              <a:buNone/>
            </a:pPr>
            <a:r>
              <a:rPr lang="pl-PL" sz="1800" dirty="0">
                <a:latin typeface="Times New Roman" panose="02020603050405020304" pitchFamily="18" charset="0"/>
                <a:cs typeface="Times New Roman" panose="02020603050405020304" pitchFamily="18" charset="0"/>
              </a:rPr>
              <a:t>Definicję instytucji kredytowej zawiera rozporządzenie 575/2013/UE – jest to podmiot, którego działalność polega na przyjmowaniu depozytów lub innych zwrotnych środków finansowych od ludności oraz na udzielaniu kredytów na swój własny rachunek. </a:t>
            </a:r>
          </a:p>
          <a:p>
            <a:pPr marL="0" indent="0">
              <a:buNone/>
            </a:pPr>
            <a:endParaRPr lang="pl-PL" sz="1800" dirty="0">
              <a:latin typeface="Times New Roman" panose="02020603050405020304" pitchFamily="18" charset="0"/>
              <a:cs typeface="Times New Roman" panose="02020603050405020304" pitchFamily="18" charset="0"/>
            </a:endParaRPr>
          </a:p>
          <a:p>
            <a:pPr marL="0" indent="0">
              <a:buNone/>
            </a:pPr>
            <a:r>
              <a:rPr lang="pl-PL" sz="1800" dirty="0">
                <a:latin typeface="Times New Roman" panose="02020603050405020304" pitchFamily="18" charset="0"/>
                <a:cs typeface="Times New Roman" panose="02020603050405020304" pitchFamily="18" charset="0"/>
              </a:rPr>
              <a:t>Polskie prawo bankowe, implementując regulacje unijne, wymaga, aby podmiot wykonujący działalność instytucji kredytowej (działalność depozytowo-kredytową), czyli podmiot spełniający definicję banku wskazaną w art. 2 pr. bank., uzyskał stosowne zezwolenie KNF. W ujęciu formalnym są to dwa odrębne zezwolenia. Założyciele banku muszą najpierw uzyskać zezwolenie na utworzenie banku (art. 34 pr. bank.), a potem bank musi uzyskać zezwolenie na rozpoczęcie działalności – z wnioskiem o wydanie takiego zezwolenia występuje zarząd banku (art. 36 pr. bank.).</a:t>
            </a:r>
          </a:p>
        </p:txBody>
      </p:sp>
    </p:spTree>
    <p:extLst>
      <p:ext uri="{BB962C8B-B14F-4D97-AF65-F5344CB8AC3E}">
        <p14:creationId xmlns:p14="http://schemas.microsoft.com/office/powerpoint/2010/main" val="30093742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val="3516585453"/>
              </p:ext>
            </p:extLst>
          </p:nvPr>
        </p:nvGraphicFramePr>
        <p:xfrm>
          <a:off x="1814595" y="280086"/>
          <a:ext cx="7634205" cy="6351372"/>
        </p:xfrm>
        <a:graphic>
          <a:graphicData uri="http://schemas.openxmlformats.org/drawingml/2006/table">
            <a:tbl>
              <a:tblPr firstRow="1" firstCol="1" bandRow="1"/>
              <a:tblGrid>
                <a:gridCol w="1221402">
                  <a:extLst>
                    <a:ext uri="{9D8B030D-6E8A-4147-A177-3AD203B41FA5}">
                      <a16:colId xmlns:a16="http://schemas.microsoft.com/office/drawing/2014/main" xmlns="" val="20000"/>
                    </a:ext>
                  </a:extLst>
                </a:gridCol>
                <a:gridCol w="5156834">
                  <a:extLst>
                    <a:ext uri="{9D8B030D-6E8A-4147-A177-3AD203B41FA5}">
                      <a16:colId xmlns:a16="http://schemas.microsoft.com/office/drawing/2014/main" xmlns="" val="20001"/>
                    </a:ext>
                  </a:extLst>
                </a:gridCol>
                <a:gridCol w="1255969">
                  <a:extLst>
                    <a:ext uri="{9D8B030D-6E8A-4147-A177-3AD203B41FA5}">
                      <a16:colId xmlns:a16="http://schemas.microsoft.com/office/drawing/2014/main" xmlns="" val="20002"/>
                    </a:ext>
                  </a:extLst>
                </a:gridCol>
              </a:tblGrid>
              <a:tr h="1176179">
                <a:tc>
                  <a:txBody>
                    <a:bodyPr/>
                    <a:lstStyle/>
                    <a:p>
                      <a:pPr algn="l">
                        <a:lnSpc>
                          <a:spcPct val="150000"/>
                        </a:lnSpc>
                        <a:spcAft>
                          <a:spcPts val="0"/>
                        </a:spcAft>
                      </a:pPr>
                      <a:r>
                        <a:rPr lang="pl-PL" sz="900" b="1">
                          <a:solidFill>
                            <a:srgbClr val="000000"/>
                          </a:solidFill>
                          <a:effectLst/>
                          <a:latin typeface="Times New Roman" panose="02020603050405020304" pitchFamily="18" charset="0"/>
                          <a:ea typeface="Times New Roman" panose="02020603050405020304" pitchFamily="18" charset="0"/>
                        </a:rPr>
                        <a:t>Rodzaj instytucji finansowej w szerokim znaczeniu</a:t>
                      </a:r>
                      <a:endParaRPr lang="pl-PL" sz="1100">
                        <a:solidFill>
                          <a:srgbClr val="FFFFFF"/>
                        </a:solidFill>
                        <a:effectLst/>
                        <a:latin typeface="Times New Roman" panose="02020603050405020304" pitchFamily="18" charset="0"/>
                        <a:ea typeface="Times New Roman" panose="02020603050405020304" pitchFamily="18" charset="0"/>
                      </a:endParaRPr>
                    </a:p>
                  </a:txBody>
                  <a:tcPr marL="64400" marR="64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l-PL" sz="900" b="1">
                          <a:solidFill>
                            <a:srgbClr val="000000"/>
                          </a:solidFill>
                          <a:effectLst/>
                          <a:latin typeface="Times New Roman" panose="02020603050405020304" pitchFamily="18" charset="0"/>
                          <a:ea typeface="Times New Roman" panose="02020603050405020304" pitchFamily="18" charset="0"/>
                        </a:rPr>
                        <a:t> </a:t>
                      </a:r>
                      <a:endParaRPr lang="pl-PL" sz="1100">
                        <a:solidFill>
                          <a:srgbClr val="FFFFFF"/>
                        </a:solidFill>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pl-PL" sz="900" b="1">
                          <a:solidFill>
                            <a:srgbClr val="000000"/>
                          </a:solidFill>
                          <a:effectLst/>
                          <a:latin typeface="Times New Roman" panose="02020603050405020304" pitchFamily="18" charset="0"/>
                          <a:ea typeface="Times New Roman" panose="02020603050405020304" pitchFamily="18" charset="0"/>
                        </a:rPr>
                        <a:t> </a:t>
                      </a:r>
                      <a:endParaRPr lang="pl-PL" sz="1100">
                        <a:solidFill>
                          <a:srgbClr val="FFFFFF"/>
                        </a:solidFill>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pl-PL" sz="900" b="1">
                          <a:solidFill>
                            <a:srgbClr val="000000"/>
                          </a:solidFill>
                          <a:effectLst/>
                          <a:latin typeface="Times New Roman" panose="02020603050405020304" pitchFamily="18" charset="0"/>
                          <a:ea typeface="Times New Roman" panose="02020603050405020304" pitchFamily="18" charset="0"/>
                        </a:rPr>
                        <a:t>Definicja ustawowa</a:t>
                      </a:r>
                      <a:endParaRPr lang="pl-PL" sz="1100">
                        <a:solidFill>
                          <a:srgbClr val="FFFFFF"/>
                        </a:solidFill>
                        <a:effectLst/>
                        <a:latin typeface="Times New Roman" panose="02020603050405020304" pitchFamily="18" charset="0"/>
                        <a:ea typeface="Times New Roman" panose="02020603050405020304" pitchFamily="18" charset="0"/>
                      </a:endParaRPr>
                    </a:p>
                  </a:txBody>
                  <a:tcPr marL="64400" marR="64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l-PL" sz="900" b="1">
                          <a:solidFill>
                            <a:srgbClr val="000000"/>
                          </a:solidFill>
                          <a:effectLst/>
                          <a:latin typeface="Times New Roman" panose="02020603050405020304" pitchFamily="18" charset="0"/>
                          <a:ea typeface="Times New Roman" panose="02020603050405020304" pitchFamily="18" charset="0"/>
                        </a:rPr>
                        <a:t>Rodzaj reglamentacji/organ nadzoru </a:t>
                      </a:r>
                      <a:endParaRPr lang="pl-PL" sz="1100">
                        <a:solidFill>
                          <a:srgbClr val="FFFFFF"/>
                        </a:solidFill>
                        <a:effectLst/>
                        <a:latin typeface="Times New Roman" panose="02020603050405020304" pitchFamily="18" charset="0"/>
                        <a:ea typeface="Times New Roman" panose="02020603050405020304" pitchFamily="18" charset="0"/>
                      </a:endParaRPr>
                    </a:p>
                  </a:txBody>
                  <a:tcPr marL="64400" marR="64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35236">
                <a:tc gridSpan="3">
                  <a:txBody>
                    <a:bodyPr/>
                    <a:lstStyle/>
                    <a:p>
                      <a:pPr algn="ctr">
                        <a:lnSpc>
                          <a:spcPct val="150000"/>
                        </a:lnSpc>
                        <a:spcAft>
                          <a:spcPts val="0"/>
                        </a:spcAft>
                      </a:pPr>
                      <a:r>
                        <a:rPr lang="pl-PL" sz="900" b="1">
                          <a:solidFill>
                            <a:srgbClr val="000000"/>
                          </a:solidFill>
                          <a:effectLst/>
                          <a:latin typeface="Times New Roman" panose="02020603050405020304" pitchFamily="18" charset="0"/>
                          <a:ea typeface="Times New Roman" panose="02020603050405020304" pitchFamily="18" charset="0"/>
                        </a:rPr>
                        <a:t>SEKTOR BANKOWY</a:t>
                      </a:r>
                      <a:endParaRPr lang="pl-PL" sz="1100">
                        <a:solidFill>
                          <a:srgbClr val="FFFFFF"/>
                        </a:solidFill>
                        <a:effectLst/>
                        <a:latin typeface="Times New Roman" panose="02020603050405020304" pitchFamily="18" charset="0"/>
                        <a:ea typeface="Times New Roman" panose="02020603050405020304" pitchFamily="18" charset="0"/>
                      </a:endParaRPr>
                    </a:p>
                  </a:txBody>
                  <a:tcPr marL="64400" marR="64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xmlns="" val="10001"/>
                  </a:ext>
                </a:extLst>
              </a:tr>
              <a:tr h="2117125">
                <a:tc>
                  <a:txBody>
                    <a:bodyPr/>
                    <a:lstStyle/>
                    <a:p>
                      <a:pPr algn="just">
                        <a:lnSpc>
                          <a:spcPct val="150000"/>
                        </a:lnSpc>
                        <a:spcAft>
                          <a:spcPts val="0"/>
                        </a:spcAft>
                      </a:pPr>
                      <a:r>
                        <a:rPr lang="pl-PL" sz="900">
                          <a:solidFill>
                            <a:srgbClr val="000000"/>
                          </a:solidFill>
                          <a:effectLst/>
                          <a:latin typeface="Times New Roman" panose="02020603050405020304" pitchFamily="18" charset="0"/>
                          <a:ea typeface="Times New Roman" panose="02020603050405020304" pitchFamily="18" charset="0"/>
                        </a:rPr>
                        <a:t>Bank</a:t>
                      </a:r>
                      <a:endParaRPr lang="pl-PL" sz="1100">
                        <a:solidFill>
                          <a:srgbClr val="FFFFFF"/>
                        </a:solidFill>
                        <a:effectLst/>
                        <a:latin typeface="Times New Roman" panose="02020603050405020304" pitchFamily="18" charset="0"/>
                        <a:ea typeface="Times New Roman" panose="02020603050405020304" pitchFamily="18" charset="0"/>
                      </a:endParaRPr>
                    </a:p>
                  </a:txBody>
                  <a:tcPr marL="64400" marR="64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l-PL" sz="900">
                          <a:solidFill>
                            <a:srgbClr val="000000"/>
                          </a:solidFill>
                          <a:effectLst/>
                          <a:latin typeface="Times New Roman" panose="02020603050405020304" pitchFamily="18" charset="0"/>
                          <a:ea typeface="Times New Roman" panose="02020603050405020304" pitchFamily="18" charset="0"/>
                        </a:rPr>
                        <a:t>Bank jest osobą prawną utworzoną zgodnie z przepisami ustaw, działającą na podstawie zezwoleń uprawniających do wykonywania czynności bankowych obciążających ryzykiem środki powierzone pod jakimkolwiek tytułem zwrotnym (art. 2 pr. bank.). Tylko banki mogą wykonywać czynności bankowe zastrzeżone dla banków (art. 5 ust. 1 w zw. z  ust. 4 pr. bank.), z wyjątkiem określonym w art. 5 ust. 5 pr. bank. Banki mogą wykonywać także czynności bankowe wymienione w art. 5 ust. 2 pr. bank. oraz usługi finansowe wskazane w art. 6 pr. bank.</a:t>
                      </a:r>
                      <a:endParaRPr lang="pl-PL" sz="1100">
                        <a:solidFill>
                          <a:srgbClr val="FFFFFF"/>
                        </a:solidFill>
                        <a:effectLst/>
                        <a:latin typeface="Times New Roman" panose="02020603050405020304" pitchFamily="18" charset="0"/>
                        <a:ea typeface="Times New Roman" panose="02020603050405020304" pitchFamily="18" charset="0"/>
                      </a:endParaRPr>
                    </a:p>
                  </a:txBody>
                  <a:tcPr marL="64400" marR="64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50000"/>
                        </a:lnSpc>
                        <a:spcAft>
                          <a:spcPts val="0"/>
                        </a:spcAft>
                      </a:pPr>
                      <a:r>
                        <a:rPr lang="pl-PL" sz="900">
                          <a:solidFill>
                            <a:srgbClr val="000000"/>
                          </a:solidFill>
                          <a:effectLst/>
                          <a:latin typeface="Times New Roman" panose="02020603050405020304" pitchFamily="18" charset="0"/>
                          <a:ea typeface="Times New Roman" panose="02020603050405020304" pitchFamily="18" charset="0"/>
                        </a:rPr>
                        <a:t>zezwolenie/</a:t>
                      </a:r>
                      <a:br>
                        <a:rPr lang="pl-PL" sz="900">
                          <a:solidFill>
                            <a:srgbClr val="000000"/>
                          </a:solidFill>
                          <a:effectLst/>
                          <a:latin typeface="Times New Roman" panose="02020603050405020304" pitchFamily="18" charset="0"/>
                          <a:ea typeface="Times New Roman" panose="02020603050405020304" pitchFamily="18" charset="0"/>
                        </a:rPr>
                      </a:br>
                      <a:r>
                        <a:rPr lang="pl-PL" sz="900">
                          <a:solidFill>
                            <a:srgbClr val="000000"/>
                          </a:solidFill>
                          <a:effectLst/>
                          <a:latin typeface="Times New Roman" panose="02020603050405020304" pitchFamily="18" charset="0"/>
                          <a:ea typeface="Times New Roman" panose="02020603050405020304" pitchFamily="18" charset="0"/>
                        </a:rPr>
                        <a:t>KNF</a:t>
                      </a:r>
                      <a:endParaRPr lang="pl-PL" sz="1100">
                        <a:solidFill>
                          <a:srgbClr val="FFFFFF"/>
                        </a:solidFill>
                        <a:effectLst/>
                        <a:latin typeface="Times New Roman" panose="02020603050405020304" pitchFamily="18" charset="0"/>
                        <a:ea typeface="Times New Roman" panose="02020603050405020304" pitchFamily="18" charset="0"/>
                      </a:endParaRPr>
                    </a:p>
                  </a:txBody>
                  <a:tcPr marL="64400" marR="64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70472">
                <a:tc>
                  <a:txBody>
                    <a:bodyPr/>
                    <a:lstStyle/>
                    <a:p>
                      <a:pPr algn="just">
                        <a:lnSpc>
                          <a:spcPct val="150000"/>
                        </a:lnSpc>
                        <a:spcAft>
                          <a:spcPts val="0"/>
                        </a:spcAft>
                      </a:pPr>
                      <a:r>
                        <a:rPr lang="pl-PL" sz="900">
                          <a:solidFill>
                            <a:srgbClr val="000000"/>
                          </a:solidFill>
                          <a:effectLst/>
                          <a:latin typeface="Times New Roman" panose="02020603050405020304" pitchFamily="18" charset="0"/>
                          <a:ea typeface="Times New Roman" panose="02020603050405020304" pitchFamily="18" charset="0"/>
                        </a:rPr>
                        <a:t>Bank krajowy</a:t>
                      </a:r>
                      <a:endParaRPr lang="pl-PL" sz="1100">
                        <a:solidFill>
                          <a:srgbClr val="FFFFFF"/>
                        </a:solidFill>
                        <a:effectLst/>
                        <a:latin typeface="Times New Roman" panose="02020603050405020304" pitchFamily="18" charset="0"/>
                        <a:ea typeface="Times New Roman" panose="02020603050405020304" pitchFamily="18" charset="0"/>
                      </a:endParaRPr>
                    </a:p>
                  </a:txBody>
                  <a:tcPr marL="64400" marR="64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l-PL" sz="900">
                          <a:solidFill>
                            <a:srgbClr val="000000"/>
                          </a:solidFill>
                          <a:effectLst/>
                          <a:latin typeface="Times New Roman" panose="02020603050405020304" pitchFamily="18" charset="0"/>
                          <a:ea typeface="Times New Roman" panose="02020603050405020304" pitchFamily="18" charset="0"/>
                        </a:rPr>
                        <a:t>Bank mający siedzibę na terytorium Rzeczypospolitej Polskiej (art. 4 ust. 1 pkt 1 pr. bank.)</a:t>
                      </a:r>
                      <a:endParaRPr lang="pl-PL" sz="1100">
                        <a:solidFill>
                          <a:srgbClr val="FFFFFF"/>
                        </a:solidFill>
                        <a:effectLst/>
                        <a:latin typeface="Times New Roman" panose="02020603050405020304" pitchFamily="18" charset="0"/>
                        <a:ea typeface="Times New Roman" panose="02020603050405020304" pitchFamily="18" charset="0"/>
                      </a:endParaRPr>
                    </a:p>
                  </a:txBody>
                  <a:tcPr marL="64400" marR="64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pl-PL"/>
                    </a:p>
                  </a:txBody>
                  <a:tcPr/>
                </a:tc>
                <a:extLst>
                  <a:ext uri="{0D108BD9-81ED-4DB2-BD59-A6C34878D82A}">
                    <a16:rowId xmlns:a16="http://schemas.microsoft.com/office/drawing/2014/main" xmlns="" val="10003"/>
                  </a:ext>
                </a:extLst>
              </a:tr>
              <a:tr h="940944">
                <a:tc>
                  <a:txBody>
                    <a:bodyPr/>
                    <a:lstStyle/>
                    <a:p>
                      <a:pPr algn="l">
                        <a:lnSpc>
                          <a:spcPct val="150000"/>
                        </a:lnSpc>
                        <a:spcAft>
                          <a:spcPts val="0"/>
                        </a:spcAft>
                      </a:pPr>
                      <a:r>
                        <a:rPr lang="pl-PL" sz="900">
                          <a:solidFill>
                            <a:srgbClr val="000000"/>
                          </a:solidFill>
                          <a:effectLst/>
                          <a:latin typeface="Times New Roman" panose="02020603050405020304" pitchFamily="18" charset="0"/>
                          <a:ea typeface="Times New Roman" panose="02020603050405020304" pitchFamily="18" charset="0"/>
                        </a:rPr>
                        <a:t>Bank spółdzielczy</a:t>
                      </a:r>
                      <a:endParaRPr lang="pl-PL" sz="1100">
                        <a:solidFill>
                          <a:srgbClr val="FFFFFF"/>
                        </a:solidFill>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pl-PL" sz="900">
                          <a:solidFill>
                            <a:srgbClr val="000000"/>
                          </a:solidFill>
                          <a:effectLst/>
                          <a:latin typeface="Times New Roman" panose="02020603050405020304" pitchFamily="18" charset="0"/>
                          <a:ea typeface="Times New Roman" panose="02020603050405020304" pitchFamily="18" charset="0"/>
                        </a:rPr>
                        <a:t> </a:t>
                      </a:r>
                      <a:endParaRPr lang="pl-PL" sz="1100">
                        <a:solidFill>
                          <a:srgbClr val="FFFFFF"/>
                        </a:solidFill>
                        <a:effectLst/>
                        <a:latin typeface="Times New Roman" panose="02020603050405020304" pitchFamily="18" charset="0"/>
                        <a:ea typeface="Times New Roman" panose="02020603050405020304" pitchFamily="18" charset="0"/>
                      </a:endParaRPr>
                    </a:p>
                  </a:txBody>
                  <a:tcPr marL="64400" marR="64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l-PL" sz="900">
                          <a:solidFill>
                            <a:srgbClr val="000000"/>
                          </a:solidFill>
                          <a:effectLst/>
                          <a:latin typeface="Times New Roman" panose="02020603050405020304" pitchFamily="18" charset="0"/>
                          <a:ea typeface="Times New Roman" panose="02020603050405020304" pitchFamily="18" charset="0"/>
                        </a:rPr>
                        <a:t>Bank będący spółdzielnią, do którego w zakresie nieuregulowanym w ustawie o funkcjonowaniu banków spółdzielczych oraz w ustawie Prawo bankowe, stosuje się przepisy ustawy Prawo spółdzielcze (art. 2 pkt 1 u.f.b.s.)</a:t>
                      </a:r>
                      <a:endParaRPr lang="pl-PL" sz="1100">
                        <a:solidFill>
                          <a:srgbClr val="FFFFFF"/>
                        </a:solidFill>
                        <a:effectLst/>
                        <a:latin typeface="Times New Roman" panose="02020603050405020304" pitchFamily="18" charset="0"/>
                        <a:ea typeface="Times New Roman" panose="02020603050405020304" pitchFamily="18" charset="0"/>
                      </a:endParaRPr>
                    </a:p>
                  </a:txBody>
                  <a:tcPr marL="64400" marR="64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lnSpc>
                          <a:spcPct val="150000"/>
                        </a:lnSpc>
                        <a:spcAft>
                          <a:spcPts val="0"/>
                        </a:spcAft>
                      </a:pPr>
                      <a:r>
                        <a:rPr lang="pl-PL" sz="900">
                          <a:solidFill>
                            <a:srgbClr val="000000"/>
                          </a:solidFill>
                          <a:effectLst/>
                          <a:latin typeface="Times New Roman" panose="02020603050405020304" pitchFamily="18" charset="0"/>
                          <a:ea typeface="Times New Roman" panose="02020603050405020304" pitchFamily="18" charset="0"/>
                        </a:rPr>
                        <a:t>zezwolenie/</a:t>
                      </a:r>
                      <a:br>
                        <a:rPr lang="pl-PL" sz="900">
                          <a:solidFill>
                            <a:srgbClr val="000000"/>
                          </a:solidFill>
                          <a:effectLst/>
                          <a:latin typeface="Times New Roman" panose="02020603050405020304" pitchFamily="18" charset="0"/>
                          <a:ea typeface="Times New Roman" panose="02020603050405020304" pitchFamily="18" charset="0"/>
                        </a:rPr>
                      </a:br>
                      <a:r>
                        <a:rPr lang="pl-PL" sz="900">
                          <a:solidFill>
                            <a:srgbClr val="000000"/>
                          </a:solidFill>
                          <a:effectLst/>
                          <a:latin typeface="Times New Roman" panose="02020603050405020304" pitchFamily="18" charset="0"/>
                          <a:ea typeface="Times New Roman" panose="02020603050405020304" pitchFamily="18" charset="0"/>
                        </a:rPr>
                        <a:t>KNF</a:t>
                      </a:r>
                      <a:endParaRPr lang="pl-PL" sz="1100">
                        <a:solidFill>
                          <a:srgbClr val="FFFFFF"/>
                        </a:solidFill>
                        <a:effectLst/>
                        <a:latin typeface="Times New Roman" panose="02020603050405020304" pitchFamily="18" charset="0"/>
                        <a:ea typeface="Times New Roman" panose="02020603050405020304" pitchFamily="18" charset="0"/>
                      </a:endParaRPr>
                    </a:p>
                  </a:txBody>
                  <a:tcPr marL="64400" marR="64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705708">
                <a:tc>
                  <a:txBody>
                    <a:bodyPr/>
                    <a:lstStyle/>
                    <a:p>
                      <a:pPr algn="l">
                        <a:lnSpc>
                          <a:spcPct val="150000"/>
                        </a:lnSpc>
                        <a:spcAft>
                          <a:spcPts val="0"/>
                        </a:spcAft>
                      </a:pPr>
                      <a:r>
                        <a:rPr lang="pl-PL" sz="900">
                          <a:solidFill>
                            <a:srgbClr val="000000"/>
                          </a:solidFill>
                          <a:effectLst/>
                          <a:latin typeface="Times New Roman" panose="02020603050405020304" pitchFamily="18" charset="0"/>
                          <a:ea typeface="Times New Roman" panose="02020603050405020304" pitchFamily="18" charset="0"/>
                        </a:rPr>
                        <a:t>Zrzeszony bank spółdzielczy</a:t>
                      </a:r>
                      <a:endParaRPr lang="pl-PL" sz="1100">
                        <a:solidFill>
                          <a:srgbClr val="FFFFFF"/>
                        </a:solidFill>
                        <a:effectLst/>
                        <a:latin typeface="Times New Roman" panose="02020603050405020304" pitchFamily="18" charset="0"/>
                        <a:ea typeface="Times New Roman" panose="02020603050405020304" pitchFamily="18" charset="0"/>
                      </a:endParaRPr>
                    </a:p>
                  </a:txBody>
                  <a:tcPr marL="64400" marR="64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l-PL" sz="900">
                          <a:solidFill>
                            <a:srgbClr val="000000"/>
                          </a:solidFill>
                          <a:effectLst/>
                          <a:latin typeface="Times New Roman" panose="02020603050405020304" pitchFamily="18" charset="0"/>
                          <a:ea typeface="Times New Roman" panose="02020603050405020304" pitchFamily="18" charset="0"/>
                        </a:rPr>
                        <a:t>Bank spółdzielczy zrzeszony z bankiem zrzeszającym (art. 4 w zw. z art. 16 u.f.b.s.). Wykonuje ograniczony przedmiotowo, podmiotowo i terytorialnie katalog czynności bankowych określony przez u.f.b.s.</a:t>
                      </a:r>
                      <a:endParaRPr lang="pl-PL" sz="1100">
                        <a:solidFill>
                          <a:srgbClr val="FFFFFF"/>
                        </a:solidFill>
                        <a:effectLst/>
                        <a:latin typeface="Times New Roman" panose="02020603050405020304" pitchFamily="18" charset="0"/>
                        <a:ea typeface="Times New Roman" panose="02020603050405020304" pitchFamily="18" charset="0"/>
                      </a:endParaRPr>
                    </a:p>
                  </a:txBody>
                  <a:tcPr marL="64400" marR="64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pl-PL"/>
                    </a:p>
                  </a:txBody>
                  <a:tcPr/>
                </a:tc>
                <a:extLst>
                  <a:ext uri="{0D108BD9-81ED-4DB2-BD59-A6C34878D82A}">
                    <a16:rowId xmlns:a16="http://schemas.microsoft.com/office/drawing/2014/main" xmlns="" val="10005"/>
                  </a:ext>
                </a:extLst>
              </a:tr>
              <a:tr h="705708">
                <a:tc>
                  <a:txBody>
                    <a:bodyPr/>
                    <a:lstStyle/>
                    <a:p>
                      <a:pPr algn="l">
                        <a:lnSpc>
                          <a:spcPct val="150000"/>
                        </a:lnSpc>
                        <a:spcAft>
                          <a:spcPts val="0"/>
                        </a:spcAft>
                      </a:pPr>
                      <a:r>
                        <a:rPr lang="pl-PL" sz="900">
                          <a:solidFill>
                            <a:srgbClr val="000000"/>
                          </a:solidFill>
                          <a:effectLst/>
                          <a:latin typeface="Times New Roman" panose="02020603050405020304" pitchFamily="18" charset="0"/>
                          <a:ea typeface="Times New Roman" panose="02020603050405020304" pitchFamily="18" charset="0"/>
                        </a:rPr>
                        <a:t>Niezrzeszony bank spółdzielczy</a:t>
                      </a:r>
                      <a:endParaRPr lang="pl-PL" sz="1100">
                        <a:solidFill>
                          <a:srgbClr val="FFFFFF"/>
                        </a:solidFill>
                        <a:effectLst/>
                        <a:latin typeface="Times New Roman" panose="02020603050405020304" pitchFamily="18" charset="0"/>
                        <a:ea typeface="Times New Roman" panose="02020603050405020304" pitchFamily="18" charset="0"/>
                      </a:endParaRPr>
                    </a:p>
                  </a:txBody>
                  <a:tcPr marL="64400" marR="64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l-PL" sz="900" dirty="0">
                          <a:solidFill>
                            <a:srgbClr val="000000"/>
                          </a:solidFill>
                          <a:effectLst/>
                          <a:latin typeface="Times New Roman" panose="02020603050405020304" pitchFamily="18" charset="0"/>
                          <a:ea typeface="Times New Roman" panose="02020603050405020304" pitchFamily="18" charset="0"/>
                        </a:rPr>
                        <a:t>Bank spółdzielczy niezrzeszony z bankiem zrzeszającym (art. 16 ust. 4ab </a:t>
                      </a:r>
                      <a:r>
                        <a:rPr lang="pl-PL" sz="900" dirty="0" err="1">
                          <a:solidFill>
                            <a:srgbClr val="000000"/>
                          </a:solidFill>
                          <a:effectLst/>
                          <a:latin typeface="Times New Roman" panose="02020603050405020304" pitchFamily="18" charset="0"/>
                          <a:ea typeface="Times New Roman" panose="02020603050405020304" pitchFamily="18" charset="0"/>
                        </a:rPr>
                        <a:t>u.f.b.s</a:t>
                      </a:r>
                      <a:r>
                        <a:rPr lang="pl-PL" sz="900" dirty="0">
                          <a:solidFill>
                            <a:srgbClr val="000000"/>
                          </a:solidFill>
                          <a:effectLst/>
                          <a:latin typeface="Times New Roman" panose="02020603050405020304" pitchFamily="18" charset="0"/>
                          <a:ea typeface="Times New Roman" panose="02020603050405020304" pitchFamily="18" charset="0"/>
                        </a:rPr>
                        <a:t>.). Brak ustawowych ograniczeń katalogu czynności bankowych.</a:t>
                      </a:r>
                      <a:endParaRPr lang="pl-PL" sz="1100" dirty="0">
                        <a:solidFill>
                          <a:srgbClr val="FFFFFF"/>
                        </a:solidFill>
                        <a:effectLst/>
                        <a:latin typeface="Times New Roman" panose="02020603050405020304" pitchFamily="18" charset="0"/>
                        <a:ea typeface="Times New Roman" panose="02020603050405020304" pitchFamily="18" charset="0"/>
                      </a:endParaRPr>
                    </a:p>
                  </a:txBody>
                  <a:tcPr marL="64400" marR="64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pl-PL"/>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1791906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ymbol zastępczy zawartości 4"/>
          <p:cNvGraphicFramePr>
            <a:graphicFrameLocks noGrp="1"/>
          </p:cNvGraphicFramePr>
          <p:nvPr>
            <p:ph idx="1"/>
            <p:extLst>
              <p:ext uri="{D42A27DB-BD31-4B8C-83A1-F6EECF244321}">
                <p14:modId xmlns:p14="http://schemas.microsoft.com/office/powerpoint/2010/main" val="2234419694"/>
              </p:ext>
            </p:extLst>
          </p:nvPr>
        </p:nvGraphicFramePr>
        <p:xfrm>
          <a:off x="724930" y="222568"/>
          <a:ext cx="9069859" cy="6515982"/>
        </p:xfrm>
        <a:graphic>
          <a:graphicData uri="http://schemas.openxmlformats.org/drawingml/2006/table">
            <a:tbl>
              <a:tblPr firstRow="1" firstCol="1" bandRow="1"/>
              <a:tblGrid>
                <a:gridCol w="1451093">
                  <a:extLst>
                    <a:ext uri="{9D8B030D-6E8A-4147-A177-3AD203B41FA5}">
                      <a16:colId xmlns:a16="http://schemas.microsoft.com/office/drawing/2014/main" xmlns="" val="20000"/>
                    </a:ext>
                  </a:extLst>
                </a:gridCol>
                <a:gridCol w="6126604">
                  <a:extLst>
                    <a:ext uri="{9D8B030D-6E8A-4147-A177-3AD203B41FA5}">
                      <a16:colId xmlns:a16="http://schemas.microsoft.com/office/drawing/2014/main" xmlns="" val="20001"/>
                    </a:ext>
                  </a:extLst>
                </a:gridCol>
                <a:gridCol w="1492162">
                  <a:extLst>
                    <a:ext uri="{9D8B030D-6E8A-4147-A177-3AD203B41FA5}">
                      <a16:colId xmlns:a16="http://schemas.microsoft.com/office/drawing/2014/main" xmlns="" val="20002"/>
                    </a:ext>
                  </a:extLst>
                </a:gridCol>
              </a:tblGrid>
              <a:tr h="1212276">
                <a:tc>
                  <a:txBody>
                    <a:bodyPr/>
                    <a:lstStyle/>
                    <a:p>
                      <a:pPr algn="l">
                        <a:lnSpc>
                          <a:spcPct val="150000"/>
                        </a:lnSpc>
                        <a:spcAft>
                          <a:spcPts val="0"/>
                        </a:spcAft>
                      </a:pPr>
                      <a:r>
                        <a:rPr lang="pl-PL" sz="600">
                          <a:solidFill>
                            <a:srgbClr val="000000"/>
                          </a:solidFill>
                          <a:effectLst/>
                          <a:latin typeface="Times New Roman" panose="02020603050405020304" pitchFamily="18" charset="0"/>
                          <a:ea typeface="Times New Roman" panose="02020603050405020304" pitchFamily="18" charset="0"/>
                        </a:rPr>
                        <a:t>Bank zrzeszający</a:t>
                      </a:r>
                      <a:endParaRPr lang="pl-PL" sz="700">
                        <a:solidFill>
                          <a:srgbClr val="FFFFFF"/>
                        </a:solidFill>
                        <a:effectLst/>
                        <a:latin typeface="Times New Roman" panose="02020603050405020304" pitchFamily="18" charset="0"/>
                        <a:ea typeface="Times New Roman" panose="02020603050405020304" pitchFamily="18" charset="0"/>
                      </a:endParaRPr>
                    </a:p>
                  </a:txBody>
                  <a:tcPr marL="40271" marR="4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l-PL" sz="600">
                          <a:solidFill>
                            <a:srgbClr val="000000"/>
                          </a:solidFill>
                          <a:effectLst/>
                          <a:latin typeface="Times New Roman" panose="02020603050405020304" pitchFamily="18" charset="0"/>
                          <a:ea typeface="Times New Roman" panose="02020603050405020304" pitchFamily="18" charset="0"/>
                        </a:rPr>
                        <a:t>Bank w formie spółki akcyjnej, utworzony przez banki spółdzielcze, jeżeli bank ten zrzesza co najmniej jeden bank spółdzielczy na zasadach określonych w art. 16 oraz posiada kapitał założycielski wynoszący co najmniej czterokrotność kwoty określonej w art. 32 ust. 1 ustawy – Prawo bankowe lub dwukrotność tej kwoty w przypadku banku, którego działalność ogranicza się wyłącznie do świadczenia usług na rzecz zrzeszonych banków (apeksowy bank zrzeszający) – art. 2 pkt. 2 u.f.b.s.</a:t>
                      </a:r>
                      <a:endParaRPr lang="pl-PL" sz="700">
                        <a:solidFill>
                          <a:srgbClr val="FFFFFF"/>
                        </a:solidFill>
                        <a:effectLst/>
                        <a:latin typeface="Times New Roman" panose="02020603050405020304" pitchFamily="18" charset="0"/>
                        <a:ea typeface="Times New Roman" panose="02020603050405020304" pitchFamily="18" charset="0"/>
                      </a:endParaRPr>
                    </a:p>
                  </a:txBody>
                  <a:tcPr marL="40271" marR="4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l-PL" sz="600">
                          <a:solidFill>
                            <a:srgbClr val="000000"/>
                          </a:solidFill>
                          <a:effectLst/>
                          <a:latin typeface="Times New Roman" panose="02020603050405020304" pitchFamily="18" charset="0"/>
                          <a:ea typeface="Times New Roman" panose="02020603050405020304" pitchFamily="18" charset="0"/>
                        </a:rPr>
                        <a:t> </a:t>
                      </a:r>
                      <a:endParaRPr lang="pl-PL" sz="700">
                        <a:solidFill>
                          <a:srgbClr val="FFFFFF"/>
                        </a:solidFill>
                        <a:effectLst/>
                        <a:latin typeface="Times New Roman" panose="02020603050405020304" pitchFamily="18" charset="0"/>
                        <a:ea typeface="Times New Roman" panose="02020603050405020304" pitchFamily="18" charset="0"/>
                      </a:endParaRPr>
                    </a:p>
                  </a:txBody>
                  <a:tcPr marL="40271" marR="4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757672">
                <a:tc>
                  <a:txBody>
                    <a:bodyPr/>
                    <a:lstStyle/>
                    <a:p>
                      <a:pPr algn="l">
                        <a:lnSpc>
                          <a:spcPct val="150000"/>
                        </a:lnSpc>
                        <a:spcAft>
                          <a:spcPts val="0"/>
                        </a:spcAft>
                      </a:pPr>
                      <a:r>
                        <a:rPr lang="pl-PL" sz="600">
                          <a:solidFill>
                            <a:srgbClr val="000000"/>
                          </a:solidFill>
                          <a:effectLst/>
                          <a:latin typeface="Times New Roman" panose="02020603050405020304" pitchFamily="18" charset="0"/>
                          <a:ea typeface="Times New Roman" panose="02020603050405020304" pitchFamily="18" charset="0"/>
                        </a:rPr>
                        <a:t>Bank państwowy</a:t>
                      </a:r>
                      <a:endParaRPr lang="pl-PL" sz="700">
                        <a:solidFill>
                          <a:srgbClr val="FFFFFF"/>
                        </a:solidFill>
                        <a:effectLst/>
                        <a:latin typeface="Times New Roman" panose="02020603050405020304" pitchFamily="18" charset="0"/>
                        <a:ea typeface="Times New Roman" panose="02020603050405020304" pitchFamily="18" charset="0"/>
                      </a:endParaRPr>
                    </a:p>
                  </a:txBody>
                  <a:tcPr marL="40271" marR="4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l-PL" sz="600">
                          <a:solidFill>
                            <a:srgbClr val="000000"/>
                          </a:solidFill>
                          <a:effectLst/>
                          <a:latin typeface="Times New Roman" panose="02020603050405020304" pitchFamily="18" charset="0"/>
                          <a:ea typeface="Times New Roman" panose="02020603050405020304" pitchFamily="18" charset="0"/>
                        </a:rPr>
                        <a:t>Brak definicji legalnej. Może być utworzony przez Radę Ministrów w drodze rozporządzenia po zasięgnięciu opinii KNF.  Bank państwowy nie jest przedsiębiorstwem państwowym, państwową jednostką organizacyjną ani jednostką sektora finansów publicznych w rozumieniu odrębnych przepisów (art. 14–19 pr. bank.). </a:t>
                      </a:r>
                      <a:endParaRPr lang="pl-PL" sz="700">
                        <a:solidFill>
                          <a:srgbClr val="FFFFFF"/>
                        </a:solidFill>
                        <a:effectLst/>
                        <a:latin typeface="Times New Roman" panose="02020603050405020304" pitchFamily="18" charset="0"/>
                        <a:ea typeface="Times New Roman" panose="02020603050405020304" pitchFamily="18" charset="0"/>
                      </a:endParaRPr>
                    </a:p>
                  </a:txBody>
                  <a:tcPr marL="40271" marR="4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l-PL" sz="600">
                          <a:solidFill>
                            <a:srgbClr val="000000"/>
                          </a:solidFill>
                          <a:effectLst/>
                          <a:latin typeface="Times New Roman" panose="02020603050405020304" pitchFamily="18" charset="0"/>
                          <a:ea typeface="Times New Roman" panose="02020603050405020304" pitchFamily="18" charset="0"/>
                        </a:rPr>
                        <a:t>rozporządze-nie RM/KNF</a:t>
                      </a:r>
                      <a:endParaRPr lang="pl-PL" sz="700">
                        <a:solidFill>
                          <a:srgbClr val="FFFFFF"/>
                        </a:solidFill>
                        <a:effectLst/>
                        <a:latin typeface="Times New Roman" panose="02020603050405020304" pitchFamily="18" charset="0"/>
                        <a:ea typeface="Times New Roman" panose="02020603050405020304" pitchFamily="18" charset="0"/>
                      </a:endParaRPr>
                    </a:p>
                  </a:txBody>
                  <a:tcPr marL="40271" marR="4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212276">
                <a:tc>
                  <a:txBody>
                    <a:bodyPr/>
                    <a:lstStyle/>
                    <a:p>
                      <a:pPr algn="l">
                        <a:lnSpc>
                          <a:spcPct val="150000"/>
                        </a:lnSpc>
                        <a:spcAft>
                          <a:spcPts val="0"/>
                        </a:spcAft>
                      </a:pPr>
                      <a:r>
                        <a:rPr lang="pl-PL" sz="600">
                          <a:solidFill>
                            <a:srgbClr val="000000"/>
                          </a:solidFill>
                          <a:effectLst/>
                          <a:latin typeface="Times New Roman" panose="02020603050405020304" pitchFamily="18" charset="0"/>
                          <a:ea typeface="Times New Roman" panose="02020603050405020304" pitchFamily="18" charset="0"/>
                        </a:rPr>
                        <a:t>Bank hipoteczny</a:t>
                      </a:r>
                      <a:endParaRPr lang="pl-PL" sz="700">
                        <a:solidFill>
                          <a:srgbClr val="FFFFFF"/>
                        </a:solidFill>
                        <a:effectLst/>
                        <a:latin typeface="Times New Roman" panose="02020603050405020304" pitchFamily="18" charset="0"/>
                        <a:ea typeface="Times New Roman" panose="02020603050405020304" pitchFamily="18" charset="0"/>
                      </a:endParaRPr>
                    </a:p>
                  </a:txBody>
                  <a:tcPr marL="40271" marR="4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l-PL" sz="600">
                          <a:solidFill>
                            <a:srgbClr val="000000"/>
                          </a:solidFill>
                          <a:effectLst/>
                          <a:latin typeface="Times New Roman" panose="02020603050405020304" pitchFamily="18" charset="0"/>
                          <a:ea typeface="Times New Roman" panose="02020603050405020304" pitchFamily="18" charset="0"/>
                        </a:rPr>
                        <a:t>Brak definicji legalnej. Bank hipoteczny jest tworzony wyłącznie w formie spółki akcyjnej. Statut banku hipotecznego określa jego nazwę, która zawiera dodatkowo wyrazy ,,bank hipoteczny''. Do zasad tworzenia, organizacji i działania banków hipotecznych nieuregulowanych u.l.z.b.h. stosuje się odpowiednio przepisy Prawa bankowego oraz przepisy o Narodowym Banku Polskim. Bank hipoteczny może wykonywać wyłącznie czynności określone w art. 12, 15 i 15a u.l.z.b.h.</a:t>
                      </a:r>
                      <a:endParaRPr lang="pl-PL" sz="700">
                        <a:solidFill>
                          <a:srgbClr val="FFFFFF"/>
                        </a:solidFill>
                        <a:effectLst/>
                        <a:latin typeface="Times New Roman" panose="02020603050405020304" pitchFamily="18" charset="0"/>
                        <a:ea typeface="Times New Roman" panose="02020603050405020304" pitchFamily="18" charset="0"/>
                      </a:endParaRPr>
                    </a:p>
                  </a:txBody>
                  <a:tcPr marL="40271" marR="4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l-PL" sz="600">
                          <a:solidFill>
                            <a:srgbClr val="000000"/>
                          </a:solidFill>
                          <a:effectLst/>
                          <a:latin typeface="Times New Roman" panose="02020603050405020304" pitchFamily="18" charset="0"/>
                          <a:ea typeface="Times New Roman" panose="02020603050405020304" pitchFamily="18" charset="0"/>
                        </a:rPr>
                        <a:t> </a:t>
                      </a:r>
                      <a:endParaRPr lang="pl-PL" sz="700">
                        <a:solidFill>
                          <a:srgbClr val="FFFFFF"/>
                        </a:solidFill>
                        <a:effectLst/>
                        <a:latin typeface="Times New Roman" panose="02020603050405020304" pitchFamily="18" charset="0"/>
                        <a:ea typeface="Times New Roman" panose="02020603050405020304" pitchFamily="18" charset="0"/>
                      </a:endParaRPr>
                    </a:p>
                  </a:txBody>
                  <a:tcPr marL="40271" marR="4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03069">
                <a:tc>
                  <a:txBody>
                    <a:bodyPr/>
                    <a:lstStyle/>
                    <a:p>
                      <a:pPr algn="l">
                        <a:lnSpc>
                          <a:spcPct val="150000"/>
                        </a:lnSpc>
                        <a:spcAft>
                          <a:spcPts val="0"/>
                        </a:spcAft>
                      </a:pPr>
                      <a:r>
                        <a:rPr lang="pl-PL" sz="600" dirty="0">
                          <a:solidFill>
                            <a:srgbClr val="000000"/>
                          </a:solidFill>
                          <a:effectLst/>
                          <a:latin typeface="Times New Roman" panose="02020603050405020304" pitchFamily="18" charset="0"/>
                          <a:ea typeface="Times New Roman" panose="02020603050405020304" pitchFamily="18" charset="0"/>
                        </a:rPr>
                        <a:t>Bank zagraniczny</a:t>
                      </a:r>
                      <a:endParaRPr lang="pl-PL" sz="700" dirty="0">
                        <a:solidFill>
                          <a:srgbClr val="FFFFFF"/>
                        </a:solidFill>
                        <a:effectLst/>
                        <a:latin typeface="Times New Roman" panose="02020603050405020304" pitchFamily="18" charset="0"/>
                        <a:ea typeface="Times New Roman" panose="02020603050405020304" pitchFamily="18" charset="0"/>
                      </a:endParaRPr>
                    </a:p>
                  </a:txBody>
                  <a:tcPr marL="40271" marR="4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l-PL" sz="600">
                          <a:solidFill>
                            <a:srgbClr val="000000"/>
                          </a:solidFill>
                          <a:effectLst/>
                          <a:latin typeface="Times New Roman" panose="02020603050405020304" pitchFamily="18" charset="0"/>
                          <a:ea typeface="Times New Roman" panose="02020603050405020304" pitchFamily="18" charset="0"/>
                        </a:rPr>
                        <a:t>Bank mający siedzibę na terytorium państwa niebędącego państwem członkowskim (art. 4 ust.1 pkt 2 pr. bank.).</a:t>
                      </a:r>
                      <a:endParaRPr lang="pl-PL" sz="700">
                        <a:solidFill>
                          <a:srgbClr val="FFFFFF"/>
                        </a:solidFill>
                        <a:effectLst/>
                        <a:latin typeface="Times New Roman" panose="02020603050405020304" pitchFamily="18" charset="0"/>
                        <a:ea typeface="Times New Roman" panose="02020603050405020304" pitchFamily="18" charset="0"/>
                      </a:endParaRPr>
                    </a:p>
                  </a:txBody>
                  <a:tcPr marL="40271" marR="4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l-PL" sz="600">
                          <a:solidFill>
                            <a:srgbClr val="000000"/>
                          </a:solidFill>
                          <a:effectLst/>
                          <a:latin typeface="Times New Roman" panose="02020603050405020304" pitchFamily="18" charset="0"/>
                          <a:ea typeface="Times New Roman" panose="02020603050405020304" pitchFamily="18" charset="0"/>
                        </a:rPr>
                        <a:t>WWN*</a:t>
                      </a:r>
                      <a:endParaRPr lang="pl-PL" sz="700">
                        <a:solidFill>
                          <a:srgbClr val="FFFFFF"/>
                        </a:solidFill>
                        <a:effectLst/>
                        <a:latin typeface="Times New Roman" panose="02020603050405020304" pitchFamily="18" charset="0"/>
                        <a:ea typeface="Times New Roman" panose="02020603050405020304" pitchFamily="18" charset="0"/>
                      </a:endParaRPr>
                    </a:p>
                  </a:txBody>
                  <a:tcPr marL="40271" marR="4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909207">
                <a:tc>
                  <a:txBody>
                    <a:bodyPr/>
                    <a:lstStyle/>
                    <a:p>
                      <a:pPr algn="just">
                        <a:lnSpc>
                          <a:spcPct val="150000"/>
                        </a:lnSpc>
                        <a:spcAft>
                          <a:spcPts val="0"/>
                        </a:spcAft>
                      </a:pPr>
                      <a:r>
                        <a:rPr lang="pl-PL" sz="600">
                          <a:solidFill>
                            <a:srgbClr val="000000"/>
                          </a:solidFill>
                          <a:effectLst/>
                          <a:latin typeface="Times New Roman" panose="02020603050405020304" pitchFamily="18" charset="0"/>
                          <a:ea typeface="Times New Roman" panose="02020603050405020304" pitchFamily="18" charset="0"/>
                        </a:rPr>
                        <a:t>Oddział banku zagranicznego</a:t>
                      </a:r>
                      <a:endParaRPr lang="pl-PL" sz="700">
                        <a:solidFill>
                          <a:srgbClr val="FFFFFF"/>
                        </a:solidFill>
                        <a:effectLst/>
                        <a:latin typeface="Times New Roman" panose="02020603050405020304" pitchFamily="18" charset="0"/>
                        <a:ea typeface="Times New Roman" panose="02020603050405020304" pitchFamily="18" charset="0"/>
                      </a:endParaRPr>
                    </a:p>
                  </a:txBody>
                  <a:tcPr marL="40271" marR="4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l-PL" sz="600">
                          <a:solidFill>
                            <a:srgbClr val="000000"/>
                          </a:solidFill>
                          <a:effectLst/>
                          <a:latin typeface="Times New Roman" panose="02020603050405020304" pitchFamily="18" charset="0"/>
                          <a:ea typeface="Times New Roman" panose="02020603050405020304" pitchFamily="18" charset="0"/>
                        </a:rPr>
                        <a:t>Jednostka organizacyjna banku zagranicznego wykonująca w jego imieniu i na jego rzecz wszystkie lub niektóre czynności wynikające z zezwolenia udzielonego temu bankowi, przy czym wszystkie jednostki organizacyjne danego banku zagranicznego odpowiadające powyższym cechom, utworzone na terytorium Rzeczypospolitej Polskiej, uważa się za jeden oddział (art. 4 pkt 20 pr. bank.)</a:t>
                      </a:r>
                      <a:endParaRPr lang="pl-PL" sz="700">
                        <a:solidFill>
                          <a:srgbClr val="FFFFFF"/>
                        </a:solidFill>
                        <a:effectLst/>
                        <a:latin typeface="Times New Roman" panose="02020603050405020304" pitchFamily="18" charset="0"/>
                        <a:ea typeface="Times New Roman" panose="02020603050405020304" pitchFamily="18" charset="0"/>
                      </a:endParaRPr>
                    </a:p>
                  </a:txBody>
                  <a:tcPr marL="40271" marR="4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l-PL" sz="600">
                          <a:solidFill>
                            <a:srgbClr val="000000"/>
                          </a:solidFill>
                          <a:effectLst/>
                          <a:latin typeface="Times New Roman" panose="02020603050405020304" pitchFamily="18" charset="0"/>
                          <a:ea typeface="Times New Roman" panose="02020603050405020304" pitchFamily="18" charset="0"/>
                        </a:rPr>
                        <a:t>zezwolenie/</a:t>
                      </a:r>
                      <a:br>
                        <a:rPr lang="pl-PL" sz="600">
                          <a:solidFill>
                            <a:srgbClr val="000000"/>
                          </a:solidFill>
                          <a:effectLst/>
                          <a:latin typeface="Times New Roman" panose="02020603050405020304" pitchFamily="18" charset="0"/>
                          <a:ea typeface="Times New Roman" panose="02020603050405020304" pitchFamily="18" charset="0"/>
                        </a:rPr>
                      </a:br>
                      <a:r>
                        <a:rPr lang="pl-PL" sz="600">
                          <a:solidFill>
                            <a:srgbClr val="000000"/>
                          </a:solidFill>
                          <a:effectLst/>
                          <a:latin typeface="Times New Roman" panose="02020603050405020304" pitchFamily="18" charset="0"/>
                          <a:ea typeface="Times New Roman" panose="02020603050405020304" pitchFamily="18" charset="0"/>
                        </a:rPr>
                        <a:t>KNF</a:t>
                      </a:r>
                      <a:endParaRPr lang="pl-PL" sz="700">
                        <a:solidFill>
                          <a:srgbClr val="FFFFFF"/>
                        </a:solidFill>
                        <a:effectLst/>
                        <a:latin typeface="Times New Roman" panose="02020603050405020304" pitchFamily="18" charset="0"/>
                        <a:ea typeface="Times New Roman" panose="02020603050405020304" pitchFamily="18" charset="0"/>
                      </a:endParaRPr>
                    </a:p>
                  </a:txBody>
                  <a:tcPr marL="40271" marR="4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060741">
                <a:tc>
                  <a:txBody>
                    <a:bodyPr/>
                    <a:lstStyle/>
                    <a:p>
                      <a:pPr algn="just">
                        <a:lnSpc>
                          <a:spcPct val="150000"/>
                        </a:lnSpc>
                        <a:spcAft>
                          <a:spcPts val="0"/>
                        </a:spcAft>
                      </a:pPr>
                      <a:r>
                        <a:rPr lang="pl-PL" sz="600">
                          <a:solidFill>
                            <a:srgbClr val="000000"/>
                          </a:solidFill>
                          <a:effectLst/>
                          <a:latin typeface="Times New Roman" panose="02020603050405020304" pitchFamily="18" charset="0"/>
                          <a:ea typeface="Times New Roman" panose="02020603050405020304" pitchFamily="18" charset="0"/>
                        </a:rPr>
                        <a:t>Oddział banku krajowego za granicą</a:t>
                      </a:r>
                      <a:endParaRPr lang="pl-PL" sz="700">
                        <a:solidFill>
                          <a:srgbClr val="FFFFFF"/>
                        </a:solidFill>
                        <a:effectLst/>
                        <a:latin typeface="Times New Roman" panose="02020603050405020304" pitchFamily="18" charset="0"/>
                        <a:ea typeface="Times New Roman" panose="02020603050405020304" pitchFamily="18" charset="0"/>
                      </a:endParaRPr>
                    </a:p>
                  </a:txBody>
                  <a:tcPr marL="40271" marR="4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l-PL" sz="600">
                          <a:solidFill>
                            <a:srgbClr val="000000"/>
                          </a:solidFill>
                          <a:effectLst/>
                          <a:latin typeface="Times New Roman" panose="02020603050405020304" pitchFamily="18" charset="0"/>
                          <a:ea typeface="Times New Roman" panose="02020603050405020304" pitchFamily="18" charset="0"/>
                        </a:rPr>
                        <a:t>Jednostka organizacyjna banku krajowego wykonująca w jego imieniu i na jego rzecz wszystkie lub niektóre czynności wynikające z zezwolenia udzielonego bankowi krajowemu, przy czym wszystkie jednostki organizacyjne danego banku krajowego odpowiadające powyższym cechom, utworzone na terytorium innego niż Rzeczpospolita Polska państwa, uważa się za jeden oddział (art. 4 pkt 19 pr. bank.).</a:t>
                      </a:r>
                      <a:endParaRPr lang="pl-PL" sz="700">
                        <a:solidFill>
                          <a:srgbClr val="FFFFFF"/>
                        </a:solidFill>
                        <a:effectLst/>
                        <a:latin typeface="Times New Roman" panose="02020603050405020304" pitchFamily="18" charset="0"/>
                        <a:ea typeface="Times New Roman" panose="02020603050405020304" pitchFamily="18" charset="0"/>
                      </a:endParaRPr>
                    </a:p>
                  </a:txBody>
                  <a:tcPr marL="40271" marR="4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l-PL" sz="600">
                          <a:solidFill>
                            <a:srgbClr val="000000"/>
                          </a:solidFill>
                          <a:effectLst/>
                          <a:latin typeface="Times New Roman" panose="02020603050405020304" pitchFamily="18" charset="0"/>
                          <a:ea typeface="Times New Roman" panose="02020603050405020304" pitchFamily="18" charset="0"/>
                        </a:rPr>
                        <a:t>zezwolenie /KNF</a:t>
                      </a:r>
                      <a:endParaRPr lang="pl-PL" sz="700">
                        <a:solidFill>
                          <a:srgbClr val="FFFFFF"/>
                        </a:solidFill>
                        <a:effectLst/>
                        <a:latin typeface="Times New Roman" panose="02020603050405020304" pitchFamily="18" charset="0"/>
                        <a:ea typeface="Times New Roman" panose="02020603050405020304" pitchFamily="18" charset="0"/>
                      </a:endParaRPr>
                    </a:p>
                  </a:txBody>
                  <a:tcPr marL="40271" marR="4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606138">
                <a:tc>
                  <a:txBody>
                    <a:bodyPr/>
                    <a:lstStyle/>
                    <a:p>
                      <a:pPr algn="l">
                        <a:lnSpc>
                          <a:spcPct val="150000"/>
                        </a:lnSpc>
                        <a:spcAft>
                          <a:spcPts val="0"/>
                        </a:spcAft>
                      </a:pPr>
                      <a:r>
                        <a:rPr lang="pl-PL" sz="600">
                          <a:solidFill>
                            <a:srgbClr val="000000"/>
                          </a:solidFill>
                          <a:effectLst/>
                          <a:latin typeface="Times New Roman" panose="02020603050405020304" pitchFamily="18" charset="0"/>
                          <a:ea typeface="Times New Roman" panose="02020603050405020304" pitchFamily="18" charset="0"/>
                        </a:rPr>
                        <a:t>Instytucja kredytowa</a:t>
                      </a:r>
                      <a:endParaRPr lang="pl-PL" sz="700">
                        <a:solidFill>
                          <a:srgbClr val="FFFFFF"/>
                        </a:solidFill>
                        <a:effectLst/>
                        <a:latin typeface="Times New Roman" panose="02020603050405020304" pitchFamily="18" charset="0"/>
                        <a:ea typeface="Times New Roman" panose="02020603050405020304" pitchFamily="18" charset="0"/>
                      </a:endParaRPr>
                    </a:p>
                  </a:txBody>
                  <a:tcPr marL="40271" marR="4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l-PL" sz="600">
                          <a:solidFill>
                            <a:srgbClr val="000000"/>
                          </a:solidFill>
                          <a:effectLst/>
                          <a:latin typeface="Times New Roman" panose="02020603050405020304" pitchFamily="18" charset="0"/>
                          <a:ea typeface="Times New Roman" panose="02020603050405020304" pitchFamily="18" charset="0"/>
                        </a:rPr>
                        <a:t>Instytucja kredytowa - instytucja, o której mowa w art. 4 ust. 1 pkt 1 rozporządzenia nr 575/2013, mającą siedzibę na terytorium innego niż Rzeczpospolita Polska państwa członkowskiego (art. 4 pkt 17 pr. bank).</a:t>
                      </a:r>
                      <a:endParaRPr lang="pl-PL" sz="700">
                        <a:solidFill>
                          <a:srgbClr val="FFFFFF"/>
                        </a:solidFill>
                        <a:effectLst/>
                        <a:latin typeface="Times New Roman" panose="02020603050405020304" pitchFamily="18" charset="0"/>
                        <a:ea typeface="Times New Roman" panose="02020603050405020304" pitchFamily="18" charset="0"/>
                      </a:endParaRPr>
                    </a:p>
                  </a:txBody>
                  <a:tcPr marL="40271" marR="4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l-PL" sz="600">
                          <a:solidFill>
                            <a:srgbClr val="000000"/>
                          </a:solidFill>
                          <a:effectLst/>
                          <a:latin typeface="Times New Roman" panose="02020603050405020304" pitchFamily="18" charset="0"/>
                          <a:ea typeface="Times New Roman" panose="02020603050405020304" pitchFamily="18" charset="0"/>
                        </a:rPr>
                        <a:t>WWN*</a:t>
                      </a:r>
                      <a:endParaRPr lang="pl-PL" sz="700">
                        <a:solidFill>
                          <a:srgbClr val="FFFFFF"/>
                        </a:solidFill>
                        <a:effectLst/>
                        <a:latin typeface="Times New Roman" panose="02020603050405020304" pitchFamily="18" charset="0"/>
                        <a:ea typeface="Times New Roman" panose="02020603050405020304" pitchFamily="18" charset="0"/>
                      </a:endParaRPr>
                    </a:p>
                  </a:txBody>
                  <a:tcPr marL="40271" marR="4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54603">
                <a:tc>
                  <a:txBody>
                    <a:bodyPr/>
                    <a:lstStyle/>
                    <a:p>
                      <a:pPr algn="l">
                        <a:lnSpc>
                          <a:spcPct val="150000"/>
                        </a:lnSpc>
                        <a:spcAft>
                          <a:spcPts val="0"/>
                        </a:spcAft>
                      </a:pPr>
                      <a:r>
                        <a:rPr lang="pl-PL" sz="600">
                          <a:solidFill>
                            <a:srgbClr val="000000"/>
                          </a:solidFill>
                          <a:effectLst/>
                          <a:latin typeface="Times New Roman" panose="02020603050405020304" pitchFamily="18" charset="0"/>
                          <a:ea typeface="Times New Roman" panose="02020603050405020304" pitchFamily="18" charset="0"/>
                        </a:rPr>
                        <a:t>Oddział instytucji kredytowej</a:t>
                      </a:r>
                      <a:endParaRPr lang="pl-PL" sz="700">
                        <a:solidFill>
                          <a:srgbClr val="FFFFFF"/>
                        </a:solidFill>
                        <a:effectLst/>
                        <a:latin typeface="Times New Roman" panose="02020603050405020304" pitchFamily="18" charset="0"/>
                        <a:ea typeface="Times New Roman" panose="02020603050405020304" pitchFamily="18" charset="0"/>
                      </a:endParaRPr>
                    </a:p>
                  </a:txBody>
                  <a:tcPr marL="40271" marR="4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l-PL" sz="600">
                          <a:solidFill>
                            <a:srgbClr val="000000"/>
                          </a:solidFill>
                          <a:effectLst/>
                          <a:latin typeface="Times New Roman" panose="02020603050405020304" pitchFamily="18" charset="0"/>
                          <a:ea typeface="Times New Roman" panose="02020603050405020304" pitchFamily="18" charset="0"/>
                        </a:rPr>
                        <a:t>Oddział, o którym mowa w art. 4 ust. 1 pkt 17 rozporządzenia nr 575/2013, niebędący oddziałem banku krajowego ani oddziałem banku zagranicznego (art. 4 pkt. 18 pr. bank.).</a:t>
                      </a:r>
                      <a:endParaRPr lang="pl-PL" sz="700">
                        <a:solidFill>
                          <a:srgbClr val="FFFFFF"/>
                        </a:solidFill>
                        <a:effectLst/>
                        <a:latin typeface="Times New Roman" panose="02020603050405020304" pitchFamily="18" charset="0"/>
                        <a:ea typeface="Times New Roman" panose="02020603050405020304" pitchFamily="18" charset="0"/>
                      </a:endParaRPr>
                    </a:p>
                  </a:txBody>
                  <a:tcPr marL="40271" marR="4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l-PL" sz="600" dirty="0">
                          <a:solidFill>
                            <a:srgbClr val="000000"/>
                          </a:solidFill>
                          <a:effectLst/>
                          <a:latin typeface="Times New Roman" panose="02020603050405020304" pitchFamily="18" charset="0"/>
                          <a:ea typeface="Times New Roman" panose="02020603050405020304" pitchFamily="18" charset="0"/>
                        </a:rPr>
                        <a:t>notyfikacja/</a:t>
                      </a:r>
                      <a:br>
                        <a:rPr lang="pl-PL" sz="600" dirty="0">
                          <a:solidFill>
                            <a:srgbClr val="000000"/>
                          </a:solidFill>
                          <a:effectLst/>
                          <a:latin typeface="Times New Roman" panose="02020603050405020304" pitchFamily="18" charset="0"/>
                          <a:ea typeface="Times New Roman" panose="02020603050405020304" pitchFamily="18" charset="0"/>
                        </a:rPr>
                      </a:br>
                      <a:r>
                        <a:rPr lang="pl-PL" sz="600" dirty="0">
                          <a:solidFill>
                            <a:srgbClr val="000000"/>
                          </a:solidFill>
                          <a:effectLst/>
                          <a:latin typeface="Times New Roman" panose="02020603050405020304" pitchFamily="18" charset="0"/>
                          <a:ea typeface="Times New Roman" panose="02020603050405020304" pitchFamily="18" charset="0"/>
                        </a:rPr>
                        <a:t>WWN</a:t>
                      </a:r>
                      <a:endParaRPr lang="pl-PL" sz="700" dirty="0">
                        <a:solidFill>
                          <a:srgbClr val="FFFFFF"/>
                        </a:solidFill>
                        <a:effectLst/>
                        <a:latin typeface="Times New Roman" panose="02020603050405020304" pitchFamily="18" charset="0"/>
                        <a:ea typeface="Times New Roman" panose="02020603050405020304" pitchFamily="18" charset="0"/>
                      </a:endParaRPr>
                    </a:p>
                  </a:txBody>
                  <a:tcPr marL="40271" marR="40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16849462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val="2923100772"/>
              </p:ext>
            </p:extLst>
          </p:nvPr>
        </p:nvGraphicFramePr>
        <p:xfrm>
          <a:off x="1416908" y="313037"/>
          <a:ext cx="9432323" cy="5972507"/>
        </p:xfrm>
        <a:graphic>
          <a:graphicData uri="http://schemas.openxmlformats.org/drawingml/2006/table">
            <a:tbl>
              <a:tblPr firstRow="1" firstCol="1" bandRow="1"/>
              <a:tblGrid>
                <a:gridCol w="6369965">
                  <a:extLst>
                    <a:ext uri="{9D8B030D-6E8A-4147-A177-3AD203B41FA5}">
                      <a16:colId xmlns:a16="http://schemas.microsoft.com/office/drawing/2014/main" xmlns="" val="20000"/>
                    </a:ext>
                  </a:extLst>
                </a:gridCol>
                <a:gridCol w="1551434">
                  <a:extLst>
                    <a:ext uri="{9D8B030D-6E8A-4147-A177-3AD203B41FA5}">
                      <a16:colId xmlns:a16="http://schemas.microsoft.com/office/drawing/2014/main" xmlns="" val="20001"/>
                    </a:ext>
                  </a:extLst>
                </a:gridCol>
                <a:gridCol w="1510924">
                  <a:extLst>
                    <a:ext uri="{9D8B030D-6E8A-4147-A177-3AD203B41FA5}">
                      <a16:colId xmlns:a16="http://schemas.microsoft.com/office/drawing/2014/main" xmlns="" val="20002"/>
                    </a:ext>
                  </a:extLst>
                </a:gridCol>
              </a:tblGrid>
              <a:tr h="233058">
                <a:tc gridSpan="3">
                  <a:txBody>
                    <a:bodyPr/>
                    <a:lstStyle/>
                    <a:p>
                      <a:pPr algn="ctr">
                        <a:lnSpc>
                          <a:spcPct val="150000"/>
                        </a:lnSpc>
                        <a:spcAft>
                          <a:spcPts val="0"/>
                        </a:spcAft>
                      </a:pPr>
                      <a:r>
                        <a:rPr lang="pl-PL" sz="1200" b="1">
                          <a:solidFill>
                            <a:srgbClr val="000000"/>
                          </a:solidFill>
                          <a:effectLst/>
                          <a:latin typeface="Times New Roman" panose="02020603050405020304" pitchFamily="18" charset="0"/>
                          <a:ea typeface="Times New Roman" panose="02020603050405020304" pitchFamily="18" charset="0"/>
                        </a:rPr>
                        <a:t>SEKTOR USŁUG PŁATNICZYCH</a:t>
                      </a:r>
                      <a:endParaRPr lang="pl-PL" sz="1200">
                        <a:solidFill>
                          <a:srgbClr val="FFFFFF"/>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xmlns="" val="10000"/>
                  </a:ext>
                </a:extLst>
              </a:tr>
              <a:tr h="1027384">
                <a:tc>
                  <a:txBody>
                    <a:bodyPr/>
                    <a:lstStyle/>
                    <a:p>
                      <a:pPr algn="just">
                        <a:lnSpc>
                          <a:spcPct val="150000"/>
                        </a:lnSpc>
                        <a:spcAft>
                          <a:spcPts val="0"/>
                        </a:spcAft>
                      </a:pPr>
                      <a:r>
                        <a:rPr lang="pl-PL" sz="1200">
                          <a:solidFill>
                            <a:srgbClr val="000000"/>
                          </a:solidFill>
                          <a:effectLst/>
                          <a:latin typeface="Times New Roman" panose="02020603050405020304" pitchFamily="18" charset="0"/>
                          <a:ea typeface="Times New Roman" panose="02020603050405020304" pitchFamily="18" charset="0"/>
                        </a:rPr>
                        <a:t>Osoba prawna, która zgodnie z art. 60 ust. 1 u.u.p. uzyskała zezwolenie na prowadzenie działalności w charakterze instytucji płatniczej (art. 2 pkt 16 u.u.p.).</a:t>
                      </a:r>
                      <a:endParaRPr lang="pl-PL" sz="1200">
                        <a:solidFill>
                          <a:srgbClr val="FFFFFF"/>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50000"/>
                        </a:lnSpc>
                        <a:spcAft>
                          <a:spcPts val="0"/>
                        </a:spcAft>
                      </a:pPr>
                      <a:r>
                        <a:rPr lang="pl-PL" sz="1200">
                          <a:solidFill>
                            <a:srgbClr val="000000"/>
                          </a:solidFill>
                          <a:effectLst/>
                          <a:latin typeface="Times New Roman" panose="02020603050405020304" pitchFamily="18" charset="0"/>
                          <a:ea typeface="Times New Roman" panose="02020603050405020304" pitchFamily="18" charset="0"/>
                        </a:rPr>
                        <a:t>zezwolenie/</a:t>
                      </a:r>
                      <a:br>
                        <a:rPr lang="pl-PL" sz="1200">
                          <a:solidFill>
                            <a:srgbClr val="000000"/>
                          </a:solidFill>
                          <a:effectLst/>
                          <a:latin typeface="Times New Roman" panose="02020603050405020304" pitchFamily="18" charset="0"/>
                          <a:ea typeface="Times New Roman" panose="02020603050405020304" pitchFamily="18" charset="0"/>
                        </a:rPr>
                      </a:br>
                      <a:r>
                        <a:rPr lang="pl-PL" sz="1200">
                          <a:solidFill>
                            <a:srgbClr val="000000"/>
                          </a:solidFill>
                          <a:effectLst/>
                          <a:latin typeface="Times New Roman" panose="02020603050405020304" pitchFamily="18" charset="0"/>
                          <a:ea typeface="Times New Roman" panose="02020603050405020304" pitchFamily="18" charset="0"/>
                        </a:rPr>
                        <a:t>KNF</a:t>
                      </a:r>
                      <a:endParaRPr lang="pl-PL" sz="1200">
                        <a:solidFill>
                          <a:srgbClr val="FFFFFF"/>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pl-PL" sz="12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1556934">
                <a:tc>
                  <a:txBody>
                    <a:bodyPr/>
                    <a:lstStyle/>
                    <a:p>
                      <a:pPr algn="just">
                        <a:lnSpc>
                          <a:spcPct val="150000"/>
                        </a:lnSpc>
                        <a:spcAft>
                          <a:spcPts val="0"/>
                        </a:spcAft>
                      </a:pPr>
                      <a:r>
                        <a:rPr lang="pl-PL" sz="1200" dirty="0">
                          <a:solidFill>
                            <a:srgbClr val="000000"/>
                          </a:solidFill>
                          <a:effectLst/>
                          <a:latin typeface="Times New Roman" panose="02020603050405020304" pitchFamily="18" charset="0"/>
                          <a:ea typeface="Times New Roman" panose="02020603050405020304" pitchFamily="18" charset="0"/>
                        </a:rPr>
                        <a:t>Instytucja płatnicza wykonująca oprócz usług płatniczych, wydawania pieniądza elektronicznego lub działalności, o której mowa w art. 74 ust. 1 pkt 1 i 2 oraz ust. 3 </a:t>
                      </a:r>
                      <a:r>
                        <a:rPr lang="pl-PL" sz="1200" dirty="0" err="1">
                          <a:solidFill>
                            <a:srgbClr val="000000"/>
                          </a:solidFill>
                          <a:effectLst/>
                          <a:latin typeface="Times New Roman" panose="02020603050405020304" pitchFamily="18" charset="0"/>
                          <a:ea typeface="Times New Roman" panose="02020603050405020304" pitchFamily="18" charset="0"/>
                        </a:rPr>
                        <a:t>u.u.p</a:t>
                      </a:r>
                      <a:r>
                        <a:rPr lang="pl-PL" sz="1200" dirty="0">
                          <a:solidFill>
                            <a:srgbClr val="000000"/>
                          </a:solidFill>
                          <a:effectLst/>
                          <a:latin typeface="Times New Roman" panose="02020603050405020304" pitchFamily="18" charset="0"/>
                          <a:ea typeface="Times New Roman" panose="02020603050405020304" pitchFamily="18" charset="0"/>
                        </a:rPr>
                        <a:t>., inną działalność gospodarczą (art. 2 pkt 9 </a:t>
                      </a:r>
                      <a:r>
                        <a:rPr lang="pl-PL" sz="1200" dirty="0" err="1">
                          <a:solidFill>
                            <a:srgbClr val="000000"/>
                          </a:solidFill>
                          <a:effectLst/>
                          <a:latin typeface="Times New Roman" panose="02020603050405020304" pitchFamily="18" charset="0"/>
                          <a:ea typeface="Times New Roman" panose="02020603050405020304" pitchFamily="18" charset="0"/>
                        </a:rPr>
                        <a:t>u.u.p</a:t>
                      </a:r>
                      <a:r>
                        <a:rPr lang="pl-PL" sz="1200" dirty="0">
                          <a:solidFill>
                            <a:srgbClr val="000000"/>
                          </a:solidFill>
                          <a:effectLst/>
                          <a:latin typeface="Times New Roman" panose="02020603050405020304" pitchFamily="18" charset="0"/>
                          <a:ea typeface="Times New Roman" panose="02020603050405020304" pitchFamily="18" charset="0"/>
                        </a:rPr>
                        <a:t>.).</a:t>
                      </a:r>
                      <a:endParaRPr lang="pl-PL" sz="1200" dirty="0">
                        <a:solidFill>
                          <a:srgbClr val="FFFFFF"/>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pl-PL"/>
                    </a:p>
                  </a:txBody>
                  <a:tcPr/>
                </a:tc>
                <a:tc>
                  <a:txBody>
                    <a:bodyPr/>
                    <a:lstStyle/>
                    <a:p>
                      <a:pPr>
                        <a:lnSpc>
                          <a:spcPct val="107000"/>
                        </a:lnSpc>
                        <a:spcAft>
                          <a:spcPts val="800"/>
                        </a:spcAft>
                      </a:pPr>
                      <a:r>
                        <a:rPr lang="pl-PL" sz="12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2"/>
                  </a:ext>
                </a:extLst>
              </a:tr>
              <a:tr h="1027384">
                <a:tc>
                  <a:txBody>
                    <a:bodyPr/>
                    <a:lstStyle/>
                    <a:p>
                      <a:pPr algn="just">
                        <a:lnSpc>
                          <a:spcPct val="150000"/>
                        </a:lnSpc>
                        <a:spcAft>
                          <a:spcPts val="0"/>
                        </a:spcAft>
                      </a:pPr>
                      <a:r>
                        <a:rPr lang="pl-PL" sz="1200">
                          <a:solidFill>
                            <a:srgbClr val="000000"/>
                          </a:solidFill>
                          <a:effectLst/>
                          <a:latin typeface="Times New Roman" panose="02020603050405020304" pitchFamily="18" charset="0"/>
                          <a:ea typeface="Times New Roman" panose="02020603050405020304" pitchFamily="18" charset="0"/>
                        </a:rPr>
                        <a:t>Osoba prawna, której właściwe organy nadzorcze wydały zezwolenie na świadczenie usług płatniczych (art. 2 pkt 32 u.u.p.).</a:t>
                      </a:r>
                      <a:endParaRPr lang="pl-PL" sz="1200">
                        <a:solidFill>
                          <a:srgbClr val="FFFFFF"/>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l-PL" sz="1200">
                          <a:solidFill>
                            <a:srgbClr val="000000"/>
                          </a:solidFill>
                          <a:effectLst/>
                          <a:latin typeface="Times New Roman" panose="02020603050405020304" pitchFamily="18" charset="0"/>
                          <a:ea typeface="Times New Roman" panose="02020603050405020304" pitchFamily="18" charset="0"/>
                        </a:rPr>
                        <a:t>WWN*</a:t>
                      </a:r>
                      <a:endParaRPr lang="pl-PL" sz="1200">
                        <a:solidFill>
                          <a:srgbClr val="FFFFFF"/>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pl-PL" sz="12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3"/>
                  </a:ext>
                </a:extLst>
              </a:tr>
              <a:tr h="2086485">
                <a:tc>
                  <a:txBody>
                    <a:bodyPr/>
                    <a:lstStyle/>
                    <a:p>
                      <a:pPr algn="just">
                        <a:lnSpc>
                          <a:spcPct val="150000"/>
                        </a:lnSpc>
                        <a:spcAft>
                          <a:spcPts val="0"/>
                        </a:spcAft>
                      </a:pPr>
                      <a:r>
                        <a:rPr lang="pl-PL" sz="1200">
                          <a:solidFill>
                            <a:srgbClr val="000000"/>
                          </a:solidFill>
                          <a:effectLst/>
                          <a:latin typeface="Times New Roman" panose="02020603050405020304" pitchFamily="18" charset="0"/>
                          <a:ea typeface="Times New Roman" panose="02020603050405020304" pitchFamily="18" charset="0"/>
                        </a:rPr>
                        <a:t>Osoba fizyczna, osoba prawna oraz jednostka organizacyjna niebędącą osobą prawną, której ustawa przyznaje zdolność prawną, wpisana do rejestru biur usług płatniczych, prowadząca działalność w zakresie świadczenia usługi płatniczej, o której mowa w art. 3 ust. 1 pkt 6 u.u.p. (art. 2 pkt 2a u.u.p.).</a:t>
                      </a:r>
                      <a:endParaRPr lang="pl-PL" sz="1200">
                        <a:solidFill>
                          <a:srgbClr val="FFFFFF"/>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pl-PL" sz="1200" dirty="0">
                          <a:solidFill>
                            <a:srgbClr val="000000"/>
                          </a:solidFill>
                          <a:effectLst/>
                          <a:latin typeface="Times New Roman" panose="02020603050405020304" pitchFamily="18" charset="0"/>
                          <a:ea typeface="Times New Roman" panose="02020603050405020304" pitchFamily="18" charset="0"/>
                        </a:rPr>
                        <a:t>wpis do rejestru/KNF</a:t>
                      </a:r>
                      <a:endParaRPr lang="pl-PL" sz="1200" dirty="0">
                        <a:solidFill>
                          <a:srgbClr val="FFFFFF"/>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pl-PL"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2937167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val="4034623795"/>
              </p:ext>
            </p:extLst>
          </p:nvPr>
        </p:nvGraphicFramePr>
        <p:xfrm>
          <a:off x="2088861" y="293617"/>
          <a:ext cx="6741767" cy="5863903"/>
        </p:xfrm>
        <a:graphic>
          <a:graphicData uri="http://schemas.openxmlformats.org/drawingml/2006/table">
            <a:tbl>
              <a:tblPr firstRow="1" firstCol="1" bandRow="1"/>
              <a:tblGrid>
                <a:gridCol w="1078620">
                  <a:extLst>
                    <a:ext uri="{9D8B030D-6E8A-4147-A177-3AD203B41FA5}">
                      <a16:colId xmlns:a16="http://schemas.microsoft.com/office/drawing/2014/main" xmlns="" val="20000"/>
                    </a:ext>
                  </a:extLst>
                </a:gridCol>
                <a:gridCol w="4554000">
                  <a:extLst>
                    <a:ext uri="{9D8B030D-6E8A-4147-A177-3AD203B41FA5}">
                      <a16:colId xmlns:a16="http://schemas.microsoft.com/office/drawing/2014/main" xmlns="" val="20001"/>
                    </a:ext>
                  </a:extLst>
                </a:gridCol>
                <a:gridCol w="1109147">
                  <a:extLst>
                    <a:ext uri="{9D8B030D-6E8A-4147-A177-3AD203B41FA5}">
                      <a16:colId xmlns:a16="http://schemas.microsoft.com/office/drawing/2014/main" xmlns="" val="20002"/>
                    </a:ext>
                  </a:extLst>
                </a:gridCol>
              </a:tblGrid>
              <a:tr h="687020">
                <a:tc>
                  <a:txBody>
                    <a:bodyPr/>
                    <a:lstStyle/>
                    <a:p>
                      <a:pPr algn="l">
                        <a:lnSpc>
                          <a:spcPct val="150000"/>
                        </a:lnSpc>
                        <a:spcAft>
                          <a:spcPts val="0"/>
                        </a:spcAft>
                      </a:pPr>
                      <a:r>
                        <a:rPr lang="pl-PL" sz="1000" dirty="0">
                          <a:solidFill>
                            <a:srgbClr val="000000"/>
                          </a:solidFill>
                          <a:effectLst/>
                          <a:latin typeface="Times New Roman" panose="02020603050405020304" pitchFamily="18" charset="0"/>
                          <a:ea typeface="Times New Roman" panose="02020603050405020304" pitchFamily="18" charset="0"/>
                        </a:rPr>
                        <a:t>Hybrydowe biuro usług płatniczych</a:t>
                      </a:r>
                      <a:endParaRPr lang="pl-PL" sz="1200" dirty="0">
                        <a:solidFill>
                          <a:srgbClr val="FFFFFF"/>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l-PL" sz="1000">
                          <a:solidFill>
                            <a:srgbClr val="000000"/>
                          </a:solidFill>
                          <a:effectLst/>
                          <a:latin typeface="Times New Roman" panose="02020603050405020304" pitchFamily="18" charset="0"/>
                          <a:ea typeface="Times New Roman" panose="02020603050405020304" pitchFamily="18" charset="0"/>
                        </a:rPr>
                        <a:t>Biuro usług płatniczych wykonujące oprócz usługi płatniczej, o której mowa w art. 3 ust. 1 pkt 6 u.u.p., inną działalność gospodarczą (art. 2 pkt. 9a u.u.p.).</a:t>
                      </a:r>
                      <a:endParaRPr lang="pl-PL" sz="1200">
                        <a:solidFill>
                          <a:srgbClr val="FFFFFF"/>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l-PL" sz="1000">
                          <a:solidFill>
                            <a:srgbClr val="000000"/>
                          </a:solidFill>
                          <a:effectLst/>
                          <a:latin typeface="Times New Roman" panose="02020603050405020304" pitchFamily="18" charset="0"/>
                          <a:ea typeface="Times New Roman" panose="02020603050405020304" pitchFamily="18" charset="0"/>
                        </a:rPr>
                        <a:t> </a:t>
                      </a:r>
                      <a:endParaRPr lang="pl-PL" sz="1200">
                        <a:solidFill>
                          <a:srgbClr val="FFFFFF"/>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374039">
                <a:tc>
                  <a:txBody>
                    <a:bodyPr/>
                    <a:lstStyle/>
                    <a:p>
                      <a:pPr algn="l">
                        <a:lnSpc>
                          <a:spcPct val="150000"/>
                        </a:lnSpc>
                        <a:spcAft>
                          <a:spcPts val="0"/>
                        </a:spcAft>
                      </a:pPr>
                      <a:r>
                        <a:rPr lang="pl-PL" sz="1000">
                          <a:solidFill>
                            <a:srgbClr val="000000"/>
                          </a:solidFill>
                          <a:effectLst/>
                          <a:latin typeface="Times New Roman" panose="02020603050405020304" pitchFamily="18" charset="0"/>
                          <a:ea typeface="Times New Roman" panose="02020603050405020304" pitchFamily="18" charset="0"/>
                        </a:rPr>
                        <a:t>Krajowa instytucja pieniądza elektroniczne-go</a:t>
                      </a:r>
                      <a:endParaRPr lang="pl-PL" sz="1200">
                        <a:solidFill>
                          <a:srgbClr val="FFFFFF"/>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l-PL" sz="1000">
                          <a:solidFill>
                            <a:srgbClr val="000000"/>
                          </a:solidFill>
                          <a:effectLst/>
                          <a:latin typeface="Times New Roman" panose="02020603050405020304" pitchFamily="18" charset="0"/>
                          <a:ea typeface="Times New Roman" panose="02020603050405020304" pitchFamily="18" charset="0"/>
                        </a:rPr>
                        <a:t>Osoba prawna, która zgodnie z art. 60 ust. 1 u.u.p. uzyskała zezwolenie na prowadzenie działalności w charakterze instytucji płatniczej (art. 2 pkt 16 u.u.p.).</a:t>
                      </a:r>
                      <a:endParaRPr lang="pl-PL" sz="1200">
                        <a:solidFill>
                          <a:srgbClr val="FFFFFF"/>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50000"/>
                        </a:lnSpc>
                        <a:spcAft>
                          <a:spcPts val="0"/>
                        </a:spcAft>
                      </a:pPr>
                      <a:endParaRPr lang="pl-PL" sz="1200">
                        <a:solidFill>
                          <a:srgbClr val="FFFFFF"/>
                        </a:solidFill>
                        <a:effectLst/>
                        <a:latin typeface="Times New Roman" panose="02020603050405020304" pitchFamily="18" charset="0"/>
                        <a:ea typeface="Times New Roman" panose="02020603050405020304" pitchFamily="18" charset="0"/>
                      </a:endParaRPr>
                    </a:p>
                    <a:p>
                      <a:pPr>
                        <a:lnSpc>
                          <a:spcPct val="107000"/>
                        </a:lnSpc>
                        <a:spcAft>
                          <a:spcPts val="800"/>
                        </a:spcAft>
                      </a:pPr>
                      <a:r>
                        <a:rPr lang="pl-PL" sz="1000" b="1">
                          <a:effectLst/>
                          <a:latin typeface="Times New Roman" panose="02020603050405020304" pitchFamily="18" charset="0"/>
                          <a:ea typeface="Calibri" panose="020F0502020204030204" pitchFamily="34" charset="0"/>
                          <a:cs typeface="Times New Roman" panose="02020603050405020304" pitchFamily="18" charset="0"/>
                        </a:rPr>
                        <a:t>katalog </a:t>
                      </a:r>
                      <a:br>
                        <a:rPr lang="pl-PL" sz="1000" b="1">
                          <a:effectLst/>
                          <a:latin typeface="Times New Roman" panose="02020603050405020304" pitchFamily="18" charset="0"/>
                          <a:ea typeface="Calibri" panose="020F0502020204030204" pitchFamily="34" charset="0"/>
                          <a:cs typeface="Times New Roman" panose="02020603050405020304" pitchFamily="18" charset="0"/>
                        </a:rPr>
                      </a:br>
                      <a:r>
                        <a:rPr lang="pl-PL" sz="1000" b="1">
                          <a:effectLst/>
                          <a:latin typeface="Times New Roman" panose="02020603050405020304" pitchFamily="18" charset="0"/>
                          <a:ea typeface="Calibri" panose="020F0502020204030204" pitchFamily="34" charset="0"/>
                          <a:cs typeface="Times New Roman" panose="02020603050405020304" pitchFamily="18" charset="0"/>
                        </a:rPr>
                        <a:t>instytucji finansowych</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l-PL" sz="1000" b="1">
                          <a:effectLst/>
                          <a:latin typeface="Times New Roman" panose="02020603050405020304" pitchFamily="18" charset="0"/>
                          <a:ea typeface="Calibri" panose="020F0502020204030204" pitchFamily="34" charset="0"/>
                          <a:cs typeface="Times New Roman" panose="02020603050405020304" pitchFamily="18" charset="0"/>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l-PL" sz="900">
                          <a:effectLst/>
                          <a:latin typeface="Times New Roman" panose="02020603050405020304" pitchFamily="18" charset="0"/>
                          <a:ea typeface="Calibri" panose="020F0502020204030204" pitchFamily="34" charset="0"/>
                          <a:cs typeface="Times New Roman" panose="02020603050405020304" pitchFamily="18" charset="0"/>
                        </a:rPr>
                        <a:t>Katalog instytucji finansowych</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p>
                      <a:r>
                        <a:rPr lang="pl-PL" sz="1000">
                          <a:solidFill>
                            <a:srgbClr val="000000"/>
                          </a:solidFill>
                          <a:effectLst/>
                          <a:latin typeface="Calibri" panose="020F0502020204030204" pitchFamily="34" charset="0"/>
                        </a:rPr>
                        <a:t>zezwolenie/</a:t>
                      </a:r>
                      <a:br>
                        <a:rPr lang="pl-PL" sz="1000">
                          <a:solidFill>
                            <a:srgbClr val="000000"/>
                          </a:solidFill>
                          <a:effectLst/>
                          <a:latin typeface="Calibri" panose="020F0502020204030204" pitchFamily="34" charset="0"/>
                        </a:rPr>
                      </a:br>
                      <a:r>
                        <a:rPr lang="pl-PL" sz="1000">
                          <a:solidFill>
                            <a:srgbClr val="000000"/>
                          </a:solidFill>
                          <a:effectLst/>
                          <a:latin typeface="Calibri" panose="020F0502020204030204" pitchFamily="34" charset="0"/>
                        </a:rPr>
                        <a:t>KNF</a:t>
                      </a:r>
                      <a:r>
                        <a:rPr lang="pl-PL" sz="1100">
                          <a:effectLst/>
                          <a:latin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398276">
                <a:tc>
                  <a:txBody>
                    <a:bodyPr/>
                    <a:lstStyle/>
                    <a:p>
                      <a:pPr algn="l">
                        <a:lnSpc>
                          <a:spcPct val="150000"/>
                        </a:lnSpc>
                        <a:spcAft>
                          <a:spcPts val="0"/>
                        </a:spcAft>
                      </a:pPr>
                      <a:r>
                        <a:rPr lang="pl-PL" sz="1000" dirty="0">
                          <a:solidFill>
                            <a:srgbClr val="000000"/>
                          </a:solidFill>
                          <a:effectLst/>
                          <a:latin typeface="Times New Roman" panose="02020603050405020304" pitchFamily="18" charset="0"/>
                          <a:ea typeface="Times New Roman" panose="02020603050405020304" pitchFamily="18" charset="0"/>
                        </a:rPr>
                        <a:t>Hybrydowa instytucja pieniądza </a:t>
                      </a:r>
                      <a:r>
                        <a:rPr lang="pl-PL" sz="1000" dirty="0" smtClean="0">
                          <a:solidFill>
                            <a:srgbClr val="000000"/>
                          </a:solidFill>
                          <a:effectLst/>
                          <a:latin typeface="Times New Roman" panose="02020603050405020304" pitchFamily="18" charset="0"/>
                          <a:ea typeface="Times New Roman" panose="02020603050405020304" pitchFamily="18" charset="0"/>
                        </a:rPr>
                        <a:t>elektronicznego</a:t>
                      </a:r>
                      <a:endParaRPr lang="pl-PL" sz="1200" dirty="0">
                        <a:solidFill>
                          <a:srgbClr val="FFFFFF"/>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l-PL" sz="1000">
                          <a:solidFill>
                            <a:srgbClr val="000000"/>
                          </a:solidFill>
                          <a:effectLst/>
                          <a:latin typeface="Times New Roman" panose="02020603050405020304" pitchFamily="18" charset="0"/>
                          <a:ea typeface="Times New Roman" panose="02020603050405020304" pitchFamily="18" charset="0"/>
                        </a:rPr>
                        <a:t>Instytucja pieniądza elektronicznego wykonująca oprócz wydawania pieniądza elektronicznego, usług płatniczych lub działalności, o której mowa w art. 132j ust. 1 pkt 1 i 2 oraz ust. 3, inną działalność gospodarczą (art. 2 pkt 8 u.u.p.).</a:t>
                      </a:r>
                      <a:endParaRPr lang="pl-PL" sz="1200">
                        <a:solidFill>
                          <a:srgbClr val="FFFFFF"/>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pl-PL"/>
                    </a:p>
                  </a:txBody>
                  <a:tcPr/>
                </a:tc>
                <a:extLst>
                  <a:ext uri="{0D108BD9-81ED-4DB2-BD59-A6C34878D82A}">
                    <a16:rowId xmlns:a16="http://schemas.microsoft.com/office/drawing/2014/main" xmlns="" val="10002"/>
                  </a:ext>
                </a:extLst>
              </a:tr>
              <a:tr h="1030529">
                <a:tc>
                  <a:txBody>
                    <a:bodyPr/>
                    <a:lstStyle/>
                    <a:p>
                      <a:pPr algn="l">
                        <a:lnSpc>
                          <a:spcPct val="150000"/>
                        </a:lnSpc>
                        <a:spcAft>
                          <a:spcPts val="0"/>
                        </a:spcAft>
                      </a:pPr>
                      <a:r>
                        <a:rPr lang="pl-PL" sz="1000">
                          <a:solidFill>
                            <a:srgbClr val="000000"/>
                          </a:solidFill>
                          <a:effectLst/>
                          <a:latin typeface="Times New Roman" panose="02020603050405020304" pitchFamily="18" charset="0"/>
                          <a:ea typeface="Times New Roman" panose="02020603050405020304" pitchFamily="18" charset="0"/>
                        </a:rPr>
                        <a:t>Unijna instytucja pieniądza elektronicznego</a:t>
                      </a:r>
                      <a:endParaRPr lang="pl-PL" sz="1200">
                        <a:solidFill>
                          <a:srgbClr val="FFFFFF"/>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l-PL" sz="1000">
                          <a:solidFill>
                            <a:srgbClr val="000000"/>
                          </a:solidFill>
                          <a:effectLst/>
                          <a:latin typeface="Times New Roman" panose="02020603050405020304" pitchFamily="18" charset="0"/>
                          <a:ea typeface="Times New Roman" panose="02020603050405020304" pitchFamily="18" charset="0"/>
                        </a:rPr>
                        <a:t>Osoba prawna, której właściwe organy nadzorcze wydały zezwolenie na wydawanie pieniądza elektronicznego (art. 2 pkt 31a u.u.p.).</a:t>
                      </a:r>
                      <a:endParaRPr lang="pl-PL" sz="1200">
                        <a:solidFill>
                          <a:srgbClr val="FFFFFF"/>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l-PL" sz="1000">
                          <a:solidFill>
                            <a:srgbClr val="000000"/>
                          </a:solidFill>
                          <a:effectLst/>
                          <a:latin typeface="Times New Roman" panose="02020603050405020304" pitchFamily="18" charset="0"/>
                          <a:ea typeface="Times New Roman" panose="02020603050405020304" pitchFamily="18" charset="0"/>
                        </a:rPr>
                        <a:t>WWN*</a:t>
                      </a:r>
                      <a:endParaRPr lang="pl-PL" sz="1200">
                        <a:solidFill>
                          <a:srgbClr val="FFFFFF"/>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374039">
                <a:tc>
                  <a:txBody>
                    <a:bodyPr/>
                    <a:lstStyle/>
                    <a:p>
                      <a:pPr algn="l">
                        <a:lnSpc>
                          <a:spcPct val="150000"/>
                        </a:lnSpc>
                        <a:spcAft>
                          <a:spcPts val="0"/>
                        </a:spcAft>
                      </a:pPr>
                      <a:r>
                        <a:rPr lang="pl-PL" sz="1000">
                          <a:solidFill>
                            <a:srgbClr val="000000"/>
                          </a:solidFill>
                          <a:effectLst/>
                          <a:latin typeface="Times New Roman" panose="02020603050405020304" pitchFamily="18" charset="0"/>
                          <a:ea typeface="Times New Roman" panose="02020603050405020304" pitchFamily="18" charset="0"/>
                        </a:rPr>
                        <a:t>Zagraniczna instytucja pieniądza elektronicznego</a:t>
                      </a:r>
                      <a:endParaRPr lang="pl-PL" sz="1200">
                        <a:solidFill>
                          <a:srgbClr val="FFFFFF"/>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l-PL" sz="1000">
                          <a:solidFill>
                            <a:srgbClr val="000000"/>
                          </a:solidFill>
                          <a:effectLst/>
                          <a:latin typeface="Times New Roman" panose="02020603050405020304" pitchFamily="18" charset="0"/>
                          <a:ea typeface="Times New Roman" panose="02020603050405020304" pitchFamily="18" charset="0"/>
                        </a:rPr>
                        <a:t>Podmiot z siedzibą w państwie niebędącym państwem członkowskim, inny niż bank zagraniczny, uprawniony zgodnie z prawem państwa siedziby do wydawania pieniądza elektronicznego (art. 2 pkt 35b u.u.p.).</a:t>
                      </a:r>
                      <a:endParaRPr lang="pl-PL" sz="1200">
                        <a:solidFill>
                          <a:srgbClr val="FFFFFF"/>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l-PL" sz="1000" dirty="0">
                          <a:solidFill>
                            <a:srgbClr val="000000"/>
                          </a:solidFill>
                          <a:effectLst/>
                          <a:latin typeface="Times New Roman" panose="02020603050405020304" pitchFamily="18" charset="0"/>
                          <a:ea typeface="Times New Roman" panose="02020603050405020304" pitchFamily="18" charset="0"/>
                        </a:rPr>
                        <a:t>WWN*</a:t>
                      </a:r>
                      <a:endParaRPr lang="pl-PL" sz="1200" dirty="0">
                        <a:solidFill>
                          <a:srgbClr val="FFFFFF"/>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5" name="Pole tekstowe 14"/>
          <p:cNvSpPr txBox="1">
            <a:spLocks/>
          </p:cNvSpPr>
          <p:nvPr/>
        </p:nvSpPr>
        <p:spPr>
          <a:xfrm>
            <a:off x="9710738" y="2562225"/>
            <a:ext cx="930275" cy="5524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pl-PL" sz="1000" b="1">
                <a:effectLst/>
                <a:latin typeface="Times New Roman" panose="02020603050405020304" pitchFamily="18" charset="0"/>
                <a:ea typeface="Calibri" panose="020F0502020204030204" pitchFamily="34" charset="0"/>
                <a:cs typeface="Times New Roman" panose="02020603050405020304" pitchFamily="18" charset="0"/>
              </a:rPr>
              <a:t>katalog </a:t>
            </a:r>
            <a:br>
              <a:rPr lang="pl-PL" sz="1000" b="1">
                <a:effectLst/>
                <a:latin typeface="Times New Roman" panose="02020603050405020304" pitchFamily="18" charset="0"/>
                <a:ea typeface="Calibri" panose="020F0502020204030204" pitchFamily="34" charset="0"/>
                <a:cs typeface="Times New Roman" panose="02020603050405020304" pitchFamily="18" charset="0"/>
              </a:rPr>
            </a:br>
            <a:r>
              <a:rPr lang="pl-PL" sz="1000" b="1">
                <a:effectLst/>
                <a:latin typeface="Times New Roman" panose="02020603050405020304" pitchFamily="18" charset="0"/>
                <a:ea typeface="Calibri" panose="020F0502020204030204" pitchFamily="34" charset="0"/>
                <a:cs typeface="Times New Roman" panose="02020603050405020304" pitchFamily="18" charset="0"/>
              </a:rPr>
              <a:t>instytucji finansowych</a:t>
            </a:r>
            <a:endParaRPr lang="pl-PL" sz="1100">
              <a:effectLst/>
              <a:ea typeface="Calibri" panose="020F0502020204030204" pitchFamily="34" charset="0"/>
              <a:cs typeface="Times New Roman" panose="02020603050405020304" pitchFamily="18" charset="0"/>
            </a:endParaRPr>
          </a:p>
          <a:p>
            <a:pPr>
              <a:lnSpc>
                <a:spcPct val="107000"/>
              </a:lnSpc>
              <a:spcAft>
                <a:spcPts val="800"/>
              </a:spcAft>
            </a:pPr>
            <a:r>
              <a:rPr lang="pl-PL" sz="1000" b="1">
                <a:effectLst/>
                <a:latin typeface="Times New Roman" panose="02020603050405020304" pitchFamily="18" charset="0"/>
                <a:ea typeface="Calibri" panose="020F0502020204030204" pitchFamily="34" charset="0"/>
                <a:cs typeface="Times New Roman" panose="02020603050405020304" pitchFamily="18" charset="0"/>
              </a:rPr>
              <a:t> </a:t>
            </a:r>
            <a:endParaRPr lang="pl-PL" sz="1100">
              <a:effectLst/>
              <a:ea typeface="Calibri" panose="020F0502020204030204" pitchFamily="34" charset="0"/>
              <a:cs typeface="Times New Roman" panose="02020603050405020304" pitchFamily="18" charset="0"/>
            </a:endParaRPr>
          </a:p>
        </p:txBody>
      </p:sp>
      <p:sp>
        <p:nvSpPr>
          <p:cNvPr id="6" name="Pole tekstowe 15"/>
          <p:cNvSpPr txBox="1">
            <a:spLocks/>
          </p:cNvSpPr>
          <p:nvPr/>
        </p:nvSpPr>
        <p:spPr>
          <a:xfrm>
            <a:off x="15786100" y="7319963"/>
            <a:ext cx="709613" cy="552450"/>
          </a:xfrm>
          <a:prstGeom prst="rect">
            <a:avLst/>
          </a:prstGeom>
          <a:no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pl-PL" sz="900">
                <a:effectLst/>
                <a:latin typeface="Times New Roman" panose="02020603050405020304" pitchFamily="18" charset="0"/>
                <a:ea typeface="Calibri" panose="020F0502020204030204" pitchFamily="34" charset="0"/>
                <a:cs typeface="Times New Roman" panose="02020603050405020304" pitchFamily="18" charset="0"/>
              </a:rPr>
              <a:t>Katalog instytucji finansowych</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48255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1981200" y="620713"/>
            <a:ext cx="8229600" cy="5505450"/>
          </a:xfrm>
        </p:spPr>
        <p:txBody>
          <a:bodyPr/>
          <a:lstStyle/>
          <a:p>
            <a:pPr eaLnBrk="1" hangingPunct="1">
              <a:buFontTx/>
              <a:buNone/>
            </a:pPr>
            <a:r>
              <a:rPr lang="pl-PL" altLang="pl-PL"/>
              <a:t>System bankowy</a:t>
            </a:r>
          </a:p>
          <a:p>
            <a:pPr eaLnBrk="1" hangingPunct="1">
              <a:buFontTx/>
              <a:buNone/>
            </a:pPr>
            <a:r>
              <a:rPr lang="pl-PL" altLang="pl-PL"/>
              <a:t>Zorganizowana według pewnych zasad całość, której elementami są działające w danym kraju i wdanym czasie banki oraz te organy i podmioty, które powołane są wyłącznie do działania na rzecz banków lub ich klientów. </a:t>
            </a:r>
          </a:p>
        </p:txBody>
      </p:sp>
    </p:spTree>
    <p:extLst>
      <p:ext uri="{BB962C8B-B14F-4D97-AF65-F5344CB8AC3E}">
        <p14:creationId xmlns:p14="http://schemas.microsoft.com/office/powerpoint/2010/main" val="40630446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981200" y="274639"/>
            <a:ext cx="8229600" cy="706437"/>
          </a:xfrm>
        </p:spPr>
        <p:txBody>
          <a:bodyPr/>
          <a:lstStyle/>
          <a:p>
            <a:pPr eaLnBrk="1" hangingPunct="1"/>
            <a:r>
              <a:rPr lang="pl-PL" altLang="pl-PL" sz="3200">
                <a:latin typeface="Times New Roman" pitchFamily="18" charset="0"/>
              </a:rPr>
              <a:t>Czynności bankowe</a:t>
            </a:r>
          </a:p>
        </p:txBody>
      </p:sp>
      <p:sp>
        <p:nvSpPr>
          <p:cNvPr id="33795" name="Rectangle 3"/>
          <p:cNvSpPr>
            <a:spLocks noGrp="1" noChangeArrowheads="1"/>
          </p:cNvSpPr>
          <p:nvPr>
            <p:ph type="body" idx="1"/>
          </p:nvPr>
        </p:nvSpPr>
        <p:spPr>
          <a:xfrm>
            <a:off x="1981200" y="1052513"/>
            <a:ext cx="8229600" cy="5073650"/>
          </a:xfrm>
        </p:spPr>
        <p:txBody>
          <a:bodyPr/>
          <a:lstStyle/>
          <a:p>
            <a:pPr eaLnBrk="1" hangingPunct="1">
              <a:lnSpc>
                <a:spcPct val="80000"/>
              </a:lnSpc>
              <a:buFontTx/>
              <a:buNone/>
            </a:pPr>
            <a:r>
              <a:rPr lang="pl-PL" altLang="pl-PL" sz="2000">
                <a:latin typeface="Times New Roman" pitchFamily="18" charset="0"/>
              </a:rPr>
              <a:t>Czynności bankowe zastrzeżone dla banków (sensu stricto)</a:t>
            </a:r>
          </a:p>
          <a:p>
            <a:pPr eaLnBrk="1" hangingPunct="1">
              <a:lnSpc>
                <a:spcPct val="80000"/>
              </a:lnSpc>
              <a:buFontTx/>
              <a:buNone/>
            </a:pPr>
            <a:endParaRPr lang="pl-PL" altLang="pl-PL" sz="2000">
              <a:latin typeface="Times New Roman" pitchFamily="18" charset="0"/>
            </a:endParaRPr>
          </a:p>
          <a:p>
            <a:pPr eaLnBrk="1" hangingPunct="1">
              <a:lnSpc>
                <a:spcPct val="80000"/>
              </a:lnSpc>
              <a:buFontTx/>
              <a:buNone/>
            </a:pPr>
            <a:r>
              <a:rPr lang="pl-PL" altLang="pl-PL" sz="2000">
                <a:latin typeface="Times New Roman" pitchFamily="18" charset="0"/>
              </a:rPr>
              <a:t>1) przyjmowanie wkładów pieniężnych płatnych na żądanie lub z nadejściem oznaczonego terminu oraz prowadzenie rachunków tych wkładów,</a:t>
            </a:r>
          </a:p>
          <a:p>
            <a:pPr eaLnBrk="1" hangingPunct="1">
              <a:lnSpc>
                <a:spcPct val="80000"/>
              </a:lnSpc>
              <a:buFontTx/>
              <a:buNone/>
            </a:pPr>
            <a:r>
              <a:rPr lang="pl-PL" altLang="pl-PL" sz="2000">
                <a:latin typeface="Times New Roman" pitchFamily="18" charset="0"/>
              </a:rPr>
              <a:t>2) prowadzenie innych rachunków bankowych,</a:t>
            </a:r>
          </a:p>
          <a:p>
            <a:pPr eaLnBrk="1" hangingPunct="1">
              <a:lnSpc>
                <a:spcPct val="80000"/>
              </a:lnSpc>
              <a:buFontTx/>
              <a:buNone/>
            </a:pPr>
            <a:r>
              <a:rPr lang="pl-PL" altLang="pl-PL" sz="2000">
                <a:latin typeface="Times New Roman" pitchFamily="18" charset="0"/>
              </a:rPr>
              <a:t>3) udzielanie kredytów,</a:t>
            </a:r>
          </a:p>
          <a:p>
            <a:pPr eaLnBrk="1" hangingPunct="1">
              <a:lnSpc>
                <a:spcPct val="80000"/>
              </a:lnSpc>
              <a:buFontTx/>
              <a:buNone/>
            </a:pPr>
            <a:r>
              <a:rPr lang="pl-PL" altLang="pl-PL" sz="2000">
                <a:latin typeface="Times New Roman" pitchFamily="18" charset="0"/>
              </a:rPr>
              <a:t>4) udzielanie i potwierdzanie gwarancji bankowych oraz otwieranie i potwierdzanie akredytyw,</a:t>
            </a:r>
          </a:p>
          <a:p>
            <a:pPr eaLnBrk="1" hangingPunct="1">
              <a:lnSpc>
                <a:spcPct val="80000"/>
              </a:lnSpc>
              <a:buFontTx/>
              <a:buNone/>
            </a:pPr>
            <a:r>
              <a:rPr lang="pl-PL" altLang="pl-PL" sz="2000">
                <a:latin typeface="Times New Roman" pitchFamily="18" charset="0"/>
              </a:rPr>
              <a:t>5) emitowanie bankowych papierów wartościowych,</a:t>
            </a:r>
          </a:p>
          <a:p>
            <a:pPr eaLnBrk="1" hangingPunct="1">
              <a:lnSpc>
                <a:spcPct val="80000"/>
              </a:lnSpc>
              <a:buFontTx/>
              <a:buNone/>
            </a:pPr>
            <a:r>
              <a:rPr lang="pl-PL" altLang="pl-PL" sz="2000">
                <a:latin typeface="Times New Roman" pitchFamily="18" charset="0"/>
              </a:rPr>
              <a:t>6) przeprowadzanie bankowych rozliczeń pieniężnych,</a:t>
            </a:r>
          </a:p>
          <a:p>
            <a:pPr eaLnBrk="1" hangingPunct="1">
              <a:lnSpc>
                <a:spcPct val="80000"/>
              </a:lnSpc>
              <a:buFontTx/>
              <a:buNone/>
            </a:pPr>
            <a:r>
              <a:rPr lang="pl-PL" altLang="pl-PL" sz="2000">
                <a:latin typeface="Times New Roman" pitchFamily="18" charset="0"/>
              </a:rPr>
              <a:t>6a) </a:t>
            </a:r>
            <a:r>
              <a:rPr lang="pl-PL" altLang="pl-PL" sz="2000" strike="sngStrike">
                <a:latin typeface="Times New Roman" pitchFamily="18" charset="0"/>
              </a:rPr>
              <a:t>wydawanie instrumentu pieniądza elektronicznego</a:t>
            </a:r>
            <a:r>
              <a:rPr lang="pl-PL" altLang="pl-PL" sz="2000">
                <a:latin typeface="Times New Roman" pitchFamily="18" charset="0"/>
              </a:rPr>
              <a:t>,</a:t>
            </a:r>
          </a:p>
          <a:p>
            <a:pPr eaLnBrk="1" hangingPunct="1">
              <a:lnSpc>
                <a:spcPct val="80000"/>
              </a:lnSpc>
              <a:buFontTx/>
              <a:buNone/>
            </a:pPr>
            <a:r>
              <a:rPr lang="pl-PL" altLang="pl-PL" sz="2000">
                <a:latin typeface="Times New Roman" pitchFamily="18" charset="0"/>
              </a:rPr>
              <a:t>7) wykonywanie innych czynności przewidzianych wyłącznie dla banku w odrębnych ustawach.</a:t>
            </a:r>
          </a:p>
          <a:p>
            <a:pPr eaLnBrk="1" hangingPunct="1">
              <a:lnSpc>
                <a:spcPct val="80000"/>
              </a:lnSpc>
              <a:buFontTx/>
              <a:buNone/>
            </a:pPr>
            <a:endParaRPr lang="pl-PL" altLang="pl-PL" sz="2000">
              <a:latin typeface="Times New Roman" pitchFamily="18" charset="0"/>
            </a:endParaRPr>
          </a:p>
          <a:p>
            <a:pPr eaLnBrk="1" hangingPunct="1">
              <a:lnSpc>
                <a:spcPct val="80000"/>
              </a:lnSpc>
              <a:buFontTx/>
              <a:buNone/>
            </a:pPr>
            <a:r>
              <a:rPr lang="pl-PL" altLang="pl-PL" sz="2000">
                <a:latin typeface="Times New Roman" pitchFamily="18" charset="0"/>
              </a:rPr>
              <a:t>art. 5 ust. 1 pr. bank.</a:t>
            </a:r>
          </a:p>
        </p:txBody>
      </p:sp>
      <p:grpSp>
        <p:nvGrpSpPr>
          <p:cNvPr id="33796" name="Grupa 11"/>
          <p:cNvGrpSpPr>
            <a:grpSpLocks/>
          </p:cNvGrpSpPr>
          <p:nvPr/>
        </p:nvGrpSpPr>
        <p:grpSpPr bwMode="auto">
          <a:xfrm>
            <a:off x="2071688" y="120650"/>
            <a:ext cx="3986212" cy="4516438"/>
            <a:chOff x="548186" y="120014"/>
            <a:chExt cx="3985942" cy="4517172"/>
          </a:xfrm>
        </p:grpSpPr>
        <p:sp>
          <p:nvSpPr>
            <p:cNvPr id="4" name="c0debb6a-e6a3-44ab-8134-356aaa4c0ebd"/>
            <p:cNvSpPr/>
            <p:nvPr/>
          </p:nvSpPr>
          <p:spPr>
            <a:xfrm>
              <a:off x="548186" y="4629247"/>
              <a:ext cx="9524" cy="7939"/>
            </a:xfrm>
            <a:custGeom>
              <a:avLst/>
              <a:gdLst>
                <a:gd name="connsiteX0" fmla="*/ 0 w 8573"/>
                <a:gd name="connsiteY0" fmla="*/ 8573 h 8573"/>
                <a:gd name="connsiteX1" fmla="*/ 4286 w 8573"/>
                <a:gd name="connsiteY1" fmla="*/ 4287 h 8573"/>
                <a:gd name="connsiteX2" fmla="*/ 8573 w 8573"/>
                <a:gd name="connsiteY2" fmla="*/ 0 h 8573"/>
              </a:gdLst>
              <a:ahLst/>
              <a:cxnLst>
                <a:cxn ang="0">
                  <a:pos x="connsiteX0" y="connsiteY0"/>
                </a:cxn>
                <a:cxn ang="0">
                  <a:pos x="connsiteX1" y="connsiteY1"/>
                </a:cxn>
                <a:cxn ang="0">
                  <a:pos x="connsiteX2" y="connsiteY2"/>
                </a:cxn>
              </a:cxnLst>
              <a:rect l="l" t="t" r="r" b="b"/>
              <a:pathLst>
                <a:path w="8573" h="8573">
                  <a:moveTo>
                    <a:pt x="0" y="8573"/>
                  </a:moveTo>
                  <a:lnTo>
                    <a:pt x="4286" y="4287"/>
                  </a:lnTo>
                  <a:lnTo>
                    <a:pt x="8573" y="0"/>
                  </a:lnTo>
                </a:path>
              </a:pathLst>
            </a:custGeom>
            <a:ln w="17162" cap="flat" cmpd="sng" algn="ctr">
              <a:solidFill>
                <a:srgbClr val="00FF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l-PL"/>
            </a:p>
          </p:txBody>
        </p:sp>
        <p:sp>
          <p:nvSpPr>
            <p:cNvPr id="7" name="0aab3c0c-c7ad-4456-82d8-50710fe9313c"/>
            <p:cNvSpPr/>
            <p:nvPr/>
          </p:nvSpPr>
          <p:spPr>
            <a:xfrm>
              <a:off x="1319659" y="120014"/>
              <a:ext cx="9524" cy="7939"/>
            </a:xfrm>
            <a:custGeom>
              <a:avLst/>
              <a:gdLst>
                <a:gd name="connsiteX0" fmla="*/ 0 w 8573"/>
                <a:gd name="connsiteY0" fmla="*/ 0 h 8573"/>
                <a:gd name="connsiteX1" fmla="*/ 4286 w 8573"/>
                <a:gd name="connsiteY1" fmla="*/ 4286 h 8573"/>
                <a:gd name="connsiteX2" fmla="*/ 8573 w 8573"/>
                <a:gd name="connsiteY2" fmla="*/ 8573 h 8573"/>
              </a:gdLst>
              <a:ahLst/>
              <a:cxnLst>
                <a:cxn ang="0">
                  <a:pos x="connsiteX0" y="connsiteY0"/>
                </a:cxn>
                <a:cxn ang="0">
                  <a:pos x="connsiteX1" y="connsiteY1"/>
                </a:cxn>
                <a:cxn ang="0">
                  <a:pos x="connsiteX2" y="connsiteY2"/>
                </a:cxn>
              </a:cxnLst>
              <a:rect l="l" t="t" r="r" b="b"/>
              <a:pathLst>
                <a:path w="8573" h="8573">
                  <a:moveTo>
                    <a:pt x="0" y="0"/>
                  </a:moveTo>
                  <a:lnTo>
                    <a:pt x="4286" y="4286"/>
                  </a:lnTo>
                  <a:lnTo>
                    <a:pt x="8573" y="8573"/>
                  </a:lnTo>
                </a:path>
              </a:pathLst>
            </a:custGeom>
            <a:ln w="17162" cap="flat" cmpd="sng" algn="ctr">
              <a:solidFill>
                <a:srgbClr val="00FF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l-PL"/>
            </a:p>
          </p:txBody>
        </p:sp>
        <p:sp>
          <p:nvSpPr>
            <p:cNvPr id="8" name="78f0a141-5314-4b0a-8d78-73ca1312e042"/>
            <p:cNvSpPr/>
            <p:nvPr/>
          </p:nvSpPr>
          <p:spPr>
            <a:xfrm>
              <a:off x="2605447" y="3386033"/>
              <a:ext cx="9524" cy="7938"/>
            </a:xfrm>
            <a:custGeom>
              <a:avLst/>
              <a:gdLst>
                <a:gd name="connsiteX0" fmla="*/ 0 w 8573"/>
                <a:gd name="connsiteY0" fmla="*/ 0 h 8572"/>
                <a:gd name="connsiteX1" fmla="*/ 4286 w 8573"/>
                <a:gd name="connsiteY1" fmla="*/ 4286 h 8572"/>
                <a:gd name="connsiteX2" fmla="*/ 8573 w 8573"/>
                <a:gd name="connsiteY2" fmla="*/ 8572 h 8572"/>
              </a:gdLst>
              <a:ahLst/>
              <a:cxnLst>
                <a:cxn ang="0">
                  <a:pos x="connsiteX0" y="connsiteY0"/>
                </a:cxn>
                <a:cxn ang="0">
                  <a:pos x="connsiteX1" y="connsiteY1"/>
                </a:cxn>
                <a:cxn ang="0">
                  <a:pos x="connsiteX2" y="connsiteY2"/>
                </a:cxn>
              </a:cxnLst>
              <a:rect l="l" t="t" r="r" b="b"/>
              <a:pathLst>
                <a:path w="8573" h="8572">
                  <a:moveTo>
                    <a:pt x="0" y="0"/>
                  </a:moveTo>
                  <a:lnTo>
                    <a:pt x="4286" y="4286"/>
                  </a:lnTo>
                  <a:lnTo>
                    <a:pt x="8573" y="8572"/>
                  </a:lnTo>
                </a:path>
              </a:pathLst>
            </a:custGeom>
            <a:ln w="17162" cap="flat" cmpd="sng" algn="ctr">
              <a:solidFill>
                <a:srgbClr val="00FF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l-PL"/>
            </a:p>
          </p:txBody>
        </p:sp>
        <p:sp>
          <p:nvSpPr>
            <p:cNvPr id="10" name="83d0dab6-6855-4a67-8e38-f2451b446999"/>
            <p:cNvSpPr/>
            <p:nvPr/>
          </p:nvSpPr>
          <p:spPr>
            <a:xfrm>
              <a:off x="4526192" y="3849658"/>
              <a:ext cx="7936" cy="7938"/>
            </a:xfrm>
            <a:custGeom>
              <a:avLst/>
              <a:gdLst>
                <a:gd name="connsiteX0" fmla="*/ 0 w 8573"/>
                <a:gd name="connsiteY0" fmla="*/ 0 h 8572"/>
                <a:gd name="connsiteX1" fmla="*/ 4286 w 8573"/>
                <a:gd name="connsiteY1" fmla="*/ 4286 h 8572"/>
                <a:gd name="connsiteX2" fmla="*/ 8573 w 8573"/>
                <a:gd name="connsiteY2" fmla="*/ 8572 h 8572"/>
              </a:gdLst>
              <a:ahLst/>
              <a:cxnLst>
                <a:cxn ang="0">
                  <a:pos x="connsiteX0" y="connsiteY0"/>
                </a:cxn>
                <a:cxn ang="0">
                  <a:pos x="connsiteX1" y="connsiteY1"/>
                </a:cxn>
                <a:cxn ang="0">
                  <a:pos x="connsiteX2" y="connsiteY2"/>
                </a:cxn>
              </a:cxnLst>
              <a:rect l="l" t="t" r="r" b="b"/>
              <a:pathLst>
                <a:path w="8573" h="8572">
                  <a:moveTo>
                    <a:pt x="0" y="0"/>
                  </a:moveTo>
                  <a:lnTo>
                    <a:pt x="4286" y="4286"/>
                  </a:lnTo>
                  <a:lnTo>
                    <a:pt x="8573" y="8572"/>
                  </a:lnTo>
                </a:path>
              </a:pathLst>
            </a:custGeom>
            <a:ln w="17162" cap="flat" cmpd="sng" algn="ctr">
              <a:solidFill>
                <a:srgbClr val="00FF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l-PL"/>
            </a:p>
          </p:txBody>
        </p:sp>
      </p:grpSp>
    </p:spTree>
    <p:extLst>
      <p:ext uri="{BB962C8B-B14F-4D97-AF65-F5344CB8AC3E}">
        <p14:creationId xmlns:p14="http://schemas.microsoft.com/office/powerpoint/2010/main" val="40731712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1912188" y="303962"/>
            <a:ext cx="8229600" cy="5434013"/>
          </a:xfrm>
        </p:spPr>
        <p:txBody>
          <a:bodyPr/>
          <a:lstStyle/>
          <a:p>
            <a:pPr eaLnBrk="1" hangingPunct="1">
              <a:lnSpc>
                <a:spcPct val="80000"/>
              </a:lnSpc>
              <a:buFontTx/>
              <a:buNone/>
            </a:pPr>
            <a:r>
              <a:rPr lang="pl-PL" altLang="pl-PL" sz="2000" dirty="0">
                <a:latin typeface="Times New Roman" pitchFamily="18" charset="0"/>
              </a:rPr>
              <a:t>Czynnościami bankowymi są również następujące czynności, o ile są one wykonywane przez banki (sensu largo):</a:t>
            </a:r>
          </a:p>
          <a:p>
            <a:pPr eaLnBrk="1" hangingPunct="1">
              <a:lnSpc>
                <a:spcPct val="80000"/>
              </a:lnSpc>
              <a:buFontTx/>
              <a:buNone/>
            </a:pPr>
            <a:r>
              <a:rPr lang="pl-PL" altLang="pl-PL" sz="2000" dirty="0">
                <a:latin typeface="Times New Roman" pitchFamily="18" charset="0"/>
              </a:rPr>
              <a:t>1) udzielanie pożyczek pieniężnych,</a:t>
            </a:r>
          </a:p>
          <a:p>
            <a:pPr eaLnBrk="1" hangingPunct="1">
              <a:lnSpc>
                <a:spcPct val="80000"/>
              </a:lnSpc>
              <a:buFontTx/>
              <a:buNone/>
            </a:pPr>
            <a:r>
              <a:rPr lang="pl-PL" altLang="pl-PL" sz="2000" dirty="0">
                <a:latin typeface="Times New Roman" pitchFamily="18" charset="0"/>
              </a:rPr>
              <a:t>2) operacje czekowe i wekslowe oraz operacje, których przedmiotem są warranty,</a:t>
            </a:r>
          </a:p>
          <a:p>
            <a:pPr eaLnBrk="1" hangingPunct="1">
              <a:lnSpc>
                <a:spcPct val="80000"/>
              </a:lnSpc>
              <a:buFontTx/>
              <a:buNone/>
            </a:pPr>
            <a:r>
              <a:rPr lang="pl-PL" altLang="pl-PL" sz="2000" dirty="0">
                <a:latin typeface="Times New Roman" pitchFamily="18" charset="0"/>
              </a:rPr>
              <a:t>3) </a:t>
            </a:r>
            <a:r>
              <a:rPr lang="pl-PL" altLang="pl-PL" sz="2000" strike="sngStrike" dirty="0">
                <a:latin typeface="Times New Roman" pitchFamily="18" charset="0"/>
              </a:rPr>
              <a:t>wydawanie kart płatniczych oraz wykonywanie operacji przy ich użyciu</a:t>
            </a:r>
          </a:p>
          <a:p>
            <a:pPr eaLnBrk="1" hangingPunct="1">
              <a:lnSpc>
                <a:spcPct val="80000"/>
              </a:lnSpc>
              <a:buFontTx/>
              <a:buNone/>
            </a:pPr>
            <a:r>
              <a:rPr lang="pl-PL" altLang="pl-PL" sz="2000" dirty="0">
                <a:solidFill>
                  <a:srgbClr val="FF0000"/>
                </a:solidFill>
                <a:latin typeface="Times New Roman" pitchFamily="18" charset="0"/>
              </a:rPr>
              <a:t>świadczenie usług płatniczych oraz wydawanie pieniądza elektronicznego</a:t>
            </a:r>
            <a:r>
              <a:rPr lang="pl-PL" altLang="pl-PL" sz="2000" dirty="0">
                <a:latin typeface="Times New Roman" pitchFamily="18" charset="0"/>
              </a:rPr>
              <a:t>,</a:t>
            </a:r>
          </a:p>
          <a:p>
            <a:pPr eaLnBrk="1" hangingPunct="1">
              <a:lnSpc>
                <a:spcPct val="80000"/>
              </a:lnSpc>
              <a:buFontTx/>
              <a:buNone/>
            </a:pPr>
            <a:r>
              <a:rPr lang="pl-PL" altLang="pl-PL" sz="2000" dirty="0">
                <a:latin typeface="Times New Roman" pitchFamily="18" charset="0"/>
              </a:rPr>
              <a:t>4) terminowe operacje finansowe,</a:t>
            </a:r>
          </a:p>
          <a:p>
            <a:pPr eaLnBrk="1" hangingPunct="1">
              <a:lnSpc>
                <a:spcPct val="80000"/>
              </a:lnSpc>
              <a:buFontTx/>
              <a:buNone/>
            </a:pPr>
            <a:r>
              <a:rPr lang="pl-PL" altLang="pl-PL" sz="2000" dirty="0">
                <a:latin typeface="Times New Roman" pitchFamily="18" charset="0"/>
              </a:rPr>
              <a:t>5) nabywanie i zbywanie wierzytelności pieniężnych,</a:t>
            </a:r>
          </a:p>
          <a:p>
            <a:pPr eaLnBrk="1" hangingPunct="1">
              <a:lnSpc>
                <a:spcPct val="80000"/>
              </a:lnSpc>
              <a:buFontTx/>
              <a:buNone/>
            </a:pPr>
            <a:r>
              <a:rPr lang="pl-PL" altLang="pl-PL" sz="2000" dirty="0">
                <a:latin typeface="Times New Roman" pitchFamily="18" charset="0"/>
              </a:rPr>
              <a:t>6) przechowywanie przedmiotów i papierów wartościowych oraz udostępnianie skrytek sejfowych,</a:t>
            </a:r>
          </a:p>
          <a:p>
            <a:pPr eaLnBrk="1" hangingPunct="1">
              <a:lnSpc>
                <a:spcPct val="80000"/>
              </a:lnSpc>
              <a:buFontTx/>
              <a:buNone/>
            </a:pPr>
            <a:r>
              <a:rPr lang="pl-PL" altLang="pl-PL" sz="2000" dirty="0">
                <a:latin typeface="Times New Roman" pitchFamily="18" charset="0"/>
              </a:rPr>
              <a:t>7) prowadzenie skupu i sprzedaży wartości dewizowych,</a:t>
            </a:r>
          </a:p>
          <a:p>
            <a:pPr eaLnBrk="1" hangingPunct="1">
              <a:lnSpc>
                <a:spcPct val="80000"/>
              </a:lnSpc>
              <a:buFontTx/>
              <a:buNone/>
            </a:pPr>
            <a:r>
              <a:rPr lang="pl-PL" altLang="pl-PL" sz="2000" dirty="0">
                <a:latin typeface="Times New Roman" pitchFamily="18" charset="0"/>
              </a:rPr>
              <a:t>8) udzielanie i potwierdzanie poręczeń,</a:t>
            </a:r>
          </a:p>
          <a:p>
            <a:pPr eaLnBrk="1" hangingPunct="1">
              <a:lnSpc>
                <a:spcPct val="80000"/>
              </a:lnSpc>
              <a:buFontTx/>
              <a:buNone/>
            </a:pPr>
            <a:r>
              <a:rPr lang="pl-PL" altLang="pl-PL" sz="2000" dirty="0">
                <a:latin typeface="Times New Roman" pitchFamily="18" charset="0"/>
              </a:rPr>
              <a:t>9) wykonywanie czynności zleconych, związanych z emisją papierów wartościowych,</a:t>
            </a:r>
          </a:p>
          <a:p>
            <a:pPr eaLnBrk="1" hangingPunct="1">
              <a:lnSpc>
                <a:spcPct val="80000"/>
              </a:lnSpc>
              <a:buFontTx/>
              <a:buNone/>
            </a:pPr>
            <a:r>
              <a:rPr lang="pl-PL" altLang="pl-PL" sz="2000" dirty="0">
                <a:latin typeface="Times New Roman" pitchFamily="18" charset="0"/>
              </a:rPr>
              <a:t>10) pośrednictwo w dokonywaniu przekazów pieniężnych oraz rozliczeń w obrocie dewizowym</a:t>
            </a:r>
            <a:r>
              <a:rPr lang="pl-PL" altLang="pl-PL" sz="2000" dirty="0">
                <a:latin typeface="Times New Roman" pitchFamily="18" charset="0"/>
              </a:rPr>
              <a:t>.</a:t>
            </a:r>
          </a:p>
          <a:p>
            <a:pPr eaLnBrk="1" hangingPunct="1">
              <a:lnSpc>
                <a:spcPct val="80000"/>
              </a:lnSpc>
              <a:buFontTx/>
              <a:buNone/>
            </a:pPr>
            <a:r>
              <a:rPr lang="pl-PL" altLang="pl-PL" sz="2000" dirty="0">
                <a:latin typeface="Times New Roman" pitchFamily="18" charset="0"/>
              </a:rPr>
              <a:t>11) pośrednictwo w zawieraniu umów lokaty strukturyzowanej;</a:t>
            </a:r>
          </a:p>
          <a:p>
            <a:pPr eaLnBrk="1" hangingPunct="1">
              <a:lnSpc>
                <a:spcPct val="80000"/>
              </a:lnSpc>
              <a:buFontTx/>
              <a:buNone/>
            </a:pPr>
            <a:r>
              <a:rPr lang="pl-PL" altLang="pl-PL" sz="2000" dirty="0">
                <a:latin typeface="Times New Roman" pitchFamily="18" charset="0"/>
              </a:rPr>
              <a:t>12) doradztwo w odniesieniu do lokat strukturyzowanych.</a:t>
            </a:r>
            <a:endParaRPr lang="pl-PL" altLang="pl-PL" sz="2000" dirty="0">
              <a:latin typeface="Times New Roman" pitchFamily="18" charset="0"/>
            </a:endParaRPr>
          </a:p>
          <a:p>
            <a:pPr eaLnBrk="1" hangingPunct="1">
              <a:lnSpc>
                <a:spcPct val="80000"/>
              </a:lnSpc>
              <a:buFontTx/>
              <a:buNone/>
            </a:pPr>
            <a:r>
              <a:rPr lang="pl-PL" altLang="pl-PL" sz="2000" dirty="0">
                <a:latin typeface="Times New Roman" pitchFamily="18" charset="0"/>
              </a:rPr>
              <a:t>art. 5 ust. 2 pr. bank. </a:t>
            </a:r>
          </a:p>
        </p:txBody>
      </p:sp>
    </p:spTree>
    <p:extLst>
      <p:ext uri="{BB962C8B-B14F-4D97-AF65-F5344CB8AC3E}">
        <p14:creationId xmlns:p14="http://schemas.microsoft.com/office/powerpoint/2010/main" val="4097318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81200" y="274639"/>
            <a:ext cx="8229600" cy="346075"/>
          </a:xfrm>
        </p:spPr>
        <p:txBody>
          <a:bodyPr/>
          <a:lstStyle/>
          <a:p>
            <a:pPr eaLnBrk="1" hangingPunct="1"/>
            <a:r>
              <a:rPr lang="pl-PL" altLang="pl-PL" sz="3200" dirty="0">
                <a:latin typeface="Times New Roman" pitchFamily="18" charset="0"/>
              </a:rPr>
              <a:t>Plan wykładu</a:t>
            </a:r>
          </a:p>
        </p:txBody>
      </p:sp>
      <p:sp>
        <p:nvSpPr>
          <p:cNvPr id="5123" name="Rectangle 3"/>
          <p:cNvSpPr>
            <a:spLocks noGrp="1" noChangeArrowheads="1"/>
          </p:cNvSpPr>
          <p:nvPr>
            <p:ph type="body" idx="1"/>
          </p:nvPr>
        </p:nvSpPr>
        <p:spPr>
          <a:xfrm>
            <a:off x="1981200" y="685539"/>
            <a:ext cx="8229600" cy="5683456"/>
          </a:xfrm>
        </p:spPr>
        <p:txBody>
          <a:bodyPr/>
          <a:lstStyle/>
          <a:p>
            <a:pPr marL="609600" indent="-609600" eaLnBrk="1" hangingPunct="1">
              <a:lnSpc>
                <a:spcPct val="90000"/>
              </a:lnSpc>
              <a:buFontTx/>
              <a:buAutoNum type="arabicPeriod"/>
            </a:pPr>
            <a:r>
              <a:rPr lang="pl-PL" altLang="pl-PL" sz="2200" dirty="0">
                <a:latin typeface="Times New Roman" pitchFamily="18" charset="0"/>
              </a:rPr>
              <a:t>Prawo bankowe i prawo rynku finansowego jako dział prawa oraz źródła prawa bankowego i prawa rynku finansowego</a:t>
            </a:r>
          </a:p>
          <a:p>
            <a:pPr marL="609600" indent="-609600" eaLnBrk="1" hangingPunct="1">
              <a:lnSpc>
                <a:spcPct val="90000"/>
              </a:lnSpc>
              <a:buFontTx/>
              <a:buAutoNum type="arabicPeriod"/>
            </a:pPr>
            <a:r>
              <a:rPr lang="pl-PL" altLang="pl-PL" sz="2200" dirty="0">
                <a:latin typeface="Times New Roman" pitchFamily="18" charset="0"/>
              </a:rPr>
              <a:t>Rynek finansowy Unii Europejskiej i Polski</a:t>
            </a:r>
          </a:p>
          <a:p>
            <a:pPr marL="609600" indent="-609600" eaLnBrk="1" hangingPunct="1">
              <a:lnSpc>
                <a:spcPct val="90000"/>
              </a:lnSpc>
              <a:buFontTx/>
              <a:buAutoNum type="arabicPeriod"/>
            </a:pPr>
            <a:r>
              <a:rPr lang="pl-PL" altLang="pl-PL" sz="2200" dirty="0">
                <a:latin typeface="Times New Roman" pitchFamily="18" charset="0"/>
              </a:rPr>
              <a:t>System bankowy Polski i Unii Europejskiej (pojęcie, struktura, elementy) </a:t>
            </a:r>
          </a:p>
          <a:p>
            <a:pPr marL="609600" indent="-609600" eaLnBrk="1" hangingPunct="1">
              <a:lnSpc>
                <a:spcPct val="90000"/>
              </a:lnSpc>
              <a:buFontTx/>
              <a:buAutoNum type="arabicPeriod"/>
            </a:pPr>
            <a:r>
              <a:rPr lang="pl-PL" altLang="pl-PL" sz="2200" dirty="0">
                <a:latin typeface="Times New Roman" pitchFamily="18" charset="0"/>
              </a:rPr>
              <a:t>Rodzaje instytucji finansowych</a:t>
            </a:r>
          </a:p>
          <a:p>
            <a:pPr marL="609600" indent="-609600" eaLnBrk="1" hangingPunct="1">
              <a:lnSpc>
                <a:spcPct val="90000"/>
              </a:lnSpc>
              <a:buFontTx/>
              <a:buAutoNum type="arabicPeriod"/>
            </a:pPr>
            <a:r>
              <a:rPr lang="pl-PL" altLang="pl-PL" sz="2200" dirty="0">
                <a:latin typeface="Times New Roman" pitchFamily="18" charset="0"/>
              </a:rPr>
              <a:t>Tworzenie i organizacja instytucji finansowych </a:t>
            </a:r>
          </a:p>
          <a:p>
            <a:pPr marL="609600" indent="-609600" eaLnBrk="1" hangingPunct="1">
              <a:lnSpc>
                <a:spcPct val="90000"/>
              </a:lnSpc>
              <a:buFontTx/>
              <a:buAutoNum type="arabicPeriod"/>
            </a:pPr>
            <a:r>
              <a:rPr lang="pl-PL" altLang="pl-PL" sz="2200" dirty="0">
                <a:latin typeface="Times New Roman" pitchFamily="18" charset="0"/>
              </a:rPr>
              <a:t>Narodowy Bank Polski (status prawny, funkcje, cele i zadania oraz organy)</a:t>
            </a:r>
          </a:p>
          <a:p>
            <a:pPr marL="609600" indent="-609600" eaLnBrk="1" hangingPunct="1">
              <a:lnSpc>
                <a:spcPct val="90000"/>
              </a:lnSpc>
              <a:buFontTx/>
              <a:buAutoNum type="arabicPeriod"/>
            </a:pPr>
            <a:r>
              <a:rPr lang="pl-PL" altLang="pl-PL" sz="2200" dirty="0">
                <a:latin typeface="Times New Roman" pitchFamily="18" charset="0"/>
              </a:rPr>
              <a:t>Nadzór finansowy</a:t>
            </a:r>
          </a:p>
          <a:p>
            <a:pPr marL="609600" indent="-609600" eaLnBrk="1" hangingPunct="1">
              <a:lnSpc>
                <a:spcPct val="90000"/>
              </a:lnSpc>
              <a:buFontTx/>
              <a:buAutoNum type="arabicPeriod"/>
            </a:pPr>
            <a:r>
              <a:rPr lang="pl-PL" altLang="pl-PL" sz="2200" dirty="0">
                <a:latin typeface="Times New Roman" pitchFamily="18" charset="0"/>
              </a:rPr>
              <a:t>Usługi finansowe </a:t>
            </a:r>
          </a:p>
          <a:p>
            <a:pPr marL="0" indent="0" eaLnBrk="1" hangingPunct="1">
              <a:lnSpc>
                <a:spcPct val="90000"/>
              </a:lnSpc>
              <a:buNone/>
            </a:pPr>
            <a:endParaRPr lang="pl-PL" altLang="pl-PL" sz="2400" dirty="0">
              <a:latin typeface="Times New Roman" pitchFamily="18" charset="0"/>
            </a:endParaRPr>
          </a:p>
        </p:txBody>
      </p:sp>
    </p:spTree>
    <p:extLst>
      <p:ext uri="{BB962C8B-B14F-4D97-AF65-F5344CB8AC3E}">
        <p14:creationId xmlns:p14="http://schemas.microsoft.com/office/powerpoint/2010/main" val="37683165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a:xfrm>
            <a:off x="1981200" y="333375"/>
            <a:ext cx="8229600" cy="5792788"/>
          </a:xfrm>
        </p:spPr>
        <p:txBody>
          <a:bodyPr/>
          <a:lstStyle/>
          <a:p>
            <a:pPr eaLnBrk="1" hangingPunct="1">
              <a:lnSpc>
                <a:spcPct val="80000"/>
              </a:lnSpc>
              <a:buFontTx/>
              <a:buNone/>
            </a:pPr>
            <a:endParaRPr lang="pl-PL" altLang="pl-PL" sz="2000" dirty="0">
              <a:latin typeface="Times New Roman" pitchFamily="18" charset="0"/>
            </a:endParaRPr>
          </a:p>
          <a:p>
            <a:pPr eaLnBrk="1" hangingPunct="1">
              <a:lnSpc>
                <a:spcPct val="80000"/>
              </a:lnSpc>
              <a:buFontTx/>
              <a:buNone/>
            </a:pPr>
            <a:r>
              <a:rPr lang="pl-PL" altLang="pl-PL" sz="2000" dirty="0">
                <a:latin typeface="Times New Roman" pitchFamily="18" charset="0"/>
              </a:rPr>
              <a:t>Art. 6. Poza wykonywaniem czynności bankowych, o których mowa w art. 5 ust. 1 i 2, banki mogą:</a:t>
            </a:r>
          </a:p>
          <a:p>
            <a:pPr eaLnBrk="1" hangingPunct="1">
              <a:lnSpc>
                <a:spcPct val="80000"/>
              </a:lnSpc>
              <a:buFontTx/>
              <a:buNone/>
            </a:pPr>
            <a:endParaRPr lang="pl-PL" altLang="pl-PL" sz="2000" dirty="0">
              <a:latin typeface="Times New Roman" pitchFamily="18" charset="0"/>
            </a:endParaRPr>
          </a:p>
          <a:p>
            <a:pPr eaLnBrk="1" hangingPunct="1">
              <a:lnSpc>
                <a:spcPct val="80000"/>
              </a:lnSpc>
              <a:buFontTx/>
              <a:buNone/>
            </a:pPr>
            <a:r>
              <a:rPr lang="pl-PL" altLang="pl-PL" sz="2000" dirty="0">
                <a:latin typeface="Times New Roman" pitchFamily="18" charset="0"/>
              </a:rPr>
              <a:t>1) obejmować lub nabywać akcje i prawa z akcji, udziały innej osoby prawnej i jednostki uczestnictwa w funduszach inwestycyjnych,</a:t>
            </a:r>
          </a:p>
          <a:p>
            <a:pPr eaLnBrk="1" hangingPunct="1">
              <a:lnSpc>
                <a:spcPct val="80000"/>
              </a:lnSpc>
              <a:buFontTx/>
              <a:buNone/>
            </a:pPr>
            <a:r>
              <a:rPr lang="pl-PL" altLang="pl-PL" sz="2000" dirty="0">
                <a:latin typeface="Times New Roman" pitchFamily="18" charset="0"/>
              </a:rPr>
              <a:t>2) zaciągać zobowiązania związane z emisją papierów wartościowych,</a:t>
            </a:r>
          </a:p>
          <a:p>
            <a:pPr eaLnBrk="1" hangingPunct="1">
              <a:lnSpc>
                <a:spcPct val="80000"/>
              </a:lnSpc>
              <a:buFontTx/>
              <a:buNone/>
            </a:pPr>
            <a:r>
              <a:rPr lang="pl-PL" altLang="pl-PL" sz="2000" dirty="0">
                <a:latin typeface="Times New Roman" pitchFamily="18" charset="0"/>
              </a:rPr>
              <a:t>3) dokonywać obrotu papierami wartościowymi,</a:t>
            </a:r>
          </a:p>
          <a:p>
            <a:pPr eaLnBrk="1" hangingPunct="1">
              <a:lnSpc>
                <a:spcPct val="80000"/>
              </a:lnSpc>
              <a:buFontTx/>
              <a:buNone/>
            </a:pPr>
            <a:r>
              <a:rPr lang="pl-PL" altLang="pl-PL" sz="2000" dirty="0">
                <a:latin typeface="Times New Roman" pitchFamily="18" charset="0"/>
              </a:rPr>
              <a:t>4) dokonywać, na warunkach uzgodnionych z dłużnikiem, zamiany wierzytelności na składniki majątku dłużnika,</a:t>
            </a:r>
          </a:p>
          <a:p>
            <a:pPr eaLnBrk="1" hangingPunct="1">
              <a:lnSpc>
                <a:spcPct val="80000"/>
              </a:lnSpc>
              <a:buFontTx/>
              <a:buNone/>
            </a:pPr>
            <a:r>
              <a:rPr lang="pl-PL" altLang="pl-PL" sz="2000" dirty="0">
                <a:latin typeface="Times New Roman" pitchFamily="18" charset="0"/>
              </a:rPr>
              <a:t>5) nabywać i zbywać nieruchomości,</a:t>
            </a:r>
          </a:p>
          <a:p>
            <a:pPr eaLnBrk="1" hangingPunct="1">
              <a:lnSpc>
                <a:spcPct val="80000"/>
              </a:lnSpc>
              <a:buFontTx/>
              <a:buNone/>
            </a:pPr>
            <a:r>
              <a:rPr lang="pl-PL" altLang="pl-PL" sz="2000" dirty="0">
                <a:latin typeface="Times New Roman" pitchFamily="18" charset="0"/>
              </a:rPr>
              <a:t>6) świadczyć usługi konsultacyjno-doradcze w sprawach finansowych,</a:t>
            </a:r>
          </a:p>
          <a:p>
            <a:pPr eaLnBrk="1" hangingPunct="1">
              <a:lnSpc>
                <a:spcPct val="80000"/>
              </a:lnSpc>
              <a:buFontTx/>
              <a:buNone/>
            </a:pPr>
            <a:r>
              <a:rPr lang="pl-PL" altLang="pl-PL" sz="2000" dirty="0">
                <a:latin typeface="Times New Roman" pitchFamily="18" charset="0"/>
              </a:rPr>
              <a:t>6a) </a:t>
            </a:r>
            <a:r>
              <a:rPr lang="pl-PL" altLang="pl-PL" sz="2000" dirty="0">
                <a:latin typeface="Times New Roman" pitchFamily="18" charset="0"/>
              </a:rPr>
              <a:t>świadczyć usługi zaufania oraz wydawać środki identyfikacji elektronicznej w rozumieniu przepisów o usługach zaufania,</a:t>
            </a:r>
            <a:endParaRPr lang="pl-PL" altLang="pl-PL" sz="2000" dirty="0">
              <a:latin typeface="Times New Roman" pitchFamily="18" charset="0"/>
            </a:endParaRPr>
          </a:p>
          <a:p>
            <a:pPr eaLnBrk="1" hangingPunct="1">
              <a:lnSpc>
                <a:spcPct val="80000"/>
              </a:lnSpc>
              <a:buFontTx/>
              <a:buNone/>
            </a:pPr>
            <a:r>
              <a:rPr lang="pl-PL" altLang="pl-PL" sz="2000" dirty="0">
                <a:latin typeface="Times New Roman" pitchFamily="18" charset="0"/>
              </a:rPr>
              <a:t>7) świadczyć inne usługi finansowe,</a:t>
            </a:r>
          </a:p>
          <a:p>
            <a:pPr eaLnBrk="1" hangingPunct="1">
              <a:lnSpc>
                <a:spcPct val="80000"/>
              </a:lnSpc>
              <a:buFontTx/>
              <a:buNone/>
            </a:pPr>
            <a:r>
              <a:rPr lang="pl-PL" altLang="pl-PL" sz="2000" dirty="0">
                <a:latin typeface="Times New Roman" pitchFamily="18" charset="0"/>
              </a:rPr>
              <a:t>8) wykonywać inne czynności, jeżeli przepisy odrębnych ustaw uprawniają je</a:t>
            </a:r>
          </a:p>
          <a:p>
            <a:pPr eaLnBrk="1" hangingPunct="1">
              <a:lnSpc>
                <a:spcPct val="80000"/>
              </a:lnSpc>
              <a:buFontTx/>
              <a:buNone/>
            </a:pPr>
            <a:r>
              <a:rPr lang="pl-PL" altLang="pl-PL" sz="2000" dirty="0">
                <a:latin typeface="Times New Roman" pitchFamily="18" charset="0"/>
              </a:rPr>
              <a:t>     do tego.</a:t>
            </a:r>
          </a:p>
          <a:p>
            <a:pPr eaLnBrk="1" hangingPunct="1">
              <a:lnSpc>
                <a:spcPct val="80000"/>
              </a:lnSpc>
              <a:buFontTx/>
              <a:buNone/>
            </a:pPr>
            <a:endParaRPr lang="pl-PL" altLang="pl-PL" sz="2000" dirty="0"/>
          </a:p>
        </p:txBody>
      </p:sp>
      <p:sp>
        <p:nvSpPr>
          <p:cNvPr id="4" name="829289ce-64ab-4c78-b1e9-850d6e0bc385"/>
          <p:cNvSpPr/>
          <p:nvPr/>
        </p:nvSpPr>
        <p:spPr bwMode="auto">
          <a:xfrm>
            <a:off x="2005014" y="6481764"/>
            <a:ext cx="7937" cy="7937"/>
          </a:xfrm>
          <a:custGeom>
            <a:avLst/>
            <a:gdLst>
              <a:gd name="connsiteX0" fmla="*/ 0 w 8573"/>
              <a:gd name="connsiteY0" fmla="*/ 0 h 8573"/>
              <a:gd name="connsiteX1" fmla="*/ 4286 w 8573"/>
              <a:gd name="connsiteY1" fmla="*/ 4286 h 8573"/>
              <a:gd name="connsiteX2" fmla="*/ 8573 w 8573"/>
              <a:gd name="connsiteY2" fmla="*/ 8573 h 8573"/>
            </a:gdLst>
            <a:ahLst/>
            <a:cxnLst>
              <a:cxn ang="0">
                <a:pos x="connsiteX0" y="connsiteY0"/>
              </a:cxn>
              <a:cxn ang="0">
                <a:pos x="connsiteX1" y="connsiteY1"/>
              </a:cxn>
              <a:cxn ang="0">
                <a:pos x="connsiteX2" y="connsiteY2"/>
              </a:cxn>
            </a:cxnLst>
            <a:rect l="l" t="t" r="r" b="b"/>
            <a:pathLst>
              <a:path w="8573" h="8573">
                <a:moveTo>
                  <a:pt x="0" y="0"/>
                </a:moveTo>
                <a:lnTo>
                  <a:pt x="4286" y="4286"/>
                </a:lnTo>
                <a:lnTo>
                  <a:pt x="8573" y="8573"/>
                </a:lnTo>
              </a:path>
            </a:pathLst>
          </a:custGeom>
          <a:ln w="17162"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l-PL"/>
          </a:p>
        </p:txBody>
      </p:sp>
    </p:spTree>
    <p:extLst>
      <p:ext uri="{BB962C8B-B14F-4D97-AF65-F5344CB8AC3E}">
        <p14:creationId xmlns:p14="http://schemas.microsoft.com/office/powerpoint/2010/main" val="19354642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981200" y="274639"/>
            <a:ext cx="8229600" cy="706437"/>
          </a:xfrm>
        </p:spPr>
        <p:txBody>
          <a:bodyPr/>
          <a:lstStyle/>
          <a:p>
            <a:pPr eaLnBrk="1" hangingPunct="1"/>
            <a:r>
              <a:rPr lang="pl-PL" altLang="pl-PL" sz="2800">
                <a:latin typeface="Times New Roman" pitchFamily="18" charset="0"/>
              </a:rPr>
              <a:t>ochrona nazwy „bank” lub „kasa”</a:t>
            </a:r>
          </a:p>
        </p:txBody>
      </p:sp>
      <p:sp>
        <p:nvSpPr>
          <p:cNvPr id="37891" name="Rectangle 3"/>
          <p:cNvSpPr>
            <a:spLocks noGrp="1" noChangeArrowheads="1"/>
          </p:cNvSpPr>
          <p:nvPr>
            <p:ph type="body" idx="1"/>
          </p:nvPr>
        </p:nvSpPr>
        <p:spPr>
          <a:xfrm>
            <a:off x="1981200" y="1196975"/>
            <a:ext cx="8229600" cy="4929188"/>
          </a:xfrm>
        </p:spPr>
        <p:txBody>
          <a:bodyPr/>
          <a:lstStyle/>
          <a:p>
            <a:pPr eaLnBrk="1" hangingPunct="1">
              <a:lnSpc>
                <a:spcPct val="90000"/>
              </a:lnSpc>
              <a:buFontTx/>
              <a:buNone/>
            </a:pPr>
            <a:r>
              <a:rPr lang="pl-PL" altLang="pl-PL" sz="2400" b="1"/>
              <a:t>Art. 3.</a:t>
            </a:r>
            <a:r>
              <a:rPr lang="pl-PL" altLang="pl-PL" sz="2400"/>
              <a:t> Wyrazy "bank" lub "kasa" mogą być używane w nazwie oraz dla określenia działalności lub reklamy wyłącznie banku w rozumieniu art. 2, z tym że:</a:t>
            </a:r>
          </a:p>
          <a:p>
            <a:pPr eaLnBrk="1" hangingPunct="1">
              <a:lnSpc>
                <a:spcPct val="90000"/>
              </a:lnSpc>
              <a:buFontTx/>
              <a:buNone/>
            </a:pPr>
            <a:r>
              <a:rPr lang="pl-PL" altLang="pl-PL" sz="2400"/>
              <a:t>  1)  nie dotyczy to jednostek organizacyjnych używających wyrazów "bank" lub "kasa", z których działalności jednoznacznie wynika, że jednostki te nie wykonują czynności bankowych,</a:t>
            </a:r>
          </a:p>
          <a:p>
            <a:pPr eaLnBrk="1" hangingPunct="1">
              <a:lnSpc>
                <a:spcPct val="90000"/>
              </a:lnSpc>
              <a:buFontTx/>
              <a:buNone/>
            </a:pPr>
            <a:r>
              <a:rPr lang="pl-PL" altLang="pl-PL" sz="2400"/>
              <a:t> 2)  wyraz "kasa" może być także używany w nazwie oraz do określenia działalności lub reklamy jednostki organizacyjnej, która na podstawie odrębnej ustawy gromadzi oszczędności oraz udziela pożyczek pieniężnych osobom fizycznym zrzeszonym w tej jednostce.</a:t>
            </a:r>
          </a:p>
        </p:txBody>
      </p:sp>
    </p:spTree>
    <p:extLst>
      <p:ext uri="{BB962C8B-B14F-4D97-AF65-F5344CB8AC3E}">
        <p14:creationId xmlns:p14="http://schemas.microsoft.com/office/powerpoint/2010/main" val="15077935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981200" y="274639"/>
            <a:ext cx="8229600" cy="922337"/>
          </a:xfrm>
        </p:spPr>
        <p:txBody>
          <a:bodyPr/>
          <a:lstStyle/>
          <a:p>
            <a:pPr eaLnBrk="1" hangingPunct="1"/>
            <a:r>
              <a:rPr lang="pl-PL" altLang="pl-PL" sz="2800">
                <a:latin typeface="Times New Roman" pitchFamily="18" charset="0"/>
              </a:rPr>
              <a:t>Sankcje za wykonywanie czynności bankowych bez zezwolenia</a:t>
            </a:r>
          </a:p>
        </p:txBody>
      </p:sp>
      <p:sp>
        <p:nvSpPr>
          <p:cNvPr id="38915" name="Rectangle 3"/>
          <p:cNvSpPr>
            <a:spLocks noGrp="1" noChangeArrowheads="1"/>
          </p:cNvSpPr>
          <p:nvPr>
            <p:ph type="body" idx="1"/>
          </p:nvPr>
        </p:nvSpPr>
        <p:spPr>
          <a:xfrm>
            <a:off x="1981200" y="1341439"/>
            <a:ext cx="8229600" cy="4784725"/>
          </a:xfrm>
        </p:spPr>
        <p:txBody>
          <a:bodyPr/>
          <a:lstStyle/>
          <a:p>
            <a:pPr eaLnBrk="1" hangingPunct="1">
              <a:buFontTx/>
              <a:buNone/>
            </a:pPr>
            <a:r>
              <a:rPr lang="pl-PL" altLang="pl-PL" b="1"/>
              <a:t>Art. 170.</a:t>
            </a:r>
          </a:p>
          <a:p>
            <a:pPr eaLnBrk="1" hangingPunct="1">
              <a:buFontTx/>
              <a:buNone/>
            </a:pPr>
            <a:r>
              <a:rPr lang="pl-PL" altLang="pl-PL"/>
              <a:t> 1. Wykonywanie czynności bankowych bez zezwolenia nie stanowi podstawy do pobierania oprocentowania, prowizji, opłat ani innego wynagrodzenia.</a:t>
            </a:r>
          </a:p>
          <a:p>
            <a:pPr eaLnBrk="1" hangingPunct="1">
              <a:buFontTx/>
              <a:buNone/>
            </a:pPr>
            <a:r>
              <a:rPr lang="pl-PL" altLang="pl-PL"/>
              <a:t>2. Kto otrzymał oprocentowanie, prowizję, opłatę lub inne wynagrodzenie za czynności, o których mowa w ust. 1, jest zobowiązany do ich zwrotu.</a:t>
            </a:r>
          </a:p>
        </p:txBody>
      </p:sp>
    </p:spTree>
    <p:extLst>
      <p:ext uri="{BB962C8B-B14F-4D97-AF65-F5344CB8AC3E}">
        <p14:creationId xmlns:p14="http://schemas.microsoft.com/office/powerpoint/2010/main" val="369543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1981200" y="476251"/>
            <a:ext cx="8229600" cy="5649913"/>
          </a:xfrm>
        </p:spPr>
        <p:txBody>
          <a:bodyPr/>
          <a:lstStyle/>
          <a:p>
            <a:pPr eaLnBrk="1" hangingPunct="1">
              <a:lnSpc>
                <a:spcPct val="80000"/>
              </a:lnSpc>
              <a:buFontTx/>
              <a:buNone/>
            </a:pPr>
            <a:r>
              <a:rPr lang="pl-PL" altLang="pl-PL" sz="2400" b="1"/>
              <a:t>Art. 171.</a:t>
            </a:r>
            <a:r>
              <a:rPr lang="pl-PL" altLang="pl-PL" sz="2400"/>
              <a:t> 1. Kto bez zezwolenia prowadzi działalność polegającą na gromadzeniu środków pieniężnych innych osób fizycznych, prawnych lub jednostek organizacyjnych niemających osobowości prawnej, w celu udzielania kredytów, pożyczek pieniężnych lub obciążania ryzykiem tych środków w inny sposób, podlega grzywnie do </a:t>
            </a:r>
            <a:r>
              <a:rPr lang="pl-PL" altLang="pl-PL" sz="2400" strike="sngStrike"/>
              <a:t>5.000.00</a:t>
            </a:r>
            <a:r>
              <a:rPr lang="pl-PL" altLang="pl-PL" sz="2400"/>
              <a:t>0 </a:t>
            </a:r>
            <a:r>
              <a:rPr lang="pl-PL" altLang="pl-PL" sz="2400">
                <a:solidFill>
                  <a:srgbClr val="FF0000"/>
                </a:solidFill>
              </a:rPr>
              <a:t>10.000.000 złotych</a:t>
            </a:r>
            <a:r>
              <a:rPr lang="pl-PL" altLang="pl-PL" sz="2400"/>
              <a:t> i karze pozbawienia wolności do </a:t>
            </a:r>
            <a:r>
              <a:rPr lang="pl-PL" altLang="pl-PL" sz="2400">
                <a:solidFill>
                  <a:srgbClr val="FF0000"/>
                </a:solidFill>
              </a:rPr>
              <a:t>lat </a:t>
            </a:r>
            <a:r>
              <a:rPr lang="pl-PL" altLang="pl-PL" sz="2400" strike="sngStrike"/>
              <a:t>3 </a:t>
            </a:r>
            <a:r>
              <a:rPr lang="pl-PL" altLang="pl-PL" sz="2400">
                <a:solidFill>
                  <a:srgbClr val="FF0000"/>
                </a:solidFill>
              </a:rPr>
              <a:t>5</a:t>
            </a:r>
            <a:r>
              <a:rPr lang="pl-PL" altLang="pl-PL" sz="2400"/>
              <a:t>.</a:t>
            </a:r>
          </a:p>
          <a:p>
            <a:pPr eaLnBrk="1" hangingPunct="1">
              <a:lnSpc>
                <a:spcPct val="80000"/>
              </a:lnSpc>
              <a:buFontTx/>
              <a:buNone/>
            </a:pPr>
            <a:r>
              <a:rPr lang="pl-PL" altLang="pl-PL" sz="2400"/>
              <a:t>2. Tej samej karze podlega, kto, prowadząc działalność zarobkową wbrew warunkom określonym w ustawie, używa w nazwie jednostki organizacyjnej niebędącej bankiem lub do określenia jej działalności lub reklamy wyrazów "bank" lub "kasa".</a:t>
            </a:r>
          </a:p>
          <a:p>
            <a:pPr eaLnBrk="1" hangingPunct="1">
              <a:lnSpc>
                <a:spcPct val="80000"/>
              </a:lnSpc>
              <a:buFontTx/>
              <a:buNone/>
            </a:pPr>
            <a:r>
              <a:rPr lang="pl-PL" altLang="pl-PL" sz="2400"/>
              <a:t>3. Tej samej karze podlega także ten, kto dopuszcza się czynu określonego w ust. 1 lub 2 działając w imieniu lub w interesie osoby prawnej lub jednostki organizacyjnej niemającej osobowości prawnej.</a:t>
            </a:r>
          </a:p>
        </p:txBody>
      </p:sp>
    </p:spTree>
    <p:extLst>
      <p:ext uri="{BB962C8B-B14F-4D97-AF65-F5344CB8AC3E}">
        <p14:creationId xmlns:p14="http://schemas.microsoft.com/office/powerpoint/2010/main" val="8460655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981200" y="274638"/>
            <a:ext cx="8229600" cy="633412"/>
          </a:xfrm>
        </p:spPr>
        <p:txBody>
          <a:bodyPr/>
          <a:lstStyle/>
          <a:p>
            <a:pPr eaLnBrk="1" hangingPunct="1"/>
            <a:r>
              <a:rPr lang="pl-PL" altLang="pl-PL" sz="3200">
                <a:latin typeface="Times New Roman" pitchFamily="18" charset="0"/>
              </a:rPr>
              <a:t>Rodzaje banków</a:t>
            </a:r>
          </a:p>
        </p:txBody>
      </p:sp>
      <p:sp>
        <p:nvSpPr>
          <p:cNvPr id="40963" name="Rectangle 3"/>
          <p:cNvSpPr>
            <a:spLocks noGrp="1" noChangeArrowheads="1"/>
          </p:cNvSpPr>
          <p:nvPr>
            <p:ph type="body" idx="1"/>
          </p:nvPr>
        </p:nvSpPr>
        <p:spPr>
          <a:xfrm>
            <a:off x="1981200" y="908050"/>
            <a:ext cx="8229600" cy="5416550"/>
          </a:xfrm>
        </p:spPr>
        <p:txBody>
          <a:bodyPr/>
          <a:lstStyle/>
          <a:p>
            <a:pPr eaLnBrk="1" hangingPunct="1">
              <a:lnSpc>
                <a:spcPct val="90000"/>
              </a:lnSpc>
              <a:buFontTx/>
              <a:buNone/>
            </a:pPr>
            <a:r>
              <a:rPr lang="pl-PL" altLang="pl-PL" sz="2000" dirty="0">
                <a:latin typeface="Times New Roman" pitchFamily="18" charset="0"/>
              </a:rPr>
              <a:t>kryterium: forma </a:t>
            </a:r>
            <a:r>
              <a:rPr lang="pl-PL" altLang="pl-PL" sz="2000" dirty="0" err="1">
                <a:latin typeface="Times New Roman" pitchFamily="18" charset="0"/>
              </a:rPr>
              <a:t>organizacyjno</a:t>
            </a:r>
            <a:r>
              <a:rPr lang="pl-PL" altLang="pl-PL" sz="2000" dirty="0">
                <a:latin typeface="Times New Roman" pitchFamily="18" charset="0"/>
              </a:rPr>
              <a:t> – prawna</a:t>
            </a:r>
          </a:p>
          <a:p>
            <a:pPr eaLnBrk="1" hangingPunct="1">
              <a:lnSpc>
                <a:spcPct val="90000"/>
              </a:lnSpc>
              <a:buFontTx/>
              <a:buNone/>
            </a:pPr>
            <a:endParaRPr lang="pl-PL" altLang="pl-PL" sz="2000" dirty="0">
              <a:latin typeface="Times New Roman" pitchFamily="18" charset="0"/>
            </a:endParaRPr>
          </a:p>
          <a:p>
            <a:pPr eaLnBrk="1" hangingPunct="1">
              <a:lnSpc>
                <a:spcPct val="90000"/>
              </a:lnSpc>
              <a:buFontTx/>
              <a:buChar char="-"/>
            </a:pPr>
            <a:r>
              <a:rPr lang="pl-PL" altLang="pl-PL" sz="2000" dirty="0">
                <a:latin typeface="Times New Roman" pitchFamily="18" charset="0"/>
              </a:rPr>
              <a:t>banki państwowe</a:t>
            </a:r>
          </a:p>
          <a:p>
            <a:pPr eaLnBrk="1" hangingPunct="1">
              <a:lnSpc>
                <a:spcPct val="90000"/>
              </a:lnSpc>
              <a:buFontTx/>
              <a:buChar char="-"/>
            </a:pPr>
            <a:r>
              <a:rPr lang="pl-PL" altLang="pl-PL" sz="2000" dirty="0">
                <a:latin typeface="Times New Roman" pitchFamily="18" charset="0"/>
              </a:rPr>
              <a:t>banki spółdzielcze</a:t>
            </a:r>
          </a:p>
          <a:p>
            <a:pPr eaLnBrk="1" hangingPunct="1">
              <a:lnSpc>
                <a:spcPct val="90000"/>
              </a:lnSpc>
              <a:buFontTx/>
              <a:buChar char="-"/>
            </a:pPr>
            <a:r>
              <a:rPr lang="pl-PL" altLang="pl-PL" sz="2000" dirty="0">
                <a:latin typeface="Times New Roman" pitchFamily="18" charset="0"/>
              </a:rPr>
              <a:t>banki działające w formie spółki akcyjnej</a:t>
            </a:r>
          </a:p>
          <a:p>
            <a:pPr eaLnBrk="1" hangingPunct="1">
              <a:lnSpc>
                <a:spcPct val="90000"/>
              </a:lnSpc>
              <a:buFontTx/>
              <a:buNone/>
            </a:pPr>
            <a:endParaRPr lang="pl-PL" altLang="pl-PL" sz="2000" dirty="0">
              <a:latin typeface="Times New Roman" pitchFamily="18" charset="0"/>
            </a:endParaRPr>
          </a:p>
          <a:p>
            <a:pPr eaLnBrk="1" hangingPunct="1">
              <a:lnSpc>
                <a:spcPct val="90000"/>
              </a:lnSpc>
              <a:buFontTx/>
              <a:buNone/>
            </a:pPr>
            <a:r>
              <a:rPr lang="pl-PL" altLang="pl-PL" sz="2000" dirty="0">
                <a:latin typeface="Times New Roman" pitchFamily="18" charset="0"/>
              </a:rPr>
              <a:t>kryterium: lokalizacja banku</a:t>
            </a:r>
          </a:p>
          <a:p>
            <a:pPr eaLnBrk="1" hangingPunct="1">
              <a:lnSpc>
                <a:spcPct val="90000"/>
              </a:lnSpc>
              <a:buFontTx/>
              <a:buChar char="-"/>
            </a:pPr>
            <a:r>
              <a:rPr lang="pl-PL" altLang="pl-PL" sz="2000" dirty="0">
                <a:latin typeface="Times New Roman" pitchFamily="18" charset="0"/>
              </a:rPr>
              <a:t>krajowe </a:t>
            </a:r>
          </a:p>
          <a:p>
            <a:pPr eaLnBrk="1" hangingPunct="1">
              <a:lnSpc>
                <a:spcPct val="90000"/>
              </a:lnSpc>
              <a:buFontTx/>
              <a:buChar char="-"/>
            </a:pPr>
            <a:r>
              <a:rPr lang="pl-PL" altLang="pl-PL" sz="2000" dirty="0" smtClean="0">
                <a:latin typeface="Times New Roman" pitchFamily="18" charset="0"/>
              </a:rPr>
              <a:t>zagraniczne</a:t>
            </a:r>
          </a:p>
          <a:p>
            <a:pPr eaLnBrk="1" hangingPunct="1">
              <a:lnSpc>
                <a:spcPct val="90000"/>
              </a:lnSpc>
              <a:buFontTx/>
              <a:buChar char="-"/>
            </a:pPr>
            <a:r>
              <a:rPr lang="pl-PL" altLang="pl-PL" sz="2000" dirty="0">
                <a:latin typeface="Times New Roman" pitchFamily="18" charset="0"/>
              </a:rPr>
              <a:t>i</a:t>
            </a:r>
            <a:r>
              <a:rPr lang="pl-PL" altLang="pl-PL" sz="2000" dirty="0" smtClean="0">
                <a:latin typeface="Times New Roman" pitchFamily="18" charset="0"/>
              </a:rPr>
              <a:t>nstytucje kredytowe</a:t>
            </a:r>
            <a:endParaRPr lang="pl-PL" altLang="pl-PL" sz="2000" dirty="0">
              <a:latin typeface="Times New Roman" pitchFamily="18" charset="0"/>
            </a:endParaRPr>
          </a:p>
          <a:p>
            <a:pPr eaLnBrk="1" hangingPunct="1">
              <a:lnSpc>
                <a:spcPct val="90000"/>
              </a:lnSpc>
              <a:buFontTx/>
              <a:buNone/>
            </a:pPr>
            <a:endParaRPr lang="pl-PL" altLang="pl-PL" sz="2000" dirty="0">
              <a:latin typeface="Times New Roman" pitchFamily="18" charset="0"/>
            </a:endParaRPr>
          </a:p>
          <a:p>
            <a:pPr eaLnBrk="1" hangingPunct="1">
              <a:lnSpc>
                <a:spcPct val="90000"/>
              </a:lnSpc>
              <a:buFontTx/>
              <a:buNone/>
            </a:pPr>
            <a:r>
              <a:rPr lang="pl-PL" altLang="pl-PL" sz="2000" dirty="0">
                <a:latin typeface="Times New Roman" pitchFamily="18" charset="0"/>
              </a:rPr>
              <a:t>Kryterium: rodzaj wykonywanych przez bank czynności bankowych</a:t>
            </a:r>
          </a:p>
          <a:p>
            <a:pPr eaLnBrk="1" hangingPunct="1">
              <a:lnSpc>
                <a:spcPct val="90000"/>
              </a:lnSpc>
              <a:buFontTx/>
              <a:buChar char="-"/>
            </a:pPr>
            <a:r>
              <a:rPr lang="pl-PL" altLang="pl-PL" sz="2000" dirty="0">
                <a:latin typeface="Times New Roman" pitchFamily="18" charset="0"/>
              </a:rPr>
              <a:t>uniwersalne</a:t>
            </a:r>
          </a:p>
          <a:p>
            <a:pPr eaLnBrk="1" hangingPunct="1">
              <a:lnSpc>
                <a:spcPct val="90000"/>
              </a:lnSpc>
              <a:buFontTx/>
              <a:buChar char="-"/>
            </a:pPr>
            <a:r>
              <a:rPr lang="pl-PL" altLang="pl-PL" sz="2000" dirty="0">
                <a:latin typeface="Times New Roman" pitchFamily="18" charset="0"/>
              </a:rPr>
              <a:t>Hipoteczne</a:t>
            </a:r>
          </a:p>
          <a:p>
            <a:pPr eaLnBrk="1" hangingPunct="1">
              <a:lnSpc>
                <a:spcPct val="90000"/>
              </a:lnSpc>
              <a:buFontTx/>
              <a:buChar char="-"/>
            </a:pPr>
            <a:r>
              <a:rPr lang="pl-PL" altLang="pl-PL" sz="2000" dirty="0">
                <a:latin typeface="Times New Roman" pitchFamily="18" charset="0"/>
              </a:rPr>
              <a:t>Inwestycyjne</a:t>
            </a:r>
          </a:p>
          <a:p>
            <a:pPr eaLnBrk="1" hangingPunct="1">
              <a:lnSpc>
                <a:spcPct val="90000"/>
              </a:lnSpc>
              <a:buFontTx/>
              <a:buChar char="-"/>
            </a:pPr>
            <a:r>
              <a:rPr lang="pl-PL" altLang="pl-PL" sz="2000" dirty="0">
                <a:latin typeface="Times New Roman" pitchFamily="18" charset="0"/>
              </a:rPr>
              <a:t>domicylowe</a:t>
            </a:r>
          </a:p>
          <a:p>
            <a:pPr eaLnBrk="1" hangingPunct="1">
              <a:lnSpc>
                <a:spcPct val="90000"/>
              </a:lnSpc>
              <a:buFontTx/>
              <a:buChar char="-"/>
            </a:pPr>
            <a:endParaRPr lang="pl-PL" altLang="pl-PL" sz="2000" dirty="0">
              <a:latin typeface="Times New Roman" pitchFamily="18" charset="0"/>
            </a:endParaRPr>
          </a:p>
        </p:txBody>
      </p:sp>
    </p:spTree>
    <p:extLst>
      <p:ext uri="{BB962C8B-B14F-4D97-AF65-F5344CB8AC3E}">
        <p14:creationId xmlns:p14="http://schemas.microsoft.com/office/powerpoint/2010/main" val="38342449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a:xfrm>
            <a:off x="1981200" y="620713"/>
            <a:ext cx="8229600" cy="5505450"/>
          </a:xfrm>
        </p:spPr>
        <p:txBody>
          <a:bodyPr/>
          <a:lstStyle/>
          <a:p>
            <a:pPr eaLnBrk="1" hangingPunct="1">
              <a:buFontTx/>
              <a:buNone/>
            </a:pPr>
            <a:r>
              <a:rPr lang="pl-PL" altLang="pl-PL">
                <a:latin typeface="Times New Roman" pitchFamily="18" charset="0"/>
              </a:rPr>
              <a:t>Bank uniwersalny</a:t>
            </a:r>
          </a:p>
          <a:p>
            <a:pPr eaLnBrk="1" hangingPunct="1">
              <a:buFontTx/>
              <a:buNone/>
            </a:pPr>
            <a:endParaRPr lang="pl-PL" altLang="pl-PL">
              <a:latin typeface="Times New Roman" pitchFamily="18" charset="0"/>
            </a:endParaRPr>
          </a:p>
          <a:p>
            <a:pPr eaLnBrk="1" hangingPunct="1">
              <a:buFontTx/>
              <a:buNone/>
            </a:pPr>
            <a:r>
              <a:rPr lang="pl-PL" altLang="pl-PL">
                <a:latin typeface="Times New Roman" pitchFamily="18" charset="0"/>
              </a:rPr>
              <a:t>Do zakresu działania banków uniwersalnych należą czynności wymienione w art. 5 ust. 1 i 2 pr. bank. oraz działalność wskazana w art. 6 pr. bank. </a:t>
            </a:r>
          </a:p>
        </p:txBody>
      </p:sp>
    </p:spTree>
    <p:extLst>
      <p:ext uri="{BB962C8B-B14F-4D97-AF65-F5344CB8AC3E}">
        <p14:creationId xmlns:p14="http://schemas.microsoft.com/office/powerpoint/2010/main" val="9081544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idx="1"/>
          </p:nvPr>
        </p:nvSpPr>
        <p:spPr>
          <a:xfrm>
            <a:off x="1981200" y="476251"/>
            <a:ext cx="8229600" cy="5649913"/>
          </a:xfrm>
        </p:spPr>
        <p:txBody>
          <a:bodyPr/>
          <a:lstStyle/>
          <a:p>
            <a:pPr eaLnBrk="1" hangingPunct="1">
              <a:lnSpc>
                <a:spcPct val="90000"/>
              </a:lnSpc>
              <a:buFontTx/>
              <a:buNone/>
            </a:pPr>
            <a:r>
              <a:rPr lang="pl-PL" altLang="pl-PL" sz="2800" dirty="0"/>
              <a:t>banki hipoteczne:</a:t>
            </a:r>
          </a:p>
          <a:p>
            <a:pPr eaLnBrk="1" hangingPunct="1">
              <a:lnSpc>
                <a:spcPct val="90000"/>
              </a:lnSpc>
              <a:buFontTx/>
              <a:buNone/>
            </a:pPr>
            <a:r>
              <a:rPr lang="pl-PL" altLang="pl-PL" sz="2800" dirty="0"/>
              <a:t>Ustawa z dnia 29.08.1997 r. o listach zastawnych i bankach hipotecznych – lex </a:t>
            </a:r>
            <a:r>
              <a:rPr lang="pl-PL" altLang="pl-PL" sz="2800" dirty="0" err="1"/>
              <a:t>specialis</a:t>
            </a:r>
            <a:r>
              <a:rPr lang="pl-PL" altLang="pl-PL" sz="2800" dirty="0"/>
              <a:t> w stosunku do ustawy Prawo bankowe</a:t>
            </a:r>
          </a:p>
          <a:p>
            <a:pPr eaLnBrk="1" hangingPunct="1">
              <a:lnSpc>
                <a:spcPct val="90000"/>
              </a:lnSpc>
              <a:buFontTx/>
              <a:buNone/>
            </a:pPr>
            <a:endParaRPr lang="pl-PL" altLang="pl-PL" sz="2800" dirty="0"/>
          </a:p>
          <a:p>
            <a:pPr eaLnBrk="1" hangingPunct="1">
              <a:lnSpc>
                <a:spcPct val="90000"/>
              </a:lnSpc>
              <a:buFontTx/>
              <a:buNone/>
            </a:pPr>
            <a:r>
              <a:rPr lang="pl-PL" altLang="pl-PL" sz="2800" b="1" dirty="0" smtClean="0"/>
              <a:t>Art</a:t>
            </a:r>
            <a:r>
              <a:rPr lang="pl-PL" altLang="pl-PL" sz="2800" b="1" dirty="0"/>
              <a:t>. 3.</a:t>
            </a:r>
          </a:p>
          <a:p>
            <a:pPr eaLnBrk="1" hangingPunct="1">
              <a:lnSpc>
                <a:spcPct val="90000"/>
              </a:lnSpc>
              <a:buFontTx/>
              <a:buNone/>
            </a:pPr>
            <a:r>
              <a:rPr lang="pl-PL" altLang="pl-PL" sz="2800" dirty="0"/>
              <a:t>1. Hipoteczny list zastawny jest papierem wartościowym imiennym lub na okaziciela, którego podstawę emisji stanowią wierzytelności banku hipotecznego zabezpieczone hipotekami, w którym to liście bank hipoteczny zobowiązuje się wobec uprawnionego do spełnienia określonych świadczeń pieniężnych.</a:t>
            </a:r>
          </a:p>
          <a:p>
            <a:pPr eaLnBrk="1" hangingPunct="1">
              <a:lnSpc>
                <a:spcPct val="90000"/>
              </a:lnSpc>
              <a:buFontTx/>
              <a:buNone/>
            </a:pPr>
            <a:endParaRPr lang="pl-PL" altLang="pl-PL" sz="2800" dirty="0"/>
          </a:p>
        </p:txBody>
      </p:sp>
    </p:spTree>
    <p:extLst>
      <p:ext uri="{BB962C8B-B14F-4D97-AF65-F5344CB8AC3E}">
        <p14:creationId xmlns:p14="http://schemas.microsoft.com/office/powerpoint/2010/main" val="13172800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1981200" y="765175"/>
            <a:ext cx="8229600" cy="5360988"/>
          </a:xfrm>
        </p:spPr>
        <p:txBody>
          <a:bodyPr/>
          <a:lstStyle/>
          <a:p>
            <a:pPr eaLnBrk="1" hangingPunct="1">
              <a:lnSpc>
                <a:spcPct val="80000"/>
              </a:lnSpc>
              <a:buFontTx/>
              <a:buNone/>
            </a:pPr>
            <a:r>
              <a:rPr lang="pl-PL" altLang="pl-PL" sz="1800"/>
              <a:t>2. Publiczny list zastawny jest papierem wartościowym imiennym lub na</a:t>
            </a:r>
          </a:p>
          <a:p>
            <a:pPr eaLnBrk="1" hangingPunct="1">
              <a:lnSpc>
                <a:spcPct val="80000"/>
              </a:lnSpc>
              <a:buFontTx/>
              <a:buNone/>
            </a:pPr>
            <a:r>
              <a:rPr lang="pl-PL" altLang="pl-PL" sz="1800"/>
              <a:t>okaziciela, którego podstawę emisji stanowią wierzytelności banku hipotecznego</a:t>
            </a:r>
          </a:p>
          <a:p>
            <a:pPr eaLnBrk="1" hangingPunct="1">
              <a:lnSpc>
                <a:spcPct val="80000"/>
              </a:lnSpc>
              <a:buFontTx/>
              <a:buNone/>
            </a:pPr>
            <a:r>
              <a:rPr lang="pl-PL" altLang="pl-PL" sz="1800"/>
              <a:t>z tytułu:</a:t>
            </a:r>
          </a:p>
          <a:p>
            <a:pPr eaLnBrk="1" hangingPunct="1">
              <a:lnSpc>
                <a:spcPct val="80000"/>
              </a:lnSpc>
              <a:buFontTx/>
              <a:buNone/>
            </a:pPr>
            <a:r>
              <a:rPr lang="pl-PL" altLang="pl-PL" sz="1800"/>
              <a:t>1) kredytów w części zabezpieczonej wraz z należnymi odsetkami, gwarancją</a:t>
            </a:r>
          </a:p>
          <a:p>
            <a:pPr eaLnBrk="1" hangingPunct="1">
              <a:lnSpc>
                <a:spcPct val="80000"/>
              </a:lnSpc>
              <a:buFontTx/>
              <a:buNone/>
            </a:pPr>
            <a:r>
              <a:rPr lang="pl-PL" altLang="pl-PL" sz="1800"/>
              <a:t>lub poręczeniem Narodowego Banku Polskiego, Europejskiego Banku</a:t>
            </a:r>
          </a:p>
          <a:p>
            <a:pPr eaLnBrk="1" hangingPunct="1">
              <a:lnSpc>
                <a:spcPct val="80000"/>
              </a:lnSpc>
              <a:buFontTx/>
              <a:buNone/>
            </a:pPr>
            <a:r>
              <a:rPr lang="pl-PL" altLang="pl-PL" sz="1800"/>
              <a:t>Centralnego, rządów lub banków centralnych państw członkowskich Unii</a:t>
            </a:r>
          </a:p>
          <a:p>
            <a:pPr eaLnBrk="1" hangingPunct="1">
              <a:lnSpc>
                <a:spcPct val="80000"/>
              </a:lnSpc>
              <a:buFontTx/>
              <a:buNone/>
            </a:pPr>
            <a:r>
              <a:rPr lang="pl-PL" altLang="pl-PL" sz="1800"/>
              <a:t>Europejskiej, Organizacji Współpracy Gospodarczej i Rozwoju,</a:t>
            </a:r>
          </a:p>
          <a:p>
            <a:pPr eaLnBrk="1" hangingPunct="1">
              <a:lnSpc>
                <a:spcPct val="80000"/>
              </a:lnSpc>
              <a:buFontTx/>
              <a:buNone/>
            </a:pPr>
            <a:r>
              <a:rPr lang="pl-PL" altLang="pl-PL" sz="1800"/>
              <a:t>z wyłączeniem państw, które restrukturyzują lub restrukturyzowały swoje</a:t>
            </a:r>
          </a:p>
          <a:p>
            <a:pPr eaLnBrk="1" hangingPunct="1">
              <a:lnSpc>
                <a:spcPct val="80000"/>
              </a:lnSpc>
              <a:buFontTx/>
              <a:buNone/>
            </a:pPr>
            <a:r>
              <a:rPr lang="pl-PL" altLang="pl-PL" sz="1800"/>
              <a:t>zadłużenie zagraniczne w ciągu ostatnich 5 lat, oraz gwarancją lub</a:t>
            </a:r>
          </a:p>
          <a:p>
            <a:pPr eaLnBrk="1" hangingPunct="1">
              <a:lnSpc>
                <a:spcPct val="80000"/>
              </a:lnSpc>
              <a:buFontTx/>
              <a:buNone/>
            </a:pPr>
            <a:r>
              <a:rPr lang="pl-PL" altLang="pl-PL" sz="1800"/>
              <a:t>poręczeniem Skarbu Państwa zgodnie z przepisami odrębnych ustaw, albo</a:t>
            </a:r>
          </a:p>
          <a:p>
            <a:pPr eaLnBrk="1" hangingPunct="1">
              <a:lnSpc>
                <a:spcPct val="80000"/>
              </a:lnSpc>
              <a:buFontTx/>
              <a:buNone/>
            </a:pPr>
            <a:endParaRPr lang="pl-PL" altLang="pl-PL" sz="1800"/>
          </a:p>
          <a:p>
            <a:pPr eaLnBrk="1" hangingPunct="1">
              <a:lnSpc>
                <a:spcPct val="80000"/>
              </a:lnSpc>
              <a:buFontTx/>
              <a:buNone/>
            </a:pPr>
            <a:r>
              <a:rPr lang="pl-PL" altLang="pl-PL" sz="1800"/>
              <a:t>2) kredytów udzielonych podmiotom wymienionym w pkt 1, albo</a:t>
            </a:r>
          </a:p>
          <a:p>
            <a:pPr eaLnBrk="1" hangingPunct="1">
              <a:lnSpc>
                <a:spcPct val="80000"/>
              </a:lnSpc>
              <a:buFontTx/>
              <a:buNone/>
            </a:pPr>
            <a:endParaRPr lang="pl-PL" altLang="pl-PL" sz="1800"/>
          </a:p>
          <a:p>
            <a:pPr eaLnBrk="1" hangingPunct="1">
              <a:lnSpc>
                <a:spcPct val="80000"/>
              </a:lnSpc>
              <a:buFontTx/>
              <a:buNone/>
            </a:pPr>
            <a:r>
              <a:rPr lang="pl-PL" altLang="pl-PL" sz="1800"/>
              <a:t>3) kredytów w części zabezpieczonej wraz z należnymi odsetkami, gwarancją</a:t>
            </a:r>
          </a:p>
          <a:p>
            <a:pPr eaLnBrk="1" hangingPunct="1">
              <a:lnSpc>
                <a:spcPct val="80000"/>
              </a:lnSpc>
              <a:buFontTx/>
              <a:buNone/>
            </a:pPr>
            <a:r>
              <a:rPr lang="pl-PL" altLang="pl-PL" sz="1800"/>
              <a:t>lub poręczeniem jednostek samorządu terytorialnego oraz kredytów</a:t>
            </a:r>
          </a:p>
          <a:p>
            <a:pPr eaLnBrk="1" hangingPunct="1">
              <a:lnSpc>
                <a:spcPct val="80000"/>
              </a:lnSpc>
              <a:buFontTx/>
              <a:buNone/>
            </a:pPr>
            <a:r>
              <a:rPr lang="pl-PL" altLang="pl-PL" sz="1800"/>
              <a:t>udzielonych jednostkom samorządu terytorialnego.</a:t>
            </a:r>
          </a:p>
          <a:p>
            <a:pPr eaLnBrk="1" hangingPunct="1">
              <a:lnSpc>
                <a:spcPct val="80000"/>
              </a:lnSpc>
              <a:buFontTx/>
              <a:buNone/>
            </a:pPr>
            <a:endParaRPr lang="pl-PL" altLang="pl-PL" sz="1800"/>
          </a:p>
        </p:txBody>
      </p:sp>
    </p:spTree>
    <p:extLst>
      <p:ext uri="{BB962C8B-B14F-4D97-AF65-F5344CB8AC3E}">
        <p14:creationId xmlns:p14="http://schemas.microsoft.com/office/powerpoint/2010/main" val="16654541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1"/>
          </p:nvPr>
        </p:nvSpPr>
        <p:spPr>
          <a:xfrm>
            <a:off x="1981200" y="908051"/>
            <a:ext cx="8229600" cy="5218113"/>
          </a:xfrm>
        </p:spPr>
        <p:txBody>
          <a:bodyPr/>
          <a:lstStyle/>
          <a:p>
            <a:pPr algn="ctr" eaLnBrk="1" hangingPunct="1">
              <a:buFontTx/>
              <a:buNone/>
            </a:pPr>
            <a:endParaRPr lang="pl-PL" altLang="pl-PL"/>
          </a:p>
          <a:p>
            <a:pPr algn="ctr" eaLnBrk="1" hangingPunct="1">
              <a:buFontTx/>
              <a:buNone/>
            </a:pPr>
            <a:endParaRPr lang="pl-PL" altLang="pl-PL"/>
          </a:p>
          <a:p>
            <a:pPr algn="ctr" eaLnBrk="1" hangingPunct="1">
              <a:buFontTx/>
              <a:buNone/>
            </a:pPr>
            <a:r>
              <a:rPr lang="pl-PL" altLang="pl-PL"/>
              <a:t>O specyfice banku hipotecznego decyduje katalog podstawowych czynności, które może wykonywać.</a:t>
            </a:r>
          </a:p>
          <a:p>
            <a:pPr algn="ctr" eaLnBrk="1" hangingPunct="1">
              <a:buFontTx/>
              <a:buNone/>
            </a:pPr>
            <a:endParaRPr lang="pl-PL" altLang="pl-PL"/>
          </a:p>
          <a:p>
            <a:pPr>
              <a:buFontTx/>
              <a:buNone/>
            </a:pPr>
            <a:r>
              <a:rPr lang="pl-PL" altLang="pl-PL"/>
              <a:t>Art. 11a - Bank hipoteczny może wykonywać wyłącznie czynności określone w ustawie o listach zastawnych i bankach hipotecznych</a:t>
            </a:r>
          </a:p>
        </p:txBody>
      </p:sp>
    </p:spTree>
    <p:extLst>
      <p:ext uri="{BB962C8B-B14F-4D97-AF65-F5344CB8AC3E}">
        <p14:creationId xmlns:p14="http://schemas.microsoft.com/office/powerpoint/2010/main" val="10032278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981200" y="274638"/>
            <a:ext cx="8229600" cy="417512"/>
          </a:xfrm>
        </p:spPr>
        <p:txBody>
          <a:bodyPr/>
          <a:lstStyle/>
          <a:p>
            <a:pPr eaLnBrk="1" hangingPunct="1"/>
            <a:r>
              <a:rPr lang="pl-PL" altLang="pl-PL" sz="2000">
                <a:latin typeface="Times New Roman" pitchFamily="18" charset="0"/>
              </a:rPr>
              <a:t>Założenia szczegółowe polskiego modelu bankowości hipotecznej*</a:t>
            </a:r>
          </a:p>
        </p:txBody>
      </p:sp>
      <p:sp>
        <p:nvSpPr>
          <p:cNvPr id="49155" name="Rectangle 3"/>
          <p:cNvSpPr>
            <a:spLocks noGrp="1" noChangeArrowheads="1"/>
          </p:cNvSpPr>
          <p:nvPr>
            <p:ph type="body" idx="1"/>
          </p:nvPr>
        </p:nvSpPr>
        <p:spPr>
          <a:xfrm>
            <a:off x="1992313" y="981075"/>
            <a:ext cx="8229600" cy="5327650"/>
          </a:xfrm>
        </p:spPr>
        <p:txBody>
          <a:bodyPr/>
          <a:lstStyle/>
          <a:p>
            <a:pPr marL="609600" indent="-609600" eaLnBrk="1" hangingPunct="1">
              <a:buFontTx/>
              <a:buAutoNum type="arabicPeriod"/>
            </a:pPr>
            <a:r>
              <a:rPr lang="pl-PL" altLang="pl-PL" sz="2800">
                <a:latin typeface="Times New Roman" pitchFamily="18" charset="0"/>
              </a:rPr>
              <a:t>Ograniczenie możliwości udzielania zezwoleń na prowadzenie działalności bankowej do wyspecjalizowanych podmiotów.</a:t>
            </a:r>
          </a:p>
          <a:p>
            <a:pPr marL="609600" indent="-609600" eaLnBrk="1" hangingPunct="1">
              <a:buFontTx/>
              <a:buAutoNum type="arabicPeriod"/>
            </a:pPr>
            <a:r>
              <a:rPr lang="pl-PL" altLang="pl-PL" sz="2800">
                <a:latin typeface="Times New Roman" pitchFamily="18" charset="0"/>
              </a:rPr>
              <a:t>Ograniczenie zakresu działalności banku hipotecznego do czynności o niskim stopniu ryzyka</a:t>
            </a:r>
          </a:p>
          <a:p>
            <a:pPr marL="609600" indent="-609600" eaLnBrk="1" hangingPunct="1">
              <a:buFontTx/>
              <a:buAutoNum type="arabicPeriod"/>
            </a:pPr>
            <a:r>
              <a:rPr lang="pl-PL" altLang="pl-PL" sz="2800">
                <a:latin typeface="Times New Roman" pitchFamily="18" charset="0"/>
              </a:rPr>
              <a:t>Poddanie gospodarki finansowej banku hipotecznego szczególnym wymogom, przede wszystkim:</a:t>
            </a:r>
          </a:p>
          <a:p>
            <a:pPr marL="609600" indent="-609600" eaLnBrk="1" hangingPunct="1">
              <a:buNone/>
            </a:pPr>
            <a:r>
              <a:rPr lang="pl-PL" altLang="pl-PL" sz="2800">
                <a:latin typeface="Times New Roman" pitchFamily="18" charset="0"/>
              </a:rPr>
              <a:t>	a)  ścisłego powiązania wielkości emisji listów zastawnych z wysokością funduszy własnych banków</a:t>
            </a:r>
          </a:p>
        </p:txBody>
      </p:sp>
    </p:spTree>
    <p:extLst>
      <p:ext uri="{BB962C8B-B14F-4D97-AF65-F5344CB8AC3E}">
        <p14:creationId xmlns:p14="http://schemas.microsoft.com/office/powerpoint/2010/main" val="1201894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870421"/>
          </a:xfrm>
        </p:spPr>
        <p:txBody>
          <a:bodyPr/>
          <a:lstStyle/>
          <a:p>
            <a:r>
              <a:rPr lang="pl-PL" sz="2400" dirty="0"/>
              <a:t>Prawo bankowe a prawo rynku finansowego</a:t>
            </a:r>
          </a:p>
        </p:txBody>
      </p:sp>
      <p:sp>
        <p:nvSpPr>
          <p:cNvPr id="3" name="Symbol zastępczy zawartości 2"/>
          <p:cNvSpPr>
            <a:spLocks noGrp="1"/>
          </p:cNvSpPr>
          <p:nvPr>
            <p:ph idx="1"/>
          </p:nvPr>
        </p:nvSpPr>
        <p:spPr>
          <a:xfrm>
            <a:off x="609600" y="1515763"/>
            <a:ext cx="10972800" cy="4610402"/>
          </a:xfrm>
        </p:spPr>
        <p:txBody>
          <a:bodyPr/>
          <a:lstStyle/>
          <a:p>
            <a:pPr marL="0" indent="0">
              <a:buNone/>
            </a:pPr>
            <a:r>
              <a:rPr lang="pl-PL" sz="2400" b="1" dirty="0">
                <a:latin typeface="Times New Roman" panose="02020603050405020304" pitchFamily="18" charset="0"/>
                <a:cs typeface="Times New Roman" panose="02020603050405020304" pitchFamily="18" charset="0"/>
              </a:rPr>
              <a:t>prawo bankowe </a:t>
            </a:r>
            <a:r>
              <a:rPr lang="pl-PL" sz="2400" dirty="0">
                <a:latin typeface="Times New Roman" panose="02020603050405020304" pitchFamily="18" charset="0"/>
                <a:cs typeface="Times New Roman" panose="02020603050405020304" pitchFamily="18" charset="0"/>
              </a:rPr>
              <a:t>----- &gt; dział prawa finansowego, do którego kwalifikuje się wszystkie normy regulujące organizację i funkcjonowanie systemu bankowego</a:t>
            </a:r>
          </a:p>
          <a:p>
            <a:pPr marL="0" indent="0">
              <a:buNone/>
            </a:pPr>
            <a:endParaRPr lang="pl-PL" sz="2400" dirty="0">
              <a:latin typeface="Times New Roman" panose="02020603050405020304" pitchFamily="18" charset="0"/>
              <a:cs typeface="Times New Roman" panose="02020603050405020304" pitchFamily="18" charset="0"/>
            </a:endParaRPr>
          </a:p>
          <a:p>
            <a:pPr marL="0" indent="0">
              <a:buNone/>
            </a:pPr>
            <a:r>
              <a:rPr lang="pl-PL" sz="2400" b="1" dirty="0">
                <a:latin typeface="Times New Roman" panose="02020603050405020304" pitchFamily="18" charset="0"/>
                <a:cs typeface="Times New Roman" panose="02020603050405020304" pitchFamily="18" charset="0"/>
              </a:rPr>
              <a:t>prawo bankowe dotyczy również relacji pomiędzy bankami a ich klientami, które to relacje mają charakter cywilnoprawny</a:t>
            </a:r>
          </a:p>
          <a:p>
            <a:pPr marL="0" indent="0">
              <a:buNone/>
            </a:pPr>
            <a:endParaRPr lang="pl-PL" sz="2400" b="1" dirty="0">
              <a:latin typeface="Times New Roman" panose="02020603050405020304" pitchFamily="18" charset="0"/>
              <a:cs typeface="Times New Roman" panose="02020603050405020304" pitchFamily="18" charset="0"/>
            </a:endParaRPr>
          </a:p>
          <a:p>
            <a:pPr marL="0" indent="0">
              <a:buNone/>
            </a:pPr>
            <a:endParaRPr lang="pl-PL" sz="2400" b="1" dirty="0">
              <a:latin typeface="Times New Roman" panose="02020603050405020304" pitchFamily="18" charset="0"/>
              <a:cs typeface="Times New Roman" panose="02020603050405020304" pitchFamily="18" charset="0"/>
            </a:endParaRPr>
          </a:p>
          <a:p>
            <a:pPr marL="0" indent="0">
              <a:buNone/>
            </a:pPr>
            <a:endParaRPr lang="pl-PL" sz="2400" dirty="0">
              <a:latin typeface="Times New Roman" panose="02020603050405020304" pitchFamily="18" charset="0"/>
              <a:cs typeface="Times New Roman" panose="02020603050405020304" pitchFamily="18" charset="0"/>
            </a:endParaRPr>
          </a:p>
        </p:txBody>
      </p:sp>
      <p:cxnSp>
        <p:nvCxnSpPr>
          <p:cNvPr id="5" name="Łącznik prosty ze strzałką 4"/>
          <p:cNvCxnSpPr/>
          <p:nvPr/>
        </p:nvCxnSpPr>
        <p:spPr>
          <a:xfrm flipH="1">
            <a:off x="5041557" y="4489622"/>
            <a:ext cx="1219201" cy="741405"/>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6" name="Prostokąt 5"/>
          <p:cNvSpPr/>
          <p:nvPr/>
        </p:nvSpPr>
        <p:spPr>
          <a:xfrm>
            <a:off x="5090984" y="3731741"/>
            <a:ext cx="2339546" cy="74140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PRAWO BANKOWE</a:t>
            </a:r>
          </a:p>
        </p:txBody>
      </p:sp>
      <p:cxnSp>
        <p:nvCxnSpPr>
          <p:cNvPr id="8" name="Łącznik prosty ze strzałką 7"/>
          <p:cNvCxnSpPr/>
          <p:nvPr/>
        </p:nvCxnSpPr>
        <p:spPr>
          <a:xfrm>
            <a:off x="6400800" y="4473146"/>
            <a:ext cx="1227438" cy="757881"/>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0" name="Prostokąt 9"/>
          <p:cNvSpPr/>
          <p:nvPr/>
        </p:nvSpPr>
        <p:spPr>
          <a:xfrm>
            <a:off x="3566984" y="5338119"/>
            <a:ext cx="1746421" cy="33775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PUBLICZNE</a:t>
            </a:r>
          </a:p>
        </p:txBody>
      </p:sp>
      <p:sp>
        <p:nvSpPr>
          <p:cNvPr id="11" name="Prostokąt 10"/>
          <p:cNvSpPr/>
          <p:nvPr/>
        </p:nvSpPr>
        <p:spPr>
          <a:xfrm>
            <a:off x="7430530" y="5338119"/>
            <a:ext cx="1812324" cy="337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2"/>
                </a:solidFill>
              </a:rPr>
              <a:t>PRYWATNE</a:t>
            </a:r>
          </a:p>
        </p:txBody>
      </p:sp>
    </p:spTree>
    <p:extLst>
      <p:ext uri="{BB962C8B-B14F-4D97-AF65-F5344CB8AC3E}">
        <p14:creationId xmlns:p14="http://schemas.microsoft.com/office/powerpoint/2010/main" val="20284969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a:xfrm>
            <a:off x="1981200" y="620713"/>
            <a:ext cx="8229600" cy="5505450"/>
          </a:xfrm>
        </p:spPr>
        <p:txBody>
          <a:bodyPr/>
          <a:lstStyle/>
          <a:p>
            <a:pPr eaLnBrk="1" hangingPunct="1">
              <a:buFontTx/>
              <a:buNone/>
            </a:pPr>
            <a:r>
              <a:rPr lang="pl-PL" altLang="pl-PL"/>
              <a:t>b) Uzależnienie wysokości emisji listów zastawnych od sumy udzielonych kredytów i bankowo – hipotecznej wartości nieruchomości</a:t>
            </a:r>
          </a:p>
          <a:p>
            <a:pPr eaLnBrk="1" hangingPunct="1">
              <a:buFontTx/>
              <a:buNone/>
            </a:pPr>
            <a:r>
              <a:rPr lang="pl-PL" altLang="pl-PL"/>
              <a:t>4. poddanie banku hipotecznego złożonemu nadzorowi powiernika i jego zastępcy oraz KNF</a:t>
            </a:r>
          </a:p>
          <a:p>
            <a:pPr eaLnBrk="1" hangingPunct="1">
              <a:buFontTx/>
              <a:buNone/>
            </a:pPr>
            <a:endParaRPr lang="pl-PL" altLang="pl-PL"/>
          </a:p>
          <a:p>
            <a:pPr eaLnBrk="1" hangingPunct="1">
              <a:buFontTx/>
              <a:buNone/>
            </a:pPr>
            <a:r>
              <a:rPr lang="pl-PL" altLang="pl-PL"/>
              <a:t>* </a:t>
            </a:r>
            <a:r>
              <a:rPr lang="pl-PL" altLang="pl-PL" sz="2000"/>
              <a:t>za M. Olszak, Bank hipoteczny jako bank specjalistyczny, Przegląd Ustawodawstwa Gospodarczego 1999, Nr 7-8, s. 15.</a:t>
            </a:r>
            <a:r>
              <a:rPr lang="pl-PL" altLang="pl-PL"/>
              <a:t>  </a:t>
            </a:r>
          </a:p>
        </p:txBody>
      </p:sp>
    </p:spTree>
    <p:extLst>
      <p:ext uri="{BB962C8B-B14F-4D97-AF65-F5344CB8AC3E}">
        <p14:creationId xmlns:p14="http://schemas.microsoft.com/office/powerpoint/2010/main" val="14937011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981200" y="274639"/>
            <a:ext cx="8229600" cy="706437"/>
          </a:xfrm>
        </p:spPr>
        <p:txBody>
          <a:bodyPr/>
          <a:lstStyle/>
          <a:p>
            <a:pPr eaLnBrk="1" hangingPunct="1"/>
            <a:r>
              <a:rPr lang="pl-PL" altLang="pl-PL" sz="3200">
                <a:latin typeface="Times New Roman" pitchFamily="18" charset="0"/>
              </a:rPr>
              <a:t>Bank spółdzielczy</a:t>
            </a:r>
          </a:p>
        </p:txBody>
      </p:sp>
      <p:sp>
        <p:nvSpPr>
          <p:cNvPr id="54275" name="Rectangle 3"/>
          <p:cNvSpPr>
            <a:spLocks noGrp="1" noChangeArrowheads="1"/>
          </p:cNvSpPr>
          <p:nvPr>
            <p:ph type="body" idx="1"/>
          </p:nvPr>
        </p:nvSpPr>
        <p:spPr>
          <a:xfrm>
            <a:off x="1981200" y="1341439"/>
            <a:ext cx="8229600" cy="4784725"/>
          </a:xfrm>
        </p:spPr>
        <p:txBody>
          <a:bodyPr/>
          <a:lstStyle/>
          <a:p>
            <a:pPr eaLnBrk="1" hangingPunct="1">
              <a:buFontTx/>
              <a:buNone/>
            </a:pPr>
            <a:r>
              <a:rPr lang="pl-PL" altLang="pl-PL" sz="2400" b="1" dirty="0">
                <a:latin typeface="Times New Roman" pitchFamily="18" charset="0"/>
              </a:rPr>
              <a:t>USTAWA z dnia 7 grudnia 2000 r. o funkcjonowaniu banków spółdzielczych, ich zrzeszaniu się i bankach </a:t>
            </a:r>
            <a:r>
              <a:rPr lang="pl-PL" altLang="pl-PL" sz="2400" b="1" dirty="0" smtClean="0">
                <a:latin typeface="Times New Roman" pitchFamily="18" charset="0"/>
              </a:rPr>
              <a:t>zrzeszających</a:t>
            </a:r>
          </a:p>
          <a:p>
            <a:pPr eaLnBrk="1" hangingPunct="1">
              <a:buFontTx/>
              <a:buNone/>
            </a:pPr>
            <a:r>
              <a:rPr lang="pl-PL" altLang="pl-PL" sz="1800" dirty="0" smtClean="0">
                <a:latin typeface="Times New Roman" pitchFamily="18" charset="0"/>
              </a:rPr>
              <a:t>art. 1</a:t>
            </a:r>
          </a:p>
          <a:p>
            <a:pPr eaLnBrk="1" hangingPunct="1">
              <a:buFontTx/>
              <a:buNone/>
            </a:pPr>
            <a:r>
              <a:rPr lang="pl-PL" altLang="pl-PL" sz="1800" dirty="0">
                <a:latin typeface="Times New Roman" pitchFamily="18" charset="0"/>
              </a:rPr>
              <a:t> 1. Ustawa określa zasady:</a:t>
            </a:r>
          </a:p>
          <a:p>
            <a:pPr eaLnBrk="1" hangingPunct="1">
              <a:buFontTx/>
              <a:buNone/>
            </a:pPr>
            <a:r>
              <a:rPr lang="pl-PL" altLang="pl-PL" sz="1800" dirty="0" smtClean="0">
                <a:latin typeface="Times New Roman" pitchFamily="18" charset="0"/>
              </a:rPr>
              <a:t>1) organizacji</a:t>
            </a:r>
            <a:r>
              <a:rPr lang="pl-PL" altLang="pl-PL" sz="1800" dirty="0">
                <a:latin typeface="Times New Roman" pitchFamily="18" charset="0"/>
              </a:rPr>
              <a:t>, działalności oraz zrzeszania się banków spółdzielczych, z zastrzeżeniem ust. 2;</a:t>
            </a:r>
          </a:p>
          <a:p>
            <a:pPr eaLnBrk="1" hangingPunct="1">
              <a:buFontTx/>
              <a:buNone/>
            </a:pPr>
            <a:r>
              <a:rPr lang="pl-PL" altLang="pl-PL" sz="1800" dirty="0" smtClean="0">
                <a:latin typeface="Times New Roman" pitchFamily="18" charset="0"/>
              </a:rPr>
              <a:t>2) działalności </a:t>
            </a:r>
            <a:r>
              <a:rPr lang="pl-PL" altLang="pl-PL" sz="1800" dirty="0">
                <a:latin typeface="Times New Roman" pitchFamily="18" charset="0"/>
              </a:rPr>
              <a:t>oraz zrzeszania się banków zrzeszających banki spółdzielcze;</a:t>
            </a:r>
          </a:p>
          <a:p>
            <a:pPr eaLnBrk="1" hangingPunct="1">
              <a:buFontTx/>
              <a:buNone/>
            </a:pPr>
            <a:r>
              <a:rPr lang="pl-PL" altLang="pl-PL" sz="1800" dirty="0" smtClean="0">
                <a:latin typeface="Times New Roman" pitchFamily="18" charset="0"/>
              </a:rPr>
              <a:t>3) tworzenia </a:t>
            </a:r>
            <a:r>
              <a:rPr lang="pl-PL" altLang="pl-PL" sz="1800" dirty="0">
                <a:latin typeface="Times New Roman" pitchFamily="18" charset="0"/>
              </a:rPr>
              <a:t>i funkcjonowania systemu ochrony;</a:t>
            </a:r>
          </a:p>
          <a:p>
            <a:pPr eaLnBrk="1" hangingPunct="1">
              <a:buFontTx/>
              <a:buNone/>
            </a:pPr>
            <a:r>
              <a:rPr lang="pl-PL" altLang="pl-PL" sz="1800" dirty="0" smtClean="0">
                <a:latin typeface="Times New Roman" pitchFamily="18" charset="0"/>
              </a:rPr>
              <a:t>4) tworzenia </a:t>
            </a:r>
            <a:r>
              <a:rPr lang="pl-PL" altLang="pl-PL" sz="1800" dirty="0">
                <a:latin typeface="Times New Roman" pitchFamily="18" charset="0"/>
              </a:rPr>
              <a:t>i funkcjonowania zrzeszenia zintegrowanego.</a:t>
            </a:r>
          </a:p>
          <a:p>
            <a:pPr eaLnBrk="1" hangingPunct="1">
              <a:buFontTx/>
              <a:buNone/>
            </a:pPr>
            <a:r>
              <a:rPr lang="pl-PL" altLang="pl-PL" sz="1800" dirty="0">
                <a:latin typeface="Times New Roman" pitchFamily="18" charset="0"/>
              </a:rPr>
              <a:t>2. Przepisów ustawy, z wyjątkiem art. 5a, art. 10a-10e, art. 11-13, art. 15 i art. 32-37, nie stosuje się do banków spółdzielczych, których kapitał założycielski wynosi co najmniej równowartość 5 000 000 euro, chyba że banki te są zrzeszone na zasadach określonych w art. 16 lub są uczestnikami systemu ochrony, o którym mowa w art. 22b ust. 1 albo zrzeszenia zintegrowanego, o którym mowa w art. 22o ust. 1.</a:t>
            </a:r>
            <a:endParaRPr lang="pl-PL" altLang="pl-PL" sz="1800" dirty="0">
              <a:latin typeface="Times New Roman" pitchFamily="18" charset="0"/>
            </a:endParaRPr>
          </a:p>
          <a:p>
            <a:pPr eaLnBrk="1" hangingPunct="1">
              <a:buFontTx/>
              <a:buNone/>
            </a:pPr>
            <a:endParaRPr lang="pl-PL" altLang="pl-PL" sz="3600" dirty="0">
              <a:latin typeface="Times New Roman" pitchFamily="18" charset="0"/>
            </a:endParaRPr>
          </a:p>
          <a:p>
            <a:pPr eaLnBrk="1" hangingPunct="1">
              <a:buFontTx/>
              <a:buNone/>
            </a:pPr>
            <a:endParaRPr lang="pl-PL" altLang="pl-PL" dirty="0"/>
          </a:p>
        </p:txBody>
      </p:sp>
    </p:spTree>
    <p:extLst>
      <p:ext uri="{BB962C8B-B14F-4D97-AF65-F5344CB8AC3E}">
        <p14:creationId xmlns:p14="http://schemas.microsoft.com/office/powerpoint/2010/main" val="17340383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body" idx="1"/>
          </p:nvPr>
        </p:nvSpPr>
        <p:spPr>
          <a:xfrm>
            <a:off x="1981200" y="404813"/>
            <a:ext cx="8229600" cy="5721350"/>
          </a:xfrm>
        </p:spPr>
        <p:txBody>
          <a:bodyPr/>
          <a:lstStyle/>
          <a:p>
            <a:pPr eaLnBrk="1" hangingPunct="1">
              <a:buFontTx/>
              <a:buNone/>
            </a:pPr>
            <a:r>
              <a:rPr lang="pl-PL" altLang="pl-PL"/>
              <a:t>Art. 2 ustawy</a:t>
            </a:r>
          </a:p>
          <a:p>
            <a:pPr eaLnBrk="1" hangingPunct="1">
              <a:buFontTx/>
              <a:buNone/>
            </a:pPr>
            <a:r>
              <a:rPr lang="pl-PL" altLang="pl-PL"/>
              <a:t>bank spółdzielczy - należy przez to rozumieć bank będący spółdzielnią, do którego w zakresie nieuregulowanym w ustawie o bankach spółdzielczych oraz w ustawie - Prawo bankowe mają zastosowanie przepisy ustawy z dnia 16 września 1982 r. - Prawo spółdzielcze.</a:t>
            </a:r>
          </a:p>
          <a:p>
            <a:pPr eaLnBrk="1" hangingPunct="1">
              <a:buFontTx/>
              <a:buNone/>
            </a:pPr>
            <a:r>
              <a:rPr lang="pl-PL" altLang="pl-PL"/>
              <a:t>To wyróżnia banki spółdzielcze od innych banków a nie katalog wykonywanych przez nie czynności bankowych.</a:t>
            </a:r>
          </a:p>
          <a:p>
            <a:pPr eaLnBrk="1" hangingPunct="1">
              <a:buFontTx/>
              <a:buNone/>
            </a:pPr>
            <a:endParaRPr lang="pl-PL" altLang="pl-PL"/>
          </a:p>
        </p:txBody>
      </p:sp>
    </p:spTree>
    <p:extLst>
      <p:ext uri="{BB962C8B-B14F-4D97-AF65-F5344CB8AC3E}">
        <p14:creationId xmlns:p14="http://schemas.microsoft.com/office/powerpoint/2010/main" val="16906718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1"/>
          </p:nvPr>
        </p:nvSpPr>
        <p:spPr>
          <a:xfrm>
            <a:off x="1981200" y="620713"/>
            <a:ext cx="8229600" cy="5505450"/>
          </a:xfrm>
        </p:spPr>
        <p:txBody>
          <a:bodyPr/>
          <a:lstStyle/>
          <a:p>
            <a:pPr algn="ctr" eaLnBrk="1" hangingPunct="1">
              <a:lnSpc>
                <a:spcPct val="90000"/>
              </a:lnSpc>
              <a:buFontTx/>
              <a:buNone/>
            </a:pPr>
            <a:r>
              <a:rPr lang="pl-PL" altLang="pl-PL"/>
              <a:t>Banki spółdzielcze</a:t>
            </a:r>
          </a:p>
          <a:p>
            <a:pPr algn="ctr" eaLnBrk="1" hangingPunct="1">
              <a:lnSpc>
                <a:spcPct val="90000"/>
              </a:lnSpc>
              <a:buFontTx/>
              <a:buNone/>
            </a:pPr>
            <a:endParaRPr lang="pl-PL" altLang="pl-PL"/>
          </a:p>
          <a:p>
            <a:pPr eaLnBrk="1" hangingPunct="1">
              <a:lnSpc>
                <a:spcPct val="90000"/>
              </a:lnSpc>
              <a:buFontTx/>
              <a:buNone/>
            </a:pPr>
            <a:r>
              <a:rPr lang="pl-PL" altLang="pl-PL"/>
              <a:t>Zrzeszone 				niezrzeszone</a:t>
            </a:r>
          </a:p>
          <a:p>
            <a:pPr eaLnBrk="1" hangingPunct="1">
              <a:lnSpc>
                <a:spcPct val="90000"/>
              </a:lnSpc>
              <a:buFontTx/>
              <a:buNone/>
            </a:pPr>
            <a:r>
              <a:rPr lang="pl-PL" altLang="pl-PL"/>
              <a:t>Kapitał niższy niż 		      kapitał wyższy </a:t>
            </a:r>
          </a:p>
          <a:p>
            <a:pPr eaLnBrk="1" hangingPunct="1">
              <a:lnSpc>
                <a:spcPct val="90000"/>
              </a:lnSpc>
              <a:buFontTx/>
              <a:buNone/>
            </a:pPr>
            <a:r>
              <a:rPr lang="pl-PL" altLang="pl-PL"/>
              <a:t>5 000 000 euro		     niż 5 000 000 euro</a:t>
            </a:r>
          </a:p>
          <a:p>
            <a:pPr eaLnBrk="1" hangingPunct="1">
              <a:lnSpc>
                <a:spcPct val="90000"/>
              </a:lnSpc>
              <a:buFontTx/>
              <a:buNone/>
            </a:pPr>
            <a:r>
              <a:rPr lang="pl-PL" altLang="pl-PL"/>
              <a:t>Mają obowiązek 	     nie mają obowiązku </a:t>
            </a:r>
          </a:p>
          <a:p>
            <a:pPr eaLnBrk="1" hangingPunct="1">
              <a:lnSpc>
                <a:spcPct val="90000"/>
              </a:lnSpc>
              <a:buFontTx/>
              <a:buNone/>
            </a:pPr>
            <a:r>
              <a:rPr lang="pl-PL" altLang="pl-PL"/>
              <a:t>zrzeszania się 			    zrzeszania się</a:t>
            </a:r>
          </a:p>
          <a:p>
            <a:pPr eaLnBrk="1" hangingPunct="1">
              <a:lnSpc>
                <a:spcPct val="90000"/>
              </a:lnSpc>
              <a:buFontTx/>
              <a:buNone/>
            </a:pPr>
            <a:r>
              <a:rPr lang="pl-PL" altLang="pl-PL"/>
              <a:t>Teren powiatu 		     obszar całego kraju </a:t>
            </a:r>
          </a:p>
          <a:p>
            <a:pPr eaLnBrk="1" hangingPunct="1">
              <a:lnSpc>
                <a:spcPct val="90000"/>
              </a:lnSpc>
              <a:buFontTx/>
              <a:buNone/>
            </a:pPr>
            <a:r>
              <a:rPr lang="pl-PL" altLang="pl-PL"/>
              <a:t>Obszar województwa</a:t>
            </a:r>
          </a:p>
          <a:p>
            <a:pPr eaLnBrk="1" hangingPunct="1">
              <a:lnSpc>
                <a:spcPct val="90000"/>
              </a:lnSpc>
              <a:buFontTx/>
              <a:buNone/>
            </a:pPr>
            <a:r>
              <a:rPr lang="pl-PL" altLang="pl-PL"/>
              <a:t>Niektóre czynności bank 	---   wszystkie </a:t>
            </a:r>
          </a:p>
        </p:txBody>
      </p:sp>
    </p:spTree>
    <p:extLst>
      <p:ext uri="{BB962C8B-B14F-4D97-AF65-F5344CB8AC3E}">
        <p14:creationId xmlns:p14="http://schemas.microsoft.com/office/powerpoint/2010/main" val="13644017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body" idx="1"/>
          </p:nvPr>
        </p:nvSpPr>
        <p:spPr>
          <a:xfrm>
            <a:off x="1981200" y="113672"/>
            <a:ext cx="8229600" cy="6691820"/>
          </a:xfrm>
        </p:spPr>
        <p:txBody>
          <a:bodyPr/>
          <a:lstStyle/>
          <a:p>
            <a:pPr eaLnBrk="1" hangingPunct="1">
              <a:lnSpc>
                <a:spcPct val="80000"/>
              </a:lnSpc>
              <a:buFontTx/>
              <a:buNone/>
            </a:pPr>
            <a:r>
              <a:rPr lang="pl-PL" altLang="pl-PL" sz="2000" b="1" dirty="0"/>
              <a:t>Art. 5.</a:t>
            </a:r>
          </a:p>
          <a:p>
            <a:pPr eaLnBrk="1" hangingPunct="1">
              <a:lnSpc>
                <a:spcPct val="80000"/>
              </a:lnSpc>
              <a:buFontTx/>
              <a:buAutoNum type="arabicPeriod"/>
            </a:pPr>
            <a:r>
              <a:rPr lang="pl-PL" altLang="pl-PL" sz="2000" dirty="0"/>
              <a:t>Bank spółdzielczy prowadzi działalność na terenie powiatu, w którym znajduje się jego siedziba oraz na terenie powiatów, w których w dniu wejścia w życie ustawy znajdują się jego placówki wykonujące czynności bankowe, o których mowa w art. 6 ust. 1. </a:t>
            </a:r>
            <a:endParaRPr lang="pl-PL" altLang="pl-PL" sz="2000" dirty="0">
              <a:cs typeface="Arial"/>
            </a:endParaRPr>
          </a:p>
          <a:p>
            <a:pPr eaLnBrk="1" hangingPunct="1">
              <a:lnSpc>
                <a:spcPct val="80000"/>
              </a:lnSpc>
              <a:buFontTx/>
              <a:buNone/>
            </a:pPr>
            <a:r>
              <a:rPr lang="pl-PL" altLang="pl-PL" sz="2000" dirty="0"/>
              <a:t>1a. Bank spółdzielczy posiadający fundusze własne wyższe niż równowartość 1 000 000 euro, lecz niższe niż równowartość 5 000 000 euro, może prowadzić działalność na terenie województwa, w którym znajduje się jego siedziba oraz na terenie powiatów, w których znajdują się jego placówki wykonujące czynności bankowe, o których mowa w art. 6 ust. 1 i 3.</a:t>
            </a:r>
            <a:endParaRPr lang="pl-PL" altLang="pl-PL" sz="2000" dirty="0">
              <a:cs typeface="Arial"/>
            </a:endParaRPr>
          </a:p>
          <a:p>
            <a:pPr eaLnBrk="1" hangingPunct="1">
              <a:lnSpc>
                <a:spcPct val="80000"/>
              </a:lnSpc>
              <a:buFontTx/>
              <a:buNone/>
            </a:pPr>
            <a:r>
              <a:rPr lang="pl-PL" altLang="pl-PL" sz="2000" dirty="0"/>
              <a:t>1b. Bank spółdzielczy posiadający fundusze własne równe lub wyższe niż równowartość 5 000 000 euro może prowadzić działalność na obszarze całego kraju.</a:t>
            </a:r>
            <a:endParaRPr lang="pl-PL" altLang="pl-PL" sz="2000" dirty="0">
              <a:cs typeface="Arial"/>
            </a:endParaRPr>
          </a:p>
          <a:p>
            <a:pPr eaLnBrk="1" hangingPunct="1">
              <a:lnSpc>
                <a:spcPct val="80000"/>
              </a:lnSpc>
              <a:buNone/>
            </a:pPr>
            <a:r>
              <a:rPr lang="pl-PL" altLang="pl-PL" sz="2000" dirty="0"/>
              <a:t>2. Bank spółdzielczy, za zgodą banku zrzeszającego, z którym zawarł umowę zrzeszenia, może prowadzić działalność także na terenie powiatów sąsiadujących z terenem określonym w ust. 1 i ust. 1a. </a:t>
            </a:r>
            <a:r>
              <a:rPr lang="pl-PL" altLang="pl-PL" sz="2000"/>
              <a:t>Działalność obejmująca inne powiaty niż sąsiadujące, wymaga </a:t>
            </a:r>
            <a:r>
              <a:rPr lang="pl-PL" altLang="pl-PL" sz="2000" dirty="0"/>
              <a:t>uzyskania zgody </a:t>
            </a:r>
            <a:r>
              <a:rPr lang="pl-PL" altLang="pl-PL" sz="2000" b="1"/>
              <a:t>Komisji Nadzoru Finansowego</a:t>
            </a:r>
            <a:r>
              <a:rPr lang="pl-PL" altLang="pl-PL" sz="2000"/>
              <a:t>.</a:t>
            </a:r>
            <a:endParaRPr lang="pl-PL" altLang="pl-PL" sz="2000">
              <a:cs typeface="Arial"/>
            </a:endParaRPr>
          </a:p>
          <a:p>
            <a:pPr>
              <a:buNone/>
            </a:pPr>
            <a:r>
              <a:rPr lang="pl-PL" sz="1200">
                <a:cs typeface="Arial"/>
              </a:rPr>
              <a:t>5. Ograniczeń, o których mowa w ust. 1a i 2, nie stosuje się do banku spółdzielczego będącego uczestnikiem systemu ochrony, w przypadku:</a:t>
            </a:r>
            <a:endParaRPr lang="pl-PL" sz="1200" dirty="0">
              <a:cs typeface="Arial"/>
            </a:endParaRPr>
          </a:p>
          <a:p>
            <a:pPr>
              <a:buNone/>
            </a:pPr>
            <a:r>
              <a:rPr lang="pl-PL" sz="1200">
                <a:cs typeface="Arial"/>
              </a:rPr>
              <a:t>1)gdy bank ten jest stroną umowy o utworzeniu konsorcjum bankowego, z zastrzeżeniem, iż siedziba kredytobiorcy powinna znajdować się w zakresie działania przynajmniej jednego z uczestników konsorcjum;</a:t>
            </a:r>
            <a:endParaRPr lang="pl-PL" sz="1200" dirty="0">
              <a:cs typeface="Arial"/>
            </a:endParaRPr>
          </a:p>
          <a:p>
            <a:pPr>
              <a:buNone/>
            </a:pPr>
            <a:r>
              <a:rPr lang="pl-PL" sz="1200" dirty="0">
                <a:cs typeface="Arial"/>
              </a:rPr>
              <a:t>2)udzielania kredytów jednostkom podporządkowanym bankowi zrzeszającemu w rozumieniu </a:t>
            </a:r>
            <a:r>
              <a:rPr lang="pl-PL" sz="1200" dirty="0">
                <a:cs typeface="Arial"/>
                <a:hlinkClick r:id="rId2"/>
              </a:rPr>
              <a:t>art. 3 ust. 1 pkt 42</a:t>
            </a:r>
            <a:r>
              <a:rPr lang="pl-PL" sz="1200" dirty="0">
                <a:cs typeface="Arial"/>
              </a:rPr>
              <a:t> </a:t>
            </a:r>
            <a:r>
              <a:rPr lang="pl-PL" sz="1200">
                <a:cs typeface="Arial"/>
              </a:rPr>
              <a:t>ustawy o rachunkowości lub </a:t>
            </a:r>
            <a:r>
              <a:rPr lang="pl-PL" sz="1200" dirty="0">
                <a:cs typeface="Arial"/>
              </a:rPr>
              <a:t>jednostkom, na które bank zrzeszający wywiera znaczący wpływ w rozumieniu </a:t>
            </a:r>
            <a:r>
              <a:rPr lang="pl-PL" sz="1200" dirty="0">
                <a:cs typeface="Arial"/>
                <a:hlinkClick r:id="rId3"/>
              </a:rPr>
              <a:t>art. 3 ust. 1 pkt 36</a:t>
            </a:r>
            <a:r>
              <a:rPr lang="pl-PL" sz="1200" dirty="0">
                <a:cs typeface="Arial"/>
              </a:rPr>
              <a:t> tej ustawy;</a:t>
            </a:r>
          </a:p>
          <a:p>
            <a:pPr>
              <a:buNone/>
            </a:pPr>
            <a:r>
              <a:rPr lang="pl-PL" sz="1200">
                <a:cs typeface="Arial"/>
              </a:rPr>
              <a:t>3)wykonywania czynności bankowych z członkami banku spółdzielczego;</a:t>
            </a:r>
            <a:endParaRPr lang="pl-PL" sz="1200" dirty="0">
              <a:cs typeface="Arial"/>
            </a:endParaRPr>
          </a:p>
          <a:p>
            <a:pPr>
              <a:buNone/>
            </a:pPr>
            <a:r>
              <a:rPr lang="pl-PL" sz="1200">
                <a:cs typeface="Arial"/>
              </a:rPr>
              <a:t>4)wykonywania czynności bankowych z jednostką zarządzającą systemem ochrony.</a:t>
            </a:r>
          </a:p>
          <a:p>
            <a:pPr>
              <a:buNone/>
            </a:pPr>
            <a:endParaRPr lang="pl-PL" sz="1000" dirty="0">
              <a:cs typeface="Arial"/>
            </a:endParaRPr>
          </a:p>
          <a:p>
            <a:pPr>
              <a:lnSpc>
                <a:spcPct val="80000"/>
              </a:lnSpc>
              <a:buNone/>
            </a:pPr>
            <a:endParaRPr lang="pl-PL" altLang="pl-PL" sz="2000" dirty="0">
              <a:cs typeface="Arial"/>
            </a:endParaRPr>
          </a:p>
          <a:p>
            <a:pPr eaLnBrk="1" hangingPunct="1">
              <a:lnSpc>
                <a:spcPct val="80000"/>
              </a:lnSpc>
              <a:buNone/>
            </a:pPr>
            <a:endParaRPr lang="pl-PL" altLang="pl-PL" sz="2000">
              <a:cs typeface="Arial"/>
            </a:endParaRPr>
          </a:p>
        </p:txBody>
      </p:sp>
    </p:spTree>
    <p:extLst>
      <p:ext uri="{BB962C8B-B14F-4D97-AF65-F5344CB8AC3E}">
        <p14:creationId xmlns:p14="http://schemas.microsoft.com/office/powerpoint/2010/main" val="9685555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body" idx="1"/>
          </p:nvPr>
        </p:nvSpPr>
        <p:spPr>
          <a:xfrm>
            <a:off x="1981200" y="404813"/>
            <a:ext cx="8229600" cy="5721350"/>
          </a:xfrm>
        </p:spPr>
        <p:txBody>
          <a:bodyPr/>
          <a:lstStyle/>
          <a:p>
            <a:pPr eaLnBrk="1" hangingPunct="1">
              <a:lnSpc>
                <a:spcPct val="80000"/>
              </a:lnSpc>
              <a:buFontTx/>
              <a:buNone/>
            </a:pPr>
            <a:r>
              <a:rPr lang="pl-PL" altLang="pl-PL" sz="1600" b="1"/>
              <a:t>Art. 6.</a:t>
            </a:r>
          </a:p>
          <a:p>
            <a:pPr eaLnBrk="1" hangingPunct="1">
              <a:lnSpc>
                <a:spcPct val="80000"/>
              </a:lnSpc>
              <a:buFontTx/>
              <a:buNone/>
            </a:pPr>
            <a:r>
              <a:rPr lang="pl-PL" altLang="pl-PL" sz="1600"/>
              <a:t>1. Banki spółdzielcze, po uzyskaniu zgodnie z ustawą - Prawo bankowe zezwolenia</a:t>
            </a:r>
          </a:p>
          <a:p>
            <a:pPr eaLnBrk="1" hangingPunct="1">
              <a:lnSpc>
                <a:spcPct val="80000"/>
              </a:lnSpc>
              <a:buFontTx/>
              <a:buNone/>
            </a:pPr>
            <a:r>
              <a:rPr lang="pl-PL" altLang="pl-PL" sz="1600" b="1"/>
              <a:t>Komisji Nadzoru Finansowego</a:t>
            </a:r>
            <a:r>
              <a:rPr lang="pl-PL" altLang="pl-PL" sz="1600"/>
              <a:t>, mogą wykonywać</a:t>
            </a:r>
          </a:p>
          <a:p>
            <a:pPr eaLnBrk="1" hangingPunct="1">
              <a:lnSpc>
                <a:spcPct val="80000"/>
              </a:lnSpc>
              <a:buFontTx/>
              <a:buNone/>
            </a:pPr>
            <a:r>
              <a:rPr lang="pl-PL" altLang="pl-PL" sz="1600"/>
              <a:t>następujące czynności bankowe:</a:t>
            </a:r>
          </a:p>
          <a:p>
            <a:pPr eaLnBrk="1" hangingPunct="1">
              <a:lnSpc>
                <a:spcPct val="80000"/>
              </a:lnSpc>
              <a:buFontTx/>
              <a:buNone/>
            </a:pPr>
            <a:r>
              <a:rPr lang="pl-PL" altLang="pl-PL" sz="1600" b="1">
                <a:solidFill>
                  <a:srgbClr val="CC3300"/>
                </a:solidFill>
              </a:rPr>
              <a:t>1) przyjmowanie wkładów pieniężnych płatnych na żądanie lub z nadejściem oznaczonego terminu oraz prowadzenie rachunków tych wkładów</a:t>
            </a:r>
            <a:r>
              <a:rPr lang="pl-PL" altLang="pl-PL" sz="1600" b="1"/>
              <a:t>,</a:t>
            </a:r>
          </a:p>
          <a:p>
            <a:pPr eaLnBrk="1" hangingPunct="1">
              <a:lnSpc>
                <a:spcPct val="80000"/>
              </a:lnSpc>
              <a:buFontTx/>
              <a:buNone/>
            </a:pPr>
            <a:r>
              <a:rPr lang="pl-PL" altLang="pl-PL" sz="1600"/>
              <a:t>2) prowadzenie innych rachunków bankowych,</a:t>
            </a:r>
          </a:p>
          <a:p>
            <a:pPr eaLnBrk="1" hangingPunct="1">
              <a:lnSpc>
                <a:spcPct val="80000"/>
              </a:lnSpc>
              <a:buFontTx/>
              <a:buNone/>
            </a:pPr>
            <a:r>
              <a:rPr lang="pl-PL" altLang="pl-PL" sz="1600" b="1">
                <a:solidFill>
                  <a:srgbClr val="CC3300"/>
                </a:solidFill>
              </a:rPr>
              <a:t>3) udzielanie kredytów</a:t>
            </a:r>
            <a:r>
              <a:rPr lang="pl-PL" altLang="pl-PL" sz="1600"/>
              <a:t>,</a:t>
            </a:r>
          </a:p>
          <a:p>
            <a:pPr eaLnBrk="1" hangingPunct="1">
              <a:lnSpc>
                <a:spcPct val="80000"/>
              </a:lnSpc>
              <a:buFontTx/>
              <a:buNone/>
            </a:pPr>
            <a:r>
              <a:rPr lang="pl-PL" altLang="pl-PL" sz="1600" b="1">
                <a:solidFill>
                  <a:srgbClr val="CC3300"/>
                </a:solidFill>
              </a:rPr>
              <a:t>4) udzielanie i potwierdzanie gwarancji bankowych</a:t>
            </a:r>
            <a:r>
              <a:rPr lang="pl-PL" altLang="pl-PL" sz="1600">
                <a:solidFill>
                  <a:srgbClr val="CC3300"/>
                </a:solidFill>
              </a:rPr>
              <a:t>,</a:t>
            </a:r>
          </a:p>
          <a:p>
            <a:pPr eaLnBrk="1" hangingPunct="1">
              <a:lnSpc>
                <a:spcPct val="80000"/>
              </a:lnSpc>
              <a:buFontTx/>
              <a:buNone/>
            </a:pPr>
            <a:r>
              <a:rPr lang="pl-PL" altLang="pl-PL" sz="1600"/>
              <a:t>5) przeprowadzanie bankowych rozliczeń pieniężnych,</a:t>
            </a:r>
          </a:p>
          <a:p>
            <a:pPr eaLnBrk="1" hangingPunct="1">
              <a:lnSpc>
                <a:spcPct val="80000"/>
              </a:lnSpc>
              <a:buFontTx/>
              <a:buNone/>
            </a:pPr>
            <a:r>
              <a:rPr lang="pl-PL" altLang="pl-PL" sz="1600" b="1">
                <a:solidFill>
                  <a:srgbClr val="CC3300"/>
                </a:solidFill>
              </a:rPr>
              <a:t>6) udzielanie pożyczek pieniężnych</a:t>
            </a:r>
            <a:r>
              <a:rPr lang="pl-PL" altLang="pl-PL" sz="1600">
                <a:solidFill>
                  <a:srgbClr val="CC3300"/>
                </a:solidFill>
              </a:rPr>
              <a:t>,</a:t>
            </a:r>
          </a:p>
          <a:p>
            <a:pPr eaLnBrk="1" hangingPunct="1">
              <a:lnSpc>
                <a:spcPct val="80000"/>
              </a:lnSpc>
              <a:buFontTx/>
              <a:buNone/>
            </a:pPr>
            <a:r>
              <a:rPr lang="pl-PL" altLang="pl-PL" sz="1600" b="1">
                <a:solidFill>
                  <a:srgbClr val="CC3300"/>
                </a:solidFill>
              </a:rPr>
              <a:t>7) udzielanie pożyczek i kredytów konsumenckich w rozumieniu przepisów odrębnej ustawy</a:t>
            </a:r>
            <a:r>
              <a:rPr lang="pl-PL" altLang="pl-PL" sz="1600"/>
              <a:t>,</a:t>
            </a:r>
          </a:p>
          <a:p>
            <a:pPr eaLnBrk="1" hangingPunct="1">
              <a:lnSpc>
                <a:spcPct val="80000"/>
              </a:lnSpc>
              <a:buFontTx/>
              <a:buNone/>
            </a:pPr>
            <a:r>
              <a:rPr lang="pl-PL" altLang="pl-PL" sz="1600"/>
              <a:t>8) operacje czekowe i wekslowe,</a:t>
            </a:r>
          </a:p>
          <a:p>
            <a:pPr eaLnBrk="1" hangingPunct="1">
              <a:lnSpc>
                <a:spcPct val="80000"/>
              </a:lnSpc>
              <a:buNone/>
            </a:pPr>
            <a:r>
              <a:rPr lang="pl-PL" altLang="pl-PL" sz="1600" dirty="0"/>
              <a:t>9) </a:t>
            </a:r>
            <a:r>
              <a:rPr lang="pl-PL" sz="1600" dirty="0"/>
              <a:t>świadczenie usług płatniczych oraz wydawanie pieniądza elektronicznego w </a:t>
            </a:r>
            <a:r>
              <a:rPr lang="pl-PL" sz="1600"/>
              <a:t>rozumieniu ustawy o usługach płatniczych </a:t>
            </a:r>
            <a:r>
              <a:rPr lang="pl-PL" altLang="pl-PL" sz="1600" dirty="0"/>
              <a:t>,</a:t>
            </a:r>
            <a:endParaRPr lang="pl-PL" altLang="pl-PL" sz="1600" dirty="0">
              <a:cs typeface="Arial"/>
            </a:endParaRPr>
          </a:p>
          <a:p>
            <a:pPr eaLnBrk="1" hangingPunct="1">
              <a:lnSpc>
                <a:spcPct val="80000"/>
              </a:lnSpc>
              <a:buFontTx/>
              <a:buNone/>
            </a:pPr>
            <a:r>
              <a:rPr lang="pl-PL" altLang="pl-PL" sz="1600"/>
              <a:t>10) nabywanie i zbywanie wierzytelności pieniężnych,</a:t>
            </a:r>
          </a:p>
          <a:p>
            <a:pPr eaLnBrk="1" hangingPunct="1">
              <a:lnSpc>
                <a:spcPct val="80000"/>
              </a:lnSpc>
              <a:buFontTx/>
              <a:buNone/>
            </a:pPr>
            <a:r>
              <a:rPr lang="pl-PL" altLang="pl-PL" sz="1600"/>
              <a:t>11) przechowywanie przedmiotów i papierów wartościowych oraz udostępnianie skrytek sejfowych,</a:t>
            </a:r>
          </a:p>
          <a:p>
            <a:pPr eaLnBrk="1" hangingPunct="1">
              <a:lnSpc>
                <a:spcPct val="80000"/>
              </a:lnSpc>
              <a:buFontTx/>
              <a:buNone/>
            </a:pPr>
            <a:r>
              <a:rPr lang="pl-PL" altLang="pl-PL" sz="1600" b="1">
                <a:solidFill>
                  <a:srgbClr val="CC3300"/>
                </a:solidFill>
              </a:rPr>
              <a:t>12) udzielanie i potwierdzanie poręczeń</a:t>
            </a:r>
            <a:r>
              <a:rPr lang="pl-PL" altLang="pl-PL" sz="1600"/>
              <a:t>,</a:t>
            </a:r>
          </a:p>
          <a:p>
            <a:pPr eaLnBrk="1" hangingPunct="1">
              <a:lnSpc>
                <a:spcPct val="80000"/>
              </a:lnSpc>
              <a:buFontTx/>
              <a:buNone/>
            </a:pPr>
            <a:r>
              <a:rPr lang="pl-PL" altLang="pl-PL" sz="1600"/>
              <a:t>13) wykonywanie innych czynności bankowych w imieniu i na rzecz banku</a:t>
            </a:r>
          </a:p>
          <a:p>
            <a:pPr eaLnBrk="1" hangingPunct="1">
              <a:lnSpc>
                <a:spcPct val="80000"/>
              </a:lnSpc>
              <a:buFontTx/>
              <a:buNone/>
            </a:pPr>
            <a:r>
              <a:rPr lang="pl-PL" altLang="pl-PL" sz="1600"/>
              <a:t>zrzeszającego.</a:t>
            </a:r>
          </a:p>
          <a:p>
            <a:pPr eaLnBrk="1" hangingPunct="1">
              <a:lnSpc>
                <a:spcPct val="80000"/>
              </a:lnSpc>
              <a:buFontTx/>
              <a:buNone/>
            </a:pPr>
            <a:endParaRPr lang="pl-PL" altLang="pl-PL" sz="1600"/>
          </a:p>
        </p:txBody>
      </p:sp>
    </p:spTree>
    <p:extLst>
      <p:ext uri="{BB962C8B-B14F-4D97-AF65-F5344CB8AC3E}">
        <p14:creationId xmlns:p14="http://schemas.microsoft.com/office/powerpoint/2010/main" val="25673341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body" idx="1"/>
          </p:nvPr>
        </p:nvSpPr>
        <p:spPr>
          <a:xfrm>
            <a:off x="1981200" y="476251"/>
            <a:ext cx="8229600" cy="5649913"/>
          </a:xfrm>
        </p:spPr>
        <p:txBody>
          <a:bodyPr/>
          <a:lstStyle/>
          <a:p>
            <a:pPr eaLnBrk="1" hangingPunct="1">
              <a:lnSpc>
                <a:spcPct val="90000"/>
              </a:lnSpc>
              <a:buFontTx/>
              <a:buNone/>
            </a:pPr>
            <a:r>
              <a:rPr lang="pl-PL" altLang="pl-PL" sz="2400"/>
              <a:t>2. Czynności bankowe, o których mowa w ust. 1 pkt 3, 4, 6, 7 i 12, banki spółdzielcze mogą wykonywać z osobami fizycznymi zamieszkującymi lub prowadzącymi przedsiębiorstwo na terenie działania banku spółdzielczego lub z osobami prawnymi i jednostkami organizacyjnymi nieposiadającymi osobowości prawnej, a posiadającymi zdolność prawną, mającymi siedzibę lub jednostki organizacyjne na terenie działania banku spółdzielczego. Czynności, o których mowa w ust. 1 pkt 4 i 12, banki spółdzielcze mogą wykonywać w zakresie i trybie uzgodnionym z bankiem zrzeszającym.</a:t>
            </a:r>
          </a:p>
          <a:p>
            <a:pPr>
              <a:lnSpc>
                <a:spcPct val="90000"/>
              </a:lnSpc>
              <a:buNone/>
            </a:pPr>
            <a:r>
              <a:rPr lang="pl-PL" sz="2000">
                <a:cs typeface="Arial"/>
              </a:rPr>
              <a:t>2a. W szczególnie uzasadnionych przypadkach bank spółdzielczy będący uczestnikiem systemu ochrony może wykonać czynność bankową z osobą fizyczną, osobą prawną lub jednostką organizacyjną nieposiadającą osobowości prawnej a posiadającą zdolność prawną, mającymi miejsce zamieszkania lub siedzibę poza terenem jego działania, po uzyskaniu zgody organu zarządzającego tym systemem ochrony</a:t>
            </a:r>
            <a:endParaRPr lang="pl-PL" sz="2000"/>
          </a:p>
          <a:p>
            <a:pPr>
              <a:lnSpc>
                <a:spcPct val="90000"/>
              </a:lnSpc>
              <a:buNone/>
            </a:pPr>
            <a:endParaRPr lang="pl-PL" altLang="pl-PL" sz="2800" dirty="0">
              <a:cs typeface="Arial"/>
            </a:endParaRPr>
          </a:p>
          <a:p>
            <a:pPr eaLnBrk="1" hangingPunct="1">
              <a:lnSpc>
                <a:spcPct val="90000"/>
              </a:lnSpc>
              <a:buNone/>
            </a:pPr>
            <a:endParaRPr lang="pl-PL" altLang="pl-PL" sz="2800">
              <a:cs typeface="Arial"/>
            </a:endParaRPr>
          </a:p>
        </p:txBody>
      </p:sp>
    </p:spTree>
    <p:extLst>
      <p:ext uri="{BB962C8B-B14F-4D97-AF65-F5344CB8AC3E}">
        <p14:creationId xmlns:p14="http://schemas.microsoft.com/office/powerpoint/2010/main" val="19846718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981200" y="274638"/>
            <a:ext cx="8229600" cy="633412"/>
          </a:xfrm>
        </p:spPr>
        <p:txBody>
          <a:bodyPr/>
          <a:lstStyle/>
          <a:p>
            <a:pPr eaLnBrk="1" hangingPunct="1"/>
            <a:r>
              <a:rPr lang="pl-PL" altLang="pl-PL" sz="3200">
                <a:latin typeface="Times New Roman" pitchFamily="18" charset="0"/>
              </a:rPr>
              <a:t>Bank zrzeszający</a:t>
            </a:r>
          </a:p>
        </p:txBody>
      </p:sp>
      <p:sp>
        <p:nvSpPr>
          <p:cNvPr id="64515" name="Rectangle 3"/>
          <p:cNvSpPr>
            <a:spLocks noGrp="1" noChangeArrowheads="1"/>
          </p:cNvSpPr>
          <p:nvPr>
            <p:ph type="body" idx="1"/>
          </p:nvPr>
        </p:nvSpPr>
        <p:spPr>
          <a:xfrm>
            <a:off x="2082800" y="1077914"/>
            <a:ext cx="8229600" cy="5073650"/>
          </a:xfrm>
        </p:spPr>
        <p:txBody>
          <a:bodyPr/>
          <a:lstStyle/>
          <a:p>
            <a:pPr eaLnBrk="1" hangingPunct="1">
              <a:lnSpc>
                <a:spcPct val="90000"/>
              </a:lnSpc>
              <a:buFontTx/>
              <a:buNone/>
            </a:pPr>
            <a:r>
              <a:rPr lang="pl-PL" altLang="pl-PL" sz="2400" dirty="0"/>
              <a:t>- Spółdzielcza Grupa Bankowa – Bank S.A. w Poznaniu (SGB – Bank S.A.), </a:t>
            </a:r>
          </a:p>
          <a:p>
            <a:pPr eaLnBrk="1" hangingPunct="1">
              <a:lnSpc>
                <a:spcPct val="90000"/>
              </a:lnSpc>
              <a:buFontTx/>
              <a:buChar char="-"/>
            </a:pPr>
            <a:r>
              <a:rPr lang="pl-PL" altLang="pl-PL" sz="2400" dirty="0"/>
              <a:t>Bank Polskiej Spółdzielczości Spółka Akcyjna w Warszawie, </a:t>
            </a:r>
            <a:endParaRPr lang="pl-PL" altLang="pl-PL" sz="2000" dirty="0"/>
          </a:p>
          <a:p>
            <a:pPr eaLnBrk="1" hangingPunct="1">
              <a:lnSpc>
                <a:spcPct val="90000"/>
              </a:lnSpc>
              <a:buFontTx/>
              <a:buNone/>
            </a:pPr>
            <a:endParaRPr lang="pl-PL" altLang="pl-PL" sz="2400" b="1" dirty="0"/>
          </a:p>
          <a:p>
            <a:pPr eaLnBrk="1" hangingPunct="1">
              <a:lnSpc>
                <a:spcPct val="90000"/>
              </a:lnSpc>
              <a:buFontTx/>
              <a:buNone/>
            </a:pPr>
            <a:r>
              <a:rPr lang="pl-PL" altLang="pl-PL" sz="2000" b="1" dirty="0" smtClean="0"/>
              <a:t>bank zrzeszający </a:t>
            </a:r>
            <a:r>
              <a:rPr lang="pl-PL" altLang="pl-PL" sz="2000" dirty="0"/>
              <a:t>- </a:t>
            </a:r>
            <a:r>
              <a:rPr lang="pl-PL" altLang="pl-PL" sz="2000" dirty="0" smtClean="0"/>
              <a:t>bank </a:t>
            </a:r>
            <a:r>
              <a:rPr lang="pl-PL" altLang="pl-PL" sz="2000" dirty="0"/>
              <a:t>w formie spółki akcyjnej, utworzony przez banki spółdzielcze, jeżeli bank ten zrzesza co najmniej jeden bank spółdzielczy na zasadach określonych w art. 16 oraz posiada kapitał założycielski wynoszący co najmniej czterokrotność kwoty określonej w art. 32 ust. 1 ustawy - Prawo bankowe lub dwukrotność tej kwoty w przypadku banku, którego działalność ogranicza się wyłącznie do świadczenia usług na rzecz zrzeszonych banków (</a:t>
            </a:r>
            <a:r>
              <a:rPr lang="pl-PL" altLang="pl-PL" sz="2000" dirty="0" err="1"/>
              <a:t>apeksowy</a:t>
            </a:r>
            <a:r>
              <a:rPr lang="pl-PL" altLang="pl-PL" sz="2000" dirty="0"/>
              <a:t> bank zrzeszający</a:t>
            </a:r>
            <a:r>
              <a:rPr lang="pl-PL" altLang="pl-PL" sz="2000" dirty="0" smtClean="0"/>
              <a:t>)</a:t>
            </a:r>
            <a:endParaRPr lang="pl-PL" altLang="pl-PL" sz="2000" dirty="0"/>
          </a:p>
          <a:p>
            <a:pPr eaLnBrk="1" hangingPunct="1">
              <a:lnSpc>
                <a:spcPct val="90000"/>
              </a:lnSpc>
              <a:buFontTx/>
              <a:buNone/>
            </a:pPr>
            <a:r>
              <a:rPr lang="pl-PL" altLang="pl-PL" sz="2000" dirty="0"/>
              <a:t> </a:t>
            </a:r>
            <a:r>
              <a:rPr lang="pl-PL" altLang="pl-PL" sz="2000" b="1" dirty="0" smtClean="0"/>
              <a:t>zrzeszenie</a:t>
            </a:r>
            <a:r>
              <a:rPr lang="pl-PL" altLang="pl-PL" sz="2000" dirty="0" smtClean="0"/>
              <a:t> </a:t>
            </a:r>
            <a:r>
              <a:rPr lang="pl-PL" altLang="pl-PL" sz="2000" dirty="0"/>
              <a:t>- </a:t>
            </a:r>
            <a:r>
              <a:rPr lang="pl-PL" altLang="pl-PL" sz="2000" dirty="0" smtClean="0"/>
              <a:t> zrzeszenie </a:t>
            </a:r>
            <a:r>
              <a:rPr lang="pl-PL" altLang="pl-PL" sz="2000" dirty="0"/>
              <a:t>działające na podstawie </a:t>
            </a:r>
            <a:r>
              <a:rPr lang="pl-PL" altLang="pl-PL" sz="2000" dirty="0" smtClean="0"/>
              <a:t>ustawy o funkcjonowaniu banków spółdzielczych, </a:t>
            </a:r>
            <a:r>
              <a:rPr lang="pl-PL" altLang="pl-PL" sz="2000" dirty="0"/>
              <a:t>utworzone przez bank lub banki spółdzielcze i bank zrzeszający</a:t>
            </a:r>
            <a:endParaRPr lang="pl-PL" altLang="pl-PL" sz="2000" dirty="0" smtClean="0"/>
          </a:p>
        </p:txBody>
      </p:sp>
    </p:spTree>
    <p:extLst>
      <p:ext uri="{BB962C8B-B14F-4D97-AF65-F5344CB8AC3E}">
        <p14:creationId xmlns:p14="http://schemas.microsoft.com/office/powerpoint/2010/main" val="6665926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body" idx="1"/>
          </p:nvPr>
        </p:nvSpPr>
        <p:spPr>
          <a:xfrm>
            <a:off x="1981200" y="692151"/>
            <a:ext cx="8229600" cy="5434013"/>
          </a:xfrm>
        </p:spPr>
        <p:txBody>
          <a:bodyPr/>
          <a:lstStyle/>
          <a:p>
            <a:pPr eaLnBrk="1" hangingPunct="1">
              <a:lnSpc>
                <a:spcPct val="90000"/>
              </a:lnSpc>
              <a:buFontTx/>
              <a:buNone/>
            </a:pPr>
            <a:r>
              <a:rPr lang="pl-PL" altLang="pl-PL" dirty="0"/>
              <a:t>Banki spółdzielcze zrzeszają się z bankiem zrzeszającym na podstawie umowy</a:t>
            </a:r>
            <a:r>
              <a:rPr lang="pl-PL" altLang="pl-PL" dirty="0" smtClean="0"/>
              <a:t>.</a:t>
            </a:r>
            <a:endParaRPr lang="pl-PL" altLang="pl-PL" dirty="0"/>
          </a:p>
          <a:p>
            <a:pPr eaLnBrk="1" hangingPunct="1">
              <a:lnSpc>
                <a:spcPct val="90000"/>
              </a:lnSpc>
              <a:buFontTx/>
              <a:buNone/>
            </a:pPr>
            <a:r>
              <a:rPr lang="pl-PL" altLang="pl-PL" dirty="0"/>
              <a:t>Bank spółdzielczy – obowiązek uzyskania statusu akcjonariusza banku zrzeszającego (nabycie co najmniej 1 akcji</a:t>
            </a:r>
            <a:r>
              <a:rPr lang="pl-PL" altLang="pl-PL" dirty="0" smtClean="0"/>
              <a:t>)</a:t>
            </a:r>
            <a:endParaRPr lang="pl-PL" altLang="pl-PL" dirty="0"/>
          </a:p>
          <a:p>
            <a:pPr eaLnBrk="1" hangingPunct="1">
              <a:lnSpc>
                <a:spcPct val="90000"/>
              </a:lnSpc>
              <a:buFontTx/>
              <a:buNone/>
            </a:pPr>
            <a:r>
              <a:rPr lang="pl-PL" altLang="pl-PL" dirty="0"/>
              <a:t>Bank zrzeszający i bank spółdzielczy : łączą przynajmniej dwa stosunki – korporacyjny i </a:t>
            </a:r>
            <a:r>
              <a:rPr lang="pl-PL" altLang="pl-PL" dirty="0" smtClean="0"/>
              <a:t>zrzeszeniowy</a:t>
            </a:r>
          </a:p>
          <a:p>
            <a:pPr eaLnBrk="1" hangingPunct="1">
              <a:lnSpc>
                <a:spcPct val="90000"/>
              </a:lnSpc>
              <a:buFontTx/>
              <a:buNone/>
            </a:pPr>
            <a:endParaRPr lang="pl-PL" altLang="pl-PL" sz="1800" dirty="0" smtClean="0"/>
          </a:p>
          <a:p>
            <a:pPr eaLnBrk="1" hangingPunct="1">
              <a:lnSpc>
                <a:spcPct val="90000"/>
              </a:lnSpc>
              <a:buFontTx/>
              <a:buNone/>
            </a:pPr>
            <a:r>
              <a:rPr lang="pl-PL" altLang="pl-PL" sz="1800" dirty="0" smtClean="0"/>
              <a:t>Bank </a:t>
            </a:r>
            <a:r>
              <a:rPr lang="pl-PL" altLang="pl-PL" sz="1800" dirty="0"/>
              <a:t>spółdzielczy ma swobodę wyboru banku zrzeszającego przez cały czas trwania ustawowego obowiązku zrzeszania się.</a:t>
            </a:r>
          </a:p>
          <a:p>
            <a:pPr eaLnBrk="1" hangingPunct="1">
              <a:lnSpc>
                <a:spcPct val="90000"/>
              </a:lnSpc>
              <a:buFontTx/>
              <a:buNone/>
            </a:pPr>
            <a:endParaRPr lang="pl-PL" altLang="pl-PL" sz="1800" dirty="0"/>
          </a:p>
        </p:txBody>
      </p:sp>
    </p:spTree>
    <p:extLst>
      <p:ext uri="{BB962C8B-B14F-4D97-AF65-F5344CB8AC3E}">
        <p14:creationId xmlns:p14="http://schemas.microsoft.com/office/powerpoint/2010/main" val="2777012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1200" y="704850"/>
            <a:ext cx="8229600" cy="491902"/>
          </a:xfrm>
        </p:spPr>
        <p:txBody>
          <a:bodyPr/>
          <a:lstStyle/>
          <a:p>
            <a:r>
              <a:rPr lang="pl-PL" sz="2400" dirty="0">
                <a:latin typeface="Times New Roman" panose="02020603050405020304" pitchFamily="18" charset="0"/>
                <a:cs typeface="Times New Roman" panose="02020603050405020304" pitchFamily="18" charset="0"/>
              </a:rPr>
              <a:t>5.1. Pojęcie i status prawny systemu ochrony</a:t>
            </a:r>
          </a:p>
        </p:txBody>
      </p:sp>
      <p:sp>
        <p:nvSpPr>
          <p:cNvPr id="5" name="Prostokąt zaokrąglony 4"/>
          <p:cNvSpPr/>
          <p:nvPr/>
        </p:nvSpPr>
        <p:spPr>
          <a:xfrm>
            <a:off x="4367808" y="1556792"/>
            <a:ext cx="280831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dirty="0">
                <a:solidFill>
                  <a:prstClr val="white"/>
                </a:solidFill>
              </a:rPr>
              <a:t>Bank zrzeszający/jednostka zarządzająca system ochrony</a:t>
            </a:r>
          </a:p>
        </p:txBody>
      </p:sp>
      <p:sp>
        <p:nvSpPr>
          <p:cNvPr id="7" name="Elipsa 6"/>
          <p:cNvSpPr/>
          <p:nvPr/>
        </p:nvSpPr>
        <p:spPr>
          <a:xfrm>
            <a:off x="2981632" y="1628800"/>
            <a:ext cx="1656184"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dirty="0">
                <a:solidFill>
                  <a:prstClr val="white"/>
                </a:solidFill>
              </a:rPr>
              <a:t>Organy systemu ochrony</a:t>
            </a:r>
          </a:p>
        </p:txBody>
      </p:sp>
      <p:sp>
        <p:nvSpPr>
          <p:cNvPr id="14" name="Elipsa 13"/>
          <p:cNvSpPr/>
          <p:nvPr/>
        </p:nvSpPr>
        <p:spPr>
          <a:xfrm>
            <a:off x="2135560" y="3861048"/>
            <a:ext cx="2232248"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dirty="0">
                <a:solidFill>
                  <a:prstClr val="white"/>
                </a:solidFill>
              </a:rPr>
              <a:t>Bank Spółdzielczy- uczestnik systemu</a:t>
            </a:r>
          </a:p>
        </p:txBody>
      </p:sp>
      <p:sp>
        <p:nvSpPr>
          <p:cNvPr id="15" name="Elipsa 14"/>
          <p:cNvSpPr/>
          <p:nvPr/>
        </p:nvSpPr>
        <p:spPr>
          <a:xfrm>
            <a:off x="4637816" y="3861048"/>
            <a:ext cx="2232248"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dirty="0">
                <a:solidFill>
                  <a:prstClr val="white"/>
                </a:solidFill>
              </a:rPr>
              <a:t>Bank Spółdzielczy- uczestnik systemu</a:t>
            </a:r>
          </a:p>
        </p:txBody>
      </p:sp>
      <p:sp>
        <p:nvSpPr>
          <p:cNvPr id="16" name="Elipsa 15"/>
          <p:cNvSpPr/>
          <p:nvPr/>
        </p:nvSpPr>
        <p:spPr>
          <a:xfrm>
            <a:off x="7176121" y="3786542"/>
            <a:ext cx="2232248"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dirty="0">
                <a:solidFill>
                  <a:prstClr val="white"/>
                </a:solidFill>
              </a:rPr>
              <a:t>Bank Spółdzielczy- uczestnik systemu</a:t>
            </a:r>
          </a:p>
        </p:txBody>
      </p:sp>
      <p:sp>
        <p:nvSpPr>
          <p:cNvPr id="18" name="Nawias klamrowy zamykający 17"/>
          <p:cNvSpPr/>
          <p:nvPr/>
        </p:nvSpPr>
        <p:spPr>
          <a:xfrm>
            <a:off x="9084333" y="1340768"/>
            <a:ext cx="648072" cy="43204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pl-PL">
              <a:solidFill>
                <a:prstClr val="black"/>
              </a:solidFill>
            </a:endParaRPr>
          </a:p>
        </p:txBody>
      </p:sp>
      <p:cxnSp>
        <p:nvCxnSpPr>
          <p:cNvPr id="20" name="Łącznik prosty 19"/>
          <p:cNvCxnSpPr>
            <a:endCxn id="18" idx="0"/>
          </p:cNvCxnSpPr>
          <p:nvPr/>
        </p:nvCxnSpPr>
        <p:spPr>
          <a:xfrm flipV="1">
            <a:off x="2135561" y="1340769"/>
            <a:ext cx="6948773" cy="503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Łącznik prosty 21"/>
          <p:cNvCxnSpPr>
            <a:endCxn id="18" idx="2"/>
          </p:cNvCxnSpPr>
          <p:nvPr/>
        </p:nvCxnSpPr>
        <p:spPr>
          <a:xfrm flipV="1">
            <a:off x="2135561" y="5661248"/>
            <a:ext cx="6948773"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Łącznik prosty 24"/>
          <p:cNvCxnSpPr/>
          <p:nvPr/>
        </p:nvCxnSpPr>
        <p:spPr>
          <a:xfrm flipV="1">
            <a:off x="2135560" y="1398437"/>
            <a:ext cx="0" cy="4349158"/>
          </a:xfrm>
          <a:prstGeom prst="line">
            <a:avLst/>
          </a:prstGeom>
        </p:spPr>
        <p:style>
          <a:lnRef idx="1">
            <a:schemeClr val="accent1"/>
          </a:lnRef>
          <a:fillRef idx="0">
            <a:schemeClr val="accent1"/>
          </a:fillRef>
          <a:effectRef idx="0">
            <a:schemeClr val="accent1"/>
          </a:effectRef>
          <a:fontRef idx="minor">
            <a:schemeClr val="tx1"/>
          </a:fontRef>
        </p:style>
      </p:cxnSp>
      <p:sp>
        <p:nvSpPr>
          <p:cNvPr id="27" name="Prostokąt 26"/>
          <p:cNvSpPr/>
          <p:nvPr/>
        </p:nvSpPr>
        <p:spPr>
          <a:xfrm>
            <a:off x="9623328" y="3071879"/>
            <a:ext cx="936104" cy="8582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dirty="0">
                <a:solidFill>
                  <a:prstClr val="white"/>
                </a:solidFill>
              </a:rPr>
              <a:t>umowa</a:t>
            </a:r>
          </a:p>
        </p:txBody>
      </p:sp>
      <p:sp>
        <p:nvSpPr>
          <p:cNvPr id="28" name="Prostokąt 27"/>
          <p:cNvSpPr/>
          <p:nvPr/>
        </p:nvSpPr>
        <p:spPr>
          <a:xfrm>
            <a:off x="3863753" y="3112041"/>
            <a:ext cx="3924435" cy="290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dirty="0">
                <a:solidFill>
                  <a:prstClr val="white"/>
                </a:solidFill>
              </a:rPr>
              <a:t>akcje/udziały</a:t>
            </a:r>
          </a:p>
        </p:txBody>
      </p:sp>
      <p:cxnSp>
        <p:nvCxnSpPr>
          <p:cNvPr id="30" name="Łącznik prosty ze strzałką 29"/>
          <p:cNvCxnSpPr/>
          <p:nvPr/>
        </p:nvCxnSpPr>
        <p:spPr>
          <a:xfrm flipV="1">
            <a:off x="4043774" y="2852936"/>
            <a:ext cx="1413147" cy="9336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Łącznik prosty ze strzałką 31"/>
          <p:cNvCxnSpPr/>
          <p:nvPr/>
        </p:nvCxnSpPr>
        <p:spPr>
          <a:xfrm flipV="1">
            <a:off x="5875481" y="2852936"/>
            <a:ext cx="0" cy="9336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Łącznik prosty ze strzałką 33"/>
          <p:cNvCxnSpPr/>
          <p:nvPr/>
        </p:nvCxnSpPr>
        <p:spPr>
          <a:xfrm flipH="1" flipV="1">
            <a:off x="6240016" y="2852936"/>
            <a:ext cx="1512168" cy="9741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Prostokąt 2"/>
          <p:cNvSpPr/>
          <p:nvPr/>
        </p:nvSpPr>
        <p:spPr>
          <a:xfrm>
            <a:off x="7680176" y="1556792"/>
            <a:ext cx="151216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dirty="0">
                <a:solidFill>
                  <a:prstClr val="white"/>
                </a:solidFill>
              </a:rPr>
              <a:t>Bank zrzeszający</a:t>
            </a:r>
          </a:p>
        </p:txBody>
      </p:sp>
      <p:sp>
        <p:nvSpPr>
          <p:cNvPr id="4" name="Elipsa 3"/>
          <p:cNvSpPr/>
          <p:nvPr/>
        </p:nvSpPr>
        <p:spPr>
          <a:xfrm>
            <a:off x="7032105" y="1340768"/>
            <a:ext cx="756083"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dirty="0">
                <a:solidFill>
                  <a:prstClr val="white"/>
                </a:solidFill>
              </a:rPr>
              <a:t>lub</a:t>
            </a:r>
          </a:p>
        </p:txBody>
      </p:sp>
    </p:spTree>
    <p:extLst>
      <p:ext uri="{BB962C8B-B14F-4D97-AF65-F5344CB8AC3E}">
        <p14:creationId xmlns:p14="http://schemas.microsoft.com/office/powerpoint/2010/main" val="3379065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400" dirty="0"/>
              <a:t>Prawo bankowe a prawo rynku finansowego</a:t>
            </a:r>
          </a:p>
        </p:txBody>
      </p:sp>
      <p:sp>
        <p:nvSpPr>
          <p:cNvPr id="3" name="Symbol zastępczy zawartości 2"/>
          <p:cNvSpPr>
            <a:spLocks noGrp="1"/>
          </p:cNvSpPr>
          <p:nvPr>
            <p:ph idx="1"/>
          </p:nvPr>
        </p:nvSpPr>
        <p:spPr/>
        <p:txBody>
          <a:bodyPr/>
          <a:lstStyle/>
          <a:p>
            <a:pPr marL="0" indent="0">
              <a:buNone/>
            </a:pPr>
            <a:r>
              <a:rPr lang="pl-PL" sz="3600" dirty="0">
                <a:latin typeface="Times New Roman" panose="02020603050405020304" pitchFamily="18" charset="0"/>
                <a:cs typeface="Times New Roman" panose="02020603050405020304" pitchFamily="18" charset="0"/>
              </a:rPr>
              <a:t>Prawo bankowe, jako pewien całościowy system norm prawnych, w którym nakładają się metody regulacji cywilnoprawnej i administracyjnoprawnej w tym samym obszarze stosunków społecznych (działalność bankowa), znajduje się na pograniczu, między gałęziami prawa finansowego i prawa cywilnego.</a:t>
            </a:r>
          </a:p>
        </p:txBody>
      </p:sp>
    </p:spTree>
    <p:extLst>
      <p:ext uri="{BB962C8B-B14F-4D97-AF65-F5344CB8AC3E}">
        <p14:creationId xmlns:p14="http://schemas.microsoft.com/office/powerpoint/2010/main" val="1147816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50406" y="277904"/>
            <a:ext cx="8229600" cy="258704"/>
          </a:xfrm>
        </p:spPr>
        <p:txBody>
          <a:bodyPr/>
          <a:lstStyle/>
          <a:p>
            <a:r>
              <a:rPr lang="pl-PL" sz="1400" dirty="0">
                <a:latin typeface="Times New Roman" panose="02020603050405020304" pitchFamily="18" charset="0"/>
                <a:cs typeface="Times New Roman" panose="02020603050405020304" pitchFamily="18" charset="0"/>
              </a:rPr>
              <a:t>Schemat systemu ochrony (w modelu bank zrzeszający + jednostka zarządzająca jako spółdzielnia + zrzeszone banki spółdzielcze)</a:t>
            </a:r>
            <a:endParaRPr lang="pl-PL" sz="1400" dirty="0">
              <a:latin typeface="Times New Roman" panose="02020603050405020304" pitchFamily="18" charset="0"/>
              <a:cs typeface="Times New Roman" panose="02020603050405020304" pitchFamily="18" charset="0"/>
            </a:endParaRPr>
          </a:p>
        </p:txBody>
      </p:sp>
      <p:sp>
        <p:nvSpPr>
          <p:cNvPr id="5" name="Prostokąt zaokrąglony 4"/>
          <p:cNvSpPr/>
          <p:nvPr/>
        </p:nvSpPr>
        <p:spPr>
          <a:xfrm>
            <a:off x="4775849" y="730662"/>
            <a:ext cx="2808312" cy="7215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200" dirty="0">
                <a:solidFill>
                  <a:prstClr val="white"/>
                </a:solidFill>
              </a:rPr>
              <a:t>jednostka zarządzająca system ochrony – spółdzielnia osób prawnych</a:t>
            </a:r>
          </a:p>
        </p:txBody>
      </p:sp>
      <p:sp>
        <p:nvSpPr>
          <p:cNvPr id="6" name="Elipsa 5"/>
          <p:cNvSpPr/>
          <p:nvPr/>
        </p:nvSpPr>
        <p:spPr>
          <a:xfrm>
            <a:off x="3798086" y="488280"/>
            <a:ext cx="1656184" cy="5413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200" dirty="0">
                <a:solidFill>
                  <a:prstClr val="white"/>
                </a:solidFill>
              </a:rPr>
              <a:t>Organy systemu ochrony </a:t>
            </a:r>
          </a:p>
        </p:txBody>
      </p:sp>
      <p:sp>
        <p:nvSpPr>
          <p:cNvPr id="7" name="Elipsa 6"/>
          <p:cNvSpPr/>
          <p:nvPr/>
        </p:nvSpPr>
        <p:spPr>
          <a:xfrm>
            <a:off x="1973753" y="4481427"/>
            <a:ext cx="1867260" cy="892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200" dirty="0">
                <a:solidFill>
                  <a:prstClr val="white"/>
                </a:solidFill>
              </a:rPr>
              <a:t>Bank Spółdzielczy- uczestnik systemu</a:t>
            </a:r>
          </a:p>
        </p:txBody>
      </p:sp>
      <p:sp>
        <p:nvSpPr>
          <p:cNvPr id="8" name="Elipsa 7"/>
          <p:cNvSpPr/>
          <p:nvPr/>
        </p:nvSpPr>
        <p:spPr>
          <a:xfrm>
            <a:off x="5439522" y="4938413"/>
            <a:ext cx="1777046" cy="11353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200" dirty="0">
                <a:solidFill>
                  <a:prstClr val="white"/>
                </a:solidFill>
              </a:rPr>
              <a:t>Bank Spółdzielczy- uczestnik systemu</a:t>
            </a:r>
          </a:p>
        </p:txBody>
      </p:sp>
      <p:sp>
        <p:nvSpPr>
          <p:cNvPr id="9" name="Elipsa 8"/>
          <p:cNvSpPr/>
          <p:nvPr/>
        </p:nvSpPr>
        <p:spPr>
          <a:xfrm>
            <a:off x="7720596" y="5083499"/>
            <a:ext cx="1886944" cy="9592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200" dirty="0">
                <a:solidFill>
                  <a:prstClr val="white"/>
                </a:solidFill>
              </a:rPr>
              <a:t>Bank Spółdzielczy- uczestnik systemu</a:t>
            </a:r>
          </a:p>
        </p:txBody>
      </p:sp>
      <p:sp>
        <p:nvSpPr>
          <p:cNvPr id="10" name="Nawias klamrowy zamykający 9"/>
          <p:cNvSpPr/>
          <p:nvPr/>
        </p:nvSpPr>
        <p:spPr>
          <a:xfrm>
            <a:off x="9092572" y="614535"/>
            <a:ext cx="1269927" cy="581451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pl-PL">
              <a:solidFill>
                <a:prstClr val="black"/>
              </a:solidFill>
            </a:endParaRPr>
          </a:p>
        </p:txBody>
      </p:sp>
      <p:cxnSp>
        <p:nvCxnSpPr>
          <p:cNvPr id="11" name="Łącznik prosty 10"/>
          <p:cNvCxnSpPr/>
          <p:nvPr/>
        </p:nvCxnSpPr>
        <p:spPr>
          <a:xfrm flipV="1">
            <a:off x="1969423" y="663201"/>
            <a:ext cx="7245043" cy="503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Łącznik prosty 11"/>
          <p:cNvCxnSpPr/>
          <p:nvPr/>
        </p:nvCxnSpPr>
        <p:spPr>
          <a:xfrm flipV="1">
            <a:off x="1847529" y="6429052"/>
            <a:ext cx="7308813" cy="20211"/>
          </a:xfrm>
          <a:prstGeom prst="line">
            <a:avLst/>
          </a:prstGeom>
        </p:spPr>
        <p:style>
          <a:lnRef idx="1">
            <a:schemeClr val="accent1"/>
          </a:lnRef>
          <a:fillRef idx="0">
            <a:schemeClr val="accent1"/>
          </a:fillRef>
          <a:effectRef idx="0">
            <a:schemeClr val="accent1"/>
          </a:effectRef>
          <a:fontRef idx="minor">
            <a:schemeClr val="tx1"/>
          </a:fontRef>
        </p:style>
      </p:cxnSp>
      <p:sp>
        <p:nvSpPr>
          <p:cNvPr id="22" name="Elipsa 21"/>
          <p:cNvSpPr/>
          <p:nvPr/>
        </p:nvSpPr>
        <p:spPr>
          <a:xfrm>
            <a:off x="9984432" y="2852936"/>
            <a:ext cx="504056"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dirty="0">
                <a:solidFill>
                  <a:prstClr val="white"/>
                </a:solidFill>
              </a:rPr>
              <a:t>umowa</a:t>
            </a:r>
          </a:p>
        </p:txBody>
      </p:sp>
      <p:sp>
        <p:nvSpPr>
          <p:cNvPr id="3" name="Prostokąt zaokrąglony 2"/>
          <p:cNvSpPr/>
          <p:nvPr/>
        </p:nvSpPr>
        <p:spPr>
          <a:xfrm>
            <a:off x="7152295" y="1026490"/>
            <a:ext cx="1634915" cy="11783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dirty="0">
                <a:solidFill>
                  <a:prstClr val="white"/>
                </a:solidFill>
              </a:rPr>
              <a:t>Fundusz pomocowy</a:t>
            </a:r>
          </a:p>
        </p:txBody>
      </p:sp>
      <p:cxnSp>
        <p:nvCxnSpPr>
          <p:cNvPr id="17" name="Łącznik prosty ze strzałką 16"/>
          <p:cNvCxnSpPr/>
          <p:nvPr/>
        </p:nvCxnSpPr>
        <p:spPr>
          <a:xfrm flipV="1">
            <a:off x="3219505" y="2187762"/>
            <a:ext cx="4038407" cy="2410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Łącznik prosty ze strzałką 20"/>
          <p:cNvCxnSpPr/>
          <p:nvPr/>
        </p:nvCxnSpPr>
        <p:spPr>
          <a:xfrm flipV="1">
            <a:off x="6293988" y="2183007"/>
            <a:ext cx="1048852" cy="29283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Łącznik prosty ze strzałką 24"/>
          <p:cNvCxnSpPr/>
          <p:nvPr/>
        </p:nvCxnSpPr>
        <p:spPr>
          <a:xfrm flipH="1" flipV="1">
            <a:off x="7358981" y="2246924"/>
            <a:ext cx="450363" cy="30813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Elipsa 25"/>
          <p:cNvSpPr/>
          <p:nvPr/>
        </p:nvSpPr>
        <p:spPr>
          <a:xfrm>
            <a:off x="6459203" y="2535747"/>
            <a:ext cx="111451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000" dirty="0">
                <a:solidFill>
                  <a:prstClr val="white"/>
                </a:solidFill>
                <a:latin typeface="Times New Roman" panose="02020603050405020304" pitchFamily="18" charset="0"/>
                <a:cs typeface="Times New Roman" panose="02020603050405020304" pitchFamily="18" charset="0"/>
              </a:rPr>
              <a:t>wpłaty</a:t>
            </a:r>
          </a:p>
        </p:txBody>
      </p:sp>
      <p:cxnSp>
        <p:nvCxnSpPr>
          <p:cNvPr id="28" name="Łącznik prosty ze strzałką 27"/>
          <p:cNvCxnSpPr/>
          <p:nvPr/>
        </p:nvCxnSpPr>
        <p:spPr>
          <a:xfrm flipH="1" flipV="1">
            <a:off x="8742199" y="2178945"/>
            <a:ext cx="313742"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Elipsa 28"/>
          <p:cNvSpPr/>
          <p:nvPr/>
        </p:nvSpPr>
        <p:spPr>
          <a:xfrm>
            <a:off x="8673523" y="2565287"/>
            <a:ext cx="934018" cy="6079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000" dirty="0">
                <a:solidFill>
                  <a:prstClr val="white"/>
                </a:solidFill>
                <a:latin typeface="Times New Roman" panose="02020603050405020304" pitchFamily="18" charset="0"/>
                <a:cs typeface="Times New Roman" panose="02020603050405020304" pitchFamily="18" charset="0"/>
              </a:rPr>
              <a:t>Inne źródła</a:t>
            </a:r>
          </a:p>
        </p:txBody>
      </p:sp>
      <p:cxnSp>
        <p:nvCxnSpPr>
          <p:cNvPr id="35" name="Łącznik prosty ze strzałką 34"/>
          <p:cNvCxnSpPr/>
          <p:nvPr/>
        </p:nvCxnSpPr>
        <p:spPr>
          <a:xfrm>
            <a:off x="8259707" y="2239615"/>
            <a:ext cx="1275991" cy="27085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Prostokąt zaokrąglony 36"/>
          <p:cNvSpPr/>
          <p:nvPr/>
        </p:nvSpPr>
        <p:spPr>
          <a:xfrm>
            <a:off x="9194552" y="5041439"/>
            <a:ext cx="1076356" cy="11353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000" dirty="0">
                <a:solidFill>
                  <a:prstClr val="white"/>
                </a:solidFill>
                <a:latin typeface="Times New Roman" panose="02020603050405020304" pitchFamily="18" charset="0"/>
                <a:cs typeface="Times New Roman" panose="02020603050405020304" pitchFamily="18" charset="0"/>
              </a:rPr>
              <a:t>Fundusz zasobowy</a:t>
            </a:r>
          </a:p>
          <a:p>
            <a:pPr algn="ctr" fontAlgn="base">
              <a:spcBef>
                <a:spcPct val="0"/>
              </a:spcBef>
              <a:spcAft>
                <a:spcPct val="0"/>
              </a:spcAft>
            </a:pPr>
            <a:r>
              <a:rPr lang="pl-PL" sz="1000" dirty="0">
                <a:solidFill>
                  <a:prstClr val="white"/>
                </a:solidFill>
                <a:latin typeface="Times New Roman" panose="02020603050405020304" pitchFamily="18" charset="0"/>
                <a:cs typeface="Times New Roman" panose="02020603050405020304" pitchFamily="18" charset="0"/>
              </a:rPr>
              <a:t>Kapitał zapasowy/rezerwowy</a:t>
            </a:r>
          </a:p>
        </p:txBody>
      </p:sp>
      <p:sp>
        <p:nvSpPr>
          <p:cNvPr id="40" name="Elipsa 39"/>
          <p:cNvSpPr/>
          <p:nvPr/>
        </p:nvSpPr>
        <p:spPr>
          <a:xfrm>
            <a:off x="8760548" y="3930533"/>
            <a:ext cx="1273254" cy="6221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200" dirty="0">
                <a:solidFill>
                  <a:prstClr val="white"/>
                </a:solidFill>
                <a:latin typeface="Times New Roman" panose="02020603050405020304" pitchFamily="18" charset="0"/>
                <a:cs typeface="Times New Roman" panose="02020603050405020304" pitchFamily="18" charset="0"/>
              </a:rPr>
              <a:t>Wpłaty bezzwrotne</a:t>
            </a:r>
          </a:p>
        </p:txBody>
      </p:sp>
      <p:sp>
        <p:nvSpPr>
          <p:cNvPr id="45" name="Prostokąt zaokrąglony 44"/>
          <p:cNvSpPr/>
          <p:nvPr/>
        </p:nvSpPr>
        <p:spPr>
          <a:xfrm>
            <a:off x="4788850" y="5328288"/>
            <a:ext cx="1076356" cy="11353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000" dirty="0">
                <a:solidFill>
                  <a:prstClr val="white"/>
                </a:solidFill>
                <a:latin typeface="Times New Roman" panose="02020603050405020304" pitchFamily="18" charset="0"/>
                <a:cs typeface="Times New Roman" panose="02020603050405020304" pitchFamily="18" charset="0"/>
              </a:rPr>
              <a:t>Fundusz zasobowy</a:t>
            </a:r>
          </a:p>
          <a:p>
            <a:pPr algn="ctr" fontAlgn="base">
              <a:spcBef>
                <a:spcPct val="0"/>
              </a:spcBef>
              <a:spcAft>
                <a:spcPct val="0"/>
              </a:spcAft>
            </a:pPr>
            <a:r>
              <a:rPr lang="pl-PL" sz="1000" dirty="0">
                <a:solidFill>
                  <a:prstClr val="white"/>
                </a:solidFill>
                <a:latin typeface="Times New Roman" panose="02020603050405020304" pitchFamily="18" charset="0"/>
                <a:cs typeface="Times New Roman" panose="02020603050405020304" pitchFamily="18" charset="0"/>
              </a:rPr>
              <a:t>Kapitał zapasowy/rezerwowy</a:t>
            </a:r>
          </a:p>
        </p:txBody>
      </p:sp>
      <p:sp>
        <p:nvSpPr>
          <p:cNvPr id="46" name="Prostokąt zaokrąglony 45"/>
          <p:cNvSpPr/>
          <p:nvPr/>
        </p:nvSpPr>
        <p:spPr>
          <a:xfrm>
            <a:off x="1469725" y="4314553"/>
            <a:ext cx="1076356" cy="11353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000" dirty="0">
                <a:solidFill>
                  <a:prstClr val="white"/>
                </a:solidFill>
                <a:latin typeface="Times New Roman" panose="02020603050405020304" pitchFamily="18" charset="0"/>
                <a:cs typeface="Times New Roman" panose="02020603050405020304" pitchFamily="18" charset="0"/>
              </a:rPr>
              <a:t>Fundusz zasobowy</a:t>
            </a:r>
          </a:p>
          <a:p>
            <a:pPr algn="ctr" fontAlgn="base">
              <a:spcBef>
                <a:spcPct val="0"/>
              </a:spcBef>
              <a:spcAft>
                <a:spcPct val="0"/>
              </a:spcAft>
            </a:pPr>
            <a:r>
              <a:rPr lang="pl-PL" sz="1000" dirty="0">
                <a:solidFill>
                  <a:prstClr val="white"/>
                </a:solidFill>
                <a:latin typeface="Times New Roman" panose="02020603050405020304" pitchFamily="18" charset="0"/>
                <a:cs typeface="Times New Roman" panose="02020603050405020304" pitchFamily="18" charset="0"/>
              </a:rPr>
              <a:t>Kapitał zapasowy/rezerwowy</a:t>
            </a:r>
          </a:p>
        </p:txBody>
      </p:sp>
      <p:sp>
        <p:nvSpPr>
          <p:cNvPr id="48" name="Prostokąt zaokrąglony 47"/>
          <p:cNvSpPr/>
          <p:nvPr/>
        </p:nvSpPr>
        <p:spPr>
          <a:xfrm>
            <a:off x="2731744" y="5729068"/>
            <a:ext cx="1224136" cy="5656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200" dirty="0">
                <a:solidFill>
                  <a:prstClr val="white"/>
                </a:solidFill>
                <a:latin typeface="Times New Roman" panose="02020603050405020304" pitchFamily="18" charset="0"/>
                <a:cs typeface="Times New Roman" panose="02020603050405020304" pitchFamily="18" charset="0"/>
              </a:rPr>
              <a:t>Wpłata bezzwrotna</a:t>
            </a:r>
          </a:p>
        </p:txBody>
      </p:sp>
      <p:cxnSp>
        <p:nvCxnSpPr>
          <p:cNvPr id="53" name="Łącznik prosty ze strzałką 52"/>
          <p:cNvCxnSpPr/>
          <p:nvPr/>
        </p:nvCxnSpPr>
        <p:spPr>
          <a:xfrm flipH="1" flipV="1">
            <a:off x="2407576" y="5492663"/>
            <a:ext cx="2294165" cy="613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Łącznik prosty ze strzałką 54"/>
          <p:cNvCxnSpPr/>
          <p:nvPr/>
        </p:nvCxnSpPr>
        <p:spPr>
          <a:xfrm flipH="1">
            <a:off x="2159551" y="1854321"/>
            <a:ext cx="1720" cy="24126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Prostokąt zaokrąglony 55"/>
          <p:cNvSpPr/>
          <p:nvPr/>
        </p:nvSpPr>
        <p:spPr>
          <a:xfrm>
            <a:off x="1897409" y="2915630"/>
            <a:ext cx="1224136" cy="5656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200" dirty="0">
                <a:solidFill>
                  <a:prstClr val="white"/>
                </a:solidFill>
                <a:latin typeface="Times New Roman" panose="02020603050405020304" pitchFamily="18" charset="0"/>
                <a:cs typeface="Times New Roman" panose="02020603050405020304" pitchFamily="18" charset="0"/>
              </a:rPr>
              <a:t>Wpłata bezzwrotna</a:t>
            </a:r>
          </a:p>
        </p:txBody>
      </p:sp>
      <p:cxnSp>
        <p:nvCxnSpPr>
          <p:cNvPr id="62" name="Łącznik prosty ze strzałką 61"/>
          <p:cNvCxnSpPr>
            <a:stCxn id="3" idx="2"/>
          </p:cNvCxnSpPr>
          <p:nvPr/>
        </p:nvCxnSpPr>
        <p:spPr>
          <a:xfrm>
            <a:off x="7969753" y="2204865"/>
            <a:ext cx="772447" cy="2836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4" name="Prostokąt 63"/>
          <p:cNvSpPr/>
          <p:nvPr/>
        </p:nvSpPr>
        <p:spPr>
          <a:xfrm>
            <a:off x="7969753" y="3357319"/>
            <a:ext cx="685605" cy="6957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000" dirty="0">
                <a:solidFill>
                  <a:prstClr val="white"/>
                </a:solidFill>
                <a:latin typeface="Times New Roman" panose="02020603050405020304" pitchFamily="18" charset="0"/>
                <a:cs typeface="Times New Roman" panose="02020603050405020304" pitchFamily="18" charset="0"/>
              </a:rPr>
              <a:t>pożyczki</a:t>
            </a:r>
          </a:p>
        </p:txBody>
      </p:sp>
      <p:cxnSp>
        <p:nvCxnSpPr>
          <p:cNvPr id="70" name="Łącznik prosty ze strzałką 69"/>
          <p:cNvCxnSpPr/>
          <p:nvPr/>
        </p:nvCxnSpPr>
        <p:spPr>
          <a:xfrm flipH="1">
            <a:off x="3279700" y="1484784"/>
            <a:ext cx="2312244" cy="2871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1" name="Prostokąt 70"/>
          <p:cNvSpPr/>
          <p:nvPr/>
        </p:nvSpPr>
        <p:spPr>
          <a:xfrm>
            <a:off x="4043883" y="2525503"/>
            <a:ext cx="1395640" cy="318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000" dirty="0">
                <a:solidFill>
                  <a:prstClr val="white"/>
                </a:solidFill>
                <a:latin typeface="Times New Roman" panose="02020603050405020304" pitchFamily="18" charset="0"/>
                <a:cs typeface="Times New Roman" panose="02020603050405020304" pitchFamily="18" charset="0"/>
              </a:rPr>
              <a:t>Poręczenia/gwarancje/pożyczki</a:t>
            </a:r>
          </a:p>
        </p:txBody>
      </p:sp>
      <p:cxnSp>
        <p:nvCxnSpPr>
          <p:cNvPr id="78" name="Łącznik prosty ze strzałką 77"/>
          <p:cNvCxnSpPr/>
          <p:nvPr/>
        </p:nvCxnSpPr>
        <p:spPr>
          <a:xfrm flipH="1" flipV="1">
            <a:off x="3841014" y="4725145"/>
            <a:ext cx="2139233" cy="2132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9" name="Prostokąt 78"/>
          <p:cNvSpPr/>
          <p:nvPr/>
        </p:nvSpPr>
        <p:spPr>
          <a:xfrm>
            <a:off x="4223559" y="4506401"/>
            <a:ext cx="787182" cy="5306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000" dirty="0">
                <a:solidFill>
                  <a:prstClr val="white"/>
                </a:solidFill>
                <a:latin typeface="Times New Roman" panose="02020603050405020304" pitchFamily="18" charset="0"/>
                <a:cs typeface="Times New Roman" panose="02020603050405020304" pitchFamily="18" charset="0"/>
              </a:rPr>
              <a:t>Poręczenia/gwarancje</a:t>
            </a:r>
          </a:p>
        </p:txBody>
      </p:sp>
      <p:sp>
        <p:nvSpPr>
          <p:cNvPr id="82" name="Prostokąt 81"/>
          <p:cNvSpPr/>
          <p:nvPr/>
        </p:nvSpPr>
        <p:spPr>
          <a:xfrm>
            <a:off x="6113439" y="1382795"/>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pl-PL">
              <a:solidFill>
                <a:prstClr val="white"/>
              </a:solidFill>
            </a:endParaRPr>
          </a:p>
        </p:txBody>
      </p:sp>
      <p:sp>
        <p:nvSpPr>
          <p:cNvPr id="84" name="Prostokąt zaokrąglony 83"/>
          <p:cNvSpPr/>
          <p:nvPr/>
        </p:nvSpPr>
        <p:spPr>
          <a:xfrm>
            <a:off x="5364894" y="1346287"/>
            <a:ext cx="1220187" cy="5997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200" dirty="0">
                <a:solidFill>
                  <a:prstClr val="white"/>
                </a:solidFill>
                <a:latin typeface="Times New Roman" panose="02020603050405020304" pitchFamily="18" charset="0"/>
                <a:cs typeface="Times New Roman" panose="02020603050405020304" pitchFamily="18" charset="0"/>
              </a:rPr>
              <a:t>Mechanizm płynnościowy</a:t>
            </a:r>
          </a:p>
        </p:txBody>
      </p:sp>
      <p:sp>
        <p:nvSpPr>
          <p:cNvPr id="14" name="Prostokąt zaokrąglony 13"/>
          <p:cNvSpPr/>
          <p:nvPr/>
        </p:nvSpPr>
        <p:spPr>
          <a:xfrm>
            <a:off x="1586242" y="1133894"/>
            <a:ext cx="1622489" cy="760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200" dirty="0">
                <a:solidFill>
                  <a:prstClr val="white"/>
                </a:solidFill>
                <a:latin typeface="Times New Roman" panose="02020603050405020304" pitchFamily="18" charset="0"/>
                <a:cs typeface="Times New Roman" panose="02020603050405020304" pitchFamily="18" charset="0"/>
              </a:rPr>
              <a:t>Bank zrzeszający</a:t>
            </a:r>
          </a:p>
        </p:txBody>
      </p:sp>
      <p:sp>
        <p:nvSpPr>
          <p:cNvPr id="16" name="Prostokąt zaokrąglony 15"/>
          <p:cNvSpPr/>
          <p:nvPr/>
        </p:nvSpPr>
        <p:spPr>
          <a:xfrm>
            <a:off x="1586240" y="655519"/>
            <a:ext cx="1167374" cy="6486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000" dirty="0">
                <a:solidFill>
                  <a:prstClr val="white"/>
                </a:solidFill>
                <a:latin typeface="Times New Roman" panose="02020603050405020304" pitchFamily="18" charset="0"/>
                <a:cs typeface="Times New Roman" panose="02020603050405020304" pitchFamily="18" charset="0"/>
              </a:rPr>
              <a:t>Organy banku zrzeszającego</a:t>
            </a:r>
          </a:p>
        </p:txBody>
      </p:sp>
      <p:cxnSp>
        <p:nvCxnSpPr>
          <p:cNvPr id="23" name="Łącznik prosty ze strzałką 22"/>
          <p:cNvCxnSpPr/>
          <p:nvPr/>
        </p:nvCxnSpPr>
        <p:spPr>
          <a:xfrm flipH="1">
            <a:off x="3009756" y="1088958"/>
            <a:ext cx="1426066" cy="33134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Prostokąt zaokrąglony 23"/>
          <p:cNvSpPr/>
          <p:nvPr/>
        </p:nvSpPr>
        <p:spPr>
          <a:xfrm>
            <a:off x="3943334" y="1613824"/>
            <a:ext cx="758407" cy="6630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000" dirty="0">
                <a:solidFill>
                  <a:prstClr val="white"/>
                </a:solidFill>
                <a:latin typeface="Times New Roman" panose="02020603050405020304" pitchFamily="18" charset="0"/>
                <a:cs typeface="Times New Roman" panose="02020603050405020304" pitchFamily="18" charset="0"/>
              </a:rPr>
              <a:t>Kontrola/nadzór</a:t>
            </a:r>
          </a:p>
        </p:txBody>
      </p:sp>
    </p:spTree>
    <p:extLst>
      <p:ext uri="{BB962C8B-B14F-4D97-AF65-F5344CB8AC3E}">
        <p14:creationId xmlns:p14="http://schemas.microsoft.com/office/powerpoint/2010/main" val="37021732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50406" y="277904"/>
            <a:ext cx="8229600" cy="258704"/>
          </a:xfrm>
        </p:spPr>
        <p:txBody>
          <a:bodyPr/>
          <a:lstStyle/>
          <a:p>
            <a:r>
              <a:rPr lang="pl-PL" sz="1400" dirty="0">
                <a:latin typeface="Times New Roman" panose="02020603050405020304" pitchFamily="18" charset="0"/>
                <a:cs typeface="Times New Roman" panose="02020603050405020304" pitchFamily="18" charset="0"/>
              </a:rPr>
              <a:t>Schemat systemu ochrony (w modelu bank zrzeszający + jednostka zarządzająca jako spółdzielnia + zrzeszone banki spółdzielcze) – mechanizm płynnościowy i wsparcie wypłacalności</a:t>
            </a:r>
            <a:endParaRPr lang="pl-PL" sz="1400" dirty="0">
              <a:latin typeface="Times New Roman" panose="02020603050405020304" pitchFamily="18" charset="0"/>
              <a:cs typeface="Times New Roman" panose="02020603050405020304" pitchFamily="18" charset="0"/>
            </a:endParaRPr>
          </a:p>
        </p:txBody>
      </p:sp>
      <p:sp>
        <p:nvSpPr>
          <p:cNvPr id="5" name="Prostokąt zaokrąglony 4"/>
          <p:cNvSpPr/>
          <p:nvPr/>
        </p:nvSpPr>
        <p:spPr>
          <a:xfrm>
            <a:off x="4899126" y="640148"/>
            <a:ext cx="2808312" cy="7215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200" dirty="0">
                <a:solidFill>
                  <a:prstClr val="white"/>
                </a:solidFill>
              </a:rPr>
              <a:t>jednostka zarządzająca system ochrony – spółdzielnia osób prawnych</a:t>
            </a:r>
          </a:p>
        </p:txBody>
      </p:sp>
      <p:sp>
        <p:nvSpPr>
          <p:cNvPr id="7" name="Elipsa 6"/>
          <p:cNvSpPr/>
          <p:nvPr/>
        </p:nvSpPr>
        <p:spPr>
          <a:xfrm>
            <a:off x="1973753" y="4481427"/>
            <a:ext cx="1867260" cy="892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200" dirty="0">
                <a:solidFill>
                  <a:prstClr val="white"/>
                </a:solidFill>
              </a:rPr>
              <a:t>Bank Spółdzielczy- uczestnik systemu</a:t>
            </a:r>
          </a:p>
        </p:txBody>
      </p:sp>
      <p:sp>
        <p:nvSpPr>
          <p:cNvPr id="8" name="Elipsa 7"/>
          <p:cNvSpPr/>
          <p:nvPr/>
        </p:nvSpPr>
        <p:spPr>
          <a:xfrm>
            <a:off x="5439522" y="4938413"/>
            <a:ext cx="1777046" cy="11353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200" dirty="0">
                <a:solidFill>
                  <a:prstClr val="white"/>
                </a:solidFill>
              </a:rPr>
              <a:t>Bank Spółdzielczy- uczestnik systemu</a:t>
            </a:r>
          </a:p>
        </p:txBody>
      </p:sp>
      <p:sp>
        <p:nvSpPr>
          <p:cNvPr id="9" name="Elipsa 8"/>
          <p:cNvSpPr/>
          <p:nvPr/>
        </p:nvSpPr>
        <p:spPr>
          <a:xfrm>
            <a:off x="7720596" y="5083499"/>
            <a:ext cx="1886944" cy="9592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200" dirty="0">
                <a:solidFill>
                  <a:prstClr val="white"/>
                </a:solidFill>
              </a:rPr>
              <a:t>Bank Spółdzielczy- uczestnik systemu</a:t>
            </a:r>
          </a:p>
        </p:txBody>
      </p:sp>
      <p:sp>
        <p:nvSpPr>
          <p:cNvPr id="10" name="Nawias klamrowy zamykający 9"/>
          <p:cNvSpPr/>
          <p:nvPr/>
        </p:nvSpPr>
        <p:spPr>
          <a:xfrm>
            <a:off x="9092572" y="614535"/>
            <a:ext cx="1269927" cy="581451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pl-PL">
              <a:solidFill>
                <a:prstClr val="black"/>
              </a:solidFill>
            </a:endParaRPr>
          </a:p>
        </p:txBody>
      </p:sp>
      <p:sp>
        <p:nvSpPr>
          <p:cNvPr id="22" name="Elipsa 21"/>
          <p:cNvSpPr/>
          <p:nvPr/>
        </p:nvSpPr>
        <p:spPr>
          <a:xfrm>
            <a:off x="9984432" y="2852936"/>
            <a:ext cx="504056"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dirty="0">
                <a:solidFill>
                  <a:prstClr val="white"/>
                </a:solidFill>
              </a:rPr>
              <a:t>umowa</a:t>
            </a:r>
          </a:p>
        </p:txBody>
      </p:sp>
      <p:sp>
        <p:nvSpPr>
          <p:cNvPr id="3" name="Prostokąt zaokrąglony 2"/>
          <p:cNvSpPr/>
          <p:nvPr/>
        </p:nvSpPr>
        <p:spPr>
          <a:xfrm>
            <a:off x="7276215" y="1154801"/>
            <a:ext cx="1634915" cy="11783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dirty="0">
                <a:solidFill>
                  <a:prstClr val="white"/>
                </a:solidFill>
              </a:rPr>
              <a:t>Fundusz pomocowy</a:t>
            </a:r>
          </a:p>
        </p:txBody>
      </p:sp>
      <p:cxnSp>
        <p:nvCxnSpPr>
          <p:cNvPr id="17" name="Łącznik prosty ze strzałką 16"/>
          <p:cNvCxnSpPr/>
          <p:nvPr/>
        </p:nvCxnSpPr>
        <p:spPr>
          <a:xfrm flipV="1">
            <a:off x="3413950" y="2351355"/>
            <a:ext cx="4038407" cy="2410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Łącznik prosty ze strzałką 20"/>
          <p:cNvCxnSpPr/>
          <p:nvPr/>
        </p:nvCxnSpPr>
        <p:spPr>
          <a:xfrm flipV="1">
            <a:off x="6416769" y="2381605"/>
            <a:ext cx="1048852" cy="29283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Łącznik prosty ze strzałką 24"/>
          <p:cNvCxnSpPr/>
          <p:nvPr/>
        </p:nvCxnSpPr>
        <p:spPr>
          <a:xfrm flipH="1" flipV="1">
            <a:off x="7565849" y="2392270"/>
            <a:ext cx="450363" cy="30813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Elipsa 25"/>
          <p:cNvSpPr/>
          <p:nvPr/>
        </p:nvSpPr>
        <p:spPr>
          <a:xfrm>
            <a:off x="6610510" y="2984663"/>
            <a:ext cx="1456410"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000" dirty="0">
                <a:solidFill>
                  <a:prstClr val="white"/>
                </a:solidFill>
                <a:latin typeface="Times New Roman" panose="02020603050405020304" pitchFamily="18" charset="0"/>
                <a:cs typeface="Times New Roman" panose="02020603050405020304" pitchFamily="18" charset="0"/>
              </a:rPr>
              <a:t>wpłaty</a:t>
            </a:r>
          </a:p>
        </p:txBody>
      </p:sp>
      <p:cxnSp>
        <p:nvCxnSpPr>
          <p:cNvPr id="28" name="Łącznik prosty ze strzałką 27"/>
          <p:cNvCxnSpPr/>
          <p:nvPr/>
        </p:nvCxnSpPr>
        <p:spPr>
          <a:xfrm flipH="1" flipV="1">
            <a:off x="8742199" y="2178945"/>
            <a:ext cx="313742"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Elipsa 28"/>
          <p:cNvSpPr/>
          <p:nvPr/>
        </p:nvSpPr>
        <p:spPr>
          <a:xfrm>
            <a:off x="8673523" y="2565287"/>
            <a:ext cx="934018" cy="6079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000" dirty="0">
                <a:solidFill>
                  <a:prstClr val="white"/>
                </a:solidFill>
                <a:latin typeface="Times New Roman" panose="02020603050405020304" pitchFamily="18" charset="0"/>
                <a:cs typeface="Times New Roman" panose="02020603050405020304" pitchFamily="18" charset="0"/>
              </a:rPr>
              <a:t>Inne źródła</a:t>
            </a:r>
          </a:p>
        </p:txBody>
      </p:sp>
      <p:cxnSp>
        <p:nvCxnSpPr>
          <p:cNvPr id="35" name="Łącznik prosty ze strzałką 34"/>
          <p:cNvCxnSpPr/>
          <p:nvPr/>
        </p:nvCxnSpPr>
        <p:spPr>
          <a:xfrm>
            <a:off x="8259707" y="2239615"/>
            <a:ext cx="1275991" cy="27085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Prostokąt zaokrąglony 36"/>
          <p:cNvSpPr/>
          <p:nvPr/>
        </p:nvSpPr>
        <p:spPr>
          <a:xfrm>
            <a:off x="9194552" y="5041439"/>
            <a:ext cx="1076356" cy="11353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000" dirty="0">
                <a:solidFill>
                  <a:prstClr val="white"/>
                </a:solidFill>
                <a:latin typeface="Times New Roman" panose="02020603050405020304" pitchFamily="18" charset="0"/>
                <a:cs typeface="Times New Roman" panose="02020603050405020304" pitchFamily="18" charset="0"/>
              </a:rPr>
              <a:t>Fundusz zasobowy</a:t>
            </a:r>
          </a:p>
          <a:p>
            <a:pPr algn="ctr" fontAlgn="base">
              <a:spcBef>
                <a:spcPct val="0"/>
              </a:spcBef>
              <a:spcAft>
                <a:spcPct val="0"/>
              </a:spcAft>
            </a:pPr>
            <a:r>
              <a:rPr lang="pl-PL" sz="1000" dirty="0">
                <a:solidFill>
                  <a:prstClr val="white"/>
                </a:solidFill>
                <a:latin typeface="Times New Roman" panose="02020603050405020304" pitchFamily="18" charset="0"/>
                <a:cs typeface="Times New Roman" panose="02020603050405020304" pitchFamily="18" charset="0"/>
              </a:rPr>
              <a:t>Kapitał zapasowy/rezerwowy</a:t>
            </a:r>
          </a:p>
        </p:txBody>
      </p:sp>
      <p:sp>
        <p:nvSpPr>
          <p:cNvPr id="40" name="Elipsa 39"/>
          <p:cNvSpPr/>
          <p:nvPr/>
        </p:nvSpPr>
        <p:spPr>
          <a:xfrm>
            <a:off x="8760548" y="3930533"/>
            <a:ext cx="1273254" cy="6221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200" dirty="0">
                <a:solidFill>
                  <a:prstClr val="white"/>
                </a:solidFill>
                <a:latin typeface="Times New Roman" panose="02020603050405020304" pitchFamily="18" charset="0"/>
                <a:cs typeface="Times New Roman" panose="02020603050405020304" pitchFamily="18" charset="0"/>
              </a:rPr>
              <a:t>Wpłaty bezzwrotne</a:t>
            </a:r>
          </a:p>
        </p:txBody>
      </p:sp>
      <p:sp>
        <p:nvSpPr>
          <p:cNvPr id="45" name="Prostokąt zaokrąglony 44"/>
          <p:cNvSpPr/>
          <p:nvPr/>
        </p:nvSpPr>
        <p:spPr>
          <a:xfrm>
            <a:off x="4788850" y="5328288"/>
            <a:ext cx="1076356" cy="11353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000" dirty="0">
                <a:solidFill>
                  <a:prstClr val="white"/>
                </a:solidFill>
                <a:latin typeface="Times New Roman" panose="02020603050405020304" pitchFamily="18" charset="0"/>
                <a:cs typeface="Times New Roman" panose="02020603050405020304" pitchFamily="18" charset="0"/>
              </a:rPr>
              <a:t>Fundusz zasobowy</a:t>
            </a:r>
          </a:p>
          <a:p>
            <a:pPr algn="ctr" fontAlgn="base">
              <a:spcBef>
                <a:spcPct val="0"/>
              </a:spcBef>
              <a:spcAft>
                <a:spcPct val="0"/>
              </a:spcAft>
            </a:pPr>
            <a:r>
              <a:rPr lang="pl-PL" sz="1000" dirty="0">
                <a:solidFill>
                  <a:prstClr val="white"/>
                </a:solidFill>
                <a:latin typeface="Times New Roman" panose="02020603050405020304" pitchFamily="18" charset="0"/>
                <a:cs typeface="Times New Roman" panose="02020603050405020304" pitchFamily="18" charset="0"/>
              </a:rPr>
              <a:t>Kapitał zapasowy/rezerwowy</a:t>
            </a:r>
          </a:p>
        </p:txBody>
      </p:sp>
      <p:sp>
        <p:nvSpPr>
          <p:cNvPr id="46" name="Prostokąt zaokrąglony 45"/>
          <p:cNvSpPr/>
          <p:nvPr/>
        </p:nvSpPr>
        <p:spPr>
          <a:xfrm>
            <a:off x="1469725" y="4314553"/>
            <a:ext cx="1076356" cy="11353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000" dirty="0">
                <a:solidFill>
                  <a:prstClr val="white"/>
                </a:solidFill>
                <a:latin typeface="Times New Roman" panose="02020603050405020304" pitchFamily="18" charset="0"/>
                <a:cs typeface="Times New Roman" panose="02020603050405020304" pitchFamily="18" charset="0"/>
              </a:rPr>
              <a:t>Fundusz zasobowy</a:t>
            </a:r>
          </a:p>
          <a:p>
            <a:pPr algn="ctr" fontAlgn="base">
              <a:spcBef>
                <a:spcPct val="0"/>
              </a:spcBef>
              <a:spcAft>
                <a:spcPct val="0"/>
              </a:spcAft>
            </a:pPr>
            <a:r>
              <a:rPr lang="pl-PL" sz="1000" dirty="0">
                <a:solidFill>
                  <a:prstClr val="white"/>
                </a:solidFill>
                <a:latin typeface="Times New Roman" panose="02020603050405020304" pitchFamily="18" charset="0"/>
                <a:cs typeface="Times New Roman" panose="02020603050405020304" pitchFamily="18" charset="0"/>
              </a:rPr>
              <a:t>Kapitał zapasowy/rezerwowy</a:t>
            </a:r>
          </a:p>
        </p:txBody>
      </p:sp>
      <p:sp>
        <p:nvSpPr>
          <p:cNvPr id="48" name="Prostokąt zaokrąglony 47"/>
          <p:cNvSpPr/>
          <p:nvPr/>
        </p:nvSpPr>
        <p:spPr>
          <a:xfrm>
            <a:off x="2731744" y="5729068"/>
            <a:ext cx="1224136" cy="5656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200" dirty="0">
                <a:solidFill>
                  <a:prstClr val="white"/>
                </a:solidFill>
                <a:latin typeface="Times New Roman" panose="02020603050405020304" pitchFamily="18" charset="0"/>
                <a:cs typeface="Times New Roman" panose="02020603050405020304" pitchFamily="18" charset="0"/>
              </a:rPr>
              <a:t>Wpłata bezzwrotna</a:t>
            </a:r>
          </a:p>
        </p:txBody>
      </p:sp>
      <p:cxnSp>
        <p:nvCxnSpPr>
          <p:cNvPr id="53" name="Łącznik prosty ze strzałką 52"/>
          <p:cNvCxnSpPr/>
          <p:nvPr/>
        </p:nvCxnSpPr>
        <p:spPr>
          <a:xfrm flipH="1" flipV="1">
            <a:off x="2407576" y="5492663"/>
            <a:ext cx="2294165" cy="613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Łącznik prosty ze strzałką 54"/>
          <p:cNvCxnSpPr/>
          <p:nvPr/>
        </p:nvCxnSpPr>
        <p:spPr>
          <a:xfrm flipH="1">
            <a:off x="1823802" y="1541383"/>
            <a:ext cx="68544" cy="2766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Prostokąt zaokrąglony 55"/>
          <p:cNvSpPr/>
          <p:nvPr/>
        </p:nvSpPr>
        <p:spPr>
          <a:xfrm>
            <a:off x="1504280" y="2869249"/>
            <a:ext cx="1059335" cy="441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200" dirty="0">
                <a:solidFill>
                  <a:prstClr val="white"/>
                </a:solidFill>
                <a:latin typeface="Times New Roman" panose="02020603050405020304" pitchFamily="18" charset="0"/>
                <a:cs typeface="Times New Roman" panose="02020603050405020304" pitchFamily="18" charset="0"/>
              </a:rPr>
              <a:t>Wpłata bezzwrotna</a:t>
            </a:r>
          </a:p>
        </p:txBody>
      </p:sp>
      <p:cxnSp>
        <p:nvCxnSpPr>
          <p:cNvPr id="62" name="Łącznik prosty ze strzałką 61"/>
          <p:cNvCxnSpPr>
            <a:stCxn id="3" idx="2"/>
          </p:cNvCxnSpPr>
          <p:nvPr/>
        </p:nvCxnSpPr>
        <p:spPr>
          <a:xfrm>
            <a:off x="8093673" y="2333176"/>
            <a:ext cx="772447" cy="2836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4" name="Prostokąt 63"/>
          <p:cNvSpPr/>
          <p:nvPr/>
        </p:nvSpPr>
        <p:spPr>
          <a:xfrm>
            <a:off x="7809344" y="3357319"/>
            <a:ext cx="846014" cy="6957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000" dirty="0">
                <a:solidFill>
                  <a:prstClr val="white"/>
                </a:solidFill>
                <a:latin typeface="Times New Roman" panose="02020603050405020304" pitchFamily="18" charset="0"/>
                <a:cs typeface="Times New Roman" panose="02020603050405020304" pitchFamily="18" charset="0"/>
              </a:rPr>
              <a:t>Pożyczki/gwarancje/</a:t>
            </a:r>
            <a:r>
              <a:rPr lang="pl-PL" sz="1000" dirty="0" err="1">
                <a:solidFill>
                  <a:prstClr val="white"/>
                </a:solidFill>
                <a:latin typeface="Times New Roman" panose="02020603050405020304" pitchFamily="18" charset="0"/>
                <a:cs typeface="Times New Roman" panose="02020603050405020304" pitchFamily="18" charset="0"/>
              </a:rPr>
              <a:t>regwaranacje</a:t>
            </a:r>
            <a:r>
              <a:rPr lang="pl-PL" sz="1000" dirty="0">
                <a:solidFill>
                  <a:prstClr val="white"/>
                </a:solidFill>
                <a:latin typeface="Times New Roman" panose="02020603050405020304" pitchFamily="18" charset="0"/>
                <a:cs typeface="Times New Roman" panose="02020603050405020304" pitchFamily="18" charset="0"/>
              </a:rPr>
              <a:t>/poręczenia</a:t>
            </a:r>
          </a:p>
        </p:txBody>
      </p:sp>
      <p:cxnSp>
        <p:nvCxnSpPr>
          <p:cNvPr id="70" name="Łącznik prosty ze strzałką 69"/>
          <p:cNvCxnSpPr/>
          <p:nvPr/>
        </p:nvCxnSpPr>
        <p:spPr>
          <a:xfrm flipH="1">
            <a:off x="3214238" y="1484785"/>
            <a:ext cx="2377707" cy="29822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1" name="Prostokąt 70"/>
          <p:cNvSpPr/>
          <p:nvPr/>
        </p:nvSpPr>
        <p:spPr>
          <a:xfrm>
            <a:off x="4118101" y="2149841"/>
            <a:ext cx="941561" cy="892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000" dirty="0">
                <a:solidFill>
                  <a:prstClr val="white"/>
                </a:solidFill>
                <a:latin typeface="Times New Roman" panose="02020603050405020304" pitchFamily="18" charset="0"/>
                <a:cs typeface="Times New Roman" panose="02020603050405020304" pitchFamily="18" charset="0"/>
              </a:rPr>
              <a:t>Poręczenia/gwarancje/</a:t>
            </a:r>
            <a:r>
              <a:rPr lang="pl-PL" sz="1000" dirty="0" err="1">
                <a:solidFill>
                  <a:prstClr val="white"/>
                </a:solidFill>
                <a:latin typeface="Times New Roman" panose="02020603050405020304" pitchFamily="18" charset="0"/>
                <a:cs typeface="Times New Roman" panose="02020603050405020304" pitchFamily="18" charset="0"/>
              </a:rPr>
              <a:t>regwarancje</a:t>
            </a:r>
            <a:r>
              <a:rPr lang="pl-PL" sz="1000" dirty="0">
                <a:solidFill>
                  <a:prstClr val="white"/>
                </a:solidFill>
                <a:latin typeface="Times New Roman" panose="02020603050405020304" pitchFamily="18" charset="0"/>
                <a:cs typeface="Times New Roman" panose="02020603050405020304" pitchFamily="18" charset="0"/>
              </a:rPr>
              <a:t>/pożyczki</a:t>
            </a:r>
          </a:p>
        </p:txBody>
      </p:sp>
      <p:cxnSp>
        <p:nvCxnSpPr>
          <p:cNvPr id="78" name="Łącznik prosty ze strzałką 77"/>
          <p:cNvCxnSpPr/>
          <p:nvPr/>
        </p:nvCxnSpPr>
        <p:spPr>
          <a:xfrm flipH="1" flipV="1">
            <a:off x="3841014" y="4725145"/>
            <a:ext cx="2139233" cy="2132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9" name="Prostokąt 78"/>
          <p:cNvSpPr/>
          <p:nvPr/>
        </p:nvSpPr>
        <p:spPr>
          <a:xfrm>
            <a:off x="4223559" y="4506401"/>
            <a:ext cx="787182" cy="5306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000" dirty="0">
                <a:solidFill>
                  <a:prstClr val="white"/>
                </a:solidFill>
                <a:latin typeface="Times New Roman" panose="02020603050405020304" pitchFamily="18" charset="0"/>
                <a:cs typeface="Times New Roman" panose="02020603050405020304" pitchFamily="18" charset="0"/>
              </a:rPr>
              <a:t>Poręczenia/gwarancje/pożyczki</a:t>
            </a:r>
          </a:p>
        </p:txBody>
      </p:sp>
      <p:sp>
        <p:nvSpPr>
          <p:cNvPr id="82" name="Prostokąt 81"/>
          <p:cNvSpPr/>
          <p:nvPr/>
        </p:nvSpPr>
        <p:spPr>
          <a:xfrm>
            <a:off x="6113439" y="1382795"/>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pl-PL">
              <a:solidFill>
                <a:prstClr val="white"/>
              </a:solidFill>
            </a:endParaRPr>
          </a:p>
        </p:txBody>
      </p:sp>
      <p:sp>
        <p:nvSpPr>
          <p:cNvPr id="84" name="Prostokąt zaokrąglony 83"/>
          <p:cNvSpPr/>
          <p:nvPr/>
        </p:nvSpPr>
        <p:spPr>
          <a:xfrm>
            <a:off x="5099955" y="1733432"/>
            <a:ext cx="2001338" cy="5997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200" dirty="0">
                <a:solidFill>
                  <a:prstClr val="white"/>
                </a:solidFill>
                <a:latin typeface="Times New Roman" panose="02020603050405020304" pitchFamily="18" charset="0"/>
                <a:cs typeface="Times New Roman" panose="02020603050405020304" pitchFamily="18" charset="0"/>
              </a:rPr>
              <a:t>Mechanizm płynnościowy</a:t>
            </a:r>
          </a:p>
        </p:txBody>
      </p:sp>
      <p:sp>
        <p:nvSpPr>
          <p:cNvPr id="14" name="Prostokąt zaokrąglony 13"/>
          <p:cNvSpPr/>
          <p:nvPr/>
        </p:nvSpPr>
        <p:spPr>
          <a:xfrm>
            <a:off x="1627114" y="772579"/>
            <a:ext cx="1622489" cy="760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200" dirty="0">
                <a:solidFill>
                  <a:prstClr val="white"/>
                </a:solidFill>
                <a:latin typeface="Times New Roman" panose="02020603050405020304" pitchFamily="18" charset="0"/>
                <a:cs typeface="Times New Roman" panose="02020603050405020304" pitchFamily="18" charset="0"/>
              </a:rPr>
              <a:t>Bank zrzeszający</a:t>
            </a:r>
          </a:p>
        </p:txBody>
      </p:sp>
      <p:sp>
        <p:nvSpPr>
          <p:cNvPr id="15" name="Prostokąt 14"/>
          <p:cNvSpPr/>
          <p:nvPr/>
        </p:nvSpPr>
        <p:spPr>
          <a:xfrm>
            <a:off x="5236940" y="1305884"/>
            <a:ext cx="1689433" cy="540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200" dirty="0">
                <a:solidFill>
                  <a:prstClr val="white"/>
                </a:solidFill>
                <a:latin typeface="Times New Roman" panose="02020603050405020304" pitchFamily="18" charset="0"/>
                <a:cs typeface="Times New Roman" panose="02020603050405020304" pitchFamily="18" charset="0"/>
              </a:rPr>
              <a:t>Rachunki depozytów obowiązkowych</a:t>
            </a:r>
          </a:p>
        </p:txBody>
      </p:sp>
      <p:cxnSp>
        <p:nvCxnSpPr>
          <p:cNvPr id="42" name="Łącznik prosty ze strzałką 41"/>
          <p:cNvCxnSpPr/>
          <p:nvPr/>
        </p:nvCxnSpPr>
        <p:spPr>
          <a:xfrm flipH="1">
            <a:off x="2720181" y="1498273"/>
            <a:ext cx="25945" cy="2955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Prostokąt 46"/>
          <p:cNvSpPr/>
          <p:nvPr/>
        </p:nvSpPr>
        <p:spPr>
          <a:xfrm>
            <a:off x="1973754" y="1725638"/>
            <a:ext cx="1384578" cy="4793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000" dirty="0">
                <a:solidFill>
                  <a:prstClr val="white"/>
                </a:solidFill>
                <a:latin typeface="Times New Roman" panose="02020603050405020304" pitchFamily="18" charset="0"/>
                <a:cs typeface="Times New Roman" panose="02020603050405020304" pitchFamily="18" charset="0"/>
              </a:rPr>
              <a:t>Poręczenia/gwarancje/</a:t>
            </a:r>
            <a:r>
              <a:rPr lang="pl-PL" sz="1000" dirty="0" err="1">
                <a:solidFill>
                  <a:prstClr val="white"/>
                </a:solidFill>
                <a:latin typeface="Times New Roman" panose="02020603050405020304" pitchFamily="18" charset="0"/>
                <a:cs typeface="Times New Roman" panose="02020603050405020304" pitchFamily="18" charset="0"/>
              </a:rPr>
              <a:t>regwarancje</a:t>
            </a:r>
            <a:r>
              <a:rPr lang="pl-PL" sz="1000" dirty="0">
                <a:solidFill>
                  <a:prstClr val="white"/>
                </a:solidFill>
                <a:latin typeface="Times New Roman" panose="02020603050405020304" pitchFamily="18" charset="0"/>
                <a:cs typeface="Times New Roman" panose="02020603050405020304" pitchFamily="18" charset="0"/>
              </a:rPr>
              <a:t>/pożyczki</a:t>
            </a:r>
          </a:p>
        </p:txBody>
      </p:sp>
      <p:sp>
        <p:nvSpPr>
          <p:cNvPr id="6" name="Strzałka w dół 5"/>
          <p:cNvSpPr/>
          <p:nvPr/>
        </p:nvSpPr>
        <p:spPr>
          <a:xfrm rot="10800000">
            <a:off x="5099955" y="2274770"/>
            <a:ext cx="1863964" cy="5199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pl-PL" sz="1100" dirty="0">
              <a:solidFill>
                <a:prstClr val="white"/>
              </a:solidFill>
              <a:latin typeface="Times New Roman" panose="02020603050405020304" pitchFamily="18" charset="0"/>
              <a:ea typeface="Batang" panose="02030600000101010101" pitchFamily="18" charset="-127"/>
              <a:cs typeface="Times New Roman" panose="02020603050405020304" pitchFamily="18" charset="0"/>
            </a:endParaRPr>
          </a:p>
        </p:txBody>
      </p:sp>
      <p:sp>
        <p:nvSpPr>
          <p:cNvPr id="11" name="Prostokąt 10"/>
          <p:cNvSpPr/>
          <p:nvPr/>
        </p:nvSpPr>
        <p:spPr>
          <a:xfrm>
            <a:off x="5557766" y="2405782"/>
            <a:ext cx="938080" cy="3190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000" dirty="0">
                <a:solidFill>
                  <a:prstClr val="white"/>
                </a:solidFill>
                <a:latin typeface="Times New Roman" panose="02020603050405020304" pitchFamily="18" charset="0"/>
                <a:cs typeface="Times New Roman" panose="02020603050405020304" pitchFamily="18" charset="0"/>
              </a:rPr>
              <a:t>DEPOZYTY</a:t>
            </a:r>
          </a:p>
        </p:txBody>
      </p:sp>
      <p:cxnSp>
        <p:nvCxnSpPr>
          <p:cNvPr id="13" name="Łącznik prosty ze strzałką 12"/>
          <p:cNvCxnSpPr/>
          <p:nvPr/>
        </p:nvCxnSpPr>
        <p:spPr>
          <a:xfrm flipV="1">
            <a:off x="3639974" y="2891667"/>
            <a:ext cx="2160380" cy="15381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Łącznik prosty ze strzałką 17"/>
          <p:cNvCxnSpPr/>
          <p:nvPr/>
        </p:nvCxnSpPr>
        <p:spPr>
          <a:xfrm flipH="1" flipV="1">
            <a:off x="6026806" y="2869250"/>
            <a:ext cx="105048" cy="1969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Łącznik prosty ze strzałką 48"/>
          <p:cNvCxnSpPr/>
          <p:nvPr/>
        </p:nvCxnSpPr>
        <p:spPr>
          <a:xfrm flipH="1" flipV="1">
            <a:off x="6238659" y="2859519"/>
            <a:ext cx="1627515" cy="24504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Prostokąt zaokrąglony 57"/>
          <p:cNvSpPr/>
          <p:nvPr/>
        </p:nvSpPr>
        <p:spPr>
          <a:xfrm>
            <a:off x="2945039" y="541557"/>
            <a:ext cx="1641215" cy="670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000" dirty="0">
                <a:solidFill>
                  <a:prstClr val="white"/>
                </a:solidFill>
                <a:latin typeface="Times New Roman" panose="02020603050405020304" pitchFamily="18" charset="0"/>
                <a:cs typeface="Times New Roman" panose="02020603050405020304" pitchFamily="18" charset="0"/>
              </a:rPr>
              <a:t>Bank zrzeszający – kapitał zapasowy/rezerwowy</a:t>
            </a:r>
          </a:p>
        </p:txBody>
      </p:sp>
      <p:cxnSp>
        <p:nvCxnSpPr>
          <p:cNvPr id="43" name="Łącznik prosty ze strzałką 42"/>
          <p:cNvCxnSpPr/>
          <p:nvPr/>
        </p:nvCxnSpPr>
        <p:spPr>
          <a:xfrm flipV="1">
            <a:off x="3955880" y="1305883"/>
            <a:ext cx="14322" cy="44231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Łącznik prosty 49"/>
          <p:cNvCxnSpPr>
            <a:endCxn id="45" idx="1"/>
          </p:cNvCxnSpPr>
          <p:nvPr/>
        </p:nvCxnSpPr>
        <p:spPr>
          <a:xfrm>
            <a:off x="4002440" y="5729068"/>
            <a:ext cx="786410" cy="16688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3824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50406" y="277904"/>
            <a:ext cx="8229600" cy="258704"/>
          </a:xfrm>
        </p:spPr>
        <p:txBody>
          <a:bodyPr/>
          <a:lstStyle/>
          <a:p>
            <a:r>
              <a:rPr lang="pl-PL" sz="1400" dirty="0">
                <a:latin typeface="Times New Roman" panose="02020603050405020304" pitchFamily="18" charset="0"/>
                <a:cs typeface="Times New Roman" panose="02020603050405020304" pitchFamily="18" charset="0"/>
              </a:rPr>
              <a:t>Schemat systemu ochrony (w modelu bank zrzeszający + jednostka zarządzająca jako spółdzielnia + zrzeszone banki spółdzielcze) – organizacja i ustrój </a:t>
            </a:r>
            <a:endParaRPr lang="pl-PL" sz="1400" dirty="0">
              <a:latin typeface="Times New Roman" panose="02020603050405020304" pitchFamily="18" charset="0"/>
              <a:cs typeface="Times New Roman" panose="02020603050405020304" pitchFamily="18" charset="0"/>
            </a:endParaRPr>
          </a:p>
        </p:txBody>
      </p:sp>
      <p:sp>
        <p:nvSpPr>
          <p:cNvPr id="4" name="Symbol zastępczy stopki 3"/>
          <p:cNvSpPr>
            <a:spLocks noGrp="1"/>
          </p:cNvSpPr>
          <p:nvPr>
            <p:ph type="ftr" sz="quarter" idx="11"/>
          </p:nvPr>
        </p:nvSpPr>
        <p:spPr>
          <a:xfrm>
            <a:off x="4191000" y="6523769"/>
            <a:ext cx="3352800" cy="197707"/>
          </a:xfrm>
        </p:spPr>
        <p:txBody>
          <a:bodyPr/>
          <a:lstStyle/>
          <a:p>
            <a:pPr algn="ctr">
              <a:defRPr/>
            </a:pPr>
            <a:endParaRPr lang="en-GB" dirty="0">
              <a:solidFill>
                <a:srgbClr val="04617B">
                  <a:shade val="90000"/>
                </a:srgbClr>
              </a:solidFill>
            </a:endParaRPr>
          </a:p>
        </p:txBody>
      </p:sp>
      <p:sp>
        <p:nvSpPr>
          <p:cNvPr id="5" name="Prostokąt zaokrąglony 4"/>
          <p:cNvSpPr/>
          <p:nvPr/>
        </p:nvSpPr>
        <p:spPr>
          <a:xfrm>
            <a:off x="4775849" y="730662"/>
            <a:ext cx="2808312" cy="7215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200" dirty="0">
                <a:solidFill>
                  <a:prstClr val="white"/>
                </a:solidFill>
              </a:rPr>
              <a:t>jednostka zarządzająca system ochrony – spółdzielnia osób prawnych</a:t>
            </a:r>
          </a:p>
        </p:txBody>
      </p:sp>
      <p:sp>
        <p:nvSpPr>
          <p:cNvPr id="6" name="Elipsa 5"/>
          <p:cNvSpPr/>
          <p:nvPr/>
        </p:nvSpPr>
        <p:spPr>
          <a:xfrm>
            <a:off x="3798086" y="488280"/>
            <a:ext cx="1656184" cy="5413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200" dirty="0">
                <a:solidFill>
                  <a:prstClr val="white"/>
                </a:solidFill>
              </a:rPr>
              <a:t>Organy systemu ochrony </a:t>
            </a:r>
          </a:p>
        </p:txBody>
      </p:sp>
      <p:sp>
        <p:nvSpPr>
          <p:cNvPr id="7" name="Elipsa 6"/>
          <p:cNvSpPr/>
          <p:nvPr/>
        </p:nvSpPr>
        <p:spPr>
          <a:xfrm>
            <a:off x="1973753" y="4481427"/>
            <a:ext cx="1867260" cy="892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200" dirty="0">
                <a:solidFill>
                  <a:prstClr val="white"/>
                </a:solidFill>
              </a:rPr>
              <a:t>Bank Spółdzielczy- uczestnik systemu</a:t>
            </a:r>
          </a:p>
        </p:txBody>
      </p:sp>
      <p:sp>
        <p:nvSpPr>
          <p:cNvPr id="8" name="Elipsa 7"/>
          <p:cNvSpPr/>
          <p:nvPr/>
        </p:nvSpPr>
        <p:spPr>
          <a:xfrm>
            <a:off x="5439522" y="4938413"/>
            <a:ext cx="1777046" cy="11353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200" dirty="0">
                <a:solidFill>
                  <a:prstClr val="white"/>
                </a:solidFill>
              </a:rPr>
              <a:t>Bank Spółdzielczy- uczestnik systemu</a:t>
            </a:r>
          </a:p>
        </p:txBody>
      </p:sp>
      <p:sp>
        <p:nvSpPr>
          <p:cNvPr id="9" name="Elipsa 8"/>
          <p:cNvSpPr/>
          <p:nvPr/>
        </p:nvSpPr>
        <p:spPr>
          <a:xfrm>
            <a:off x="7720596" y="5083499"/>
            <a:ext cx="1886944" cy="9592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200" dirty="0">
                <a:solidFill>
                  <a:prstClr val="white"/>
                </a:solidFill>
              </a:rPr>
              <a:t>Bank Spółdzielczy- uczestnik systemu</a:t>
            </a:r>
          </a:p>
        </p:txBody>
      </p:sp>
      <p:sp>
        <p:nvSpPr>
          <p:cNvPr id="10" name="Nawias klamrowy zamykający 9"/>
          <p:cNvSpPr/>
          <p:nvPr/>
        </p:nvSpPr>
        <p:spPr>
          <a:xfrm>
            <a:off x="9092572" y="614535"/>
            <a:ext cx="1269927" cy="581451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pl-PL">
              <a:solidFill>
                <a:prstClr val="black"/>
              </a:solidFill>
            </a:endParaRPr>
          </a:p>
        </p:txBody>
      </p:sp>
      <p:cxnSp>
        <p:nvCxnSpPr>
          <p:cNvPr id="11" name="Łącznik prosty 10"/>
          <p:cNvCxnSpPr/>
          <p:nvPr/>
        </p:nvCxnSpPr>
        <p:spPr>
          <a:xfrm flipV="1">
            <a:off x="1969423" y="663201"/>
            <a:ext cx="7245043" cy="503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Łącznik prosty 11"/>
          <p:cNvCxnSpPr/>
          <p:nvPr/>
        </p:nvCxnSpPr>
        <p:spPr>
          <a:xfrm flipV="1">
            <a:off x="1847529" y="6429052"/>
            <a:ext cx="7308813" cy="202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Łącznik prosty 12"/>
          <p:cNvCxnSpPr/>
          <p:nvPr/>
        </p:nvCxnSpPr>
        <p:spPr>
          <a:xfrm flipV="1">
            <a:off x="1847528" y="664877"/>
            <a:ext cx="0" cy="5764174"/>
          </a:xfrm>
          <a:prstGeom prst="line">
            <a:avLst/>
          </a:prstGeom>
        </p:spPr>
        <p:style>
          <a:lnRef idx="1">
            <a:schemeClr val="accent1"/>
          </a:lnRef>
          <a:fillRef idx="0">
            <a:schemeClr val="accent1"/>
          </a:fillRef>
          <a:effectRef idx="0">
            <a:schemeClr val="accent1"/>
          </a:effectRef>
          <a:fontRef idx="minor">
            <a:schemeClr val="tx1"/>
          </a:fontRef>
        </p:style>
      </p:cxnSp>
      <p:sp>
        <p:nvSpPr>
          <p:cNvPr id="22" name="Elipsa 21"/>
          <p:cNvSpPr/>
          <p:nvPr/>
        </p:nvSpPr>
        <p:spPr>
          <a:xfrm>
            <a:off x="9984432" y="2852936"/>
            <a:ext cx="504056"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dirty="0">
                <a:solidFill>
                  <a:prstClr val="white"/>
                </a:solidFill>
              </a:rPr>
              <a:t>umowa</a:t>
            </a:r>
          </a:p>
        </p:txBody>
      </p:sp>
      <p:sp>
        <p:nvSpPr>
          <p:cNvPr id="3" name="Prostokąt zaokrąglony 2"/>
          <p:cNvSpPr/>
          <p:nvPr/>
        </p:nvSpPr>
        <p:spPr>
          <a:xfrm>
            <a:off x="7356654" y="1325147"/>
            <a:ext cx="1634915" cy="11783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dirty="0">
                <a:solidFill>
                  <a:prstClr val="white"/>
                </a:solidFill>
              </a:rPr>
              <a:t>Fundusz pomocowy</a:t>
            </a:r>
          </a:p>
        </p:txBody>
      </p:sp>
      <p:sp>
        <p:nvSpPr>
          <p:cNvPr id="82" name="Prostokąt 81"/>
          <p:cNvSpPr/>
          <p:nvPr/>
        </p:nvSpPr>
        <p:spPr>
          <a:xfrm>
            <a:off x="6113439" y="1382795"/>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pl-PL">
              <a:solidFill>
                <a:prstClr val="white"/>
              </a:solidFill>
            </a:endParaRPr>
          </a:p>
        </p:txBody>
      </p:sp>
      <p:sp>
        <p:nvSpPr>
          <p:cNvPr id="84" name="Prostokąt zaokrąglony 83"/>
          <p:cNvSpPr/>
          <p:nvPr/>
        </p:nvSpPr>
        <p:spPr>
          <a:xfrm>
            <a:off x="7422187" y="619582"/>
            <a:ext cx="1220187" cy="5997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200" dirty="0">
                <a:solidFill>
                  <a:prstClr val="white"/>
                </a:solidFill>
                <a:latin typeface="Times New Roman" panose="02020603050405020304" pitchFamily="18" charset="0"/>
                <a:cs typeface="Times New Roman" panose="02020603050405020304" pitchFamily="18" charset="0"/>
              </a:rPr>
              <a:t>Mechanizm płynnościowy</a:t>
            </a:r>
          </a:p>
        </p:txBody>
      </p:sp>
      <p:sp>
        <p:nvSpPr>
          <p:cNvPr id="14" name="Prostokąt zaokrąglony 13"/>
          <p:cNvSpPr/>
          <p:nvPr/>
        </p:nvSpPr>
        <p:spPr>
          <a:xfrm>
            <a:off x="1586242" y="1133894"/>
            <a:ext cx="1622489" cy="760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200" dirty="0">
                <a:solidFill>
                  <a:prstClr val="white"/>
                </a:solidFill>
                <a:latin typeface="Times New Roman" panose="02020603050405020304" pitchFamily="18" charset="0"/>
                <a:cs typeface="Times New Roman" panose="02020603050405020304" pitchFamily="18" charset="0"/>
              </a:rPr>
              <a:t>Bank zrzeszający</a:t>
            </a:r>
          </a:p>
        </p:txBody>
      </p:sp>
      <p:sp>
        <p:nvSpPr>
          <p:cNvPr id="16" name="Prostokąt zaokrąglony 15"/>
          <p:cNvSpPr/>
          <p:nvPr/>
        </p:nvSpPr>
        <p:spPr>
          <a:xfrm>
            <a:off x="1586240" y="655519"/>
            <a:ext cx="1167374" cy="6486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000" dirty="0">
                <a:solidFill>
                  <a:prstClr val="white"/>
                </a:solidFill>
                <a:latin typeface="Times New Roman" panose="02020603050405020304" pitchFamily="18" charset="0"/>
                <a:cs typeface="Times New Roman" panose="02020603050405020304" pitchFamily="18" charset="0"/>
              </a:rPr>
              <a:t>Organy banku zrzeszającego</a:t>
            </a:r>
          </a:p>
        </p:txBody>
      </p:sp>
      <p:cxnSp>
        <p:nvCxnSpPr>
          <p:cNvPr id="23" name="Łącznik prosty ze strzałką 22"/>
          <p:cNvCxnSpPr/>
          <p:nvPr/>
        </p:nvCxnSpPr>
        <p:spPr>
          <a:xfrm flipH="1">
            <a:off x="3009756" y="1088958"/>
            <a:ext cx="1426066" cy="33134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Prostokąt zaokrąglony 23"/>
          <p:cNvSpPr/>
          <p:nvPr/>
        </p:nvSpPr>
        <p:spPr>
          <a:xfrm>
            <a:off x="3863128" y="1597130"/>
            <a:ext cx="758407" cy="6630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000" dirty="0">
                <a:solidFill>
                  <a:prstClr val="white"/>
                </a:solidFill>
                <a:latin typeface="Times New Roman" panose="02020603050405020304" pitchFamily="18" charset="0"/>
                <a:cs typeface="Times New Roman" panose="02020603050405020304" pitchFamily="18" charset="0"/>
              </a:rPr>
              <a:t>Kontrola/nadzór</a:t>
            </a:r>
          </a:p>
        </p:txBody>
      </p:sp>
      <p:cxnSp>
        <p:nvCxnSpPr>
          <p:cNvPr id="18" name="Łącznik prosty ze strzałką 17"/>
          <p:cNvCxnSpPr/>
          <p:nvPr/>
        </p:nvCxnSpPr>
        <p:spPr>
          <a:xfrm flipH="1" flipV="1">
            <a:off x="2397485" y="1946081"/>
            <a:ext cx="10090" cy="25353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Elipsa 18"/>
          <p:cNvSpPr/>
          <p:nvPr/>
        </p:nvSpPr>
        <p:spPr>
          <a:xfrm>
            <a:off x="1936277" y="2787776"/>
            <a:ext cx="861527" cy="4247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100" dirty="0">
                <a:solidFill>
                  <a:prstClr val="white"/>
                </a:solidFill>
                <a:latin typeface="Times New Roman" panose="02020603050405020304" pitchFamily="18" charset="0"/>
                <a:cs typeface="Times New Roman" panose="02020603050405020304" pitchFamily="18" charset="0"/>
              </a:rPr>
              <a:t>akcje</a:t>
            </a:r>
          </a:p>
        </p:txBody>
      </p:sp>
      <p:cxnSp>
        <p:nvCxnSpPr>
          <p:cNvPr id="27" name="Łącznik prosty ze strzałką 26"/>
          <p:cNvCxnSpPr/>
          <p:nvPr/>
        </p:nvCxnSpPr>
        <p:spPr>
          <a:xfrm>
            <a:off x="4511824" y="1088957"/>
            <a:ext cx="1440160" cy="38494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Łącznik prosty ze strzałką 30"/>
          <p:cNvCxnSpPr/>
          <p:nvPr/>
        </p:nvCxnSpPr>
        <p:spPr>
          <a:xfrm flipH="1" flipV="1">
            <a:off x="6034110" y="1567796"/>
            <a:ext cx="2510162" cy="34411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Łącznik prosty ze strzałką 33"/>
          <p:cNvCxnSpPr/>
          <p:nvPr/>
        </p:nvCxnSpPr>
        <p:spPr>
          <a:xfrm flipV="1">
            <a:off x="3771537" y="1563692"/>
            <a:ext cx="2036260" cy="30174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Łącznik prosty ze strzałką 40"/>
          <p:cNvCxnSpPr>
            <a:stCxn id="8" idx="0"/>
          </p:cNvCxnSpPr>
          <p:nvPr/>
        </p:nvCxnSpPr>
        <p:spPr>
          <a:xfrm flipH="1" flipV="1">
            <a:off x="5951985" y="1452247"/>
            <a:ext cx="376061" cy="3486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Prostokąt 41"/>
          <p:cNvSpPr/>
          <p:nvPr/>
        </p:nvSpPr>
        <p:spPr>
          <a:xfrm>
            <a:off x="5268941" y="2027247"/>
            <a:ext cx="1595825" cy="3572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200" dirty="0">
                <a:solidFill>
                  <a:prstClr val="white"/>
                </a:solidFill>
                <a:latin typeface="Times New Roman" panose="02020603050405020304" pitchFamily="18" charset="0"/>
                <a:cs typeface="Times New Roman" panose="02020603050405020304" pitchFamily="18" charset="0"/>
              </a:rPr>
              <a:t>udziały</a:t>
            </a:r>
          </a:p>
        </p:txBody>
      </p:sp>
    </p:spTree>
    <p:extLst>
      <p:ext uri="{BB962C8B-B14F-4D97-AF65-F5344CB8AC3E}">
        <p14:creationId xmlns:p14="http://schemas.microsoft.com/office/powerpoint/2010/main" val="19231539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47528" y="153885"/>
            <a:ext cx="8229600" cy="258704"/>
          </a:xfrm>
        </p:spPr>
        <p:txBody>
          <a:bodyPr/>
          <a:lstStyle/>
          <a:p>
            <a:r>
              <a:rPr lang="pl-PL" sz="2000" dirty="0">
                <a:latin typeface="Times New Roman" panose="02020603050405020304" pitchFamily="18" charset="0"/>
                <a:cs typeface="Times New Roman" panose="02020603050405020304" pitchFamily="18" charset="0"/>
              </a:rPr>
              <a:t>Schemat zrzeszenia zintegrowanego</a:t>
            </a:r>
            <a:endParaRPr lang="pl-PL" sz="2000" dirty="0">
              <a:latin typeface="Times New Roman" panose="02020603050405020304" pitchFamily="18" charset="0"/>
              <a:cs typeface="Times New Roman" panose="02020603050405020304" pitchFamily="18" charset="0"/>
            </a:endParaRPr>
          </a:p>
        </p:txBody>
      </p:sp>
      <p:sp>
        <p:nvSpPr>
          <p:cNvPr id="5" name="Prostokąt zaokrąglony 4"/>
          <p:cNvSpPr/>
          <p:nvPr/>
        </p:nvSpPr>
        <p:spPr>
          <a:xfrm>
            <a:off x="4471325" y="706929"/>
            <a:ext cx="2808312" cy="7215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200" dirty="0">
                <a:solidFill>
                  <a:prstClr val="white"/>
                </a:solidFill>
              </a:rPr>
              <a:t>Bank zrzeszający</a:t>
            </a:r>
          </a:p>
        </p:txBody>
      </p:sp>
      <p:sp>
        <p:nvSpPr>
          <p:cNvPr id="6" name="Elipsa 5"/>
          <p:cNvSpPr/>
          <p:nvPr/>
        </p:nvSpPr>
        <p:spPr>
          <a:xfrm>
            <a:off x="1631504" y="377981"/>
            <a:ext cx="3086254" cy="10137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200" dirty="0">
                <a:solidFill>
                  <a:prstClr val="white"/>
                </a:solidFill>
              </a:rPr>
              <a:t>Organy :</a:t>
            </a:r>
          </a:p>
          <a:p>
            <a:pPr algn="ctr" fontAlgn="base">
              <a:spcBef>
                <a:spcPct val="0"/>
              </a:spcBef>
              <a:spcAft>
                <a:spcPct val="0"/>
              </a:spcAft>
            </a:pPr>
            <a:r>
              <a:rPr lang="pl-PL" sz="1200" dirty="0">
                <a:solidFill>
                  <a:prstClr val="white"/>
                </a:solidFill>
              </a:rPr>
              <a:t>zgromadzenie prezesów</a:t>
            </a:r>
          </a:p>
          <a:p>
            <a:pPr algn="ctr" fontAlgn="base">
              <a:spcBef>
                <a:spcPct val="0"/>
              </a:spcBef>
              <a:spcAft>
                <a:spcPct val="0"/>
              </a:spcAft>
            </a:pPr>
            <a:r>
              <a:rPr lang="pl-PL" sz="1200" dirty="0">
                <a:solidFill>
                  <a:prstClr val="white"/>
                </a:solidFill>
              </a:rPr>
              <a:t>rada zrzeszenia</a:t>
            </a:r>
          </a:p>
          <a:p>
            <a:pPr algn="ctr" fontAlgn="base">
              <a:spcBef>
                <a:spcPct val="0"/>
              </a:spcBef>
              <a:spcAft>
                <a:spcPct val="0"/>
              </a:spcAft>
            </a:pPr>
            <a:r>
              <a:rPr lang="pl-PL" sz="1200" dirty="0">
                <a:solidFill>
                  <a:prstClr val="white"/>
                </a:solidFill>
              </a:rPr>
              <a:t>ewentualnie inne, np. Komisja Kontroli i Monitoringu</a:t>
            </a:r>
          </a:p>
        </p:txBody>
      </p:sp>
      <p:sp>
        <p:nvSpPr>
          <p:cNvPr id="7" name="Elipsa 6"/>
          <p:cNvSpPr/>
          <p:nvPr/>
        </p:nvSpPr>
        <p:spPr>
          <a:xfrm>
            <a:off x="1973753" y="4481427"/>
            <a:ext cx="1867260" cy="892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200" dirty="0">
                <a:solidFill>
                  <a:prstClr val="white"/>
                </a:solidFill>
              </a:rPr>
              <a:t>Bank Spółdzielczy- uczestnik systemu</a:t>
            </a:r>
          </a:p>
        </p:txBody>
      </p:sp>
      <p:sp>
        <p:nvSpPr>
          <p:cNvPr id="8" name="Elipsa 7"/>
          <p:cNvSpPr/>
          <p:nvPr/>
        </p:nvSpPr>
        <p:spPr>
          <a:xfrm>
            <a:off x="5439522" y="4938413"/>
            <a:ext cx="1777046" cy="11353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200" dirty="0">
                <a:solidFill>
                  <a:prstClr val="white"/>
                </a:solidFill>
              </a:rPr>
              <a:t>Bank Spółdzielczy- uczestnik systemu</a:t>
            </a:r>
          </a:p>
        </p:txBody>
      </p:sp>
      <p:sp>
        <p:nvSpPr>
          <p:cNvPr id="9" name="Elipsa 8"/>
          <p:cNvSpPr/>
          <p:nvPr/>
        </p:nvSpPr>
        <p:spPr>
          <a:xfrm>
            <a:off x="7720596" y="5083499"/>
            <a:ext cx="1886944" cy="9592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200" dirty="0">
                <a:solidFill>
                  <a:prstClr val="white"/>
                </a:solidFill>
              </a:rPr>
              <a:t>Bank Spółdzielczy- uczestnik systemu</a:t>
            </a:r>
          </a:p>
        </p:txBody>
      </p:sp>
      <p:sp>
        <p:nvSpPr>
          <p:cNvPr id="10" name="Nawias klamrowy zamykający 9"/>
          <p:cNvSpPr/>
          <p:nvPr/>
        </p:nvSpPr>
        <p:spPr>
          <a:xfrm>
            <a:off x="9092572" y="614535"/>
            <a:ext cx="1269927" cy="581451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pl-PL">
              <a:solidFill>
                <a:prstClr val="black"/>
              </a:solidFill>
            </a:endParaRPr>
          </a:p>
        </p:txBody>
      </p:sp>
      <p:cxnSp>
        <p:nvCxnSpPr>
          <p:cNvPr id="11" name="Łącznik prosty 10"/>
          <p:cNvCxnSpPr/>
          <p:nvPr/>
        </p:nvCxnSpPr>
        <p:spPr>
          <a:xfrm flipV="1">
            <a:off x="1847529" y="614535"/>
            <a:ext cx="7245043" cy="503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Łącznik prosty 11"/>
          <p:cNvCxnSpPr/>
          <p:nvPr/>
        </p:nvCxnSpPr>
        <p:spPr>
          <a:xfrm flipV="1">
            <a:off x="1847529" y="6429052"/>
            <a:ext cx="7308813" cy="202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Łącznik prosty 12"/>
          <p:cNvCxnSpPr/>
          <p:nvPr/>
        </p:nvCxnSpPr>
        <p:spPr>
          <a:xfrm flipV="1">
            <a:off x="1847528" y="664877"/>
            <a:ext cx="0" cy="5764174"/>
          </a:xfrm>
          <a:prstGeom prst="line">
            <a:avLst/>
          </a:prstGeom>
        </p:spPr>
        <p:style>
          <a:lnRef idx="1">
            <a:schemeClr val="accent1"/>
          </a:lnRef>
          <a:fillRef idx="0">
            <a:schemeClr val="accent1"/>
          </a:fillRef>
          <a:effectRef idx="0">
            <a:schemeClr val="accent1"/>
          </a:effectRef>
          <a:fontRef idx="minor">
            <a:schemeClr val="tx1"/>
          </a:fontRef>
        </p:style>
      </p:cxnSp>
      <p:sp>
        <p:nvSpPr>
          <p:cNvPr id="22" name="Elipsa 21"/>
          <p:cNvSpPr/>
          <p:nvPr/>
        </p:nvSpPr>
        <p:spPr>
          <a:xfrm>
            <a:off x="9984432" y="2852936"/>
            <a:ext cx="504056"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dirty="0">
                <a:solidFill>
                  <a:prstClr val="white"/>
                </a:solidFill>
              </a:rPr>
              <a:t>umowa</a:t>
            </a:r>
          </a:p>
        </p:txBody>
      </p:sp>
      <p:sp>
        <p:nvSpPr>
          <p:cNvPr id="3" name="Prostokąt zaokrąglony 2"/>
          <p:cNvSpPr/>
          <p:nvPr/>
        </p:nvSpPr>
        <p:spPr>
          <a:xfrm>
            <a:off x="7152295" y="1026490"/>
            <a:ext cx="1634915" cy="11783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dirty="0">
                <a:solidFill>
                  <a:prstClr val="white"/>
                </a:solidFill>
              </a:rPr>
              <a:t>Fundusz pomocowy</a:t>
            </a:r>
          </a:p>
        </p:txBody>
      </p:sp>
      <p:cxnSp>
        <p:nvCxnSpPr>
          <p:cNvPr id="17" name="Łącznik prosty ze strzałką 16"/>
          <p:cNvCxnSpPr/>
          <p:nvPr/>
        </p:nvCxnSpPr>
        <p:spPr>
          <a:xfrm flipV="1">
            <a:off x="3580974" y="2139585"/>
            <a:ext cx="4038407" cy="2410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Łącznik prosty ze strzałką 20"/>
          <p:cNvCxnSpPr/>
          <p:nvPr/>
        </p:nvCxnSpPr>
        <p:spPr>
          <a:xfrm flipV="1">
            <a:off x="6688196" y="2227749"/>
            <a:ext cx="893458" cy="2654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Łącznik prosty ze strzałką 24"/>
          <p:cNvCxnSpPr/>
          <p:nvPr/>
        </p:nvCxnSpPr>
        <p:spPr>
          <a:xfrm flipH="1" flipV="1">
            <a:off x="7626261" y="2170657"/>
            <a:ext cx="450363" cy="30813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Elipsa 25"/>
          <p:cNvSpPr/>
          <p:nvPr/>
        </p:nvSpPr>
        <p:spPr>
          <a:xfrm>
            <a:off x="6804050" y="2373820"/>
            <a:ext cx="111451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000" dirty="0">
                <a:solidFill>
                  <a:prstClr val="white"/>
                </a:solidFill>
                <a:latin typeface="Times New Roman" panose="02020603050405020304" pitchFamily="18" charset="0"/>
                <a:cs typeface="Times New Roman" panose="02020603050405020304" pitchFamily="18" charset="0"/>
              </a:rPr>
              <a:t>wpłaty</a:t>
            </a:r>
          </a:p>
        </p:txBody>
      </p:sp>
      <p:cxnSp>
        <p:nvCxnSpPr>
          <p:cNvPr id="28" name="Łącznik prosty ze strzałką 27"/>
          <p:cNvCxnSpPr/>
          <p:nvPr/>
        </p:nvCxnSpPr>
        <p:spPr>
          <a:xfrm flipH="1" flipV="1">
            <a:off x="8874262" y="1577744"/>
            <a:ext cx="313742"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Elipsa 28"/>
          <p:cNvSpPr/>
          <p:nvPr/>
        </p:nvSpPr>
        <p:spPr>
          <a:xfrm>
            <a:off x="9127228" y="1857341"/>
            <a:ext cx="934018" cy="6079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000" dirty="0">
                <a:solidFill>
                  <a:prstClr val="white"/>
                </a:solidFill>
                <a:latin typeface="Times New Roman" panose="02020603050405020304" pitchFamily="18" charset="0"/>
                <a:cs typeface="Times New Roman" panose="02020603050405020304" pitchFamily="18" charset="0"/>
              </a:rPr>
              <a:t>Inne źródła</a:t>
            </a:r>
          </a:p>
        </p:txBody>
      </p:sp>
      <p:sp>
        <p:nvSpPr>
          <p:cNvPr id="32" name="Prostokąt zaokrąglony 31"/>
          <p:cNvSpPr/>
          <p:nvPr/>
        </p:nvSpPr>
        <p:spPr>
          <a:xfrm>
            <a:off x="3257282" y="1340768"/>
            <a:ext cx="1641215" cy="670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000" dirty="0">
                <a:solidFill>
                  <a:prstClr val="white"/>
                </a:solidFill>
                <a:latin typeface="Times New Roman" panose="02020603050405020304" pitchFamily="18" charset="0"/>
                <a:cs typeface="Times New Roman" panose="02020603050405020304" pitchFamily="18" charset="0"/>
              </a:rPr>
              <a:t>Bank zrzeszający – kapitał zapasowy/rezerwowy</a:t>
            </a:r>
          </a:p>
        </p:txBody>
      </p:sp>
      <p:sp>
        <p:nvSpPr>
          <p:cNvPr id="37" name="Prostokąt zaokrąglony 36"/>
          <p:cNvSpPr/>
          <p:nvPr/>
        </p:nvSpPr>
        <p:spPr>
          <a:xfrm>
            <a:off x="9194552" y="5041439"/>
            <a:ext cx="1076356" cy="11353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000" dirty="0">
                <a:solidFill>
                  <a:prstClr val="white"/>
                </a:solidFill>
                <a:latin typeface="Times New Roman" panose="02020603050405020304" pitchFamily="18" charset="0"/>
                <a:cs typeface="Times New Roman" panose="02020603050405020304" pitchFamily="18" charset="0"/>
              </a:rPr>
              <a:t>Fundusz zasobowy</a:t>
            </a:r>
          </a:p>
          <a:p>
            <a:pPr algn="ctr" fontAlgn="base">
              <a:spcBef>
                <a:spcPct val="0"/>
              </a:spcBef>
              <a:spcAft>
                <a:spcPct val="0"/>
              </a:spcAft>
            </a:pPr>
            <a:r>
              <a:rPr lang="pl-PL" sz="1000" dirty="0">
                <a:solidFill>
                  <a:prstClr val="white"/>
                </a:solidFill>
                <a:latin typeface="Times New Roman" panose="02020603050405020304" pitchFamily="18" charset="0"/>
                <a:cs typeface="Times New Roman" panose="02020603050405020304" pitchFamily="18" charset="0"/>
              </a:rPr>
              <a:t>Kapitał zapasowy/rezerwowy</a:t>
            </a:r>
          </a:p>
        </p:txBody>
      </p:sp>
      <p:sp>
        <p:nvSpPr>
          <p:cNvPr id="45" name="Prostokąt zaokrąglony 44"/>
          <p:cNvSpPr/>
          <p:nvPr/>
        </p:nvSpPr>
        <p:spPr>
          <a:xfrm>
            <a:off x="4788850" y="5328288"/>
            <a:ext cx="1076356" cy="11353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000" dirty="0">
                <a:solidFill>
                  <a:prstClr val="white"/>
                </a:solidFill>
                <a:latin typeface="Times New Roman" panose="02020603050405020304" pitchFamily="18" charset="0"/>
                <a:cs typeface="Times New Roman" panose="02020603050405020304" pitchFamily="18" charset="0"/>
              </a:rPr>
              <a:t>Fundusz zasobowy</a:t>
            </a:r>
          </a:p>
          <a:p>
            <a:pPr algn="ctr" fontAlgn="base">
              <a:spcBef>
                <a:spcPct val="0"/>
              </a:spcBef>
              <a:spcAft>
                <a:spcPct val="0"/>
              </a:spcAft>
            </a:pPr>
            <a:r>
              <a:rPr lang="pl-PL" sz="1000" dirty="0">
                <a:solidFill>
                  <a:prstClr val="white"/>
                </a:solidFill>
                <a:latin typeface="Times New Roman" panose="02020603050405020304" pitchFamily="18" charset="0"/>
                <a:cs typeface="Times New Roman" panose="02020603050405020304" pitchFamily="18" charset="0"/>
              </a:rPr>
              <a:t>Kapitał zapasowy/rezerwowy</a:t>
            </a:r>
          </a:p>
        </p:txBody>
      </p:sp>
      <p:sp>
        <p:nvSpPr>
          <p:cNvPr id="46" name="Prostokąt zaokrąglony 45"/>
          <p:cNvSpPr/>
          <p:nvPr/>
        </p:nvSpPr>
        <p:spPr>
          <a:xfrm>
            <a:off x="1469725" y="4314553"/>
            <a:ext cx="1076356" cy="11353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000" dirty="0">
                <a:solidFill>
                  <a:prstClr val="white"/>
                </a:solidFill>
                <a:latin typeface="Times New Roman" panose="02020603050405020304" pitchFamily="18" charset="0"/>
                <a:cs typeface="Times New Roman" panose="02020603050405020304" pitchFamily="18" charset="0"/>
              </a:rPr>
              <a:t>Fundusz zasobowy</a:t>
            </a:r>
          </a:p>
          <a:p>
            <a:pPr algn="ctr" fontAlgn="base">
              <a:spcBef>
                <a:spcPct val="0"/>
              </a:spcBef>
              <a:spcAft>
                <a:spcPct val="0"/>
              </a:spcAft>
            </a:pPr>
            <a:r>
              <a:rPr lang="pl-PL" sz="1000" dirty="0">
                <a:solidFill>
                  <a:prstClr val="white"/>
                </a:solidFill>
                <a:latin typeface="Times New Roman" panose="02020603050405020304" pitchFamily="18" charset="0"/>
                <a:cs typeface="Times New Roman" panose="02020603050405020304" pitchFamily="18" charset="0"/>
              </a:rPr>
              <a:t>Kapitał zapasowy/rezerwowy</a:t>
            </a:r>
          </a:p>
        </p:txBody>
      </p:sp>
      <p:sp>
        <p:nvSpPr>
          <p:cNvPr id="48" name="Prostokąt zaokrąglony 47"/>
          <p:cNvSpPr/>
          <p:nvPr/>
        </p:nvSpPr>
        <p:spPr>
          <a:xfrm>
            <a:off x="2731744" y="5729068"/>
            <a:ext cx="1224136" cy="5656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200" dirty="0">
                <a:solidFill>
                  <a:prstClr val="white"/>
                </a:solidFill>
                <a:latin typeface="Times New Roman" panose="02020603050405020304" pitchFamily="18" charset="0"/>
                <a:cs typeface="Times New Roman" panose="02020603050405020304" pitchFamily="18" charset="0"/>
              </a:rPr>
              <a:t>Wpłata bezzwrotna</a:t>
            </a:r>
          </a:p>
        </p:txBody>
      </p:sp>
      <p:cxnSp>
        <p:nvCxnSpPr>
          <p:cNvPr id="53" name="Łącznik prosty ze strzałką 52"/>
          <p:cNvCxnSpPr/>
          <p:nvPr/>
        </p:nvCxnSpPr>
        <p:spPr>
          <a:xfrm flipH="1" flipV="1">
            <a:off x="2407576" y="5492663"/>
            <a:ext cx="2294165" cy="613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Łącznik prosty ze strzałką 54"/>
          <p:cNvCxnSpPr/>
          <p:nvPr/>
        </p:nvCxnSpPr>
        <p:spPr>
          <a:xfrm flipH="1">
            <a:off x="2106037" y="2123212"/>
            <a:ext cx="1455992" cy="2207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Prostokąt zaokrąglony 55"/>
          <p:cNvSpPr/>
          <p:nvPr/>
        </p:nvSpPr>
        <p:spPr>
          <a:xfrm>
            <a:off x="2176798" y="2457398"/>
            <a:ext cx="1224136" cy="5656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200" dirty="0">
                <a:solidFill>
                  <a:prstClr val="white"/>
                </a:solidFill>
                <a:latin typeface="Times New Roman" panose="02020603050405020304" pitchFamily="18" charset="0"/>
                <a:cs typeface="Times New Roman" panose="02020603050405020304" pitchFamily="18" charset="0"/>
              </a:rPr>
              <a:t>Wpłata bezzwrotna </a:t>
            </a:r>
          </a:p>
        </p:txBody>
      </p:sp>
      <p:cxnSp>
        <p:nvCxnSpPr>
          <p:cNvPr id="62" name="Łącznik prosty ze strzałką 61"/>
          <p:cNvCxnSpPr>
            <a:stCxn id="3" idx="2"/>
          </p:cNvCxnSpPr>
          <p:nvPr/>
        </p:nvCxnSpPr>
        <p:spPr>
          <a:xfrm>
            <a:off x="7969753" y="2204865"/>
            <a:ext cx="772447" cy="2836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4" name="Prostokąt 63"/>
          <p:cNvSpPr/>
          <p:nvPr/>
        </p:nvSpPr>
        <p:spPr>
          <a:xfrm>
            <a:off x="7969753" y="3357319"/>
            <a:ext cx="1043129" cy="6957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000" dirty="0">
                <a:solidFill>
                  <a:prstClr val="white"/>
                </a:solidFill>
                <a:latin typeface="Times New Roman" panose="02020603050405020304" pitchFamily="18" charset="0"/>
                <a:cs typeface="Times New Roman" panose="02020603050405020304" pitchFamily="18" charset="0"/>
              </a:rPr>
              <a:t>Pożyczki/gwarancje/poręczenia</a:t>
            </a:r>
          </a:p>
        </p:txBody>
      </p:sp>
      <p:cxnSp>
        <p:nvCxnSpPr>
          <p:cNvPr id="78" name="Łącznik prosty ze strzałką 77"/>
          <p:cNvCxnSpPr/>
          <p:nvPr/>
        </p:nvCxnSpPr>
        <p:spPr>
          <a:xfrm flipH="1" flipV="1">
            <a:off x="3841014" y="4725145"/>
            <a:ext cx="2139233" cy="2132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9" name="Prostokąt 78"/>
          <p:cNvSpPr/>
          <p:nvPr/>
        </p:nvSpPr>
        <p:spPr>
          <a:xfrm>
            <a:off x="4223559" y="4506401"/>
            <a:ext cx="787182" cy="5306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000" dirty="0">
                <a:solidFill>
                  <a:prstClr val="white"/>
                </a:solidFill>
                <a:latin typeface="Times New Roman" panose="02020603050405020304" pitchFamily="18" charset="0"/>
                <a:cs typeface="Times New Roman" panose="02020603050405020304" pitchFamily="18" charset="0"/>
              </a:rPr>
              <a:t>Poręczenia/gwarancje</a:t>
            </a:r>
          </a:p>
        </p:txBody>
      </p:sp>
      <p:sp>
        <p:nvSpPr>
          <p:cNvPr id="18" name="Prostokąt 17"/>
          <p:cNvSpPr/>
          <p:nvPr/>
        </p:nvSpPr>
        <p:spPr>
          <a:xfrm>
            <a:off x="5195985" y="1358414"/>
            <a:ext cx="1581351" cy="6703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000" dirty="0">
                <a:solidFill>
                  <a:prstClr val="white"/>
                </a:solidFill>
                <a:latin typeface="Times New Roman" panose="02020603050405020304" pitchFamily="18" charset="0"/>
                <a:cs typeface="Times New Roman" panose="02020603050405020304" pitchFamily="18" charset="0"/>
              </a:rPr>
              <a:t>Mechanizm wsparcia płynności</a:t>
            </a:r>
          </a:p>
        </p:txBody>
      </p:sp>
      <p:cxnSp>
        <p:nvCxnSpPr>
          <p:cNvPr id="20" name="Łącznik prosty ze strzałką 19"/>
          <p:cNvCxnSpPr/>
          <p:nvPr/>
        </p:nvCxnSpPr>
        <p:spPr>
          <a:xfrm flipV="1">
            <a:off x="3348993" y="2333865"/>
            <a:ext cx="2167950" cy="2216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Prostokąt 22"/>
          <p:cNvSpPr/>
          <p:nvPr/>
        </p:nvSpPr>
        <p:spPr>
          <a:xfrm>
            <a:off x="5067188" y="1929316"/>
            <a:ext cx="1575999" cy="3433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000" dirty="0">
                <a:solidFill>
                  <a:prstClr val="white"/>
                </a:solidFill>
                <a:latin typeface="Times New Roman" panose="02020603050405020304" pitchFamily="18" charset="0"/>
                <a:cs typeface="Times New Roman" panose="02020603050405020304" pitchFamily="18" charset="0"/>
              </a:rPr>
              <a:t>depozyty</a:t>
            </a:r>
          </a:p>
        </p:txBody>
      </p:sp>
      <p:cxnSp>
        <p:nvCxnSpPr>
          <p:cNvPr id="27" name="Łącznik prosty ze strzałką 26"/>
          <p:cNvCxnSpPr/>
          <p:nvPr/>
        </p:nvCxnSpPr>
        <p:spPr>
          <a:xfrm flipH="1" flipV="1">
            <a:off x="5699300" y="2320066"/>
            <a:ext cx="332132" cy="25938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Łącznik prosty ze strzałką 30"/>
          <p:cNvCxnSpPr>
            <a:stCxn id="9" idx="1"/>
          </p:cNvCxnSpPr>
          <p:nvPr/>
        </p:nvCxnSpPr>
        <p:spPr>
          <a:xfrm flipH="1" flipV="1">
            <a:off x="5986659" y="2332789"/>
            <a:ext cx="2010274" cy="2891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p:cNvCxnSpPr/>
          <p:nvPr/>
        </p:nvCxnSpPr>
        <p:spPr>
          <a:xfrm flipV="1">
            <a:off x="3933207" y="2101817"/>
            <a:ext cx="478020" cy="35844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Łącznik prosty ze strzałką 33"/>
          <p:cNvCxnSpPr/>
          <p:nvPr/>
        </p:nvCxnSpPr>
        <p:spPr>
          <a:xfrm>
            <a:off x="8754930" y="2188903"/>
            <a:ext cx="1210476" cy="2781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Elipsa 46"/>
          <p:cNvSpPr/>
          <p:nvPr/>
        </p:nvSpPr>
        <p:spPr>
          <a:xfrm>
            <a:off x="8455944" y="2598644"/>
            <a:ext cx="1273254" cy="6221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pl-PL" sz="1200" dirty="0">
                <a:solidFill>
                  <a:prstClr val="white"/>
                </a:solidFill>
                <a:latin typeface="Times New Roman" panose="02020603050405020304" pitchFamily="18" charset="0"/>
                <a:cs typeface="Times New Roman" panose="02020603050405020304" pitchFamily="18" charset="0"/>
              </a:rPr>
              <a:t>Wpłaty bezzwrotne</a:t>
            </a:r>
          </a:p>
        </p:txBody>
      </p:sp>
    </p:spTree>
    <p:extLst>
      <p:ext uri="{BB962C8B-B14F-4D97-AF65-F5344CB8AC3E}">
        <p14:creationId xmlns:p14="http://schemas.microsoft.com/office/powerpoint/2010/main" val="158915469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1981200" y="274639"/>
            <a:ext cx="8229600" cy="777875"/>
          </a:xfrm>
        </p:spPr>
        <p:txBody>
          <a:bodyPr/>
          <a:lstStyle/>
          <a:p>
            <a:pPr eaLnBrk="1" hangingPunct="1"/>
            <a:r>
              <a:rPr lang="pl-PL" altLang="pl-PL"/>
              <a:t>Tworzenie banków </a:t>
            </a:r>
          </a:p>
        </p:txBody>
      </p:sp>
      <p:sp>
        <p:nvSpPr>
          <p:cNvPr id="131075" name="Rectangle 3"/>
          <p:cNvSpPr>
            <a:spLocks noGrp="1" noChangeArrowheads="1"/>
          </p:cNvSpPr>
          <p:nvPr>
            <p:ph type="body" idx="1"/>
          </p:nvPr>
        </p:nvSpPr>
        <p:spPr>
          <a:xfrm>
            <a:off x="1981200" y="1196975"/>
            <a:ext cx="8229600" cy="4929188"/>
          </a:xfrm>
        </p:spPr>
        <p:txBody>
          <a:bodyPr/>
          <a:lstStyle/>
          <a:p>
            <a:pPr eaLnBrk="1" hangingPunct="1">
              <a:lnSpc>
                <a:spcPct val="80000"/>
              </a:lnSpc>
              <a:buFontTx/>
              <a:buNone/>
            </a:pPr>
            <a:r>
              <a:rPr lang="pl-PL" altLang="pl-PL" sz="2000"/>
              <a:t>Rodzaje banków (kryterium: forma organizacyjno - prawna)</a:t>
            </a:r>
          </a:p>
          <a:p>
            <a:pPr eaLnBrk="1" hangingPunct="1">
              <a:lnSpc>
                <a:spcPct val="80000"/>
              </a:lnSpc>
              <a:buFontTx/>
              <a:buNone/>
            </a:pPr>
            <a:r>
              <a:rPr lang="pl-PL" altLang="pl-PL" sz="2000"/>
              <a:t>- państwowe</a:t>
            </a:r>
          </a:p>
          <a:p>
            <a:pPr eaLnBrk="1" hangingPunct="1">
              <a:lnSpc>
                <a:spcPct val="80000"/>
              </a:lnSpc>
              <a:buFontTx/>
              <a:buNone/>
            </a:pPr>
            <a:r>
              <a:rPr lang="pl-PL" altLang="pl-PL" sz="2000"/>
              <a:t>- spółdzielcze</a:t>
            </a:r>
          </a:p>
          <a:p>
            <a:pPr eaLnBrk="1" hangingPunct="1">
              <a:lnSpc>
                <a:spcPct val="80000"/>
              </a:lnSpc>
              <a:buFontTx/>
              <a:buNone/>
            </a:pPr>
            <a:r>
              <a:rPr lang="pl-PL" altLang="pl-PL" sz="2000"/>
              <a:t>- w formie spółek akcyjnych</a:t>
            </a:r>
            <a:endParaRPr lang="pl-PL" altLang="pl-PL" sz="2000" b="1"/>
          </a:p>
          <a:p>
            <a:pPr eaLnBrk="1" hangingPunct="1">
              <a:lnSpc>
                <a:spcPct val="80000"/>
              </a:lnSpc>
              <a:buFontTx/>
              <a:buNone/>
            </a:pPr>
            <a:endParaRPr lang="pl-PL" altLang="pl-PL" sz="2000" b="1"/>
          </a:p>
          <a:p>
            <a:pPr eaLnBrk="1" hangingPunct="1">
              <a:lnSpc>
                <a:spcPct val="80000"/>
              </a:lnSpc>
              <a:buFontTx/>
              <a:buNone/>
            </a:pPr>
            <a:r>
              <a:rPr lang="pl-PL" altLang="pl-PL" sz="2000" b="1"/>
              <a:t>Warunki (MATERIALNE) jakie muszą spełnić założyciele banków w formie sp. akcyjnej oraz banków spółdzielczych</a:t>
            </a:r>
            <a:endParaRPr lang="pl-PL" altLang="pl-PL" sz="2000"/>
          </a:p>
          <a:p>
            <a:pPr eaLnBrk="1" hangingPunct="1">
              <a:lnSpc>
                <a:spcPct val="80000"/>
              </a:lnSpc>
              <a:buFontTx/>
              <a:buNone/>
            </a:pPr>
            <a:r>
              <a:rPr lang="pl-PL" altLang="pl-PL" sz="2000"/>
              <a:t>1. Wyposażenie banku w:</a:t>
            </a:r>
          </a:p>
          <a:p>
            <a:pPr eaLnBrk="1" hangingPunct="1">
              <a:lnSpc>
                <a:spcPct val="80000"/>
              </a:lnSpc>
              <a:buFontTx/>
              <a:buNone/>
            </a:pPr>
            <a:r>
              <a:rPr lang="pl-PL" altLang="pl-PL" sz="2000"/>
              <a:t>- fundusze własne, których wielkość powinna być dostosowana do rodzaju czynności bankowych przewidzianych do wykonywania i rozmiaru zamierzonej działalności  (stosownie do art. 30 ust. 1 pkt. 1 pr. bank)</a:t>
            </a:r>
          </a:p>
          <a:p>
            <a:pPr eaLnBrk="1" hangingPunct="1">
              <a:lnSpc>
                <a:spcPct val="80000"/>
              </a:lnSpc>
              <a:buFontTx/>
              <a:buNone/>
            </a:pPr>
            <a:r>
              <a:rPr lang="pl-PL" altLang="pl-PL" sz="2000"/>
              <a:t>- pomieszczenia posiadające odpowiednie urządzenia techniczne, należycie zabezpieczające przechowywane w banku wartości, z uwzględnieniem zakresu i rodzaju prowadzonej działalności bankowej.</a:t>
            </a:r>
          </a:p>
        </p:txBody>
      </p:sp>
    </p:spTree>
    <p:extLst>
      <p:ext uri="{BB962C8B-B14F-4D97-AF65-F5344CB8AC3E}">
        <p14:creationId xmlns:p14="http://schemas.microsoft.com/office/powerpoint/2010/main" val="6098037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p:cNvSpPr>
            <a:spLocks noGrp="1" noChangeArrowheads="1"/>
          </p:cNvSpPr>
          <p:nvPr>
            <p:ph type="body" idx="1"/>
          </p:nvPr>
        </p:nvSpPr>
        <p:spPr>
          <a:xfrm>
            <a:off x="1981200" y="692151"/>
            <a:ext cx="8229600" cy="5434013"/>
          </a:xfrm>
        </p:spPr>
        <p:txBody>
          <a:bodyPr/>
          <a:lstStyle/>
          <a:p>
            <a:pPr eaLnBrk="1" hangingPunct="1">
              <a:lnSpc>
                <a:spcPct val="90000"/>
              </a:lnSpc>
              <a:buFontTx/>
              <a:buNone/>
            </a:pPr>
            <a:r>
              <a:rPr lang="pl-PL" altLang="pl-PL" sz="2400" dirty="0"/>
              <a:t> </a:t>
            </a:r>
          </a:p>
          <a:p>
            <a:pPr eaLnBrk="1" hangingPunct="1">
              <a:lnSpc>
                <a:spcPct val="90000"/>
              </a:lnSpc>
              <a:buFontTx/>
              <a:buNone/>
            </a:pPr>
            <a:r>
              <a:rPr lang="pl-PL" altLang="pl-PL" sz="2400" dirty="0"/>
              <a:t>założyciele </a:t>
            </a:r>
            <a:r>
              <a:rPr lang="pl-PL" altLang="pl-PL" sz="2400" b="1" dirty="0"/>
              <a:t>dają rękojmię ostrożnego i stabilnego zarządzania bankiem</a:t>
            </a:r>
            <a:r>
              <a:rPr lang="pl-PL" altLang="pl-PL" sz="2400" dirty="0"/>
              <a:t>, osoby przewidziane do objęcia w banku stanowisk członków rady nadzorczej oraz zarządu spełniają wymogi określone w art. 22aa, a członkowie zarządu, o których mowa w art. 22a ust. 3 i 4, posiadają udowodnioną znajomość języka polskiego</a:t>
            </a:r>
            <a:endParaRPr lang="pl-PL" altLang="pl-PL" sz="2400" dirty="0"/>
          </a:p>
          <a:p>
            <a:pPr eaLnBrk="1" hangingPunct="1">
              <a:lnSpc>
                <a:spcPct val="90000"/>
              </a:lnSpc>
              <a:buFontTx/>
              <a:buNone/>
            </a:pPr>
            <a:r>
              <a:rPr lang="pl-PL" altLang="pl-PL" sz="2400" dirty="0"/>
              <a:t>	</a:t>
            </a:r>
            <a:endParaRPr lang="pl-PL" altLang="pl-PL" sz="2400" dirty="0" smtClean="0"/>
          </a:p>
          <a:p>
            <a:pPr eaLnBrk="1" hangingPunct="1">
              <a:lnSpc>
                <a:spcPct val="90000"/>
              </a:lnSpc>
              <a:buFontTx/>
              <a:buNone/>
            </a:pPr>
            <a:r>
              <a:rPr lang="pl-PL" altLang="pl-PL" sz="2400" b="1" dirty="0" smtClean="0"/>
              <a:t>UWAGA - </a:t>
            </a:r>
            <a:r>
              <a:rPr lang="pl-PL" altLang="pl-PL" sz="2400" b="1" dirty="0"/>
              <a:t>zwrot niedookreślony, duża uznaniowość oceniającego organu</a:t>
            </a:r>
            <a:endParaRPr lang="pl-PL" altLang="pl-PL" sz="2400" dirty="0"/>
          </a:p>
          <a:p>
            <a:pPr eaLnBrk="1" hangingPunct="1">
              <a:lnSpc>
                <a:spcPct val="90000"/>
              </a:lnSpc>
              <a:buFontTx/>
              <a:buNone/>
            </a:pPr>
            <a:endParaRPr lang="pl-PL" altLang="pl-PL" sz="2400" dirty="0"/>
          </a:p>
          <a:p>
            <a:pPr eaLnBrk="1" hangingPunct="1">
              <a:lnSpc>
                <a:spcPct val="90000"/>
              </a:lnSpc>
              <a:buFontTx/>
              <a:buNone/>
            </a:pPr>
            <a:r>
              <a:rPr lang="pl-PL" altLang="pl-PL" sz="1800" dirty="0"/>
              <a:t>Wymogi stawiane przez prawo unijne :</a:t>
            </a:r>
          </a:p>
          <a:p>
            <a:pPr eaLnBrk="1" hangingPunct="1">
              <a:lnSpc>
                <a:spcPct val="90000"/>
              </a:lnSpc>
              <a:buFontTx/>
              <a:buNone/>
            </a:pPr>
            <a:r>
              <a:rPr lang="pl-PL" altLang="pl-PL" sz="1800" dirty="0"/>
              <a:t>- co najmniej dwie osoby muszą faktycznie kierować działalnością instytucji kredytowej,</a:t>
            </a:r>
          </a:p>
          <a:p>
            <a:pPr eaLnBrk="1" hangingPunct="1">
              <a:lnSpc>
                <a:spcPct val="90000"/>
              </a:lnSpc>
              <a:buFontTx/>
              <a:buNone/>
            </a:pPr>
            <a:r>
              <a:rPr lang="pl-PL" altLang="pl-PL" sz="1800" dirty="0"/>
              <a:t>- osoby te muszą mieć dostatecznie nieposzlakowaną opinię oraz posiadać należyte doświadczenie w wykonywaniu takich obowiązków,</a:t>
            </a:r>
          </a:p>
          <a:p>
            <a:pPr eaLnBrk="1" hangingPunct="1">
              <a:lnSpc>
                <a:spcPct val="90000"/>
              </a:lnSpc>
              <a:buFontTx/>
              <a:buNone/>
            </a:pPr>
            <a:endParaRPr lang="pl-PL" altLang="pl-PL" sz="2400" dirty="0"/>
          </a:p>
        </p:txBody>
      </p:sp>
    </p:spTree>
    <p:extLst>
      <p:ext uri="{BB962C8B-B14F-4D97-AF65-F5344CB8AC3E}">
        <p14:creationId xmlns:p14="http://schemas.microsoft.com/office/powerpoint/2010/main" val="2071197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3"/>
          <p:cNvSpPr>
            <a:spLocks noGrp="1" noChangeArrowheads="1"/>
          </p:cNvSpPr>
          <p:nvPr>
            <p:ph type="body" idx="1"/>
          </p:nvPr>
        </p:nvSpPr>
        <p:spPr>
          <a:xfrm>
            <a:off x="1981200" y="981075"/>
            <a:ext cx="8229600" cy="5145088"/>
          </a:xfrm>
        </p:spPr>
        <p:txBody>
          <a:bodyPr/>
          <a:lstStyle/>
          <a:p>
            <a:pPr eaLnBrk="1" hangingPunct="1">
              <a:lnSpc>
                <a:spcPct val="90000"/>
              </a:lnSpc>
              <a:buFontTx/>
              <a:buNone/>
            </a:pPr>
            <a:r>
              <a:rPr lang="pl-PL" altLang="pl-PL" sz="2800" dirty="0" smtClean="0"/>
              <a:t>4</a:t>
            </a:r>
            <a:r>
              <a:rPr lang="pl-PL" altLang="pl-PL" sz="2800" dirty="0"/>
              <a:t>. Plan działalności banku przedstawiony przez założycieli na okres co najmniej 3 lat wskazuje, że działalność ta będzie bezpieczna dla środków zgromadzonych w banku</a:t>
            </a:r>
          </a:p>
        </p:txBody>
      </p:sp>
    </p:spTree>
    <p:extLst>
      <p:ext uri="{BB962C8B-B14F-4D97-AF65-F5344CB8AC3E}">
        <p14:creationId xmlns:p14="http://schemas.microsoft.com/office/powerpoint/2010/main" val="23419395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Grp="1" noChangeArrowheads="1"/>
          </p:cNvSpPr>
          <p:nvPr>
            <p:ph type="body" idx="1"/>
          </p:nvPr>
        </p:nvSpPr>
        <p:spPr>
          <a:xfrm>
            <a:off x="1981200" y="765175"/>
            <a:ext cx="8229600" cy="5360988"/>
          </a:xfrm>
        </p:spPr>
        <p:txBody>
          <a:bodyPr/>
          <a:lstStyle/>
          <a:p>
            <a:pPr eaLnBrk="1" hangingPunct="1">
              <a:lnSpc>
                <a:spcPct val="90000"/>
              </a:lnSpc>
              <a:buFontTx/>
              <a:buNone/>
            </a:pPr>
            <a:r>
              <a:rPr lang="pl-PL" altLang="pl-PL" sz="2800"/>
              <a:t>Fundusze własne (kapitał założycielski)</a:t>
            </a:r>
          </a:p>
          <a:p>
            <a:pPr eaLnBrk="1" hangingPunct="1">
              <a:lnSpc>
                <a:spcPct val="90000"/>
              </a:lnSpc>
              <a:buFontTx/>
              <a:buNone/>
            </a:pPr>
            <a:r>
              <a:rPr lang="pl-PL" altLang="pl-PL" sz="2800"/>
              <a:t>1. - nie mniej niż równowartość w złotych 5 000 000 EURO przeliczonych według kursu średniego ogłaszanego przez NBP, obowiązującego w dniu wydania zezwolenia na utworzenie banku (art. 32 ust. 1 pr. bank.)</a:t>
            </a:r>
          </a:p>
          <a:p>
            <a:pPr eaLnBrk="1" hangingPunct="1">
              <a:lnSpc>
                <a:spcPct val="90000"/>
              </a:lnSpc>
              <a:buFontTx/>
              <a:buNone/>
            </a:pPr>
            <a:r>
              <a:rPr lang="pl-PL" altLang="pl-PL" sz="2800"/>
              <a:t>2. - dostosowanie funduszy własnych do rodzaju czynności bankowych przewidzianych do wykonywania i rozmiaru zamierzonej działalności (art. 30 ust. 1 pkt. 1 pr. bank.)</a:t>
            </a:r>
            <a:endParaRPr lang="pl-PL" altLang="pl-PL" sz="2800" b="1" u="sng"/>
          </a:p>
          <a:p>
            <a:pPr eaLnBrk="1" hangingPunct="1">
              <a:lnSpc>
                <a:spcPct val="90000"/>
              </a:lnSpc>
              <a:buFontTx/>
              <a:buNone/>
            </a:pPr>
            <a:r>
              <a:rPr lang="pl-PL" altLang="pl-PL" sz="2800" b="1" u="sng"/>
              <a:t>a więc nie zawsze ustawowe minimum 5 000 000 będzie wystarczające</a:t>
            </a:r>
            <a:r>
              <a:rPr lang="pl-PL" altLang="pl-PL" sz="2800"/>
              <a:t> </a:t>
            </a:r>
          </a:p>
        </p:txBody>
      </p:sp>
    </p:spTree>
    <p:extLst>
      <p:ext uri="{BB962C8B-B14F-4D97-AF65-F5344CB8AC3E}">
        <p14:creationId xmlns:p14="http://schemas.microsoft.com/office/powerpoint/2010/main" val="11935674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a:spLocks noGrp="1" noChangeArrowheads="1"/>
          </p:cNvSpPr>
          <p:nvPr>
            <p:ph type="body" idx="1"/>
          </p:nvPr>
        </p:nvSpPr>
        <p:spPr>
          <a:xfrm>
            <a:off x="1981200" y="765175"/>
            <a:ext cx="8229600" cy="5360988"/>
          </a:xfrm>
        </p:spPr>
        <p:txBody>
          <a:bodyPr/>
          <a:lstStyle/>
          <a:p>
            <a:pPr eaLnBrk="1" hangingPunct="1">
              <a:buFontTx/>
              <a:buNone/>
            </a:pPr>
            <a:r>
              <a:rPr lang="pl-PL" altLang="pl-PL"/>
              <a:t>3. banki spółdzielcze: kapitał założycielski nie może być niższy od równowartości w złotych 1 000 000 euro przeliczonej według kursu średniego ogłaszanego przez NBP, obowiązującego w dniu wydania zezwolenia na utworzenie banku. </a:t>
            </a:r>
          </a:p>
        </p:txBody>
      </p:sp>
    </p:spTree>
    <p:extLst>
      <p:ext uri="{BB962C8B-B14F-4D97-AF65-F5344CB8AC3E}">
        <p14:creationId xmlns:p14="http://schemas.microsoft.com/office/powerpoint/2010/main" val="39205282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3"/>
          <p:cNvSpPr>
            <a:spLocks noGrp="1" noChangeArrowheads="1"/>
          </p:cNvSpPr>
          <p:nvPr>
            <p:ph type="body" idx="1"/>
          </p:nvPr>
        </p:nvSpPr>
        <p:spPr>
          <a:xfrm>
            <a:off x="1981200" y="692151"/>
            <a:ext cx="8229600" cy="5434013"/>
          </a:xfrm>
        </p:spPr>
        <p:txBody>
          <a:bodyPr/>
          <a:lstStyle/>
          <a:p>
            <a:pPr eaLnBrk="1" hangingPunct="1">
              <a:lnSpc>
                <a:spcPct val="80000"/>
              </a:lnSpc>
              <a:buFontTx/>
              <a:buNone/>
            </a:pPr>
            <a:r>
              <a:rPr lang="pl-PL" altLang="pl-PL" sz="1800" dirty="0"/>
              <a:t>4. – jak wpłacać kapitał założycielski ?</a:t>
            </a:r>
          </a:p>
          <a:p>
            <a:pPr eaLnBrk="1" hangingPunct="1">
              <a:lnSpc>
                <a:spcPct val="80000"/>
              </a:lnSpc>
              <a:buFontTx/>
              <a:buNone/>
            </a:pPr>
            <a:endParaRPr lang="pl-PL" altLang="pl-PL" sz="1800" dirty="0"/>
          </a:p>
          <a:p>
            <a:pPr eaLnBrk="1" hangingPunct="1">
              <a:lnSpc>
                <a:spcPct val="80000"/>
              </a:lnSpc>
              <a:buFontTx/>
              <a:buNone/>
            </a:pPr>
            <a:r>
              <a:rPr lang="pl-PL" altLang="pl-PL" sz="1800" dirty="0"/>
              <a:t>- musi być wpłacony przez założycieli w walucie polskiej na rachunek bankowy w banku krajowym, otwarty w celu dokonania wpłat na kapitał założycielski banku</a:t>
            </a:r>
          </a:p>
          <a:p>
            <a:pPr eaLnBrk="1" hangingPunct="1">
              <a:lnSpc>
                <a:spcPct val="80000"/>
              </a:lnSpc>
              <a:buFontTx/>
              <a:buNone/>
            </a:pPr>
            <a:endParaRPr lang="pl-PL" altLang="pl-PL" sz="1800" dirty="0"/>
          </a:p>
          <a:p>
            <a:pPr eaLnBrk="1" hangingPunct="1">
              <a:lnSpc>
                <a:spcPct val="80000"/>
              </a:lnSpc>
              <a:buFontTx/>
              <a:buChar char="-"/>
            </a:pPr>
            <a:r>
              <a:rPr lang="pl-PL" altLang="pl-PL" sz="1800" dirty="0"/>
              <a:t>pokrycie pełnej kwoty kapitału założycielskiego banku w formie spółki akcyjnej oraz banku spółdzielczego powinno być dokonane </a:t>
            </a:r>
            <a:r>
              <a:rPr lang="pl-PL" altLang="pl-PL" sz="1800" b="1" dirty="0"/>
              <a:t>przed</a:t>
            </a:r>
            <a:r>
              <a:rPr lang="pl-PL" altLang="pl-PL" sz="1800" dirty="0"/>
              <a:t> wpisaniem banku do właściwego rejestru</a:t>
            </a:r>
          </a:p>
          <a:p>
            <a:pPr eaLnBrk="1" hangingPunct="1">
              <a:lnSpc>
                <a:spcPct val="80000"/>
              </a:lnSpc>
              <a:buFontTx/>
              <a:buChar char="-"/>
            </a:pPr>
            <a:endParaRPr lang="pl-PL" altLang="pl-PL" sz="1800" dirty="0"/>
          </a:p>
          <a:p>
            <a:pPr eaLnBrk="1" hangingPunct="1">
              <a:lnSpc>
                <a:spcPct val="80000"/>
              </a:lnSpc>
              <a:buFontTx/>
              <a:buChar char="-"/>
            </a:pPr>
            <a:r>
              <a:rPr lang="pl-PL" altLang="pl-PL" sz="1800" dirty="0"/>
              <a:t>kapitał założycielski banku nie może pochodzić z pożyczki lub kredytu, lub źródeł nie udokumentowanych (art.. 30 ust. 5 pr. bank.)</a:t>
            </a:r>
          </a:p>
          <a:p>
            <a:pPr eaLnBrk="1" hangingPunct="1">
              <a:lnSpc>
                <a:spcPct val="80000"/>
              </a:lnSpc>
              <a:buFontTx/>
              <a:buNone/>
            </a:pPr>
            <a:endParaRPr lang="pl-PL" altLang="pl-PL" sz="1800" dirty="0"/>
          </a:p>
          <a:p>
            <a:pPr eaLnBrk="1" hangingPunct="1">
              <a:lnSpc>
                <a:spcPct val="80000"/>
              </a:lnSpc>
              <a:buFontTx/>
              <a:buNone/>
            </a:pPr>
            <a:r>
              <a:rPr lang="pl-PL" altLang="pl-PL" sz="1800" dirty="0"/>
              <a:t>- część kapitału założycielskiego może być wniesiona w formie wkładów niepieniężnych </a:t>
            </a:r>
            <a:endParaRPr lang="pl-PL" altLang="pl-PL" sz="1800" b="1" dirty="0"/>
          </a:p>
          <a:p>
            <a:pPr eaLnBrk="1" hangingPunct="1">
              <a:lnSpc>
                <a:spcPct val="80000"/>
              </a:lnSpc>
              <a:buFontTx/>
              <a:buNone/>
            </a:pPr>
            <a:r>
              <a:rPr lang="pl-PL" altLang="pl-PL" sz="1800" b="1" dirty="0"/>
              <a:t>w postaci wyposażenia i nieruchomości</a:t>
            </a:r>
            <a:r>
              <a:rPr lang="pl-PL" altLang="pl-PL" sz="1800" dirty="0"/>
              <a:t>, jeśli będą one bezpośrednio przydatne w prowadzeniu działalności bankowej, z tym że kapitał założycielski wnoszony w formie pieniężnej nie może być niższy od kwoty określonej w art. 32 ust. 1 ( 5.000 000 euro), a wartość wnoszonych wkładów niepieniężnych nie może przekraczać </a:t>
            </a:r>
            <a:r>
              <a:rPr lang="pl-PL" altLang="pl-PL" sz="1800" b="1" dirty="0"/>
              <a:t>15% kapitału założycielskiego</a:t>
            </a:r>
            <a:r>
              <a:rPr lang="pl-PL" altLang="pl-PL" sz="1800" dirty="0"/>
              <a:t>. </a:t>
            </a:r>
          </a:p>
        </p:txBody>
      </p:sp>
    </p:spTree>
    <p:extLst>
      <p:ext uri="{BB962C8B-B14F-4D97-AF65-F5344CB8AC3E}">
        <p14:creationId xmlns:p14="http://schemas.microsoft.com/office/powerpoint/2010/main" val="1590695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680951"/>
          </a:xfrm>
        </p:spPr>
        <p:txBody>
          <a:bodyPr/>
          <a:lstStyle/>
          <a:p>
            <a:r>
              <a:rPr lang="pl-PL" sz="2800" dirty="0"/>
              <a:t>Prawo bankowe a prawo rynku finansowego</a:t>
            </a:r>
          </a:p>
        </p:txBody>
      </p:sp>
      <p:pic>
        <p:nvPicPr>
          <p:cNvPr id="5" name="Symbol zastępczy zawartości 4"/>
          <p:cNvPicPr>
            <a:picLocks noGrp="1" noChangeAspect="1"/>
          </p:cNvPicPr>
          <p:nvPr>
            <p:ph idx="1"/>
          </p:nvPr>
        </p:nvPicPr>
        <p:blipFill>
          <a:blip r:embed="rId2"/>
          <a:stretch>
            <a:fillRect/>
          </a:stretch>
        </p:blipFill>
        <p:spPr>
          <a:xfrm>
            <a:off x="876623" y="1285104"/>
            <a:ext cx="10746246" cy="4926226"/>
          </a:xfrm>
          <a:prstGeom prst="rect">
            <a:avLst/>
          </a:prstGeom>
        </p:spPr>
      </p:pic>
    </p:spTree>
    <p:extLst>
      <p:ext uri="{BB962C8B-B14F-4D97-AF65-F5344CB8AC3E}">
        <p14:creationId xmlns:p14="http://schemas.microsoft.com/office/powerpoint/2010/main" val="5822240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3"/>
          <p:cNvSpPr>
            <a:spLocks noGrp="1" noChangeArrowheads="1"/>
          </p:cNvSpPr>
          <p:nvPr>
            <p:ph type="body" idx="1"/>
          </p:nvPr>
        </p:nvSpPr>
        <p:spPr>
          <a:xfrm>
            <a:off x="1981200" y="549275"/>
            <a:ext cx="8229600" cy="5576888"/>
          </a:xfrm>
        </p:spPr>
        <p:txBody>
          <a:bodyPr/>
          <a:lstStyle/>
          <a:p>
            <a:pPr eaLnBrk="1" hangingPunct="1">
              <a:lnSpc>
                <a:spcPct val="90000"/>
              </a:lnSpc>
              <a:buFontTx/>
              <a:buNone/>
            </a:pPr>
            <a:r>
              <a:rPr lang="pl-PL" altLang="pl-PL" sz="2400"/>
              <a:t>ocena dokonywana przez UKNF (Urząd Komisji Nadzoru Finansowego)</a:t>
            </a:r>
          </a:p>
          <a:p>
            <a:pPr eaLnBrk="1" hangingPunct="1">
              <a:lnSpc>
                <a:spcPct val="90000"/>
              </a:lnSpc>
              <a:buFontTx/>
              <a:buNone/>
            </a:pPr>
            <a:endParaRPr lang="pl-PL" altLang="pl-PL" sz="2400"/>
          </a:p>
          <a:p>
            <a:pPr eaLnBrk="1" hangingPunct="1">
              <a:lnSpc>
                <a:spcPct val="90000"/>
              </a:lnSpc>
              <a:buFontTx/>
              <a:buNone/>
            </a:pPr>
            <a:r>
              <a:rPr lang="pl-PL" altLang="pl-PL" sz="2400"/>
              <a:t>Postępowanie w sprawie udzielenia zezwolenia na utworzenie banku (postępowanie licencyjne) inicjowane jest na wniosek założycieli kierowany do KNF</a:t>
            </a:r>
          </a:p>
          <a:p>
            <a:pPr eaLnBrk="1" hangingPunct="1">
              <a:lnSpc>
                <a:spcPct val="90000"/>
              </a:lnSpc>
              <a:buFontTx/>
              <a:buNone/>
            </a:pPr>
            <a:r>
              <a:rPr lang="pl-PL" altLang="pl-PL" sz="2400"/>
              <a:t>- postępowanie typu administracyjnego, </a:t>
            </a:r>
          </a:p>
          <a:p>
            <a:pPr eaLnBrk="1" hangingPunct="1">
              <a:lnSpc>
                <a:spcPct val="90000"/>
              </a:lnSpc>
              <a:buFontTx/>
              <a:buNone/>
            </a:pPr>
            <a:r>
              <a:rPr lang="pl-PL" altLang="pl-PL" sz="2400"/>
              <a:t>- stosuje się przepisy kpa z modyfikacjami przewidzianymi w pr. bank.  </a:t>
            </a:r>
          </a:p>
          <a:p>
            <a:pPr eaLnBrk="1" hangingPunct="1">
              <a:lnSpc>
                <a:spcPct val="90000"/>
              </a:lnSpc>
              <a:buFontTx/>
              <a:buNone/>
            </a:pPr>
            <a:r>
              <a:rPr lang="pl-PL" altLang="pl-PL" sz="2400"/>
              <a:t>- w postępowaniu licencyjnym stosuje się art. 11 pr. bank.</a:t>
            </a:r>
          </a:p>
          <a:p>
            <a:pPr eaLnBrk="1" hangingPunct="1">
              <a:lnSpc>
                <a:spcPct val="90000"/>
              </a:lnSpc>
              <a:buFontTx/>
              <a:buNone/>
            </a:pPr>
            <a:endParaRPr lang="pl-PL" altLang="pl-PL" sz="2400"/>
          </a:p>
          <a:p>
            <a:pPr eaLnBrk="1" hangingPunct="1">
              <a:lnSpc>
                <a:spcPct val="90000"/>
              </a:lnSpc>
              <a:buFontTx/>
              <a:buNone/>
            </a:pPr>
            <a:r>
              <a:rPr lang="pl-PL" altLang="pl-PL" sz="2400"/>
              <a:t>Co powinien zawierać wniosek o wydanie zezwolenia na utworzenie banku? - zob. art. 31 pr. bank.</a:t>
            </a:r>
          </a:p>
        </p:txBody>
      </p:sp>
    </p:spTree>
    <p:extLst>
      <p:ext uri="{BB962C8B-B14F-4D97-AF65-F5344CB8AC3E}">
        <p14:creationId xmlns:p14="http://schemas.microsoft.com/office/powerpoint/2010/main" val="31113233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noChangeArrowheads="1"/>
          </p:cNvSpPr>
          <p:nvPr>
            <p:ph type="body" idx="1"/>
          </p:nvPr>
        </p:nvSpPr>
        <p:spPr>
          <a:xfrm>
            <a:off x="1981200" y="908051"/>
            <a:ext cx="8229600" cy="5218113"/>
          </a:xfrm>
        </p:spPr>
        <p:txBody>
          <a:bodyPr/>
          <a:lstStyle/>
          <a:p>
            <a:pPr eaLnBrk="1" hangingPunct="1">
              <a:lnSpc>
                <a:spcPct val="80000"/>
              </a:lnSpc>
              <a:buFontTx/>
              <a:buNone/>
            </a:pPr>
            <a:r>
              <a:rPr lang="pl-PL" altLang="pl-PL" sz="2000"/>
              <a:t>Przepis art. 2 pr. bank. uznaje za niezbędny element pojęcia banku działanie na podstawie </a:t>
            </a:r>
            <a:r>
              <a:rPr lang="pl-PL" altLang="pl-PL" sz="2000" b="1" i="1"/>
              <a:t>zezwoleń uprawniających do wykonywania czynności bankowych</a:t>
            </a:r>
            <a:r>
              <a:rPr lang="pl-PL" altLang="pl-PL" sz="2000"/>
              <a:t>, obciążających ryzykiem środki powierzone pod jakimkolwiek tytułem zwrotnym. </a:t>
            </a:r>
          </a:p>
          <a:p>
            <a:pPr eaLnBrk="1" hangingPunct="1">
              <a:lnSpc>
                <a:spcPct val="80000"/>
              </a:lnSpc>
              <a:buFontTx/>
              <a:buNone/>
            </a:pPr>
            <a:endParaRPr lang="pl-PL" altLang="pl-PL" sz="2000"/>
          </a:p>
          <a:p>
            <a:pPr eaLnBrk="1" hangingPunct="1">
              <a:lnSpc>
                <a:spcPct val="80000"/>
              </a:lnSpc>
              <a:buFontTx/>
              <a:buNone/>
            </a:pPr>
            <a:r>
              <a:rPr lang="pl-PL" altLang="pl-PL" sz="2000"/>
              <a:t>UWAGA! ustawa Prawo bankowe reguluje:</a:t>
            </a:r>
          </a:p>
          <a:p>
            <a:pPr eaLnBrk="1" hangingPunct="1">
              <a:lnSpc>
                <a:spcPct val="80000"/>
              </a:lnSpc>
              <a:buFontTx/>
              <a:buNone/>
            </a:pPr>
            <a:r>
              <a:rPr lang="pl-PL" altLang="pl-PL" sz="2000"/>
              <a:t>wydawanie przez KNF zezwolenia na utworzenie banku (art. 34 pr. bank.) </a:t>
            </a:r>
          </a:p>
          <a:p>
            <a:pPr eaLnBrk="1" hangingPunct="1">
              <a:lnSpc>
                <a:spcPct val="80000"/>
              </a:lnSpc>
              <a:buFontTx/>
              <a:buNone/>
            </a:pPr>
            <a:r>
              <a:rPr lang="pl-PL" altLang="pl-PL" sz="2000"/>
              <a:t>wydawanie przez KNF zezwolenia na rozpoczęcie działalności banku (art. 36 pr. bank.).</a:t>
            </a:r>
          </a:p>
          <a:p>
            <a:pPr eaLnBrk="1" hangingPunct="1">
              <a:lnSpc>
                <a:spcPct val="80000"/>
              </a:lnSpc>
              <a:buFontTx/>
              <a:buNone/>
            </a:pPr>
            <a:endParaRPr lang="pl-PL" altLang="pl-PL" sz="2000" b="1"/>
          </a:p>
          <a:p>
            <a:pPr eaLnBrk="1" hangingPunct="1">
              <a:lnSpc>
                <a:spcPct val="80000"/>
              </a:lnSpc>
              <a:buFontTx/>
              <a:buNone/>
            </a:pPr>
            <a:endParaRPr lang="pl-PL" altLang="pl-PL" sz="2000" b="1"/>
          </a:p>
          <a:p>
            <a:pPr eaLnBrk="1" hangingPunct="1">
              <a:lnSpc>
                <a:spcPct val="80000"/>
              </a:lnSpc>
              <a:buFontTx/>
              <a:buNone/>
            </a:pPr>
            <a:r>
              <a:rPr lang="pl-PL" altLang="pl-PL" sz="2000" b="1"/>
              <a:t>Zezwolenia te w toku procedury licencyjnej, ze względu na tę samą merytoryczną zawartość, która powoduje, iż są to raczej dwa etapy decydowania w danej sprawie, powinny być traktowane łącznie, co oczywiście nie zaprzecza ich formalnoprawnej odrębności i samodzielności.</a:t>
            </a:r>
          </a:p>
        </p:txBody>
      </p:sp>
    </p:spTree>
    <p:extLst>
      <p:ext uri="{BB962C8B-B14F-4D97-AF65-F5344CB8AC3E}">
        <p14:creationId xmlns:p14="http://schemas.microsoft.com/office/powerpoint/2010/main" val="21999984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body" idx="1"/>
          </p:nvPr>
        </p:nvSpPr>
        <p:spPr>
          <a:xfrm>
            <a:off x="1981200" y="765175"/>
            <a:ext cx="8229600" cy="5360988"/>
          </a:xfrm>
        </p:spPr>
        <p:txBody>
          <a:bodyPr/>
          <a:lstStyle/>
          <a:p>
            <a:pPr eaLnBrk="1" hangingPunct="1">
              <a:lnSpc>
                <a:spcPct val="80000"/>
              </a:lnSpc>
              <a:buFontTx/>
              <a:buNone/>
            </a:pPr>
            <a:r>
              <a:rPr lang="pl-PL" altLang="pl-PL" sz="2000"/>
              <a:t>UWAGA! - zezwolenia KNF wymaga również:</a:t>
            </a:r>
            <a:endParaRPr lang="pl-PL" altLang="pl-PL" sz="2000" u="sng"/>
          </a:p>
          <a:p>
            <a:pPr eaLnBrk="1" hangingPunct="1">
              <a:lnSpc>
                <a:spcPct val="80000"/>
              </a:lnSpc>
              <a:buFontTx/>
              <a:buNone/>
            </a:pPr>
            <a:r>
              <a:rPr lang="pl-PL" altLang="pl-PL" sz="2000" u="sng"/>
              <a:t>- utworzenie za granicą banku przez bank krajowy</a:t>
            </a:r>
          </a:p>
          <a:p>
            <a:pPr eaLnBrk="1" hangingPunct="1">
              <a:lnSpc>
                <a:spcPct val="80000"/>
              </a:lnSpc>
              <a:buFontTx/>
              <a:buNone/>
            </a:pPr>
            <a:r>
              <a:rPr lang="pl-PL" altLang="pl-PL" sz="2000" u="sng"/>
              <a:t>- utworzenie oddziału banku krajowego za granicą (w państwach trzecich)</a:t>
            </a:r>
            <a:endParaRPr lang="pl-PL" altLang="pl-PL" sz="2000"/>
          </a:p>
          <a:p>
            <a:pPr eaLnBrk="1" hangingPunct="1">
              <a:lnSpc>
                <a:spcPct val="80000"/>
              </a:lnSpc>
              <a:buFontTx/>
              <a:buNone/>
            </a:pPr>
            <a:endParaRPr lang="pl-PL" altLang="pl-PL" sz="2000"/>
          </a:p>
          <a:p>
            <a:pPr eaLnBrk="1" hangingPunct="1">
              <a:lnSpc>
                <a:spcPct val="80000"/>
              </a:lnSpc>
              <a:buFontTx/>
              <a:buNone/>
            </a:pPr>
            <a:r>
              <a:rPr lang="pl-PL" altLang="pl-PL" sz="2000"/>
              <a:t>(wyjątek stanowi podejmowanie działalności przez banki krajowe na terytorium państw członków UE, a więc na Jednolitym Rynku Europejskim - zob. art. 48a - 48g)</a:t>
            </a:r>
          </a:p>
          <a:p>
            <a:pPr eaLnBrk="1" hangingPunct="1">
              <a:lnSpc>
                <a:spcPct val="80000"/>
              </a:lnSpc>
              <a:buFontTx/>
              <a:buNone/>
            </a:pPr>
            <a:endParaRPr lang="pl-PL" altLang="pl-PL" sz="2000"/>
          </a:p>
          <a:p>
            <a:pPr eaLnBrk="1" hangingPunct="1">
              <a:lnSpc>
                <a:spcPct val="80000"/>
              </a:lnSpc>
              <a:buFontTx/>
              <a:buNone/>
            </a:pPr>
            <a:r>
              <a:rPr lang="pl-PL" altLang="pl-PL" sz="2000"/>
              <a:t>co do wymogów formalnych wniosku zob. art. 39 pr. bank.</a:t>
            </a:r>
            <a:endParaRPr lang="pl-PL" altLang="pl-PL" sz="2000" u="sng"/>
          </a:p>
          <a:p>
            <a:pPr eaLnBrk="1" hangingPunct="1">
              <a:lnSpc>
                <a:spcPct val="80000"/>
              </a:lnSpc>
              <a:buFontTx/>
              <a:buNone/>
            </a:pPr>
            <a:r>
              <a:rPr lang="pl-PL" altLang="pl-PL" sz="2000" u="sng"/>
              <a:t>- utworzenie oddziału banku zagranicznego w kraju (zob. art. 40 pr. bank.)</a:t>
            </a:r>
          </a:p>
          <a:p>
            <a:pPr eaLnBrk="1" hangingPunct="1">
              <a:lnSpc>
                <a:spcPct val="80000"/>
              </a:lnSpc>
              <a:buFontTx/>
              <a:buNone/>
            </a:pPr>
            <a:r>
              <a:rPr lang="pl-PL" altLang="pl-PL" sz="2000" u="sng"/>
              <a:t>- utworzenie przedstawicielstwa banku zagranicznego (zob. art. 42 pr. bank)</a:t>
            </a:r>
            <a:endParaRPr lang="pl-PL" altLang="pl-PL" sz="2000"/>
          </a:p>
          <a:p>
            <a:pPr eaLnBrk="1" hangingPunct="1">
              <a:lnSpc>
                <a:spcPct val="80000"/>
              </a:lnSpc>
              <a:buFontTx/>
              <a:buNone/>
            </a:pPr>
            <a:endParaRPr lang="pl-PL" altLang="pl-PL" sz="2000"/>
          </a:p>
          <a:p>
            <a:pPr eaLnBrk="1" hangingPunct="1">
              <a:lnSpc>
                <a:spcPct val="80000"/>
              </a:lnSpc>
              <a:buFontTx/>
              <a:buNone/>
            </a:pPr>
            <a:r>
              <a:rPr lang="pl-PL" altLang="pl-PL" sz="2000"/>
              <a:t>Czym różni się przedstawicielstwo banku zagranicznego od oddziału?</a:t>
            </a:r>
          </a:p>
          <a:p>
            <a:pPr eaLnBrk="1" hangingPunct="1">
              <a:lnSpc>
                <a:spcPct val="80000"/>
              </a:lnSpc>
              <a:buFontTx/>
              <a:buNone/>
            </a:pPr>
            <a:r>
              <a:rPr lang="pl-PL" altLang="pl-PL" sz="2000"/>
              <a:t>Przede wszystkim tym, że </a:t>
            </a:r>
            <a:r>
              <a:rPr lang="pl-PL" altLang="pl-PL" sz="2000" b="1"/>
              <a:t>przedstawicielstwo nie wykonuje czynności bankowych</a:t>
            </a:r>
            <a:r>
              <a:rPr lang="pl-PL" altLang="pl-PL" sz="2000"/>
              <a:t> </a:t>
            </a:r>
          </a:p>
        </p:txBody>
      </p:sp>
    </p:spTree>
    <p:extLst>
      <p:ext uri="{BB962C8B-B14F-4D97-AF65-F5344CB8AC3E}">
        <p14:creationId xmlns:p14="http://schemas.microsoft.com/office/powerpoint/2010/main" val="3723633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1981200" y="274638"/>
            <a:ext cx="8229600" cy="633412"/>
          </a:xfrm>
        </p:spPr>
        <p:txBody>
          <a:bodyPr/>
          <a:lstStyle/>
          <a:p>
            <a:pPr eaLnBrk="1" hangingPunct="1"/>
            <a:r>
              <a:rPr lang="pl-PL" altLang="pl-PL" sz="2800"/>
              <a:t>Zakładanie banków w formie spółki akcyjnej</a:t>
            </a:r>
          </a:p>
        </p:txBody>
      </p:sp>
      <p:sp>
        <p:nvSpPr>
          <p:cNvPr id="140291" name="Rectangle 3"/>
          <p:cNvSpPr>
            <a:spLocks noGrp="1" noChangeArrowheads="1"/>
          </p:cNvSpPr>
          <p:nvPr>
            <p:ph type="body" idx="1"/>
          </p:nvPr>
        </p:nvSpPr>
        <p:spPr>
          <a:xfrm>
            <a:off x="1981200" y="1196975"/>
            <a:ext cx="8229600" cy="4929188"/>
          </a:xfrm>
        </p:spPr>
        <p:txBody>
          <a:bodyPr/>
          <a:lstStyle/>
          <a:p>
            <a:pPr eaLnBrk="1" hangingPunct="1">
              <a:lnSpc>
                <a:spcPct val="80000"/>
              </a:lnSpc>
              <a:buFontTx/>
              <a:buNone/>
            </a:pPr>
            <a:r>
              <a:rPr lang="pl-PL" altLang="pl-PL" sz="1800" b="1"/>
              <a:t>przepisy ustawy Prawo bankowe stanowią lex specialis w stosunku do przepisów k.s.h.</a:t>
            </a:r>
            <a:endParaRPr lang="pl-PL" altLang="pl-PL" sz="1800"/>
          </a:p>
          <a:p>
            <a:pPr eaLnBrk="1" hangingPunct="1">
              <a:lnSpc>
                <a:spcPct val="80000"/>
              </a:lnSpc>
              <a:buFontTx/>
              <a:buNone/>
            </a:pPr>
            <a:r>
              <a:rPr lang="pl-PL" altLang="pl-PL" sz="1800"/>
              <a:t>Kto może założyć bank w formie spółki akcyjnej? (art. 13 ust. 1 pr. bank.)</a:t>
            </a:r>
          </a:p>
          <a:p>
            <a:pPr eaLnBrk="1" hangingPunct="1">
              <a:lnSpc>
                <a:spcPct val="80000"/>
              </a:lnSpc>
              <a:buFontTx/>
              <a:buNone/>
            </a:pPr>
            <a:r>
              <a:rPr lang="pl-PL" altLang="pl-PL" sz="1800"/>
              <a:t>- osoby prawne</a:t>
            </a:r>
          </a:p>
          <a:p>
            <a:pPr eaLnBrk="1" hangingPunct="1">
              <a:lnSpc>
                <a:spcPct val="80000"/>
              </a:lnSpc>
              <a:buFontTx/>
              <a:buChar char="-"/>
            </a:pPr>
            <a:r>
              <a:rPr lang="pl-PL" altLang="pl-PL" sz="1800"/>
              <a:t>osoby fizyczne			</a:t>
            </a:r>
          </a:p>
          <a:p>
            <a:pPr eaLnBrk="1" hangingPunct="1">
              <a:lnSpc>
                <a:spcPct val="80000"/>
              </a:lnSpc>
              <a:buFontTx/>
              <a:buNone/>
            </a:pPr>
            <a:endParaRPr lang="pl-PL" altLang="pl-PL" sz="1800"/>
          </a:p>
          <a:p>
            <a:pPr eaLnBrk="1" hangingPunct="1">
              <a:lnSpc>
                <a:spcPct val="80000"/>
              </a:lnSpc>
              <a:buFontTx/>
              <a:buNone/>
            </a:pPr>
            <a:r>
              <a:rPr lang="pl-PL" altLang="pl-PL" sz="1800"/>
              <a:t>UWAGA! - założycieli nie może być mniej niż 3</a:t>
            </a:r>
          </a:p>
          <a:p>
            <a:pPr eaLnBrk="1" hangingPunct="1">
              <a:lnSpc>
                <a:spcPct val="80000"/>
              </a:lnSpc>
              <a:buFontTx/>
              <a:buNone/>
            </a:pPr>
            <a:endParaRPr lang="pl-PL" altLang="pl-PL" sz="1800"/>
          </a:p>
          <a:p>
            <a:pPr eaLnBrk="1" hangingPunct="1">
              <a:lnSpc>
                <a:spcPct val="80000"/>
              </a:lnSpc>
              <a:buFontTx/>
              <a:buNone/>
            </a:pPr>
            <a:r>
              <a:rPr lang="pl-PL" altLang="pl-PL" sz="1800"/>
              <a:t>chyba że założycielem jest:</a:t>
            </a:r>
          </a:p>
          <a:p>
            <a:pPr eaLnBrk="1" hangingPunct="1">
              <a:lnSpc>
                <a:spcPct val="80000"/>
              </a:lnSpc>
              <a:buFontTx/>
              <a:buNone/>
            </a:pPr>
            <a:r>
              <a:rPr lang="pl-PL" altLang="pl-PL" sz="1800"/>
              <a:t>- skarb państwa,</a:t>
            </a:r>
          </a:p>
          <a:p>
            <a:pPr eaLnBrk="1" hangingPunct="1">
              <a:lnSpc>
                <a:spcPct val="80000"/>
              </a:lnSpc>
              <a:buFontTx/>
              <a:buNone/>
            </a:pPr>
            <a:r>
              <a:rPr lang="pl-PL" altLang="pl-PL" sz="1800"/>
              <a:t>- bank krajowy,</a:t>
            </a:r>
          </a:p>
          <a:p>
            <a:pPr eaLnBrk="1" hangingPunct="1">
              <a:lnSpc>
                <a:spcPct val="80000"/>
              </a:lnSpc>
              <a:buFontTx/>
              <a:buNone/>
            </a:pPr>
            <a:r>
              <a:rPr lang="pl-PL" altLang="pl-PL" sz="1800"/>
              <a:t>- bank zagraniczny,</a:t>
            </a:r>
          </a:p>
          <a:p>
            <a:pPr eaLnBrk="1" hangingPunct="1">
              <a:lnSpc>
                <a:spcPct val="80000"/>
              </a:lnSpc>
              <a:buFontTx/>
              <a:buChar char="-"/>
            </a:pPr>
            <a:r>
              <a:rPr lang="pl-PL" altLang="pl-PL" sz="1800"/>
              <a:t>instytucja kredytowa,</a:t>
            </a:r>
          </a:p>
          <a:p>
            <a:pPr eaLnBrk="1" hangingPunct="1">
              <a:lnSpc>
                <a:spcPct val="80000"/>
              </a:lnSpc>
              <a:buFontTx/>
              <a:buChar char="-"/>
            </a:pPr>
            <a:r>
              <a:rPr lang="pl-PL" altLang="pl-PL" sz="1800"/>
              <a:t>krajowy lub zagraniczny zakład ubezpieczeń,</a:t>
            </a:r>
          </a:p>
          <a:p>
            <a:pPr eaLnBrk="1" hangingPunct="1">
              <a:lnSpc>
                <a:spcPct val="80000"/>
              </a:lnSpc>
              <a:buFontTx/>
              <a:buChar char="-"/>
            </a:pPr>
            <a:r>
              <a:rPr lang="pl-PL" altLang="pl-PL" sz="1800"/>
              <a:t>krajowy lub zagraniczny zakład reasekuracji,</a:t>
            </a:r>
          </a:p>
          <a:p>
            <a:pPr eaLnBrk="1" hangingPunct="1">
              <a:lnSpc>
                <a:spcPct val="80000"/>
              </a:lnSpc>
              <a:buFontTx/>
              <a:buNone/>
            </a:pPr>
            <a:r>
              <a:rPr lang="pl-PL" altLang="pl-PL" sz="1800"/>
              <a:t>- międzynarodowa instytucja finansowa (instytucja finansowa, której większość kapitału własnego należy do państw będących członkami Organizacji Współpracy Gospodarczej i Rozwoju lub banków centralnych takich państw).</a:t>
            </a:r>
          </a:p>
        </p:txBody>
      </p:sp>
    </p:spTree>
    <p:extLst>
      <p:ext uri="{BB962C8B-B14F-4D97-AF65-F5344CB8AC3E}">
        <p14:creationId xmlns:p14="http://schemas.microsoft.com/office/powerpoint/2010/main" val="27320461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1981200" y="274638"/>
            <a:ext cx="8229600" cy="633412"/>
          </a:xfrm>
        </p:spPr>
        <p:txBody>
          <a:bodyPr/>
          <a:lstStyle/>
          <a:p>
            <a:pPr eaLnBrk="1" hangingPunct="1"/>
            <a:r>
              <a:rPr lang="pl-PL" altLang="pl-PL" sz="2800"/>
              <a:t>Zakładanie banków w formie spółki akcyjnej</a:t>
            </a:r>
          </a:p>
        </p:txBody>
      </p:sp>
      <p:sp>
        <p:nvSpPr>
          <p:cNvPr id="140291" name="Rectangle 3"/>
          <p:cNvSpPr>
            <a:spLocks noGrp="1" noChangeArrowheads="1"/>
          </p:cNvSpPr>
          <p:nvPr>
            <p:ph type="body" idx="1"/>
          </p:nvPr>
        </p:nvSpPr>
        <p:spPr>
          <a:xfrm>
            <a:off x="1981200" y="1196975"/>
            <a:ext cx="8229600" cy="4929188"/>
          </a:xfrm>
        </p:spPr>
        <p:txBody>
          <a:bodyPr/>
          <a:lstStyle/>
          <a:p>
            <a:pPr eaLnBrk="1" hangingPunct="1">
              <a:lnSpc>
                <a:spcPct val="80000"/>
              </a:lnSpc>
              <a:buFontTx/>
              <a:buNone/>
            </a:pPr>
            <a:r>
              <a:rPr lang="pl-PL" altLang="pl-PL" sz="1800" b="1"/>
              <a:t>przepisy ustawy Prawo bankowe stanowią lex specialis w stosunku do przepisów k.s.h.</a:t>
            </a:r>
            <a:endParaRPr lang="pl-PL" altLang="pl-PL" sz="1800"/>
          </a:p>
          <a:p>
            <a:pPr eaLnBrk="1" hangingPunct="1">
              <a:lnSpc>
                <a:spcPct val="80000"/>
              </a:lnSpc>
              <a:buFontTx/>
              <a:buNone/>
            </a:pPr>
            <a:r>
              <a:rPr lang="pl-PL" altLang="pl-PL" sz="1800"/>
              <a:t>Kto może założyć bank w formie spółki akcyjnej? (art. 13 ust. 1 pr. bank.)</a:t>
            </a:r>
          </a:p>
          <a:p>
            <a:pPr eaLnBrk="1" hangingPunct="1">
              <a:lnSpc>
                <a:spcPct val="80000"/>
              </a:lnSpc>
              <a:buFontTx/>
              <a:buNone/>
            </a:pPr>
            <a:r>
              <a:rPr lang="pl-PL" altLang="pl-PL" sz="1800"/>
              <a:t>- osoby prawne</a:t>
            </a:r>
          </a:p>
          <a:p>
            <a:pPr eaLnBrk="1" hangingPunct="1">
              <a:lnSpc>
                <a:spcPct val="80000"/>
              </a:lnSpc>
              <a:buFontTx/>
              <a:buChar char="-"/>
            </a:pPr>
            <a:r>
              <a:rPr lang="pl-PL" altLang="pl-PL" sz="1800"/>
              <a:t>osoby fizyczne			</a:t>
            </a:r>
          </a:p>
          <a:p>
            <a:pPr eaLnBrk="1" hangingPunct="1">
              <a:lnSpc>
                <a:spcPct val="80000"/>
              </a:lnSpc>
              <a:buFontTx/>
              <a:buNone/>
            </a:pPr>
            <a:endParaRPr lang="pl-PL" altLang="pl-PL" sz="1800"/>
          </a:p>
          <a:p>
            <a:pPr eaLnBrk="1" hangingPunct="1">
              <a:lnSpc>
                <a:spcPct val="80000"/>
              </a:lnSpc>
              <a:buFontTx/>
              <a:buNone/>
            </a:pPr>
            <a:r>
              <a:rPr lang="pl-PL" altLang="pl-PL" sz="1800"/>
              <a:t>UWAGA! - założycieli nie może być mniej niż 3</a:t>
            </a:r>
          </a:p>
          <a:p>
            <a:pPr eaLnBrk="1" hangingPunct="1">
              <a:lnSpc>
                <a:spcPct val="80000"/>
              </a:lnSpc>
              <a:buFontTx/>
              <a:buNone/>
            </a:pPr>
            <a:endParaRPr lang="pl-PL" altLang="pl-PL" sz="1800"/>
          </a:p>
          <a:p>
            <a:pPr eaLnBrk="1" hangingPunct="1">
              <a:lnSpc>
                <a:spcPct val="80000"/>
              </a:lnSpc>
              <a:buFontTx/>
              <a:buNone/>
            </a:pPr>
            <a:r>
              <a:rPr lang="pl-PL" altLang="pl-PL" sz="1800"/>
              <a:t>chyba że założycielem jest:</a:t>
            </a:r>
          </a:p>
          <a:p>
            <a:pPr eaLnBrk="1" hangingPunct="1">
              <a:lnSpc>
                <a:spcPct val="80000"/>
              </a:lnSpc>
              <a:buFontTx/>
              <a:buNone/>
            </a:pPr>
            <a:r>
              <a:rPr lang="pl-PL" altLang="pl-PL" sz="1800"/>
              <a:t>- skarb państwa,</a:t>
            </a:r>
          </a:p>
          <a:p>
            <a:pPr eaLnBrk="1" hangingPunct="1">
              <a:lnSpc>
                <a:spcPct val="80000"/>
              </a:lnSpc>
              <a:buFontTx/>
              <a:buNone/>
            </a:pPr>
            <a:r>
              <a:rPr lang="pl-PL" altLang="pl-PL" sz="1800"/>
              <a:t>- bank krajowy,</a:t>
            </a:r>
          </a:p>
          <a:p>
            <a:pPr eaLnBrk="1" hangingPunct="1">
              <a:lnSpc>
                <a:spcPct val="80000"/>
              </a:lnSpc>
              <a:buFontTx/>
              <a:buNone/>
            </a:pPr>
            <a:r>
              <a:rPr lang="pl-PL" altLang="pl-PL" sz="1800"/>
              <a:t>- bank zagraniczny,</a:t>
            </a:r>
          </a:p>
          <a:p>
            <a:pPr eaLnBrk="1" hangingPunct="1">
              <a:lnSpc>
                <a:spcPct val="80000"/>
              </a:lnSpc>
              <a:buFontTx/>
              <a:buChar char="-"/>
            </a:pPr>
            <a:r>
              <a:rPr lang="pl-PL" altLang="pl-PL" sz="1800"/>
              <a:t>instytucja kredytowa,</a:t>
            </a:r>
          </a:p>
          <a:p>
            <a:pPr eaLnBrk="1" hangingPunct="1">
              <a:lnSpc>
                <a:spcPct val="80000"/>
              </a:lnSpc>
              <a:buFontTx/>
              <a:buChar char="-"/>
            </a:pPr>
            <a:r>
              <a:rPr lang="pl-PL" altLang="pl-PL" sz="1800"/>
              <a:t>krajowy lub zagraniczny zakład ubezpieczeń,</a:t>
            </a:r>
          </a:p>
          <a:p>
            <a:pPr eaLnBrk="1" hangingPunct="1">
              <a:lnSpc>
                <a:spcPct val="80000"/>
              </a:lnSpc>
              <a:buFontTx/>
              <a:buChar char="-"/>
            </a:pPr>
            <a:r>
              <a:rPr lang="pl-PL" altLang="pl-PL" sz="1800"/>
              <a:t>krajowy lub zagraniczny zakład reasekuracji,</a:t>
            </a:r>
          </a:p>
          <a:p>
            <a:pPr eaLnBrk="1" hangingPunct="1">
              <a:lnSpc>
                <a:spcPct val="80000"/>
              </a:lnSpc>
              <a:buFontTx/>
              <a:buNone/>
            </a:pPr>
            <a:r>
              <a:rPr lang="pl-PL" altLang="pl-PL" sz="1800"/>
              <a:t>- międzynarodowa instytucja finansowa (instytucja finansowa, której większość kapitału własnego należy do państw będących członkami Organizacji Współpracy Gospodarczej i Rozwoju lub banków centralnych takich państw).</a:t>
            </a:r>
          </a:p>
        </p:txBody>
      </p:sp>
    </p:spTree>
    <p:extLst>
      <p:ext uri="{BB962C8B-B14F-4D97-AF65-F5344CB8AC3E}">
        <p14:creationId xmlns:p14="http://schemas.microsoft.com/office/powerpoint/2010/main" val="28686764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body" idx="1"/>
          </p:nvPr>
        </p:nvSpPr>
        <p:spPr>
          <a:xfrm>
            <a:off x="1981200" y="692151"/>
            <a:ext cx="8229600" cy="5434013"/>
          </a:xfrm>
        </p:spPr>
        <p:txBody>
          <a:bodyPr/>
          <a:lstStyle/>
          <a:p>
            <a:pPr eaLnBrk="1" hangingPunct="1">
              <a:lnSpc>
                <a:spcPct val="90000"/>
              </a:lnSpc>
              <a:buFontTx/>
              <a:buNone/>
            </a:pPr>
            <a:r>
              <a:rPr lang="pl-PL" altLang="pl-PL" sz="2000" b="1"/>
              <a:t>Art. 25.</a:t>
            </a:r>
            <a:r>
              <a:rPr lang="pl-PL" altLang="pl-PL" sz="2000"/>
              <a:t> 1. pr. bank.</a:t>
            </a:r>
          </a:p>
          <a:p>
            <a:pPr>
              <a:buFontTx/>
              <a:buNone/>
            </a:pPr>
            <a:r>
              <a:rPr lang="pl-PL" altLang="pl-PL" sz="2400"/>
              <a:t>Podmiot, który zamierza, bezpośrednio lub pośrednio, nabyć albo objąć akcje lub prawa z akcji banku krajowego w liczbie zapewniającej osiągnięcie albo przekroczenie odpowiednio </a:t>
            </a:r>
            <a:r>
              <a:rPr lang="pl-PL" altLang="pl-PL" sz="2400">
                <a:solidFill>
                  <a:srgbClr val="FF0000"/>
                </a:solidFill>
              </a:rPr>
              <a:t>10%, 20%, jednej trzeciej, 50%</a:t>
            </a:r>
            <a:r>
              <a:rPr lang="pl-PL" altLang="pl-PL" sz="2400"/>
              <a:t> ogólnej liczby głosów na walnym zgromadzeniu lub udziału w kapitale zakładowym, jest obowiązany każdorazowo zawiadomić KNF o zamiarze ich nabycia albo objęcia. Podmiot, który zamierza, bezpośrednio lub pośrednio, stać się podmiotem dominującym banku krajowego w sposób inny niż przez nabycie albo objęcie akcji lub praw z akcji banku krajowego w liczbie zapewniającej większość ogólnej liczby głosów na walnym zgromadzeniu, obowiązany jest każdorazowo zawiadomić o tym zamiarze KNF.</a:t>
            </a:r>
          </a:p>
        </p:txBody>
      </p:sp>
    </p:spTree>
    <p:extLst>
      <p:ext uri="{BB962C8B-B14F-4D97-AF65-F5344CB8AC3E}">
        <p14:creationId xmlns:p14="http://schemas.microsoft.com/office/powerpoint/2010/main" val="29067842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ymbol zastępczy zawartości 2"/>
          <p:cNvSpPr>
            <a:spLocks noGrp="1"/>
          </p:cNvSpPr>
          <p:nvPr>
            <p:ph idx="1"/>
          </p:nvPr>
        </p:nvSpPr>
        <p:spPr>
          <a:xfrm>
            <a:off x="1981200" y="260351"/>
            <a:ext cx="8229600" cy="5865813"/>
          </a:xfrm>
        </p:spPr>
        <p:txBody>
          <a:bodyPr/>
          <a:lstStyle/>
          <a:p>
            <a:pPr>
              <a:buFontTx/>
              <a:buNone/>
            </a:pPr>
            <a:r>
              <a:rPr lang="pl-PL" altLang="pl-PL" sz="2400" b="1"/>
              <a:t>Art. 25h. </a:t>
            </a:r>
          </a:p>
          <a:p>
            <a:pPr>
              <a:buFontTx/>
              <a:buNone/>
            </a:pPr>
            <a:r>
              <a:rPr lang="pl-PL" altLang="pl-PL" sz="2400"/>
              <a:t>1. Komisja Nadzoru Finansowego zgłasza, w drodze decyzji, </a:t>
            </a:r>
            <a:r>
              <a:rPr lang="pl-PL" altLang="pl-PL" sz="2400">
                <a:solidFill>
                  <a:srgbClr val="FF0000"/>
                </a:solidFill>
              </a:rPr>
              <a:t>sprzeciw co do nabycia albo objęcia akcji lub praw z akcji lub co do stania się podmiotem dominują-cym banku krajowego</a:t>
            </a:r>
            <a:r>
              <a:rPr lang="pl-PL" altLang="pl-PL" sz="2400"/>
              <a:t>, jeżeli: </a:t>
            </a:r>
          </a:p>
          <a:p>
            <a:pPr>
              <a:buFontTx/>
              <a:buNone/>
            </a:pPr>
            <a:r>
              <a:rPr lang="pl-PL" altLang="pl-PL" sz="2400"/>
              <a:t>1) podmiot składający zawiadomienie nie uzupełnił w wyznaczonym terminie braków w zawiadomieniu lub załączanych do zawiadomienia dokumentów i informacji; </a:t>
            </a:r>
          </a:p>
          <a:p>
            <a:pPr>
              <a:buFontTx/>
              <a:buNone/>
            </a:pPr>
            <a:r>
              <a:rPr lang="pl-PL" altLang="pl-PL" sz="2400"/>
              <a:t>2) podmiot składający zawiadomienie nie przekazał w terminie dodatkowych informacji lub dokumentów żądanych przez Komisję Nadzoru Finansowego; </a:t>
            </a:r>
          </a:p>
          <a:p>
            <a:pPr>
              <a:buFontTx/>
              <a:buNone/>
            </a:pPr>
            <a:r>
              <a:rPr lang="pl-PL" altLang="pl-PL" sz="2400"/>
              <a:t>3) uzasadnione jest to potrzebą ostrożnego i stabilnego zarządzania bankiem krajowym, z uwagi na możliwy wpływ podmiotu składającego zawiadomienie na bank krajowy lub z uwagi na ocenę sytuacji finansowej podmiotu składającego zawiadomienie. </a:t>
            </a:r>
          </a:p>
        </p:txBody>
      </p:sp>
    </p:spTree>
    <p:extLst>
      <p:ext uri="{BB962C8B-B14F-4D97-AF65-F5344CB8AC3E}">
        <p14:creationId xmlns:p14="http://schemas.microsoft.com/office/powerpoint/2010/main" val="39527080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ymbol zastępczy zawartości 2"/>
          <p:cNvSpPr>
            <a:spLocks noGrp="1"/>
          </p:cNvSpPr>
          <p:nvPr>
            <p:ph idx="1"/>
          </p:nvPr>
        </p:nvSpPr>
        <p:spPr>
          <a:xfrm>
            <a:off x="1981200" y="260351"/>
            <a:ext cx="8229600" cy="5865813"/>
          </a:xfrm>
        </p:spPr>
        <p:txBody>
          <a:bodyPr/>
          <a:lstStyle/>
          <a:p>
            <a:pPr>
              <a:buFontTx/>
              <a:buNone/>
            </a:pPr>
            <a:r>
              <a:rPr lang="pl-PL" altLang="pl-PL" sz="2400" b="1" dirty="0">
                <a:latin typeface="Times New Roman" pitchFamily="18" charset="0"/>
                <a:cs typeface="Times New Roman" pitchFamily="18" charset="0"/>
              </a:rPr>
              <a:t>Art. 25l. </a:t>
            </a:r>
          </a:p>
          <a:p>
            <a:pPr>
              <a:buFontTx/>
              <a:buNone/>
            </a:pPr>
            <a:r>
              <a:rPr lang="pl-PL" altLang="pl-PL" sz="2400" dirty="0">
                <a:latin typeface="Times New Roman" pitchFamily="18" charset="0"/>
                <a:cs typeface="Times New Roman" pitchFamily="18" charset="0"/>
              </a:rPr>
              <a:t>1. W przypadku nabycia albo objęcia akcji lub praw z akcji: </a:t>
            </a:r>
          </a:p>
          <a:p>
            <a:pPr>
              <a:buFontTx/>
              <a:buNone/>
            </a:pPr>
            <a:r>
              <a:rPr lang="pl-PL" altLang="pl-PL" sz="2400" dirty="0">
                <a:latin typeface="Times New Roman" pitchFamily="18" charset="0"/>
                <a:cs typeface="Times New Roman" pitchFamily="18" charset="0"/>
              </a:rPr>
              <a:t>1) z naruszeniem przepisu art. 25 ust. 1 albo</a:t>
            </a:r>
          </a:p>
          <a:p>
            <a:pPr>
              <a:buFontTx/>
              <a:buNone/>
            </a:pPr>
            <a:r>
              <a:rPr lang="pl-PL" altLang="pl-PL" sz="2400" dirty="0">
                <a:latin typeface="Times New Roman" pitchFamily="18" charset="0"/>
                <a:cs typeface="Times New Roman" pitchFamily="18" charset="0"/>
              </a:rPr>
              <a:t>2) pomimo zgłoszenia przez Komisję Nadzoru Finansowego sprzeciwu, o </a:t>
            </a:r>
            <a:r>
              <a:rPr lang="pl-PL" altLang="pl-PL" sz="2400" dirty="0" smtClean="0">
                <a:latin typeface="Times New Roman" pitchFamily="18" charset="0"/>
                <a:cs typeface="Times New Roman" pitchFamily="18" charset="0"/>
              </a:rPr>
              <a:t>którym </a:t>
            </a:r>
            <a:r>
              <a:rPr lang="pl-PL" altLang="pl-PL" sz="2400" dirty="0">
                <a:latin typeface="Times New Roman" pitchFamily="18" charset="0"/>
                <a:cs typeface="Times New Roman" pitchFamily="18" charset="0"/>
              </a:rPr>
              <a:t>mowa w art. 25h ust. 1, albo </a:t>
            </a:r>
          </a:p>
          <a:p>
            <a:pPr>
              <a:buFontTx/>
              <a:buNone/>
            </a:pPr>
            <a:r>
              <a:rPr lang="pl-PL" altLang="pl-PL" sz="2400" dirty="0">
                <a:latin typeface="Times New Roman" pitchFamily="18" charset="0"/>
                <a:cs typeface="Times New Roman" pitchFamily="18" charset="0"/>
              </a:rPr>
              <a:t>3) przed upływem terminu uprawniającego Komisję Nadzoru Finansowego do zgłoszenia sprzeciwu, o którym mowa w art. 25h ust. 1, albo </a:t>
            </a:r>
          </a:p>
          <a:p>
            <a:pPr>
              <a:buFontTx/>
              <a:buNone/>
            </a:pPr>
            <a:r>
              <a:rPr lang="pl-PL" altLang="pl-PL" sz="2400" dirty="0">
                <a:latin typeface="Times New Roman" pitchFamily="18" charset="0"/>
                <a:cs typeface="Times New Roman" pitchFamily="18" charset="0"/>
              </a:rPr>
              <a:t>4) po wyznaczonym przez Komisję Nadzoru Finansowego terminie na nabycie albo objęcie akcji lub praw z akcji, o którym mowa w art. 25h ust. 5 </a:t>
            </a:r>
          </a:p>
          <a:p>
            <a:pPr marL="0" indent="0">
              <a:buNone/>
            </a:pPr>
            <a:r>
              <a:rPr lang="pl-PL" altLang="pl-PL" sz="2400" dirty="0">
                <a:latin typeface="Times New Roman" pitchFamily="18" charset="0"/>
                <a:cs typeface="Times New Roman" pitchFamily="18" charset="0"/>
              </a:rPr>
              <a:t>– z akcji tych nie może być wykonywane prawo głosu, z zastrzeżeniem art. 25m. </a:t>
            </a:r>
          </a:p>
        </p:txBody>
      </p:sp>
    </p:spTree>
    <p:extLst>
      <p:ext uri="{BB962C8B-B14F-4D97-AF65-F5344CB8AC3E}">
        <p14:creationId xmlns:p14="http://schemas.microsoft.com/office/powerpoint/2010/main" val="36706445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body" idx="1"/>
          </p:nvPr>
        </p:nvSpPr>
        <p:spPr>
          <a:xfrm>
            <a:off x="1981200" y="620713"/>
            <a:ext cx="8229600" cy="5505450"/>
          </a:xfrm>
        </p:spPr>
        <p:txBody>
          <a:bodyPr/>
          <a:lstStyle/>
          <a:p>
            <a:pPr eaLnBrk="1" hangingPunct="1">
              <a:buFontTx/>
              <a:buNone/>
            </a:pPr>
            <a:r>
              <a:rPr lang="pl-PL" altLang="pl-PL"/>
              <a:t>Przepisy art. 25 - 27 pr. bank. mają na celu kontrolę przepływów kapitałowych (przepływu akcji), jest to KONTYNUACJA kontrolę jakości (głównie „czystości”) kapitału założycielskiego i założycieli przeprowadzaną w toku postępowania licencyjnego.</a:t>
            </a:r>
          </a:p>
        </p:txBody>
      </p:sp>
    </p:spTree>
    <p:extLst>
      <p:ext uri="{BB962C8B-B14F-4D97-AF65-F5344CB8AC3E}">
        <p14:creationId xmlns:p14="http://schemas.microsoft.com/office/powerpoint/2010/main" val="18401485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1981200" y="274639"/>
            <a:ext cx="8229600" cy="561975"/>
          </a:xfrm>
        </p:spPr>
        <p:txBody>
          <a:bodyPr/>
          <a:lstStyle/>
          <a:p>
            <a:pPr eaLnBrk="1" hangingPunct="1"/>
            <a:r>
              <a:rPr lang="pl-PL" altLang="pl-PL" sz="2800">
                <a:latin typeface="Times New Roman" pitchFamily="18" charset="0"/>
              </a:rPr>
              <a:t>Tworzenie banku państwowego</a:t>
            </a:r>
          </a:p>
        </p:txBody>
      </p:sp>
      <p:sp>
        <p:nvSpPr>
          <p:cNvPr id="147459" name="Rectangle 3"/>
          <p:cNvSpPr>
            <a:spLocks noGrp="1" noChangeArrowheads="1"/>
          </p:cNvSpPr>
          <p:nvPr>
            <p:ph type="body" idx="1"/>
          </p:nvPr>
        </p:nvSpPr>
        <p:spPr>
          <a:xfrm>
            <a:off x="1981200" y="981075"/>
            <a:ext cx="8229600" cy="5145088"/>
          </a:xfrm>
        </p:spPr>
        <p:txBody>
          <a:bodyPr/>
          <a:lstStyle/>
          <a:p>
            <a:pPr eaLnBrk="1" hangingPunct="1">
              <a:lnSpc>
                <a:spcPct val="80000"/>
              </a:lnSpc>
              <a:buFontTx/>
              <a:buNone/>
            </a:pPr>
            <a:r>
              <a:rPr lang="pl-PL" altLang="pl-PL" sz="1800"/>
              <a:t>art. 14 pr. bank.</a:t>
            </a:r>
          </a:p>
          <a:p>
            <a:pPr eaLnBrk="1" hangingPunct="1">
              <a:lnSpc>
                <a:spcPct val="80000"/>
              </a:lnSpc>
              <a:buFontTx/>
              <a:buNone/>
            </a:pPr>
            <a:r>
              <a:rPr lang="pl-PL" altLang="pl-PL" sz="1800"/>
              <a:t>Bank państwowy jest tworzony przez Radę Ministrów w drodze rozporządzenia </a:t>
            </a:r>
          </a:p>
          <a:p>
            <a:pPr eaLnBrk="1" hangingPunct="1">
              <a:lnSpc>
                <a:spcPct val="80000"/>
              </a:lnSpc>
              <a:buFontTx/>
              <a:buNone/>
            </a:pPr>
            <a:r>
              <a:rPr lang="pl-PL" altLang="pl-PL" sz="1800"/>
              <a:t>Co zawiera rozporządzenie Rady Ministrów ? - zob. art.. 14 ust. 2 pr. bank.</a:t>
            </a:r>
          </a:p>
          <a:p>
            <a:pPr eaLnBrk="1" hangingPunct="1">
              <a:lnSpc>
                <a:spcPct val="80000"/>
              </a:lnSpc>
              <a:buFontTx/>
              <a:buNone/>
            </a:pPr>
            <a:r>
              <a:rPr lang="pl-PL" altLang="pl-PL" sz="1800"/>
              <a:t>wniosek składa Minister Skarbu Państwa</a:t>
            </a:r>
          </a:p>
          <a:p>
            <a:pPr eaLnBrk="1" hangingPunct="1">
              <a:lnSpc>
                <a:spcPct val="80000"/>
              </a:lnSpc>
              <a:buFontTx/>
              <a:buNone/>
            </a:pPr>
            <a:r>
              <a:rPr lang="pl-PL" altLang="pl-PL" sz="1800"/>
              <a:t>wniosek jest opiniowany przez KNF</a:t>
            </a:r>
          </a:p>
          <a:p>
            <a:pPr eaLnBrk="1" hangingPunct="1">
              <a:lnSpc>
                <a:spcPct val="80000"/>
              </a:lnSpc>
              <a:buFontTx/>
              <a:buNone/>
            </a:pPr>
            <a:endParaRPr lang="pl-PL" altLang="pl-PL" sz="1800"/>
          </a:p>
          <a:p>
            <a:pPr eaLnBrk="1" hangingPunct="1">
              <a:lnSpc>
                <a:spcPct val="80000"/>
              </a:lnSpc>
              <a:buFontTx/>
              <a:buNone/>
            </a:pPr>
            <a:r>
              <a:rPr lang="pl-PL" altLang="pl-PL" sz="1800"/>
              <a:t>Bank państwowy nie podlega wpisowi do rejestru przedsiębiorstw państwowych ani do rejestru przedsiębiorców</a:t>
            </a:r>
          </a:p>
          <a:p>
            <a:pPr eaLnBrk="1" hangingPunct="1">
              <a:lnSpc>
                <a:spcPct val="80000"/>
              </a:lnSpc>
              <a:buFontTx/>
              <a:buNone/>
            </a:pPr>
            <a:endParaRPr lang="pl-PL" altLang="pl-PL" sz="1800"/>
          </a:p>
          <a:p>
            <a:pPr eaLnBrk="1" hangingPunct="1">
              <a:lnSpc>
                <a:spcPct val="80000"/>
              </a:lnSpc>
              <a:buFontTx/>
              <a:buNone/>
            </a:pPr>
            <a:r>
              <a:rPr lang="pl-PL" altLang="pl-PL" sz="1800"/>
              <a:t>Bank państwowy ma osobowość prawną</a:t>
            </a:r>
          </a:p>
          <a:p>
            <a:pPr eaLnBrk="1" hangingPunct="1">
              <a:lnSpc>
                <a:spcPct val="80000"/>
              </a:lnSpc>
              <a:buFontTx/>
              <a:buNone/>
            </a:pPr>
            <a:endParaRPr lang="pl-PL" altLang="pl-PL" sz="1800"/>
          </a:p>
          <a:p>
            <a:pPr eaLnBrk="1" hangingPunct="1">
              <a:lnSpc>
                <a:spcPct val="80000"/>
              </a:lnSpc>
              <a:buFontTx/>
              <a:buNone/>
            </a:pPr>
            <a:r>
              <a:rPr lang="pl-PL" altLang="pl-PL" sz="1800"/>
              <a:t>Statut bankowi państwowemu nadaje w drodze rozporządzenia Minister Skarbu Państwa w porozumieniu z Ministrem Finansów po zasięgnięciu opinii KNF</a:t>
            </a:r>
          </a:p>
          <a:p>
            <a:pPr eaLnBrk="1" hangingPunct="1">
              <a:lnSpc>
                <a:spcPct val="80000"/>
              </a:lnSpc>
              <a:buFontTx/>
              <a:buNone/>
            </a:pPr>
            <a:endParaRPr lang="pl-PL" altLang="pl-PL" sz="1800"/>
          </a:p>
          <a:p>
            <a:pPr eaLnBrk="1" hangingPunct="1">
              <a:lnSpc>
                <a:spcPct val="80000"/>
              </a:lnSpc>
              <a:buFontTx/>
              <a:buNone/>
            </a:pPr>
            <a:r>
              <a:rPr lang="pl-PL" altLang="pl-PL" sz="1800"/>
              <a:t>Organy banku państwowego:</a:t>
            </a:r>
          </a:p>
          <a:p>
            <a:pPr eaLnBrk="1" hangingPunct="1">
              <a:lnSpc>
                <a:spcPct val="80000"/>
              </a:lnSpc>
              <a:buFontTx/>
              <a:buNone/>
            </a:pPr>
            <a:r>
              <a:rPr lang="pl-PL" altLang="pl-PL" sz="1800"/>
              <a:t>- Rada Nadzorcza</a:t>
            </a:r>
          </a:p>
          <a:p>
            <a:pPr eaLnBrk="1" hangingPunct="1">
              <a:lnSpc>
                <a:spcPct val="80000"/>
              </a:lnSpc>
              <a:buFontTx/>
              <a:buNone/>
            </a:pPr>
            <a:r>
              <a:rPr lang="pl-PL" altLang="pl-PL" sz="1800"/>
              <a:t>- Zarząd</a:t>
            </a:r>
          </a:p>
          <a:p>
            <a:pPr eaLnBrk="1" hangingPunct="1">
              <a:lnSpc>
                <a:spcPct val="80000"/>
              </a:lnSpc>
              <a:buFontTx/>
              <a:buNone/>
            </a:pPr>
            <a:r>
              <a:rPr lang="pl-PL" altLang="pl-PL" sz="1800"/>
              <a:t>zob. art. 15- 18 pr. bank. dot. Rady Nadzorczej i Zarządu</a:t>
            </a:r>
          </a:p>
        </p:txBody>
      </p:sp>
    </p:spTree>
    <p:extLst>
      <p:ext uri="{BB962C8B-B14F-4D97-AF65-F5344CB8AC3E}">
        <p14:creationId xmlns:p14="http://schemas.microsoft.com/office/powerpoint/2010/main" val="2105149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672713"/>
          </a:xfrm>
        </p:spPr>
        <p:txBody>
          <a:bodyPr/>
          <a:lstStyle/>
          <a:p>
            <a:r>
              <a:rPr lang="pl-PL" sz="2800" dirty="0"/>
              <a:t>Prawo rynku finansowego</a:t>
            </a:r>
          </a:p>
        </p:txBody>
      </p:sp>
      <p:sp>
        <p:nvSpPr>
          <p:cNvPr id="3" name="Symbol zastępczy zawartości 2"/>
          <p:cNvSpPr>
            <a:spLocks noGrp="1"/>
          </p:cNvSpPr>
          <p:nvPr>
            <p:ph idx="1"/>
          </p:nvPr>
        </p:nvSpPr>
        <p:spPr>
          <a:xfrm>
            <a:off x="609600" y="1260389"/>
            <a:ext cx="10972800" cy="4865775"/>
          </a:xfrm>
        </p:spPr>
        <p:txBody>
          <a:bodyPr/>
          <a:lstStyle/>
          <a:p>
            <a:pPr marL="0" indent="0">
              <a:buNone/>
            </a:pPr>
            <a:r>
              <a:rPr lang="pl-PL" sz="2400" b="1" dirty="0"/>
              <a:t>Prawo rynku finansowego kreuje infrastrukturę instytucjonalną świadczenia usług finansowych przez uprawnione podmioty.</a:t>
            </a:r>
          </a:p>
          <a:p>
            <a:pPr marL="0" indent="0">
              <a:buNone/>
            </a:pPr>
            <a:endParaRPr lang="pl-PL" sz="1800" dirty="0"/>
          </a:p>
          <a:p>
            <a:pPr marL="0" indent="0">
              <a:buNone/>
            </a:pPr>
            <a:r>
              <a:rPr lang="pl-PL" sz="1800" dirty="0"/>
              <a:t>prawo rynku finansowego : </a:t>
            </a:r>
          </a:p>
          <a:p>
            <a:pPr marL="0" indent="0">
              <a:buNone/>
            </a:pPr>
            <a:r>
              <a:rPr lang="pl-PL" sz="1800" dirty="0"/>
              <a:t>- określa katalog usług finansowych,</a:t>
            </a:r>
          </a:p>
          <a:p>
            <a:pPr marL="0" indent="0">
              <a:buNone/>
            </a:pPr>
            <a:r>
              <a:rPr lang="pl-PL" sz="1800" dirty="0"/>
              <a:t>- określa podmioty uprawnione do wykonywania usług finansowych, </a:t>
            </a:r>
          </a:p>
          <a:p>
            <a:pPr marL="0" indent="0">
              <a:buNone/>
            </a:pPr>
            <a:r>
              <a:rPr lang="pl-PL" sz="1800" dirty="0"/>
              <a:t>- wskazuje warunki podejmowania przez te podmioty działalności polegającej na świadczeniu usług finansowych oraz warunki wykonywania przez nie tej działalności na rynku finansowym,</a:t>
            </a:r>
          </a:p>
          <a:p>
            <a:pPr marL="0" indent="0">
              <a:buNone/>
            </a:pPr>
            <a:r>
              <a:rPr lang="pl-PL" sz="1800" dirty="0"/>
              <a:t>- reglamentuje prowadzenie działalności polegającej na świadczeniu usług finansowych poprzez wprowadzenie obowiązku uzyskiwania stosowanych zezwoleń lub wpisów do odpowiednich rejestrów,</a:t>
            </a:r>
          </a:p>
          <a:p>
            <a:pPr marL="0" indent="0">
              <a:buNone/>
            </a:pPr>
            <a:r>
              <a:rPr lang="pl-PL" sz="1800" dirty="0"/>
              <a:t>- określa tzw. normy ostrożnościowe,</a:t>
            </a:r>
          </a:p>
          <a:p>
            <a:pPr marL="0" indent="0">
              <a:buNone/>
            </a:pPr>
            <a:r>
              <a:rPr lang="pl-PL" sz="1800" dirty="0"/>
              <a:t>- w celu zapewnienia przestrzegania norm ostrożnościowych kreuje system kontroli i nadzoru na podmiotami świadczącymi usługi finansowe. </a:t>
            </a:r>
          </a:p>
          <a:p>
            <a:pPr marL="0" indent="0">
              <a:buNone/>
            </a:pPr>
            <a:endParaRPr lang="pl-PL" dirty="0"/>
          </a:p>
        </p:txBody>
      </p:sp>
    </p:spTree>
    <p:extLst>
      <p:ext uri="{BB962C8B-B14F-4D97-AF65-F5344CB8AC3E}">
        <p14:creationId xmlns:p14="http://schemas.microsoft.com/office/powerpoint/2010/main" val="27497640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1981200" y="274638"/>
            <a:ext cx="8229600" cy="633412"/>
          </a:xfrm>
        </p:spPr>
        <p:txBody>
          <a:bodyPr/>
          <a:lstStyle/>
          <a:p>
            <a:pPr eaLnBrk="1" hangingPunct="1"/>
            <a:r>
              <a:rPr lang="pl-PL" altLang="pl-PL" sz="3200">
                <a:latin typeface="Times New Roman" pitchFamily="18" charset="0"/>
              </a:rPr>
              <a:t>Banki spółdzielcze</a:t>
            </a:r>
          </a:p>
        </p:txBody>
      </p:sp>
      <p:sp>
        <p:nvSpPr>
          <p:cNvPr id="148483" name="Rectangle 3"/>
          <p:cNvSpPr>
            <a:spLocks noGrp="1" noChangeArrowheads="1"/>
          </p:cNvSpPr>
          <p:nvPr>
            <p:ph type="body" idx="1"/>
          </p:nvPr>
        </p:nvSpPr>
        <p:spPr>
          <a:xfrm>
            <a:off x="1981200" y="1052513"/>
            <a:ext cx="8229600" cy="5073650"/>
          </a:xfrm>
        </p:spPr>
        <p:txBody>
          <a:bodyPr/>
          <a:lstStyle/>
          <a:p>
            <a:pPr eaLnBrk="1" hangingPunct="1">
              <a:lnSpc>
                <a:spcPct val="90000"/>
              </a:lnSpc>
              <a:buFontTx/>
              <a:buNone/>
            </a:pPr>
            <a:r>
              <a:rPr lang="pl-PL" altLang="pl-PL" sz="2400"/>
              <a:t>Założycielami banku spółdzielczego mogą być </a:t>
            </a:r>
            <a:r>
              <a:rPr lang="pl-PL" altLang="pl-PL" sz="2400" b="1"/>
              <a:t>tylko osoby fizyczne </a:t>
            </a:r>
            <a:r>
              <a:rPr lang="pl-PL" altLang="pl-PL" sz="2400"/>
              <a:t>w liczbie wymaganej przez Prawo spółdzielcze dla założenia spółdzielni, czyli co najmniej </a:t>
            </a:r>
            <a:r>
              <a:rPr lang="pl-PL" altLang="pl-PL" sz="2400" b="1"/>
              <a:t>10 osób</a:t>
            </a:r>
            <a:endParaRPr lang="pl-PL" altLang="pl-PL" sz="2400"/>
          </a:p>
          <a:p>
            <a:pPr eaLnBrk="1" hangingPunct="1">
              <a:lnSpc>
                <a:spcPct val="90000"/>
              </a:lnSpc>
              <a:buFontTx/>
              <a:buNone/>
            </a:pPr>
            <a:r>
              <a:rPr lang="pl-PL" altLang="pl-PL" sz="2400"/>
              <a:t>wniosek o udzielenie zezwolenia składają założyciele odpowiednio stosuje się art. 30 - 38 pr. bank.</a:t>
            </a:r>
          </a:p>
          <a:p>
            <a:pPr eaLnBrk="1" hangingPunct="1">
              <a:lnSpc>
                <a:spcPct val="90000"/>
              </a:lnSpc>
              <a:buFontTx/>
              <a:buNone/>
            </a:pPr>
            <a:r>
              <a:rPr lang="pl-PL" altLang="pl-PL" sz="2400"/>
              <a:t>statut - w formie aktu notarialnego</a:t>
            </a:r>
          </a:p>
          <a:p>
            <a:pPr eaLnBrk="1" hangingPunct="1">
              <a:lnSpc>
                <a:spcPct val="90000"/>
              </a:lnSpc>
              <a:buFontTx/>
              <a:buNone/>
            </a:pPr>
            <a:r>
              <a:rPr lang="pl-PL" altLang="pl-PL" sz="2400"/>
              <a:t>- bank spółdzielczy nabywa osobowość prawną z chwilą wpisania do rejestru przedsiębiorców</a:t>
            </a:r>
          </a:p>
          <a:p>
            <a:pPr eaLnBrk="1" hangingPunct="1">
              <a:lnSpc>
                <a:spcPct val="90000"/>
              </a:lnSpc>
              <a:buFontTx/>
              <a:buNone/>
            </a:pPr>
            <a:r>
              <a:rPr lang="pl-PL" altLang="pl-PL" sz="2400"/>
              <a:t>- przed wpisaniem powinna zostać pokryta pełna kwota kapitału założycielskiego</a:t>
            </a:r>
          </a:p>
          <a:p>
            <a:pPr eaLnBrk="1" hangingPunct="1">
              <a:lnSpc>
                <a:spcPct val="90000"/>
              </a:lnSpc>
              <a:buFontTx/>
              <a:buNone/>
            </a:pPr>
            <a:r>
              <a:rPr lang="pl-PL" altLang="pl-PL" sz="2400"/>
              <a:t>- rozpoczęcie działalności dopiero po uzyskaniu odrębnego zezwolenia KNF (art. 36 pr. bank.)</a:t>
            </a:r>
          </a:p>
        </p:txBody>
      </p:sp>
    </p:spTree>
    <p:extLst>
      <p:ext uri="{BB962C8B-B14F-4D97-AF65-F5344CB8AC3E}">
        <p14:creationId xmlns:p14="http://schemas.microsoft.com/office/powerpoint/2010/main" val="31544846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1981200" y="274638"/>
            <a:ext cx="8229600" cy="633412"/>
          </a:xfrm>
        </p:spPr>
        <p:txBody>
          <a:bodyPr/>
          <a:lstStyle/>
          <a:p>
            <a:pPr eaLnBrk="1" hangingPunct="1"/>
            <a:r>
              <a:rPr lang="pl-PL" altLang="pl-PL" sz="3200">
                <a:latin typeface="Times New Roman" pitchFamily="18" charset="0"/>
              </a:rPr>
              <a:t>Łączenie i dzielenie banków</a:t>
            </a:r>
          </a:p>
        </p:txBody>
      </p:sp>
      <p:sp>
        <p:nvSpPr>
          <p:cNvPr id="151555" name="Rectangle 3"/>
          <p:cNvSpPr>
            <a:spLocks noGrp="1" noChangeArrowheads="1"/>
          </p:cNvSpPr>
          <p:nvPr>
            <p:ph type="body" idx="1"/>
          </p:nvPr>
        </p:nvSpPr>
        <p:spPr>
          <a:xfrm>
            <a:off x="1981200" y="1412875"/>
            <a:ext cx="8229600" cy="4713288"/>
          </a:xfrm>
        </p:spPr>
        <p:txBody>
          <a:bodyPr/>
          <a:lstStyle/>
          <a:p>
            <a:pPr eaLnBrk="1" hangingPunct="1">
              <a:lnSpc>
                <a:spcPct val="80000"/>
              </a:lnSpc>
              <a:buFontTx/>
              <a:buNone/>
            </a:pPr>
            <a:r>
              <a:rPr lang="pl-PL" altLang="pl-PL" sz="2400" b="1"/>
              <a:t>Art. 124.</a:t>
            </a:r>
          </a:p>
          <a:p>
            <a:pPr eaLnBrk="1" hangingPunct="1">
              <a:lnSpc>
                <a:spcPct val="80000"/>
              </a:lnSpc>
              <a:buFontTx/>
              <a:buNone/>
            </a:pPr>
            <a:endParaRPr lang="pl-PL" altLang="pl-PL" sz="2400"/>
          </a:p>
          <a:p>
            <a:pPr eaLnBrk="1" hangingPunct="1">
              <a:lnSpc>
                <a:spcPct val="80000"/>
              </a:lnSpc>
              <a:buFontTx/>
              <a:buNone/>
            </a:pPr>
            <a:r>
              <a:rPr lang="pl-PL" altLang="pl-PL" sz="2400"/>
              <a:t>1. Bank może połączyć się tylko z innym bankiem albo instytucją kredytową, po uzyskaniu zezwolenia </a:t>
            </a:r>
            <a:r>
              <a:rPr lang="pl-PL" altLang="pl-PL" sz="2400" b="1"/>
              <a:t>Komisji Nadzoru Finansowego</a:t>
            </a:r>
            <a:r>
              <a:rPr lang="pl-PL" altLang="pl-PL" sz="2400"/>
              <a:t>.</a:t>
            </a:r>
          </a:p>
          <a:p>
            <a:pPr eaLnBrk="1" hangingPunct="1">
              <a:lnSpc>
                <a:spcPct val="80000"/>
              </a:lnSpc>
              <a:buFontTx/>
              <a:buNone/>
            </a:pPr>
            <a:r>
              <a:rPr lang="pl-PL" altLang="pl-PL" sz="2400"/>
              <a:t>2. </a:t>
            </a:r>
            <a:r>
              <a:rPr lang="pl-PL" altLang="pl-PL" sz="2400" b="1"/>
              <a:t>Komisja Nadzoru Finansowego </a:t>
            </a:r>
            <a:r>
              <a:rPr lang="pl-PL" altLang="pl-PL" sz="2400"/>
              <a:t>odmawia wydania zezwolenia, o którym mowa w ust. 1, jeżeli połączenie prowadziłoby do naruszenia przepisów prawa, interesów klientów banku biorącego udział w połączeniu lub zagrażałoby bezpieczeństwu środków gromadzonych w tym banku.</a:t>
            </a:r>
          </a:p>
          <a:p>
            <a:pPr eaLnBrk="1" hangingPunct="1">
              <a:lnSpc>
                <a:spcPct val="80000"/>
              </a:lnSpc>
              <a:buFontTx/>
              <a:buNone/>
            </a:pPr>
            <a:endParaRPr lang="pl-PL" altLang="pl-PL" sz="2400"/>
          </a:p>
        </p:txBody>
      </p:sp>
    </p:spTree>
    <p:extLst>
      <p:ext uri="{BB962C8B-B14F-4D97-AF65-F5344CB8AC3E}">
        <p14:creationId xmlns:p14="http://schemas.microsoft.com/office/powerpoint/2010/main" val="38320717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body" idx="1"/>
          </p:nvPr>
        </p:nvSpPr>
        <p:spPr>
          <a:xfrm>
            <a:off x="1981200" y="692151"/>
            <a:ext cx="8229600" cy="5434013"/>
          </a:xfrm>
        </p:spPr>
        <p:txBody>
          <a:bodyPr/>
          <a:lstStyle/>
          <a:p>
            <a:pPr eaLnBrk="1" hangingPunct="1">
              <a:lnSpc>
                <a:spcPct val="90000"/>
              </a:lnSpc>
              <a:buFontTx/>
              <a:buNone/>
            </a:pPr>
            <a:r>
              <a:rPr lang="pl-PL" altLang="pl-PL" b="1"/>
              <a:t>Art. 124a.</a:t>
            </a:r>
          </a:p>
          <a:p>
            <a:pPr eaLnBrk="1" hangingPunct="1">
              <a:lnSpc>
                <a:spcPct val="90000"/>
              </a:lnSpc>
              <a:buFontTx/>
              <a:buNone/>
            </a:pPr>
            <a:r>
              <a:rPr lang="pl-PL" altLang="pl-PL"/>
              <a:t>Nabycie przedsiębiorstwa bankowego lub jego zorganizowanej części przez bank wymaga zezwolenia </a:t>
            </a:r>
            <a:r>
              <a:rPr lang="pl-PL" altLang="pl-PL" b="1"/>
              <a:t>Komisji Nadzoru Finansowego</a:t>
            </a:r>
            <a:r>
              <a:rPr lang="pl-PL" altLang="pl-PL"/>
              <a:t>.</a:t>
            </a:r>
          </a:p>
          <a:p>
            <a:pPr eaLnBrk="1" hangingPunct="1">
              <a:lnSpc>
                <a:spcPct val="90000"/>
              </a:lnSpc>
              <a:buFontTx/>
              <a:buNone/>
            </a:pPr>
            <a:r>
              <a:rPr lang="pl-PL" altLang="pl-PL" b="1"/>
              <a:t>Art. 124b.</a:t>
            </a:r>
          </a:p>
          <a:p>
            <a:pPr eaLnBrk="1" hangingPunct="1">
              <a:lnSpc>
                <a:spcPct val="90000"/>
              </a:lnSpc>
              <a:buFontTx/>
              <a:buNone/>
            </a:pPr>
            <a:r>
              <a:rPr lang="pl-PL" altLang="pl-PL"/>
              <a:t>Banki spółdzielcze nie podlegają podziałowi, o którym mowa w przepisach części I tytułu I działu XI ustawy – Prawo spółdzielcze.</a:t>
            </a:r>
          </a:p>
          <a:p>
            <a:pPr eaLnBrk="1" hangingPunct="1">
              <a:lnSpc>
                <a:spcPct val="90000"/>
              </a:lnSpc>
              <a:buFontTx/>
              <a:buNone/>
            </a:pPr>
            <a:endParaRPr lang="pl-PL" altLang="pl-PL"/>
          </a:p>
        </p:txBody>
      </p:sp>
    </p:spTree>
    <p:extLst>
      <p:ext uri="{BB962C8B-B14F-4D97-AF65-F5344CB8AC3E}">
        <p14:creationId xmlns:p14="http://schemas.microsoft.com/office/powerpoint/2010/main" val="34369417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981200" y="274638"/>
            <a:ext cx="8229600" cy="633412"/>
          </a:xfrm>
        </p:spPr>
        <p:txBody>
          <a:bodyPr/>
          <a:lstStyle/>
          <a:p>
            <a:pPr eaLnBrk="1" hangingPunct="1"/>
            <a:r>
              <a:rPr lang="pl-PL" altLang="pl-PL" sz="2400">
                <a:latin typeface="Times New Roman" pitchFamily="18" charset="0"/>
              </a:rPr>
              <a:t>Spółdzielcze Kasy Oszczędnościowo - Kredytowe</a:t>
            </a:r>
          </a:p>
        </p:txBody>
      </p:sp>
      <p:sp>
        <p:nvSpPr>
          <p:cNvPr id="84995" name="Rectangle 3"/>
          <p:cNvSpPr>
            <a:spLocks noGrp="1" noChangeArrowheads="1"/>
          </p:cNvSpPr>
          <p:nvPr>
            <p:ph type="body" idx="1"/>
          </p:nvPr>
        </p:nvSpPr>
        <p:spPr>
          <a:xfrm>
            <a:off x="1981200" y="1196975"/>
            <a:ext cx="8229600" cy="4929188"/>
          </a:xfrm>
        </p:spPr>
        <p:txBody>
          <a:bodyPr/>
          <a:lstStyle/>
          <a:p>
            <a:pPr eaLnBrk="1" hangingPunct="1">
              <a:lnSpc>
                <a:spcPct val="90000"/>
              </a:lnSpc>
              <a:buFontTx/>
              <a:buNone/>
            </a:pPr>
            <a:r>
              <a:rPr lang="pl-PL" altLang="pl-PL" sz="2800" dirty="0"/>
              <a:t>Kasy Stefczyka – XIX wiek</a:t>
            </a:r>
          </a:p>
          <a:p>
            <a:pPr eaLnBrk="1" hangingPunct="1">
              <a:lnSpc>
                <a:spcPct val="90000"/>
              </a:lnSpc>
              <a:buFontTx/>
              <a:buNone/>
            </a:pPr>
            <a:r>
              <a:rPr lang="pl-PL" altLang="pl-PL" sz="2800" dirty="0"/>
              <a:t>wzorowane na systemie </a:t>
            </a:r>
            <a:r>
              <a:rPr lang="pl-PL" altLang="pl-PL" sz="2800" dirty="0" err="1"/>
              <a:t>Raiffeisena</a:t>
            </a:r>
            <a:endParaRPr lang="pl-PL" altLang="pl-PL" sz="2800" dirty="0"/>
          </a:p>
          <a:p>
            <a:pPr eaLnBrk="1" hangingPunct="1">
              <a:lnSpc>
                <a:spcPct val="90000"/>
              </a:lnSpc>
              <a:buFontTx/>
              <a:buNone/>
            </a:pPr>
            <a:endParaRPr lang="pl-PL" altLang="pl-PL" sz="2800" dirty="0"/>
          </a:p>
          <a:p>
            <a:pPr eaLnBrk="1" hangingPunct="1">
              <a:lnSpc>
                <a:spcPct val="90000"/>
              </a:lnSpc>
              <a:buFontTx/>
              <a:buNone/>
            </a:pPr>
            <a:r>
              <a:rPr lang="pl-PL" altLang="pl-PL" sz="2800" dirty="0" err="1"/>
              <a:t>Credit</a:t>
            </a:r>
            <a:r>
              <a:rPr lang="pl-PL" altLang="pl-PL" sz="2800" dirty="0"/>
              <a:t> </a:t>
            </a:r>
            <a:r>
              <a:rPr lang="pl-PL" altLang="pl-PL" sz="2800" dirty="0" err="1"/>
              <a:t>unions</a:t>
            </a:r>
            <a:endParaRPr lang="pl-PL" altLang="pl-PL" sz="2800" dirty="0"/>
          </a:p>
          <a:p>
            <a:pPr eaLnBrk="1" hangingPunct="1">
              <a:lnSpc>
                <a:spcPct val="90000"/>
              </a:lnSpc>
              <a:buFontTx/>
              <a:buNone/>
            </a:pPr>
            <a:r>
              <a:rPr lang="pl-PL" altLang="pl-PL" sz="2800" dirty="0"/>
              <a:t>Word </a:t>
            </a:r>
            <a:r>
              <a:rPr lang="pl-PL" altLang="pl-PL" sz="2800" dirty="0" err="1"/>
              <a:t>Council</a:t>
            </a:r>
            <a:r>
              <a:rPr lang="pl-PL" altLang="pl-PL" sz="2800" dirty="0"/>
              <a:t> of </a:t>
            </a:r>
            <a:r>
              <a:rPr lang="pl-PL" altLang="pl-PL" sz="2800" dirty="0" err="1"/>
              <a:t>Credit</a:t>
            </a:r>
            <a:r>
              <a:rPr lang="pl-PL" altLang="pl-PL" sz="2800" dirty="0"/>
              <a:t> </a:t>
            </a:r>
            <a:r>
              <a:rPr lang="pl-PL" altLang="pl-PL" sz="2800" dirty="0" err="1"/>
              <a:t>Unions</a:t>
            </a:r>
            <a:r>
              <a:rPr lang="pl-PL" altLang="pl-PL" sz="2800" dirty="0"/>
              <a:t> (WOCCU)</a:t>
            </a:r>
          </a:p>
          <a:p>
            <a:pPr eaLnBrk="1" hangingPunct="1">
              <a:lnSpc>
                <a:spcPct val="90000"/>
              </a:lnSpc>
              <a:buFontTx/>
              <a:buNone/>
            </a:pPr>
            <a:r>
              <a:rPr lang="pl-PL" altLang="pl-PL" sz="2800" dirty="0"/>
              <a:t>Światowa Rada Związków Kredytowych</a:t>
            </a:r>
          </a:p>
          <a:p>
            <a:pPr eaLnBrk="1" hangingPunct="1">
              <a:lnSpc>
                <a:spcPct val="90000"/>
              </a:lnSpc>
              <a:buFontTx/>
              <a:buNone/>
            </a:pPr>
            <a:r>
              <a:rPr lang="pl-PL" altLang="pl-PL" sz="2800" dirty="0"/>
              <a:t>Należą do niej : kasy centralne z 83 krajów świata</a:t>
            </a:r>
          </a:p>
          <a:p>
            <a:pPr eaLnBrk="1" hangingPunct="1">
              <a:lnSpc>
                <a:spcPct val="90000"/>
              </a:lnSpc>
              <a:buFontTx/>
              <a:buNone/>
            </a:pPr>
            <a:endParaRPr lang="pl-PL" altLang="pl-PL" sz="2800" dirty="0"/>
          </a:p>
          <a:p>
            <a:pPr eaLnBrk="1" hangingPunct="1">
              <a:lnSpc>
                <a:spcPct val="90000"/>
              </a:lnSpc>
              <a:buFontTx/>
              <a:buNone/>
            </a:pPr>
            <a:r>
              <a:rPr lang="pl-PL" altLang="pl-PL" sz="2800" dirty="0"/>
              <a:t>Do kas kredytowych należy około 123 miliony członków</a:t>
            </a:r>
          </a:p>
          <a:p>
            <a:pPr eaLnBrk="1" hangingPunct="1">
              <a:lnSpc>
                <a:spcPct val="90000"/>
              </a:lnSpc>
              <a:buFontTx/>
              <a:buNone/>
            </a:pPr>
            <a:endParaRPr lang="pl-PL" altLang="pl-PL" sz="2800" dirty="0"/>
          </a:p>
        </p:txBody>
      </p:sp>
    </p:spTree>
    <p:extLst>
      <p:ext uri="{BB962C8B-B14F-4D97-AF65-F5344CB8AC3E}">
        <p14:creationId xmlns:p14="http://schemas.microsoft.com/office/powerpoint/2010/main" val="6873367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body" idx="1"/>
          </p:nvPr>
        </p:nvSpPr>
        <p:spPr>
          <a:xfrm>
            <a:off x="1981200" y="765175"/>
            <a:ext cx="8229600" cy="5360988"/>
          </a:xfrm>
        </p:spPr>
        <p:txBody>
          <a:bodyPr/>
          <a:lstStyle/>
          <a:p>
            <a:pPr eaLnBrk="1" hangingPunct="1">
              <a:buFontTx/>
              <a:buNone/>
            </a:pPr>
            <a:r>
              <a:rPr lang="pl-PL" altLang="pl-PL"/>
              <a:t>Według WOCCU</a:t>
            </a:r>
          </a:p>
          <a:p>
            <a:pPr eaLnBrk="1" hangingPunct="1">
              <a:buFontTx/>
              <a:buNone/>
            </a:pPr>
            <a:r>
              <a:rPr lang="pl-PL" altLang="pl-PL"/>
              <a:t>Unia kredytowa jest spółdzielczą instytucją finansową kontrolowaną przez jej członków, którzy są jej właścicielami i którzy korzystają z jej usług.</a:t>
            </a:r>
          </a:p>
          <a:p>
            <a:pPr eaLnBrk="1" hangingPunct="1">
              <a:buFontTx/>
              <a:buNone/>
            </a:pPr>
            <a:endParaRPr lang="pl-PL" altLang="pl-PL"/>
          </a:p>
          <a:p>
            <a:pPr eaLnBrk="1" hangingPunct="1">
              <a:buFontTx/>
              <a:buNone/>
            </a:pPr>
            <a:r>
              <a:rPr lang="pl-PL" altLang="pl-PL"/>
              <a:t>Unie kredytowe to instytucje not-for-profit</a:t>
            </a:r>
          </a:p>
          <a:p>
            <a:pPr eaLnBrk="1" hangingPunct="1">
              <a:buFontTx/>
              <a:buNone/>
            </a:pPr>
            <a:endParaRPr lang="pl-PL" altLang="pl-PL"/>
          </a:p>
          <a:p>
            <a:pPr eaLnBrk="1" hangingPunct="1">
              <a:buFontTx/>
              <a:buNone/>
            </a:pPr>
            <a:endParaRPr lang="pl-PL" altLang="pl-PL"/>
          </a:p>
        </p:txBody>
      </p:sp>
    </p:spTree>
    <p:extLst>
      <p:ext uri="{BB962C8B-B14F-4D97-AF65-F5344CB8AC3E}">
        <p14:creationId xmlns:p14="http://schemas.microsoft.com/office/powerpoint/2010/main" val="5943003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noChangeArrowheads="1"/>
          </p:cNvSpPr>
          <p:nvPr>
            <p:ph type="body" idx="1"/>
          </p:nvPr>
        </p:nvSpPr>
        <p:spPr>
          <a:xfrm>
            <a:off x="1981200" y="620713"/>
            <a:ext cx="8229600" cy="5505450"/>
          </a:xfrm>
        </p:spPr>
        <p:txBody>
          <a:bodyPr/>
          <a:lstStyle/>
          <a:p>
            <a:pPr eaLnBrk="1" hangingPunct="1">
              <a:lnSpc>
                <a:spcPct val="80000"/>
              </a:lnSpc>
              <a:buFontTx/>
              <a:buNone/>
            </a:pPr>
            <a:r>
              <a:rPr lang="pl-PL" altLang="pl-PL" sz="2800"/>
              <a:t>Unie kredytowe posiadają następujące cechy:</a:t>
            </a:r>
          </a:p>
          <a:p>
            <a:pPr eaLnBrk="1" hangingPunct="1">
              <a:lnSpc>
                <a:spcPct val="80000"/>
              </a:lnSpc>
              <a:buFontTx/>
              <a:buNone/>
            </a:pPr>
            <a:r>
              <a:rPr lang="pl-PL" altLang="pl-PL" sz="2800"/>
              <a:t>- są spółdzielniami,</a:t>
            </a:r>
          </a:p>
          <a:p>
            <a:pPr eaLnBrk="1" hangingPunct="1">
              <a:lnSpc>
                <a:spcPct val="80000"/>
              </a:lnSpc>
              <a:buFontTx/>
              <a:buNone/>
            </a:pPr>
            <a:r>
              <a:rPr lang="pl-PL" altLang="pl-PL" sz="2800"/>
              <a:t>- nie prowadzą działalności zarobkowej (są instytucjami </a:t>
            </a:r>
            <a:r>
              <a:rPr lang="pl-PL" altLang="pl-PL" sz="2800" i="1"/>
              <a:t>not–for–profit),</a:t>
            </a:r>
            <a:endParaRPr lang="pl-PL" altLang="pl-PL" sz="2800"/>
          </a:p>
          <a:p>
            <a:pPr eaLnBrk="1" hangingPunct="1">
              <a:lnSpc>
                <a:spcPct val="80000"/>
              </a:lnSpc>
              <a:buFontTx/>
              <a:buNone/>
            </a:pPr>
            <a:r>
              <a:rPr lang="pl-PL" altLang="pl-PL" sz="2800"/>
              <a:t>- ich właścicielami są członkowie unii,</a:t>
            </a:r>
          </a:p>
          <a:p>
            <a:pPr eaLnBrk="1" hangingPunct="1">
              <a:lnSpc>
                <a:spcPct val="80000"/>
              </a:lnSpc>
              <a:buFontTx/>
              <a:buNone/>
            </a:pPr>
            <a:r>
              <a:rPr lang="pl-PL" altLang="pl-PL" sz="2800"/>
              <a:t>- członkowie są powiązani więziami o charakterze zawodowym lub wynikającymi ze wspólnego miejsca zamieszkania, czy też przynależenia do jednej organizacji (również o charakterze religijnym), nazywanymi </a:t>
            </a:r>
            <a:r>
              <a:rPr lang="pl-PL" altLang="pl-PL" sz="2800" b="1"/>
              <a:t>wspólnymi więziami,</a:t>
            </a:r>
          </a:p>
          <a:p>
            <a:pPr eaLnBrk="1" hangingPunct="1">
              <a:lnSpc>
                <a:spcPct val="80000"/>
              </a:lnSpc>
              <a:buFontTx/>
              <a:buNone/>
            </a:pPr>
            <a:r>
              <a:rPr lang="pl-PL" altLang="pl-PL" sz="2800"/>
              <a:t>- działają na zasadnie samopomocy,</a:t>
            </a:r>
          </a:p>
          <a:p>
            <a:pPr eaLnBrk="1" hangingPunct="1">
              <a:lnSpc>
                <a:spcPct val="80000"/>
              </a:lnSpc>
              <a:buFontTx/>
              <a:buNone/>
            </a:pPr>
            <a:r>
              <a:rPr lang="pl-PL" altLang="pl-PL" sz="2800"/>
              <a:t>- świadczą usługi wyłącznie na rzecz swoich członków (wręcz „służą” swoim członkom),</a:t>
            </a:r>
          </a:p>
        </p:txBody>
      </p:sp>
    </p:spTree>
    <p:extLst>
      <p:ext uri="{BB962C8B-B14F-4D97-AF65-F5344CB8AC3E}">
        <p14:creationId xmlns:p14="http://schemas.microsoft.com/office/powerpoint/2010/main" val="184792223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body" idx="1"/>
          </p:nvPr>
        </p:nvSpPr>
        <p:spPr>
          <a:xfrm>
            <a:off x="1981200" y="549275"/>
            <a:ext cx="8229600" cy="5576888"/>
          </a:xfrm>
        </p:spPr>
        <p:txBody>
          <a:bodyPr/>
          <a:lstStyle/>
          <a:p>
            <a:pPr eaLnBrk="1" hangingPunct="1">
              <a:lnSpc>
                <a:spcPct val="80000"/>
              </a:lnSpc>
              <a:buFontTx/>
              <a:buNone/>
            </a:pPr>
            <a:r>
              <a:rPr lang="pl-PL" altLang="pl-PL" sz="2800"/>
              <a:t>- ich działalność polega głównie na przyjmowaniu wkładów pieniężnych od swoich członków i na udzielaniu im pożyczek,</a:t>
            </a:r>
          </a:p>
          <a:p>
            <a:pPr eaLnBrk="1" hangingPunct="1">
              <a:lnSpc>
                <a:spcPct val="80000"/>
              </a:lnSpc>
              <a:buFontTx/>
              <a:buNone/>
            </a:pPr>
            <a:r>
              <a:rPr lang="pl-PL" altLang="pl-PL" sz="2800"/>
              <a:t>- wkłady i pożyczki są rozsądnie oprocentowane,</a:t>
            </a:r>
          </a:p>
          <a:p>
            <a:pPr eaLnBrk="1" hangingPunct="1">
              <a:lnSpc>
                <a:spcPct val="80000"/>
              </a:lnSpc>
              <a:buFontTx/>
              <a:buNone/>
            </a:pPr>
            <a:r>
              <a:rPr lang="pl-PL" altLang="pl-PL" sz="2800"/>
              <a:t>- mają na celu podniesienie ekonomicznego i socjalnego statusu swoich członków,</a:t>
            </a:r>
          </a:p>
          <a:p>
            <a:pPr eaLnBrk="1" hangingPunct="1">
              <a:lnSpc>
                <a:spcPct val="80000"/>
              </a:lnSpc>
              <a:buFontTx/>
              <a:buNone/>
            </a:pPr>
            <a:r>
              <a:rPr lang="pl-PL" altLang="pl-PL" sz="2800"/>
              <a:t>- władze unii kredytowych są demokratycznie wybierane przez członków,</a:t>
            </a:r>
          </a:p>
          <a:p>
            <a:pPr eaLnBrk="1" hangingPunct="1">
              <a:lnSpc>
                <a:spcPct val="80000"/>
              </a:lnSpc>
              <a:buFontTx/>
              <a:buNone/>
            </a:pPr>
            <a:r>
              <a:rPr lang="pl-PL" altLang="pl-PL" sz="2800"/>
              <a:t>- członkowie władz unii kredytowych nie pobierają za swoją pracę wynagrodzenia (są wolontariuszami),</a:t>
            </a:r>
          </a:p>
          <a:p>
            <a:pPr eaLnBrk="1" hangingPunct="1">
              <a:lnSpc>
                <a:spcPct val="80000"/>
              </a:lnSpc>
              <a:buFontTx/>
              <a:buNone/>
            </a:pPr>
            <a:r>
              <a:rPr lang="pl-PL" altLang="pl-PL" sz="2800"/>
              <a:t>- każdy członek unii kredytowej jest uprawniony do jednego głosu na dorocznym spotkaniu (zgromadzeniu </a:t>
            </a:r>
          </a:p>
        </p:txBody>
      </p:sp>
    </p:spTree>
    <p:extLst>
      <p:ext uri="{BB962C8B-B14F-4D97-AF65-F5344CB8AC3E}">
        <p14:creationId xmlns:p14="http://schemas.microsoft.com/office/powerpoint/2010/main" val="43810915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ymbol zastępczy zawartości 2"/>
          <p:cNvSpPr>
            <a:spLocks noGrp="1"/>
          </p:cNvSpPr>
          <p:nvPr>
            <p:ph idx="1"/>
          </p:nvPr>
        </p:nvSpPr>
        <p:spPr>
          <a:xfrm>
            <a:off x="2063750" y="260351"/>
            <a:ext cx="8229600" cy="5343525"/>
          </a:xfrm>
        </p:spPr>
        <p:txBody>
          <a:bodyPr/>
          <a:lstStyle/>
          <a:p>
            <a:pPr>
              <a:buFontTx/>
              <a:buNone/>
            </a:pPr>
            <a:r>
              <a:rPr lang="pl-PL" altLang="pl-PL" sz="2800" b="1" dirty="0">
                <a:solidFill>
                  <a:srgbClr val="FF0000"/>
                </a:solidFill>
              </a:rPr>
              <a:t>Ustawa z dnia  5 listopada  2009 r. o spółdzielczych kasach oszczędnościowo kredytowych </a:t>
            </a:r>
            <a:r>
              <a:rPr lang="pl-PL" altLang="pl-PL" sz="2800" b="1" dirty="0">
                <a:solidFill>
                  <a:srgbClr val="FF0000"/>
                </a:solidFill>
              </a:rPr>
              <a:t>(Dz.U. z 2018 r. poz. </a:t>
            </a:r>
            <a:r>
              <a:rPr lang="pl-PL" altLang="pl-PL" sz="2800" b="1" dirty="0" smtClean="0">
                <a:solidFill>
                  <a:srgbClr val="FF0000"/>
                </a:solidFill>
              </a:rPr>
              <a:t>2386 ze zm.)</a:t>
            </a:r>
            <a:endParaRPr lang="pl-PL" altLang="pl-PL" sz="2800" b="1" dirty="0">
              <a:solidFill>
                <a:srgbClr val="FF0000"/>
              </a:solidFill>
            </a:endParaRPr>
          </a:p>
          <a:p>
            <a:pPr>
              <a:buFontTx/>
              <a:buNone/>
            </a:pPr>
            <a:endParaRPr lang="pl-PL" altLang="pl-PL" sz="2800" dirty="0"/>
          </a:p>
          <a:p>
            <a:pPr>
              <a:buFontTx/>
              <a:buNone/>
            </a:pPr>
            <a:r>
              <a:rPr lang="pl-PL" altLang="pl-PL" sz="2800" dirty="0" smtClean="0"/>
              <a:t>Weszła w </a:t>
            </a:r>
            <a:r>
              <a:rPr lang="pl-PL" altLang="pl-PL" sz="2800" dirty="0"/>
              <a:t>życie w dniu </a:t>
            </a:r>
            <a:r>
              <a:rPr lang="pl-PL" altLang="pl-PL" sz="2800" b="1" dirty="0"/>
              <a:t>27 października 2012 r.</a:t>
            </a:r>
          </a:p>
          <a:p>
            <a:pPr>
              <a:buFontTx/>
              <a:buNone/>
            </a:pPr>
            <a:endParaRPr lang="pl-PL" altLang="pl-PL" sz="2800" dirty="0"/>
          </a:p>
          <a:p>
            <a:pPr>
              <a:buFontTx/>
              <a:buNone/>
            </a:pPr>
            <a:r>
              <a:rPr lang="pl-PL" altLang="pl-PL" sz="2800" dirty="0"/>
              <a:t>Z dniem 27 października 2012 r. </a:t>
            </a:r>
            <a:r>
              <a:rPr lang="pl-PL" altLang="pl-PL" sz="2800" dirty="0" smtClean="0"/>
              <a:t>uchyliła </a:t>
            </a:r>
            <a:r>
              <a:rPr lang="pl-PL" altLang="pl-PL" sz="2800" dirty="0"/>
              <a:t>ustawę  z dnia  14 grudnia 1995 r. o spółdzielczych kasach oszczędnościowo – kredytowych (Dz. U. z 1996 r., Nr 1, poz. 2 ze zm., nazywana dalej u.s.k.o.k. 1995).</a:t>
            </a:r>
          </a:p>
        </p:txBody>
      </p:sp>
    </p:spTree>
    <p:extLst>
      <p:ext uri="{BB962C8B-B14F-4D97-AF65-F5344CB8AC3E}">
        <p14:creationId xmlns:p14="http://schemas.microsoft.com/office/powerpoint/2010/main" val="28991607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ymbol zastępczy zawartości 2"/>
          <p:cNvSpPr>
            <a:spLocks noGrp="1"/>
          </p:cNvSpPr>
          <p:nvPr>
            <p:ph idx="1"/>
          </p:nvPr>
        </p:nvSpPr>
        <p:spPr>
          <a:xfrm>
            <a:off x="1981200" y="981075"/>
            <a:ext cx="8229600" cy="5145088"/>
          </a:xfrm>
        </p:spPr>
        <p:txBody>
          <a:bodyPr/>
          <a:lstStyle/>
          <a:p>
            <a:pPr eaLnBrk="1" hangingPunct="1">
              <a:buFontTx/>
              <a:buNone/>
            </a:pPr>
            <a:r>
              <a:rPr lang="pl-PL" altLang="pl-PL" b="1"/>
              <a:t>Art. 2.</a:t>
            </a:r>
          </a:p>
          <a:p>
            <a:pPr eaLnBrk="1" hangingPunct="1">
              <a:buFontTx/>
              <a:buNone/>
            </a:pPr>
            <a:r>
              <a:rPr lang="pl-PL" altLang="pl-PL"/>
              <a:t>Kasa jest spółdzielnią, do której w zakresie nie uregulowanym odmiennie ustawą stosuje się przepisy ustawy z dnia 16 września 1982 r. - Prawo spółdzielcze</a:t>
            </a:r>
          </a:p>
          <a:p>
            <a:pPr>
              <a:buFontTx/>
              <a:buNone/>
            </a:pPr>
            <a:endParaRPr lang="pl-PL" altLang="pl-PL"/>
          </a:p>
        </p:txBody>
      </p:sp>
    </p:spTree>
    <p:extLst>
      <p:ext uri="{BB962C8B-B14F-4D97-AF65-F5344CB8AC3E}">
        <p14:creationId xmlns:p14="http://schemas.microsoft.com/office/powerpoint/2010/main" val="146148813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ymbol zastępczy zawartości 2"/>
          <p:cNvSpPr>
            <a:spLocks noGrp="1"/>
          </p:cNvSpPr>
          <p:nvPr>
            <p:ph idx="1"/>
          </p:nvPr>
        </p:nvSpPr>
        <p:spPr>
          <a:xfrm>
            <a:off x="1981200" y="549275"/>
            <a:ext cx="8229600" cy="5576888"/>
          </a:xfrm>
        </p:spPr>
        <p:txBody>
          <a:bodyPr/>
          <a:lstStyle/>
          <a:p>
            <a:pPr>
              <a:buFontTx/>
              <a:buNone/>
            </a:pPr>
            <a:r>
              <a:rPr lang="pl-PL" sz="2400" b="1" dirty="0"/>
              <a:t>Art. 3. </a:t>
            </a:r>
            <a:endParaRPr lang="pl-PL" sz="2400" dirty="0"/>
          </a:p>
          <a:p>
            <a:pPr>
              <a:buFontTx/>
              <a:buNone/>
            </a:pPr>
            <a:r>
              <a:rPr lang="pl-PL" sz="2400" dirty="0" smtClean="0"/>
              <a:t>1</a:t>
            </a:r>
            <a:r>
              <a:rPr lang="pl-PL" sz="2400" dirty="0"/>
              <a:t>. Celem kas, z zastrzeżeniem art. 13aa, jest gromadzenie środków pieniężnych wyłącznie swoich członków, udzielanie im pożyczek i kredytów, przeprowadzanie na ich zlecenie rozliczeń finansowych oraz pośredniczenie przy zawieraniu umów ubezpieczenia na zasadach określonych w ustawie z dnia 22 maja 2003 r. o pośrednictwie ubezpieczeniowym</a:t>
            </a:r>
          </a:p>
          <a:p>
            <a:pPr>
              <a:buFontTx/>
              <a:buNone/>
            </a:pPr>
            <a:r>
              <a:rPr lang="pl-PL" sz="1800" dirty="0" smtClean="0"/>
              <a:t>1a</a:t>
            </a:r>
            <a:r>
              <a:rPr lang="pl-PL" sz="1800" dirty="0"/>
              <a:t>. Kasa, po uzyskaniu zezwolenia Komisji Nadzoru Finansowego, o którym mowa w art. 32 ust. 2 ustawy z dnia 27 maja 2004 r. o funduszach inwestycyjnych, może pośredniczyć w zbywaniu i odkupywaniu jednostek uczestnictwa funduszy inwestycyjnych lub tytułów uczestnictwa funduszy zagranicznych, funduszy inwestycyjnych otwartych z siedzibą w państwach należących do Organizacji Współpracy Gospodarczej i Rozwoju (OECD) innych niż państwo członkowskie Unii Europejskiej lub państwo należące do Europejskiego Obszaru Gospodarczego (EEA). </a:t>
            </a:r>
          </a:p>
          <a:p>
            <a:pPr>
              <a:buFontTx/>
              <a:buNone/>
            </a:pPr>
            <a:endParaRPr lang="pl-PL" sz="1800" dirty="0"/>
          </a:p>
          <a:p>
            <a:pPr>
              <a:buFontTx/>
              <a:buNone/>
            </a:pPr>
            <a:endParaRPr lang="pl-PL" altLang="pl-PL" sz="2400" dirty="0"/>
          </a:p>
        </p:txBody>
      </p:sp>
    </p:spTree>
    <p:extLst>
      <p:ext uri="{BB962C8B-B14F-4D97-AF65-F5344CB8AC3E}">
        <p14:creationId xmlns:p14="http://schemas.microsoft.com/office/powerpoint/2010/main" val="1607600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10972800" cy="631524"/>
          </a:xfrm>
        </p:spPr>
        <p:txBody>
          <a:bodyPr/>
          <a:lstStyle/>
          <a:p>
            <a:r>
              <a:rPr lang="pl-PL" sz="2800" dirty="0"/>
              <a:t>Prawo rynku finansowego</a:t>
            </a:r>
          </a:p>
        </p:txBody>
      </p:sp>
      <p:sp>
        <p:nvSpPr>
          <p:cNvPr id="3" name="Symbol zastępczy zawartości 2"/>
          <p:cNvSpPr>
            <a:spLocks noGrp="1"/>
          </p:cNvSpPr>
          <p:nvPr>
            <p:ph idx="1"/>
          </p:nvPr>
        </p:nvSpPr>
        <p:spPr>
          <a:xfrm>
            <a:off x="609600" y="906162"/>
            <a:ext cx="10972800" cy="5568779"/>
          </a:xfrm>
        </p:spPr>
        <p:txBody>
          <a:bodyPr/>
          <a:lstStyle/>
          <a:p>
            <a:pPr marL="0" indent="0">
              <a:buNone/>
            </a:pPr>
            <a:r>
              <a:rPr lang="pl-PL" sz="2400" dirty="0"/>
              <a:t>Dla każdego, tradycyjnie wyróżnianego sektora rynku finansowego można wskazać osobny system norm prawnych, który zawiera się w prawie rynku finansowego.</a:t>
            </a:r>
          </a:p>
          <a:p>
            <a:pPr>
              <a:buFontTx/>
              <a:buChar char="-"/>
            </a:pPr>
            <a:r>
              <a:rPr lang="pl-PL" sz="2000" dirty="0"/>
              <a:t>prawo bankowe </a:t>
            </a:r>
          </a:p>
          <a:p>
            <a:pPr marL="0" indent="0">
              <a:buNone/>
            </a:pPr>
            <a:r>
              <a:rPr lang="pl-PL" sz="2000" dirty="0"/>
              <a:t>- prawo rynku kapitałowego, </a:t>
            </a:r>
          </a:p>
          <a:p>
            <a:pPr marL="0" indent="0">
              <a:buNone/>
            </a:pPr>
            <a:r>
              <a:rPr lang="pl-PL" sz="2000" dirty="0"/>
              <a:t>- prawo ubezpieczeniowe, </a:t>
            </a:r>
          </a:p>
          <a:p>
            <a:pPr marL="0" indent="0">
              <a:buNone/>
            </a:pPr>
            <a:r>
              <a:rPr lang="pl-PL" sz="2000" dirty="0"/>
              <a:t>- prawo sektora rynku usług płatniczych</a:t>
            </a:r>
          </a:p>
          <a:p>
            <a:pPr marL="0" indent="0">
              <a:buNone/>
            </a:pPr>
            <a:r>
              <a:rPr lang="pl-PL" sz="2000" dirty="0"/>
              <a:t>- prawo sektora spółdzielczych kas oszczędnościowo – kredytowych (z perspektywy dydaktycznej i doktrynalnej regulację tego sektora należy objąć zakresem prawa bankowego) </a:t>
            </a:r>
          </a:p>
          <a:p>
            <a:pPr marL="0" indent="0">
              <a:buNone/>
            </a:pPr>
            <a:r>
              <a:rPr lang="pl-PL" sz="2000" dirty="0"/>
              <a:t>- regulacja prawna sektora rynku usług płatniczych (z perspektywy dydaktycznej i doktrynalnej regulację tego sektora należy objąć zakresem prawa bankowego)</a:t>
            </a:r>
          </a:p>
          <a:p>
            <a:pPr marL="0" indent="0">
              <a:buNone/>
            </a:pPr>
            <a:endParaRPr lang="pl-PL" sz="2000" dirty="0"/>
          </a:p>
          <a:p>
            <a:pPr marL="0" indent="0">
              <a:buNone/>
            </a:pPr>
            <a:r>
              <a:rPr lang="pl-PL" sz="2000" dirty="0"/>
              <a:t>Ponadto w ramach prawa rynku finansowego należy wskazać </a:t>
            </a:r>
            <a:r>
              <a:rPr lang="pl-PL" sz="2000" b="1" dirty="0"/>
              <a:t>regulacje prawne ponadsektorowe, które nie dotyczą poszczególnych instytucji finansowych, lecz infrastruktury rynku finansowego </a:t>
            </a:r>
            <a:r>
              <a:rPr lang="pl-PL" sz="2000" dirty="0"/>
              <a:t>(np. przepisy najważniejszej ustawy dla publicznego polskiego prawa rynku finansowego, jaką jest ustawa o nadzorze nad rynkiem finansowym). </a:t>
            </a:r>
          </a:p>
        </p:txBody>
      </p:sp>
    </p:spTree>
    <p:extLst>
      <p:ext uri="{BB962C8B-B14F-4D97-AF65-F5344CB8AC3E}">
        <p14:creationId xmlns:p14="http://schemas.microsoft.com/office/powerpoint/2010/main" val="283497538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ymbol zastępczy zawartości 2"/>
          <p:cNvSpPr>
            <a:spLocks noGrp="1"/>
          </p:cNvSpPr>
          <p:nvPr>
            <p:ph idx="1"/>
          </p:nvPr>
        </p:nvSpPr>
        <p:spPr>
          <a:xfrm>
            <a:off x="1981200" y="549275"/>
            <a:ext cx="8229600" cy="5576888"/>
          </a:xfrm>
        </p:spPr>
        <p:txBody>
          <a:bodyPr/>
          <a:lstStyle/>
          <a:p>
            <a:pPr>
              <a:buFontTx/>
              <a:buNone/>
            </a:pPr>
            <a:r>
              <a:rPr lang="pl-PL" sz="2400" dirty="0"/>
              <a:t> </a:t>
            </a:r>
            <a:r>
              <a:rPr lang="pl-PL" sz="2000" dirty="0"/>
              <a:t>2. Do rozliczeń, o których mowa w ust. 1, stosuje się odpowiednio przepisy ustawy z dnia 29 sierpnia 1997 r. - Prawo bankowe o bankowych rozliczeniach pieniężnych oraz przepisy ustawy z dnia 19 sierpnia 2011 r. o usługach płatniczych w zakresie świadczenia usług płatniczych.</a:t>
            </a:r>
          </a:p>
          <a:p>
            <a:pPr>
              <a:buFontTx/>
              <a:buNone/>
            </a:pPr>
            <a:r>
              <a:rPr lang="pl-PL" sz="2000" dirty="0"/>
              <a:t>2a. Do poleceń zapłaty stosuje się art. 63d ustawy z dnia 29 sierpnia 1997 r. - Prawo bankowe.</a:t>
            </a:r>
          </a:p>
          <a:p>
            <a:pPr>
              <a:buFontTx/>
              <a:buNone/>
            </a:pPr>
            <a:r>
              <a:rPr lang="pl-PL" sz="2000" dirty="0"/>
              <a:t>3. Kasy, z wyłączeniem małych kas, oraz Kasa Krajowa są uprawnione do wydawania pieniądza elektronicznego na rzecz członków kas, na zasadach określonych w ustawie z dnia 19 sierpnia 2011 r. o usługach płatniczych.</a:t>
            </a:r>
          </a:p>
          <a:p>
            <a:pPr>
              <a:buFontTx/>
              <a:buNone/>
            </a:pPr>
            <a:r>
              <a:rPr lang="pl-PL" sz="2000" dirty="0"/>
              <a:t>4. Kasy mogą świadczyć na rzecz swoich członków usługi zaufania oraz wydawać swoim członkom środki identyfikacji elektronicznej w rozumieniu przepisów o usługach zaufania oraz identyfikacji elektronicznej.</a:t>
            </a:r>
            <a:endParaRPr lang="pl-PL" sz="2000" dirty="0"/>
          </a:p>
        </p:txBody>
      </p:sp>
    </p:spTree>
    <p:extLst>
      <p:ext uri="{BB962C8B-B14F-4D97-AF65-F5344CB8AC3E}">
        <p14:creationId xmlns:p14="http://schemas.microsoft.com/office/powerpoint/2010/main" val="5998610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type="body" idx="1"/>
          </p:nvPr>
        </p:nvSpPr>
        <p:spPr>
          <a:xfrm>
            <a:off x="1981200" y="476251"/>
            <a:ext cx="8229600" cy="5649913"/>
          </a:xfrm>
        </p:spPr>
        <p:txBody>
          <a:bodyPr/>
          <a:lstStyle/>
          <a:p>
            <a:pPr eaLnBrk="1" hangingPunct="1">
              <a:lnSpc>
                <a:spcPct val="90000"/>
              </a:lnSpc>
              <a:buFontTx/>
              <a:buNone/>
            </a:pPr>
            <a:r>
              <a:rPr lang="pl-PL" altLang="pl-PL" sz="2800"/>
              <a:t>najważniejszym elementem, obok działalności niezarobkowej, przesądzającym o statusie  SKOK</a:t>
            </a:r>
          </a:p>
          <a:p>
            <a:pPr eaLnBrk="1" hangingPunct="1">
              <a:lnSpc>
                <a:spcPct val="90000"/>
              </a:lnSpc>
              <a:buFontTx/>
              <a:buNone/>
            </a:pPr>
            <a:r>
              <a:rPr lang="pl-PL" altLang="pl-PL" sz="2800"/>
              <a:t>jest </a:t>
            </a:r>
            <a:r>
              <a:rPr lang="pl-PL" altLang="pl-PL" sz="2800" b="1">
                <a:solidFill>
                  <a:srgbClr val="CC3300"/>
                </a:solidFill>
              </a:rPr>
              <a:t>wspólna więź</a:t>
            </a:r>
            <a:r>
              <a:rPr lang="pl-PL" altLang="pl-PL" sz="2800"/>
              <a:t>, zakreślająca tzw. </a:t>
            </a:r>
            <a:r>
              <a:rPr lang="pl-PL" altLang="pl-PL" sz="2800" b="1">
                <a:solidFill>
                  <a:srgbClr val="CC3300"/>
                </a:solidFill>
              </a:rPr>
              <a:t>pole członkostwa</a:t>
            </a:r>
            <a:r>
              <a:rPr lang="pl-PL" altLang="pl-PL" sz="2800"/>
              <a:t>. </a:t>
            </a:r>
          </a:p>
          <a:p>
            <a:pPr eaLnBrk="1" hangingPunct="1">
              <a:lnSpc>
                <a:spcPct val="90000"/>
              </a:lnSpc>
              <a:buFontTx/>
              <a:buNone/>
            </a:pPr>
            <a:r>
              <a:rPr lang="pl-PL" altLang="pl-PL" sz="2800"/>
              <a:t>Według art. 10 ust. 1 ustawy o s.k.o.k. członkami kasy mogą być </a:t>
            </a:r>
            <a:r>
              <a:rPr lang="pl-PL" altLang="pl-PL" sz="2800" b="1">
                <a:solidFill>
                  <a:srgbClr val="CC3300"/>
                </a:solidFill>
              </a:rPr>
              <a:t>osoby fizyczne</a:t>
            </a:r>
            <a:r>
              <a:rPr lang="pl-PL" altLang="pl-PL" sz="2800">
                <a:solidFill>
                  <a:srgbClr val="CC3300"/>
                </a:solidFill>
              </a:rPr>
              <a:t> </a:t>
            </a:r>
            <a:r>
              <a:rPr lang="pl-PL" altLang="pl-PL" sz="2800"/>
              <a:t>połączone więzią o charakterze zawodowym lub organizacyjnym, a w szczególności:</a:t>
            </a:r>
          </a:p>
          <a:p>
            <a:pPr eaLnBrk="1" hangingPunct="1">
              <a:lnSpc>
                <a:spcPct val="90000"/>
              </a:lnSpc>
              <a:buFontTx/>
              <a:buNone/>
            </a:pPr>
            <a:r>
              <a:rPr lang="pl-PL" altLang="pl-PL" sz="2800"/>
              <a:t>- pracownicy zatrudnieni w jednym lub kilku zakładach pracy,</a:t>
            </a:r>
          </a:p>
          <a:p>
            <a:pPr eaLnBrk="1" hangingPunct="1">
              <a:lnSpc>
                <a:spcPct val="90000"/>
              </a:lnSpc>
              <a:buFontTx/>
              <a:buNone/>
            </a:pPr>
            <a:r>
              <a:rPr lang="pl-PL" altLang="pl-PL" sz="2800"/>
              <a:t>- osoby należące do tej samej organizacji społecznej lub zawodowej.</a:t>
            </a:r>
          </a:p>
        </p:txBody>
      </p:sp>
    </p:spTree>
    <p:extLst>
      <p:ext uri="{BB962C8B-B14F-4D97-AF65-F5344CB8AC3E}">
        <p14:creationId xmlns:p14="http://schemas.microsoft.com/office/powerpoint/2010/main" val="67648032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type="body" idx="1"/>
          </p:nvPr>
        </p:nvSpPr>
        <p:spPr>
          <a:xfrm>
            <a:off x="1981200" y="549275"/>
            <a:ext cx="8229600" cy="5576888"/>
          </a:xfrm>
        </p:spPr>
        <p:txBody>
          <a:bodyPr/>
          <a:lstStyle/>
          <a:p>
            <a:pPr eaLnBrk="1" hangingPunct="1">
              <a:buFontTx/>
              <a:buNone/>
            </a:pPr>
            <a:r>
              <a:rPr lang="pl-PL" altLang="pl-PL" sz="2800"/>
              <a:t>wspólnymi więzi najlepiej opisuje socjologiczne pojęcie więzi społecznej.</a:t>
            </a:r>
          </a:p>
          <a:p>
            <a:pPr eaLnBrk="1" hangingPunct="1">
              <a:buFontTx/>
              <a:buNone/>
            </a:pPr>
            <a:endParaRPr lang="pl-PL" altLang="pl-PL" sz="2800"/>
          </a:p>
          <a:p>
            <a:pPr eaLnBrk="1" hangingPunct="1">
              <a:buFontTx/>
              <a:buNone/>
            </a:pPr>
            <a:r>
              <a:rPr lang="pl-PL" altLang="pl-PL" sz="2800"/>
              <a:t> Zamknięty krąg osób, które ze względu na istniejące między nimi więzi społeczne mogą zostać członkami unii kredytowej, określany jest jako pole członkostwa (</a:t>
            </a:r>
            <a:r>
              <a:rPr lang="pl-PL" altLang="pl-PL" sz="2800" i="1"/>
              <a:t>field of membership</a:t>
            </a:r>
            <a:r>
              <a:rPr lang="pl-PL" altLang="pl-PL" sz="2800"/>
              <a:t>).</a:t>
            </a:r>
          </a:p>
          <a:p>
            <a:pPr eaLnBrk="1" hangingPunct="1">
              <a:buFontTx/>
              <a:buNone/>
            </a:pPr>
            <a:endParaRPr lang="pl-PL" altLang="pl-PL" sz="2800"/>
          </a:p>
          <a:p>
            <a:pPr eaLnBrk="1" hangingPunct="1">
              <a:buFontTx/>
              <a:buNone/>
            </a:pPr>
            <a:r>
              <a:rPr lang="pl-PL" altLang="pl-PL" sz="2800"/>
              <a:t>więź istniejąca pomiędzy potencjalnymi członkami kasy musi wynikać z innej okoliczności niż sama przynależność do kasy lub zamiar wspólnego przynależenia do niej. </a:t>
            </a:r>
          </a:p>
        </p:txBody>
      </p:sp>
    </p:spTree>
    <p:extLst>
      <p:ext uri="{BB962C8B-B14F-4D97-AF65-F5344CB8AC3E}">
        <p14:creationId xmlns:p14="http://schemas.microsoft.com/office/powerpoint/2010/main" val="27571901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981200" y="549276"/>
            <a:ext cx="8229600" cy="5775325"/>
          </a:xfrm>
        </p:spPr>
        <p:txBody>
          <a:bodyPr>
            <a:normAutofit fontScale="92500" lnSpcReduction="20000"/>
          </a:bodyPr>
          <a:lstStyle/>
          <a:p>
            <a:pPr>
              <a:buFontTx/>
              <a:buNone/>
              <a:defRPr/>
            </a:pPr>
            <a:r>
              <a:rPr lang="pl-PL" b="1"/>
              <a:t>Art. 10. </a:t>
            </a:r>
            <a:r>
              <a:rPr lang="pl-PL" b="1" err="1"/>
              <a:t>u.s.k.o.k</a:t>
            </a:r>
            <a:r>
              <a:rPr lang="pl-PL" b="1"/>
              <a:t>. 2009 </a:t>
            </a:r>
            <a:r>
              <a:rPr lang="pl-PL"/>
              <a:t> </a:t>
            </a:r>
          </a:p>
          <a:p>
            <a:pPr>
              <a:buFontTx/>
              <a:buNone/>
              <a:defRPr/>
            </a:pPr>
            <a:r>
              <a:rPr lang="pl-PL"/>
              <a:t>ust. 2. Członkami kasy mogą być także - działające wśród członków, o których mowa w ust. 1 :</a:t>
            </a:r>
          </a:p>
          <a:p>
            <a:pPr>
              <a:buFontTx/>
              <a:buChar char="-"/>
              <a:defRPr/>
            </a:pPr>
            <a:r>
              <a:rPr lang="pl-PL">
                <a:solidFill>
                  <a:srgbClr val="FF0000"/>
                </a:solidFill>
              </a:rPr>
              <a:t>organizacje pozarządowe </a:t>
            </a:r>
            <a:r>
              <a:rPr lang="pl-PL"/>
              <a:t>w rozumieniu art. 3 ust. 2 ustawy o działalności pożytku publicznego i o wolontariacie, </a:t>
            </a:r>
          </a:p>
          <a:p>
            <a:pPr>
              <a:buFontTx/>
              <a:buChar char="-"/>
              <a:defRPr/>
            </a:pPr>
            <a:r>
              <a:rPr lang="pl-PL">
                <a:solidFill>
                  <a:srgbClr val="FF0000"/>
                </a:solidFill>
              </a:rPr>
              <a:t>jednostki organizacyjne kościołów i związków wyznaniowych</a:t>
            </a:r>
            <a:r>
              <a:rPr lang="pl-PL"/>
              <a:t> posiadające osobowość prawną,</a:t>
            </a:r>
          </a:p>
          <a:p>
            <a:pPr>
              <a:buFontTx/>
              <a:buChar char="-"/>
              <a:defRPr/>
            </a:pPr>
            <a:r>
              <a:rPr lang="pl-PL">
                <a:solidFill>
                  <a:srgbClr val="7030A0"/>
                </a:solidFill>
              </a:rPr>
              <a:t>spółdzielnie</a:t>
            </a:r>
            <a:r>
              <a:rPr lang="pl-PL"/>
              <a:t>, </a:t>
            </a:r>
          </a:p>
          <a:p>
            <a:pPr>
              <a:buFontTx/>
              <a:buChar char="-"/>
              <a:defRPr/>
            </a:pPr>
            <a:r>
              <a:rPr lang="pl-PL">
                <a:solidFill>
                  <a:srgbClr val="7030A0"/>
                </a:solidFill>
              </a:rPr>
              <a:t>związki zawodowe </a:t>
            </a:r>
            <a:r>
              <a:rPr lang="pl-PL"/>
              <a:t>oraz </a:t>
            </a:r>
          </a:p>
          <a:p>
            <a:pPr>
              <a:buFontTx/>
              <a:buChar char="-"/>
              <a:defRPr/>
            </a:pPr>
            <a:r>
              <a:rPr lang="pl-PL">
                <a:solidFill>
                  <a:srgbClr val="FF0000"/>
                </a:solidFill>
              </a:rPr>
              <a:t>wspólnoty mieszkaniowe</a:t>
            </a:r>
            <a:r>
              <a:rPr lang="pl-PL"/>
              <a:t>.</a:t>
            </a:r>
          </a:p>
          <a:p>
            <a:pPr>
              <a:buFontTx/>
              <a:buNone/>
              <a:defRPr/>
            </a:pPr>
            <a:endParaRPr lang="pl-PL"/>
          </a:p>
        </p:txBody>
      </p:sp>
    </p:spTree>
    <p:extLst>
      <p:ext uri="{BB962C8B-B14F-4D97-AF65-F5344CB8AC3E}">
        <p14:creationId xmlns:p14="http://schemas.microsoft.com/office/powerpoint/2010/main" val="42623414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ymbol zastępczy zawartości 2"/>
          <p:cNvSpPr>
            <a:spLocks noGrp="1"/>
          </p:cNvSpPr>
          <p:nvPr>
            <p:ph idx="1"/>
          </p:nvPr>
        </p:nvSpPr>
        <p:spPr>
          <a:xfrm>
            <a:off x="1981200" y="549275"/>
            <a:ext cx="8229600" cy="5576888"/>
          </a:xfrm>
        </p:spPr>
        <p:txBody>
          <a:bodyPr/>
          <a:lstStyle/>
          <a:p>
            <a:pPr>
              <a:buFontTx/>
              <a:buNone/>
            </a:pPr>
            <a:r>
              <a:rPr lang="pl-PL" altLang="pl-PL" sz="2400" b="1" dirty="0"/>
              <a:t>Art. 29. 1. </a:t>
            </a:r>
            <a:r>
              <a:rPr lang="pl-PL" altLang="pl-PL" sz="2400" dirty="0"/>
              <a:t>Umowa pożyczki lub kredytu, niezależnie od wartości pożyczki lub kredytu, powinna być sporządzona w formie pisemnej pod rygorem nieważności</a:t>
            </a:r>
            <a:r>
              <a:rPr lang="pl-PL" altLang="pl-PL" sz="2400" dirty="0"/>
              <a:t>.</a:t>
            </a:r>
          </a:p>
          <a:p>
            <a:pPr>
              <a:buFontTx/>
              <a:buNone/>
            </a:pPr>
            <a:endParaRPr lang="pl-PL" altLang="pl-PL" sz="2400" dirty="0"/>
          </a:p>
          <a:p>
            <a:pPr>
              <a:buFontTx/>
              <a:buNone/>
            </a:pPr>
            <a:r>
              <a:rPr lang="pl-PL" altLang="pl-PL" sz="1800" dirty="0"/>
              <a:t>Art. 36 </a:t>
            </a:r>
          </a:p>
          <a:p>
            <a:pPr>
              <a:buFontTx/>
              <a:buNone/>
            </a:pPr>
            <a:r>
              <a:rPr lang="pl-PL" altLang="pl-PL" sz="1800" dirty="0"/>
              <a:t>1. Zasady udzielania pożyczek oraz ich spłaty określa statut kasy.</a:t>
            </a:r>
          </a:p>
          <a:p>
            <a:pPr>
              <a:buFontTx/>
              <a:buNone/>
            </a:pPr>
            <a:r>
              <a:rPr lang="pl-PL" altLang="pl-PL" sz="1800" dirty="0"/>
              <a:t>1a. Do umów pożyczek zawieranych przez kasy stosuje się odpowiednio przepisy art. 75c ust. 1-5 ustawy z dnia 29 sierpnia 1997 r. - Prawo bankowe.</a:t>
            </a:r>
          </a:p>
          <a:p>
            <a:pPr>
              <a:buFontTx/>
              <a:buNone/>
            </a:pPr>
            <a:r>
              <a:rPr lang="pl-PL" altLang="pl-PL" sz="1800" dirty="0"/>
              <a:t>2. Do umów kredytowych zawieranych przez kasy stosuje się odpowiednio przepisy art. 69, 70, 74-78 ustawy z dnia 29 sierpnia 1997 r. - Prawo bankowe.</a:t>
            </a:r>
          </a:p>
          <a:p>
            <a:pPr>
              <a:buFontTx/>
              <a:buNone/>
            </a:pPr>
            <a:r>
              <a:rPr lang="pl-PL" altLang="pl-PL" sz="1800" dirty="0"/>
              <a:t>3. Do umów o kredyt konsumencki zawieranych przez kasy stosuje się przepisy ustawy z dnia 12 maja 2011 r. o kredycie konsumenckim</a:t>
            </a:r>
            <a:endParaRPr lang="pl-PL" altLang="pl-PL" sz="1800" dirty="0"/>
          </a:p>
        </p:txBody>
      </p:sp>
    </p:spTree>
    <p:extLst>
      <p:ext uri="{BB962C8B-B14F-4D97-AF65-F5344CB8AC3E}">
        <p14:creationId xmlns:p14="http://schemas.microsoft.com/office/powerpoint/2010/main" val="419856765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ytuł 1"/>
          <p:cNvSpPr>
            <a:spLocks noGrp="1"/>
          </p:cNvSpPr>
          <p:nvPr>
            <p:ph type="title"/>
          </p:nvPr>
        </p:nvSpPr>
        <p:spPr>
          <a:xfrm>
            <a:off x="1809750" y="142876"/>
            <a:ext cx="8686800" cy="1000125"/>
          </a:xfrm>
        </p:spPr>
        <p:txBody>
          <a:bodyPr/>
          <a:lstStyle/>
          <a:p>
            <a:r>
              <a:rPr lang="pl-PL" altLang="pl-PL" sz="2000"/>
              <a:t>Nadzór nad spółdzielczymi kasami oszczędnościowo – kredytowymi  według ustawy o skok z 2009 r.</a:t>
            </a:r>
            <a:endParaRPr lang="en-GB" altLang="pl-PL" sz="2000"/>
          </a:p>
        </p:txBody>
      </p:sp>
      <p:sp>
        <p:nvSpPr>
          <p:cNvPr id="4" name="Elipsa 3"/>
          <p:cNvSpPr/>
          <p:nvPr/>
        </p:nvSpPr>
        <p:spPr>
          <a:xfrm>
            <a:off x="2135188" y="1341438"/>
            <a:ext cx="8286750" cy="5072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1"/>
          <a:lstStyle/>
          <a:p>
            <a:pPr algn="ctr" fontAlgn="base">
              <a:spcBef>
                <a:spcPct val="0"/>
              </a:spcBef>
              <a:spcAft>
                <a:spcPct val="0"/>
              </a:spcAft>
              <a:defRPr/>
            </a:pPr>
            <a:endParaRPr lang="en-GB">
              <a:solidFill>
                <a:srgbClr val="FFFF00"/>
              </a:solidFill>
            </a:endParaRPr>
          </a:p>
        </p:txBody>
      </p:sp>
      <p:sp>
        <p:nvSpPr>
          <p:cNvPr id="9" name="Elipsa 8"/>
          <p:cNvSpPr/>
          <p:nvPr/>
        </p:nvSpPr>
        <p:spPr>
          <a:xfrm>
            <a:off x="3000376" y="2133600"/>
            <a:ext cx="2447925" cy="350043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pl-PL">
                <a:solidFill>
                  <a:srgbClr val="FF0000"/>
                </a:solidFill>
              </a:rPr>
              <a:t>Nadzór nad innymi instytucjami finansowymi</a:t>
            </a:r>
            <a:endParaRPr lang="en-GB">
              <a:solidFill>
                <a:srgbClr val="FF0000"/>
              </a:solidFill>
            </a:endParaRPr>
          </a:p>
        </p:txBody>
      </p:sp>
      <p:sp>
        <p:nvSpPr>
          <p:cNvPr id="12" name="Prostokąt zaokrąglony 11"/>
          <p:cNvSpPr/>
          <p:nvPr/>
        </p:nvSpPr>
        <p:spPr>
          <a:xfrm>
            <a:off x="2063552" y="5301208"/>
            <a:ext cx="4286280" cy="571504"/>
          </a:xfrm>
          <a:prstGeom prst="roundRect">
            <a:avLst/>
          </a:prstGeom>
          <a:solidFill>
            <a:srgbClr val="FF0000"/>
          </a:solidFill>
          <a:scene3d>
            <a:camera prst="orthographicFront">
              <a:rot lat="0" lon="0" rev="1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pl-PL">
                <a:solidFill>
                  <a:srgbClr val="FFFFFF"/>
                </a:solidFill>
              </a:rPr>
              <a:t>Nadzór uzupełniający</a:t>
            </a:r>
            <a:endParaRPr lang="en-GB">
              <a:solidFill>
                <a:srgbClr val="FFFFFF"/>
              </a:solidFill>
            </a:endParaRPr>
          </a:p>
        </p:txBody>
      </p:sp>
      <p:sp>
        <p:nvSpPr>
          <p:cNvPr id="13" name="Elipsa 12"/>
          <p:cNvSpPr/>
          <p:nvPr/>
        </p:nvSpPr>
        <p:spPr>
          <a:xfrm>
            <a:off x="7391401" y="2133600"/>
            <a:ext cx="1857375" cy="3581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pl-PL">
                <a:solidFill>
                  <a:srgbClr val="FF0000"/>
                </a:solidFill>
              </a:rPr>
              <a:t>Nadzór nad SKOK i Kasą Krajową</a:t>
            </a:r>
            <a:endParaRPr lang="en-GB">
              <a:solidFill>
                <a:srgbClr val="FF0000"/>
              </a:solidFill>
            </a:endParaRPr>
          </a:p>
        </p:txBody>
      </p:sp>
      <p:sp>
        <p:nvSpPr>
          <p:cNvPr id="14" name="Prostokąt 13"/>
          <p:cNvSpPr/>
          <p:nvPr/>
        </p:nvSpPr>
        <p:spPr>
          <a:xfrm>
            <a:off x="5087938" y="1341438"/>
            <a:ext cx="2500312" cy="792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pl-PL">
                <a:solidFill>
                  <a:srgbClr val="FFFFFF"/>
                </a:solidFill>
              </a:rPr>
              <a:t>Nadzór zintegrowany wykonywany przez KNF</a:t>
            </a:r>
            <a:endParaRPr lang="en-GB">
              <a:solidFill>
                <a:srgbClr val="FFFFFF"/>
              </a:solidFill>
            </a:endParaRPr>
          </a:p>
        </p:txBody>
      </p:sp>
      <p:sp>
        <p:nvSpPr>
          <p:cNvPr id="15" name="Symbol zastępczy stopki 14"/>
          <p:cNvSpPr>
            <a:spLocks noGrp="1"/>
          </p:cNvSpPr>
          <p:nvPr>
            <p:ph type="ftr" sz="quarter" idx="11"/>
          </p:nvPr>
        </p:nvSpPr>
        <p:spPr/>
        <p:txBody>
          <a:bodyPr/>
          <a:lstStyle/>
          <a:p>
            <a:pPr>
              <a:defRPr/>
            </a:pPr>
            <a:r>
              <a:rPr lang="en-GB">
                <a:solidFill>
                  <a:srgbClr val="000000"/>
                </a:solidFill>
              </a:rPr>
              <a:t>witeks@prawo.uni.wroc.pl</a:t>
            </a:r>
          </a:p>
        </p:txBody>
      </p:sp>
    </p:spTree>
    <p:extLst>
      <p:ext uri="{BB962C8B-B14F-4D97-AF65-F5344CB8AC3E}">
        <p14:creationId xmlns:p14="http://schemas.microsoft.com/office/powerpoint/2010/main" val="36688542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ytuł 1"/>
          <p:cNvSpPr>
            <a:spLocks noGrp="1"/>
          </p:cNvSpPr>
          <p:nvPr>
            <p:ph type="title"/>
          </p:nvPr>
        </p:nvSpPr>
        <p:spPr>
          <a:xfrm>
            <a:off x="1809750" y="142876"/>
            <a:ext cx="8686800" cy="1000125"/>
          </a:xfrm>
        </p:spPr>
        <p:txBody>
          <a:bodyPr/>
          <a:lstStyle/>
          <a:p>
            <a:r>
              <a:rPr lang="pl-PL" altLang="pl-PL" sz="2000"/>
              <a:t>Nadzór nad spółdzielczymi kasami oszczędnościowo – kredytowymi  według ustawy o skok z 2009 r.</a:t>
            </a:r>
            <a:endParaRPr lang="en-GB" altLang="pl-PL" sz="2000"/>
          </a:p>
        </p:txBody>
      </p:sp>
      <p:sp>
        <p:nvSpPr>
          <p:cNvPr id="4" name="Elipsa 3"/>
          <p:cNvSpPr/>
          <p:nvPr/>
        </p:nvSpPr>
        <p:spPr>
          <a:xfrm>
            <a:off x="2135188" y="1341438"/>
            <a:ext cx="8286750" cy="5072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1"/>
          <a:lstStyle/>
          <a:p>
            <a:pPr algn="ctr" fontAlgn="base">
              <a:spcBef>
                <a:spcPct val="0"/>
              </a:spcBef>
              <a:spcAft>
                <a:spcPct val="0"/>
              </a:spcAft>
              <a:defRPr/>
            </a:pPr>
            <a:endParaRPr lang="en-GB">
              <a:solidFill>
                <a:srgbClr val="FFFF00"/>
              </a:solidFill>
            </a:endParaRPr>
          </a:p>
        </p:txBody>
      </p:sp>
      <p:sp>
        <p:nvSpPr>
          <p:cNvPr id="9" name="Elipsa 8"/>
          <p:cNvSpPr/>
          <p:nvPr/>
        </p:nvSpPr>
        <p:spPr>
          <a:xfrm>
            <a:off x="3216276" y="2133600"/>
            <a:ext cx="1871663" cy="350043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pl-PL">
                <a:solidFill>
                  <a:srgbClr val="FF0000"/>
                </a:solidFill>
              </a:rPr>
              <a:t>Kasa Krajowa</a:t>
            </a:r>
            <a:endParaRPr lang="en-GB">
              <a:solidFill>
                <a:srgbClr val="FF0000"/>
              </a:solidFill>
            </a:endParaRPr>
          </a:p>
        </p:txBody>
      </p:sp>
      <p:sp>
        <p:nvSpPr>
          <p:cNvPr id="13" name="Elipsa 12"/>
          <p:cNvSpPr/>
          <p:nvPr/>
        </p:nvSpPr>
        <p:spPr>
          <a:xfrm>
            <a:off x="7391401" y="2133600"/>
            <a:ext cx="1857375" cy="3581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pl-PL">
                <a:solidFill>
                  <a:srgbClr val="FF0000"/>
                </a:solidFill>
              </a:rPr>
              <a:t>SKOK-i</a:t>
            </a:r>
            <a:endParaRPr lang="en-GB">
              <a:solidFill>
                <a:srgbClr val="FF0000"/>
              </a:solidFill>
            </a:endParaRPr>
          </a:p>
        </p:txBody>
      </p:sp>
      <p:sp>
        <p:nvSpPr>
          <p:cNvPr id="14" name="Prostokąt 13"/>
          <p:cNvSpPr/>
          <p:nvPr/>
        </p:nvSpPr>
        <p:spPr>
          <a:xfrm>
            <a:off x="5087938" y="1341438"/>
            <a:ext cx="2500312" cy="792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pl-PL">
                <a:solidFill>
                  <a:srgbClr val="FFFFFF"/>
                </a:solidFill>
              </a:rPr>
              <a:t>Nadzór KNF</a:t>
            </a:r>
            <a:endParaRPr lang="en-GB">
              <a:solidFill>
                <a:srgbClr val="FFFFFF"/>
              </a:solidFill>
            </a:endParaRPr>
          </a:p>
        </p:txBody>
      </p:sp>
      <p:sp>
        <p:nvSpPr>
          <p:cNvPr id="15" name="Symbol zastępczy stopki 14"/>
          <p:cNvSpPr>
            <a:spLocks noGrp="1"/>
          </p:cNvSpPr>
          <p:nvPr>
            <p:ph type="ftr" sz="quarter" idx="11"/>
          </p:nvPr>
        </p:nvSpPr>
        <p:spPr/>
        <p:txBody>
          <a:bodyPr/>
          <a:lstStyle/>
          <a:p>
            <a:pPr>
              <a:defRPr/>
            </a:pPr>
            <a:r>
              <a:rPr lang="en-GB">
                <a:solidFill>
                  <a:srgbClr val="000000"/>
                </a:solidFill>
              </a:rPr>
              <a:t>witeks@prawo.uni.wroc.pl</a:t>
            </a:r>
          </a:p>
        </p:txBody>
      </p:sp>
      <p:sp>
        <p:nvSpPr>
          <p:cNvPr id="10" name="Strzałka w prawo 9"/>
          <p:cNvSpPr/>
          <p:nvPr/>
        </p:nvSpPr>
        <p:spPr>
          <a:xfrm>
            <a:off x="5159375" y="3573464"/>
            <a:ext cx="2160588" cy="93503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pl-PL">
                <a:solidFill>
                  <a:srgbClr val="000000"/>
                </a:solidFill>
              </a:rPr>
              <a:t>Kontrola</a:t>
            </a:r>
          </a:p>
        </p:txBody>
      </p:sp>
      <p:sp>
        <p:nvSpPr>
          <p:cNvPr id="16" name="Prostokąt 15"/>
          <p:cNvSpPr/>
          <p:nvPr/>
        </p:nvSpPr>
        <p:spPr>
          <a:xfrm>
            <a:off x="6989576" y="1996432"/>
            <a:ext cx="1512888" cy="1225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pl-PL">
                <a:solidFill>
                  <a:srgbClr val="FFFFFF"/>
                </a:solidFill>
              </a:rPr>
              <a:t>Zezwolenie + środki nadzorcze + kontrola</a:t>
            </a:r>
          </a:p>
        </p:txBody>
      </p:sp>
      <p:pic>
        <p:nvPicPr>
          <p:cNvPr id="3" name="Obraz 2"/>
          <p:cNvPicPr>
            <a:picLocks noChangeAspect="1"/>
          </p:cNvPicPr>
          <p:nvPr/>
        </p:nvPicPr>
        <p:blipFill>
          <a:blip r:embed="rId2" cstate="print"/>
          <a:stretch>
            <a:fillRect/>
          </a:stretch>
        </p:blipFill>
        <p:spPr>
          <a:xfrm>
            <a:off x="4071133" y="2011985"/>
            <a:ext cx="1603387" cy="1255885"/>
          </a:xfrm>
          <a:prstGeom prst="rect">
            <a:avLst/>
          </a:prstGeom>
        </p:spPr>
      </p:pic>
    </p:spTree>
    <p:extLst>
      <p:ext uri="{BB962C8B-B14F-4D97-AF65-F5344CB8AC3E}">
        <p14:creationId xmlns:p14="http://schemas.microsoft.com/office/powerpoint/2010/main" val="246302844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ymbol zastępczy zawartości 2"/>
          <p:cNvSpPr>
            <a:spLocks noGrp="1"/>
          </p:cNvSpPr>
          <p:nvPr>
            <p:ph idx="1"/>
          </p:nvPr>
        </p:nvSpPr>
        <p:spPr>
          <a:xfrm>
            <a:off x="1981200" y="981076"/>
            <a:ext cx="8229600" cy="5343525"/>
          </a:xfrm>
        </p:spPr>
        <p:txBody>
          <a:bodyPr/>
          <a:lstStyle/>
          <a:p>
            <a:pPr>
              <a:buFontTx/>
              <a:buNone/>
            </a:pPr>
            <a:r>
              <a:rPr lang="pl-PL" altLang="pl-PL"/>
              <a:t>Cel nadzoru nad każdą instytucją depozytowo – kredytową :</a:t>
            </a:r>
          </a:p>
          <a:p>
            <a:pPr>
              <a:buFontTx/>
              <a:buChar char="-"/>
            </a:pPr>
            <a:r>
              <a:rPr lang="pl-PL" altLang="pl-PL"/>
              <a:t>zapewnienie bezpieczeństwa wkładów powierzonych tej instytucji oraz, </a:t>
            </a:r>
          </a:p>
          <a:p>
            <a:pPr>
              <a:buFontTx/>
              <a:buChar char="-"/>
            </a:pPr>
            <a:r>
              <a:rPr lang="pl-PL" altLang="pl-PL"/>
              <a:t>zgodności działalności takiej instytucji z określonymi przepisami prawa. </a:t>
            </a:r>
          </a:p>
          <a:p>
            <a:pPr>
              <a:buFontTx/>
              <a:buNone/>
            </a:pPr>
            <a:endParaRPr lang="pl-PL" altLang="pl-PL"/>
          </a:p>
          <a:p>
            <a:pPr>
              <a:buFontTx/>
              <a:buNone/>
            </a:pPr>
            <a:r>
              <a:rPr lang="pl-PL" altLang="pl-PL"/>
              <a:t>!! podobieństwo regulacji art. 61 ust. 1 u.s.k.o.k. 2009 oraz art. 133 ust. 1 pr. bank. !!</a:t>
            </a:r>
          </a:p>
        </p:txBody>
      </p:sp>
      <p:sp>
        <p:nvSpPr>
          <p:cNvPr id="4" name="Symbol zastępczy stopki 3"/>
          <p:cNvSpPr>
            <a:spLocks noGrp="1"/>
          </p:cNvSpPr>
          <p:nvPr>
            <p:ph type="ftr" sz="quarter" idx="11"/>
          </p:nvPr>
        </p:nvSpPr>
        <p:spPr/>
        <p:txBody>
          <a:bodyPr/>
          <a:lstStyle/>
          <a:p>
            <a:pPr>
              <a:defRPr/>
            </a:pPr>
            <a:r>
              <a:rPr lang="en-GB">
                <a:solidFill>
                  <a:srgbClr val="000000"/>
                </a:solidFill>
              </a:rPr>
              <a:t>witeks@prawo.uni.wroc.pl</a:t>
            </a:r>
          </a:p>
        </p:txBody>
      </p:sp>
    </p:spTree>
    <p:extLst>
      <p:ext uri="{BB962C8B-B14F-4D97-AF65-F5344CB8AC3E}">
        <p14:creationId xmlns:p14="http://schemas.microsoft.com/office/powerpoint/2010/main" val="24199811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ymbol zastępczy zawartości 2"/>
          <p:cNvSpPr>
            <a:spLocks noGrp="1"/>
          </p:cNvSpPr>
          <p:nvPr>
            <p:ph idx="1"/>
          </p:nvPr>
        </p:nvSpPr>
        <p:spPr>
          <a:xfrm>
            <a:off x="1981200" y="188913"/>
            <a:ext cx="8229600" cy="5937250"/>
          </a:xfrm>
        </p:spPr>
        <p:txBody>
          <a:bodyPr/>
          <a:lstStyle/>
          <a:p>
            <a:pPr>
              <a:buFontTx/>
              <a:buNone/>
            </a:pPr>
            <a:r>
              <a:rPr lang="pl-PL" altLang="pl-PL" b="1"/>
              <a:t>Art. 60. Działalność kas i Kasy Krajowej podlega nadzorowi sprawowanemu przez Komisję Nadzoru Finansowego </a:t>
            </a:r>
            <a:r>
              <a:rPr lang="pl-PL" altLang="pl-PL"/>
              <a:t>w zakresie i na zasadach określonych w niniejszej ustawie i w ustawie z dnia 21 lipca 2006 r. o nadzorze nad rynkiem finansowym</a:t>
            </a:r>
          </a:p>
        </p:txBody>
      </p:sp>
    </p:spTree>
    <p:extLst>
      <p:ext uri="{BB962C8B-B14F-4D97-AF65-F5344CB8AC3E}">
        <p14:creationId xmlns:p14="http://schemas.microsoft.com/office/powerpoint/2010/main" val="149542872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ymbol zastępczy zawartości 2"/>
          <p:cNvSpPr>
            <a:spLocks noGrp="1"/>
          </p:cNvSpPr>
          <p:nvPr>
            <p:ph idx="1"/>
          </p:nvPr>
        </p:nvSpPr>
        <p:spPr>
          <a:xfrm>
            <a:off x="2127849" y="689724"/>
            <a:ext cx="8229600" cy="5505450"/>
          </a:xfrm>
        </p:spPr>
        <p:txBody>
          <a:bodyPr/>
          <a:lstStyle/>
          <a:p>
            <a:pPr>
              <a:buFontTx/>
              <a:buNone/>
            </a:pPr>
            <a:r>
              <a:rPr lang="pl-PL" altLang="pl-PL" sz="2000" b="1" dirty="0"/>
              <a:t>Art. 61. 1. Celem nadzoru nad kasami jest zapewnienie:</a:t>
            </a:r>
          </a:p>
          <a:p>
            <a:pPr>
              <a:buFontTx/>
              <a:buNone/>
            </a:pPr>
            <a:r>
              <a:rPr lang="pl-PL" altLang="pl-PL" sz="2000" dirty="0"/>
              <a:t>1. Celem nadzoru nad kasami jest zapewnienie:</a:t>
            </a:r>
          </a:p>
          <a:p>
            <a:pPr>
              <a:buFontTx/>
              <a:buNone/>
            </a:pPr>
            <a:r>
              <a:rPr lang="pl-PL" altLang="pl-PL" sz="2000" dirty="0"/>
              <a:t>1) stabilności finansowej kas;</a:t>
            </a:r>
          </a:p>
          <a:p>
            <a:pPr>
              <a:buFontTx/>
              <a:buNone/>
            </a:pPr>
            <a:r>
              <a:rPr lang="pl-PL" altLang="pl-PL" sz="2000" dirty="0"/>
              <a:t>2) prawidłowości prowadzonej przez kasy działalności finansowej;</a:t>
            </a:r>
          </a:p>
          <a:p>
            <a:pPr>
              <a:buFontTx/>
              <a:buNone/>
            </a:pPr>
            <a:r>
              <a:rPr lang="pl-PL" altLang="pl-PL" sz="2000" dirty="0"/>
              <a:t>3) bezpieczeństwa środków pieniężnych gromadzonych w kasach;</a:t>
            </a:r>
          </a:p>
          <a:p>
            <a:pPr>
              <a:buFontTx/>
              <a:buNone/>
            </a:pPr>
            <a:r>
              <a:rPr lang="pl-PL" altLang="pl-PL" sz="2000" dirty="0"/>
              <a:t>4) zgodności działalności kas z przepisami niniejszej ustawy;</a:t>
            </a:r>
          </a:p>
          <a:p>
            <a:pPr>
              <a:buFontTx/>
              <a:buNone/>
            </a:pPr>
            <a:r>
              <a:rPr lang="pl-PL" altLang="pl-PL" sz="2000" dirty="0"/>
              <a:t>5) zgodności działalności kas w zakresie określonym w art. 14 ust. 1 ustawy z dnia 19 sierpnia 2011 r. o usługach płatniczych.</a:t>
            </a:r>
          </a:p>
          <a:p>
            <a:pPr>
              <a:buFontTx/>
              <a:buNone/>
            </a:pPr>
            <a:r>
              <a:rPr lang="pl-PL" altLang="pl-PL" sz="2000" dirty="0"/>
              <a:t>2. Celem nadzoru nad Kasą Krajową jest zapewnienie:</a:t>
            </a:r>
          </a:p>
          <a:p>
            <a:pPr>
              <a:buFontTx/>
              <a:buNone/>
            </a:pPr>
            <a:r>
              <a:rPr lang="pl-PL" altLang="pl-PL" sz="2000" dirty="0"/>
              <a:t>1) stabilności finansowej Kasy Krajowej;</a:t>
            </a:r>
          </a:p>
          <a:p>
            <a:pPr>
              <a:buFontTx/>
              <a:buNone/>
            </a:pPr>
            <a:r>
              <a:rPr lang="pl-PL" altLang="pl-PL" sz="2000" dirty="0"/>
              <a:t>2) prawidłowości wykorzystania funduszu stabilizacyjnego oraz innych środków deponowanych przez kasy w Kasie Krajowej;</a:t>
            </a:r>
          </a:p>
          <a:p>
            <a:pPr>
              <a:buFontTx/>
              <a:buNone/>
            </a:pPr>
            <a:r>
              <a:rPr lang="pl-PL" altLang="pl-PL" sz="2000" dirty="0"/>
              <a:t>3) zgodności działalności Kasy Krajowej z przepisami niniejszej ustawy;</a:t>
            </a:r>
          </a:p>
          <a:p>
            <a:pPr>
              <a:buFontTx/>
              <a:buNone/>
            </a:pPr>
            <a:r>
              <a:rPr lang="pl-PL" altLang="pl-PL" sz="2000" dirty="0"/>
              <a:t>4) zgodności działalności Kasy Krajowej w zakresie określonym w art. 14 ust. 1 ustawy z dnia 19 sierpnia 2011 r. o usługach płatniczych.</a:t>
            </a:r>
            <a:endParaRPr lang="pl-PL" altLang="pl-PL" sz="2000" dirty="0"/>
          </a:p>
        </p:txBody>
      </p:sp>
    </p:spTree>
    <p:extLst>
      <p:ext uri="{BB962C8B-B14F-4D97-AF65-F5344CB8AC3E}">
        <p14:creationId xmlns:p14="http://schemas.microsoft.com/office/powerpoint/2010/main" val="96248955"/>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7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8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9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0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1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2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3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4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5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6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7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8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9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0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1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2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3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rzepływ">
  <a:themeElements>
    <a:clrScheme name="Przepły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Przepły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rzepły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0.xml><?xml version="1.0" encoding="utf-8"?>
<a:theme xmlns:a="http://schemas.openxmlformats.org/drawingml/2006/main" name="24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5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26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27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28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29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0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1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2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33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Przepływ">
  <a:themeElements>
    <a:clrScheme name="Przepły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Przepły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rzepły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0.xml><?xml version="1.0" encoding="utf-8"?>
<a:theme xmlns:a="http://schemas.openxmlformats.org/drawingml/2006/main" name="34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35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36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37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38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39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0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41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2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3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Przepływ">
  <a:themeElements>
    <a:clrScheme name="Przepły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Przepły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rzepły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0.xml><?xml version="1.0" encoding="utf-8"?>
<a:theme xmlns:a="http://schemas.openxmlformats.org/drawingml/2006/main" name="44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45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46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47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48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49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50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51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52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53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Przepływ">
  <a:themeElements>
    <a:clrScheme name="Przepły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Przepły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rzepły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0.xml><?xml version="1.0" encoding="utf-8"?>
<a:theme xmlns:a="http://schemas.openxmlformats.org/drawingml/2006/main" name="54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55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56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57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58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59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60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61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Przepływ">
  <a:themeElements>
    <a:clrScheme name="Przepły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Przepły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rzepły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4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Przepły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0.xml><?xml version="1.0" encoding="utf-8"?>
<a:themeOverride xmlns:a="http://schemas.openxmlformats.org/drawingml/2006/main">
  <a:clrScheme name="Przepły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Przepły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Przepły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Przepły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5.xml><?xml version="1.0" encoding="utf-8"?>
<a:themeOverride xmlns:a="http://schemas.openxmlformats.org/drawingml/2006/main">
  <a:clrScheme name="Przepły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6.xml><?xml version="1.0" encoding="utf-8"?>
<a:themeOverride xmlns:a="http://schemas.openxmlformats.org/drawingml/2006/main">
  <a:clrScheme name="Przepły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7.xml><?xml version="1.0" encoding="utf-8"?>
<a:themeOverride xmlns:a="http://schemas.openxmlformats.org/drawingml/2006/main">
  <a:clrScheme name="Przepły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8.xml><?xml version="1.0" encoding="utf-8"?>
<a:themeOverride xmlns:a="http://schemas.openxmlformats.org/drawingml/2006/main">
  <a:clrScheme name="Przepły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9.xml><?xml version="1.0" encoding="utf-8"?>
<a:themeOverride xmlns:a="http://schemas.openxmlformats.org/drawingml/2006/main">
  <a:clrScheme name="Przepły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487</TotalTime>
  <Words>15142</Words>
  <Application>Microsoft Office PowerPoint</Application>
  <PresentationFormat>Panoramiczny</PresentationFormat>
  <Paragraphs>1712</Paragraphs>
  <Slides>219</Slides>
  <Notes>0</Notes>
  <HiddenSlides>0</HiddenSlides>
  <MMClips>0</MMClips>
  <ScaleCrop>false</ScaleCrop>
  <HeadingPairs>
    <vt:vector size="8" baseType="variant">
      <vt:variant>
        <vt:lpstr>Używane czcionki</vt:lpstr>
      </vt:variant>
      <vt:variant>
        <vt:i4>8</vt:i4>
      </vt:variant>
      <vt:variant>
        <vt:lpstr>Motyw</vt:lpstr>
      </vt:variant>
      <vt:variant>
        <vt:i4>67</vt:i4>
      </vt:variant>
      <vt:variant>
        <vt:lpstr>Osadzone serwery OLE</vt:lpstr>
      </vt:variant>
      <vt:variant>
        <vt:i4>2</vt:i4>
      </vt:variant>
      <vt:variant>
        <vt:lpstr>Tytuły slajdów</vt:lpstr>
      </vt:variant>
      <vt:variant>
        <vt:i4>219</vt:i4>
      </vt:variant>
    </vt:vector>
  </HeadingPairs>
  <TitlesOfParts>
    <vt:vector size="296" baseType="lpstr">
      <vt:lpstr>Batang</vt:lpstr>
      <vt:lpstr>Arial</vt:lpstr>
      <vt:lpstr>Calibri</vt:lpstr>
      <vt:lpstr>Constantia</vt:lpstr>
      <vt:lpstr>Courier New</vt:lpstr>
      <vt:lpstr>Times New Roman</vt:lpstr>
      <vt:lpstr>Wingdings</vt:lpstr>
      <vt:lpstr>Wingdings 2</vt:lpstr>
      <vt:lpstr>Projekt domyślny</vt:lpstr>
      <vt:lpstr>1_Projekt domyślny</vt:lpstr>
      <vt:lpstr>Przepływ</vt:lpstr>
      <vt:lpstr>1_Przepływ</vt:lpstr>
      <vt:lpstr>2_Przepływ</vt:lpstr>
      <vt:lpstr>3_Przepływ</vt:lpstr>
      <vt:lpstr>4_Przepływ</vt:lpstr>
      <vt:lpstr>4_Projekt domyślny</vt:lpstr>
      <vt:lpstr>5_Projekt domyślny</vt:lpstr>
      <vt:lpstr>2_Projekt domyślny</vt:lpstr>
      <vt:lpstr>3_Projekt domyślny</vt:lpstr>
      <vt:lpstr>6_Projekt domyślny</vt:lpstr>
      <vt:lpstr>7_Projekt domyślny</vt:lpstr>
      <vt:lpstr>8_Projekt domyślny</vt:lpstr>
      <vt:lpstr>9_Projekt domyślny</vt:lpstr>
      <vt:lpstr>10_Projekt domyślny</vt:lpstr>
      <vt:lpstr>11_Projekt domyślny</vt:lpstr>
      <vt:lpstr>12_Projekt domyślny</vt:lpstr>
      <vt:lpstr>13_Projekt domyślny</vt:lpstr>
      <vt:lpstr>14_Projekt domyślny</vt:lpstr>
      <vt:lpstr>15_Projekt domyślny</vt:lpstr>
      <vt:lpstr>16_Projekt domyślny</vt:lpstr>
      <vt:lpstr>17_Projekt domyślny</vt:lpstr>
      <vt:lpstr>18_Projekt domyślny</vt:lpstr>
      <vt:lpstr>19_Projekt domyślny</vt:lpstr>
      <vt:lpstr>20_Projekt domyślny</vt:lpstr>
      <vt:lpstr>21_Projekt domyślny</vt:lpstr>
      <vt:lpstr>22_Projekt domyślny</vt:lpstr>
      <vt:lpstr>23_Projekt domyślny</vt:lpstr>
      <vt:lpstr>24_Projekt domyślny</vt:lpstr>
      <vt:lpstr>25_Projekt domyślny</vt:lpstr>
      <vt:lpstr>26_Projekt domyślny</vt:lpstr>
      <vt:lpstr>27_Projekt domyślny</vt:lpstr>
      <vt:lpstr>28_Projekt domyślny</vt:lpstr>
      <vt:lpstr>29_Projekt domyślny</vt:lpstr>
      <vt:lpstr>30_Projekt domyślny</vt:lpstr>
      <vt:lpstr>31_Projekt domyślny</vt:lpstr>
      <vt:lpstr>32_Projekt domyślny</vt:lpstr>
      <vt:lpstr>33_Projekt domyślny</vt:lpstr>
      <vt:lpstr>34_Projekt domyślny</vt:lpstr>
      <vt:lpstr>35_Projekt domyślny</vt:lpstr>
      <vt:lpstr>36_Projekt domyślny</vt:lpstr>
      <vt:lpstr>37_Projekt domyślny</vt:lpstr>
      <vt:lpstr>38_Projekt domyślny</vt:lpstr>
      <vt:lpstr>39_Projekt domyślny</vt:lpstr>
      <vt:lpstr>40_Projekt domyślny</vt:lpstr>
      <vt:lpstr>41_Projekt domyślny</vt:lpstr>
      <vt:lpstr>42_Projekt domyślny</vt:lpstr>
      <vt:lpstr>43_Projekt domyślny</vt:lpstr>
      <vt:lpstr>44_Projekt domyślny</vt:lpstr>
      <vt:lpstr>45_Projekt domyślny</vt:lpstr>
      <vt:lpstr>46_Projekt domyślny</vt:lpstr>
      <vt:lpstr>47_Projekt domyślny</vt:lpstr>
      <vt:lpstr>48_Projekt domyślny</vt:lpstr>
      <vt:lpstr>49_Projekt domyślny</vt:lpstr>
      <vt:lpstr>50_Projekt domyślny</vt:lpstr>
      <vt:lpstr>51_Projekt domyślny</vt:lpstr>
      <vt:lpstr>52_Projekt domyślny</vt:lpstr>
      <vt:lpstr>53_Projekt domyślny</vt:lpstr>
      <vt:lpstr>54_Projekt domyślny</vt:lpstr>
      <vt:lpstr>55_Projekt domyślny</vt:lpstr>
      <vt:lpstr>56_Projekt domyślny</vt:lpstr>
      <vt:lpstr>57_Projekt domyślny</vt:lpstr>
      <vt:lpstr>58_Projekt domyślny</vt:lpstr>
      <vt:lpstr>59_Projekt domyślny</vt:lpstr>
      <vt:lpstr>60_Projekt domyślny</vt:lpstr>
      <vt:lpstr>61_Projekt domyślny</vt:lpstr>
      <vt:lpstr>Microsoft Word Document</vt:lpstr>
      <vt:lpstr>Document</vt:lpstr>
      <vt:lpstr>Prawo rynku finansowego</vt:lpstr>
      <vt:lpstr>Podstawowa literatura</vt:lpstr>
      <vt:lpstr>Literatura uzupełniająca</vt:lpstr>
      <vt:lpstr>Plan wykładu</vt:lpstr>
      <vt:lpstr>Prawo bankowe a prawo rynku finansowego</vt:lpstr>
      <vt:lpstr>Prawo bankowe a prawo rynku finansowego</vt:lpstr>
      <vt:lpstr>Prawo bankowe a prawo rynku finansowego</vt:lpstr>
      <vt:lpstr>Prawo rynku finansowego</vt:lpstr>
      <vt:lpstr>Prawo rynku finansowego</vt:lpstr>
      <vt:lpstr>Źródła prawa rynku finansowego</vt:lpstr>
      <vt:lpstr>Źródła prawa rynku finansowego</vt:lpstr>
      <vt:lpstr>Prezentacja programu PowerPoint</vt:lpstr>
      <vt:lpstr>Prezentacja programu PowerPoint</vt:lpstr>
      <vt:lpstr>Prezentacja programu PowerPoint</vt:lpstr>
      <vt:lpstr>Prezentacja programu PowerPoint</vt:lpstr>
      <vt:lpstr>Źródła prawa – prawo bankowe</vt:lpstr>
      <vt:lpstr>Prezentacja programu PowerPoint</vt:lpstr>
      <vt:lpstr>Źródła prawa (prawo bankowe)</vt:lpstr>
      <vt:lpstr>Źródła prawa (prawo bankowe)</vt:lpstr>
      <vt:lpstr>Źródła prawa (prawo bankowe)</vt:lpstr>
      <vt:lpstr>System finansowy Polski i Unii Europejskiej – Jednolity Rynek Finansowy</vt:lpstr>
      <vt:lpstr>Jednolity Rynek Finansowy</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Instytucje finansowe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Czynności bankowe</vt:lpstr>
      <vt:lpstr>Prezentacja programu PowerPoint</vt:lpstr>
      <vt:lpstr>Prezentacja programu PowerPoint</vt:lpstr>
      <vt:lpstr>ochrona nazwy „bank” lub „kasa”</vt:lpstr>
      <vt:lpstr>Sankcje za wykonywanie czynności bankowych bez zezwolenia</vt:lpstr>
      <vt:lpstr>Prezentacja programu PowerPoint</vt:lpstr>
      <vt:lpstr>Rodzaje banków</vt:lpstr>
      <vt:lpstr>Prezentacja programu PowerPoint</vt:lpstr>
      <vt:lpstr>Prezentacja programu PowerPoint</vt:lpstr>
      <vt:lpstr>Prezentacja programu PowerPoint</vt:lpstr>
      <vt:lpstr>Prezentacja programu PowerPoint</vt:lpstr>
      <vt:lpstr>Założenia szczegółowe polskiego modelu bankowości hipotecznej*</vt:lpstr>
      <vt:lpstr>Prezentacja programu PowerPoint</vt:lpstr>
      <vt:lpstr>Bank spółdzielczy</vt:lpstr>
      <vt:lpstr>Prezentacja programu PowerPoint</vt:lpstr>
      <vt:lpstr>Prezentacja programu PowerPoint</vt:lpstr>
      <vt:lpstr>Prezentacja programu PowerPoint</vt:lpstr>
      <vt:lpstr>Prezentacja programu PowerPoint</vt:lpstr>
      <vt:lpstr>Prezentacja programu PowerPoint</vt:lpstr>
      <vt:lpstr>Bank zrzeszający</vt:lpstr>
      <vt:lpstr>Prezentacja programu PowerPoint</vt:lpstr>
      <vt:lpstr>5.1. Pojęcie i status prawny systemu ochrony</vt:lpstr>
      <vt:lpstr>Schemat systemu ochrony (w modelu bank zrzeszający + jednostka zarządzająca jako spółdzielnia + zrzeszone banki spółdzielcze)</vt:lpstr>
      <vt:lpstr>Schemat systemu ochrony (w modelu bank zrzeszający + jednostka zarządzająca jako spółdzielnia + zrzeszone banki spółdzielcze) – mechanizm płynnościowy i wsparcie wypłacalności</vt:lpstr>
      <vt:lpstr>Schemat systemu ochrony (w modelu bank zrzeszający + jednostka zarządzająca jako spółdzielnia + zrzeszone banki spółdzielcze) – organizacja i ustrój </vt:lpstr>
      <vt:lpstr>Schemat zrzeszenia zintegrowanego</vt:lpstr>
      <vt:lpstr>Tworzenie banków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Zakładanie banków w formie spółki akcyjnej</vt:lpstr>
      <vt:lpstr>Zakładanie banków w formie spółki akcyjnej</vt:lpstr>
      <vt:lpstr>Prezentacja programu PowerPoint</vt:lpstr>
      <vt:lpstr>Prezentacja programu PowerPoint</vt:lpstr>
      <vt:lpstr>Prezentacja programu PowerPoint</vt:lpstr>
      <vt:lpstr>Prezentacja programu PowerPoint</vt:lpstr>
      <vt:lpstr>Tworzenie banku państwowego</vt:lpstr>
      <vt:lpstr>Banki spółdzielcze</vt:lpstr>
      <vt:lpstr>Łączenie i dzielenie banków</vt:lpstr>
      <vt:lpstr>Prezentacja programu PowerPoint</vt:lpstr>
      <vt:lpstr>Spółdzielcze Kasy Oszczędnościowo - Kredytowe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Nadzór nad spółdzielczymi kasami oszczędnościowo – kredytowymi  według ustawy o skok z 2009 r.</vt:lpstr>
      <vt:lpstr>Nadzór nad spółdzielczymi kasami oszczędnościowo – kredytowymi  według ustawy o skok z 2009 r.</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NBP</vt:lpstr>
      <vt:lpstr>Prezentacja programu PowerPoint</vt:lpstr>
      <vt:lpstr>Prezentacja programu PowerPoint</vt:lpstr>
      <vt:lpstr>Prezentacja programu PowerPoint</vt:lpstr>
      <vt:lpstr>Prezentacja programu PowerPoint</vt:lpstr>
      <vt:lpstr>Zadania NBP według Konstytucji i ustawy o NBP</vt:lpstr>
      <vt:lpstr>Prezentacja programu PowerPoint</vt:lpstr>
      <vt:lpstr>Prezentacja programu PowerPoint</vt:lpstr>
      <vt:lpstr>Prezentacja programu PowerPoint</vt:lpstr>
      <vt:lpstr>Forma organizacyjno-prawna NBP</vt:lpstr>
      <vt:lpstr>Forma organizacyjno-prawna NBP</vt:lpstr>
      <vt:lpstr>organy NBP</vt:lpstr>
      <vt:lpstr>Prezentacja programu PowerPoint</vt:lpstr>
      <vt:lpstr>NBP a Unia Europejska</vt:lpstr>
      <vt:lpstr>Europejski Bank Centralny i Europejski System Banków Centralnych</vt:lpstr>
      <vt:lpstr>Europejski Bank Centralny i Europejski System Banków Centralnych</vt:lpstr>
      <vt:lpstr>Prezentacja programu PowerPoint</vt:lpstr>
      <vt:lpstr>Europejski Bank Centralny i Europejski System Banków Centralnych</vt:lpstr>
      <vt:lpstr>Europejski Bank Centralny i Europejski System Banków Centralnych</vt:lpstr>
      <vt:lpstr>Europejski Bank Centralny i Europejski System Banków Centralnych</vt:lpstr>
      <vt:lpstr>Europejski Bank Centralny i Europejski System Banków Centralnych</vt:lpstr>
      <vt:lpstr>Europejski Bank Centralny i Europejski System Banków Centralnych</vt:lpstr>
      <vt:lpstr>Europejski Bank Centralny i Europejski System Banków Centralnych</vt:lpstr>
      <vt:lpstr>Prezentacja programu PowerPoint</vt:lpstr>
      <vt:lpstr>Zintegrowany nadzór finansowy</vt:lpstr>
      <vt:lpstr>Europejski System Nadzoru Finansowego</vt:lpstr>
      <vt:lpstr>Prezentacja programu PowerPoint</vt:lpstr>
      <vt:lpstr>Zintegrowany nadzór finansowy</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Sąd polubowny przy KNF</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Nadzór bankowy - zagadnienia ogólne</vt:lpstr>
      <vt:lpstr>Prezentacja programu PowerPoint</vt:lpstr>
      <vt:lpstr>Nadzór bankowy - Bazylejski Komitet ds. Nadzoru Bankowego</vt:lpstr>
      <vt:lpstr>Prezentacja programu PowerPoint</vt:lpstr>
      <vt:lpstr>Nadzór bankowy - Bazylejski Komitet ds. Nadzoru Bankowego)</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Środki nadzorcze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Nadzór skonsolidowany </vt:lpstr>
      <vt:lpstr>Prezentacja programu PowerPoint</vt:lpstr>
      <vt:lpstr>Prezentacja programu PowerPoint</vt:lpstr>
      <vt:lpstr>Prezentacja programu PowerPoint</vt:lpstr>
      <vt:lpstr>Nadzór uzupełniający</vt:lpstr>
      <vt:lpstr>Prezentacja programu PowerPoint</vt:lpstr>
      <vt:lpstr>Prezentacja programu PowerPoint</vt:lpstr>
      <vt:lpstr>Sieć bezpieczeństwa finansowego</vt:lpstr>
      <vt:lpstr>Prezentacja programu PowerPoint</vt:lpstr>
      <vt:lpstr>Prezentacja programu PowerPoint</vt:lpstr>
      <vt:lpstr>Instytucje pieniądza elektronicznego, instytucje płatnicze oraz biura usług płatniczych</vt:lpstr>
      <vt:lpstr>Prezentacja programu PowerPoint</vt:lpstr>
      <vt:lpstr>Prezentacja programu PowerPoint</vt:lpstr>
      <vt:lpstr>Prezentacja programu PowerPoint</vt:lpstr>
      <vt:lpstr>Definicja legalna instytucji pieniądza elektronicznego</vt:lpstr>
      <vt:lpstr>Prezentacja programu PowerPoint</vt:lpstr>
      <vt:lpstr>Definicja legalna instytucji pieniądza elektronicznego</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Towarzystwa Funduszy Inwestycyjnych (TFI) oraz fundusze inwestycyjne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Dezpozytariusz</vt:lpstr>
      <vt:lpstr>Prezentacja programu PowerPoint</vt:lpstr>
      <vt:lpstr>TFI</vt:lpstr>
      <vt:lpstr>Czynność bankowa przyjmowania wkładów pieniężnych a umowa rachunku bankowego</vt:lpstr>
      <vt:lpstr>Rachunek bankowy w znaczeniu formalnym i materialnym</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 bankowy i kredytowy</dc:title>
  <dc:creator>Witold Srokosz</dc:creator>
  <cp:lastModifiedBy>Witold Srokosz</cp:lastModifiedBy>
  <cp:revision>535</cp:revision>
  <dcterms:created xsi:type="dcterms:W3CDTF">2018-02-21T20:22:57Z</dcterms:created>
  <dcterms:modified xsi:type="dcterms:W3CDTF">2019-05-28T20:40:20Z</dcterms:modified>
</cp:coreProperties>
</file>