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2" r:id="rId12"/>
    <p:sldId id="266" r:id="rId13"/>
    <p:sldId id="267" r:id="rId14"/>
    <p:sldId id="268" r:id="rId15"/>
    <p:sldId id="269" r:id="rId16"/>
    <p:sldId id="270" r:id="rId17"/>
    <p:sldId id="271"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839578-60B5-4C2C-BCFA-9D10B2155F75}" type="doc">
      <dgm:prSet loTypeId="urn:microsoft.com/office/officeart/2005/8/layout/pyramid1" loCatId="pyramid" qsTypeId="urn:microsoft.com/office/officeart/2005/8/quickstyle/simple1" qsCatId="simple" csTypeId="urn:microsoft.com/office/officeart/2005/8/colors/accent1_2" csCatId="accent1" phldr="1"/>
      <dgm:spPr/>
    </dgm:pt>
    <dgm:pt modelId="{EF6C7A3F-69B9-4E20-97D4-0E130F0A6A84}">
      <dgm:prSet phldrT="[Tekst]"/>
      <dgm:spPr/>
      <dgm:t>
        <a:bodyPr/>
        <a:lstStyle/>
        <a:p>
          <a:r>
            <a:rPr lang="pl-PL" dirty="0"/>
            <a:t>Ustawa</a:t>
          </a:r>
        </a:p>
      </dgm:t>
    </dgm:pt>
    <dgm:pt modelId="{82AECD0A-0255-4EF8-B8D3-26E2A56954A8}" type="parTrans" cxnId="{9142FEA9-D9BE-4D98-ABD1-A988BD0DB5E6}">
      <dgm:prSet/>
      <dgm:spPr/>
      <dgm:t>
        <a:bodyPr/>
        <a:lstStyle/>
        <a:p>
          <a:endParaRPr lang="pl-PL"/>
        </a:p>
      </dgm:t>
    </dgm:pt>
    <dgm:pt modelId="{ACB4A1BE-DAD2-4CBA-A664-33A9899616A5}" type="sibTrans" cxnId="{9142FEA9-D9BE-4D98-ABD1-A988BD0DB5E6}">
      <dgm:prSet/>
      <dgm:spPr/>
      <dgm:t>
        <a:bodyPr/>
        <a:lstStyle/>
        <a:p>
          <a:endParaRPr lang="pl-PL"/>
        </a:p>
      </dgm:t>
    </dgm:pt>
    <dgm:pt modelId="{62EA5DF7-360E-4C7F-B130-2855A9B79392}">
      <dgm:prSet phldrT="[Tekst]"/>
      <dgm:spPr/>
      <dgm:t>
        <a:bodyPr/>
        <a:lstStyle/>
        <a:p>
          <a:r>
            <a:rPr lang="pl-PL" dirty="0"/>
            <a:t>Zasady współżycia społecznego</a:t>
          </a:r>
        </a:p>
      </dgm:t>
    </dgm:pt>
    <dgm:pt modelId="{F3EB91A6-E328-455C-9F8F-05CB8086D74E}" type="parTrans" cxnId="{98339005-6A5F-47D2-BDE6-8BAD7FF7E9CD}">
      <dgm:prSet/>
      <dgm:spPr/>
      <dgm:t>
        <a:bodyPr/>
        <a:lstStyle/>
        <a:p>
          <a:endParaRPr lang="pl-PL"/>
        </a:p>
      </dgm:t>
    </dgm:pt>
    <dgm:pt modelId="{A2108C2F-0414-46A2-9121-109E29B07055}" type="sibTrans" cxnId="{98339005-6A5F-47D2-BDE6-8BAD7FF7E9CD}">
      <dgm:prSet/>
      <dgm:spPr/>
      <dgm:t>
        <a:bodyPr/>
        <a:lstStyle/>
        <a:p>
          <a:endParaRPr lang="pl-PL"/>
        </a:p>
      </dgm:t>
    </dgm:pt>
    <dgm:pt modelId="{F4065055-ABF0-41BE-8590-91C0E36B0DE9}">
      <dgm:prSet phldrT="[Tekst]"/>
      <dgm:spPr/>
      <dgm:t>
        <a:bodyPr/>
        <a:lstStyle/>
        <a:p>
          <a:r>
            <a:rPr lang="pl-PL" dirty="0"/>
            <a:t>Społeczno-gospodarcze przeznaczenie prawa</a:t>
          </a:r>
        </a:p>
      </dgm:t>
    </dgm:pt>
    <dgm:pt modelId="{B182EA27-499A-4DDC-BFB0-DCE4A9C8E8A1}" type="parTrans" cxnId="{73D635D3-9E5F-4DA9-BEE0-E08FBC66BE3A}">
      <dgm:prSet/>
      <dgm:spPr/>
      <dgm:t>
        <a:bodyPr/>
        <a:lstStyle/>
        <a:p>
          <a:endParaRPr lang="pl-PL"/>
        </a:p>
      </dgm:t>
    </dgm:pt>
    <dgm:pt modelId="{9CA35488-0ED4-4E4D-9B92-B3013150DA52}" type="sibTrans" cxnId="{73D635D3-9E5F-4DA9-BEE0-E08FBC66BE3A}">
      <dgm:prSet/>
      <dgm:spPr/>
      <dgm:t>
        <a:bodyPr/>
        <a:lstStyle/>
        <a:p>
          <a:endParaRPr lang="pl-PL"/>
        </a:p>
      </dgm:t>
    </dgm:pt>
    <dgm:pt modelId="{7F84580E-7316-4A0D-8498-3DE2E415BD2D}" type="pres">
      <dgm:prSet presAssocID="{E0839578-60B5-4C2C-BCFA-9D10B2155F75}" presName="Name0" presStyleCnt="0">
        <dgm:presLayoutVars>
          <dgm:dir/>
          <dgm:animLvl val="lvl"/>
          <dgm:resizeHandles val="exact"/>
        </dgm:presLayoutVars>
      </dgm:prSet>
      <dgm:spPr/>
    </dgm:pt>
    <dgm:pt modelId="{FDBB96C4-C391-4535-BD1E-63343A3854D5}" type="pres">
      <dgm:prSet presAssocID="{EF6C7A3F-69B9-4E20-97D4-0E130F0A6A84}" presName="Name8" presStyleCnt="0"/>
      <dgm:spPr/>
    </dgm:pt>
    <dgm:pt modelId="{E800059D-6880-4CD8-9FF5-CDDA590EC337}" type="pres">
      <dgm:prSet presAssocID="{EF6C7A3F-69B9-4E20-97D4-0E130F0A6A84}" presName="level" presStyleLbl="node1" presStyleIdx="0" presStyleCnt="3">
        <dgm:presLayoutVars>
          <dgm:chMax val="1"/>
          <dgm:bulletEnabled val="1"/>
        </dgm:presLayoutVars>
      </dgm:prSet>
      <dgm:spPr/>
    </dgm:pt>
    <dgm:pt modelId="{85E85D07-EDDC-48A1-B631-70D2C5AF9CD9}" type="pres">
      <dgm:prSet presAssocID="{EF6C7A3F-69B9-4E20-97D4-0E130F0A6A84}" presName="levelTx" presStyleLbl="revTx" presStyleIdx="0" presStyleCnt="0">
        <dgm:presLayoutVars>
          <dgm:chMax val="1"/>
          <dgm:bulletEnabled val="1"/>
        </dgm:presLayoutVars>
      </dgm:prSet>
      <dgm:spPr/>
    </dgm:pt>
    <dgm:pt modelId="{0D1DD470-7D12-4D27-85E4-0482A30AC1B2}" type="pres">
      <dgm:prSet presAssocID="{62EA5DF7-360E-4C7F-B130-2855A9B79392}" presName="Name8" presStyleCnt="0"/>
      <dgm:spPr/>
    </dgm:pt>
    <dgm:pt modelId="{8626A1C8-44C2-4C4B-9AF4-B5FCC561683D}" type="pres">
      <dgm:prSet presAssocID="{62EA5DF7-360E-4C7F-B130-2855A9B79392}" presName="level" presStyleLbl="node1" presStyleIdx="1" presStyleCnt="3">
        <dgm:presLayoutVars>
          <dgm:chMax val="1"/>
          <dgm:bulletEnabled val="1"/>
        </dgm:presLayoutVars>
      </dgm:prSet>
      <dgm:spPr/>
    </dgm:pt>
    <dgm:pt modelId="{8C382F39-6812-49BB-BFC9-96F038C72125}" type="pres">
      <dgm:prSet presAssocID="{62EA5DF7-360E-4C7F-B130-2855A9B79392}" presName="levelTx" presStyleLbl="revTx" presStyleIdx="0" presStyleCnt="0">
        <dgm:presLayoutVars>
          <dgm:chMax val="1"/>
          <dgm:bulletEnabled val="1"/>
        </dgm:presLayoutVars>
      </dgm:prSet>
      <dgm:spPr/>
    </dgm:pt>
    <dgm:pt modelId="{AF4B4A94-DCEF-46CE-AD3A-622CC70F5D30}" type="pres">
      <dgm:prSet presAssocID="{F4065055-ABF0-41BE-8590-91C0E36B0DE9}" presName="Name8" presStyleCnt="0"/>
      <dgm:spPr/>
    </dgm:pt>
    <dgm:pt modelId="{751F70AA-D7F5-49B4-ACE4-B1D457FC9A68}" type="pres">
      <dgm:prSet presAssocID="{F4065055-ABF0-41BE-8590-91C0E36B0DE9}" presName="level" presStyleLbl="node1" presStyleIdx="2" presStyleCnt="3">
        <dgm:presLayoutVars>
          <dgm:chMax val="1"/>
          <dgm:bulletEnabled val="1"/>
        </dgm:presLayoutVars>
      </dgm:prSet>
      <dgm:spPr/>
    </dgm:pt>
    <dgm:pt modelId="{B7F487EB-DF8A-4F14-9C91-721C2EC83EBE}" type="pres">
      <dgm:prSet presAssocID="{F4065055-ABF0-41BE-8590-91C0E36B0DE9}" presName="levelTx" presStyleLbl="revTx" presStyleIdx="0" presStyleCnt="0">
        <dgm:presLayoutVars>
          <dgm:chMax val="1"/>
          <dgm:bulletEnabled val="1"/>
        </dgm:presLayoutVars>
      </dgm:prSet>
      <dgm:spPr/>
    </dgm:pt>
  </dgm:ptLst>
  <dgm:cxnLst>
    <dgm:cxn modelId="{50FB8D01-83D7-4620-BC05-65D3C2A6BF7A}" type="presOf" srcId="{EF6C7A3F-69B9-4E20-97D4-0E130F0A6A84}" destId="{85E85D07-EDDC-48A1-B631-70D2C5AF9CD9}" srcOrd="1" destOrd="0" presId="urn:microsoft.com/office/officeart/2005/8/layout/pyramid1"/>
    <dgm:cxn modelId="{98339005-6A5F-47D2-BDE6-8BAD7FF7E9CD}" srcId="{E0839578-60B5-4C2C-BCFA-9D10B2155F75}" destId="{62EA5DF7-360E-4C7F-B130-2855A9B79392}" srcOrd="1" destOrd="0" parTransId="{F3EB91A6-E328-455C-9F8F-05CB8086D74E}" sibTransId="{A2108C2F-0414-46A2-9121-109E29B07055}"/>
    <dgm:cxn modelId="{8CE40763-0BA9-44D3-AE22-23A7387F05B7}" type="presOf" srcId="{F4065055-ABF0-41BE-8590-91C0E36B0DE9}" destId="{B7F487EB-DF8A-4F14-9C91-721C2EC83EBE}" srcOrd="1" destOrd="0" presId="urn:microsoft.com/office/officeart/2005/8/layout/pyramid1"/>
    <dgm:cxn modelId="{6F62E166-2544-4DDA-9AE5-D1799F1A03E7}" type="presOf" srcId="{EF6C7A3F-69B9-4E20-97D4-0E130F0A6A84}" destId="{E800059D-6880-4CD8-9FF5-CDDA590EC337}" srcOrd="0" destOrd="0" presId="urn:microsoft.com/office/officeart/2005/8/layout/pyramid1"/>
    <dgm:cxn modelId="{DD443077-540C-47F7-8B88-38B6223022F8}" type="presOf" srcId="{62EA5DF7-360E-4C7F-B130-2855A9B79392}" destId="{8C382F39-6812-49BB-BFC9-96F038C72125}" srcOrd="1" destOrd="0" presId="urn:microsoft.com/office/officeart/2005/8/layout/pyramid1"/>
    <dgm:cxn modelId="{CE556090-C6BE-430A-B287-3B5D1AF01C2F}" type="presOf" srcId="{62EA5DF7-360E-4C7F-B130-2855A9B79392}" destId="{8626A1C8-44C2-4C4B-9AF4-B5FCC561683D}" srcOrd="0" destOrd="0" presId="urn:microsoft.com/office/officeart/2005/8/layout/pyramid1"/>
    <dgm:cxn modelId="{9142FEA9-D9BE-4D98-ABD1-A988BD0DB5E6}" srcId="{E0839578-60B5-4C2C-BCFA-9D10B2155F75}" destId="{EF6C7A3F-69B9-4E20-97D4-0E130F0A6A84}" srcOrd="0" destOrd="0" parTransId="{82AECD0A-0255-4EF8-B8D3-26E2A56954A8}" sibTransId="{ACB4A1BE-DAD2-4CBA-A664-33A9899616A5}"/>
    <dgm:cxn modelId="{73D635D3-9E5F-4DA9-BEE0-E08FBC66BE3A}" srcId="{E0839578-60B5-4C2C-BCFA-9D10B2155F75}" destId="{F4065055-ABF0-41BE-8590-91C0E36B0DE9}" srcOrd="2" destOrd="0" parTransId="{B182EA27-499A-4DDC-BFB0-DCE4A9C8E8A1}" sibTransId="{9CA35488-0ED4-4E4D-9B92-B3013150DA52}"/>
    <dgm:cxn modelId="{AEBF03D4-ECE0-4ADE-A945-9CD8DD03FDA6}" type="presOf" srcId="{E0839578-60B5-4C2C-BCFA-9D10B2155F75}" destId="{7F84580E-7316-4A0D-8498-3DE2E415BD2D}" srcOrd="0" destOrd="0" presId="urn:microsoft.com/office/officeart/2005/8/layout/pyramid1"/>
    <dgm:cxn modelId="{FC1B9CF0-96FB-4020-8040-D02A958CCB8D}" type="presOf" srcId="{F4065055-ABF0-41BE-8590-91C0E36B0DE9}" destId="{751F70AA-D7F5-49B4-ACE4-B1D457FC9A68}" srcOrd="0" destOrd="0" presId="urn:microsoft.com/office/officeart/2005/8/layout/pyramid1"/>
    <dgm:cxn modelId="{A9792712-DBC3-45BB-88FC-F4A1C78B4EBB}" type="presParOf" srcId="{7F84580E-7316-4A0D-8498-3DE2E415BD2D}" destId="{FDBB96C4-C391-4535-BD1E-63343A3854D5}" srcOrd="0" destOrd="0" presId="urn:microsoft.com/office/officeart/2005/8/layout/pyramid1"/>
    <dgm:cxn modelId="{ADC8FB24-5EAF-4E9D-95DD-FCCD1309E826}" type="presParOf" srcId="{FDBB96C4-C391-4535-BD1E-63343A3854D5}" destId="{E800059D-6880-4CD8-9FF5-CDDA590EC337}" srcOrd="0" destOrd="0" presId="urn:microsoft.com/office/officeart/2005/8/layout/pyramid1"/>
    <dgm:cxn modelId="{47B17DEF-DB7B-45CF-B815-284919E1ABCB}" type="presParOf" srcId="{FDBB96C4-C391-4535-BD1E-63343A3854D5}" destId="{85E85D07-EDDC-48A1-B631-70D2C5AF9CD9}" srcOrd="1" destOrd="0" presId="urn:microsoft.com/office/officeart/2005/8/layout/pyramid1"/>
    <dgm:cxn modelId="{A8A2BAE3-0A05-41C6-9A05-A4438B1BF1ED}" type="presParOf" srcId="{7F84580E-7316-4A0D-8498-3DE2E415BD2D}" destId="{0D1DD470-7D12-4D27-85E4-0482A30AC1B2}" srcOrd="1" destOrd="0" presId="urn:microsoft.com/office/officeart/2005/8/layout/pyramid1"/>
    <dgm:cxn modelId="{9FDE5B84-8E55-4D02-824E-8665D307840D}" type="presParOf" srcId="{0D1DD470-7D12-4D27-85E4-0482A30AC1B2}" destId="{8626A1C8-44C2-4C4B-9AF4-B5FCC561683D}" srcOrd="0" destOrd="0" presId="urn:microsoft.com/office/officeart/2005/8/layout/pyramid1"/>
    <dgm:cxn modelId="{67C622C7-AB3E-4ED0-9004-CA5B6A12DF6B}" type="presParOf" srcId="{0D1DD470-7D12-4D27-85E4-0482A30AC1B2}" destId="{8C382F39-6812-49BB-BFC9-96F038C72125}" srcOrd="1" destOrd="0" presId="urn:microsoft.com/office/officeart/2005/8/layout/pyramid1"/>
    <dgm:cxn modelId="{5116B3A6-2C76-4A13-804B-DC9F9BD29E61}" type="presParOf" srcId="{7F84580E-7316-4A0D-8498-3DE2E415BD2D}" destId="{AF4B4A94-DCEF-46CE-AD3A-622CC70F5D30}" srcOrd="2" destOrd="0" presId="urn:microsoft.com/office/officeart/2005/8/layout/pyramid1"/>
    <dgm:cxn modelId="{6952C2AA-940D-48CE-BD49-11CBB5D88AFF}" type="presParOf" srcId="{AF4B4A94-DCEF-46CE-AD3A-622CC70F5D30}" destId="{751F70AA-D7F5-49B4-ACE4-B1D457FC9A68}" srcOrd="0" destOrd="0" presId="urn:microsoft.com/office/officeart/2005/8/layout/pyramid1"/>
    <dgm:cxn modelId="{C461F36E-7D59-4F33-8990-DA96EE835F7B}" type="presParOf" srcId="{AF4B4A94-DCEF-46CE-AD3A-622CC70F5D30}" destId="{B7F487EB-DF8A-4F14-9C91-721C2EC83EB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520491-008A-4E2A-BA74-BDC4C781C5B8}"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20E86C65-0B8C-4968-8F02-4F9F170A4BF0}">
      <dgm:prSet/>
      <dgm:spPr/>
      <dgm:t>
        <a:bodyPr/>
        <a:lstStyle/>
        <a:p>
          <a:r>
            <a:rPr lang="pl-PL" b="1" dirty="0"/>
            <a:t>materialne</a:t>
          </a:r>
          <a:r>
            <a:rPr lang="pl-PL" dirty="0"/>
            <a:t> polegające na przenikaniu na nieruchomości sąsiednie cząstek materii (pyły, gazy, dym) lub pewnych sił (wstrząsy, hałasy, fale elektromagnetyczne)</a:t>
          </a:r>
        </a:p>
      </dgm:t>
    </dgm:pt>
    <dgm:pt modelId="{F791CD18-C678-4A0A-ABF3-39DEA3FF071F}" type="parTrans" cxnId="{3E3331BF-499A-4875-BBB4-E5043BDF8447}">
      <dgm:prSet/>
      <dgm:spPr/>
      <dgm:t>
        <a:bodyPr/>
        <a:lstStyle/>
        <a:p>
          <a:endParaRPr lang="pl-PL"/>
        </a:p>
      </dgm:t>
    </dgm:pt>
    <dgm:pt modelId="{7A14EEA7-F24F-47A6-BCA7-D2C192A83010}" type="sibTrans" cxnId="{3E3331BF-499A-4875-BBB4-E5043BDF8447}">
      <dgm:prSet/>
      <dgm:spPr/>
      <dgm:t>
        <a:bodyPr/>
        <a:lstStyle/>
        <a:p>
          <a:endParaRPr lang="pl-PL"/>
        </a:p>
      </dgm:t>
    </dgm:pt>
    <dgm:pt modelId="{1B6712B7-1B30-4909-97F3-5ABBB08951A9}">
      <dgm:prSet/>
      <dgm:spPr/>
      <dgm:t>
        <a:bodyPr/>
        <a:lstStyle/>
        <a:p>
          <a:r>
            <a:rPr lang="pl-PL" b="1" dirty="0"/>
            <a:t>niematerialne</a:t>
          </a:r>
          <a:r>
            <a:rPr lang="pl-PL" dirty="0"/>
            <a:t> oddziałujące na sferę psychiki właściciela nieruchomości sąsiedniej (poczucie bezpieczeństwa, estetyki itp.). </a:t>
          </a:r>
        </a:p>
      </dgm:t>
    </dgm:pt>
    <dgm:pt modelId="{4188FE84-06C5-4D45-841F-D8511F05F8A4}" type="parTrans" cxnId="{3BF13CE9-47D7-4D53-B7C3-B17EC98A5B56}">
      <dgm:prSet/>
      <dgm:spPr/>
      <dgm:t>
        <a:bodyPr/>
        <a:lstStyle/>
        <a:p>
          <a:endParaRPr lang="pl-PL"/>
        </a:p>
      </dgm:t>
    </dgm:pt>
    <dgm:pt modelId="{25F476F2-FBCE-4EE6-9247-E4E7E83FF16C}" type="sibTrans" cxnId="{3BF13CE9-47D7-4D53-B7C3-B17EC98A5B56}">
      <dgm:prSet/>
      <dgm:spPr/>
      <dgm:t>
        <a:bodyPr/>
        <a:lstStyle/>
        <a:p>
          <a:endParaRPr lang="pl-PL"/>
        </a:p>
      </dgm:t>
    </dgm:pt>
    <dgm:pt modelId="{3FC30E37-6D09-4955-B96B-DE2F34D68F82}" type="pres">
      <dgm:prSet presAssocID="{4F520491-008A-4E2A-BA74-BDC4C781C5B8}" presName="Name0" presStyleCnt="0">
        <dgm:presLayoutVars>
          <dgm:dir/>
          <dgm:animLvl val="lvl"/>
          <dgm:resizeHandles val="exact"/>
        </dgm:presLayoutVars>
      </dgm:prSet>
      <dgm:spPr/>
    </dgm:pt>
    <dgm:pt modelId="{ACEC4C3F-78D3-4BE9-A29C-00D7AFBBE462}" type="pres">
      <dgm:prSet presAssocID="{20E86C65-0B8C-4968-8F02-4F9F170A4BF0}" presName="composite" presStyleCnt="0"/>
      <dgm:spPr/>
    </dgm:pt>
    <dgm:pt modelId="{1FC85BC8-C6DD-4C82-BE43-7B646D70B1EB}" type="pres">
      <dgm:prSet presAssocID="{20E86C65-0B8C-4968-8F02-4F9F170A4BF0}" presName="parTx" presStyleLbl="alignNode1" presStyleIdx="0" presStyleCnt="2">
        <dgm:presLayoutVars>
          <dgm:chMax val="0"/>
          <dgm:chPref val="0"/>
          <dgm:bulletEnabled val="1"/>
        </dgm:presLayoutVars>
      </dgm:prSet>
      <dgm:spPr/>
    </dgm:pt>
    <dgm:pt modelId="{45BD91B2-CAAC-4826-9E6A-6B47AA850E6E}" type="pres">
      <dgm:prSet presAssocID="{20E86C65-0B8C-4968-8F02-4F9F170A4BF0}" presName="desTx" presStyleLbl="alignAccFollowNode1" presStyleIdx="0" presStyleCnt="2">
        <dgm:presLayoutVars>
          <dgm:bulletEnabled val="1"/>
        </dgm:presLayoutVars>
      </dgm:prSet>
      <dgm:spPr/>
    </dgm:pt>
    <dgm:pt modelId="{B8C7BB78-8632-4396-B481-169E31E5FE2C}" type="pres">
      <dgm:prSet presAssocID="{7A14EEA7-F24F-47A6-BCA7-D2C192A83010}" presName="space" presStyleCnt="0"/>
      <dgm:spPr/>
    </dgm:pt>
    <dgm:pt modelId="{91CA22DD-B1DC-4F62-825D-35E240569A90}" type="pres">
      <dgm:prSet presAssocID="{1B6712B7-1B30-4909-97F3-5ABBB08951A9}" presName="composite" presStyleCnt="0"/>
      <dgm:spPr/>
    </dgm:pt>
    <dgm:pt modelId="{EE776D8A-461A-4181-B058-84857D2E9A4A}" type="pres">
      <dgm:prSet presAssocID="{1B6712B7-1B30-4909-97F3-5ABBB08951A9}" presName="parTx" presStyleLbl="alignNode1" presStyleIdx="1" presStyleCnt="2">
        <dgm:presLayoutVars>
          <dgm:chMax val="0"/>
          <dgm:chPref val="0"/>
          <dgm:bulletEnabled val="1"/>
        </dgm:presLayoutVars>
      </dgm:prSet>
      <dgm:spPr/>
    </dgm:pt>
    <dgm:pt modelId="{0DE842BF-117E-4BC7-A94B-B28A2E9AA642}" type="pres">
      <dgm:prSet presAssocID="{1B6712B7-1B30-4909-97F3-5ABBB08951A9}" presName="desTx" presStyleLbl="alignAccFollowNode1" presStyleIdx="1" presStyleCnt="2" custLinFactNeighborX="1" custLinFactNeighborY="-3479">
        <dgm:presLayoutVars>
          <dgm:bulletEnabled val="1"/>
        </dgm:presLayoutVars>
      </dgm:prSet>
      <dgm:spPr/>
    </dgm:pt>
  </dgm:ptLst>
  <dgm:cxnLst>
    <dgm:cxn modelId="{2A1BFE3E-172C-4475-911E-5C6D73DFA0FF}" type="presOf" srcId="{4F520491-008A-4E2A-BA74-BDC4C781C5B8}" destId="{3FC30E37-6D09-4955-B96B-DE2F34D68F82}" srcOrd="0" destOrd="0" presId="urn:microsoft.com/office/officeart/2005/8/layout/hList1"/>
    <dgm:cxn modelId="{55452464-5758-40CE-B89E-AAD65E08762E}" type="presOf" srcId="{20E86C65-0B8C-4968-8F02-4F9F170A4BF0}" destId="{1FC85BC8-C6DD-4C82-BE43-7B646D70B1EB}" srcOrd="0" destOrd="0" presId="urn:microsoft.com/office/officeart/2005/8/layout/hList1"/>
    <dgm:cxn modelId="{C912F39F-881F-4141-94E0-6E1563DE5DCA}" type="presOf" srcId="{1B6712B7-1B30-4909-97F3-5ABBB08951A9}" destId="{EE776D8A-461A-4181-B058-84857D2E9A4A}" srcOrd="0" destOrd="0" presId="urn:microsoft.com/office/officeart/2005/8/layout/hList1"/>
    <dgm:cxn modelId="{3E3331BF-499A-4875-BBB4-E5043BDF8447}" srcId="{4F520491-008A-4E2A-BA74-BDC4C781C5B8}" destId="{20E86C65-0B8C-4968-8F02-4F9F170A4BF0}" srcOrd="0" destOrd="0" parTransId="{F791CD18-C678-4A0A-ABF3-39DEA3FF071F}" sibTransId="{7A14EEA7-F24F-47A6-BCA7-D2C192A83010}"/>
    <dgm:cxn modelId="{3BF13CE9-47D7-4D53-B7C3-B17EC98A5B56}" srcId="{4F520491-008A-4E2A-BA74-BDC4C781C5B8}" destId="{1B6712B7-1B30-4909-97F3-5ABBB08951A9}" srcOrd="1" destOrd="0" parTransId="{4188FE84-06C5-4D45-841F-D8511F05F8A4}" sibTransId="{25F476F2-FBCE-4EE6-9247-E4E7E83FF16C}"/>
    <dgm:cxn modelId="{B27CD2FE-8EF0-4E40-93F2-0FF5008D2D4C}" type="presParOf" srcId="{3FC30E37-6D09-4955-B96B-DE2F34D68F82}" destId="{ACEC4C3F-78D3-4BE9-A29C-00D7AFBBE462}" srcOrd="0" destOrd="0" presId="urn:microsoft.com/office/officeart/2005/8/layout/hList1"/>
    <dgm:cxn modelId="{8F256CBE-8165-473B-A803-59B6CE1AF826}" type="presParOf" srcId="{ACEC4C3F-78D3-4BE9-A29C-00D7AFBBE462}" destId="{1FC85BC8-C6DD-4C82-BE43-7B646D70B1EB}" srcOrd="0" destOrd="0" presId="urn:microsoft.com/office/officeart/2005/8/layout/hList1"/>
    <dgm:cxn modelId="{F79CE434-0389-44F0-826B-56307515E703}" type="presParOf" srcId="{ACEC4C3F-78D3-4BE9-A29C-00D7AFBBE462}" destId="{45BD91B2-CAAC-4826-9E6A-6B47AA850E6E}" srcOrd="1" destOrd="0" presId="urn:microsoft.com/office/officeart/2005/8/layout/hList1"/>
    <dgm:cxn modelId="{119846E1-5385-405E-BF36-875F9D80869E}" type="presParOf" srcId="{3FC30E37-6D09-4955-B96B-DE2F34D68F82}" destId="{B8C7BB78-8632-4396-B481-169E31E5FE2C}" srcOrd="1" destOrd="0" presId="urn:microsoft.com/office/officeart/2005/8/layout/hList1"/>
    <dgm:cxn modelId="{9295A2B6-B799-4B82-8A54-E51BC9E5760B}" type="presParOf" srcId="{3FC30E37-6D09-4955-B96B-DE2F34D68F82}" destId="{91CA22DD-B1DC-4F62-825D-35E240569A90}" srcOrd="2" destOrd="0" presId="urn:microsoft.com/office/officeart/2005/8/layout/hList1"/>
    <dgm:cxn modelId="{9BE38270-434A-4AE7-BABA-72A6553962CE}" type="presParOf" srcId="{91CA22DD-B1DC-4F62-825D-35E240569A90}" destId="{EE776D8A-461A-4181-B058-84857D2E9A4A}" srcOrd="0" destOrd="0" presId="urn:microsoft.com/office/officeart/2005/8/layout/hList1"/>
    <dgm:cxn modelId="{40F5EDE7-C45F-46B0-A99A-EBE6096D8E94}" type="presParOf" srcId="{91CA22DD-B1DC-4F62-825D-35E240569A90}" destId="{0DE842BF-117E-4BC7-A94B-B28A2E9AA64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5BDAB1-7C3B-42AE-B0C7-D70FBD97E22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pl-PL"/>
        </a:p>
      </dgm:t>
    </dgm:pt>
    <dgm:pt modelId="{52C6854D-D6ED-4C8A-BDE1-2DD7A5CBEC90}">
      <dgm:prSet phldrT="[Tekst]"/>
      <dgm:spPr/>
      <dgm:t>
        <a:bodyPr/>
        <a:lstStyle/>
        <a:p>
          <a:r>
            <a:rPr lang="pl-PL" dirty="0"/>
            <a:t>Pozytywne</a:t>
          </a:r>
        </a:p>
      </dgm:t>
    </dgm:pt>
    <dgm:pt modelId="{4243E320-D158-46FA-A54C-0DA6CDB97D11}" type="parTrans" cxnId="{DB72D697-F1C7-4601-8F6C-1A25B434D04F}">
      <dgm:prSet/>
      <dgm:spPr/>
      <dgm:t>
        <a:bodyPr/>
        <a:lstStyle/>
        <a:p>
          <a:endParaRPr lang="pl-PL"/>
        </a:p>
      </dgm:t>
    </dgm:pt>
    <dgm:pt modelId="{C9CFFEAE-C7C6-4703-904C-1A205C2C7132}" type="sibTrans" cxnId="{DB72D697-F1C7-4601-8F6C-1A25B434D04F}">
      <dgm:prSet/>
      <dgm:spPr/>
      <dgm:t>
        <a:bodyPr/>
        <a:lstStyle/>
        <a:p>
          <a:endParaRPr lang="pl-PL"/>
        </a:p>
      </dgm:t>
    </dgm:pt>
    <dgm:pt modelId="{FF58413E-6E98-4FA7-931C-488F51FC4C89}">
      <dgm:prSet phldrT="[Tekst]"/>
      <dgm:spPr/>
      <dgm:t>
        <a:bodyPr/>
        <a:lstStyle/>
        <a:p>
          <a:r>
            <a:rPr lang="pl-PL" dirty="0"/>
            <a:t>oddziaływają wprost, aktywnie na nieruchomości sąsiednie (przenikanie sub­stancji, tj. materii, energii, drgań</a:t>
          </a:r>
        </a:p>
      </dgm:t>
    </dgm:pt>
    <dgm:pt modelId="{547E2B4F-E4C8-4A9E-BC64-C70A744C5610}" type="parTrans" cxnId="{C2E6EFBA-F3B7-490A-A036-568AD430579A}">
      <dgm:prSet/>
      <dgm:spPr/>
      <dgm:t>
        <a:bodyPr/>
        <a:lstStyle/>
        <a:p>
          <a:endParaRPr lang="pl-PL"/>
        </a:p>
      </dgm:t>
    </dgm:pt>
    <dgm:pt modelId="{C0202773-2E74-44E8-A002-B27718DC8EA5}" type="sibTrans" cxnId="{C2E6EFBA-F3B7-490A-A036-568AD430579A}">
      <dgm:prSet/>
      <dgm:spPr/>
      <dgm:t>
        <a:bodyPr/>
        <a:lstStyle/>
        <a:p>
          <a:endParaRPr lang="pl-PL"/>
        </a:p>
      </dgm:t>
    </dgm:pt>
    <dgm:pt modelId="{36CC8944-6231-42E0-9024-E3D7AA8E48D0}">
      <dgm:prSet phldrT="[Tekst]"/>
      <dgm:spPr/>
      <dgm:t>
        <a:bodyPr/>
        <a:lstStyle/>
        <a:p>
          <a:r>
            <a:rPr lang="pl-PL" dirty="0"/>
            <a:t>Negatywne</a:t>
          </a:r>
        </a:p>
      </dgm:t>
    </dgm:pt>
    <dgm:pt modelId="{7BDF51CF-5823-4D78-BBD5-FBDECB1C7FAD}" type="parTrans" cxnId="{B0F7A76D-E029-473D-AE1A-B93D8D80FF5C}">
      <dgm:prSet/>
      <dgm:spPr/>
      <dgm:t>
        <a:bodyPr/>
        <a:lstStyle/>
        <a:p>
          <a:endParaRPr lang="pl-PL"/>
        </a:p>
      </dgm:t>
    </dgm:pt>
    <dgm:pt modelId="{A724CB15-D49D-4116-936D-3E937D8A8720}" type="sibTrans" cxnId="{B0F7A76D-E029-473D-AE1A-B93D8D80FF5C}">
      <dgm:prSet/>
      <dgm:spPr/>
      <dgm:t>
        <a:bodyPr/>
        <a:lstStyle/>
        <a:p>
          <a:endParaRPr lang="pl-PL"/>
        </a:p>
      </dgm:t>
    </dgm:pt>
    <dgm:pt modelId="{56E5D41D-0B91-4B08-9D54-914D94D13F80}">
      <dgm:prSet phldrT="[Tekst]"/>
      <dgm:spPr/>
      <dgm:t>
        <a:bodyPr/>
        <a:lstStyle/>
        <a:p>
          <a:r>
            <a:rPr lang="pl-PL" dirty="0"/>
            <a:t>polegają na przeszkadzaniu w przenikaniu pewnych dóbr z otoczenia (przesłanianie światła i widoku, tamowanie przepływu powie­trza).</a:t>
          </a:r>
        </a:p>
      </dgm:t>
    </dgm:pt>
    <dgm:pt modelId="{78716D1A-68AB-47FA-B0B1-DD67D86334BC}" type="parTrans" cxnId="{778D9C84-602D-412F-91B7-05FE0A8928DE}">
      <dgm:prSet/>
      <dgm:spPr/>
      <dgm:t>
        <a:bodyPr/>
        <a:lstStyle/>
        <a:p>
          <a:endParaRPr lang="pl-PL"/>
        </a:p>
      </dgm:t>
    </dgm:pt>
    <dgm:pt modelId="{9F00F3FF-EDC4-4F68-894B-FD58403E026C}" type="sibTrans" cxnId="{778D9C84-602D-412F-91B7-05FE0A8928DE}">
      <dgm:prSet/>
      <dgm:spPr/>
      <dgm:t>
        <a:bodyPr/>
        <a:lstStyle/>
        <a:p>
          <a:endParaRPr lang="pl-PL"/>
        </a:p>
      </dgm:t>
    </dgm:pt>
    <dgm:pt modelId="{2B937D87-D82E-4289-84A0-6094E8D1E671}">
      <dgm:prSet/>
      <dgm:spPr/>
      <dgm:t>
        <a:bodyPr/>
        <a:lstStyle/>
        <a:p>
          <a:endParaRPr lang="pl-PL" dirty="0"/>
        </a:p>
      </dgm:t>
    </dgm:pt>
    <dgm:pt modelId="{BB48FE29-9ABA-4DDE-AD09-39FF3011836E}" type="parTrans" cxnId="{37546A4B-DE55-44F7-ADAD-EC64468BF531}">
      <dgm:prSet/>
      <dgm:spPr/>
      <dgm:t>
        <a:bodyPr/>
        <a:lstStyle/>
        <a:p>
          <a:endParaRPr lang="pl-PL"/>
        </a:p>
      </dgm:t>
    </dgm:pt>
    <dgm:pt modelId="{73894B55-2323-45EA-93FE-5D1D61732315}" type="sibTrans" cxnId="{37546A4B-DE55-44F7-ADAD-EC64468BF531}">
      <dgm:prSet/>
      <dgm:spPr/>
      <dgm:t>
        <a:bodyPr/>
        <a:lstStyle/>
        <a:p>
          <a:endParaRPr lang="pl-PL"/>
        </a:p>
      </dgm:t>
    </dgm:pt>
    <dgm:pt modelId="{BE3ABA01-6530-47D0-A436-C416742E29D7}" type="pres">
      <dgm:prSet presAssocID="{115BDAB1-7C3B-42AE-B0C7-D70FBD97E228}" presName="linear" presStyleCnt="0">
        <dgm:presLayoutVars>
          <dgm:animLvl val="lvl"/>
          <dgm:resizeHandles val="exact"/>
        </dgm:presLayoutVars>
      </dgm:prSet>
      <dgm:spPr/>
    </dgm:pt>
    <dgm:pt modelId="{F5548F4F-840D-43D0-9A23-56918A3435B9}" type="pres">
      <dgm:prSet presAssocID="{52C6854D-D6ED-4C8A-BDE1-2DD7A5CBEC90}" presName="parentText" presStyleLbl="node1" presStyleIdx="0" presStyleCnt="2">
        <dgm:presLayoutVars>
          <dgm:chMax val="0"/>
          <dgm:bulletEnabled val="1"/>
        </dgm:presLayoutVars>
      </dgm:prSet>
      <dgm:spPr/>
    </dgm:pt>
    <dgm:pt modelId="{50BE79CE-D438-49E0-98C3-42E92DF5CC27}" type="pres">
      <dgm:prSet presAssocID="{52C6854D-D6ED-4C8A-BDE1-2DD7A5CBEC90}" presName="childText" presStyleLbl="revTx" presStyleIdx="0" presStyleCnt="2">
        <dgm:presLayoutVars>
          <dgm:bulletEnabled val="1"/>
        </dgm:presLayoutVars>
      </dgm:prSet>
      <dgm:spPr/>
    </dgm:pt>
    <dgm:pt modelId="{8BCE8BDC-D17E-44A3-A9B4-6E3B6A769A63}" type="pres">
      <dgm:prSet presAssocID="{36CC8944-6231-42E0-9024-E3D7AA8E48D0}" presName="parentText" presStyleLbl="node1" presStyleIdx="1" presStyleCnt="2">
        <dgm:presLayoutVars>
          <dgm:chMax val="0"/>
          <dgm:bulletEnabled val="1"/>
        </dgm:presLayoutVars>
      </dgm:prSet>
      <dgm:spPr/>
    </dgm:pt>
    <dgm:pt modelId="{97147FE2-CEB9-4BF7-9C6D-149A93149B1A}" type="pres">
      <dgm:prSet presAssocID="{36CC8944-6231-42E0-9024-E3D7AA8E48D0}" presName="childText" presStyleLbl="revTx" presStyleIdx="1" presStyleCnt="2">
        <dgm:presLayoutVars>
          <dgm:bulletEnabled val="1"/>
        </dgm:presLayoutVars>
      </dgm:prSet>
      <dgm:spPr/>
    </dgm:pt>
  </dgm:ptLst>
  <dgm:cxnLst>
    <dgm:cxn modelId="{2AE0B666-60F3-4471-ADE4-54917C028547}" type="presOf" srcId="{56E5D41D-0B91-4B08-9D54-914D94D13F80}" destId="{97147FE2-CEB9-4BF7-9C6D-149A93149B1A}" srcOrd="0" destOrd="0" presId="urn:microsoft.com/office/officeart/2005/8/layout/vList2"/>
    <dgm:cxn modelId="{37546A4B-DE55-44F7-ADAD-EC64468BF531}" srcId="{36CC8944-6231-42E0-9024-E3D7AA8E48D0}" destId="{2B937D87-D82E-4289-84A0-6094E8D1E671}" srcOrd="1" destOrd="0" parTransId="{BB48FE29-9ABA-4DDE-AD09-39FF3011836E}" sibTransId="{73894B55-2323-45EA-93FE-5D1D61732315}"/>
    <dgm:cxn modelId="{B0F7A76D-E029-473D-AE1A-B93D8D80FF5C}" srcId="{115BDAB1-7C3B-42AE-B0C7-D70FBD97E228}" destId="{36CC8944-6231-42E0-9024-E3D7AA8E48D0}" srcOrd="1" destOrd="0" parTransId="{7BDF51CF-5823-4D78-BBD5-FBDECB1C7FAD}" sibTransId="{A724CB15-D49D-4116-936D-3E937D8A8720}"/>
    <dgm:cxn modelId="{9EEE2754-F992-4466-A1BE-25823931D21F}" type="presOf" srcId="{2B937D87-D82E-4289-84A0-6094E8D1E671}" destId="{97147FE2-CEB9-4BF7-9C6D-149A93149B1A}" srcOrd="0" destOrd="1" presId="urn:microsoft.com/office/officeart/2005/8/layout/vList2"/>
    <dgm:cxn modelId="{778D9C84-602D-412F-91B7-05FE0A8928DE}" srcId="{36CC8944-6231-42E0-9024-E3D7AA8E48D0}" destId="{56E5D41D-0B91-4B08-9D54-914D94D13F80}" srcOrd="0" destOrd="0" parTransId="{78716D1A-68AB-47FA-B0B1-DD67D86334BC}" sibTransId="{9F00F3FF-EDC4-4F68-894B-FD58403E026C}"/>
    <dgm:cxn modelId="{DB72D697-F1C7-4601-8F6C-1A25B434D04F}" srcId="{115BDAB1-7C3B-42AE-B0C7-D70FBD97E228}" destId="{52C6854D-D6ED-4C8A-BDE1-2DD7A5CBEC90}" srcOrd="0" destOrd="0" parTransId="{4243E320-D158-46FA-A54C-0DA6CDB97D11}" sibTransId="{C9CFFEAE-C7C6-4703-904C-1A205C2C7132}"/>
    <dgm:cxn modelId="{8FE01DA0-3068-4744-B897-D2018D11C8DD}" type="presOf" srcId="{36CC8944-6231-42E0-9024-E3D7AA8E48D0}" destId="{8BCE8BDC-D17E-44A3-A9B4-6E3B6A769A63}" srcOrd="0" destOrd="0" presId="urn:microsoft.com/office/officeart/2005/8/layout/vList2"/>
    <dgm:cxn modelId="{C2E6EFBA-F3B7-490A-A036-568AD430579A}" srcId="{52C6854D-D6ED-4C8A-BDE1-2DD7A5CBEC90}" destId="{FF58413E-6E98-4FA7-931C-488F51FC4C89}" srcOrd="0" destOrd="0" parTransId="{547E2B4F-E4C8-4A9E-BC64-C70A744C5610}" sibTransId="{C0202773-2E74-44E8-A002-B27718DC8EA5}"/>
    <dgm:cxn modelId="{9E75B7C6-ED66-4C77-8C9B-0332B0F91DAD}" type="presOf" srcId="{115BDAB1-7C3B-42AE-B0C7-D70FBD97E228}" destId="{BE3ABA01-6530-47D0-A436-C416742E29D7}" srcOrd="0" destOrd="0" presId="urn:microsoft.com/office/officeart/2005/8/layout/vList2"/>
    <dgm:cxn modelId="{F4C7EFD0-1A81-40B8-89F9-73B4C21CABE1}" type="presOf" srcId="{52C6854D-D6ED-4C8A-BDE1-2DD7A5CBEC90}" destId="{F5548F4F-840D-43D0-9A23-56918A3435B9}" srcOrd="0" destOrd="0" presId="urn:microsoft.com/office/officeart/2005/8/layout/vList2"/>
    <dgm:cxn modelId="{4E50A5E4-FA91-42D5-8DCD-DAB35E6D499F}" type="presOf" srcId="{FF58413E-6E98-4FA7-931C-488F51FC4C89}" destId="{50BE79CE-D438-49E0-98C3-42E92DF5CC27}" srcOrd="0" destOrd="0" presId="urn:microsoft.com/office/officeart/2005/8/layout/vList2"/>
    <dgm:cxn modelId="{AF219343-A98F-4399-8B28-C64ED4A3E4BA}" type="presParOf" srcId="{BE3ABA01-6530-47D0-A436-C416742E29D7}" destId="{F5548F4F-840D-43D0-9A23-56918A3435B9}" srcOrd="0" destOrd="0" presId="urn:microsoft.com/office/officeart/2005/8/layout/vList2"/>
    <dgm:cxn modelId="{AF473783-4F18-4A6E-BA40-283977AC01A8}" type="presParOf" srcId="{BE3ABA01-6530-47D0-A436-C416742E29D7}" destId="{50BE79CE-D438-49E0-98C3-42E92DF5CC27}" srcOrd="1" destOrd="0" presId="urn:microsoft.com/office/officeart/2005/8/layout/vList2"/>
    <dgm:cxn modelId="{3585061E-AF67-466B-BB18-7CE364AA2D9B}" type="presParOf" srcId="{BE3ABA01-6530-47D0-A436-C416742E29D7}" destId="{8BCE8BDC-D17E-44A3-A9B4-6E3B6A769A63}" srcOrd="2" destOrd="0" presId="urn:microsoft.com/office/officeart/2005/8/layout/vList2"/>
    <dgm:cxn modelId="{A7B570A6-B24C-4FAD-A21B-BB8DED45D417}" type="presParOf" srcId="{BE3ABA01-6530-47D0-A436-C416742E29D7}" destId="{97147FE2-CEB9-4BF7-9C6D-149A93149B1A}"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00059D-6880-4CD8-9FF5-CDDA590EC337}">
      <dsp:nvSpPr>
        <dsp:cNvPr id="0" name=""/>
        <dsp:cNvSpPr/>
      </dsp:nvSpPr>
      <dsp:spPr>
        <a:xfrm>
          <a:off x="3606800" y="0"/>
          <a:ext cx="3606800" cy="1341437"/>
        </a:xfrm>
        <a:prstGeom prst="trapezoid">
          <a:avLst>
            <a:gd name="adj" fmla="val 13443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r>
            <a:rPr lang="pl-PL" sz="3900" kern="1200" dirty="0"/>
            <a:t>Ustawa</a:t>
          </a:r>
        </a:p>
      </dsp:txBody>
      <dsp:txXfrm>
        <a:off x="3606800" y="0"/>
        <a:ext cx="3606800" cy="1341437"/>
      </dsp:txXfrm>
    </dsp:sp>
    <dsp:sp modelId="{8626A1C8-44C2-4C4B-9AF4-B5FCC561683D}">
      <dsp:nvSpPr>
        <dsp:cNvPr id="0" name=""/>
        <dsp:cNvSpPr/>
      </dsp:nvSpPr>
      <dsp:spPr>
        <a:xfrm>
          <a:off x="1803400" y="1341437"/>
          <a:ext cx="7213600" cy="1341437"/>
        </a:xfrm>
        <a:prstGeom prst="trapezoid">
          <a:avLst>
            <a:gd name="adj" fmla="val 13443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r>
            <a:rPr lang="pl-PL" sz="3900" kern="1200" dirty="0"/>
            <a:t>Zasady współżycia społecznego</a:t>
          </a:r>
        </a:p>
      </dsp:txBody>
      <dsp:txXfrm>
        <a:off x="3065779" y="1341437"/>
        <a:ext cx="4688840" cy="1341437"/>
      </dsp:txXfrm>
    </dsp:sp>
    <dsp:sp modelId="{751F70AA-D7F5-49B4-ACE4-B1D457FC9A68}">
      <dsp:nvSpPr>
        <dsp:cNvPr id="0" name=""/>
        <dsp:cNvSpPr/>
      </dsp:nvSpPr>
      <dsp:spPr>
        <a:xfrm>
          <a:off x="0" y="2682875"/>
          <a:ext cx="10820400" cy="1341437"/>
        </a:xfrm>
        <a:prstGeom prst="trapezoid">
          <a:avLst>
            <a:gd name="adj" fmla="val 13443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1733550">
            <a:lnSpc>
              <a:spcPct val="90000"/>
            </a:lnSpc>
            <a:spcBef>
              <a:spcPct val="0"/>
            </a:spcBef>
            <a:spcAft>
              <a:spcPct val="35000"/>
            </a:spcAft>
            <a:buNone/>
          </a:pPr>
          <a:r>
            <a:rPr lang="pl-PL" sz="3900" kern="1200" dirty="0"/>
            <a:t>Społeczno-gospodarcze przeznaczenie prawa</a:t>
          </a:r>
        </a:p>
      </dsp:txBody>
      <dsp:txXfrm>
        <a:off x="1893569" y="2682875"/>
        <a:ext cx="7033260" cy="134143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C85BC8-C6DD-4C82-BE43-7B646D70B1EB}">
      <dsp:nvSpPr>
        <dsp:cNvPr id="0" name=""/>
        <dsp:cNvSpPr/>
      </dsp:nvSpPr>
      <dsp:spPr>
        <a:xfrm>
          <a:off x="52" y="716870"/>
          <a:ext cx="5056212" cy="16680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pl-PL" sz="2100" b="1" kern="1200" dirty="0"/>
            <a:t>materialne</a:t>
          </a:r>
          <a:r>
            <a:rPr lang="pl-PL" sz="2100" kern="1200" dirty="0"/>
            <a:t> polegające na przenikaniu na nieruchomości sąsiednie cząstek materii (pyły, gazy, dym) lub pewnych sił (wstrząsy, hałasy, fale elektromagnetyczne)</a:t>
          </a:r>
        </a:p>
      </dsp:txBody>
      <dsp:txXfrm>
        <a:off x="52" y="716870"/>
        <a:ext cx="5056212" cy="1668063"/>
      </dsp:txXfrm>
    </dsp:sp>
    <dsp:sp modelId="{45BD91B2-CAAC-4826-9E6A-6B47AA850E6E}">
      <dsp:nvSpPr>
        <dsp:cNvPr id="0" name=""/>
        <dsp:cNvSpPr/>
      </dsp:nvSpPr>
      <dsp:spPr>
        <a:xfrm>
          <a:off x="52" y="2384934"/>
          <a:ext cx="5056212" cy="9223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E776D8A-461A-4181-B058-84857D2E9A4A}">
      <dsp:nvSpPr>
        <dsp:cNvPr id="0" name=""/>
        <dsp:cNvSpPr/>
      </dsp:nvSpPr>
      <dsp:spPr>
        <a:xfrm>
          <a:off x="5764134" y="716870"/>
          <a:ext cx="5056212" cy="166806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85344" rIns="149352" bIns="85344" numCol="1" spcCol="1270" anchor="ctr" anchorCtr="0">
          <a:noAutofit/>
        </a:bodyPr>
        <a:lstStyle/>
        <a:p>
          <a:pPr marL="0" lvl="0" indent="0" algn="ctr" defTabSz="933450">
            <a:lnSpc>
              <a:spcPct val="90000"/>
            </a:lnSpc>
            <a:spcBef>
              <a:spcPct val="0"/>
            </a:spcBef>
            <a:spcAft>
              <a:spcPct val="35000"/>
            </a:spcAft>
            <a:buNone/>
          </a:pPr>
          <a:r>
            <a:rPr lang="pl-PL" sz="2100" b="1" kern="1200" dirty="0"/>
            <a:t>niematerialne</a:t>
          </a:r>
          <a:r>
            <a:rPr lang="pl-PL" sz="2100" kern="1200" dirty="0"/>
            <a:t> oddziałujące na sferę psychiki właściciela nieruchomości sąsiedniej (poczucie bezpieczeństwa, estetyki itp.). </a:t>
          </a:r>
        </a:p>
      </dsp:txBody>
      <dsp:txXfrm>
        <a:off x="5764134" y="716870"/>
        <a:ext cx="5056212" cy="1668063"/>
      </dsp:txXfrm>
    </dsp:sp>
    <dsp:sp modelId="{0DE842BF-117E-4BC7-A94B-B28A2E9AA642}">
      <dsp:nvSpPr>
        <dsp:cNvPr id="0" name=""/>
        <dsp:cNvSpPr/>
      </dsp:nvSpPr>
      <dsp:spPr>
        <a:xfrm>
          <a:off x="5764185" y="2352846"/>
          <a:ext cx="5056212" cy="92232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548F4F-840D-43D0-9A23-56918A3435B9}">
      <dsp:nvSpPr>
        <dsp:cNvPr id="0" name=""/>
        <dsp:cNvSpPr/>
      </dsp:nvSpPr>
      <dsp:spPr>
        <a:xfrm>
          <a:off x="0" y="52316"/>
          <a:ext cx="108204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pl-PL" sz="3200" kern="1200" dirty="0"/>
            <a:t>Pozytywne</a:t>
          </a:r>
        </a:p>
      </dsp:txBody>
      <dsp:txXfrm>
        <a:off x="37467" y="89783"/>
        <a:ext cx="10745466" cy="692586"/>
      </dsp:txXfrm>
    </dsp:sp>
    <dsp:sp modelId="{50BE79CE-D438-49E0-98C3-42E92DF5CC27}">
      <dsp:nvSpPr>
        <dsp:cNvPr id="0" name=""/>
        <dsp:cNvSpPr/>
      </dsp:nvSpPr>
      <dsp:spPr>
        <a:xfrm>
          <a:off x="0" y="819836"/>
          <a:ext cx="10820400" cy="794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3548"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pl-PL" sz="2500" kern="1200" dirty="0"/>
            <a:t>oddziaływają wprost, aktywnie na nieruchomości sąsiednie (przenikanie sub­stancji, tj. materii, energii, drgań</a:t>
          </a:r>
        </a:p>
      </dsp:txBody>
      <dsp:txXfrm>
        <a:off x="0" y="819836"/>
        <a:ext cx="10820400" cy="794880"/>
      </dsp:txXfrm>
    </dsp:sp>
    <dsp:sp modelId="{8BCE8BDC-D17E-44A3-A9B4-6E3B6A769A63}">
      <dsp:nvSpPr>
        <dsp:cNvPr id="0" name=""/>
        <dsp:cNvSpPr/>
      </dsp:nvSpPr>
      <dsp:spPr>
        <a:xfrm>
          <a:off x="0" y="1614716"/>
          <a:ext cx="10820400" cy="7675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pl-PL" sz="3200" kern="1200" dirty="0"/>
            <a:t>Negatywne</a:t>
          </a:r>
        </a:p>
      </dsp:txBody>
      <dsp:txXfrm>
        <a:off x="37467" y="1652183"/>
        <a:ext cx="10745466" cy="692586"/>
      </dsp:txXfrm>
    </dsp:sp>
    <dsp:sp modelId="{97147FE2-CEB9-4BF7-9C6D-149A93149B1A}">
      <dsp:nvSpPr>
        <dsp:cNvPr id="0" name=""/>
        <dsp:cNvSpPr/>
      </dsp:nvSpPr>
      <dsp:spPr>
        <a:xfrm>
          <a:off x="0" y="2382236"/>
          <a:ext cx="10820400" cy="15897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3548"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pl-PL" sz="2500" kern="1200" dirty="0"/>
            <a:t>polegają na przeszkadzaniu w przenikaniu pewnych dóbr z otoczenia (przesłanianie światła i widoku, tamowanie przepływu powie­trza).</a:t>
          </a:r>
        </a:p>
        <a:p>
          <a:pPr marL="228600" lvl="1" indent="-228600" algn="l" defTabSz="1111250">
            <a:lnSpc>
              <a:spcPct val="90000"/>
            </a:lnSpc>
            <a:spcBef>
              <a:spcPct val="0"/>
            </a:spcBef>
            <a:spcAft>
              <a:spcPct val="20000"/>
            </a:spcAft>
            <a:buChar char="•"/>
          </a:pPr>
          <a:endParaRPr lang="pl-PL" sz="2500" kern="1200" dirty="0"/>
        </a:p>
      </dsp:txBody>
      <dsp:txXfrm>
        <a:off x="0" y="2382236"/>
        <a:ext cx="10820400" cy="1589760"/>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pl-PL"/>
              <a:t>Kliknij, aby edytować styl</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10/26/2019</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10/26/2019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pl-PL"/>
              <a:t>Kliknij, aby edytować styl</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10/26/2019</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10/26/2019</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pl-PL"/>
              <a:t>Kliknij, aby edytować styl</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10/26/2019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pl-PL"/>
              <a:t>Kliknij, aby edytować styl</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10/26/2019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10/26/2019</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10/26/2019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pl-PL"/>
              <a:t>Kliknij, aby edytować styl</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10/26/2019</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10/26/2019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pl-PL"/>
              <a:t>Kliknij, aby edytować styl</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85800" y="3132666"/>
            <a:ext cx="5311775"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132666"/>
            <a:ext cx="5334000" cy="308601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10/26/2019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10/26/2019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10/26/2019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pl-PL"/>
              <a:t>Kliknij, aby edytować styl</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10/26/2019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10/26/2019</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sip.legalis.pl/urlSearch.seam?HitlistCaption=Odes%C5%82ania&amp;pap_group=25010782&amp;sortField=document-date&amp;filterByUniqueVersionBaseId=true"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75D359-A767-4020-B287-CB9DAE21EEFB}"/>
              </a:ext>
            </a:extLst>
          </p:cNvPr>
          <p:cNvSpPr>
            <a:spLocks noGrp="1"/>
          </p:cNvSpPr>
          <p:nvPr>
            <p:ph type="ctrTitle"/>
          </p:nvPr>
        </p:nvSpPr>
        <p:spPr/>
        <p:txBody>
          <a:bodyPr>
            <a:normAutofit fontScale="90000"/>
          </a:bodyPr>
          <a:lstStyle/>
          <a:p>
            <a:r>
              <a:rPr lang="pl-PL" dirty="0"/>
              <a:t>Prawo własności – </a:t>
            </a:r>
            <a:r>
              <a:rPr lang="pl-PL" sz="4000" dirty="0"/>
              <a:t>pojęcie, funkcje, treść, wykonywanie</a:t>
            </a:r>
          </a:p>
        </p:txBody>
      </p:sp>
      <p:sp>
        <p:nvSpPr>
          <p:cNvPr id="3" name="Podtytuł 2">
            <a:extLst>
              <a:ext uri="{FF2B5EF4-FFF2-40B4-BE49-F238E27FC236}">
                <a16:creationId xmlns:a16="http://schemas.microsoft.com/office/drawing/2014/main" id="{984C1ACE-546A-40C4-9E52-E07A79D1AD58}"/>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2307907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498B04E3-CA4B-464A-B2C5-64DAB6D41EE7}"/>
              </a:ext>
            </a:extLst>
          </p:cNvPr>
          <p:cNvSpPr>
            <a:spLocks noGrp="1"/>
          </p:cNvSpPr>
          <p:nvPr>
            <p:ph type="title"/>
          </p:nvPr>
        </p:nvSpPr>
        <p:spPr/>
        <p:txBody>
          <a:bodyPr/>
          <a:lstStyle/>
          <a:p>
            <a:r>
              <a:rPr lang="pl-PL" dirty="0"/>
              <a:t>Stosunki sąsiedzkie</a:t>
            </a:r>
          </a:p>
        </p:txBody>
      </p:sp>
      <p:sp>
        <p:nvSpPr>
          <p:cNvPr id="5" name="Symbol zastępczy zawartości 4">
            <a:extLst>
              <a:ext uri="{FF2B5EF4-FFF2-40B4-BE49-F238E27FC236}">
                <a16:creationId xmlns:a16="http://schemas.microsoft.com/office/drawing/2014/main" id="{8F8CB5F6-0380-44E8-801E-381AB13E6068}"/>
              </a:ext>
            </a:extLst>
          </p:cNvPr>
          <p:cNvSpPr>
            <a:spLocks noGrp="1"/>
          </p:cNvSpPr>
          <p:nvPr>
            <p:ph idx="1"/>
          </p:nvPr>
        </p:nvSpPr>
        <p:spPr/>
        <p:txBody>
          <a:bodyPr>
            <a:normAutofit/>
          </a:bodyPr>
          <a:lstStyle/>
          <a:p>
            <a:r>
              <a:rPr lang="pl-PL" dirty="0"/>
              <a:t>Art. 144-154 k.c.</a:t>
            </a:r>
          </a:p>
          <a:p>
            <a:r>
              <a:rPr lang="pl-PL" dirty="0"/>
              <a:t>Regulują relacje między właścicielami gruntów sąsiadujących czy też wzajemnie na siebie oddziałujących,</a:t>
            </a:r>
          </a:p>
          <a:p>
            <a:r>
              <a:rPr lang="pl-PL" dirty="0"/>
              <a:t>Są przykładem ustawowych ograniczeń prawa własności,</a:t>
            </a:r>
          </a:p>
          <a:p>
            <a:r>
              <a:rPr lang="pl-PL" dirty="0"/>
              <a:t>Ogólne zasady, na których powinny opierać się stosunki sąsiedzkie:</a:t>
            </a:r>
          </a:p>
          <a:p>
            <a:pPr lvl="1"/>
            <a:r>
              <a:rPr lang="pl-PL" dirty="0"/>
              <a:t>Zakaz immisji bezpośrednich,</a:t>
            </a:r>
          </a:p>
          <a:p>
            <a:pPr lvl="1"/>
            <a:r>
              <a:rPr lang="pl-PL" dirty="0"/>
              <a:t>Nakaz powstrzymywania się od immisji pośrednich,</a:t>
            </a:r>
          </a:p>
          <a:p>
            <a:pPr lvl="1"/>
            <a:r>
              <a:rPr lang="pl-PL" dirty="0"/>
              <a:t>Zapewnienie dostępu do drogi publicznej,</a:t>
            </a:r>
          </a:p>
          <a:p>
            <a:pPr lvl="1"/>
            <a:r>
              <a:rPr lang="pl-PL" dirty="0"/>
              <a:t>Przekroczenie granic gruntu przy budowie,</a:t>
            </a:r>
          </a:p>
          <a:p>
            <a:pPr lvl="1"/>
            <a:r>
              <a:rPr lang="pl-PL" dirty="0"/>
              <a:t>Rozgraniczenie,</a:t>
            </a:r>
          </a:p>
          <a:p>
            <a:pPr lvl="1"/>
            <a:r>
              <a:rPr lang="pl-PL" dirty="0"/>
              <a:t>Ponoszenie kosztów związanych z utrzymywaniem znaków granicznych,</a:t>
            </a:r>
          </a:p>
          <a:p>
            <a:pPr marL="457200" lvl="1" indent="0">
              <a:buNone/>
            </a:pPr>
            <a:endParaRPr lang="pl-PL" dirty="0"/>
          </a:p>
          <a:p>
            <a:pPr marL="457200" lvl="1" indent="0">
              <a:buNone/>
            </a:pPr>
            <a:endParaRPr lang="pl-PL" dirty="0"/>
          </a:p>
        </p:txBody>
      </p:sp>
    </p:spTree>
    <p:extLst>
      <p:ext uri="{BB962C8B-B14F-4D97-AF65-F5344CB8AC3E}">
        <p14:creationId xmlns:p14="http://schemas.microsoft.com/office/powerpoint/2010/main" val="3274322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5B6F11F-DCA1-4D91-A588-D26F3023EEBB}"/>
              </a:ext>
            </a:extLst>
          </p:cNvPr>
          <p:cNvSpPr>
            <a:spLocks noGrp="1"/>
          </p:cNvSpPr>
          <p:nvPr>
            <p:ph type="title"/>
          </p:nvPr>
        </p:nvSpPr>
        <p:spPr/>
        <p:txBody>
          <a:bodyPr/>
          <a:lstStyle/>
          <a:p>
            <a:r>
              <a:rPr lang="pl-PL" dirty="0"/>
              <a:t>Immisje</a:t>
            </a:r>
          </a:p>
        </p:txBody>
      </p:sp>
      <p:sp>
        <p:nvSpPr>
          <p:cNvPr id="3" name="Symbol zastępczy zawartości 2">
            <a:extLst>
              <a:ext uri="{FF2B5EF4-FFF2-40B4-BE49-F238E27FC236}">
                <a16:creationId xmlns:a16="http://schemas.microsoft.com/office/drawing/2014/main" id="{4099B6C0-1F6D-406C-A97D-0D9B87E42A4A}"/>
              </a:ext>
            </a:extLst>
          </p:cNvPr>
          <p:cNvSpPr>
            <a:spLocks noGrp="1"/>
          </p:cNvSpPr>
          <p:nvPr>
            <p:ph idx="1"/>
          </p:nvPr>
        </p:nvSpPr>
        <p:spPr/>
        <p:txBody>
          <a:bodyPr/>
          <a:lstStyle/>
          <a:p>
            <a:r>
              <a:rPr lang="pl-PL" b="1" dirty="0"/>
              <a:t>Art. 144 [Immisje] </a:t>
            </a:r>
          </a:p>
          <a:p>
            <a:endParaRPr lang="pl-PL" b="1" dirty="0"/>
          </a:p>
          <a:p>
            <a:pPr marL="0" indent="0">
              <a:buNone/>
            </a:pPr>
            <a:r>
              <a:rPr lang="pl-PL" dirty="0"/>
              <a:t>Właściciel nieruchomości powinien przy wykonywaniu swego prawa powstrzymywać się od działań, które by zakłócały korzystanie z nieruchomości sąsiednich ponad przeciętną miarę, wynikającą ze społeczno-gospodarczego przeznaczenia nieruchomości i stosunków miejscowych.</a:t>
            </a:r>
          </a:p>
          <a:p>
            <a:pPr marL="0" indent="0">
              <a:buNone/>
            </a:pPr>
            <a:endParaRPr lang="pl-PL" dirty="0"/>
          </a:p>
          <a:p>
            <a:r>
              <a:rPr lang="pl-PL" dirty="0"/>
              <a:t>Stan oddziaływania zakłócającego sąsiadom korzystanie z ich nieru­chomości określa się w doktrynie mianem immisji. Immisja jest działaniem na gruncie własnym, ze skutkami odczuwanymi na gruntach sąsiednich.</a:t>
            </a:r>
          </a:p>
          <a:p>
            <a:endParaRPr lang="pl-PL" dirty="0"/>
          </a:p>
        </p:txBody>
      </p:sp>
    </p:spTree>
    <p:extLst>
      <p:ext uri="{BB962C8B-B14F-4D97-AF65-F5344CB8AC3E}">
        <p14:creationId xmlns:p14="http://schemas.microsoft.com/office/powerpoint/2010/main" val="2837391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8A5AE1F-19D1-488E-805E-27CC3CCAEBF6}"/>
              </a:ext>
            </a:extLst>
          </p:cNvPr>
          <p:cNvSpPr>
            <a:spLocks noGrp="1"/>
          </p:cNvSpPr>
          <p:nvPr>
            <p:ph type="title"/>
          </p:nvPr>
        </p:nvSpPr>
        <p:spPr>
          <a:xfrm>
            <a:off x="2951748" y="443531"/>
            <a:ext cx="8610600" cy="1293028"/>
          </a:xfrm>
        </p:spPr>
        <p:txBody>
          <a:bodyPr/>
          <a:lstStyle/>
          <a:p>
            <a:r>
              <a:rPr lang="pl-PL" dirty="0"/>
              <a:t>rodzaje immisji</a:t>
            </a:r>
          </a:p>
        </p:txBody>
      </p:sp>
      <p:sp>
        <p:nvSpPr>
          <p:cNvPr id="3" name="Symbol zastępczy zawartości 2">
            <a:extLst>
              <a:ext uri="{FF2B5EF4-FFF2-40B4-BE49-F238E27FC236}">
                <a16:creationId xmlns:a16="http://schemas.microsoft.com/office/drawing/2014/main" id="{F20463F2-8F13-492F-AC9C-F027EA377CB2}"/>
              </a:ext>
            </a:extLst>
          </p:cNvPr>
          <p:cNvSpPr>
            <a:spLocks noGrp="1"/>
          </p:cNvSpPr>
          <p:nvPr>
            <p:ph idx="1"/>
          </p:nvPr>
        </p:nvSpPr>
        <p:spPr>
          <a:xfrm>
            <a:off x="741948" y="1833613"/>
            <a:ext cx="10820400" cy="4222630"/>
          </a:xfrm>
        </p:spPr>
        <p:txBody>
          <a:bodyPr>
            <a:normAutofit/>
          </a:bodyPr>
          <a:lstStyle/>
          <a:p>
            <a:r>
              <a:rPr lang="pl-PL" dirty="0"/>
              <a:t>Immisje dzielimy tradycyjnie na </a:t>
            </a:r>
            <a:r>
              <a:rPr lang="pl-PL" b="1" dirty="0"/>
              <a:t>bezpośrednie </a:t>
            </a:r>
            <a:r>
              <a:rPr lang="pl-PL" dirty="0"/>
              <a:t>oraz </a:t>
            </a:r>
            <a:r>
              <a:rPr lang="pl-PL" b="1" dirty="0"/>
              <a:t>pośrednie. </a:t>
            </a:r>
          </a:p>
          <a:p>
            <a:pPr lvl="1"/>
            <a:r>
              <a:rPr lang="pl-PL" dirty="0"/>
              <a:t>Immisje </a:t>
            </a:r>
            <a:r>
              <a:rPr lang="pl-PL" b="1" dirty="0"/>
              <a:t>bezpo­średnie</a:t>
            </a:r>
            <a:r>
              <a:rPr lang="pl-PL" dirty="0"/>
              <a:t> polegają na celowym, bezpośrednim kierowaniu określonych substancji (wody, ścieków, pyłów  itp.)   na  inną  nieruchomość   za  pomocą  odpowiednich urządzeń (rowy, rury). Są więc zbliżone swym charakterem do fizycznej ingerencji. </a:t>
            </a:r>
          </a:p>
          <a:p>
            <a:pPr lvl="1"/>
            <a:r>
              <a:rPr lang="pl-PL" dirty="0"/>
              <a:t>Immisje </a:t>
            </a:r>
            <a:r>
              <a:rPr lang="pl-PL" b="1" dirty="0"/>
              <a:t>pośrednie </a:t>
            </a:r>
            <a:r>
              <a:rPr lang="pl-PL" dirty="0"/>
              <a:t>są </a:t>
            </a:r>
            <a:r>
              <a:rPr lang="pl-PL" b="1" dirty="0"/>
              <a:t>ubocznym skutkiem</a:t>
            </a:r>
            <a:r>
              <a:rPr lang="pl-PL" dirty="0"/>
              <a:t> działania właściciela. Tutaj właściciel koncentruje się na </a:t>
            </a:r>
            <a:r>
              <a:rPr lang="pl-PL" b="1" dirty="0"/>
              <a:t>wykonywaniu swego prawa własności</a:t>
            </a:r>
            <a:r>
              <a:rPr lang="pl-PL" dirty="0"/>
              <a:t> lecz jego działanie zakłóca sąsiadom korzystanie z nieruchomości. Są to takie działania na nieruchomości wyjściowej, których skutki przenikają w sposób naturalny na nieruchomości sąsiednie poprzez np. wywołanie hałasów, wibracji, wytwarzanie zapachów, naturalny spływ deszczówki. Chodzi o </a:t>
            </a:r>
            <a:r>
              <a:rPr lang="pl-PL" b="1" dirty="0"/>
              <a:t>aktywne zachowanie się właściciela</a:t>
            </a:r>
            <a:r>
              <a:rPr lang="pl-PL" dirty="0"/>
              <a:t> (działanie), które jest podejmowane w ramach wykonywania prawa własności równocześnie oddziaływujące na sferę cudzego (sąsiedniego) prawa własności. </a:t>
            </a:r>
          </a:p>
          <a:p>
            <a:endParaRPr lang="pl-PL" dirty="0"/>
          </a:p>
        </p:txBody>
      </p:sp>
    </p:spTree>
    <p:extLst>
      <p:ext uri="{BB962C8B-B14F-4D97-AF65-F5344CB8AC3E}">
        <p14:creationId xmlns:p14="http://schemas.microsoft.com/office/powerpoint/2010/main" val="2671397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DBED80-64B0-45CC-AC50-55A2AC4CA993}"/>
              </a:ext>
            </a:extLst>
          </p:cNvPr>
          <p:cNvSpPr>
            <a:spLocks noGrp="1"/>
          </p:cNvSpPr>
          <p:nvPr>
            <p:ph type="title"/>
          </p:nvPr>
        </p:nvSpPr>
        <p:spPr/>
        <p:txBody>
          <a:bodyPr/>
          <a:lstStyle/>
          <a:p>
            <a:r>
              <a:rPr lang="pl-PL" dirty="0"/>
              <a:t>Immisje pośrednie</a:t>
            </a:r>
          </a:p>
        </p:txBody>
      </p:sp>
      <p:graphicFrame>
        <p:nvGraphicFramePr>
          <p:cNvPr id="4" name="Symbol zastępczy zawartości 3">
            <a:extLst>
              <a:ext uri="{FF2B5EF4-FFF2-40B4-BE49-F238E27FC236}">
                <a16:creationId xmlns:a16="http://schemas.microsoft.com/office/drawing/2014/main" id="{ABDFE8DE-493F-4423-B60C-DC62A40C3DB5}"/>
              </a:ext>
            </a:extLst>
          </p:cNvPr>
          <p:cNvGraphicFramePr>
            <a:graphicFrameLocks noGrp="1"/>
          </p:cNvGraphicFramePr>
          <p:nvPr>
            <p:ph idx="1"/>
            <p:extLst>
              <p:ext uri="{D42A27DB-BD31-4B8C-83A1-F6EECF244321}">
                <p14:modId xmlns:p14="http://schemas.microsoft.com/office/powerpoint/2010/main" val="3060111125"/>
              </p:ext>
            </p:extLst>
          </p:nvPr>
        </p:nvGraphicFramePr>
        <p:xfrm>
          <a:off x="685800" y="2194560"/>
          <a:ext cx="10820400" cy="4024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0369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5C7C106-F176-4274-A0CA-E73654D33AA7}"/>
              </a:ext>
            </a:extLst>
          </p:cNvPr>
          <p:cNvSpPr>
            <a:spLocks noGrp="1"/>
          </p:cNvSpPr>
          <p:nvPr>
            <p:ph type="title"/>
          </p:nvPr>
        </p:nvSpPr>
        <p:spPr/>
        <p:txBody>
          <a:bodyPr/>
          <a:lstStyle/>
          <a:p>
            <a:r>
              <a:rPr lang="pl-PL" dirty="0"/>
              <a:t>Immisje pozytywne i negatywne</a:t>
            </a:r>
          </a:p>
        </p:txBody>
      </p:sp>
      <p:graphicFrame>
        <p:nvGraphicFramePr>
          <p:cNvPr id="4" name="Symbol zastępczy zawartości 3">
            <a:extLst>
              <a:ext uri="{FF2B5EF4-FFF2-40B4-BE49-F238E27FC236}">
                <a16:creationId xmlns:a16="http://schemas.microsoft.com/office/drawing/2014/main" id="{E19D90F7-B14D-4645-87EE-B4E7D27B2D38}"/>
              </a:ext>
            </a:extLst>
          </p:cNvPr>
          <p:cNvGraphicFramePr>
            <a:graphicFrameLocks noGrp="1"/>
          </p:cNvGraphicFramePr>
          <p:nvPr>
            <p:ph idx="1"/>
            <p:extLst>
              <p:ext uri="{D42A27DB-BD31-4B8C-83A1-F6EECF244321}">
                <p14:modId xmlns:p14="http://schemas.microsoft.com/office/powerpoint/2010/main" val="409906074"/>
              </p:ext>
            </p:extLst>
          </p:nvPr>
        </p:nvGraphicFramePr>
        <p:xfrm>
          <a:off x="685800" y="2193925"/>
          <a:ext cx="10820400" cy="4024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06955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3807B7-FE78-4A38-A613-23E9BF404375}"/>
              </a:ext>
            </a:extLst>
          </p:cNvPr>
          <p:cNvSpPr>
            <a:spLocks noGrp="1"/>
          </p:cNvSpPr>
          <p:nvPr>
            <p:ph type="title"/>
          </p:nvPr>
        </p:nvSpPr>
        <p:spPr/>
        <p:txBody>
          <a:bodyPr/>
          <a:lstStyle/>
          <a:p>
            <a:r>
              <a:rPr lang="pl-PL" dirty="0"/>
              <a:t>Zakaz immisji</a:t>
            </a:r>
          </a:p>
        </p:txBody>
      </p:sp>
      <p:sp>
        <p:nvSpPr>
          <p:cNvPr id="3" name="Symbol zastępczy zawartości 2">
            <a:extLst>
              <a:ext uri="{FF2B5EF4-FFF2-40B4-BE49-F238E27FC236}">
                <a16:creationId xmlns:a16="http://schemas.microsoft.com/office/drawing/2014/main" id="{98D4F988-B2B4-4C88-9A06-DCEE64C5FD11}"/>
              </a:ext>
            </a:extLst>
          </p:cNvPr>
          <p:cNvSpPr>
            <a:spLocks noGrp="1"/>
          </p:cNvSpPr>
          <p:nvPr>
            <p:ph idx="1"/>
          </p:nvPr>
        </p:nvSpPr>
        <p:spPr/>
        <p:txBody>
          <a:bodyPr/>
          <a:lstStyle/>
          <a:p>
            <a:r>
              <a:rPr lang="pl-PL" dirty="0"/>
              <a:t>Zgodnie z art. 144 k.c. zabronione są immisje pośrednie zakłócające ponad przeciętną miarę korzystanie z nieruchomości sąsiednich.</a:t>
            </a:r>
          </a:p>
          <a:p>
            <a:r>
              <a:rPr lang="pl-PL" dirty="0"/>
              <a:t> Właściwą miarę wyznacza się zaś za pomocą obiektywnego kryterium społeczno-gospodarczego przeznaczenia nieruchomości oraz stosunków miejscowych. </a:t>
            </a:r>
          </a:p>
          <a:p>
            <a:r>
              <a:rPr lang="pl-PL" dirty="0"/>
              <a:t>Dopuszczalne są immisje, które nie przekraczają przeciętnej miary zakłóceń – czyli takie, które zakłócają korzystanie z nieruchomości ale w granicach przeciętnej miary.</a:t>
            </a:r>
          </a:p>
          <a:p>
            <a:endParaRPr lang="pl-PL" dirty="0"/>
          </a:p>
          <a:p>
            <a:endParaRPr lang="pl-PL" dirty="0"/>
          </a:p>
          <a:p>
            <a:endParaRPr lang="pl-PL" dirty="0"/>
          </a:p>
        </p:txBody>
      </p:sp>
    </p:spTree>
    <p:extLst>
      <p:ext uri="{BB962C8B-B14F-4D97-AF65-F5344CB8AC3E}">
        <p14:creationId xmlns:p14="http://schemas.microsoft.com/office/powerpoint/2010/main" val="3612570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3D8BB18-8C36-49C6-9D8C-0AF0B52D8141}"/>
              </a:ext>
            </a:extLst>
          </p:cNvPr>
          <p:cNvSpPr>
            <a:spLocks noGrp="1"/>
          </p:cNvSpPr>
          <p:nvPr>
            <p:ph type="title"/>
          </p:nvPr>
        </p:nvSpPr>
        <p:spPr/>
        <p:txBody>
          <a:bodyPr/>
          <a:lstStyle/>
          <a:p>
            <a:r>
              <a:rPr lang="pl-PL" dirty="0"/>
              <a:t>Czynniki wpływające na zakaz immisji</a:t>
            </a:r>
          </a:p>
        </p:txBody>
      </p:sp>
      <p:sp>
        <p:nvSpPr>
          <p:cNvPr id="3" name="Symbol zastępczy zawartości 2">
            <a:extLst>
              <a:ext uri="{FF2B5EF4-FFF2-40B4-BE49-F238E27FC236}">
                <a16:creationId xmlns:a16="http://schemas.microsoft.com/office/drawing/2014/main" id="{5490AB46-6C70-4F88-AC2E-43E619A5B372}"/>
              </a:ext>
            </a:extLst>
          </p:cNvPr>
          <p:cNvSpPr>
            <a:spLocks noGrp="1"/>
          </p:cNvSpPr>
          <p:nvPr>
            <p:ph idx="1"/>
          </p:nvPr>
        </p:nvSpPr>
        <p:spPr/>
        <p:txBody>
          <a:bodyPr>
            <a:normAutofit fontScale="92500" lnSpcReduction="10000"/>
          </a:bodyPr>
          <a:lstStyle/>
          <a:p>
            <a:endParaRPr lang="pl-PL" dirty="0"/>
          </a:p>
          <a:p>
            <a:r>
              <a:rPr lang="pl-PL" b="1" dirty="0"/>
              <a:t>Społeczno-gospodarcze przeznaczenie nieruchomości </a:t>
            </a:r>
            <a:r>
              <a:rPr lang="pl-PL" dirty="0"/>
              <a:t>wynika z jej charakteru. Zasadniczo jest określone w miejscowym planie zagospodarowania przestrzennego, a w przypadku jego braku inwestycyjne przeznaczenie nieruchomości może jeszcze określać decyzja o warunkach zabudowy i zagospodarowania terenu. Należy także uwzględnić bieżący sposób korzystania z nieruchomości zgodny z jej przyrodniczymi właściwościami.</a:t>
            </a:r>
          </a:p>
          <a:p>
            <a:endParaRPr lang="pl-PL" dirty="0"/>
          </a:p>
          <a:p>
            <a:r>
              <a:rPr lang="pl-PL" b="1" dirty="0"/>
              <a:t>Stosunki miejscowe </a:t>
            </a:r>
            <a:r>
              <a:rPr lang="pl-PL" dirty="0"/>
              <a:t>- występujący aktualnie i przyjęty przez większość sposób używania nieruchomości na pewnym terenie i zapatrywanie ludzi na takie postępowanie. W poszukiwaniu treści tego pojęcia wskazuje się na położenie nieruchomości sąsiednich, czas trwania zakłóceń oraz ich intensywność, porę w jakiej występują. Należy rozpatrywać problem rodzaju nieruchomości i gęstości zaludnienia, stopnia degradacji środowiska, skażenia przyrody. </a:t>
            </a:r>
          </a:p>
          <a:p>
            <a:endParaRPr lang="pl-PL" dirty="0"/>
          </a:p>
        </p:txBody>
      </p:sp>
    </p:spTree>
    <p:extLst>
      <p:ext uri="{BB962C8B-B14F-4D97-AF65-F5344CB8AC3E}">
        <p14:creationId xmlns:p14="http://schemas.microsoft.com/office/powerpoint/2010/main" val="20300120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8532A75-C8EF-4176-B12F-EB657C5C846D}"/>
              </a:ext>
            </a:extLst>
          </p:cNvPr>
          <p:cNvSpPr>
            <a:spLocks noGrp="1"/>
          </p:cNvSpPr>
          <p:nvPr>
            <p:ph type="title"/>
          </p:nvPr>
        </p:nvSpPr>
        <p:spPr/>
        <p:txBody>
          <a:bodyPr/>
          <a:lstStyle/>
          <a:p>
            <a:r>
              <a:rPr lang="pl-PL" dirty="0"/>
              <a:t>Droga konieczna</a:t>
            </a:r>
          </a:p>
        </p:txBody>
      </p:sp>
      <p:sp>
        <p:nvSpPr>
          <p:cNvPr id="3" name="Symbol zastępczy zawartości 2">
            <a:extLst>
              <a:ext uri="{FF2B5EF4-FFF2-40B4-BE49-F238E27FC236}">
                <a16:creationId xmlns:a16="http://schemas.microsoft.com/office/drawing/2014/main" id="{B980B6AE-88EF-4C6E-90FD-56E12E56097A}"/>
              </a:ext>
            </a:extLst>
          </p:cNvPr>
          <p:cNvSpPr>
            <a:spLocks noGrp="1"/>
          </p:cNvSpPr>
          <p:nvPr>
            <p:ph idx="1"/>
          </p:nvPr>
        </p:nvSpPr>
        <p:spPr/>
        <p:txBody>
          <a:bodyPr>
            <a:normAutofit fontScale="92500" lnSpcReduction="20000"/>
          </a:bodyPr>
          <a:lstStyle/>
          <a:p>
            <a:pPr marL="0" indent="0">
              <a:buNone/>
            </a:pPr>
            <a:br>
              <a:rPr lang="pl-PL" b="1" dirty="0"/>
            </a:br>
            <a:r>
              <a:rPr lang="pl-PL" b="1" dirty="0"/>
              <a:t>Art. 145 [Służebność drogi koniecznej]</a:t>
            </a:r>
            <a:endParaRPr lang="pl-PL" dirty="0"/>
          </a:p>
          <a:p>
            <a:r>
              <a:rPr lang="pl-PL" dirty="0"/>
              <a:t>§ 1. Jeżeli nieruchomość nie ma odpowiedniego dostępu do drogi publicznej lub do należących do tej nieruchomości budynków gospodarskich, właściciel może żądać od właścicieli gruntów sąsiednich ustanowienia za wynagrodzeniem potrzebnej służebności drogowej (droga konieczna).</a:t>
            </a:r>
          </a:p>
          <a:p>
            <a:r>
              <a:rPr lang="pl-PL" dirty="0"/>
              <a:t>§ 2. Przeprowadzenie drogi koniecznej nastąpi z uwzględnieniem potrzeb nieruchomości niemającej dostępu do drogi publicznej oraz z najmniejszym obciążeniem gruntów, przez które droga ma prowadzić. Jeżeli potrzeba ustanowienia drogi jest następstwem sprzedaży gruntu lub innej czynności prawnej, a między interesowanymi nie dojdzie do porozumienia, sąd zarządzi, o ile to jest możliwe, przeprowadzenie drogi przez grunty, które były przedmiotem tej czynności prawnej.</a:t>
            </a:r>
          </a:p>
          <a:p>
            <a:r>
              <a:rPr lang="pl-PL" dirty="0"/>
              <a:t>§ 3. Przeprowadzenie drogi koniecznej powinno uwzględniać interes społeczno-gospodarczy.</a:t>
            </a:r>
          </a:p>
          <a:p>
            <a:endParaRPr lang="pl-PL" dirty="0"/>
          </a:p>
        </p:txBody>
      </p:sp>
    </p:spTree>
    <p:extLst>
      <p:ext uri="{BB962C8B-B14F-4D97-AF65-F5344CB8AC3E}">
        <p14:creationId xmlns:p14="http://schemas.microsoft.com/office/powerpoint/2010/main" val="264952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7FE7D7-40CF-44F4-8824-8A065FD4B0CE}"/>
              </a:ext>
            </a:extLst>
          </p:cNvPr>
          <p:cNvSpPr>
            <a:spLocks noGrp="1"/>
          </p:cNvSpPr>
          <p:nvPr>
            <p:ph type="title"/>
          </p:nvPr>
        </p:nvSpPr>
        <p:spPr/>
        <p:txBody>
          <a:bodyPr/>
          <a:lstStyle/>
          <a:p>
            <a:r>
              <a:rPr lang="pl-PL" dirty="0"/>
              <a:t>Droga konieczna</a:t>
            </a:r>
          </a:p>
        </p:txBody>
      </p:sp>
      <p:sp>
        <p:nvSpPr>
          <p:cNvPr id="3" name="Symbol zastępczy zawartości 2">
            <a:extLst>
              <a:ext uri="{FF2B5EF4-FFF2-40B4-BE49-F238E27FC236}">
                <a16:creationId xmlns:a16="http://schemas.microsoft.com/office/drawing/2014/main" id="{B4E9D237-464F-48F2-9294-A087FA77D05E}"/>
              </a:ext>
            </a:extLst>
          </p:cNvPr>
          <p:cNvSpPr>
            <a:spLocks noGrp="1"/>
          </p:cNvSpPr>
          <p:nvPr>
            <p:ph idx="1"/>
          </p:nvPr>
        </p:nvSpPr>
        <p:spPr/>
        <p:txBody>
          <a:bodyPr>
            <a:normAutofit fontScale="92500" lnSpcReduction="10000"/>
          </a:bodyPr>
          <a:lstStyle/>
          <a:p>
            <a:r>
              <a:rPr lang="pl-PL" dirty="0"/>
              <a:t>Droga konieczna powinna umożliwiać dostęp do najbliższej </a:t>
            </a:r>
            <a:r>
              <a:rPr lang="pl-PL" b="1" dirty="0"/>
              <a:t>drogi publicznej</a:t>
            </a:r>
            <a:r>
              <a:rPr lang="pl-PL" dirty="0"/>
              <a:t> bez względu na jej rodzaj lub ulic leżących w ciągu tej drogi – drogi krajowej, wojewódzkiej, powiatowej, gminnej a także wewnętrznej. Chodzi o dostęp do drogi faktycznie istniejącej o odpowiedniej szerokości i ukształtowaniu, umożliwiającej nieprzerwany i nieskrępowany dostęp ogółowi osób.</a:t>
            </a:r>
          </a:p>
          <a:p>
            <a:r>
              <a:rPr lang="pl-PL" dirty="0"/>
              <a:t>Przesłanką roszczenia będzie </a:t>
            </a:r>
            <a:r>
              <a:rPr lang="pl-PL" b="1" dirty="0"/>
              <a:t>brak dostępu prawnie zagwarantowanego, </a:t>
            </a:r>
            <a:r>
              <a:rPr lang="pl-PL" dirty="0"/>
              <a:t>skutecznego </a:t>
            </a:r>
            <a:r>
              <a:rPr lang="pl-PL" i="1" dirty="0"/>
              <a:t>erga </a:t>
            </a:r>
            <a:r>
              <a:rPr lang="pl-PL" i="1" dirty="0" err="1"/>
              <a:t>omnes</a:t>
            </a:r>
            <a:r>
              <a:rPr lang="pl-PL" dirty="0"/>
              <a:t> i przysługującego każdoczesnemu właścicielowi nieruchomości izolowanej. Nie sprzeciwia się dochodzeniu roszczenia dostęp </a:t>
            </a:r>
            <a:r>
              <a:rPr lang="pl-PL" dirty="0" err="1"/>
              <a:t>prekaryjny</a:t>
            </a:r>
            <a:r>
              <a:rPr lang="pl-PL" dirty="0"/>
              <a:t>, dostęp oparty na czasowych stosunkach obligacyjnych, dostęp oparty na korzystaniu z trwałego i widocznego urządzenia mogący prowadzić do zasiedzenia służebności – art. 292 k.c. </a:t>
            </a:r>
          </a:p>
          <a:p>
            <a:r>
              <a:rPr lang="pl-PL" b="1" dirty="0"/>
              <a:t>Budynki gospodarskie</a:t>
            </a:r>
            <a:r>
              <a:rPr lang="pl-PL" dirty="0"/>
              <a:t> obejmują budynki mieszkalne i użytkowe związane z nieruchomością nie mającą do nich dostępu. W świetle art. 145 k.c. roszczenie nie przysługuje w sytuacji braku dostępu do innych niż budynki obiektów budowlanych. </a:t>
            </a:r>
          </a:p>
          <a:p>
            <a:endParaRPr lang="pl-PL" dirty="0"/>
          </a:p>
          <a:p>
            <a:endParaRPr lang="pl-PL" dirty="0"/>
          </a:p>
        </p:txBody>
      </p:sp>
    </p:spTree>
    <p:extLst>
      <p:ext uri="{BB962C8B-B14F-4D97-AF65-F5344CB8AC3E}">
        <p14:creationId xmlns:p14="http://schemas.microsoft.com/office/powerpoint/2010/main" val="22680068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F2CF53-1AEB-4A3C-9997-82072E2B1064}"/>
              </a:ext>
            </a:extLst>
          </p:cNvPr>
          <p:cNvSpPr>
            <a:spLocks noGrp="1"/>
          </p:cNvSpPr>
          <p:nvPr>
            <p:ph type="title"/>
          </p:nvPr>
        </p:nvSpPr>
        <p:spPr/>
        <p:txBody>
          <a:bodyPr/>
          <a:lstStyle/>
          <a:p>
            <a:r>
              <a:rPr lang="pl-PL" dirty="0"/>
              <a:t>Dostęp do drogi publicznej</a:t>
            </a:r>
          </a:p>
        </p:txBody>
      </p:sp>
      <p:sp>
        <p:nvSpPr>
          <p:cNvPr id="3" name="Symbol zastępczy zawartości 2">
            <a:extLst>
              <a:ext uri="{FF2B5EF4-FFF2-40B4-BE49-F238E27FC236}">
                <a16:creationId xmlns:a16="http://schemas.microsoft.com/office/drawing/2014/main" id="{FCAA129B-6B7A-4AB3-8B23-71E34BD665A4}"/>
              </a:ext>
            </a:extLst>
          </p:cNvPr>
          <p:cNvSpPr>
            <a:spLocks noGrp="1"/>
          </p:cNvSpPr>
          <p:nvPr>
            <p:ph idx="1"/>
          </p:nvPr>
        </p:nvSpPr>
        <p:spPr/>
        <p:txBody>
          <a:bodyPr/>
          <a:lstStyle/>
          <a:p>
            <a:r>
              <a:rPr lang="pl-PL" dirty="0"/>
              <a:t>Ustalenie, czy dostęp jest </a:t>
            </a:r>
            <a:r>
              <a:rPr lang="pl-PL" b="1" dirty="0"/>
              <a:t>odpowiedni</a:t>
            </a:r>
            <a:r>
              <a:rPr lang="pl-PL" dirty="0"/>
              <a:t> zależy od konkretnego stanu faktycznego i jego oceny przez sąd. Odpowiedni dostęp do drogi publicznej musi stwarzać rzeczywistą, bezpieczną możliwość swobodnego przedostawania się z nieruchomości do takiej drogi; </a:t>
            </a:r>
          </a:p>
          <a:p>
            <a:r>
              <a:rPr lang="pl-PL" dirty="0"/>
              <a:t>możliwość ta musi dotyczyć drogi prawidłowo funkcjonującej w systemie dróg publicznych i istnieć trwale, a nie tylko w pewnych okresach roku. </a:t>
            </a:r>
          </a:p>
          <a:p>
            <a:r>
              <a:rPr lang="pl-PL" dirty="0"/>
              <a:t>Odpowiedni dostęp do drogi publicznej nie oznacza dostępu najbardziej dogodnego. </a:t>
            </a:r>
          </a:p>
          <a:p>
            <a:r>
              <a:rPr lang="pl-PL" dirty="0"/>
              <a:t>Dostęp jest nieodpowiedni w rozumieniu art. 145 § 2 k.c. także wtedy, gdy wyjazd z nieruchomości przylegającej do drogi publicznej stwarza niebezpieczeństwo w ruchu drogowym.</a:t>
            </a:r>
          </a:p>
        </p:txBody>
      </p:sp>
    </p:spTree>
    <p:extLst>
      <p:ext uri="{BB962C8B-B14F-4D97-AF65-F5344CB8AC3E}">
        <p14:creationId xmlns:p14="http://schemas.microsoft.com/office/powerpoint/2010/main" val="1610135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DB5323-8AA2-42D1-A270-170863314338}"/>
              </a:ext>
            </a:extLst>
          </p:cNvPr>
          <p:cNvSpPr>
            <a:spLocks noGrp="1"/>
          </p:cNvSpPr>
          <p:nvPr>
            <p:ph type="title"/>
          </p:nvPr>
        </p:nvSpPr>
        <p:spPr/>
        <p:txBody>
          <a:bodyPr/>
          <a:lstStyle/>
          <a:p>
            <a:r>
              <a:rPr lang="pl-PL" dirty="0"/>
              <a:t>Treść i zakres prawa własności</a:t>
            </a:r>
          </a:p>
        </p:txBody>
      </p:sp>
      <p:sp>
        <p:nvSpPr>
          <p:cNvPr id="3" name="Symbol zastępczy zawartości 2">
            <a:extLst>
              <a:ext uri="{FF2B5EF4-FFF2-40B4-BE49-F238E27FC236}">
                <a16:creationId xmlns:a16="http://schemas.microsoft.com/office/drawing/2014/main" id="{D2C97A5D-FDFF-4C35-85D1-969694FB1D62}"/>
              </a:ext>
            </a:extLst>
          </p:cNvPr>
          <p:cNvSpPr>
            <a:spLocks noGrp="1"/>
          </p:cNvSpPr>
          <p:nvPr>
            <p:ph idx="1"/>
          </p:nvPr>
        </p:nvSpPr>
        <p:spPr/>
        <p:txBody>
          <a:bodyPr/>
          <a:lstStyle/>
          <a:p>
            <a:r>
              <a:rPr lang="pl-PL" b="1" dirty="0"/>
              <a:t>Art. 140. </a:t>
            </a:r>
            <a:r>
              <a:rPr lang="pl-PL" dirty="0"/>
              <a:t>W granicach określonych przez:	</a:t>
            </a:r>
          </a:p>
          <a:p>
            <a:pPr lvl="1"/>
            <a:r>
              <a:rPr lang="pl-PL" b="1" dirty="0"/>
              <a:t>zasady współżycia społecznego </a:t>
            </a:r>
          </a:p>
          <a:p>
            <a:pPr lvl="1"/>
            <a:r>
              <a:rPr lang="pl-PL" b="1" dirty="0"/>
              <a:t> ustawy i </a:t>
            </a:r>
          </a:p>
          <a:p>
            <a:r>
              <a:rPr lang="pl-PL" u="sng" dirty="0"/>
              <a:t>właściciel może, z wyłączeniem innych osób, korzystać z rzeczy</a:t>
            </a:r>
            <a:r>
              <a:rPr lang="pl-PL" dirty="0"/>
              <a:t> </a:t>
            </a:r>
          </a:p>
          <a:p>
            <a:pPr lvl="1"/>
            <a:r>
              <a:rPr lang="pl-PL" b="1" dirty="0"/>
              <a:t>zgodnie ze społeczno-gospodarczym przeznaczeniem swego prawa</a:t>
            </a:r>
            <a:r>
              <a:rPr lang="pl-PL" dirty="0"/>
              <a:t>, </a:t>
            </a:r>
          </a:p>
          <a:p>
            <a:r>
              <a:rPr lang="pl-PL" dirty="0"/>
              <a:t>w szczególności może pobierać pożytki i inne dochody z rzeczy. W tych samych granicach może rozporządzać rzeczą. </a:t>
            </a:r>
          </a:p>
          <a:p>
            <a:endParaRPr lang="pl-PL" dirty="0"/>
          </a:p>
        </p:txBody>
      </p:sp>
    </p:spTree>
    <p:extLst>
      <p:ext uri="{BB962C8B-B14F-4D97-AF65-F5344CB8AC3E}">
        <p14:creationId xmlns:p14="http://schemas.microsoft.com/office/powerpoint/2010/main" val="31073227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A1E10F2-9C17-4829-A52E-358CD3FF7D47}"/>
              </a:ext>
            </a:extLst>
          </p:cNvPr>
          <p:cNvSpPr>
            <a:spLocks noGrp="1"/>
          </p:cNvSpPr>
          <p:nvPr>
            <p:ph type="title"/>
          </p:nvPr>
        </p:nvSpPr>
        <p:spPr/>
        <p:txBody>
          <a:bodyPr/>
          <a:lstStyle/>
          <a:p>
            <a:r>
              <a:rPr lang="pl-PL" dirty="0"/>
              <a:t>Ustanowienie Służebności drogi koniecznej</a:t>
            </a:r>
          </a:p>
        </p:txBody>
      </p:sp>
      <p:sp>
        <p:nvSpPr>
          <p:cNvPr id="3" name="Symbol zastępczy zawartości 2">
            <a:extLst>
              <a:ext uri="{FF2B5EF4-FFF2-40B4-BE49-F238E27FC236}">
                <a16:creationId xmlns:a16="http://schemas.microsoft.com/office/drawing/2014/main" id="{1331FAB0-F6EB-4D42-9B7F-412F4E289073}"/>
              </a:ext>
            </a:extLst>
          </p:cNvPr>
          <p:cNvSpPr>
            <a:spLocks noGrp="1"/>
          </p:cNvSpPr>
          <p:nvPr>
            <p:ph idx="1"/>
          </p:nvPr>
        </p:nvSpPr>
        <p:spPr/>
        <p:txBody>
          <a:bodyPr/>
          <a:lstStyle/>
          <a:p>
            <a:pPr marL="0" indent="0">
              <a:buNone/>
            </a:pPr>
            <a:r>
              <a:rPr lang="pl-PL" dirty="0"/>
              <a:t>Ustanowienia służebności drogi koniecznej może żądać:</a:t>
            </a:r>
          </a:p>
          <a:p>
            <a:r>
              <a:rPr lang="pl-PL" dirty="0"/>
              <a:t> właściciel, </a:t>
            </a:r>
          </a:p>
          <a:p>
            <a:r>
              <a:rPr lang="pl-PL" dirty="0"/>
              <a:t>współwłaściciele, </a:t>
            </a:r>
          </a:p>
          <a:p>
            <a:r>
              <a:rPr lang="pl-PL" dirty="0"/>
              <a:t>jeden współwłaściciel gdy pozostali posiadający większość się nie sprzeciwili – art. 209 k.c., </a:t>
            </a:r>
          </a:p>
          <a:p>
            <a:r>
              <a:rPr lang="pl-PL" dirty="0"/>
              <a:t>użytkownik wieczysty (właściciel nieruchomości budynkowej),  </a:t>
            </a:r>
          </a:p>
          <a:p>
            <a:r>
              <a:rPr lang="pl-PL" dirty="0"/>
              <a:t>właściciel nieruchomości lokalowej, np. w razie konieczności korzystania z pomieszczeń gospodarczych położonych na nieruchomości poza nieruchomością wspólną.</a:t>
            </a:r>
          </a:p>
        </p:txBody>
      </p:sp>
    </p:spTree>
    <p:extLst>
      <p:ext uri="{BB962C8B-B14F-4D97-AF65-F5344CB8AC3E}">
        <p14:creationId xmlns:p14="http://schemas.microsoft.com/office/powerpoint/2010/main" val="281042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349EF93-377D-41F7-9FE8-5552D2451486}"/>
              </a:ext>
            </a:extLst>
          </p:cNvPr>
          <p:cNvSpPr>
            <a:spLocks noGrp="1"/>
          </p:cNvSpPr>
          <p:nvPr>
            <p:ph type="title"/>
          </p:nvPr>
        </p:nvSpPr>
        <p:spPr/>
        <p:txBody>
          <a:bodyPr/>
          <a:lstStyle/>
          <a:p>
            <a:r>
              <a:rPr lang="pl-PL" dirty="0"/>
              <a:t>Wynagrodzenie</a:t>
            </a:r>
          </a:p>
        </p:txBody>
      </p:sp>
      <p:sp>
        <p:nvSpPr>
          <p:cNvPr id="3" name="Symbol zastępczy zawartości 2">
            <a:extLst>
              <a:ext uri="{FF2B5EF4-FFF2-40B4-BE49-F238E27FC236}">
                <a16:creationId xmlns:a16="http://schemas.microsoft.com/office/drawing/2014/main" id="{AC893E4B-A0FF-4444-9F54-6FF5834096AE}"/>
              </a:ext>
            </a:extLst>
          </p:cNvPr>
          <p:cNvSpPr>
            <a:spLocks noGrp="1"/>
          </p:cNvSpPr>
          <p:nvPr>
            <p:ph idx="1"/>
          </p:nvPr>
        </p:nvSpPr>
        <p:spPr/>
        <p:txBody>
          <a:bodyPr/>
          <a:lstStyle/>
          <a:p>
            <a:endParaRPr lang="pl-PL" dirty="0"/>
          </a:p>
          <a:p>
            <a:r>
              <a:rPr lang="pl-PL" dirty="0"/>
              <a:t>Art. 145 nie zawiera żadnych uregulowań dotyczących sposobu ustalenia wynagrodzenia za ustanowienie służebności. </a:t>
            </a:r>
          </a:p>
          <a:p>
            <a:r>
              <a:rPr lang="pl-PL" dirty="0"/>
              <a:t>Według doktryny należy posłużyć się w tym względzie kryterium zwiększenia wartości nieruchomości władnącej, obniżenia wartości nieruchomości służebnej, wydatki na niezbędne adaptacje, ceny dostępu do drogi publicznej ze źródeł zobowiązaniowych.</a:t>
            </a:r>
          </a:p>
          <a:p>
            <a:endParaRPr lang="pl-PL" dirty="0"/>
          </a:p>
        </p:txBody>
      </p:sp>
    </p:spTree>
    <p:extLst>
      <p:ext uri="{BB962C8B-B14F-4D97-AF65-F5344CB8AC3E}">
        <p14:creationId xmlns:p14="http://schemas.microsoft.com/office/powerpoint/2010/main" val="3439983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0C9EFB-52BA-4C61-ABEC-8E7A290A785B}"/>
              </a:ext>
            </a:extLst>
          </p:cNvPr>
          <p:cNvSpPr>
            <a:spLocks noGrp="1"/>
          </p:cNvSpPr>
          <p:nvPr>
            <p:ph type="title"/>
          </p:nvPr>
        </p:nvSpPr>
        <p:spPr/>
        <p:txBody>
          <a:bodyPr/>
          <a:lstStyle/>
          <a:p>
            <a:r>
              <a:rPr lang="pl-PL" dirty="0"/>
              <a:t>Przekroczenie granic budowy</a:t>
            </a:r>
          </a:p>
        </p:txBody>
      </p:sp>
      <p:sp>
        <p:nvSpPr>
          <p:cNvPr id="3" name="Symbol zastępczy zawartości 2">
            <a:extLst>
              <a:ext uri="{FF2B5EF4-FFF2-40B4-BE49-F238E27FC236}">
                <a16:creationId xmlns:a16="http://schemas.microsoft.com/office/drawing/2014/main" id="{CB02E8C6-37DA-4423-9F93-718FE91A30C3}"/>
              </a:ext>
            </a:extLst>
          </p:cNvPr>
          <p:cNvSpPr>
            <a:spLocks noGrp="1"/>
          </p:cNvSpPr>
          <p:nvPr>
            <p:ph idx="1"/>
          </p:nvPr>
        </p:nvSpPr>
        <p:spPr/>
        <p:txBody>
          <a:bodyPr>
            <a:normAutofit fontScale="92500"/>
          </a:bodyPr>
          <a:lstStyle/>
          <a:p>
            <a:pPr marL="0" indent="0">
              <a:buNone/>
            </a:pPr>
            <a:br>
              <a:rPr lang="pl-PL" b="1" dirty="0"/>
            </a:br>
            <a:r>
              <a:rPr lang="pl-PL" b="1" dirty="0"/>
              <a:t>Art. 151 [Granice przy budowie] </a:t>
            </a:r>
            <a:r>
              <a:rPr lang="pl-PL" dirty="0"/>
              <a:t>Jeżeli przy wznoszeniu budynku lub innego urządzenia przekroczono bez winy umyślnej granice sąsiedniego gruntu, właściciel tego gruntu nie może żądać przywrócenia stanu poprzedniego, chyba że bez nieuzasadnionej zwłoki sprzeciwił się przekroczeniu granicy albo że grozi mu niewspółmiernie wielka szkoda. Może on żądać albo stosownego wynagrodzenia w zamian za ustanowienie odpowiedniej </a:t>
            </a:r>
            <a:r>
              <a:rPr lang="pl-PL" dirty="0">
                <a:hlinkClick r:id="rId2">
                  <a:extLst>
                    <a:ext uri="{A12FA001-AC4F-418D-AE19-62706E023703}">
                      <ahyp:hlinkClr xmlns:ahyp="http://schemas.microsoft.com/office/drawing/2018/hyperlinkcolor" val="tx"/>
                    </a:ext>
                  </a:extLst>
                </a:hlinkClick>
              </a:rPr>
              <a:t>służebności gruntowej</a:t>
            </a:r>
            <a:r>
              <a:rPr lang="pl-PL" dirty="0"/>
              <a:t>, albo wykupienia zajętej części gruntu, jak również tej części, która na skutek budowy straciła dla niego znaczenie gospodarcze.</a:t>
            </a:r>
          </a:p>
          <a:p>
            <a:pPr marL="0" indent="0">
              <a:buNone/>
            </a:pPr>
            <a:endParaRPr lang="pl-PL" dirty="0"/>
          </a:p>
          <a:p>
            <a:pPr marL="0" indent="0">
              <a:buNone/>
            </a:pPr>
            <a:r>
              <a:rPr lang="pl-PL" dirty="0"/>
              <a:t>Przekroczenie granicy ma miejsce wtedy, gdy część wznoszonej budowli znalazła się na powierzchni lub pod powierzchnią gruntu sąsiedniego, tj. graniczącego z nieruchomością, na której wznoszono budynek. Dotyczy nie tylko wznoszenia ale także dobudowania.</a:t>
            </a:r>
          </a:p>
          <a:p>
            <a:pPr marL="0" indent="0">
              <a:buNone/>
            </a:pPr>
            <a:endParaRPr lang="pl-PL" dirty="0"/>
          </a:p>
          <a:p>
            <a:endParaRPr lang="pl-PL" dirty="0"/>
          </a:p>
        </p:txBody>
      </p:sp>
    </p:spTree>
    <p:extLst>
      <p:ext uri="{BB962C8B-B14F-4D97-AF65-F5344CB8AC3E}">
        <p14:creationId xmlns:p14="http://schemas.microsoft.com/office/powerpoint/2010/main" val="3015342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B31572-CEFD-4029-B247-70A2155A550F}"/>
              </a:ext>
            </a:extLst>
          </p:cNvPr>
          <p:cNvSpPr>
            <a:spLocks noGrp="1"/>
          </p:cNvSpPr>
          <p:nvPr>
            <p:ph type="title"/>
          </p:nvPr>
        </p:nvSpPr>
        <p:spPr/>
        <p:txBody>
          <a:bodyPr/>
          <a:lstStyle/>
          <a:p>
            <a:r>
              <a:rPr lang="pl-PL" dirty="0"/>
              <a:t>Roszczenia</a:t>
            </a:r>
          </a:p>
        </p:txBody>
      </p:sp>
      <p:sp>
        <p:nvSpPr>
          <p:cNvPr id="3" name="Symbol zastępczy zawartości 2">
            <a:extLst>
              <a:ext uri="{FF2B5EF4-FFF2-40B4-BE49-F238E27FC236}">
                <a16:creationId xmlns:a16="http://schemas.microsoft.com/office/drawing/2014/main" id="{CEF178F2-54C1-4E46-9B56-1E2378DB475B}"/>
              </a:ext>
            </a:extLst>
          </p:cNvPr>
          <p:cNvSpPr>
            <a:spLocks noGrp="1"/>
          </p:cNvSpPr>
          <p:nvPr>
            <p:ph idx="1"/>
          </p:nvPr>
        </p:nvSpPr>
        <p:spPr/>
        <p:txBody>
          <a:bodyPr>
            <a:normAutofit fontScale="92500"/>
          </a:bodyPr>
          <a:lstStyle/>
          <a:p>
            <a:r>
              <a:rPr lang="pl-PL" dirty="0"/>
              <a:t>W przypadku przekroczenia granicy gruntu sąsiedniego przy wznoszeniu budynku właścicielowi przysługuje roszczenie:</a:t>
            </a:r>
          </a:p>
          <a:p>
            <a:r>
              <a:rPr lang="pl-PL" dirty="0"/>
              <a:t>z art. 151 k.c. o przywrócenie stanu poprzedniego (przekroczenie nastąpiło bez winy umyślnej, właściciel nieruchomości bez nieuzasadnionej zwłoki sprzeciwił się przekroczeniu granicy lub grozi jemu niewspółmiernie wielka szkoda);</a:t>
            </a:r>
          </a:p>
          <a:p>
            <a:r>
              <a:rPr lang="pl-PL" dirty="0"/>
              <a:t>z art. 151 k.c. o ustanowienie służebności gruntowej za stosownym wynagrodzeniem (przekroczenie nastąpiło bez winy umyślnej); </a:t>
            </a:r>
          </a:p>
          <a:p>
            <a:r>
              <a:rPr lang="pl-PL" dirty="0"/>
              <a:t>z art. 151 k.c. o wykupienie zajętej części gruntu jak również tej części, która wskutek budowy straciła dla niego znaczenie gospodarcze (przekroczenie nastąpiło bez winy umyślnej); </a:t>
            </a:r>
          </a:p>
          <a:p>
            <a:r>
              <a:rPr lang="pl-PL" dirty="0"/>
              <a:t>z art. 222 § 2 k.c. o przywrócenie stanu zgodnego z prawem (przekroczenie nastąpiło z winy umyślnej).</a:t>
            </a:r>
          </a:p>
          <a:p>
            <a:endParaRPr lang="pl-PL" dirty="0"/>
          </a:p>
        </p:txBody>
      </p:sp>
    </p:spTree>
    <p:extLst>
      <p:ext uri="{BB962C8B-B14F-4D97-AF65-F5344CB8AC3E}">
        <p14:creationId xmlns:p14="http://schemas.microsoft.com/office/powerpoint/2010/main" val="1726164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9FBACB-B715-422F-A306-1FD50121B3EF}"/>
              </a:ext>
            </a:extLst>
          </p:cNvPr>
          <p:cNvSpPr>
            <a:spLocks noGrp="1"/>
          </p:cNvSpPr>
          <p:nvPr>
            <p:ph type="title"/>
          </p:nvPr>
        </p:nvSpPr>
        <p:spPr/>
        <p:txBody>
          <a:bodyPr/>
          <a:lstStyle/>
          <a:p>
            <a:r>
              <a:rPr lang="pl-PL" dirty="0"/>
              <a:t>Niewspółmierność szkody</a:t>
            </a:r>
          </a:p>
        </p:txBody>
      </p:sp>
      <p:sp>
        <p:nvSpPr>
          <p:cNvPr id="3" name="Symbol zastępczy zawartości 2">
            <a:extLst>
              <a:ext uri="{FF2B5EF4-FFF2-40B4-BE49-F238E27FC236}">
                <a16:creationId xmlns:a16="http://schemas.microsoft.com/office/drawing/2014/main" id="{C32C8DF0-2944-48E8-AA24-E06425ED9A36}"/>
              </a:ext>
            </a:extLst>
          </p:cNvPr>
          <p:cNvSpPr>
            <a:spLocks noGrp="1"/>
          </p:cNvSpPr>
          <p:nvPr>
            <p:ph idx="1"/>
          </p:nvPr>
        </p:nvSpPr>
        <p:spPr/>
        <p:txBody>
          <a:bodyPr/>
          <a:lstStyle/>
          <a:p>
            <a:endParaRPr lang="pl-PL" dirty="0"/>
          </a:p>
          <a:p>
            <a:endParaRPr lang="pl-PL" dirty="0"/>
          </a:p>
          <a:p>
            <a:r>
              <a:rPr lang="pl-PL" dirty="0"/>
              <a:t>Niewspółmierna szkoda wystąpi wówczas, gdy z porównania uszczerbku, jaki poniesie budujący na skutek przywrócenia stanu poprzedniego, z uszczerbkiem jaki poniesienie właściciel na skutek nierozebrania części budynku przekraczającego jego nieruchomość doprowadzi do wniosku, że uszczerbek właściciela jest w zdecydowanym stopniu większy niż uszczerbek budującego.  </a:t>
            </a:r>
          </a:p>
          <a:p>
            <a:pPr marL="0" indent="0">
              <a:buNone/>
            </a:pPr>
            <a:endParaRPr lang="pl-PL" dirty="0"/>
          </a:p>
        </p:txBody>
      </p:sp>
    </p:spTree>
    <p:extLst>
      <p:ext uri="{BB962C8B-B14F-4D97-AF65-F5344CB8AC3E}">
        <p14:creationId xmlns:p14="http://schemas.microsoft.com/office/powerpoint/2010/main" val="21505650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48FA31-2BC8-47CF-BFA2-47DA5DF7EE8D}"/>
              </a:ext>
            </a:extLst>
          </p:cNvPr>
          <p:cNvSpPr>
            <a:spLocks noGrp="1"/>
          </p:cNvSpPr>
          <p:nvPr>
            <p:ph type="title"/>
          </p:nvPr>
        </p:nvSpPr>
        <p:spPr/>
        <p:txBody>
          <a:bodyPr/>
          <a:lstStyle/>
          <a:p>
            <a:r>
              <a:rPr lang="pl-PL" dirty="0"/>
              <a:t>Owoce opadłe z drzewa lub krzewu</a:t>
            </a:r>
          </a:p>
        </p:txBody>
      </p:sp>
      <p:sp>
        <p:nvSpPr>
          <p:cNvPr id="3" name="Symbol zastępczy zawartości 2">
            <a:extLst>
              <a:ext uri="{FF2B5EF4-FFF2-40B4-BE49-F238E27FC236}">
                <a16:creationId xmlns:a16="http://schemas.microsoft.com/office/drawing/2014/main" id="{4BE6132C-45D7-4DD0-A4AF-8204470066C9}"/>
              </a:ext>
            </a:extLst>
          </p:cNvPr>
          <p:cNvSpPr>
            <a:spLocks noGrp="1"/>
          </p:cNvSpPr>
          <p:nvPr>
            <p:ph idx="1"/>
          </p:nvPr>
        </p:nvSpPr>
        <p:spPr/>
        <p:txBody>
          <a:bodyPr/>
          <a:lstStyle/>
          <a:p>
            <a:endParaRPr lang="pl-PL" dirty="0"/>
          </a:p>
          <a:p>
            <a:r>
              <a:rPr lang="pl-PL" dirty="0"/>
              <a:t>Art. 148 [Owoce] Owoce opadłe z drzewa lub krzewu na grunt sąsiedni stanowią jego pożytki. Przepisu tego nie stosuje się, gdy grunt sąsiedni jest przeznaczony na użytek publiczny.</a:t>
            </a:r>
          </a:p>
          <a:p>
            <a:endParaRPr lang="pl-PL" dirty="0"/>
          </a:p>
          <a:p>
            <a:pPr marL="0" indent="0">
              <a:buNone/>
            </a:pPr>
            <a:endParaRPr lang="pl-PL" dirty="0"/>
          </a:p>
          <a:p>
            <a:r>
              <a:rPr lang="pl-PL" dirty="0"/>
              <a:t>Przepis art. 148 k.c. nie ma zastosowania do </a:t>
            </a:r>
            <a:r>
              <a:rPr lang="pl-PL" b="1" dirty="0"/>
              <a:t>drzew i krzewów rosnących na granicy</a:t>
            </a:r>
            <a:r>
              <a:rPr lang="pl-PL" dirty="0"/>
              <a:t> nieruchomości, te bowiem byłyby objęte domniemaniem z art. 154 k.c., iż służą do wspólnego użytku sąsiadów. </a:t>
            </a:r>
          </a:p>
          <a:p>
            <a:endParaRPr lang="pl-PL" dirty="0"/>
          </a:p>
        </p:txBody>
      </p:sp>
    </p:spTree>
    <p:extLst>
      <p:ext uri="{BB962C8B-B14F-4D97-AF65-F5344CB8AC3E}">
        <p14:creationId xmlns:p14="http://schemas.microsoft.com/office/powerpoint/2010/main" val="19439899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5C3911-D420-4A6B-A6F0-8F8F17439A51}"/>
              </a:ext>
            </a:extLst>
          </p:cNvPr>
          <p:cNvSpPr>
            <a:spLocks noGrp="1"/>
          </p:cNvSpPr>
          <p:nvPr>
            <p:ph type="title"/>
          </p:nvPr>
        </p:nvSpPr>
        <p:spPr/>
        <p:txBody>
          <a:bodyPr/>
          <a:lstStyle/>
          <a:p>
            <a:endParaRPr lang="pl-PL" dirty="0"/>
          </a:p>
        </p:txBody>
      </p:sp>
      <p:sp>
        <p:nvSpPr>
          <p:cNvPr id="3" name="Symbol zastępczy zawartości 2">
            <a:extLst>
              <a:ext uri="{FF2B5EF4-FFF2-40B4-BE49-F238E27FC236}">
                <a16:creationId xmlns:a16="http://schemas.microsoft.com/office/drawing/2014/main" id="{99431CFD-A24B-47C8-A3F2-300247EAA83C}"/>
              </a:ext>
            </a:extLst>
          </p:cNvPr>
          <p:cNvSpPr>
            <a:spLocks noGrp="1"/>
          </p:cNvSpPr>
          <p:nvPr>
            <p:ph idx="1"/>
          </p:nvPr>
        </p:nvSpPr>
        <p:spPr/>
        <p:txBody>
          <a:bodyPr>
            <a:normAutofit fontScale="92500" lnSpcReduction="10000"/>
          </a:bodyPr>
          <a:lstStyle/>
          <a:p>
            <a:r>
              <a:rPr lang="pl-PL" dirty="0"/>
              <a:t>W świetle art. 148 </a:t>
            </a:r>
            <a:r>
              <a:rPr lang="pl-PL" dirty="0" err="1"/>
              <a:t>zd</a:t>
            </a:r>
            <a:r>
              <a:rPr lang="pl-PL" dirty="0"/>
              <a:t>. 1 pożytkami gruntu sąsiedniego są wszelkie owoce, jadalne czy niejadalne, </a:t>
            </a:r>
            <a:r>
              <a:rPr lang="pl-PL" b="1" dirty="0"/>
              <a:t>opadłe</a:t>
            </a:r>
            <a:r>
              <a:rPr lang="pl-PL" dirty="0"/>
              <a:t> z rosnącego przy granicy nieruchomości drzewa lub krzewu. </a:t>
            </a:r>
          </a:p>
          <a:p>
            <a:r>
              <a:rPr lang="pl-PL" dirty="0"/>
              <a:t>Pożytki właściciela gruntu sąsiedniego stanowią tylko owoce, które samoistnie, w sposób naturalny opadły z drzewa. </a:t>
            </a:r>
          </a:p>
          <a:p>
            <a:r>
              <a:rPr lang="pl-PL" dirty="0"/>
              <a:t>W przepisie tym nie chodzi o pobieranie pożytków a więc o ich odłączanie od drzew i krzewów w sposób zgodny z zasadami prawidłowej gospodarki (art. 53 k.c.) lecz o ich naturalne odłączenie – opadnięcie. </a:t>
            </a:r>
          </a:p>
          <a:p>
            <a:r>
              <a:rPr lang="pl-PL" dirty="0"/>
              <a:t>Owocami opadłymi są te, które spadły z drzewa lub krzewu w sposób naturalny, to znaczy samoistny. Dopiero wtedy właściciel nieruchomości sąsiedniej jest uprawniony do ich pobrania. Dopóki więc owoce znajdują się na drzewie stawią własność właściciela gruntu, na którym drzewo rośnie i zerwanie ich lub spowodowanie odłączenia przez właściciela nieruchomości sąsiedniej stanowiłoby naruszenie własności, przeciwko któremu</a:t>
            </a:r>
            <a:r>
              <a:rPr lang="pl-PL" b="1" dirty="0"/>
              <a:t> właścicielowi przysługiwałoby roszczenie z art. 222 k.c.    </a:t>
            </a:r>
            <a:endParaRPr lang="pl-PL" dirty="0"/>
          </a:p>
          <a:p>
            <a:endParaRPr lang="pl-PL" dirty="0"/>
          </a:p>
        </p:txBody>
      </p:sp>
    </p:spTree>
    <p:extLst>
      <p:ext uri="{BB962C8B-B14F-4D97-AF65-F5344CB8AC3E}">
        <p14:creationId xmlns:p14="http://schemas.microsoft.com/office/powerpoint/2010/main" val="20465505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AEC2006-7E91-4500-8CDB-322C05824AA0}"/>
              </a:ext>
            </a:extLst>
          </p:cNvPr>
          <p:cNvSpPr>
            <a:spLocks noGrp="1"/>
          </p:cNvSpPr>
          <p:nvPr>
            <p:ph type="title"/>
          </p:nvPr>
        </p:nvSpPr>
        <p:spPr/>
        <p:txBody>
          <a:bodyPr/>
          <a:lstStyle/>
          <a:p>
            <a:r>
              <a:rPr lang="pl-PL" dirty="0"/>
              <a:t>Grunt przeznaczony na użytek publiczny</a:t>
            </a:r>
          </a:p>
        </p:txBody>
      </p:sp>
      <p:sp>
        <p:nvSpPr>
          <p:cNvPr id="3" name="Symbol zastępczy zawartości 2">
            <a:extLst>
              <a:ext uri="{FF2B5EF4-FFF2-40B4-BE49-F238E27FC236}">
                <a16:creationId xmlns:a16="http://schemas.microsoft.com/office/drawing/2014/main" id="{576F3297-ABA0-47B8-811C-6566AB5D5289}"/>
              </a:ext>
            </a:extLst>
          </p:cNvPr>
          <p:cNvSpPr>
            <a:spLocks noGrp="1"/>
          </p:cNvSpPr>
          <p:nvPr>
            <p:ph idx="1"/>
          </p:nvPr>
        </p:nvSpPr>
        <p:spPr/>
        <p:txBody>
          <a:bodyPr/>
          <a:lstStyle/>
          <a:p>
            <a:r>
              <a:rPr lang="pl-PL" dirty="0"/>
              <a:t>Zasada wyrażona w art. 148 </a:t>
            </a:r>
            <a:r>
              <a:rPr lang="pl-PL" dirty="0" err="1"/>
              <a:t>zd</a:t>
            </a:r>
            <a:r>
              <a:rPr lang="pl-PL" dirty="0"/>
              <a:t>. 1 k.c. nie dotyczy jedynie przypadku, gdy grunt sąsiedni jest </a:t>
            </a:r>
            <a:r>
              <a:rPr lang="pl-PL" b="1" dirty="0"/>
              <a:t>przeznaczony na użytek publiczny</a:t>
            </a:r>
            <a:r>
              <a:rPr lang="pl-PL" dirty="0"/>
              <a:t>, czyli służy zaspokajaniu potrzeb zbiorowych, np. nieruchomość wspólnot gruntowych, drogi publiczne, park (art. 148 </a:t>
            </a:r>
            <a:r>
              <a:rPr lang="pl-PL" dirty="0" err="1"/>
              <a:t>zd</a:t>
            </a:r>
            <a:r>
              <a:rPr lang="pl-PL" dirty="0"/>
              <a:t>. 2 KC),</a:t>
            </a:r>
          </a:p>
          <a:p>
            <a:r>
              <a:rPr lang="pl-PL" dirty="0"/>
              <a:t>oznacza to powrót do ogólnych reguł prawa cywilnego (art. 140 w związku z art. 53, 55 i 190 k.c.).  Pojęcie gruntu przeznaczonego na użytek publiczny jest oderwane od kwestii własności, decyduje samo tylko przeznaczenie, któremu nieruchomość sąsiednia służy.  </a:t>
            </a:r>
          </a:p>
          <a:p>
            <a:endParaRPr lang="pl-PL" dirty="0"/>
          </a:p>
        </p:txBody>
      </p:sp>
    </p:spTree>
    <p:extLst>
      <p:ext uri="{BB962C8B-B14F-4D97-AF65-F5344CB8AC3E}">
        <p14:creationId xmlns:p14="http://schemas.microsoft.com/office/powerpoint/2010/main" val="24351057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CDAA42A-5D07-4CFB-ADDC-445D899B04C4}"/>
              </a:ext>
            </a:extLst>
          </p:cNvPr>
          <p:cNvSpPr>
            <a:spLocks noGrp="1"/>
          </p:cNvSpPr>
          <p:nvPr>
            <p:ph type="title"/>
          </p:nvPr>
        </p:nvSpPr>
        <p:spPr/>
        <p:txBody>
          <a:bodyPr/>
          <a:lstStyle/>
          <a:p>
            <a:r>
              <a:rPr lang="pl-PL" dirty="0"/>
              <a:t>Usunięcie gałęzi, owoców</a:t>
            </a:r>
          </a:p>
        </p:txBody>
      </p:sp>
      <p:sp>
        <p:nvSpPr>
          <p:cNvPr id="3" name="Symbol zastępczy zawartości 2">
            <a:extLst>
              <a:ext uri="{FF2B5EF4-FFF2-40B4-BE49-F238E27FC236}">
                <a16:creationId xmlns:a16="http://schemas.microsoft.com/office/drawing/2014/main" id="{B5335983-4D81-45DA-B45F-DC476B7799EB}"/>
              </a:ext>
            </a:extLst>
          </p:cNvPr>
          <p:cNvSpPr>
            <a:spLocks noGrp="1"/>
          </p:cNvSpPr>
          <p:nvPr>
            <p:ph idx="1"/>
          </p:nvPr>
        </p:nvSpPr>
        <p:spPr/>
        <p:txBody>
          <a:bodyPr/>
          <a:lstStyle/>
          <a:p>
            <a:r>
              <a:rPr lang="pl-PL" dirty="0"/>
              <a:t>Art. 149 [Usunięcie gałęzi, owoców] Właściciel gruntu może wejść na grunt sąsiedni w celu usunięcia zwieszających się z jego drzew gałęzi lub owoców. Właściciel sąsiedniego gruntu może jednak żądać naprawienia wynikłej stąd szkody.</a:t>
            </a:r>
          </a:p>
          <a:p>
            <a:r>
              <a:rPr lang="pl-PL" dirty="0"/>
              <a:t>Wykonywaniu uprawnienia z art. 149 nie może sprzeciwić się właściciel nieruchomości sąsiedniej, ale gdyby w wyniku tego działania odniósł szkodę może domagać się jej naprawienia; odpowiedzialność nie jest oparta na zasadzie winy wystarczy natomiast obiektywnie stwierdzony fakt wyrządzenia szkody. Sąsiad ma prawo wejść na sąsiedni grunt i usunąć zwieszające się z jego drzew gałęzie i owoce bez jakiegokolwiek wezwania.  </a:t>
            </a:r>
          </a:p>
          <a:p>
            <a:pPr marL="0" indent="0">
              <a:buNone/>
            </a:pPr>
            <a:endParaRPr lang="pl-PL" dirty="0"/>
          </a:p>
        </p:txBody>
      </p:sp>
    </p:spTree>
    <p:extLst>
      <p:ext uri="{BB962C8B-B14F-4D97-AF65-F5344CB8AC3E}">
        <p14:creationId xmlns:p14="http://schemas.microsoft.com/office/powerpoint/2010/main" val="1779443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C50126-AD4E-4A42-976C-EC5B98C88A08}"/>
              </a:ext>
            </a:extLst>
          </p:cNvPr>
          <p:cNvSpPr>
            <a:spLocks noGrp="1"/>
          </p:cNvSpPr>
          <p:nvPr>
            <p:ph type="title"/>
          </p:nvPr>
        </p:nvSpPr>
        <p:spPr/>
        <p:txBody>
          <a:bodyPr/>
          <a:lstStyle/>
          <a:p>
            <a:r>
              <a:rPr lang="pl-PL" dirty="0"/>
              <a:t>Usunięcie korzeni</a:t>
            </a:r>
          </a:p>
        </p:txBody>
      </p:sp>
      <p:sp>
        <p:nvSpPr>
          <p:cNvPr id="3" name="Symbol zastępczy zawartości 2">
            <a:extLst>
              <a:ext uri="{FF2B5EF4-FFF2-40B4-BE49-F238E27FC236}">
                <a16:creationId xmlns:a16="http://schemas.microsoft.com/office/drawing/2014/main" id="{09B61FCB-2C39-48A7-B50B-193E5763EDA3}"/>
              </a:ext>
            </a:extLst>
          </p:cNvPr>
          <p:cNvSpPr>
            <a:spLocks noGrp="1"/>
          </p:cNvSpPr>
          <p:nvPr>
            <p:ph idx="1"/>
          </p:nvPr>
        </p:nvSpPr>
        <p:spPr/>
        <p:txBody>
          <a:bodyPr>
            <a:normAutofit fontScale="92500" lnSpcReduction="10000"/>
          </a:bodyPr>
          <a:lstStyle/>
          <a:p>
            <a:r>
              <a:rPr lang="pl-PL" b="1" dirty="0"/>
              <a:t>Art. 150 [Usunięcie korzeni] </a:t>
            </a:r>
            <a:r>
              <a:rPr lang="pl-PL" dirty="0"/>
              <a:t>Właściciel gruntu może obciąć i zachować dla siebie korzenie przechodzące z sąsiedniego gruntu. To samo dotyczy gałęzi i owoców zwieszających się z sąsiedniego gruntu; jednakże w wypadku takim właściciel powinien uprzednio wyznaczyć sąsiadowi odpowiedni termin do ich usunięcia.</a:t>
            </a:r>
          </a:p>
          <a:p>
            <a:r>
              <a:rPr lang="pl-PL" dirty="0"/>
              <a:t>Dla usunięcia korzeni nie trzeba nawet uprzedniego wezwania i wyznaczenia sąsiadowi terminu na usunięcie korzeni. Można tego dokonać chociażby nawet miało to spowodować ich uszkodzenie lub zniszczenie choć obcięcie korzeni nie może prowadzić do uszkodzenia lub zniszczenia drzewa. </a:t>
            </a:r>
          </a:p>
          <a:p>
            <a:r>
              <a:rPr lang="pl-PL" b="1" dirty="0"/>
              <a:t>Obowiązek zakreślenia terminu</a:t>
            </a:r>
            <a:r>
              <a:rPr lang="pl-PL" dirty="0"/>
              <a:t> dotyczy tylko owoców i gałęzi. Termin odpowiedni to taki, który dostosowany jest do właściwości cyklu przyrodniczego, czyli uwzględnia porę roku na dokonanie zabiegu obcięcia; nie można wyznaczać terminu do usunięcia owoców jeszcze niedojrzałych – stanowiłoby to nadużycie prawa w świetle art. 5 k.c. Termin ten powinien pozostawiać sąsiadowi stosowny czas do przygotowania i wykonania zadania</a:t>
            </a:r>
          </a:p>
          <a:p>
            <a:endParaRPr lang="pl-PL" dirty="0"/>
          </a:p>
          <a:p>
            <a:endParaRPr lang="pl-PL" dirty="0"/>
          </a:p>
        </p:txBody>
      </p:sp>
    </p:spTree>
    <p:extLst>
      <p:ext uri="{BB962C8B-B14F-4D97-AF65-F5344CB8AC3E}">
        <p14:creationId xmlns:p14="http://schemas.microsoft.com/office/powerpoint/2010/main" val="3275875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2C7129-EACD-46B0-BE7E-9D419139BC2A}"/>
              </a:ext>
            </a:extLst>
          </p:cNvPr>
          <p:cNvSpPr>
            <a:spLocks noGrp="1"/>
          </p:cNvSpPr>
          <p:nvPr>
            <p:ph type="title"/>
          </p:nvPr>
        </p:nvSpPr>
        <p:spPr/>
        <p:txBody>
          <a:bodyPr/>
          <a:lstStyle/>
          <a:p>
            <a:r>
              <a:rPr lang="pl-PL" dirty="0"/>
              <a:t>Zakres prawa własności</a:t>
            </a:r>
          </a:p>
        </p:txBody>
      </p:sp>
      <p:sp>
        <p:nvSpPr>
          <p:cNvPr id="3" name="Symbol zastępczy zawartości 2">
            <a:extLst>
              <a:ext uri="{FF2B5EF4-FFF2-40B4-BE49-F238E27FC236}">
                <a16:creationId xmlns:a16="http://schemas.microsoft.com/office/drawing/2014/main" id="{1F592D18-07C7-4B0F-9CBC-299B633A9A5F}"/>
              </a:ext>
            </a:extLst>
          </p:cNvPr>
          <p:cNvSpPr>
            <a:spLocks noGrp="1"/>
          </p:cNvSpPr>
          <p:nvPr>
            <p:ph idx="1"/>
          </p:nvPr>
        </p:nvSpPr>
        <p:spPr/>
        <p:txBody>
          <a:bodyPr>
            <a:normAutofit fontScale="85000" lnSpcReduction="20000"/>
          </a:bodyPr>
          <a:lstStyle/>
          <a:p>
            <a:pPr>
              <a:buNone/>
            </a:pPr>
            <a:r>
              <a:rPr lang="pl-PL" dirty="0"/>
              <a:t>Treść prawa własności: </a:t>
            </a:r>
            <a:r>
              <a:rPr lang="pl-PL" b="1" dirty="0"/>
              <a:t>Triada uprawnień właściciela</a:t>
            </a:r>
          </a:p>
          <a:p>
            <a:pPr>
              <a:buFont typeface="Wingdings" pitchFamily="2" charset="2"/>
              <a:buChar char="Ø"/>
            </a:pPr>
            <a:r>
              <a:rPr lang="pl-PL" b="1" dirty="0" err="1"/>
              <a:t>Ius</a:t>
            </a:r>
            <a:r>
              <a:rPr lang="pl-PL" b="1" dirty="0"/>
              <a:t> </a:t>
            </a:r>
            <a:r>
              <a:rPr lang="pl-PL" b="1" dirty="0" err="1"/>
              <a:t>possidendi</a:t>
            </a:r>
            <a:r>
              <a:rPr lang="pl-PL" b="1" dirty="0"/>
              <a:t> </a:t>
            </a:r>
            <a:r>
              <a:rPr lang="pl-PL" dirty="0"/>
              <a:t>- (prawo posiadania rzeczy) – posiadanie jak właściciel – posiadanie samoistne; art. 337 K.c. ; ochrona posiadania także przez art. 222 § 1 K.c. </a:t>
            </a:r>
          </a:p>
          <a:p>
            <a:pPr>
              <a:buFont typeface="Wingdings" pitchFamily="2" charset="2"/>
              <a:buChar char="Ø"/>
            </a:pPr>
            <a:r>
              <a:rPr lang="pl-PL" b="1" dirty="0" err="1"/>
              <a:t>Ius</a:t>
            </a:r>
            <a:r>
              <a:rPr lang="pl-PL" b="1" dirty="0"/>
              <a:t> </a:t>
            </a:r>
            <a:r>
              <a:rPr lang="pl-PL" b="1" dirty="0" err="1"/>
              <a:t>utendi</a:t>
            </a:r>
            <a:r>
              <a:rPr lang="pl-PL" b="1" dirty="0"/>
              <a:t>, </a:t>
            </a:r>
            <a:r>
              <a:rPr lang="pl-PL" b="1" dirty="0" err="1"/>
              <a:t>fruendi</a:t>
            </a:r>
            <a:r>
              <a:rPr lang="pl-PL" b="1" dirty="0"/>
              <a:t>, </a:t>
            </a:r>
            <a:r>
              <a:rPr lang="pl-PL" b="1" dirty="0" err="1"/>
              <a:t>abutendi</a:t>
            </a:r>
            <a:r>
              <a:rPr lang="pl-PL" b="1" dirty="0"/>
              <a:t> </a:t>
            </a:r>
          </a:p>
          <a:p>
            <a:pPr>
              <a:buNone/>
            </a:pPr>
            <a:r>
              <a:rPr lang="pl-PL" u="sng" dirty="0"/>
              <a:t>Prawo do używania rzeczy</a:t>
            </a:r>
            <a:r>
              <a:rPr lang="pl-PL" dirty="0"/>
              <a:t>, nie polegające na uzyskiwaniu pożytków (zamieszkanie w lokalu; korzystanie z pojazdu)</a:t>
            </a:r>
          </a:p>
          <a:p>
            <a:pPr>
              <a:buNone/>
            </a:pPr>
            <a:r>
              <a:rPr lang="pl-PL" u="sng" dirty="0"/>
              <a:t>Prawo do pobierania pożytków z rzeczy czy innych dochodów </a:t>
            </a:r>
            <a:r>
              <a:rPr lang="pl-PL" dirty="0"/>
              <a:t>(nie dających się kwalifikować jako pożytki np. wycięte drzewa z lasu w związku ze zmianą zagospodarowania terenu; materiał z rozebranego płotu itp..)</a:t>
            </a:r>
          </a:p>
          <a:p>
            <a:pPr>
              <a:buNone/>
            </a:pPr>
            <a:r>
              <a:rPr lang="pl-PL" u="sng" dirty="0"/>
              <a:t>Prawo do zużycia czy przetworzenia rzeczy </a:t>
            </a:r>
            <a:r>
              <a:rPr lang="pl-PL" dirty="0"/>
              <a:t>(niektórzy przyjmują, że także tu mieści się prawo do zniszczenia rzeczy)</a:t>
            </a:r>
          </a:p>
          <a:p>
            <a:pPr>
              <a:buFont typeface="Wingdings" pitchFamily="2" charset="2"/>
              <a:buChar char="Ø"/>
            </a:pPr>
            <a:r>
              <a:rPr lang="pl-PL" b="1" dirty="0" err="1"/>
              <a:t>Ius</a:t>
            </a:r>
            <a:r>
              <a:rPr lang="pl-PL" b="1" dirty="0"/>
              <a:t> </a:t>
            </a:r>
            <a:r>
              <a:rPr lang="pl-PL" b="1" dirty="0" err="1"/>
              <a:t>disposnendi</a:t>
            </a:r>
            <a:r>
              <a:rPr lang="pl-PL" b="1" dirty="0"/>
              <a:t> </a:t>
            </a:r>
            <a:r>
              <a:rPr lang="pl-PL" dirty="0"/>
              <a:t>- Rozporządzenie rzeczą w drodze  czynności prawnej rozporządzającej; przeniesienie własności rzeczy; zrzeczenie się własności; obciążenie (np. użytkowaniem wieczystym; ustanowienie ograniczonych praw rzeczowych) </a:t>
            </a:r>
          </a:p>
          <a:p>
            <a:pPr>
              <a:buFont typeface="Wingdings" pitchFamily="2" charset="2"/>
              <a:buChar char="Ø"/>
            </a:pPr>
            <a:endParaRPr lang="pl-PL" dirty="0"/>
          </a:p>
          <a:p>
            <a:endParaRPr lang="pl-PL" dirty="0"/>
          </a:p>
        </p:txBody>
      </p:sp>
    </p:spTree>
    <p:extLst>
      <p:ext uri="{BB962C8B-B14F-4D97-AF65-F5344CB8AC3E}">
        <p14:creationId xmlns:p14="http://schemas.microsoft.com/office/powerpoint/2010/main" val="42103968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CEA1DF-D257-49D5-B224-4DBD508CC3AF}"/>
              </a:ext>
            </a:extLst>
          </p:cNvPr>
          <p:cNvSpPr>
            <a:spLocks noGrp="1"/>
          </p:cNvSpPr>
          <p:nvPr>
            <p:ph type="title"/>
          </p:nvPr>
        </p:nvSpPr>
        <p:spPr/>
        <p:txBody>
          <a:bodyPr/>
          <a:lstStyle/>
          <a:p>
            <a:r>
              <a:rPr lang="pl-PL" dirty="0"/>
              <a:t>Urządzenia na Granicy</a:t>
            </a:r>
          </a:p>
        </p:txBody>
      </p:sp>
      <p:sp>
        <p:nvSpPr>
          <p:cNvPr id="3" name="Symbol zastępczy zawartości 2">
            <a:extLst>
              <a:ext uri="{FF2B5EF4-FFF2-40B4-BE49-F238E27FC236}">
                <a16:creationId xmlns:a16="http://schemas.microsoft.com/office/drawing/2014/main" id="{829660F2-77D6-42FC-A200-CF0CF9D8A1CD}"/>
              </a:ext>
            </a:extLst>
          </p:cNvPr>
          <p:cNvSpPr>
            <a:spLocks noGrp="1"/>
          </p:cNvSpPr>
          <p:nvPr>
            <p:ph idx="1"/>
          </p:nvPr>
        </p:nvSpPr>
        <p:spPr>
          <a:xfrm>
            <a:off x="497305" y="1772654"/>
            <a:ext cx="11008895" cy="4684294"/>
          </a:xfrm>
        </p:spPr>
        <p:txBody>
          <a:bodyPr>
            <a:normAutofit fontScale="92500" lnSpcReduction="20000"/>
          </a:bodyPr>
          <a:lstStyle/>
          <a:p>
            <a:r>
              <a:rPr lang="pl-PL" b="1" dirty="0"/>
              <a:t>Art. 154 [Urządzenia na granicy]</a:t>
            </a:r>
            <a:endParaRPr lang="pl-PL" dirty="0"/>
          </a:p>
          <a:p>
            <a:r>
              <a:rPr lang="pl-PL" dirty="0"/>
              <a:t>§ 1. Domniemywa się, że mury, płoty, miedze, rowy i inne urządzenia podobne, znajdujące się na granicy gruntów sąsiadujących, służą do wspólnego użytku sąsiadów. To samo dotyczy drzew i krzewów na granicy.</a:t>
            </a:r>
          </a:p>
          <a:p>
            <a:r>
              <a:rPr lang="pl-PL" dirty="0"/>
              <a:t>§ 2. Korzystający z wymienionych urządzeń obowiązani są ponosić wspólnie koszty ich utrzymania.</a:t>
            </a:r>
          </a:p>
          <a:p>
            <a:endParaRPr lang="pl-PL" dirty="0"/>
          </a:p>
          <a:p>
            <a:r>
              <a:rPr lang="pl-PL" dirty="0"/>
              <a:t>Przepis art. 154 k.c. nie rozstrzyga problemu własności urządzeń (oraz drzew i krzewów) usytuowanych na linii granicznej. Domniemaniem tym nie jest objęte prawo własności tych urządzeń bez względu na to kto je wykonał. </a:t>
            </a:r>
          </a:p>
          <a:p>
            <a:r>
              <a:rPr lang="pl-PL" dirty="0"/>
              <a:t>Nie oznacza ono także domniemania współwłasności urządzeń, krzewów i drzew. </a:t>
            </a:r>
          </a:p>
          <a:p>
            <a:r>
              <a:rPr lang="pl-PL" dirty="0"/>
              <a:t>Zatem o statucie prawnorzeczowym tych urządzeń, drzew i krzewów rozstrzygają powszechne normy prawa cywilnego z uwzględnieniem zasady, że urządzenia trwale z gruntem związane oraz drzewa i krzewy są częściami składowymi gruntu (art. 48 k.c.). Dokonując interpretacji, trzeba wybierać między koncepcją współwłasności, wyłącznej własności jed­nego z właścicieli stykających się nieruchomości i koncepcją rzeczy niczyjej.</a:t>
            </a:r>
          </a:p>
          <a:p>
            <a:endParaRPr lang="pl-PL" dirty="0"/>
          </a:p>
        </p:txBody>
      </p:sp>
    </p:spTree>
    <p:extLst>
      <p:ext uri="{BB962C8B-B14F-4D97-AF65-F5344CB8AC3E}">
        <p14:creationId xmlns:p14="http://schemas.microsoft.com/office/powerpoint/2010/main" val="19835716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DF04E2-AD67-4D05-AA26-46FFCB96F18F}"/>
              </a:ext>
            </a:extLst>
          </p:cNvPr>
          <p:cNvSpPr>
            <a:spLocks noGrp="1"/>
          </p:cNvSpPr>
          <p:nvPr>
            <p:ph type="title"/>
          </p:nvPr>
        </p:nvSpPr>
        <p:spPr/>
        <p:txBody>
          <a:bodyPr/>
          <a:lstStyle/>
          <a:p>
            <a:r>
              <a:rPr lang="pl-PL" dirty="0"/>
              <a:t>Rozgraniczenie</a:t>
            </a:r>
          </a:p>
        </p:txBody>
      </p:sp>
      <p:sp>
        <p:nvSpPr>
          <p:cNvPr id="3" name="Symbol zastępczy zawartości 2">
            <a:extLst>
              <a:ext uri="{FF2B5EF4-FFF2-40B4-BE49-F238E27FC236}">
                <a16:creationId xmlns:a16="http://schemas.microsoft.com/office/drawing/2014/main" id="{5550A470-48FC-42E4-B7FE-3A58D88C11AD}"/>
              </a:ext>
            </a:extLst>
          </p:cNvPr>
          <p:cNvSpPr>
            <a:spLocks noGrp="1"/>
          </p:cNvSpPr>
          <p:nvPr>
            <p:ph idx="1"/>
          </p:nvPr>
        </p:nvSpPr>
        <p:spPr/>
        <p:txBody>
          <a:bodyPr>
            <a:normAutofit lnSpcReduction="10000"/>
          </a:bodyPr>
          <a:lstStyle/>
          <a:p>
            <a:br>
              <a:rPr lang="pl-PL" b="1" dirty="0"/>
            </a:br>
            <a:r>
              <a:rPr lang="pl-PL" b="1" dirty="0"/>
              <a:t>Art. 152 [Rozgraniczenie] </a:t>
            </a:r>
            <a:r>
              <a:rPr lang="pl-PL" dirty="0"/>
              <a:t>Właściciele gruntów sąsiadujących obowiązani są do współdziałania przy rozgraniczeniu gruntów oraz przy utrzymywaniu stałych znaków granicznych; koszty rozgraniczenia oraz koszty urządzenia i utrzymywania stałych znaków granicznych ponoszą po połowie.</a:t>
            </a:r>
          </a:p>
          <a:p>
            <a:endParaRPr lang="pl-PL" dirty="0"/>
          </a:p>
          <a:p>
            <a:r>
              <a:rPr lang="pl-PL" b="1" dirty="0"/>
              <a:t>Art. 153 [Ustalenie granic] </a:t>
            </a:r>
            <a:r>
              <a:rPr lang="pl-PL" dirty="0"/>
              <a:t>Jeżeli granice gruntów stały się sporne, a stanu prawnego nie można stwierdzić, ustala się granice według ostatniego spokojnego stanu posiadania. Gdyby również takiego stanu nie można było stwierdzić, a postępowanie rozgraniczeniowe nie doprowadziło do ugody między interesowanymi, sąd ustali granice z uwzględnieniem wszelkich okoliczności; może przy tym przyznać jednemu z właścicieli odpowiednią dopłatę pieniężną.</a:t>
            </a:r>
          </a:p>
        </p:txBody>
      </p:sp>
    </p:spTree>
    <p:extLst>
      <p:ext uri="{BB962C8B-B14F-4D97-AF65-F5344CB8AC3E}">
        <p14:creationId xmlns:p14="http://schemas.microsoft.com/office/powerpoint/2010/main" val="13061646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569F4A-FDC3-409A-8934-0D3DD6D51DA2}"/>
              </a:ext>
            </a:extLst>
          </p:cNvPr>
          <p:cNvSpPr>
            <a:spLocks noGrp="1"/>
          </p:cNvSpPr>
          <p:nvPr>
            <p:ph type="title"/>
          </p:nvPr>
        </p:nvSpPr>
        <p:spPr/>
        <p:txBody>
          <a:bodyPr/>
          <a:lstStyle/>
          <a:p>
            <a:r>
              <a:rPr lang="pl-PL" dirty="0" err="1"/>
              <a:t>ROzgraniczenie</a:t>
            </a:r>
            <a:endParaRPr lang="pl-PL" dirty="0"/>
          </a:p>
        </p:txBody>
      </p:sp>
      <p:sp>
        <p:nvSpPr>
          <p:cNvPr id="3" name="Symbol zastępczy zawartości 2">
            <a:extLst>
              <a:ext uri="{FF2B5EF4-FFF2-40B4-BE49-F238E27FC236}">
                <a16:creationId xmlns:a16="http://schemas.microsoft.com/office/drawing/2014/main" id="{18F7A5A2-A523-4A80-A5DB-39741D6C3936}"/>
              </a:ext>
            </a:extLst>
          </p:cNvPr>
          <p:cNvSpPr>
            <a:spLocks noGrp="1"/>
          </p:cNvSpPr>
          <p:nvPr>
            <p:ph idx="1"/>
          </p:nvPr>
        </p:nvSpPr>
        <p:spPr/>
        <p:txBody>
          <a:bodyPr>
            <a:normAutofit fontScale="92500" lnSpcReduction="10000"/>
          </a:bodyPr>
          <a:lstStyle/>
          <a:p>
            <a:r>
              <a:rPr lang="pl-PL" dirty="0"/>
              <a:t>Jeżeli granice gruntu stały się sporne, zachodzi potrzeba </a:t>
            </a:r>
            <a:r>
              <a:rPr lang="pl-PL" b="1" dirty="0"/>
              <a:t>rozgraniczenia. </a:t>
            </a:r>
            <a:r>
              <a:rPr lang="pl-PL" dirty="0"/>
              <a:t>Jest to postępowanie dwufazowe,</a:t>
            </a:r>
            <a:r>
              <a:rPr lang="pl-PL" b="1" dirty="0"/>
              <a:t> tj. administracyjno-sądowe, </a:t>
            </a:r>
            <a:r>
              <a:rPr lang="pl-PL" dirty="0"/>
              <a:t>czyli najpierw prowadzone przez organ administracji a dopiero w sytuacji nie zawarcia w nim ugody lub braku podstaw do wydania decyzji o rozgraniczeniu sprawę z urzędu przekazuje się sądowi do rozpatrzenia.</a:t>
            </a:r>
            <a:r>
              <a:rPr lang="pl-PL" b="1" dirty="0"/>
              <a:t> </a:t>
            </a:r>
            <a:endParaRPr lang="pl-PL" dirty="0"/>
          </a:p>
          <a:p>
            <a:r>
              <a:rPr lang="pl-PL" dirty="0"/>
              <a:t>Zgodnie z art. 29 ustawy – Prawo geodezyjne i kartograficzne </a:t>
            </a:r>
            <a:r>
              <a:rPr lang="pl-PL" b="1" dirty="0"/>
              <a:t>postępowanie rozgraniczeniowe ma na celu</a:t>
            </a:r>
            <a:r>
              <a:rPr lang="pl-PL" dirty="0"/>
              <a:t> ustalenie przebiegu granicy przez określenie punktów i linii granicznych, utrwalenie tych punktów znakami granicznymi na gruncie oraz sporządzenie odpowiednich dokumentów. Istota polega na wyodrębnieniu nieruchomości z innych otaczających ją gruntów przez ustalenie zasięgu prawa własności w stosunku do gruntów sąsiednich. W sprawie o rozgraniczenie chodzi nawet nie o same granice na gruncie lecz o to do jakiej granicy na gruncie sięga prawo własności nieruchomości sąsiadujących. Zakłada się zatem, że </a:t>
            </a:r>
            <a:r>
              <a:rPr lang="pl-PL" b="1" dirty="0"/>
              <a:t>nie jest kwestionowane samo prawo własności nieruchomości sąsiadujących</a:t>
            </a:r>
            <a:r>
              <a:rPr lang="pl-PL" dirty="0"/>
              <a:t>.</a:t>
            </a:r>
          </a:p>
          <a:p>
            <a:endParaRPr lang="pl-PL" dirty="0"/>
          </a:p>
        </p:txBody>
      </p:sp>
    </p:spTree>
    <p:extLst>
      <p:ext uri="{BB962C8B-B14F-4D97-AF65-F5344CB8AC3E}">
        <p14:creationId xmlns:p14="http://schemas.microsoft.com/office/powerpoint/2010/main" val="171336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7865D7-A6BB-4658-A9BB-47DECD9DDB6B}"/>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88305AAF-1DAA-4E8B-A6CE-6857FC8D07DB}"/>
              </a:ext>
            </a:extLst>
          </p:cNvPr>
          <p:cNvSpPr>
            <a:spLocks noGrp="1"/>
          </p:cNvSpPr>
          <p:nvPr>
            <p:ph idx="1"/>
          </p:nvPr>
        </p:nvSpPr>
        <p:spPr/>
        <p:txBody>
          <a:bodyPr>
            <a:normAutofit lnSpcReduction="10000"/>
          </a:bodyPr>
          <a:lstStyle/>
          <a:p>
            <a:r>
              <a:rPr lang="pl-PL" dirty="0"/>
              <a:t>Procedura rozgraniczeniowa dotyczy gruntów, nie dotyczy zatem budynków (jeżeli już to chodzi o rozgraniczenie gruntów pod budynkami), czy lokali (co do którym wobec wydania zaświadczeń o samodzielności oraz zaznaczania na rzucie odpowiedniej kondygnacji budynku nie może być mowy o nieustalonych, czy spornych granicach).</a:t>
            </a:r>
          </a:p>
          <a:p>
            <a:r>
              <a:rPr lang="pl-PL" b="1" dirty="0"/>
              <a:t>Ustalając stan prawny</a:t>
            </a:r>
            <a:r>
              <a:rPr lang="pl-PL" dirty="0"/>
              <a:t> sąd zobowiązany jest rozstrzygnąć wszelkie wątpliwości nie wolno jemu odstępować od rozgraniczenia według możliwego do stwierdzenia stanu prawnego. Stwierdzenie stanu prawnego wymaga zbadania dokumentów kształtujących bądź stwierdzających nabycie własności lub użytkowania wieczystego. W nawiązaniu do nich trzeba sięgnąć do map i rejestrów urzędowych dokumentujących granice nabytej nieruchomości. Na koniec niezbędne jest stwierdzenie w terenie przebiegu granic stosowanie do istniejącej dokumentacji. </a:t>
            </a:r>
          </a:p>
          <a:p>
            <a:endParaRPr lang="pl-PL" dirty="0"/>
          </a:p>
          <a:p>
            <a:endParaRPr lang="pl-PL" dirty="0"/>
          </a:p>
        </p:txBody>
      </p:sp>
    </p:spTree>
    <p:extLst>
      <p:ext uri="{BB962C8B-B14F-4D97-AF65-F5344CB8AC3E}">
        <p14:creationId xmlns:p14="http://schemas.microsoft.com/office/powerpoint/2010/main" val="11158213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73B3B2E-A8B4-46DE-9322-FF13DD1EAB82}"/>
              </a:ext>
            </a:extLst>
          </p:cNvPr>
          <p:cNvSpPr>
            <a:spLocks noGrp="1"/>
          </p:cNvSpPr>
          <p:nvPr>
            <p:ph type="title"/>
          </p:nvPr>
        </p:nvSpPr>
        <p:spPr>
          <a:xfrm>
            <a:off x="2895600" y="764373"/>
            <a:ext cx="8382000" cy="334511"/>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2F869AD6-4287-4DDD-8E5F-451A5BDA4FB3}"/>
              </a:ext>
            </a:extLst>
          </p:cNvPr>
          <p:cNvSpPr>
            <a:spLocks noGrp="1"/>
          </p:cNvSpPr>
          <p:nvPr>
            <p:ph idx="1"/>
          </p:nvPr>
        </p:nvSpPr>
        <p:spPr>
          <a:xfrm>
            <a:off x="393032" y="1171074"/>
            <a:ext cx="11113168" cy="5047611"/>
          </a:xfrm>
        </p:spPr>
        <p:txBody>
          <a:bodyPr>
            <a:normAutofit fontScale="92500" lnSpcReduction="10000"/>
          </a:bodyPr>
          <a:lstStyle/>
          <a:p>
            <a:pPr marL="0" indent="0">
              <a:buNone/>
            </a:pPr>
            <a:endParaRPr lang="pl-PL" dirty="0"/>
          </a:p>
          <a:p>
            <a:r>
              <a:rPr lang="pl-PL" b="1" dirty="0"/>
              <a:t>Ostatni spokojny stan posiadania</a:t>
            </a:r>
            <a:r>
              <a:rPr lang="pl-PL" dirty="0"/>
              <a:t> oznacza ustabilizowany stan posiadania przedmiotu rozgraniczenia niezakłócony przez sąsiadów, a więc taki, który nie pozwala wprawdzie na stwierdzenie nabycia własności przez zasiedzenie jednakże trwa zbyt długo by pozbawienie dotychczasowego posiadacza pasa ziemi przez ustalenie granicy z uwzględnieniem wszelkich okoliczności dało się pogodzić z zasadami współżycia społecznego. Jednak nie można tu zastosować jakiegokolwiek kryterium czasowego. Tu źródłem informacji będą świadkowie. </a:t>
            </a:r>
          </a:p>
          <a:p>
            <a:r>
              <a:rPr lang="pl-PL" dirty="0"/>
              <a:t>Kryterium </a:t>
            </a:r>
            <a:r>
              <a:rPr lang="pl-PL" b="1" dirty="0"/>
              <a:t>uwzględnienia wszelkich okoliczności</a:t>
            </a:r>
            <a:r>
              <a:rPr lang="pl-PL" dirty="0"/>
              <a:t> oznacza konieczny w danych warunkach zakres swobodnego uznania. Niewątpliwie chodzi tu o wszelkie ujawnione okoliczności sprawy oceniane później i segregowane przez sąd z punktu widzenia przydatności i słuszności dla ustalenia przebiegu linii granicznych.  Ustalenie granic z uwzględnieniem wszelkich okoliczności musi być poprzedzone próbą nakłonienia stron do ugody. Kryterium to nie może nie uwzględniać zasad współżycia społecznego, a także społeczno-gospodarczego przeznaczenia nieruchomości. Możliwość przyznania jednemu z właścicieli odpowiedniej dopłaty pieniężnej może mieć miejsce tylko przy ustalaniu granic według kryterium wszelkich okoliczności. Może się zdarzyć, że przy przyjęciu tego kryterium sąd nie uwzględni żądania wnioskodawcy i jeszcze odetnie pas gruntu przygranicznego dotąd przezeń posiadanego. </a:t>
            </a:r>
          </a:p>
        </p:txBody>
      </p:sp>
    </p:spTree>
    <p:extLst>
      <p:ext uri="{BB962C8B-B14F-4D97-AF65-F5344CB8AC3E}">
        <p14:creationId xmlns:p14="http://schemas.microsoft.com/office/powerpoint/2010/main" val="31288836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0188535-5FE7-4104-B38F-CCBD83C907C2}"/>
              </a:ext>
            </a:extLst>
          </p:cNvPr>
          <p:cNvSpPr>
            <a:spLocks noGrp="1"/>
          </p:cNvSpPr>
          <p:nvPr>
            <p:ph type="title"/>
          </p:nvPr>
        </p:nvSpPr>
        <p:spPr/>
        <p:txBody>
          <a:bodyPr/>
          <a:lstStyle/>
          <a:p>
            <a:r>
              <a:rPr lang="pl-PL" dirty="0"/>
              <a:t>Granice prawa własności</a:t>
            </a:r>
          </a:p>
        </p:txBody>
      </p:sp>
      <p:graphicFrame>
        <p:nvGraphicFramePr>
          <p:cNvPr id="4" name="Symbol zastępczy zawartości 3">
            <a:extLst>
              <a:ext uri="{FF2B5EF4-FFF2-40B4-BE49-F238E27FC236}">
                <a16:creationId xmlns:a16="http://schemas.microsoft.com/office/drawing/2014/main" id="{C5F7CB45-C673-4915-97C7-D5CBF6EA9AF0}"/>
              </a:ext>
            </a:extLst>
          </p:cNvPr>
          <p:cNvGraphicFramePr>
            <a:graphicFrameLocks noGrp="1"/>
          </p:cNvGraphicFramePr>
          <p:nvPr>
            <p:ph idx="1"/>
            <p:extLst>
              <p:ext uri="{D42A27DB-BD31-4B8C-83A1-F6EECF244321}">
                <p14:modId xmlns:p14="http://schemas.microsoft.com/office/powerpoint/2010/main" val="589614415"/>
              </p:ext>
            </p:extLst>
          </p:nvPr>
        </p:nvGraphicFramePr>
        <p:xfrm>
          <a:off x="685800" y="2193925"/>
          <a:ext cx="10820400" cy="4024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5170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19242B4-DCE7-451C-AC3A-E7D8D39C6FE5}"/>
              </a:ext>
            </a:extLst>
          </p:cNvPr>
          <p:cNvSpPr>
            <a:spLocks noGrp="1"/>
          </p:cNvSpPr>
          <p:nvPr>
            <p:ph type="title"/>
          </p:nvPr>
        </p:nvSpPr>
        <p:spPr/>
        <p:txBody>
          <a:bodyPr/>
          <a:lstStyle/>
          <a:p>
            <a:r>
              <a:rPr lang="pl-PL" dirty="0"/>
              <a:t>Granice prawa własności wynikające z ustawy</a:t>
            </a:r>
          </a:p>
        </p:txBody>
      </p:sp>
      <p:sp>
        <p:nvSpPr>
          <p:cNvPr id="3" name="Symbol zastępczy zawartości 2">
            <a:extLst>
              <a:ext uri="{FF2B5EF4-FFF2-40B4-BE49-F238E27FC236}">
                <a16:creationId xmlns:a16="http://schemas.microsoft.com/office/drawing/2014/main" id="{092B4DF6-0B79-499E-9E0B-BC2E3CFF60A4}"/>
              </a:ext>
            </a:extLst>
          </p:cNvPr>
          <p:cNvSpPr>
            <a:spLocks noGrp="1"/>
          </p:cNvSpPr>
          <p:nvPr>
            <p:ph idx="1"/>
          </p:nvPr>
        </p:nvSpPr>
        <p:spPr/>
        <p:txBody>
          <a:bodyPr/>
          <a:lstStyle/>
          <a:p>
            <a:pPr marL="514350" indent="-514350">
              <a:buNone/>
            </a:pPr>
            <a:endParaRPr lang="pl-PL" dirty="0"/>
          </a:p>
          <a:p>
            <a:pPr marL="514350" indent="-514350">
              <a:buNone/>
            </a:pPr>
            <a:r>
              <a:rPr lang="pl-PL" dirty="0"/>
              <a:t>Ograniczenia o charakterze prywatnoprawnym: konflikt interesów prywatnych</a:t>
            </a:r>
          </a:p>
          <a:p>
            <a:pPr marL="514350" indent="-514350">
              <a:buNone/>
            </a:pPr>
            <a:r>
              <a:rPr lang="pl-PL" dirty="0"/>
              <a:t>- Przepisy prawa sąsiedzkiego</a:t>
            </a:r>
          </a:p>
          <a:p>
            <a:pPr marL="514350" indent="-514350">
              <a:buNone/>
            </a:pPr>
            <a:r>
              <a:rPr lang="pl-PL" dirty="0"/>
              <a:t>Ograniczenia publicznoprawne:</a:t>
            </a:r>
          </a:p>
          <a:p>
            <a:pPr marL="514350" indent="-514350">
              <a:buNone/>
            </a:pPr>
            <a:r>
              <a:rPr lang="pl-PL" dirty="0"/>
              <a:t>Konflikt interesu publicznego z interesem prywatnym, np. art. 142 K.c. – np. użycie rzeczy w celu ratowania dobra, np. przejazd przez nieruchomość w celu gaszenia pożaru czy likwidacji innego zagrożenia; przepisy prawa budowlanego itp. </a:t>
            </a:r>
          </a:p>
          <a:p>
            <a:endParaRPr lang="pl-PL" dirty="0"/>
          </a:p>
        </p:txBody>
      </p:sp>
    </p:spTree>
    <p:extLst>
      <p:ext uri="{BB962C8B-B14F-4D97-AF65-F5344CB8AC3E}">
        <p14:creationId xmlns:p14="http://schemas.microsoft.com/office/powerpoint/2010/main" val="37146896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8ECC14-2F75-45DD-9134-D4E60410EEA5}"/>
              </a:ext>
            </a:extLst>
          </p:cNvPr>
          <p:cNvSpPr>
            <a:spLocks noGrp="1"/>
          </p:cNvSpPr>
          <p:nvPr>
            <p:ph type="title"/>
          </p:nvPr>
        </p:nvSpPr>
        <p:spPr/>
        <p:txBody>
          <a:bodyPr>
            <a:normAutofit fontScale="90000"/>
          </a:bodyPr>
          <a:lstStyle/>
          <a:p>
            <a:r>
              <a:rPr lang="pl-PL" dirty="0"/>
              <a:t>Granice prawa własności wynikające z zasad współżycia społecznego</a:t>
            </a:r>
          </a:p>
        </p:txBody>
      </p:sp>
      <p:sp>
        <p:nvSpPr>
          <p:cNvPr id="3" name="Symbol zastępczy zawartości 2">
            <a:extLst>
              <a:ext uri="{FF2B5EF4-FFF2-40B4-BE49-F238E27FC236}">
                <a16:creationId xmlns:a16="http://schemas.microsoft.com/office/drawing/2014/main" id="{55653300-4337-4304-B06D-094D1514A0CF}"/>
              </a:ext>
            </a:extLst>
          </p:cNvPr>
          <p:cNvSpPr>
            <a:spLocks noGrp="1"/>
          </p:cNvSpPr>
          <p:nvPr>
            <p:ph idx="1"/>
          </p:nvPr>
        </p:nvSpPr>
        <p:spPr/>
        <p:txBody>
          <a:bodyPr/>
          <a:lstStyle/>
          <a:p>
            <a:r>
              <a:rPr lang="pl-PL" dirty="0"/>
              <a:t>Brak typizacji sytuacji, ocena w zależności od przypadku gdy klauzula generalna zasad współżycia społecznego pozwala na ograniczenia prawa własności; nie można na podstawie zasad współżycia społecznego doprowadzić do unicestwienia prawa własności (zob. orz. SN z 28 września 1967 r., I PR 415/67, OSP 1968 nr 10 poz. 220)</a:t>
            </a:r>
          </a:p>
          <a:p>
            <a:r>
              <a:rPr lang="pl-PL" dirty="0"/>
              <a:t>Przykłady: przed 1989 r. orzecznictwo mające na celu ochronę nieformalnych nieruchomości rolnych; powództwa o zwrot nieruchomości z ofertą zwrotu ceny oddalane; wynik – ustawa z 4. 10.1971 r. o uregulowaniu własności gospodarstw rolnych ; także przykłady ochrony przed eksmisją na bruk. </a:t>
            </a:r>
          </a:p>
          <a:p>
            <a:endParaRPr lang="pl-PL" dirty="0"/>
          </a:p>
        </p:txBody>
      </p:sp>
    </p:spTree>
    <p:extLst>
      <p:ext uri="{BB962C8B-B14F-4D97-AF65-F5344CB8AC3E}">
        <p14:creationId xmlns:p14="http://schemas.microsoft.com/office/powerpoint/2010/main" val="1356530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DA9FDBB-7F86-4A0B-B5DA-B1110E075893}"/>
              </a:ext>
            </a:extLst>
          </p:cNvPr>
          <p:cNvSpPr>
            <a:spLocks noGrp="1"/>
          </p:cNvSpPr>
          <p:nvPr>
            <p:ph type="title"/>
          </p:nvPr>
        </p:nvSpPr>
        <p:spPr/>
        <p:txBody>
          <a:bodyPr>
            <a:normAutofit fontScale="90000"/>
          </a:bodyPr>
          <a:lstStyle/>
          <a:p>
            <a:r>
              <a:rPr lang="pl-PL" dirty="0"/>
              <a:t>Granice prawa własności wynikające ze społeczno-Gospodarczego przeznaczenia prawa</a:t>
            </a:r>
          </a:p>
        </p:txBody>
      </p:sp>
      <p:sp>
        <p:nvSpPr>
          <p:cNvPr id="3" name="Symbol zastępczy zawartości 2">
            <a:extLst>
              <a:ext uri="{FF2B5EF4-FFF2-40B4-BE49-F238E27FC236}">
                <a16:creationId xmlns:a16="http://schemas.microsoft.com/office/drawing/2014/main" id="{A26ACE2B-96BF-41EE-B09B-C1D961FDBF18}"/>
              </a:ext>
            </a:extLst>
          </p:cNvPr>
          <p:cNvSpPr>
            <a:spLocks noGrp="1"/>
          </p:cNvSpPr>
          <p:nvPr>
            <p:ph idx="1"/>
          </p:nvPr>
        </p:nvSpPr>
        <p:spPr/>
        <p:txBody>
          <a:bodyPr/>
          <a:lstStyle/>
          <a:p>
            <a:endParaRPr lang="pl-PL" dirty="0"/>
          </a:p>
          <a:p>
            <a:r>
              <a:rPr lang="pl-PL" dirty="0"/>
              <a:t>Społeczno-gospodarcze przeznaczenie prawa łącznie z klauzulą zasad współżycia społecznego. Jak podkreśla A. Stelmachowski klauzula ta oznacza „przeciwstawienie się skrajnie indywidualistycznemu podejściu do prawa własności przy wykonywaniu tego prawa”. Oznacza to, że własność rodzi nie tylko prawa ale i obowiązki dla właściciela. Przy czym należy stwierdzić, że klauzula ta musi mieć na uwadze rodzaj własności, np. rolną, miejską, przemysłową itp. </a:t>
            </a:r>
          </a:p>
          <a:p>
            <a:endParaRPr lang="pl-PL" dirty="0"/>
          </a:p>
        </p:txBody>
      </p:sp>
    </p:spTree>
    <p:extLst>
      <p:ext uri="{BB962C8B-B14F-4D97-AF65-F5344CB8AC3E}">
        <p14:creationId xmlns:p14="http://schemas.microsoft.com/office/powerpoint/2010/main" val="25129732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B3A34B-F1D1-4F3E-8542-6B42AF60B2F8}"/>
              </a:ext>
            </a:extLst>
          </p:cNvPr>
          <p:cNvSpPr>
            <a:spLocks noGrp="1"/>
          </p:cNvSpPr>
          <p:nvPr>
            <p:ph type="title"/>
          </p:nvPr>
        </p:nvSpPr>
        <p:spPr/>
        <p:txBody>
          <a:bodyPr/>
          <a:lstStyle/>
          <a:p>
            <a:r>
              <a:rPr lang="pl-PL" dirty="0"/>
              <a:t>Przestrzenne granice prawa własności</a:t>
            </a:r>
          </a:p>
        </p:txBody>
      </p:sp>
      <p:sp>
        <p:nvSpPr>
          <p:cNvPr id="3" name="Symbol zastępczy zawartości 2">
            <a:extLst>
              <a:ext uri="{FF2B5EF4-FFF2-40B4-BE49-F238E27FC236}">
                <a16:creationId xmlns:a16="http://schemas.microsoft.com/office/drawing/2014/main" id="{9D74A5EC-F11B-4734-BEAA-5B5A1199045C}"/>
              </a:ext>
            </a:extLst>
          </p:cNvPr>
          <p:cNvSpPr>
            <a:spLocks noGrp="1"/>
          </p:cNvSpPr>
          <p:nvPr>
            <p:ph idx="1"/>
          </p:nvPr>
        </p:nvSpPr>
        <p:spPr/>
        <p:txBody>
          <a:bodyPr>
            <a:normAutofit fontScale="92500" lnSpcReduction="20000"/>
          </a:bodyPr>
          <a:lstStyle/>
          <a:p>
            <a:pPr>
              <a:buFontTx/>
              <a:buChar char="-"/>
            </a:pPr>
            <a:r>
              <a:rPr lang="pl-PL" dirty="0"/>
              <a:t>Geodezyjne wyznaczenie granic; ewidencja gruntów i budynków; znaki graniczne;</a:t>
            </a:r>
          </a:p>
          <a:p>
            <a:pPr>
              <a:buFontTx/>
              <a:buChar char="-"/>
            </a:pPr>
            <a:r>
              <a:rPr lang="pl-PL" dirty="0"/>
              <a:t>Art. 143 K.c.</a:t>
            </a:r>
          </a:p>
          <a:p>
            <a:pPr marL="514350" indent="-514350">
              <a:buAutoNum type="alphaLcPeriod"/>
            </a:pPr>
            <a:r>
              <a:rPr lang="pl-PL" dirty="0"/>
              <a:t>Prawo wodne- własność jedynie do wód powierzchniowych już nie podziemnych; wody płynące nie są rzeczą w rozumieniu K.c. art. 10 ust. 1 prawa wodnego: wody mogą stanowić  własność Skarbu Państwa albo innych osób prawnych bądź osób fizycznych; art. 10  ust. 1a: wody morza terytorialnego, morskie wody wewnętrzne wraz z morskimi wodami wewnętrznymi Zatoki Gdańskiej, śródlądowe wody powierzchniowe płynące oraz wody podziemne stanowią własność Skarbu Państwa.  Jedynie wody stojące oraz wody w rowach znajdujące się w granicach nieruchomości stanowią własność właściciela gruntu.</a:t>
            </a:r>
          </a:p>
          <a:p>
            <a:pPr marL="514350" indent="-514350">
              <a:buNone/>
            </a:pPr>
            <a:r>
              <a:rPr lang="pl-PL" dirty="0"/>
              <a:t>b. Prawo geologiczne i górnicze- własność rozciąga się na kopaliny stanowiące cześć składową gruntu; art. 7 ustawy Prawo geologiczne i górnicze stanowi, że złoża kopalin niestanowiące części składowych nieruchomości są własnością Skarbu Państwa; </a:t>
            </a:r>
          </a:p>
          <a:p>
            <a:pPr marL="514350" indent="-514350">
              <a:buNone/>
            </a:pPr>
            <a:r>
              <a:rPr lang="pl-PL" dirty="0"/>
              <a:t>c. Prawo lotnicze </a:t>
            </a:r>
          </a:p>
          <a:p>
            <a:pPr marL="0" indent="0">
              <a:buNone/>
            </a:pPr>
            <a:endParaRPr lang="pl-PL" dirty="0"/>
          </a:p>
          <a:p>
            <a:endParaRPr lang="pl-PL" dirty="0"/>
          </a:p>
        </p:txBody>
      </p:sp>
    </p:spTree>
    <p:extLst>
      <p:ext uri="{BB962C8B-B14F-4D97-AF65-F5344CB8AC3E}">
        <p14:creationId xmlns:p14="http://schemas.microsoft.com/office/powerpoint/2010/main" val="1756917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ytuł 5">
            <a:extLst>
              <a:ext uri="{FF2B5EF4-FFF2-40B4-BE49-F238E27FC236}">
                <a16:creationId xmlns:a16="http://schemas.microsoft.com/office/drawing/2014/main" id="{10603A56-EF14-4839-AEA8-B8A1511389ED}"/>
              </a:ext>
            </a:extLst>
          </p:cNvPr>
          <p:cNvSpPr>
            <a:spLocks noGrp="1"/>
          </p:cNvSpPr>
          <p:nvPr>
            <p:ph type="title"/>
          </p:nvPr>
        </p:nvSpPr>
        <p:spPr/>
        <p:txBody>
          <a:bodyPr/>
          <a:lstStyle/>
          <a:p>
            <a:r>
              <a:rPr lang="pl-PL" dirty="0"/>
              <a:t>Wykonywanie prawa własności</a:t>
            </a:r>
          </a:p>
        </p:txBody>
      </p:sp>
      <p:sp>
        <p:nvSpPr>
          <p:cNvPr id="9" name="Symbol zastępczy tekstu 8">
            <a:extLst>
              <a:ext uri="{FF2B5EF4-FFF2-40B4-BE49-F238E27FC236}">
                <a16:creationId xmlns:a16="http://schemas.microsoft.com/office/drawing/2014/main" id="{4F1F5E85-5F98-4962-B019-D8F09CA75143}"/>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1694635291"/>
      </p:ext>
    </p:extLst>
  </p:cSld>
  <p:clrMapOvr>
    <a:masterClrMapping/>
  </p:clrMapOvr>
</p:sld>
</file>

<file path=ppt/theme/theme1.xml><?xml version="1.0" encoding="utf-8"?>
<a:theme xmlns:a="http://schemas.openxmlformats.org/drawingml/2006/main" name="Para">
  <a:themeElements>
    <a:clrScheme name="Vapor Trail">
      <a:dk1>
        <a:sysClr val="windowText" lastClr="000000"/>
      </a:dk1>
      <a:lt1>
        <a:sysClr val="window" lastClr="FFFFFF"/>
      </a:lt1>
      <a:dk2>
        <a:srgbClr val="454545"/>
      </a:dk2>
      <a:lt2>
        <a:srgbClr val="DADADA"/>
      </a:lt2>
      <a:accent1>
        <a:srgbClr val="01D17D"/>
      </a:accent1>
      <a:accent2>
        <a:srgbClr val="84C72A"/>
      </a:accent2>
      <a:accent3>
        <a:srgbClr val="E1D126"/>
      </a:accent3>
      <a:accent4>
        <a:srgbClr val="E29932"/>
      </a:accent4>
      <a:accent5>
        <a:srgbClr val="E56526"/>
      </a:accent5>
      <a:accent6>
        <a:srgbClr val="D63731"/>
      </a:accent6>
      <a:hlink>
        <a:srgbClr val="35FA7F"/>
      </a:hlink>
      <a:folHlink>
        <a:srgbClr val="BAFC85"/>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docProps/app.xml><?xml version="1.0" encoding="utf-8"?>
<Properties xmlns="http://schemas.openxmlformats.org/officeDocument/2006/extended-properties" xmlns:vt="http://schemas.openxmlformats.org/officeDocument/2006/docPropsVTypes">
  <Template>TM04033937[[fn=Para]]</Template>
  <TotalTime>3384</TotalTime>
  <Words>2752</Words>
  <Application>Microsoft Office PowerPoint</Application>
  <PresentationFormat>Panoramiczny</PresentationFormat>
  <Paragraphs>158</Paragraphs>
  <Slides>34</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34</vt:i4>
      </vt:variant>
    </vt:vector>
  </HeadingPairs>
  <TitlesOfParts>
    <vt:vector size="38" baseType="lpstr">
      <vt:lpstr>Arial</vt:lpstr>
      <vt:lpstr>Century Gothic</vt:lpstr>
      <vt:lpstr>Wingdings</vt:lpstr>
      <vt:lpstr>Para</vt:lpstr>
      <vt:lpstr>Prawo własności – pojęcie, funkcje, treść, wykonywanie</vt:lpstr>
      <vt:lpstr>Treść i zakres prawa własności</vt:lpstr>
      <vt:lpstr>Zakres prawa własności</vt:lpstr>
      <vt:lpstr>Granice prawa własności</vt:lpstr>
      <vt:lpstr>Granice prawa własności wynikające z ustawy</vt:lpstr>
      <vt:lpstr>Granice prawa własności wynikające z zasad współżycia społecznego</vt:lpstr>
      <vt:lpstr>Granice prawa własności wynikające ze społeczno-Gospodarczego przeznaczenia prawa</vt:lpstr>
      <vt:lpstr>Przestrzenne granice prawa własności</vt:lpstr>
      <vt:lpstr>Wykonywanie prawa własności</vt:lpstr>
      <vt:lpstr>Stosunki sąsiedzkie</vt:lpstr>
      <vt:lpstr>Immisje</vt:lpstr>
      <vt:lpstr>rodzaje immisji</vt:lpstr>
      <vt:lpstr>Immisje pośrednie</vt:lpstr>
      <vt:lpstr>Immisje pozytywne i negatywne</vt:lpstr>
      <vt:lpstr>Zakaz immisji</vt:lpstr>
      <vt:lpstr>Czynniki wpływające na zakaz immisji</vt:lpstr>
      <vt:lpstr>Droga konieczna</vt:lpstr>
      <vt:lpstr>Droga konieczna</vt:lpstr>
      <vt:lpstr>Dostęp do drogi publicznej</vt:lpstr>
      <vt:lpstr>Ustanowienie Służebności drogi koniecznej</vt:lpstr>
      <vt:lpstr>Wynagrodzenie</vt:lpstr>
      <vt:lpstr>Przekroczenie granic budowy</vt:lpstr>
      <vt:lpstr>Roszczenia</vt:lpstr>
      <vt:lpstr>Niewspółmierność szkody</vt:lpstr>
      <vt:lpstr>Owoce opadłe z drzewa lub krzewu</vt:lpstr>
      <vt:lpstr>Prezentacja programu PowerPoint</vt:lpstr>
      <vt:lpstr>Grunt przeznaczony na użytek publiczny</vt:lpstr>
      <vt:lpstr>Usunięcie gałęzi, owoców</vt:lpstr>
      <vt:lpstr>Usunięcie korzeni</vt:lpstr>
      <vt:lpstr>Urządzenia na Granicy</vt:lpstr>
      <vt:lpstr>Rozgraniczenie</vt:lpstr>
      <vt:lpstr>ROzgraniczenie</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własności – pojęcie, funkcje, treść, wykonywanie</dc:title>
  <dc:creator>Agnieszka Agnieszka</dc:creator>
  <cp:lastModifiedBy>Agnieszka Agnieszka</cp:lastModifiedBy>
  <cp:revision>11</cp:revision>
  <dcterms:created xsi:type="dcterms:W3CDTF">2019-10-23T09:05:34Z</dcterms:created>
  <dcterms:modified xsi:type="dcterms:W3CDTF">2019-10-26T05:56:46Z</dcterms:modified>
</cp:coreProperties>
</file>