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6"/>
  </p:handoutMasterIdLst>
  <p:sldIdLst>
    <p:sldId id="258" r:id="rId2"/>
    <p:sldId id="274" r:id="rId3"/>
    <p:sldId id="275" r:id="rId4"/>
    <p:sldId id="279" r:id="rId5"/>
    <p:sldId id="278" r:id="rId6"/>
    <p:sldId id="280" r:id="rId7"/>
    <p:sldId id="281" r:id="rId8"/>
    <p:sldId id="282" r:id="rId9"/>
    <p:sldId id="283" r:id="rId10"/>
    <p:sldId id="290" r:id="rId11"/>
    <p:sldId id="296" r:id="rId12"/>
    <p:sldId id="291" r:id="rId13"/>
    <p:sldId id="293" r:id="rId14"/>
    <p:sldId id="294" r:id="rId15"/>
    <p:sldId id="292" r:id="rId16"/>
    <p:sldId id="285" r:id="rId17"/>
    <p:sldId id="276" r:id="rId18"/>
    <p:sldId id="286" r:id="rId19"/>
    <p:sldId id="287" r:id="rId20"/>
    <p:sldId id="288" r:id="rId21"/>
    <p:sldId id="289" r:id="rId22"/>
    <p:sldId id="277" r:id="rId23"/>
    <p:sldId id="295" r:id="rId24"/>
    <p:sldId id="298" r:id="rId25"/>
    <p:sldId id="284" r:id="rId26"/>
    <p:sldId id="261" r:id="rId27"/>
    <p:sldId id="259" r:id="rId28"/>
    <p:sldId id="260" r:id="rId29"/>
    <p:sldId id="264" r:id="rId30"/>
    <p:sldId id="265" r:id="rId31"/>
    <p:sldId id="266" r:id="rId32"/>
    <p:sldId id="271" r:id="rId33"/>
    <p:sldId id="272" r:id="rId34"/>
    <p:sldId id="273" r:id="rId35"/>
  </p:sldIdLst>
  <p:sldSz cx="9144000" cy="6858000" type="screen4x3"/>
  <p:notesSz cx="6884988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660"/>
  </p:normalViewPr>
  <p:slideViewPr>
    <p:cSldViewPr>
      <p:cViewPr varScale="1">
        <p:scale>
          <a:sx n="69" d="100"/>
          <a:sy n="69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FC99-1526-4A23-83D9-B8A86ECEDF13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A3DA3-441E-4D56-BF5B-17F2002D606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820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7C8014-B723-464B-B983-E9EDA4F1E7DD}" type="datetimeFigureOut">
              <a:rPr lang="pl-PL" smtClean="0"/>
              <a:t>2019-05-27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15EBC2-5B81-4D6B-B889-B93CDA6A745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Obowiązki pracownika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04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dirty="0"/>
              <a:t>Pracownik jest obowiązany w szczególności: </a:t>
            </a:r>
          </a:p>
          <a:p>
            <a:pPr algn="just"/>
            <a:r>
              <a:rPr lang="pl-PL" dirty="0"/>
              <a:t>przestrzegać czasu pracy ustalonego w zakładzie pracy; </a:t>
            </a:r>
          </a:p>
          <a:p>
            <a:pPr algn="just"/>
            <a:r>
              <a:rPr lang="pl-PL" dirty="0"/>
              <a:t>przestrzegać regulaminu pracy i ustalonego w zakładzie pracy porządku; </a:t>
            </a:r>
          </a:p>
          <a:p>
            <a:pPr algn="just"/>
            <a:r>
              <a:rPr lang="pl-PL" dirty="0"/>
              <a:t>przestrzegać przepisów oraz zasad bezpieczeństwa i higieny pracy, a także przepisów </a:t>
            </a:r>
            <a:r>
              <a:rPr lang="pl-PL" dirty="0" smtClean="0"/>
              <a:t>przeciwpożarowych</a:t>
            </a:r>
            <a:endParaRPr lang="pl-PL" dirty="0"/>
          </a:p>
          <a:p>
            <a:pPr marL="109728" indent="0" algn="just">
              <a:buNone/>
            </a:pPr>
            <a:r>
              <a:rPr lang="pl-PL" dirty="0"/>
              <a:t>art.100 § 2 </a:t>
            </a:r>
            <a:r>
              <a:rPr lang="pl-PL" dirty="0" smtClean="0"/>
              <a:t>pkt 1 – 3 </a:t>
            </a:r>
            <a:r>
              <a:rPr lang="pl-PL" dirty="0" err="1" smtClean="0"/>
              <a:t>k.p</a:t>
            </a:r>
            <a:r>
              <a:rPr lang="pl-PL" dirty="0"/>
              <a:t>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Obowiązek przestrzegania czasu i porządku </a:t>
            </a:r>
            <a:r>
              <a:rPr lang="pl-PL" dirty="0" smtClean="0"/>
              <a:t>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85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4016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przestrzegania czasu pracy </a:t>
            </a:r>
            <a:r>
              <a:rPr lang="pl-PL" dirty="0" smtClean="0"/>
              <a:t>obejmuje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powinność  </a:t>
            </a:r>
            <a:r>
              <a:rPr lang="pl-PL" dirty="0" smtClean="0"/>
              <a:t>punktualnego </a:t>
            </a:r>
            <a:r>
              <a:rPr lang="pl-PL" dirty="0"/>
              <a:t>rozpoczynania i kończenia pracy,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zakaz </a:t>
            </a:r>
            <a:r>
              <a:rPr lang="pl-PL" dirty="0"/>
              <a:t>samowolnego  opuszczania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stosowanie się do ustalonych przerw w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 </a:t>
            </a:r>
            <a:r>
              <a:rPr lang="pl-PL" dirty="0"/>
              <a:t>pozostawanie w ustalonym czasie pracy do dyspozycji pracodawcy  oraz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nakaz </a:t>
            </a:r>
            <a:r>
              <a:rPr lang="pl-PL" dirty="0"/>
              <a:t>efektywnego jego wykorzystywania.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Obowiązek przestrzegania czasu i porządku pracy</a:t>
            </a:r>
          </a:p>
        </p:txBody>
      </p:sp>
    </p:spTree>
    <p:extLst>
      <p:ext uri="{BB962C8B-B14F-4D97-AF65-F5344CB8AC3E}">
        <p14:creationId xmlns:p14="http://schemas.microsoft.com/office/powerpoint/2010/main" val="209058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dirty="0"/>
              <a:t>Regulamin pracy ustala organizację i porządek w procesie pracy oraz związane z tym prawa i obowiązki pracodawcy i </a:t>
            </a:r>
            <a:r>
              <a:rPr lang="pl-PL" dirty="0" smtClean="0"/>
              <a:t>pracowników.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co najmniej 50 pracowników wprowadza regulamin pracy, chyba że w zakresie przewidzianym w punkcie poprzedzającym  obowiązują postanowienia układu zbiorowego </a:t>
            </a:r>
            <a:r>
              <a:rPr lang="pl-PL" dirty="0" smtClean="0"/>
              <a:t>pracy.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mniej niż 50 pracowników może wprowadzić regulamin pracy, chyba że w zakresie przewidzianym w punkcie pierwszym obowiązują postanowienia układu zbiorowego </a:t>
            </a:r>
            <a:r>
              <a:rPr lang="pl-PL" dirty="0" smtClean="0"/>
              <a:t>pracy.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Pracodawca zatrudniający co najmniej 20 i mniej niż 50 pracowników wprowadza regulamin pracy, jeżeli zakładowa organizacja związkowa wystąpi z wnioskiem o jego wprowadzenie, chyba że w zakresie przewidzianym w punkcie pierwszym obowiązują postanowienia układu zbiorowego pracy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819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Regulamin pracy, określając prawa i obowiązki pracodawcy i pracowników związane z porządkiem w zakładzie pracy, powinien ustalać w szczególności:</a:t>
            </a:r>
          </a:p>
          <a:p>
            <a:pPr algn="just"/>
            <a:r>
              <a:rPr lang="pl-PL" dirty="0" smtClean="0"/>
              <a:t>organizację </a:t>
            </a:r>
            <a:r>
              <a:rPr lang="pl-PL" dirty="0"/>
              <a:t>pracy, warunki przebywania na terenie zakładu pracy w czasie </a:t>
            </a:r>
            <a:r>
              <a:rPr lang="pl-PL" dirty="0" smtClean="0"/>
              <a:t>pracy i </a:t>
            </a:r>
            <a:r>
              <a:rPr lang="pl-PL" dirty="0"/>
              <a:t>po jej zakończeniu, wyposażenie pracowników w narzędzia i materiały, a </a:t>
            </a:r>
            <a:r>
              <a:rPr lang="pl-PL" dirty="0" smtClean="0"/>
              <a:t>także w </a:t>
            </a:r>
            <a:r>
              <a:rPr lang="pl-PL" dirty="0"/>
              <a:t>odzież i obuwie robocze oraz w środki ochrony indywidualnej i </a:t>
            </a:r>
            <a:r>
              <a:rPr lang="pl-PL" dirty="0" smtClean="0"/>
              <a:t>higieny osobistej</a:t>
            </a:r>
            <a:r>
              <a:rPr lang="pl-PL" dirty="0"/>
              <a:t>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systemy i rozkłady czasu pracy oraz przyjęte okresy rozliczeniowe czasu pracy;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porę nocną;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17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481328"/>
            <a:ext cx="8784976" cy="52600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termin, miejsce, czas i częstotliwość wypłaty wynagrodzenia;</a:t>
            </a:r>
          </a:p>
          <a:p>
            <a:pPr algn="just"/>
            <a:r>
              <a:rPr lang="pl-PL" dirty="0" smtClean="0"/>
              <a:t>wykazy </a:t>
            </a:r>
            <a:r>
              <a:rPr lang="pl-PL" dirty="0"/>
              <a:t>prac wzbronionych pracownikom młodocianym oraz kobietom;</a:t>
            </a:r>
          </a:p>
          <a:p>
            <a:pPr algn="just"/>
            <a:r>
              <a:rPr lang="pl-PL" dirty="0" smtClean="0"/>
              <a:t>rodzaje </a:t>
            </a:r>
            <a:r>
              <a:rPr lang="pl-PL" dirty="0"/>
              <a:t>prac i wykaz stanowisk pracy dozwolonych pracownikom młodocianym w celu odbywania przygotowania zawodowego;</a:t>
            </a:r>
          </a:p>
          <a:p>
            <a:pPr algn="just"/>
            <a:r>
              <a:rPr lang="pl-PL" dirty="0" smtClean="0"/>
              <a:t>wykaz </a:t>
            </a:r>
            <a:r>
              <a:rPr lang="pl-PL" dirty="0"/>
              <a:t>lekkich prac dozwolonych pracownikom młodocianym zatrudnionym w innym celu niż przygotowanie zawodowe;</a:t>
            </a:r>
          </a:p>
          <a:p>
            <a:pPr algn="just"/>
            <a:r>
              <a:rPr lang="pl-PL" dirty="0" smtClean="0"/>
              <a:t>obowiązki </a:t>
            </a:r>
            <a:r>
              <a:rPr lang="pl-PL" dirty="0"/>
              <a:t>dotyczące bezpieczeństwa i higieny pracy oraz ochrony przeciwpożarowej, w tym także sposób informowania pracowników o ryzyku zawodowym, które wiąże się z wykonywaną pracą;</a:t>
            </a:r>
          </a:p>
          <a:p>
            <a:pPr algn="just"/>
            <a:r>
              <a:rPr lang="pl-PL" dirty="0" smtClean="0"/>
              <a:t>przyjęty </a:t>
            </a:r>
            <a:r>
              <a:rPr lang="pl-PL" dirty="0"/>
              <a:t>u danego pracodawcy sposób potwierdzania przez pracowników przybycia i obecności w pracy oraz usprawiedliwiania nieobecności w pracy</a:t>
            </a:r>
          </a:p>
          <a:p>
            <a:pPr algn="just"/>
            <a:r>
              <a:rPr lang="pl-PL" dirty="0" smtClean="0"/>
              <a:t>kary </a:t>
            </a:r>
            <a:r>
              <a:rPr lang="pl-PL" dirty="0"/>
              <a:t>stosowane zgodnie z art. 108 </a:t>
            </a:r>
            <a:r>
              <a:rPr lang="pl-PL" dirty="0" err="1"/>
              <a:t>k.p</a:t>
            </a:r>
            <a:r>
              <a:rPr lang="pl-PL" dirty="0"/>
              <a:t>.  z tytułu odpowiedzialności porządkowej pracowników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118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pl-PL" dirty="0"/>
              <a:t>Regulamin pracy ustala pracodawca w uzgodnieniu z zakładową organizacją </a:t>
            </a:r>
            <a:r>
              <a:rPr lang="pl-PL" dirty="0" smtClean="0"/>
              <a:t>związkową.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W razie nieuzgodnienia treści regulaminu pracy z zakładową organizacją związkową w ustalonym przez strony terminie, a także w przypadku, gdy u danego pracodawcy nie działa zakładowa organizacja związkowa, regulamin pracy ustala pracodawca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Regulamin pracy wchodzi w życie po upływie 2 tygodni od dnia podania go do wiadomości pracowników, w sposób przyjęty u danego pracodawcy.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Regulamin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853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dbałości o dobro zakładu pracy;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zachowania tajemnicy;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</a:t>
            </a:r>
            <a:r>
              <a:rPr lang="pl-PL" dirty="0" smtClean="0"/>
              <a:t>akaz konkurencji.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</a:t>
            </a:r>
          </a:p>
        </p:txBody>
      </p:sp>
    </p:spTree>
    <p:extLst>
      <p:ext uri="{BB962C8B-B14F-4D97-AF65-F5344CB8AC3E}">
        <p14:creationId xmlns:p14="http://schemas.microsoft.com/office/powerpoint/2010/main" val="3814489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pl-PL" dirty="0"/>
              <a:t>Pracownik jest obowiązany w szczególności: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dbać o dobro zakładu pracy, chronić jego mienie oraz zachować w tajemnicy informacje, których ujawnienie mogłoby narazić pracodawcę na szkodę;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  </a:t>
            </a:r>
            <a:r>
              <a:rPr lang="pl-PL" dirty="0"/>
              <a:t>przestrzegać tajemnicy określonej w odrębnych przepisach;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pl-PL" dirty="0" smtClean="0"/>
              <a:t>(art. 100 par. </a:t>
            </a:r>
            <a:r>
              <a:rPr lang="pl-PL" dirty="0" smtClean="0"/>
              <a:t>2 </a:t>
            </a:r>
            <a:r>
              <a:rPr lang="pl-PL" dirty="0" smtClean="0"/>
              <a:t>pkt 4-5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</a:t>
            </a:r>
          </a:p>
        </p:txBody>
      </p:sp>
    </p:spTree>
    <p:extLst>
      <p:ext uri="{BB962C8B-B14F-4D97-AF65-F5344CB8AC3E}">
        <p14:creationId xmlns:p14="http://schemas.microsoft.com/office/powerpoint/2010/main" val="754933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dbałości o dobro zakładu pracy obejmuje powinność: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powstrzymywania </a:t>
            </a:r>
            <a:r>
              <a:rPr lang="pl-PL" dirty="0"/>
              <a:t>się od czynności, które mogłyby spowodować  uszczerbek w mieniu pracodawcy lub wyrządzić mu szkodę  niemajątkową,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powinność pozytywnego działania na rzecz i w interesie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– dbałość o dobro zakładu pracy</a:t>
            </a:r>
          </a:p>
        </p:txBody>
      </p:sp>
    </p:spTree>
    <p:extLst>
      <p:ext uri="{BB962C8B-B14F-4D97-AF65-F5344CB8AC3E}">
        <p14:creationId xmlns:p14="http://schemas.microsoft.com/office/powerpoint/2010/main" val="251524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zakresie określonym w odrębnej umowie, pracownik nie może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prowadzić </a:t>
            </a:r>
            <a:r>
              <a:rPr lang="pl-PL" dirty="0"/>
              <a:t>działalności konkurencyjnej wobec pracodawcy ani też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świadczyć </a:t>
            </a:r>
            <a:r>
              <a:rPr lang="pl-PL" dirty="0"/>
              <a:t>pracy w ramach stosunku pracy </a:t>
            </a:r>
            <a:r>
              <a:rPr lang="pl-PL" dirty="0" smtClean="0"/>
              <a:t>lub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</a:t>
            </a:r>
            <a:r>
              <a:rPr lang="pl-PL" dirty="0"/>
              <a:t>innej podstawie </a:t>
            </a:r>
            <a:r>
              <a:rPr lang="pl-PL" dirty="0" smtClean="0"/>
              <a:t>na </a:t>
            </a:r>
            <a:r>
              <a:rPr lang="pl-PL" dirty="0"/>
              <a:t>rzecz podmiotu prowadzącego taką działalność (zakaz </a:t>
            </a:r>
            <a:r>
              <a:rPr lang="pl-PL" dirty="0" smtClean="0"/>
              <a:t>konkurencji)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397722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Obowiązki pracownika składają się na treść stosunku pracy, określają reguły zachowania się pracownika wobec pracodawcy jako kontrahenta stosunku </a:t>
            </a:r>
            <a:r>
              <a:rPr lang="pl-PL" dirty="0" smtClean="0"/>
              <a:t>pracy.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Obowiązki pracownika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4189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Pracodawca, który poniósł szkodę wskutek naruszenia przez pracownika zakazu konkurencji przewidzianego w umowie, może dochodzić od pracownika wyrównania tej </a:t>
            </a:r>
            <a:r>
              <a:rPr lang="pl-PL" dirty="0" smtClean="0"/>
              <a:t>szkody.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796956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75252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Przepis art. 1011 § 1 stosuje się odpowiednio, gdy </a:t>
            </a:r>
            <a:r>
              <a:rPr lang="pl-PL" dirty="0"/>
              <a:t>pracodawca i pracownik mający dostęp do szczególnie ważnych informacji, których ujawnienie mogłoby narazić pracodawcę na szkodę, zawierają umowę o zakazie konkurencji po ustaniu stosunku pracy. W umowie określa się także okres obowiązywania zakazu konkurencji oraz wysokość odszkodowania należnego pracownikowi od </a:t>
            </a:r>
            <a:r>
              <a:rPr lang="pl-PL" dirty="0" smtClean="0"/>
              <a:t>pracodawcy.</a:t>
            </a: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Zakaz konkurencji ten przestaje </a:t>
            </a:r>
            <a:r>
              <a:rPr lang="pl-PL" dirty="0"/>
              <a:t>obowiązywać przed upływem terminu, na jaki została zawarta umowa przewidziana w tym przepisie, w razie ustania przyczyn uzasadniających taki zakaz lub niewywiązywania się pracodawcy z obowiązku wypłaty odszkodowania.</a:t>
            </a:r>
          </a:p>
          <a:p>
            <a:pPr marL="109728" indent="0" algn="just">
              <a:buNone/>
            </a:pPr>
            <a:r>
              <a:rPr lang="pl-PL" dirty="0" smtClean="0"/>
              <a:t>Odszkodowanie nie </a:t>
            </a:r>
            <a:r>
              <a:rPr lang="pl-PL" dirty="0"/>
              <a:t>może być niższe od 25% wynagrodzenia otrzymanego przez pracownika przed ustaniem stosunku pracy przez okres odpowiadający okresowi obowiązywania zakazu konkurencji; odszkodowanie może być wypłacane w miesięcznych ratach. W razie sporu o odszkodowaniu orzeka sąd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pracodawcy – zakaz konkurencji</a:t>
            </a:r>
          </a:p>
        </p:txBody>
      </p:sp>
    </p:spTree>
    <p:extLst>
      <p:ext uri="{BB962C8B-B14F-4D97-AF65-F5344CB8AC3E}">
        <p14:creationId xmlns:p14="http://schemas.microsoft.com/office/powerpoint/2010/main" val="2950748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Umowy te </a:t>
            </a:r>
            <a:r>
              <a:rPr lang="pl-PL" dirty="0"/>
              <a:t>wymagają pod rygorem nieważności formy pisemnej.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zakładu pracy i  </a:t>
            </a:r>
            <a:r>
              <a:rPr lang="pl-PL" dirty="0" smtClean="0"/>
              <a:t>pracodawcy – zakaz konkurencji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4040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42387"/>
          </a:xfrm>
        </p:spPr>
        <p:txBody>
          <a:bodyPr/>
          <a:lstStyle/>
          <a:p>
            <a:pPr marL="109728" indent="0" algn="just">
              <a:buNone/>
            </a:pPr>
            <a:r>
              <a:rPr lang="pl-PL" dirty="0"/>
              <a:t>Zasady współżycia społecznego - zasady moralne lub obyczajowe  posiadające powszechne społeczne uznanie - dotyczące  bezpośrednio stosunków pomiędzy ludźmi i niebędące  obowiązującymi normami prawnymi.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stosunek pracownika do innych pracowników- obowiązek przestrzegania w zakładzie pracy zasad współżycia społecznego</a:t>
            </a:r>
          </a:p>
        </p:txBody>
      </p:sp>
    </p:spTree>
    <p:extLst>
      <p:ext uri="{BB962C8B-B14F-4D97-AF65-F5344CB8AC3E}">
        <p14:creationId xmlns:p14="http://schemas.microsoft.com/office/powerpoint/2010/main" val="4260900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Orzecznictwo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2415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Bezkrytyczne </a:t>
            </a:r>
            <a:r>
              <a:rPr lang="pl-PL" dirty="0"/>
              <a:t>wykonanie przez pracownika bezprawnych poleceń przełożonego </a:t>
            </a:r>
            <a:r>
              <a:rPr lang="pl-PL" dirty="0" smtClean="0"/>
              <a:t>może </a:t>
            </a:r>
            <a:r>
              <a:rPr lang="pl-PL" dirty="0"/>
              <a:t>uzasadniać wypowiedzenie umowy o pracę (art. 45 § 1 KP).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Wyrok z dnia 10 września 1997 r. </a:t>
            </a:r>
            <a:br>
              <a:rPr lang="pl-PL" dirty="0"/>
            </a:br>
            <a:r>
              <a:rPr lang="pl-PL" dirty="0"/>
              <a:t>I PKN 244/97 </a:t>
            </a:r>
          </a:p>
        </p:txBody>
      </p:sp>
    </p:spTree>
    <p:extLst>
      <p:ext uri="{BB962C8B-B14F-4D97-AF65-F5344CB8AC3E}">
        <p14:creationId xmlns:p14="http://schemas.microsoft.com/office/powerpoint/2010/main" val="1593971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Umowa o zakazie konkurencji po ustaniu stosunku pracy nie może </a:t>
            </a:r>
            <a:r>
              <a:rPr lang="pl-PL" dirty="0" smtClean="0"/>
              <a:t>być uznana </a:t>
            </a:r>
            <a:r>
              <a:rPr lang="pl-PL" dirty="0"/>
              <a:t>za nieważną z tej przyczyny, że w ocenie pracownika nie miał on dostępu do szczególnie ważnych informacji (art. </a:t>
            </a:r>
            <a:r>
              <a:rPr lang="pl-PL" dirty="0" smtClean="0"/>
              <a:t>1012 § </a:t>
            </a:r>
            <a:r>
              <a:rPr lang="pl-PL" dirty="0"/>
              <a:t>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18 kwietnia 2007 r., I PK 361/06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281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nieuzgodnienia przez strony w umowie o zakazie konkurencji po </a:t>
            </a:r>
            <a:r>
              <a:rPr lang="pl-PL" dirty="0" smtClean="0"/>
              <a:t>ustaniu </a:t>
            </a:r>
            <a:r>
              <a:rPr lang="pl-PL" dirty="0"/>
              <a:t>stosunku pracy odszkodowania za powstrzymanie się od prowadzenia </a:t>
            </a:r>
            <a:r>
              <a:rPr lang="pl-PL" dirty="0" smtClean="0"/>
              <a:t>działalności </a:t>
            </a:r>
            <a:r>
              <a:rPr lang="pl-PL" dirty="0"/>
              <a:t>konkurencyjnej (art. 1012 § 1 </a:t>
            </a:r>
            <a:r>
              <a:rPr lang="pl-PL" dirty="0" err="1"/>
              <a:t>k.p</a:t>
            </a:r>
            <a:r>
              <a:rPr lang="pl-PL" dirty="0"/>
              <a:t>.), pracownikowi - zgodnie z art. 56 </a:t>
            </a:r>
            <a:r>
              <a:rPr lang="pl-PL" dirty="0" smtClean="0"/>
              <a:t>k.c</a:t>
            </a:r>
            <a:r>
              <a:rPr lang="pl-PL" dirty="0"/>
              <a:t>. w związku z art. 300 </a:t>
            </a:r>
            <a:r>
              <a:rPr lang="pl-PL" dirty="0" err="1"/>
              <a:t>k.p</a:t>
            </a:r>
            <a:r>
              <a:rPr lang="pl-PL" dirty="0"/>
              <a:t>. - przysługuje odszkodowanie w minimalnej </a:t>
            </a:r>
            <a:r>
              <a:rPr lang="pl-PL" dirty="0" smtClean="0"/>
              <a:t>wysokości </a:t>
            </a:r>
            <a:r>
              <a:rPr lang="pl-PL" dirty="0"/>
              <a:t>określonej w art. 1012 § 3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Uchwała Sądu Najwyższego z dnia 3 grudnia 2003 r., III PZP 16/03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3553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/>
              <a:t>1. Jednostronne zastrzeżenie przez pracodawcę możliwości skrócenia </a:t>
            </a:r>
            <a:r>
              <a:rPr lang="pl-PL" dirty="0" smtClean="0"/>
              <a:t>umówionego </a:t>
            </a:r>
            <a:r>
              <a:rPr lang="pl-PL" dirty="0"/>
              <a:t>okresu zakazu konkurencji i skorzystanie z tego uprawnienia, nie </a:t>
            </a:r>
            <a:r>
              <a:rPr lang="pl-PL" dirty="0" smtClean="0"/>
              <a:t>prowadzi </a:t>
            </a:r>
            <a:r>
              <a:rPr lang="pl-PL" dirty="0"/>
              <a:t>do wcześniejszego wygaśnięcia umowy i uwolnienia go od </a:t>
            </a:r>
            <a:r>
              <a:rPr lang="pl-PL" dirty="0" smtClean="0"/>
              <a:t>obowiązku </a:t>
            </a:r>
            <a:r>
              <a:rPr lang="pl-PL" dirty="0"/>
              <a:t>zapłaty odszkodowania. </a:t>
            </a:r>
          </a:p>
          <a:p>
            <a:pPr marL="109728" indent="0" algn="just">
              <a:buNone/>
            </a:pPr>
            <a:r>
              <a:rPr lang="pl-PL" dirty="0"/>
              <a:t>2. Pracownik ma prawo do odszkodowania, mimo zwolnienia go przez </a:t>
            </a:r>
            <a:r>
              <a:rPr lang="pl-PL" dirty="0" smtClean="0"/>
              <a:t>pracodawcę </a:t>
            </a:r>
            <a:r>
              <a:rPr lang="pl-PL" dirty="0"/>
              <a:t>od obowiązku powstrzymania się od działalności konkurencyjnej, </a:t>
            </a:r>
            <a:r>
              <a:rPr lang="pl-PL" dirty="0" smtClean="0"/>
              <a:t>tylko </a:t>
            </a:r>
            <a:r>
              <a:rPr lang="pl-PL" dirty="0"/>
              <a:t>wówczas, gdy nie podejmuje takiej działalności.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11 stycznia 2006 r., II PK 118/05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7507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Naruszenie obowiązku zachowania w tajemnicy informacji, których </a:t>
            </a:r>
            <a:r>
              <a:rPr lang="pl-PL" dirty="0" smtClean="0"/>
              <a:t> ujawnienie </a:t>
            </a:r>
            <a:r>
              <a:rPr lang="pl-PL" dirty="0"/>
              <a:t>mogłoby narazić pracodawcę na szkodę (art. 100 § 2 pkt 4 KP) </a:t>
            </a:r>
            <a:r>
              <a:rPr lang="pl-PL" dirty="0" smtClean="0"/>
              <a:t>może polegać </a:t>
            </a:r>
            <a:r>
              <a:rPr lang="pl-PL" dirty="0"/>
              <a:t>na uzyskaniu wiedzy o nich przez nieuprawnionego </a:t>
            </a:r>
            <a:r>
              <a:rPr lang="pl-PL" dirty="0" smtClean="0"/>
              <a:t>pracownika.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6 czerwca 2000 r., I PKN 697/99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204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Obowiązki określające jakościową stronę wykonywania pracy,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ilościową stronę świadczenia,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porządkową stronę świadczenia,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stosunek pracownika do zakładu pracy i  pracodawcy,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Obowiązki określające stosunek pracownika do innych  pracowników.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Podział obowiązków pracowniczych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5148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</a:t>
            </a:r>
            <a:r>
              <a:rPr lang="pl-PL" dirty="0"/>
              <a:t>nie ma obowiązku przedkładania interesu pracodawcy nad </a:t>
            </a:r>
            <a:r>
              <a:rPr lang="pl-PL" dirty="0" smtClean="0"/>
              <a:t>własny</a:t>
            </a:r>
            <a:r>
              <a:rPr lang="pl-PL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5 kwietnia 2005 r., I PK 208/04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596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dirty="0"/>
              <a:t>Prowadzenie działalności konkurencyjnej po odmowie zawarcia </a:t>
            </a:r>
            <a:r>
              <a:rPr lang="pl-PL" dirty="0" smtClean="0"/>
              <a:t>umowy </a:t>
            </a:r>
            <a:r>
              <a:rPr lang="pl-PL" dirty="0"/>
              <a:t>o zakazie konkurencji oraz pomimo sprzeciwu pracodawcy jest </a:t>
            </a:r>
            <a:r>
              <a:rPr lang="pl-PL" dirty="0" smtClean="0"/>
              <a:t>świadomym </a:t>
            </a:r>
            <a:r>
              <a:rPr lang="pl-PL" dirty="0"/>
              <a:t>naruszeniem przez pracownika obowiązku dbałości o dobro zakładu (art. </a:t>
            </a:r>
            <a:r>
              <a:rPr lang="pl-PL" dirty="0" smtClean="0"/>
              <a:t>100 </a:t>
            </a:r>
            <a:r>
              <a:rPr lang="pl-PL" dirty="0"/>
              <a:t>§ 2 pkt 4 </a:t>
            </a:r>
            <a:r>
              <a:rPr lang="pl-PL" dirty="0" err="1"/>
              <a:t>k.p</a:t>
            </a:r>
            <a:r>
              <a:rPr lang="pl-PL" dirty="0"/>
              <a:t>.) i może stanowić uzasadnioną przyczynę rozwiązania umowy </a:t>
            </a:r>
            <a:r>
              <a:rPr lang="pl-PL" dirty="0" smtClean="0"/>
              <a:t>o </a:t>
            </a:r>
            <a:r>
              <a:rPr lang="pl-PL" dirty="0"/>
              <a:t>pracę bez wypowiedzenia z winy pracownika (art. 52 § 1 pkt 1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3 marca 2005 r., I PK 263/04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2909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pl-PL" dirty="0"/>
              <a:t>Konkretność wskazania przyczyny uzasadniającej wypowiedzenie </a:t>
            </a:r>
            <a:r>
              <a:rPr lang="pl-PL" dirty="0" smtClean="0"/>
              <a:t>umowy </a:t>
            </a:r>
            <a:r>
              <a:rPr lang="pl-PL" dirty="0"/>
              <a:t>o pracę (art. 30 § 4 KP) należy oceniać z uwzględnieniem innych, </a:t>
            </a:r>
            <a:r>
              <a:rPr lang="pl-PL" dirty="0" smtClean="0"/>
              <a:t>znanych </a:t>
            </a:r>
            <a:r>
              <a:rPr lang="pl-PL" dirty="0"/>
              <a:t>pracownikowi okoliczności uściślających tę przyczynę. </a:t>
            </a:r>
            <a:r>
              <a:rPr lang="pl-PL" dirty="0" smtClean="0"/>
              <a:t>Pracodawca może </a:t>
            </a:r>
            <a:r>
              <a:rPr lang="pl-PL" dirty="0"/>
              <a:t>zasadnie wypowiedzieć umowę o pracę w ramach realizacji zasady </a:t>
            </a:r>
            <a:r>
              <a:rPr lang="pl-PL" dirty="0" smtClean="0"/>
              <a:t>doboru </a:t>
            </a:r>
            <a:r>
              <a:rPr lang="pl-PL" dirty="0"/>
              <a:t>pracowników w sposób zapewniający najlepsze wykonywanie zadań, je-</a:t>
            </a:r>
          </a:p>
          <a:p>
            <a:pPr marL="109728" indent="0" algn="just">
              <a:buNone/>
            </a:pPr>
            <a:r>
              <a:rPr lang="pl-PL" dirty="0"/>
              <a:t>żeli może przewidywać, że zatrudnienie nowych pracowników pozwoli na </a:t>
            </a:r>
            <a:r>
              <a:rPr lang="pl-PL" dirty="0" smtClean="0"/>
              <a:t>osiąganie </a:t>
            </a:r>
            <a:r>
              <a:rPr lang="pl-PL" dirty="0"/>
              <a:t>lepszych wyników pracy.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Wyrok z dnia 2 września 1998 r. </a:t>
            </a:r>
            <a:br>
              <a:rPr lang="pl-PL" dirty="0"/>
            </a:br>
            <a:r>
              <a:rPr lang="pl-PL" dirty="0"/>
              <a:t>I PKN 271/98</a:t>
            </a:r>
          </a:p>
        </p:txBody>
      </p:sp>
    </p:spTree>
    <p:extLst>
      <p:ext uri="{BB962C8B-B14F-4D97-AF65-F5344CB8AC3E}">
        <p14:creationId xmlns:p14="http://schemas.microsoft.com/office/powerpoint/2010/main" val="1786470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pl-PL" dirty="0"/>
              <a:t>W Kodeksie pracy istnieje rozróżnienie między formalnym wskazaniem </a:t>
            </a:r>
            <a:r>
              <a:rPr lang="pl-PL" dirty="0" smtClean="0"/>
              <a:t>przyczyny </a:t>
            </a:r>
            <a:r>
              <a:rPr lang="pl-PL" dirty="0"/>
              <a:t>wypowiedzenia umowy o pracę (art. 30 § 4), a jej zasadnością (art. </a:t>
            </a:r>
            <a:r>
              <a:rPr lang="pl-PL" dirty="0" smtClean="0"/>
              <a:t>45 </a:t>
            </a:r>
            <a:r>
              <a:rPr lang="pl-PL" dirty="0"/>
              <a:t>§ 1).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Wyrok z dnia 18 kwietnia 2001 r. </a:t>
            </a:r>
            <a:br>
              <a:rPr lang="pl-PL" dirty="0"/>
            </a:br>
            <a:r>
              <a:rPr lang="pl-PL" dirty="0"/>
              <a:t>I PKN 370/00 </a:t>
            </a:r>
          </a:p>
        </p:txBody>
      </p:sp>
    </p:spTree>
    <p:extLst>
      <p:ext uri="{BB962C8B-B14F-4D97-AF65-F5344CB8AC3E}">
        <p14:creationId xmlns:p14="http://schemas.microsoft.com/office/powerpoint/2010/main" val="3475794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1. Wypowiedzenie umowy o pracę </a:t>
            </a:r>
            <a:r>
              <a:rPr lang="pl-PL" dirty="0" smtClean="0"/>
              <a:t>– w przeciwieństwie </a:t>
            </a:r>
            <a:r>
              <a:rPr lang="pl-PL" dirty="0"/>
              <a:t>do rozwiązania </a:t>
            </a:r>
            <a:r>
              <a:rPr lang="pl-PL" dirty="0" smtClean="0"/>
              <a:t>niezwłocznego </a:t>
            </a:r>
            <a:r>
              <a:rPr lang="pl-PL" dirty="0"/>
              <a:t>- nie jest ograniczone terminem, a zatem możliwość złożenia </a:t>
            </a:r>
            <a:r>
              <a:rPr lang="pl-PL" dirty="0" smtClean="0"/>
              <a:t>skutecznego </a:t>
            </a:r>
            <a:r>
              <a:rPr lang="pl-PL" dirty="0"/>
              <a:t>oświadczenia woli trwa tak długo, jak długo nie straciła </a:t>
            </a:r>
            <a:r>
              <a:rPr lang="pl-PL" dirty="0" smtClean="0"/>
              <a:t>aktualności </a:t>
            </a:r>
            <a:r>
              <a:rPr lang="pl-PL" dirty="0"/>
              <a:t>przyczyna przyjęta przez pracodawcę.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Wyrok z dnia 21 września 2001 r. </a:t>
            </a:r>
            <a:br>
              <a:rPr lang="pl-PL" dirty="0"/>
            </a:br>
            <a:r>
              <a:rPr lang="pl-PL" dirty="0"/>
              <a:t>I PKN 612/00 </a:t>
            </a:r>
          </a:p>
        </p:txBody>
      </p:sp>
    </p:spTree>
    <p:extLst>
      <p:ext uri="{BB962C8B-B14F-4D97-AF65-F5344CB8AC3E}">
        <p14:creationId xmlns:p14="http://schemas.microsoft.com/office/powerpoint/2010/main" val="128778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sumienności i staranności;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stosowania się do poleceń dotyczących sposobu wykonywania pracy;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</a:t>
            </a:r>
            <a:r>
              <a:rPr lang="pl-PL" dirty="0" smtClean="0"/>
              <a:t>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78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Obowiązek staranności i sumienności został unormowany w art. 100 </a:t>
            </a:r>
            <a:r>
              <a:rPr lang="pl-PL" dirty="0" err="1" smtClean="0"/>
              <a:t>k.p</a:t>
            </a:r>
            <a:r>
              <a:rPr lang="pl-PL" dirty="0" smtClean="0"/>
              <a:t>. 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Sumienność - </a:t>
            </a:r>
            <a:r>
              <a:rPr lang="pl-PL" dirty="0"/>
              <a:t>dotyczy strony podmiotowej działania pracownika,  poprzez odesłania do reguł aksjologicznych, odwołujących się do  określonego systemu wartości. Ocenie podlega indywidualne zaangażowanie pracownika.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</a:t>
            </a:r>
            <a:r>
              <a:rPr lang="pl-PL" dirty="0" smtClean="0"/>
              <a:t>pracy – staranność i sumienność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0354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Staranność- odnosi się do zespołu wskazówek, rad, zaleceń i  dyrektyw tworzących to, co się zwykło nazywać ,,techniką  działania”, której celem jest osiągnięcie maksymalnej efektywności  pracy. </a:t>
            </a:r>
          </a:p>
        </p:txBody>
      </p:sp>
    </p:spTree>
    <p:extLst>
      <p:ext uri="{BB962C8B-B14F-4D97-AF65-F5344CB8AC3E}">
        <p14:creationId xmlns:p14="http://schemas.microsoft.com/office/powerpoint/2010/main" val="91034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Zgodnie z art. 100 § 1 </a:t>
            </a:r>
            <a:r>
              <a:rPr lang="pl-PL" dirty="0" err="1"/>
              <a:t>k.p</a:t>
            </a:r>
            <a:r>
              <a:rPr lang="pl-PL" dirty="0"/>
              <a:t>. pracownik jest obowiązany stosować się do poleceń przełożonych, które dotyczą pracy, jeżeli nie są one sprzeczne z przepisami prawa lub umową o pracę. Pracownik może ponadto odmówić wykonania polecenia sprzecznego z zasadami współżycia </a:t>
            </a:r>
            <a:r>
              <a:rPr lang="pl-PL" dirty="0" smtClean="0"/>
              <a:t>społecznego.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Obowiązki określające jakościową stronę wykonywania pracy </a:t>
            </a:r>
            <a:r>
              <a:rPr lang="pl-PL" dirty="0" smtClean="0"/>
              <a:t>– stosowanie się do poleceń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62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Polecenie może dotyczyć: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sposobu </a:t>
            </a:r>
            <a:r>
              <a:rPr lang="pl-PL" dirty="0"/>
              <a:t>wykonywania pracy</a:t>
            </a:r>
            <a:r>
              <a:rPr lang="pl-PL" dirty="0" smtClean="0"/>
              <a:t>,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nakazu jej wykonywania w określonym miejscu lub czasie a </a:t>
            </a:r>
            <a:r>
              <a:rPr lang="pl-PL" dirty="0" smtClean="0"/>
              <a:t>także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obowiązków dotyczących porządku i organizacji pracy.</a:t>
            </a:r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058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Niektóre kategorie pracowników </a:t>
            </a:r>
            <a:r>
              <a:rPr lang="pl-PL" dirty="0" smtClean="0"/>
              <a:t>mają </a:t>
            </a:r>
            <a:r>
              <a:rPr lang="pl-PL" dirty="0"/>
              <a:t>ustawowo zagwarantowaną niezależność co do meritum wykonywanych czynności. Dotyczy to przede wszystkim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ędziów (art. 178 Konstytucja RP)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radców </a:t>
            </a:r>
            <a:r>
              <a:rPr lang="pl-PL" dirty="0"/>
              <a:t>prawnych,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lekarzy.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2499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451</TotalTime>
  <Words>1702</Words>
  <Application>Microsoft Office PowerPoint</Application>
  <PresentationFormat>Pokaz na ekranie (4:3)</PresentationFormat>
  <Paragraphs>123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Hol</vt:lpstr>
      <vt:lpstr>Obowiązki pracownika</vt:lpstr>
      <vt:lpstr>Obowiązki pracownika</vt:lpstr>
      <vt:lpstr>Podział obowiązków pracowniczych</vt:lpstr>
      <vt:lpstr>Obowiązki określające jakościową stronę wykonywania pracy </vt:lpstr>
      <vt:lpstr>Obowiązki określające jakościową stronę wykonywania pracy – staranność i sumienność </vt:lpstr>
      <vt:lpstr>Prezentacja programu PowerPoint</vt:lpstr>
      <vt:lpstr>Obowiązki określające jakościową stronę wykonywania pracy – stosowanie się do poleceń</vt:lpstr>
      <vt:lpstr>Prezentacja programu PowerPoint</vt:lpstr>
      <vt:lpstr>Prezentacja programu PowerPoint</vt:lpstr>
      <vt:lpstr>Obowiązek przestrzegania czasu i porządku pracy</vt:lpstr>
      <vt:lpstr>Obowiązek przestrzegania czasu i porządku pracy</vt:lpstr>
      <vt:lpstr>Regulamin pracy</vt:lpstr>
      <vt:lpstr>Regulamin pracy</vt:lpstr>
      <vt:lpstr>Regulamin pracy</vt:lpstr>
      <vt:lpstr>Regulamin pracy</vt:lpstr>
      <vt:lpstr>Obowiązki określające stosunek pracownika do zakładu pracy i  pracodawcy</vt:lpstr>
      <vt:lpstr>Obowiązki określające stosunek pracownika do zakładu pracy i  pracodawcy</vt:lpstr>
      <vt:lpstr>Obowiązki określające stosunek pracownika do zakładu pracy – dbałość o dobro zakładu pracy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zakładu pracy i  pracodawcy – zakaz konkurencji</vt:lpstr>
      <vt:lpstr>Obowiązki określające stosunek pracownika do innych pracowników- obowiązek przestrzegania w zakładzie pracy zasad współżycia społecznego</vt:lpstr>
      <vt:lpstr>Orzecznictwo</vt:lpstr>
      <vt:lpstr>Wyrok z dnia 10 września 1997 r.  I PKN 244/97 </vt:lpstr>
      <vt:lpstr>Wyrok Sądu Najwyższego z dnia 18 kwietnia 2007 r., I PK 361/06 </vt:lpstr>
      <vt:lpstr>Uchwała Sądu Najwyższego z dnia 3 grudnia 2003 r., III PZP 16/03</vt:lpstr>
      <vt:lpstr>Wyrok Sądu Najwyższego z dnia 11 stycznia 2006 r., II PK 118/05</vt:lpstr>
      <vt:lpstr>Wyrok Sądu Najwyższego z dnia 6 czerwca 2000 r., I PKN 697/99</vt:lpstr>
      <vt:lpstr>Wyrok Sądu Najwyższego z dnia 5 kwietnia 2005 r., I PK 208/04</vt:lpstr>
      <vt:lpstr>Wyrok Sądu Najwyższego z dnia 3 marca 2005 r., I PK 263/04</vt:lpstr>
      <vt:lpstr>Wyrok z dnia 2 września 1998 r.  I PKN 271/98</vt:lpstr>
      <vt:lpstr>Wyrok z dnia 18 kwietnia 2001 r.  I PKN 370/00 </vt:lpstr>
      <vt:lpstr>Wyrok z dnia 21 września 2001 r.  I PKN 612/00 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82</cp:revision>
  <cp:lastPrinted>2019-05-25T21:52:20Z</cp:lastPrinted>
  <dcterms:created xsi:type="dcterms:W3CDTF">2019-05-25T14:31:07Z</dcterms:created>
  <dcterms:modified xsi:type="dcterms:W3CDTF">2019-05-27T07:12:05Z</dcterms:modified>
</cp:coreProperties>
</file>