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4"/>
  </p:handoutMasterIdLst>
  <p:sldIdLst>
    <p:sldId id="256" r:id="rId2"/>
    <p:sldId id="275" r:id="rId3"/>
    <p:sldId id="281" r:id="rId4"/>
    <p:sldId id="282" r:id="rId5"/>
    <p:sldId id="283" r:id="rId6"/>
    <p:sldId id="290" r:id="rId7"/>
    <p:sldId id="291" r:id="rId8"/>
    <p:sldId id="293" r:id="rId9"/>
    <p:sldId id="294" r:id="rId10"/>
    <p:sldId id="295" r:id="rId11"/>
    <p:sldId id="297" r:id="rId12"/>
    <p:sldId id="296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9" r:id="rId22"/>
    <p:sldId id="307" r:id="rId23"/>
    <p:sldId id="298" r:id="rId24"/>
    <p:sldId id="263" r:id="rId25"/>
    <p:sldId id="287" r:id="rId26"/>
    <p:sldId id="284" r:id="rId27"/>
    <p:sldId id="285" r:id="rId28"/>
    <p:sldId id="286" r:id="rId29"/>
    <p:sldId id="264" r:id="rId30"/>
    <p:sldId id="265" r:id="rId31"/>
    <p:sldId id="288" r:id="rId32"/>
    <p:sldId id="289" r:id="rId33"/>
    <p:sldId id="261" r:id="rId34"/>
    <p:sldId id="262" r:id="rId35"/>
    <p:sldId id="266" r:id="rId36"/>
    <p:sldId id="267" r:id="rId37"/>
    <p:sldId id="269" r:id="rId38"/>
    <p:sldId id="268" r:id="rId39"/>
    <p:sldId id="257" r:id="rId40"/>
    <p:sldId id="258" r:id="rId41"/>
    <p:sldId id="270" r:id="rId42"/>
    <p:sldId id="271" r:id="rId43"/>
  </p:sldIdLst>
  <p:sldSz cx="9144000" cy="6858000" type="screen4x3"/>
  <p:notesSz cx="10018713" cy="688498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0596" cy="3447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75808" y="0"/>
            <a:ext cx="4340594" cy="3447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CB176-7DC6-4209-AF3A-416D184B180B}" type="datetimeFigureOut">
              <a:rPr lang="pl-PL" smtClean="0"/>
              <a:t>2019-05-02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539157"/>
            <a:ext cx="4340596" cy="3447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75808" y="6539157"/>
            <a:ext cx="4340594" cy="3447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AF830-E8EB-49E1-A592-452625DA81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6855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6F35378-FEBA-4C60-8104-726C37667BE1}" type="datetimeFigureOut">
              <a:rPr lang="pl-PL" smtClean="0"/>
              <a:t>2019-05-02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2019-05-02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2019-05-02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2019-05-02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2019-05-02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2019-05-02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2019-05-02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2019-05-02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2019-05-02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6F35378-FEBA-4C60-8104-726C37667BE1}" type="datetimeFigureOut">
              <a:rPr lang="pl-PL" smtClean="0"/>
              <a:t>2019-05-02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6F35378-FEBA-4C60-8104-726C37667BE1}" type="datetimeFigureOut">
              <a:rPr lang="pl-PL" smtClean="0"/>
              <a:t>2019-05-02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6F35378-FEBA-4C60-8104-726C37667BE1}" type="datetimeFigureOut">
              <a:rPr lang="pl-PL" smtClean="0"/>
              <a:t>2019-05-02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BF7448-DE4A-47FA-A2ED-9BF10BB49DA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Urlopy pracownicze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8602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pl-PL" dirty="0" smtClean="0"/>
              <a:t>Do </a:t>
            </a:r>
            <a:r>
              <a:rPr lang="pl-PL" dirty="0"/>
              <a:t>okresu pracy, od którego zależy wymiar urlopu, wlicza się z tytułu ukończenia:</a:t>
            </a:r>
          </a:p>
          <a:p>
            <a:pPr marL="109728" indent="0" algn="just">
              <a:buNone/>
            </a:pPr>
            <a:r>
              <a:rPr lang="pl-PL" dirty="0"/>
              <a:t>1)  zasadniczej lub innej równorzędnej szkoły zawodowej - przewidziany programem nauczania czas trwania nauki, nie więcej jednak niż 3 lata,</a:t>
            </a:r>
          </a:p>
          <a:p>
            <a:pPr marL="109728" indent="0" algn="just">
              <a:buNone/>
            </a:pPr>
            <a:r>
              <a:rPr lang="pl-PL" dirty="0"/>
              <a:t>2)  średniej szkoły zawodowej - przewidziany programem nauczania czas trwania nauki, nie więcej jednak niż 5 lat,</a:t>
            </a:r>
          </a:p>
          <a:p>
            <a:pPr marL="109728" indent="0" algn="just">
              <a:buNone/>
            </a:pPr>
            <a:r>
              <a:rPr lang="pl-PL" dirty="0"/>
              <a:t>3)  średniej szkoły zawodowej dla absolwentów zasadniczych (równorzędnych) szkół zawodowych - 5 lat,</a:t>
            </a:r>
          </a:p>
          <a:p>
            <a:pPr marL="109728" indent="0" algn="just">
              <a:buNone/>
            </a:pPr>
            <a:r>
              <a:rPr lang="pl-PL" dirty="0"/>
              <a:t>4)  średniej szkoły ogólnokształcącej - 4 lata,</a:t>
            </a:r>
          </a:p>
          <a:p>
            <a:pPr marL="109728" indent="0" algn="just">
              <a:buNone/>
            </a:pPr>
            <a:r>
              <a:rPr lang="pl-PL" dirty="0"/>
              <a:t>5)  szkoły policealnej - 6 lat,</a:t>
            </a:r>
          </a:p>
          <a:p>
            <a:pPr marL="109728" indent="0" algn="just">
              <a:buNone/>
            </a:pPr>
            <a:r>
              <a:rPr lang="pl-PL" dirty="0" smtClean="0"/>
              <a:t>6) szkoły </a:t>
            </a:r>
            <a:r>
              <a:rPr lang="pl-PL" dirty="0"/>
              <a:t>wyższej - 8 lat</a:t>
            </a:r>
            <a:r>
              <a:rPr lang="pl-PL" dirty="0" smtClean="0"/>
              <a:t>.</a:t>
            </a:r>
          </a:p>
          <a:p>
            <a:pPr marL="624078" indent="-514350" algn="just">
              <a:buAutoNum type="arabicParenR" startAt="6"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Okresy </a:t>
            </a:r>
            <a:r>
              <a:rPr lang="pl-PL" dirty="0" smtClean="0"/>
              <a:t>te nie </a:t>
            </a:r>
            <a:r>
              <a:rPr lang="pl-PL" dirty="0"/>
              <a:t>podlegają sumowaniu.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Wymiar urlopu wypoczynkowego</a:t>
            </a:r>
          </a:p>
        </p:txBody>
      </p:sp>
    </p:spTree>
    <p:extLst>
      <p:ext uri="{BB962C8B-B14F-4D97-AF65-F5344CB8AC3E}">
        <p14:creationId xmlns:p14="http://schemas.microsoft.com/office/powerpoint/2010/main" val="4143358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Jeżeli </a:t>
            </a:r>
            <a:r>
              <a:rPr lang="pl-PL" dirty="0"/>
              <a:t>pracownik pobierał naukę w czasie zatrudnienia, do okresu pracy, od którego zależy wymiar urlopu, wlicza się bądź okres zatrudnienia, w którym była pobierana nauka, bądź okres nauki, zależnie od tego, co jest korzystniejsze dla pracownika.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Wymiar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3571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Pracownikowi</a:t>
            </a:r>
            <a:r>
              <a:rPr lang="pl-PL" dirty="0"/>
              <a:t>, który wykorzystał urlop za dany rok kalendarzowy, a następnie uzyskał w ciągu tego roku prawo do urlopu w wyższym wymiarze, przysługuje urlop uzupełniający.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uzupełniający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9637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Wymiar urlopu dla pracownika zatrudnionego w niepełnym wymiarze czasu pracy ustala się proporcjonalnie do wymiaru czasu pracy.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Proporcjonalne ustalenie wymiaru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9455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pl-PL" dirty="0"/>
              <a:t>W roku kalendarzowym, w którym ustaje stosunek pracy z pracownikiem uprawnionym do kolejnego urlopu, pracownikowi przysługuje urlop:</a:t>
            </a:r>
          </a:p>
          <a:p>
            <a:pPr marL="109728" indent="0" algn="just">
              <a:buNone/>
            </a:pPr>
            <a:r>
              <a:rPr lang="pl-PL" dirty="0"/>
              <a:t>1)  u dotychczasowego pracodawcy - w wymiarze proporcjonalnym do okresu przepracowanego u tego pracodawcy w roku ustania stosunku pracy, chyba że przed ustaniem tego stosunku pracownik wykorzystał urlop w przysługującym mu lub w wyższym wymiarze;</a:t>
            </a:r>
          </a:p>
          <a:p>
            <a:pPr marL="109728" indent="0" algn="just">
              <a:buNone/>
            </a:pPr>
            <a:r>
              <a:rPr lang="pl-PL" dirty="0"/>
              <a:t>2)  u kolejnego pracodawcy - w wymiarze:</a:t>
            </a:r>
          </a:p>
          <a:p>
            <a:pPr marL="109728" indent="0" algn="just">
              <a:buNone/>
            </a:pPr>
            <a:r>
              <a:rPr lang="pl-PL" dirty="0"/>
              <a:t>a)  proporcjonalnym do okresu pozostałego do końca danego roku kalendarzowego - w razie zatrudnienia na czas nie krótszy niż do końca danego roku kalendarzowego,</a:t>
            </a:r>
          </a:p>
          <a:p>
            <a:pPr marL="109728" indent="0" algn="just">
              <a:buNone/>
            </a:pPr>
            <a:r>
              <a:rPr lang="pl-PL" dirty="0"/>
              <a:t>b)  proporcjonalnym do okresu zatrudnienia w danym roku kalendarzowym - w razie zatrudnienia na czas krótszy niż do końca danego roku </a:t>
            </a:r>
            <a:r>
              <a:rPr lang="pl-PL" dirty="0" smtClean="0"/>
              <a:t>kalendarzowego.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Proporcjonalne ustalenie wymiaru urlopu wypoczynkowego</a:t>
            </a:r>
          </a:p>
        </p:txBody>
      </p:sp>
    </p:spTree>
    <p:extLst>
      <p:ext uri="{BB962C8B-B14F-4D97-AF65-F5344CB8AC3E}">
        <p14:creationId xmlns:p14="http://schemas.microsoft.com/office/powerpoint/2010/main" val="4221451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Pracownikowi, który przed ustaniem stosunku pracy w ciągu roku kalendarzowego wykorzystał urlop w wymiarze wyższym niż wynikający </a:t>
            </a:r>
            <a:r>
              <a:rPr lang="pl-PL" dirty="0" smtClean="0"/>
              <a:t>z art. 155 (1) </a:t>
            </a:r>
            <a:r>
              <a:rPr lang="pl-PL" dirty="0"/>
              <a:t>§ 1 pkt 1, przysługuje u kolejnego pracodawcy urlop w odpowiednio niższym wymiarze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Proporcjonalne ustalenie wymiaru urlopu wypoczynkowego</a:t>
            </a:r>
          </a:p>
        </p:txBody>
      </p:sp>
    </p:spTree>
    <p:extLst>
      <p:ext uri="{BB962C8B-B14F-4D97-AF65-F5344CB8AC3E}">
        <p14:creationId xmlns:p14="http://schemas.microsoft.com/office/powerpoint/2010/main" val="1819825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Urlopy </a:t>
            </a:r>
            <a:r>
              <a:rPr lang="pl-PL" dirty="0"/>
              <a:t>powinny być udzielane zgodnie z planem urlopów. </a:t>
            </a: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Plan </a:t>
            </a:r>
            <a:r>
              <a:rPr lang="pl-PL" dirty="0"/>
              <a:t>urlopów ustala pracodawca, biorąc pod uwagę wnioski pracowników i konieczność zapewnienia normalnego toku pracy. </a:t>
            </a: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Planem </a:t>
            </a:r>
            <a:r>
              <a:rPr lang="pl-PL" dirty="0"/>
              <a:t>urlopów nie obejmuje się części </a:t>
            </a:r>
            <a:r>
              <a:rPr lang="pl-PL" dirty="0" smtClean="0"/>
              <a:t>urlopu na żądanie.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Udzielanie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9365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Pracodawca </a:t>
            </a:r>
            <a:r>
              <a:rPr lang="pl-PL" dirty="0"/>
              <a:t>nie ustala planu urlopów, jeżeli zakładowa organizacja związkowa wyraziła na to zgodę; </a:t>
            </a: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dotyczy </a:t>
            </a:r>
            <a:r>
              <a:rPr lang="pl-PL" dirty="0"/>
              <a:t>to także pracodawcy, u którego nie działa zakładowa organizacja związkowa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 </a:t>
            </a:r>
            <a:r>
              <a:rPr lang="pl-PL" dirty="0"/>
              <a:t>takich przypadkach pracodawca ustala termin urlopu po porozumieniu z pracownikiem.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Udzielanie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7568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Plan </a:t>
            </a:r>
            <a:r>
              <a:rPr lang="pl-PL" dirty="0"/>
              <a:t>urlopów podaje się do wiadomości pracowników w sposób przyjęty u danego pracodawcy.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Udzielanie urlopu wypoczynkowego</a:t>
            </a:r>
          </a:p>
        </p:txBody>
      </p:sp>
    </p:spTree>
    <p:extLst>
      <p:ext uri="{BB962C8B-B14F-4D97-AF65-F5344CB8AC3E}">
        <p14:creationId xmlns:p14="http://schemas.microsoft.com/office/powerpoint/2010/main" val="1232987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dirty="0"/>
              <a:t>Przesunięcie terminu urlopu może </a:t>
            </a:r>
            <a:r>
              <a:rPr lang="pl-PL" dirty="0" smtClean="0"/>
              <a:t>nastąpić:</a:t>
            </a:r>
          </a:p>
          <a:p>
            <a:pPr>
              <a:buFontTx/>
              <a:buChar char="-"/>
            </a:pPr>
            <a:r>
              <a:rPr lang="pl-PL" dirty="0" smtClean="0"/>
              <a:t>na </a:t>
            </a:r>
            <a:r>
              <a:rPr lang="pl-PL" dirty="0"/>
              <a:t>wniosek </a:t>
            </a:r>
            <a:r>
              <a:rPr lang="pl-PL" dirty="0" smtClean="0"/>
              <a:t>pracownika;</a:t>
            </a:r>
          </a:p>
          <a:p>
            <a:pPr>
              <a:buFontTx/>
              <a:buChar char="-"/>
            </a:pPr>
            <a:r>
              <a:rPr lang="pl-PL" dirty="0" smtClean="0"/>
              <a:t>umotywowany </a:t>
            </a:r>
            <a:r>
              <a:rPr lang="pl-PL" dirty="0"/>
              <a:t>ważnymi przyczynami</a:t>
            </a:r>
            <a:r>
              <a:rPr lang="pl-PL" dirty="0" smtClean="0"/>
              <a:t>.</a:t>
            </a:r>
          </a:p>
          <a:p>
            <a:pPr>
              <a:buFontTx/>
              <a:buChar char="-"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Przesunięcie terminu urlopu jest także dopuszczalne z powodu szczególnych potrzeb pracodawcy, jeżeli nieobecność pracownika spowodowałaby poważne zakłócenia toku pracy.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Przesunięcie terminu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0228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dirty="0" smtClean="0"/>
              <a:t>Urlop wypoczynkowy jest urlopem:</a:t>
            </a:r>
          </a:p>
          <a:p>
            <a:pPr>
              <a:buFontTx/>
              <a:buChar char="-"/>
            </a:pPr>
            <a:r>
              <a:rPr lang="pl-PL" dirty="0" smtClean="0"/>
              <a:t>corocznym;</a:t>
            </a:r>
          </a:p>
          <a:p>
            <a:pPr>
              <a:buFontTx/>
              <a:buChar char="-"/>
            </a:pPr>
            <a:r>
              <a:rPr lang="pl-PL" dirty="0"/>
              <a:t>n</a:t>
            </a:r>
            <a:r>
              <a:rPr lang="pl-PL" dirty="0" smtClean="0"/>
              <a:t>ieprzerwanym;</a:t>
            </a:r>
          </a:p>
          <a:p>
            <a:pPr>
              <a:buFontTx/>
              <a:buChar char="-"/>
            </a:pPr>
            <a:r>
              <a:rPr lang="pl-PL" dirty="0" smtClean="0"/>
              <a:t>płatnym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Pojęcie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5491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pl-PL" dirty="0"/>
              <a:t>Jeżeli pracownik nie może rozpocząć urlopu w ustalonym terminie z przyczyn usprawiedliwiających nieobecność w pracy, a w szczególności z powodu:</a:t>
            </a:r>
          </a:p>
          <a:p>
            <a:pPr marL="109728" indent="0" algn="just">
              <a:buNone/>
            </a:pPr>
            <a:r>
              <a:rPr lang="pl-PL" b="1" dirty="0"/>
              <a:t>1)</a:t>
            </a:r>
          </a:p>
          <a:p>
            <a:pPr algn="just"/>
            <a:r>
              <a:rPr lang="pl-PL" dirty="0"/>
              <a:t> czasowej niezdolności do pracy wskutek choroby,</a:t>
            </a:r>
          </a:p>
          <a:p>
            <a:pPr marL="109728" indent="0" algn="just">
              <a:buNone/>
            </a:pPr>
            <a:r>
              <a:rPr lang="pl-PL" b="1" dirty="0"/>
              <a:t>2)</a:t>
            </a:r>
          </a:p>
          <a:p>
            <a:pPr algn="just"/>
            <a:r>
              <a:rPr lang="pl-PL" dirty="0"/>
              <a:t> odosobnienia w związku z chorobą zakaźną,</a:t>
            </a:r>
          </a:p>
          <a:p>
            <a:pPr marL="109728" indent="0" algn="just">
              <a:buNone/>
            </a:pPr>
            <a:r>
              <a:rPr lang="pl-PL" b="1" dirty="0"/>
              <a:t>3)</a:t>
            </a:r>
          </a:p>
          <a:p>
            <a:pPr algn="just"/>
            <a:r>
              <a:rPr lang="pl-PL" dirty="0"/>
              <a:t> powołania na ćwiczenia wojskowe lub na przeszkolenie wojskowe albo stawienia się do pełnienia terytorialnej służby wojskowej rotacyjnie, na czas do 3 miesięcy,</a:t>
            </a:r>
          </a:p>
          <a:p>
            <a:pPr marL="109728" indent="0" algn="just">
              <a:buNone/>
            </a:pPr>
            <a:r>
              <a:rPr lang="pl-PL" b="1" dirty="0"/>
              <a:t>4)</a:t>
            </a:r>
          </a:p>
          <a:p>
            <a:pPr algn="just"/>
            <a:r>
              <a:rPr lang="pl-PL" dirty="0"/>
              <a:t> urlopu macierzyńskiego,</a:t>
            </a:r>
          </a:p>
          <a:p>
            <a:pPr marL="109728" indent="0" algn="just">
              <a:buNone/>
            </a:pPr>
            <a:endParaRPr lang="pl-PL" dirty="0" smtClean="0"/>
          </a:p>
          <a:p>
            <a:pPr marL="109728" indent="0" algn="just">
              <a:buNone/>
            </a:pPr>
            <a:r>
              <a:rPr lang="pl-PL" dirty="0" smtClean="0"/>
              <a:t>pracodawca </a:t>
            </a:r>
            <a:r>
              <a:rPr lang="pl-PL" dirty="0"/>
              <a:t>jest obowiązany przesunąć urlop na termin późniejszy.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Przesunięcie terminu urlopu wypoczynkowego</a:t>
            </a:r>
          </a:p>
        </p:txBody>
      </p:sp>
    </p:spTree>
    <p:extLst>
      <p:ext uri="{BB962C8B-B14F-4D97-AF65-F5344CB8AC3E}">
        <p14:creationId xmlns:p14="http://schemas.microsoft.com/office/powerpoint/2010/main" val="4331928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pl-PL" dirty="0"/>
              <a:t>Część urlopu niewykorzystaną z powodu:</a:t>
            </a:r>
          </a:p>
          <a:p>
            <a:r>
              <a:rPr lang="pl-PL" b="1" dirty="0"/>
              <a:t>1)</a:t>
            </a:r>
          </a:p>
          <a:p>
            <a:r>
              <a:rPr lang="pl-PL" dirty="0"/>
              <a:t> czasowej niezdolności do pracy wskutek choroby,</a:t>
            </a:r>
          </a:p>
          <a:p>
            <a:pPr marL="109728" indent="0">
              <a:buNone/>
            </a:pPr>
            <a:r>
              <a:rPr lang="pl-PL" b="1" dirty="0"/>
              <a:t>2)</a:t>
            </a:r>
          </a:p>
          <a:p>
            <a:r>
              <a:rPr lang="pl-PL" dirty="0"/>
              <a:t> odosobnienia w związku z chorobą zakaźną,</a:t>
            </a:r>
          </a:p>
          <a:p>
            <a:pPr marL="109728" indent="0">
              <a:buNone/>
            </a:pPr>
            <a:r>
              <a:rPr lang="pl-PL" b="1" dirty="0"/>
              <a:t>3)</a:t>
            </a:r>
          </a:p>
          <a:p>
            <a:r>
              <a:rPr lang="pl-PL" dirty="0"/>
              <a:t> odbywania ćwiczeń wojskowych lub przeszkolenia wojskowego albo pełnienia terytorialnej służby wojskowej rotacyjnie, przez czas do 3 miesięcy,</a:t>
            </a:r>
          </a:p>
          <a:p>
            <a:pPr marL="109728" indent="0">
              <a:buNone/>
            </a:pPr>
            <a:r>
              <a:rPr lang="pl-PL" b="1" dirty="0"/>
              <a:t>4)</a:t>
            </a:r>
          </a:p>
          <a:p>
            <a:r>
              <a:rPr lang="pl-PL" dirty="0"/>
              <a:t> urlopu macierzyńskiego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pracodawca </a:t>
            </a:r>
            <a:r>
              <a:rPr lang="pl-PL" dirty="0"/>
              <a:t>jest obowiązany udzielić w terminie późniejszym.</a:t>
            </a:r>
          </a:p>
        </p:txBody>
      </p:sp>
    </p:spTree>
    <p:extLst>
      <p:ext uri="{BB962C8B-B14F-4D97-AF65-F5344CB8AC3E}">
        <p14:creationId xmlns:p14="http://schemas.microsoft.com/office/powerpoint/2010/main" val="3186299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Pracodawca może odwołać pracownika z urlopu tylko wówczas, gdy jego obecności w zakładzie wymagają okoliczności nieprzewidziane w chwili rozpoczynania urlopu.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Pracodawca </a:t>
            </a:r>
            <a:r>
              <a:rPr lang="pl-PL" dirty="0"/>
              <a:t>jest obowiązany pokryć koszty poniesione przez pracownika w bezpośrednim związku z odwołaniem go z urlopu.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Odwołanie z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1740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 okresie wypowiedzenia umowy o pracę pracownik jest obowiązany wykorzystać przysługujący mu urlop, jeżeli w tym okresie pracodawca udzieli mu urlopu. W takim przypadku wymiar udzielonego urlopu, z wyłączeniem urlopu zaległego, nie może przekraczać wymiaru wynikającego z przepisów art. </a:t>
            </a:r>
            <a:r>
              <a:rPr lang="pl-PL" dirty="0" smtClean="0"/>
              <a:t>155 (1)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Udzielenie pracownikowi urlopu w okresie wypowiedzenia umowy o pracę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64077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Pracodawca jest obowiązany udzielić na żądanie pracownika i w terminie przez niego wskazanym nie więcej niż 4 dni urlopu w każdym roku kalendarzowym.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Pracownik zgłasza żądanie udzielenia urlopu najpóźniej w dniu rozpoczęcia urlopu.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na żądanie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67540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Urlop na żądanie stanowi część urlopu wypoczynkowego.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na żądanie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37371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Łączny wymiar urlopu wykorzystanego przez pracownika zgodnie z art. 167 (2) </a:t>
            </a:r>
            <a:r>
              <a:rPr lang="pl-PL" dirty="0" err="1" smtClean="0"/>
              <a:t>k.p</a:t>
            </a:r>
            <a:r>
              <a:rPr lang="pl-PL" dirty="0" smtClean="0"/>
              <a:t>. nie może przekroczyć w roku kalendarzowym 4 dni, niezależenie od liczby pracodawców, z którymi pracownik pozostaje w danym roku w kolejnych stosunkach pracy.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na żądanie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15090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Urlop niewykorzystany przez pracownika na żądanie w danym roku przechodzi na rok kolejny, jednak staje się on urlopem wypoczynkowym udzielanym w zwykłym trybie.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na żądanie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81683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Urlop na żądanie jest niezależny od godzinowego wymiaru czasu pracy.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na żądanie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21142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Wniosek o udzielenie urlopu ,,na żądanie" (art. </a:t>
            </a:r>
            <a:r>
              <a:rPr lang="pl-PL" dirty="0" smtClean="0"/>
              <a:t>167 (2) </a:t>
            </a:r>
            <a:r>
              <a:rPr lang="pl-PL" dirty="0" err="1"/>
              <a:t>k.p</a:t>
            </a:r>
            <a:r>
              <a:rPr lang="pl-PL" dirty="0"/>
              <a:t>.) powinien być </a:t>
            </a:r>
            <a:r>
              <a:rPr lang="pl-PL" dirty="0" smtClean="0"/>
              <a:t>zgłoszony </a:t>
            </a:r>
            <a:r>
              <a:rPr lang="pl-PL" dirty="0"/>
              <a:t>najpóźniej w dniu rozpoczęcia urlopu, jednak do </a:t>
            </a:r>
            <a:r>
              <a:rPr lang="pl-PL" dirty="0" smtClean="0"/>
              <a:t>chwili przewidywanego </a:t>
            </a:r>
            <a:r>
              <a:rPr lang="pl-PL" dirty="0"/>
              <a:t>rozpoczęcia pracy przez pracownika według obowiązującego go rozkładu </a:t>
            </a:r>
            <a:r>
              <a:rPr lang="pl-PL" dirty="0" smtClean="0"/>
              <a:t>czasu </a:t>
            </a:r>
            <a:r>
              <a:rPr lang="pl-PL" dirty="0"/>
              <a:t>pracy. 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Regulamin </a:t>
            </a:r>
            <a:r>
              <a:rPr lang="pl-PL" dirty="0"/>
              <a:t>pracy albo przyjęta u pracodawcy praktyka zakładowa </a:t>
            </a:r>
            <a:r>
              <a:rPr lang="pl-PL" dirty="0" smtClean="0"/>
              <a:t>(</a:t>
            </a:r>
            <a:r>
              <a:rPr lang="pl-PL" dirty="0"/>
              <a:t>zwyczaj) mogą przewidywać późniejsze zgłoszenie wniosku o udzielenie 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urlopu ,,na żądanie". 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15 listopada 2006 r., I PK 128/06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0298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92688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Pracownik nabywa prawo do urlopu wypoczynkowego zasadniczo w każdym roku kalendarzowym (art. 153 k. p.)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Pracodawca jest obowiązany udzielić pracownikowi urlopu w tym roku kalendarzowym, w którym pracownik uzyskał do niego prawo (art.161 </a:t>
            </a:r>
            <a:r>
              <a:rPr lang="pl-PL" dirty="0" err="1" smtClean="0"/>
              <a:t>k.p</a:t>
            </a:r>
            <a:r>
              <a:rPr lang="pl-PL" dirty="0" smtClean="0"/>
              <a:t>.). 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 zastrzeżeniem art. 168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80083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Obowiązek udzielenia urlopu „na żądanie” nie </a:t>
            </a:r>
            <a:r>
              <a:rPr lang="pl-PL" dirty="0" smtClean="0"/>
              <a:t>jest bezwzględny</a:t>
            </a:r>
            <a:r>
              <a:rPr lang="pl-PL" dirty="0"/>
              <a:t>, a pracodawca może odmówić żądaniu pracownika ze względu na szczególne </a:t>
            </a:r>
            <a:r>
              <a:rPr lang="pl-PL" dirty="0" smtClean="0"/>
              <a:t>okoliczności, które </a:t>
            </a:r>
            <a:r>
              <a:rPr lang="pl-PL" dirty="0"/>
              <a:t>powodują, że jego zasługujący na ochronę wyjątkowy interes wymaga obecności pracownika w </a:t>
            </a:r>
            <a:r>
              <a:rPr lang="pl-PL" dirty="0" smtClean="0"/>
              <a:t>pracy.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Najważniejszego z dnia 28 października 2009 r., II PK 123/09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47708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Ekwiwalent pieniężny jest świadczeniem pieniężnym przysługującym pracownikowi w przypadku niewykorzystania urlopu wypoczynkowego w naturze.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Ekwiwalent pieniężny za urlop wypoczynkowy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97390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 przypadku niewykorzystania przysługującego urlopu wypoczynkowego w całości lub w części z powodu rozwiązania lub wygaśnięcia stosunku pracy pracownikowi przysługuje ekwiwalent pieniężny.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 zastrzeżeniem art. 171 § 3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Ekwiwalent pieniężny za urlop wypoczynkowy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29515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dirty="0"/>
              <a:t>R</a:t>
            </a:r>
            <a:r>
              <a:rPr lang="pl-PL" dirty="0" smtClean="0"/>
              <a:t>odzaje urlopu bezpłatnego:</a:t>
            </a:r>
          </a:p>
          <a:p>
            <a:pPr marL="624078" indent="-514350">
              <a:buAutoNum type="arabicParenR"/>
            </a:pPr>
            <a:r>
              <a:rPr lang="pl-PL" dirty="0" smtClean="0"/>
              <a:t>urlop bezpłatny udzielony na wniosek pracownika ( art. 174 § 1 – 3 k. p.);</a:t>
            </a:r>
          </a:p>
          <a:p>
            <a:pPr marL="624078" indent="-514350">
              <a:buAutoNum type="arabicParenR"/>
            </a:pPr>
            <a:r>
              <a:rPr lang="pl-PL" dirty="0" smtClean="0"/>
              <a:t>urlop bezpłatny udzielany w celu świadczenia pracy na rzecz innego pracodawcy ( art. 174 (1) k. p. );</a:t>
            </a:r>
          </a:p>
          <a:p>
            <a:pPr marL="624078" indent="-514350">
              <a:buAutoNum type="arabicParenR"/>
            </a:pPr>
            <a:r>
              <a:rPr lang="pl-PL" dirty="0" smtClean="0"/>
              <a:t>Inne urlopy bezpłatne.    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bezpłatny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642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Na pisemny wniosek pracownika pracodawca może mu udzielić urlopu bezpłatnego.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Nie jest dopuszczalne udzielenie urlopu bezpłatnego pracownikowi bez jego wniosku, z przyczyn związanych z trudnościami ekonomicznymi pracodawcy.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Urlop bezpłatny (art. 174 § 1-3 </a:t>
            </a:r>
            <a:r>
              <a:rPr lang="pl-PL" dirty="0" err="1" smtClean="0"/>
              <a:t>k.p</a:t>
            </a:r>
            <a:r>
              <a:rPr lang="pl-PL" dirty="0" smtClean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45640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Przy udzielaniu urlopu bezpłatnego dłuższego niż 3 miesiące, strony mogą przewidzieć dopuszczalność odwołania pracownika z urlopu z ważnych przyczyn.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Urlop bezpłatny (art. 174 § 1-3 </a:t>
            </a:r>
            <a:r>
              <a:rPr lang="pl-PL" dirty="0" err="1"/>
              <a:t>k.p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280526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Okresu urlopu bezpłatnego nie wlicza się do okresu pracy, od którego zależą uprawnienia pracownicze. 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Urlop bezpłatny (art. 174 § 1-3 </a:t>
            </a:r>
            <a:r>
              <a:rPr lang="pl-PL" dirty="0" err="1"/>
              <a:t>k.p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064090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Za zgodą pracownika, wyrażoną na piśmie, pracodawca może udzielić pracownikowi urlopu bezpłatnego w celu wykonywania pracy u innego pracodawcy przez okres ustalony w zawartym w tej sprawie porozumieniu między pracodawcami.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Urlop bezpłatny (art. 174 (1)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286913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Okres tego urlopu bezpłatnego wlicza się do okresu pracy, od którego zależą uprawnienia pracownicze u dotychczasowego pracodawcy.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Urlop bezpłatny (art. 174 (1) </a:t>
            </a:r>
            <a:r>
              <a:rPr lang="pl-PL" dirty="0" err="1" smtClean="0"/>
              <a:t>k.p</a:t>
            </a:r>
            <a:r>
              <a:rPr lang="pl-PL" dirty="0" smtClean="0"/>
              <a:t>.)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6901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Nie </a:t>
            </a:r>
            <a:r>
              <a:rPr lang="pl-PL" dirty="0"/>
              <a:t>dochodzi do zawarcia umowy o urlop bezpłatny, jeżeli zgodnym </a:t>
            </a:r>
            <a:r>
              <a:rPr lang="pl-PL" dirty="0" smtClean="0"/>
              <a:t>zamiarem </a:t>
            </a:r>
            <a:r>
              <a:rPr lang="pl-PL" dirty="0"/>
              <a:t>stron jest dalsze wykonywanie przez pracownika na rzecz </a:t>
            </a:r>
            <a:r>
              <a:rPr lang="pl-PL" dirty="0" smtClean="0"/>
              <a:t>pracodawcy </a:t>
            </a:r>
            <a:r>
              <a:rPr lang="pl-PL" dirty="0"/>
              <a:t>tej samej pracy, lecz w ograniczonym zakresie.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12 sierpnia 2004 r., III PK 42/04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0740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Zasadą jest, że urlop wypoczynkowy powinien być wykorzystany w pełnym wymiarze w jednym odcinku czasu.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Na wniosek pracownika urlop może być podzielony na części. W takim jednak przypadku co najmniej jedna część wypoczynku powinna trwać nie mniej niż 14 kolejnych dni kalendarzowych.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13730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Udzielenie </a:t>
            </a:r>
            <a:r>
              <a:rPr lang="pl-PL" dirty="0"/>
              <a:t>pracownikowi urlopu bezpłatnego - niezgodnie z przepisem art. 174 § 1 Kodeksu pracy - z inicjatywy zakładu pracy i bez pisemnego wniosku o udzielenie mu takiego urlopu - jest w świetle prawa bezskuteczne.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Apelacyjnego w Łodzi z 15 października 1996 r., III </a:t>
            </a:r>
            <a:r>
              <a:rPr lang="pl-PL" dirty="0" err="1" smtClean="0"/>
              <a:t>AUa</a:t>
            </a:r>
            <a:r>
              <a:rPr lang="pl-PL" dirty="0" smtClean="0"/>
              <a:t> 34/96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26828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Rozporządzenie Ministra Pracy i Polityki Socjalnej z dnia 15 maja 1996 r. w sprawie sposobu usprawiedliwiania nieobecności w pracy oraz udzielania pracownikom zwolnień od pracy.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Zwolnienie od obowiązku wykonywania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98854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Rozporządzenie to określa tzw. zwolnienia okolicznościowe, przewidywane w celu załatwiania spraw osobistych i rodzinnych pracownika  lub w celu wykonywania obowiązków społecznych lub obywatelskich.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Zwolnienie od obowiązku wykonywania pracy</a:t>
            </a:r>
          </a:p>
        </p:txBody>
      </p:sp>
    </p:spTree>
    <p:extLst>
      <p:ext uri="{BB962C8B-B14F-4D97-AF65-F5344CB8AC3E}">
        <p14:creationId xmlns:p14="http://schemas.microsoft.com/office/powerpoint/2010/main" val="3165348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Za czas urlopu wypoczynkowego pracownikowi przysługuje wynagrodzenie takie jakie otrzymałby gdyby w tym czasie pracował.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3229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l-PL" dirty="0"/>
              <a:t>p</a:t>
            </a:r>
            <a:r>
              <a:rPr lang="pl-PL" dirty="0" smtClean="0"/>
              <a:t>rawo do pierwszego urlopu wypoczynkowego;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</a:t>
            </a:r>
            <a:r>
              <a:rPr lang="pl-PL" dirty="0" smtClean="0"/>
              <a:t>rawo do kolejnych urlopów wypoczynkowych.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Nabycie prawa do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5223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Prawo do pierwszego urlopu wypoczynkowego pracownik nabywa z dołu – z upływem każdego miesiąca pracy w roku kalendarzowym, w którym podjął pracę, w wymiarze 1/12 wymiaru urlopu, który będzie przysługiwał hipotetycznie po roku pracy.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Nabycie prawa do urlopu wypoczynkowego</a:t>
            </a:r>
          </a:p>
        </p:txBody>
      </p:sp>
    </p:spTree>
    <p:extLst>
      <p:ext uri="{BB962C8B-B14F-4D97-AF65-F5344CB8AC3E}">
        <p14:creationId xmlns:p14="http://schemas.microsoft.com/office/powerpoint/2010/main" val="2390801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Prawo do kolejnych urlopów wypoczynkowych pracownik nabywa w każdym następnym roku kalendarzowym.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Nabycie prawa do urlopu wypoczynkowego</a:t>
            </a:r>
          </a:p>
        </p:txBody>
      </p:sp>
    </p:spTree>
    <p:extLst>
      <p:ext uri="{BB962C8B-B14F-4D97-AF65-F5344CB8AC3E}">
        <p14:creationId xmlns:p14="http://schemas.microsoft.com/office/powerpoint/2010/main" val="736142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Wymiar urlopy wypoczynkowego wynosi:</a:t>
            </a:r>
          </a:p>
          <a:p>
            <a:pPr marL="624078" indent="-514350" algn="just">
              <a:lnSpc>
                <a:spcPct val="150000"/>
              </a:lnSpc>
              <a:buAutoNum type="arabicParenR"/>
            </a:pPr>
            <a:r>
              <a:rPr lang="pl-PL" dirty="0" smtClean="0"/>
              <a:t>20 dni – jeżeli pracownik jest zatrudniony krócej niż 10 lat;</a:t>
            </a:r>
          </a:p>
          <a:p>
            <a:pPr marL="624078" indent="-514350" algn="just">
              <a:lnSpc>
                <a:spcPct val="150000"/>
              </a:lnSpc>
              <a:buAutoNum type="arabicParenR"/>
            </a:pPr>
            <a:r>
              <a:rPr lang="pl-PL" dirty="0" smtClean="0"/>
              <a:t>26 dni – jeżeli pracownik jest zatrudniony co najmniej 10 lat.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Wymiar urlopu wypoczynkowego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3519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514</TotalTime>
  <Words>1586</Words>
  <Application>Microsoft Office PowerPoint</Application>
  <PresentationFormat>Pokaz na ekranie (4:3)</PresentationFormat>
  <Paragraphs>147</Paragraphs>
  <Slides>42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3" baseType="lpstr">
      <vt:lpstr>Hol</vt:lpstr>
      <vt:lpstr>Urlopy pracownicze </vt:lpstr>
      <vt:lpstr>Pojęcie urlopu wypoczynkowego</vt:lpstr>
      <vt:lpstr>Prezentacja programu PowerPoint</vt:lpstr>
      <vt:lpstr>Prezentacja programu PowerPoint</vt:lpstr>
      <vt:lpstr>Prezentacja programu PowerPoint</vt:lpstr>
      <vt:lpstr>Nabycie prawa do urlopu wypoczynkowego</vt:lpstr>
      <vt:lpstr>Nabycie prawa do urlopu wypoczynkowego</vt:lpstr>
      <vt:lpstr>Nabycie prawa do urlopu wypoczynkowego</vt:lpstr>
      <vt:lpstr>Wymiar urlopu wypoczynkowego</vt:lpstr>
      <vt:lpstr>Wymiar urlopu wypoczynkowego</vt:lpstr>
      <vt:lpstr>Wymiar urlopu wypoczynkowego</vt:lpstr>
      <vt:lpstr>Urlop uzupełniający</vt:lpstr>
      <vt:lpstr>Proporcjonalne ustalenie wymiaru urlopu wypoczynkowego</vt:lpstr>
      <vt:lpstr>Proporcjonalne ustalenie wymiaru urlopu wypoczynkowego</vt:lpstr>
      <vt:lpstr>Proporcjonalne ustalenie wymiaru urlopu wypoczynkowego</vt:lpstr>
      <vt:lpstr>Udzielanie urlopu wypoczynkowego</vt:lpstr>
      <vt:lpstr>Udzielanie urlopu wypoczynkowego</vt:lpstr>
      <vt:lpstr>Udzielanie urlopu wypoczynkowego</vt:lpstr>
      <vt:lpstr>Przesunięcie terminu urlopu wypoczynkowego</vt:lpstr>
      <vt:lpstr>Przesunięcie terminu urlopu wypoczynkowego</vt:lpstr>
      <vt:lpstr>Prezentacja programu PowerPoint</vt:lpstr>
      <vt:lpstr>Odwołanie z urlopu wypoczynkowego</vt:lpstr>
      <vt:lpstr>Udzielenie pracownikowi urlopu w okresie wypowiedzenia umowy o pracę</vt:lpstr>
      <vt:lpstr>Urlop na żądanie</vt:lpstr>
      <vt:lpstr>Urlop na żądanie</vt:lpstr>
      <vt:lpstr>Urlop na żądanie</vt:lpstr>
      <vt:lpstr>Urlop na żądanie</vt:lpstr>
      <vt:lpstr>Urlop na żądanie</vt:lpstr>
      <vt:lpstr>Wyrok Sądu Najwyższego 15 listopada 2006 r., I PK 128/06 </vt:lpstr>
      <vt:lpstr>Wyrok Sądu Najważniejszego z dnia 28 października 2009 r., II PK 123/09</vt:lpstr>
      <vt:lpstr>Ekwiwalent pieniężny za urlop wypoczynkowy</vt:lpstr>
      <vt:lpstr>Ekwiwalent pieniężny za urlop wypoczynkowy</vt:lpstr>
      <vt:lpstr>Urlop bezpłatny </vt:lpstr>
      <vt:lpstr>Urlop bezpłatny (art. 174 § 1-3 k.p)</vt:lpstr>
      <vt:lpstr>Urlop bezpłatny (art. 174 § 1-3 k.p)</vt:lpstr>
      <vt:lpstr>Urlop bezpłatny (art. 174 § 1-3 k.p)</vt:lpstr>
      <vt:lpstr>Urlop bezpłatny (art. 174 (1) k.p.)</vt:lpstr>
      <vt:lpstr>Urlop bezpłatny (art. 174 (1) k.p.)</vt:lpstr>
      <vt:lpstr>Wyrok Sądu Najwyższego z dnia 12 sierpnia 2004 r., III PK 42/04 </vt:lpstr>
      <vt:lpstr>Wyrok Sądu Apelacyjnego w Łodzi z 15 października 1996 r., III AUa 34/96</vt:lpstr>
      <vt:lpstr>Zwolnienie od obowiązku wykonywania pracy</vt:lpstr>
      <vt:lpstr>Zwolnienie od obowiązku wykonywania pracy</vt:lpstr>
    </vt:vector>
  </TitlesOfParts>
  <Company>Sil-art 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Kowalski Ryszard</dc:creator>
  <cp:lastModifiedBy>Kowalski Ryszard</cp:lastModifiedBy>
  <cp:revision>114</cp:revision>
  <cp:lastPrinted>2019-04-27T21:56:16Z</cp:lastPrinted>
  <dcterms:created xsi:type="dcterms:W3CDTF">2019-04-27T10:31:28Z</dcterms:created>
  <dcterms:modified xsi:type="dcterms:W3CDTF">2019-05-02T08:29:04Z</dcterms:modified>
</cp:coreProperties>
</file>