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65"/>
  </p:handoutMasterIdLst>
  <p:sldIdLst>
    <p:sldId id="256" r:id="rId2"/>
    <p:sldId id="257" r:id="rId3"/>
    <p:sldId id="258" r:id="rId4"/>
    <p:sldId id="268" r:id="rId5"/>
    <p:sldId id="276" r:id="rId6"/>
    <p:sldId id="316" r:id="rId7"/>
    <p:sldId id="317" r:id="rId8"/>
    <p:sldId id="319" r:id="rId9"/>
    <p:sldId id="318" r:id="rId10"/>
    <p:sldId id="270" r:id="rId11"/>
    <p:sldId id="272" r:id="rId12"/>
    <p:sldId id="274" r:id="rId13"/>
    <p:sldId id="275" r:id="rId14"/>
    <p:sldId id="277" r:id="rId15"/>
    <p:sldId id="278" r:id="rId16"/>
    <p:sldId id="279" r:id="rId17"/>
    <p:sldId id="280" r:id="rId18"/>
    <p:sldId id="282" r:id="rId19"/>
    <p:sldId id="289" r:id="rId20"/>
    <p:sldId id="293" r:id="rId21"/>
    <p:sldId id="269" r:id="rId22"/>
    <p:sldId id="281" r:id="rId23"/>
    <p:sldId id="284" r:id="rId24"/>
    <p:sldId id="295" r:id="rId25"/>
    <p:sldId id="294" r:id="rId26"/>
    <p:sldId id="296" r:id="rId27"/>
    <p:sldId id="297" r:id="rId28"/>
    <p:sldId id="298" r:id="rId29"/>
    <p:sldId id="299" r:id="rId30"/>
    <p:sldId id="300" r:id="rId31"/>
    <p:sldId id="315" r:id="rId32"/>
    <p:sldId id="301" r:id="rId33"/>
    <p:sldId id="302" r:id="rId34"/>
    <p:sldId id="303" r:id="rId35"/>
    <p:sldId id="304" r:id="rId36"/>
    <p:sldId id="305" r:id="rId37"/>
    <p:sldId id="306" r:id="rId38"/>
    <p:sldId id="307" r:id="rId39"/>
    <p:sldId id="266" r:id="rId40"/>
    <p:sldId id="273" r:id="rId41"/>
    <p:sldId id="271" r:id="rId42"/>
    <p:sldId id="259" r:id="rId43"/>
    <p:sldId id="263" r:id="rId44"/>
    <p:sldId id="264" r:id="rId45"/>
    <p:sldId id="267" r:id="rId46"/>
    <p:sldId id="290" r:id="rId47"/>
    <p:sldId id="288" r:id="rId48"/>
    <p:sldId id="314" r:id="rId49"/>
    <p:sldId id="291" r:id="rId50"/>
    <p:sldId id="309" r:id="rId51"/>
    <p:sldId id="310" r:id="rId52"/>
    <p:sldId id="311" r:id="rId53"/>
    <p:sldId id="312" r:id="rId54"/>
    <p:sldId id="308" r:id="rId55"/>
    <p:sldId id="292" r:id="rId56"/>
    <p:sldId id="313" r:id="rId57"/>
    <p:sldId id="261" r:id="rId58"/>
    <p:sldId id="260" r:id="rId59"/>
    <p:sldId id="262" r:id="rId60"/>
    <p:sldId id="283" r:id="rId61"/>
    <p:sldId id="285" r:id="rId62"/>
    <p:sldId id="286" r:id="rId63"/>
    <p:sldId id="287" r:id="rId64"/>
  </p:sldIdLst>
  <p:sldSz cx="9144000" cy="6858000" type="screen4x3"/>
  <p:notesSz cx="10018713" cy="688498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40596" cy="34474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75808" y="0"/>
            <a:ext cx="4340594" cy="34474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CB8C7-571A-4ABC-905E-0339F6830662}" type="datetimeFigureOut">
              <a:rPr lang="pl-PL" smtClean="0"/>
              <a:t>2019-05-22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6539157"/>
            <a:ext cx="4340596" cy="3447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75808" y="6539157"/>
            <a:ext cx="4340594" cy="3447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61E54-2AA8-42DC-8728-8EF68262B2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9174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F8F725C-2F0E-4713-89BB-E2EFE44D34F8}" type="datetimeFigureOut">
              <a:rPr lang="pl-PL" smtClean="0"/>
              <a:t>2019-05-22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5309036-A1E0-4910-B6BC-0105A0A4E87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8F725C-2F0E-4713-89BB-E2EFE44D34F8}" type="datetimeFigureOut">
              <a:rPr lang="pl-PL" smtClean="0"/>
              <a:t>2019-05-22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309036-A1E0-4910-B6BC-0105A0A4E87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8F725C-2F0E-4713-89BB-E2EFE44D34F8}" type="datetimeFigureOut">
              <a:rPr lang="pl-PL" smtClean="0"/>
              <a:t>2019-05-22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309036-A1E0-4910-B6BC-0105A0A4E87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8F725C-2F0E-4713-89BB-E2EFE44D34F8}" type="datetimeFigureOut">
              <a:rPr lang="pl-PL" smtClean="0"/>
              <a:t>2019-05-22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309036-A1E0-4910-B6BC-0105A0A4E872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8F725C-2F0E-4713-89BB-E2EFE44D34F8}" type="datetimeFigureOut">
              <a:rPr lang="pl-PL" smtClean="0"/>
              <a:t>2019-05-22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309036-A1E0-4910-B6BC-0105A0A4E872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8F725C-2F0E-4713-89BB-E2EFE44D34F8}" type="datetimeFigureOut">
              <a:rPr lang="pl-PL" smtClean="0"/>
              <a:t>2019-05-22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309036-A1E0-4910-B6BC-0105A0A4E872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8F725C-2F0E-4713-89BB-E2EFE44D34F8}" type="datetimeFigureOut">
              <a:rPr lang="pl-PL" smtClean="0"/>
              <a:t>2019-05-22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309036-A1E0-4910-B6BC-0105A0A4E872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8F725C-2F0E-4713-89BB-E2EFE44D34F8}" type="datetimeFigureOut">
              <a:rPr lang="pl-PL" smtClean="0"/>
              <a:t>2019-05-22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309036-A1E0-4910-B6BC-0105A0A4E872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8F725C-2F0E-4713-89BB-E2EFE44D34F8}" type="datetimeFigureOut">
              <a:rPr lang="pl-PL" smtClean="0"/>
              <a:t>2019-05-22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309036-A1E0-4910-B6BC-0105A0A4E87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F8F725C-2F0E-4713-89BB-E2EFE44D34F8}" type="datetimeFigureOut">
              <a:rPr lang="pl-PL" smtClean="0"/>
              <a:t>2019-05-22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309036-A1E0-4910-B6BC-0105A0A4E872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F8F725C-2F0E-4713-89BB-E2EFE44D34F8}" type="datetimeFigureOut">
              <a:rPr lang="pl-PL" smtClean="0"/>
              <a:t>2019-05-22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5309036-A1E0-4910-B6BC-0105A0A4E872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F8F725C-2F0E-4713-89BB-E2EFE44D34F8}" type="datetimeFigureOut">
              <a:rPr lang="pl-PL" smtClean="0"/>
              <a:t>2019-05-22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5309036-A1E0-4910-B6BC-0105A0A4E872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/>
              <a:t>Ochrona pracy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836489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Zakaz wypowiadania stosunku pracy pracownicom w okresie ciąży i urlopu macierzyńskiego ma na celu zapewnienie im spokoju i stabilizacji życiowej.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 pracy kobiet w ciąży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3001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925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Pracodawca nie może wypowiedzieć ani rozwiązać umowy o pracę w okresie ciąży, a także w okresie urlopu macierzyńskiego pracownicy, chyba że: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 zachodzą przyczyny uzasadniające rozwiązanie umowy o pracę bez wypowiedzenia z jej winy i 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reprezentująca pracownicę zakładowa organizacja związkowa wyraziła zgodę na rozwiązanie umowy. 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 pracy kobiet w ciąży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07182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 fontScale="925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Ochrona ta jest węższa w przypadku umów terminowych.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Umowa zawarta na czas określony albo na okres próbny przekraczający jeden miesiąc, która uległaby rozwiązaniu po upływie 3 miesiąca ciąży ulega przedłużaniu do dnia porodu.   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Z wyłączeniem umowy o pracę na czas określony zawartej w celu zastępstwa pracownika w czasie jego usprawiedliwionej nieobecności w pracy.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 pracy kobiet w ciąży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5677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Przepisów dotyczących ochrony trwałości umowy o pracę w okresie ciąży i urlopu macierzyńskiego nie stosuje się, gdy zawarto umowę o pracę na okres próbny nieprzekraczający jednego miesiąca.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 pracy kobiet w ciąży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983095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60040"/>
          </a:xfrm>
        </p:spPr>
        <p:txBody>
          <a:bodyPr>
            <a:normAutofit fontScale="77500" lnSpcReduction="20000"/>
          </a:bodyPr>
          <a:lstStyle/>
          <a:p>
            <a:pPr marL="109728" indent="0" algn="just">
              <a:lnSpc>
                <a:spcPct val="160000"/>
              </a:lnSpc>
              <a:buNone/>
            </a:pPr>
            <a:r>
              <a:rPr lang="pl-PL" dirty="0" smtClean="0"/>
              <a:t>Przepisów dotyczących ochrony trwałości umowy o pracę w okresie ciąży i urlopu macierzyńskiego nie stosuje się w razie, gdy:</a:t>
            </a:r>
          </a:p>
          <a:p>
            <a:pPr algn="just">
              <a:lnSpc>
                <a:spcPct val="160000"/>
              </a:lnSpc>
            </a:pPr>
            <a:r>
              <a:rPr lang="pl-PL" dirty="0"/>
              <a:t>z</a:t>
            </a:r>
            <a:r>
              <a:rPr lang="pl-PL" dirty="0" smtClean="0"/>
              <a:t>achodzą przyczyny uzasadniające rozwiązanie umowy o pracę bez wypowiedzenia z winy pracownicy i reprezentująca ją zakładowa organizacja związku wyraziła zgodę na rozwiązanie umowy o pracę;</a:t>
            </a:r>
          </a:p>
          <a:p>
            <a:pPr algn="just">
              <a:lnSpc>
                <a:spcPct val="160000"/>
              </a:lnSpc>
            </a:pPr>
            <a:r>
              <a:rPr lang="pl-PL" dirty="0"/>
              <a:t>z</a:t>
            </a:r>
            <a:r>
              <a:rPr lang="pl-PL" dirty="0" smtClean="0"/>
              <a:t>awarto umowę na okres próbny nieprzekraczający jednego miesiąca;</a:t>
            </a:r>
          </a:p>
          <a:p>
            <a:pPr algn="just">
              <a:lnSpc>
                <a:spcPct val="160000"/>
              </a:lnSpc>
            </a:pPr>
            <a:r>
              <a:rPr lang="pl-PL" dirty="0"/>
              <a:t>u</a:t>
            </a:r>
            <a:r>
              <a:rPr lang="pl-PL" dirty="0" smtClean="0"/>
              <a:t>mowa uległaby rozwiązaniu z mocy prawa przed upływem 3 miesiąca ciąży pracownicy;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 pracy kobiet w ciąży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264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l-PL" dirty="0"/>
              <a:t>z</a:t>
            </a:r>
            <a:r>
              <a:rPr lang="pl-PL" dirty="0" smtClean="0"/>
              <a:t>awarto umowę o pracę na czas określony w celu zastępstwa pracownika w czasie jego usprawiedliwionej nieobecności;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r</a:t>
            </a:r>
            <a:r>
              <a:rPr lang="pl-PL" dirty="0" smtClean="0"/>
              <a:t>ozwiązanie umowy o pracę za wypowiedzeniem nastąpiło w związku z ogłoszeniem upadłości lub likwidacji pracodawcy.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5709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Zakaz zatrudnienia kobiety w ciąży: 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w godzinach nadliczbowych oraz 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w porze nocnej.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Pracownicy w ciąży nie wolno bez jej zgody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 delegować poza stałe miejsce pracy ani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 zatrudniać w systemie czasu pracy, o którym mowa w art. 139 </a:t>
            </a:r>
            <a:r>
              <a:rPr lang="pl-PL" dirty="0" err="1" smtClean="0"/>
              <a:t>k.p</a:t>
            </a:r>
            <a:r>
              <a:rPr lang="pl-PL" dirty="0" smtClean="0"/>
              <a:t>.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 pracy kobiet w ciąży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5177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 fontScale="70000" lnSpcReduction="2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Pracodawca zatrudniający pracownicę w porze nocnej jest obowiązany na okres jej ciąży: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z</a:t>
            </a:r>
            <a:r>
              <a:rPr lang="pl-PL" dirty="0" smtClean="0"/>
              <a:t>mienić rozkład czasu pracy w sposób umożliwiający wykonywanie pracy poza porą nocną, a jeżeli jest to niemożliwe i niecelowe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p</a:t>
            </a:r>
            <a:r>
              <a:rPr lang="pl-PL" dirty="0" smtClean="0"/>
              <a:t>rzenieść pracownicę do innej pracy, której wykonywanie nie wymaga pracy w porze nocnej; w razie braku takich możliwości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W przypadku, gdy zmiana rozkładu czasu pracy lub przeniesienie do innej pracy spowoduje obniżenie wynagrodzenia pracownicy przysługuje dodatek wyrównawczy. 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w</a:t>
            </a:r>
            <a:r>
              <a:rPr lang="pl-PL" dirty="0" smtClean="0"/>
              <a:t> razie braku takich możliwości zwolnić </a:t>
            </a:r>
            <a:r>
              <a:rPr lang="pl-PL" dirty="0" smtClean="0"/>
              <a:t>pracownicę na czas niezbędny z obowiązku świadczenia pracy. W okresie zwolnienia z obowiązku świadczenia pracy pracownicy przysługuje prawo do wynagrodzenia. </a:t>
            </a:r>
          </a:p>
          <a:p>
            <a:endParaRPr lang="pl-PL" dirty="0" smtClean="0"/>
          </a:p>
          <a:p>
            <a:endParaRPr lang="pl-PL" dirty="0" smtClean="0"/>
          </a:p>
          <a:p>
            <a:pPr marL="109728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51079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60040"/>
          </a:xfrm>
        </p:spPr>
        <p:txBody>
          <a:bodyPr>
            <a:normAutofit fontScale="925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Zatrudnienie pracownicy w ciąży lub karmiącej piersią przy pracach wzbronionych takim pracownicom przez przepisy wydane na podstawie art. 176 § 2 </a:t>
            </a:r>
            <a:r>
              <a:rPr lang="pl-PL" dirty="0" err="1" smtClean="0"/>
              <a:t>k.p</a:t>
            </a:r>
            <a:r>
              <a:rPr lang="pl-PL" dirty="0" smtClean="0"/>
              <a:t>. powoduje obowiązek pracodawcy polegający na: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przeniesieniu pracownicy do innej pracy, a jeżeli jest to niemożliwe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zwolnieniu pracownicy z obowiązku </a:t>
            </a:r>
            <a:r>
              <a:rPr lang="pl-PL" dirty="0"/>
              <a:t>ś</a:t>
            </a:r>
            <a:r>
              <a:rPr lang="pl-PL" dirty="0" smtClean="0"/>
              <a:t>wiadczenia pracy,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 pracy kobiet w ciąży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939684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fontScale="70000" lnSpcReduction="2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Zatrudnienie pracownicy w ciąży lub karmiącej piersią </a:t>
            </a:r>
            <a:r>
              <a:rPr lang="pl-PL" dirty="0" smtClean="0"/>
              <a:t>przy innych pracach wymienionych w przepisach wydanych </a:t>
            </a:r>
            <a:r>
              <a:rPr lang="pl-PL" dirty="0"/>
              <a:t>na podstawie art. 176 § 2 </a:t>
            </a:r>
            <a:r>
              <a:rPr lang="pl-PL" dirty="0" err="1"/>
              <a:t>k.p</a:t>
            </a:r>
            <a:r>
              <a:rPr lang="pl-PL" dirty="0" smtClean="0"/>
              <a:t>. oraz pracach niewskazanych ze względu na indywidualne zalecenia lekarza stwarza po stronie pracodawcy obowiązek: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d</a:t>
            </a:r>
            <a:r>
              <a:rPr lang="pl-PL" dirty="0" smtClean="0"/>
              <a:t>ostosowania warunków pracy;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o</a:t>
            </a:r>
            <a:r>
              <a:rPr lang="pl-PL" dirty="0" smtClean="0"/>
              <a:t>graniczenia czasu pracy tak, aby wyeliminować zagrożenie dla </a:t>
            </a:r>
            <a:r>
              <a:rPr lang="pl-PL" dirty="0"/>
              <a:t>z</a:t>
            </a:r>
            <a:r>
              <a:rPr lang="pl-PL" dirty="0" smtClean="0"/>
              <a:t>drowia i bezpieczeństwa pracownicy;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j</a:t>
            </a:r>
            <a:r>
              <a:rPr lang="pl-PL" dirty="0" smtClean="0"/>
              <a:t>eżeli jest to niemożliwe lub niecelowe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przeniesienia pracownicy do innej pracy;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a</a:t>
            </a:r>
            <a:r>
              <a:rPr lang="pl-PL" dirty="0" smtClean="0"/>
              <a:t> w razie braku takiej możliwości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z</a:t>
            </a:r>
            <a:r>
              <a:rPr lang="pl-PL" dirty="0" smtClean="0"/>
              <a:t>wolnienia z obowiązku świadczenia pracy. 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 pracy kobiet w ciąży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8420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Zespół przepisów bezpośrednio służących ochronie zdrowia i życia pracowników przed szkodliwym oddziaływaniem czynników pracy.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Pojęcie ochrony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83715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/>
          <a:lstStyle/>
          <a:p>
            <a:pPr marL="109728" indent="0" algn="just">
              <a:buNone/>
            </a:pPr>
            <a:r>
              <a:rPr lang="pl-PL" dirty="0"/>
              <a:t>W razie gdy zmiana warunków pracy na dotychczas zajmowanym stanowisku pracy, skrócenie czasu pracy lub przeniesienie pracownicy do innej pracy powoduje obniżenie wynagrodzenia, pracownicy przysługuje dodatek wyrównawczy.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 smtClean="0"/>
              <a:t>Pracownica </a:t>
            </a:r>
            <a:r>
              <a:rPr lang="pl-PL" dirty="0"/>
              <a:t>w okresie zwolnienia z obowiązku świadczenia pracy zachowuje prawo do dotychczasowego wynagrodzenia.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 pracy kobiet w ciąży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590565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Rozporządzenie Rady Ministrów z dnia </a:t>
            </a:r>
            <a:r>
              <a:rPr lang="pl-PL" dirty="0"/>
              <a:t>3 kwietnia 2017 r. w sprawie wykazu prac uciążliwych, niebezpiecznych lub szkodliwych dla zdrowia kobiet w ciąży i kobiet karmiących dziecko </a:t>
            </a:r>
            <a:r>
              <a:rPr lang="pl-PL" dirty="0" smtClean="0"/>
              <a:t>piersią.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Ochrona pracy kobiet w ciąży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43564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Pracodawca ma obowiązek udzielić pracownicy ciężarnej zwolnienia od pracy na zalecone przez lekarza badania lekarskie przeprowadzane w związku z </a:t>
            </a:r>
            <a:r>
              <a:rPr lang="pl-PL" dirty="0" smtClean="0"/>
              <a:t>ciążą, jeżeli </a:t>
            </a:r>
            <a:r>
              <a:rPr lang="pl-PL" dirty="0" smtClean="0"/>
              <a:t>badania te nie mogą być przeprowadzane poza godzinami pracy.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Za czas nieobecności w pracy pracownica zachowuje prawo do wynagrodzenia.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 pracownicy w ciąży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301490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l-PL" dirty="0"/>
              <a:t>u</a:t>
            </a:r>
            <a:r>
              <a:rPr lang="pl-PL" dirty="0" smtClean="0"/>
              <a:t>rlop macierzyński;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urlop na warunkach urlopu macierzyńskiego;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u</a:t>
            </a:r>
            <a:r>
              <a:rPr lang="pl-PL" dirty="0" smtClean="0"/>
              <a:t>rlop rodzicielski;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u</a:t>
            </a:r>
            <a:r>
              <a:rPr lang="pl-PL" dirty="0" smtClean="0"/>
              <a:t>rlop ojcowski;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urlop wychowawczy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Uprawnienia związane z rodzicielstwem i opieką nad dzieckiem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41967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Urlop macierzyński to płatna przerwa w wykonywaniu pracy udzielona pracownicy w związku z porodem.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macierzyński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751159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pl-PL" dirty="0" smtClean="0"/>
              <a:t>Pracownicy </a:t>
            </a:r>
            <a:r>
              <a:rPr lang="pl-PL" dirty="0"/>
              <a:t>przysługuje urlop macierzyński w wymiarze:</a:t>
            </a:r>
          </a:p>
          <a:p>
            <a:pPr algn="just"/>
            <a:r>
              <a:rPr lang="pl-PL" dirty="0" smtClean="0"/>
              <a:t>20 </a:t>
            </a:r>
            <a:r>
              <a:rPr lang="pl-PL" dirty="0"/>
              <a:t>tygodni - w przypadku urodzenia jednego dziecka przy jednym porodzie;</a:t>
            </a:r>
          </a:p>
          <a:p>
            <a:pPr algn="just"/>
            <a:r>
              <a:rPr lang="pl-PL" dirty="0" smtClean="0"/>
              <a:t>31 </a:t>
            </a:r>
            <a:r>
              <a:rPr lang="pl-PL" dirty="0"/>
              <a:t>tygodni - w przypadku urodzenia dwojga dzieci przy jednym porodzie;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33 tygodni - w przypadku urodzenia trojga dzieci przy jednym porodzie;</a:t>
            </a:r>
          </a:p>
          <a:p>
            <a:pPr algn="just"/>
            <a:r>
              <a:rPr lang="pl-PL" dirty="0" smtClean="0"/>
              <a:t>35 </a:t>
            </a:r>
            <a:r>
              <a:rPr lang="pl-PL" dirty="0"/>
              <a:t>tygodni - w przypadku urodzenia czworga dzieci przy jednym porodzie;</a:t>
            </a:r>
          </a:p>
          <a:p>
            <a:pPr algn="just"/>
            <a:r>
              <a:rPr lang="pl-PL" dirty="0" smtClean="0"/>
              <a:t>  </a:t>
            </a:r>
            <a:r>
              <a:rPr lang="pl-PL" dirty="0"/>
              <a:t>37 tygodni - w przypadku urodzenia pięciorga i więcej dzieci przy jednym porodzie.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macierzyński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64584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Przed przewidywaną datą porodu pracownica może wykorzystać nie więcej niż 6 tygodni urlopu macierzyńskiego.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Po </a:t>
            </a:r>
            <a:r>
              <a:rPr lang="pl-PL" dirty="0"/>
              <a:t>porodzie przysługuje urlop macierzyński niewykorzystany przed porodem aż do wyczerpania wymiaru, o którym mowa w </a:t>
            </a:r>
            <a:r>
              <a:rPr lang="pl-PL" dirty="0" smtClean="0"/>
              <a:t>art. 180 § 1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macierzyński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7684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macierzyński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pl-PL" dirty="0"/>
              <a:t>Pracownica, po wykorzystaniu po porodzie co najmniej 14 tygodni urlopu macierzyńskiego, ma prawo zrezygnować z pozostałej części tego urlopu i powrócić do pracy, jeżeli: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pozostałą część urlopu macierzyńskiego wykorzysta pracownik - ojciec wychowujący dziecko;</a:t>
            </a:r>
          </a:p>
          <a:p>
            <a:pPr algn="just"/>
            <a:r>
              <a:rPr lang="pl-PL" dirty="0"/>
              <a:t> </a:t>
            </a:r>
            <a:r>
              <a:rPr lang="pl-PL" dirty="0" smtClean="0"/>
              <a:t>przez </a:t>
            </a:r>
            <a:r>
              <a:rPr lang="pl-PL" dirty="0"/>
              <a:t>okres odpowiadający okresowi, który pozostał do końca urlopu macierzyńskiego, osobistą opiekę nad dzieckiem będzie sprawował ubezpieczony - ojciec dziecka, który w celu sprawowania tej opieki przerwał działalność zarobkową.</a:t>
            </a:r>
          </a:p>
        </p:txBody>
      </p:sp>
    </p:spTree>
    <p:extLst>
      <p:ext uri="{BB962C8B-B14F-4D97-AF65-F5344CB8AC3E}">
        <p14:creationId xmlns:p14="http://schemas.microsoft.com/office/powerpoint/2010/main" val="16510787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260040"/>
          </a:xfrm>
        </p:spPr>
        <p:txBody>
          <a:bodyPr>
            <a:normAutofit fontScale="92500" lnSpcReduction="20000"/>
          </a:bodyPr>
          <a:lstStyle/>
          <a:p>
            <a:pPr marL="109728" indent="0" algn="just">
              <a:buNone/>
            </a:pPr>
            <a:r>
              <a:rPr lang="pl-PL" dirty="0" smtClean="0"/>
              <a:t>Przepisy art. </a:t>
            </a:r>
            <a:r>
              <a:rPr lang="pl-PL" dirty="0"/>
              <a:t>180 § 5- 17 przewidują szereg sytuacji, w których uprawnienie do części urlopu macierzyńskiego służy pracownikowi ojcu albo innemu pracownikowi będącemu członkiem najbliższej rodziny</a:t>
            </a:r>
            <a:r>
              <a:rPr lang="pl-PL" dirty="0" smtClean="0"/>
              <a:t>.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Ponadto kodeks pracy szczegółowo normuje udzielanie urlopów macierzyńskich w razie urodzenia martwego dziecka lub jego zgonu przed upływem 8 tygodni życia (art. 180 (1) § 1 i 2), urodzenia dziecka wymagającego opieki szpitalnej (art. 181) lub w razie porzucenia dziecka przez pracownicę lub umieszczenia dziecka, na podstawie orzeczenia sądu, w pieczy zastępczej, w zakładzie opiekuńczo -leczniczym, w zakładzie pielęgnacyjno-opiekuńczym albo w zakładzie rehabilitacji leczniczej (art. 182)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macierzyński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79077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fontScale="77500" lnSpcReduction="20000"/>
          </a:bodyPr>
          <a:lstStyle/>
          <a:p>
            <a:pPr marL="109728" indent="0" algn="just">
              <a:buNone/>
            </a:pPr>
            <a:r>
              <a:rPr lang="pl-PL" dirty="0"/>
              <a:t>Pracownik, który przyjął dziecko na wychowanie i wystąpił do sądu opiekuńczego z wnioskiem o wszczęcie postępowania w sprawie przysposobienia dziecka lub który przyjął dziecko na wychowanie jako rodzina zastępcza, z wyjątkiem rodziny zastępczej zawodowej, ma prawo do urlopu na warunkach urlopu macierzyńskiego w wymiarze:</a:t>
            </a:r>
          </a:p>
          <a:p>
            <a:pPr marL="109728" indent="0" algn="just">
              <a:buNone/>
            </a:pPr>
            <a:r>
              <a:rPr lang="pl-PL" dirty="0"/>
              <a:t>1)  20 tygodni - w przypadku przyjęcia jednego dziecka,</a:t>
            </a:r>
          </a:p>
          <a:p>
            <a:pPr marL="109728" indent="0" algn="just">
              <a:buNone/>
            </a:pPr>
            <a:r>
              <a:rPr lang="pl-PL" dirty="0"/>
              <a:t>2)  31 tygodni - w przypadku jednoczesnego przyjęcia dwojga dzieci,</a:t>
            </a:r>
          </a:p>
          <a:p>
            <a:pPr marL="109728" indent="0" algn="just">
              <a:buNone/>
            </a:pPr>
            <a:r>
              <a:rPr lang="pl-PL" dirty="0"/>
              <a:t>3)  33 tygodni - w przypadku jednoczesnego przyjęcia trojga dzieci,</a:t>
            </a:r>
          </a:p>
          <a:p>
            <a:pPr marL="109728" indent="0" algn="just">
              <a:buNone/>
            </a:pPr>
            <a:r>
              <a:rPr lang="pl-PL" dirty="0"/>
              <a:t>4)  35 tygodni - w przypadku jednoczesnego przyjęcia czworga dzieci,</a:t>
            </a:r>
          </a:p>
          <a:p>
            <a:pPr marL="109728" indent="0" algn="just">
              <a:buNone/>
            </a:pPr>
            <a:r>
              <a:rPr lang="pl-PL" dirty="0"/>
              <a:t>5)  37 tygodni - w przypadku jednoczesnego przyjęcia pięciorga i więcej dzieci</a:t>
            </a:r>
          </a:p>
          <a:p>
            <a:pPr marL="109728" indent="0" algn="just">
              <a:buNone/>
            </a:pPr>
            <a:r>
              <a:rPr lang="pl-PL" dirty="0"/>
              <a:t>- nie dłużej jednak niż do ukończenia przez dziecko 7 roku życia, a w przypadku dziecka, wobec którego podjęto decyzję o odroczeniu obowiązku szkolnego, nie dłużej niż do ukończenia przez nie 10 roku życia.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Urlop na warunkach urlopu macierzyńskiego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7465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Powszechna ochrona pracy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przepisy zapewniające bezpieczne i higieniczne warunki pracy dla wszystkich zatrudnionych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Szczególna ochrona pracy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 przepisy dotyczące wyodrębnionych ze względu na płeć, wiek, wychowywanie dzieci i stan psychofizyczny zatrudnionych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400324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pl-PL" dirty="0" smtClean="0"/>
              <a:t>Po </a:t>
            </a:r>
            <a:r>
              <a:rPr lang="pl-PL" dirty="0"/>
              <a:t>wykorzystaniu urlopu macierzyńskiego albo zasiłku macierzyńskiego za okres odpowiadający okresowi urlopu macierzyńskiego pracownik ma prawo do urlopu rodzicielskiego w wymiarze do:</a:t>
            </a:r>
          </a:p>
          <a:p>
            <a:pPr algn="just"/>
            <a:r>
              <a:rPr lang="pl-PL" dirty="0" smtClean="0"/>
              <a:t>32 </a:t>
            </a:r>
            <a:r>
              <a:rPr lang="pl-PL" dirty="0"/>
              <a:t>tygodni - w </a:t>
            </a:r>
            <a:r>
              <a:rPr lang="pl-PL" dirty="0" smtClean="0"/>
              <a:t>przypadku urodzenia jednego dziecka przy jednym porodzie;</a:t>
            </a:r>
          </a:p>
          <a:p>
            <a:pPr algn="just"/>
            <a:r>
              <a:rPr lang="pl-PL" dirty="0" smtClean="0"/>
              <a:t>34 </a:t>
            </a:r>
            <a:r>
              <a:rPr lang="pl-PL" dirty="0"/>
              <a:t>tygodni - w </a:t>
            </a:r>
            <a:r>
              <a:rPr lang="pl-PL" dirty="0" smtClean="0"/>
              <a:t>przypadkach urodzenia dwojga i więcej dzieci przy jednym porodzie.</a:t>
            </a:r>
          </a:p>
          <a:p>
            <a:pPr marL="109728" indent="0" algn="just">
              <a:buNone/>
            </a:pPr>
            <a:r>
              <a:rPr lang="pl-PL" dirty="0" smtClean="0"/>
              <a:t> </a:t>
            </a:r>
          </a:p>
          <a:p>
            <a:pPr marL="109728" indent="0" algn="just">
              <a:buNone/>
            </a:pPr>
            <a:r>
              <a:rPr lang="pl-PL" dirty="0" smtClean="0"/>
              <a:t>Urlop </a:t>
            </a:r>
            <a:r>
              <a:rPr lang="pl-PL" dirty="0"/>
              <a:t>w </a:t>
            </a:r>
            <a:r>
              <a:rPr lang="pl-PL" dirty="0" smtClean="0"/>
              <a:t>wymiarze tym </a:t>
            </a:r>
            <a:r>
              <a:rPr lang="pl-PL" dirty="0"/>
              <a:t>przysługuje łącznie obojgu rodzicom </a:t>
            </a:r>
            <a:r>
              <a:rPr lang="pl-PL" dirty="0" smtClean="0"/>
              <a:t>dziecka, którzy mogą korzystać z niego jednocześnie.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rodzicielski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28375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Urlop rodzicielski jest udzielany jednorazowo albo w częściach nie później niż do zakończenia roku kalendarzowego, w którym dziecko kończy 6 rok życia.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rodzicielski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647607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60040"/>
          </a:xfrm>
        </p:spPr>
        <p:txBody>
          <a:bodyPr>
            <a:normAutofit fontScale="92500" lnSpcReduction="20000"/>
          </a:bodyPr>
          <a:lstStyle/>
          <a:p>
            <a:pPr marL="109728" indent="0" algn="just">
              <a:buNone/>
            </a:pPr>
            <a:r>
              <a:rPr lang="pl-PL" dirty="0"/>
              <a:t>Pracownik - ojciec wychowujący dziecko ma prawo do urlopu ojcowskiego w wymiarze do 2 tygodni, nie dłużej jednak niż: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do ukończenia przez dziecko 24 miesiąca życia albo</a:t>
            </a:r>
          </a:p>
          <a:p>
            <a:pPr algn="just"/>
            <a:r>
              <a:rPr lang="pl-PL" dirty="0" smtClean="0"/>
              <a:t> do </a:t>
            </a:r>
            <a:r>
              <a:rPr lang="pl-PL" dirty="0"/>
              <a:t>upływu 24 miesięcy od </a:t>
            </a:r>
            <a:r>
              <a:rPr lang="pl-PL" dirty="0" smtClean="0"/>
              <a:t>dnia uprawomocnienia </a:t>
            </a:r>
            <a:r>
              <a:rPr lang="pl-PL" dirty="0"/>
              <a:t>się postanowienia orzekającego przysposobienie dziecka i nie dłużej niż do ukończenia przez dziecko 7 roku życia, a w przypadku dziecka, wobec którego podjęto decyzję o odroczeniu obowiązku szkolnego, nie dłużej niż do ukończenia przez nie 10 roku życia.</a:t>
            </a:r>
          </a:p>
          <a:p>
            <a:pPr marL="109728" indent="0" algn="just">
              <a:buNone/>
            </a:pPr>
            <a:r>
              <a:rPr lang="pl-PL" dirty="0" smtClean="0"/>
              <a:t>Urlop </a:t>
            </a:r>
            <a:r>
              <a:rPr lang="pl-PL" dirty="0"/>
              <a:t>ojcowski może być wykorzystany jednorazowo albo nie więcej niż w 2 częściach, z których żadna nie może być krótsza niż tydzień.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ojcowski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71000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70000" lnSpcReduction="20000"/>
          </a:bodyPr>
          <a:lstStyle/>
          <a:p>
            <a:pPr marL="109728" indent="0" algn="just">
              <a:buNone/>
            </a:pPr>
            <a:r>
              <a:rPr lang="pl-PL" dirty="0"/>
              <a:t>Pracownik zatrudniony co najmniej 6 miesięcy ma prawo do urlopu wychowawczego w celu sprawowania osobistej opieki nad dzieckiem. Do sześciomiesięcznego okresu zatrudnienia wlicza się poprzednie okresy zatrudnienia</a:t>
            </a:r>
            <a:r>
              <a:rPr lang="pl-PL" dirty="0" smtClean="0"/>
              <a:t>.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 smtClean="0"/>
              <a:t>Wymiar </a:t>
            </a:r>
            <a:r>
              <a:rPr lang="pl-PL" dirty="0"/>
              <a:t>urlopu wychowawczego wynosi do 36 miesięcy. Urlop jest udzielany na okres nie dłuższy niż do zakończenia roku kalendarzowego, w którym dziecko kończy 6 rok życia</a:t>
            </a:r>
            <a:r>
              <a:rPr lang="pl-PL" dirty="0" smtClean="0"/>
              <a:t>.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 smtClean="0"/>
              <a:t>Jeżeli </a:t>
            </a:r>
            <a:r>
              <a:rPr lang="pl-PL" dirty="0"/>
              <a:t>z powodu stanu zdrowia potwierdzonego orzeczeniem o niepełnosprawności lub stopniu niepełnosprawności dziecko wymaga osobistej opieki pracownika, niezależnie od </a:t>
            </a:r>
            <a:r>
              <a:rPr lang="pl-PL" dirty="0" smtClean="0"/>
              <a:t>tego urlopu </a:t>
            </a:r>
            <a:r>
              <a:rPr lang="pl-PL" dirty="0"/>
              <a:t>może być udzielony urlop wychowawczy w wymiarze do 36 miesięcy, jednak na okres nie dłuższy niż do ukończenia przez dziecko 18 roku życia</a:t>
            </a:r>
            <a:r>
              <a:rPr lang="pl-PL" dirty="0" smtClean="0"/>
              <a:t>.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 smtClean="0"/>
              <a:t>Urlopy </a:t>
            </a:r>
            <a:r>
              <a:rPr lang="pl-PL" dirty="0"/>
              <a:t>w </a:t>
            </a:r>
            <a:r>
              <a:rPr lang="pl-PL" dirty="0" smtClean="0"/>
              <a:t>wymiarach</a:t>
            </a:r>
            <a:r>
              <a:rPr lang="pl-PL" dirty="0"/>
              <a:t> </a:t>
            </a:r>
            <a:r>
              <a:rPr lang="pl-PL" dirty="0" smtClean="0"/>
              <a:t>tych </a:t>
            </a:r>
            <a:r>
              <a:rPr lang="pl-PL" dirty="0"/>
              <a:t>przysługują łącznie obojgu rodzicom lub opiekunom dziecka</a:t>
            </a:r>
            <a:r>
              <a:rPr lang="pl-PL" dirty="0" smtClean="0"/>
              <a:t>.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 smtClean="0"/>
              <a:t>Każdemu </a:t>
            </a:r>
            <a:r>
              <a:rPr lang="pl-PL" dirty="0"/>
              <a:t>z rodziców lub opiekunów dziecka przysługuje wyłączne prawo do jednego miesiąca urlopu wychowawczego z wymiaru </a:t>
            </a:r>
            <a:r>
              <a:rPr lang="pl-PL" dirty="0" smtClean="0"/>
              <a:t>urlopu określonego w art. 186 § 2 i 3 </a:t>
            </a:r>
            <a:r>
              <a:rPr lang="pl-PL" dirty="0" err="1" smtClean="0"/>
              <a:t>k.p</a:t>
            </a:r>
            <a:r>
              <a:rPr lang="pl-PL" dirty="0" smtClean="0"/>
              <a:t>. </a:t>
            </a:r>
            <a:r>
              <a:rPr lang="pl-PL" dirty="0"/>
              <a:t>Prawa tego nie można przenieść na drugiego z rodziców lub opiekunów </a:t>
            </a:r>
            <a:r>
              <a:rPr lang="pl-PL" dirty="0" smtClean="0"/>
              <a:t>dziecka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wychowawczy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332269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77500" lnSpcReduction="2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Z urlopu </a:t>
            </a:r>
            <a:r>
              <a:rPr lang="pl-PL" dirty="0"/>
              <a:t>wychowawczego mogą jednocześnie korzystać oboje rodzice lub opiekunowie dziecka. W takim przypadku łączny wymiar urlopu wychowawczego nie może przekraczać </a:t>
            </a:r>
            <a:r>
              <a:rPr lang="pl-PL" dirty="0" smtClean="0"/>
              <a:t>wymiaru</a:t>
            </a:r>
            <a:r>
              <a:rPr lang="pl-PL" dirty="0"/>
              <a:t>, </a:t>
            </a:r>
            <a:r>
              <a:rPr lang="pl-PL" dirty="0" smtClean="0"/>
              <a:t>o którym mowa powyżej.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Rodzic dziecka ma prawo do urlopu wychowawczego w wymiarze do 36 miesięcy, jeżeli: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drugi </a:t>
            </a:r>
            <a:r>
              <a:rPr lang="pl-PL" dirty="0"/>
              <a:t>rodzic dziecka nie żyje,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drugiemu </a:t>
            </a:r>
            <a:r>
              <a:rPr lang="pl-PL" dirty="0"/>
              <a:t>rodzicowi dziecka nie przysługuje władza rodzicielska,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drugi </a:t>
            </a:r>
            <a:r>
              <a:rPr lang="pl-PL" dirty="0"/>
              <a:t>rodzic dziecka został pozbawiony władzy rodzicielskiej albo taka władza uległa ograniczeniu lub zawieszeniu.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wychowawczy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52404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l-PL" dirty="0" smtClean="0"/>
              <a:t>przerwa </a:t>
            </a:r>
            <a:r>
              <a:rPr lang="pl-PL" dirty="0"/>
              <a:t>na karmienie dziecka piersią,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zwolnienie </a:t>
            </a:r>
            <a:r>
              <a:rPr lang="pl-PL" dirty="0"/>
              <a:t>od pracy w celu wychowywania dziecka,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zakaz </a:t>
            </a:r>
            <a:r>
              <a:rPr lang="pl-PL" dirty="0"/>
              <a:t>zatrudniania w godzinach nadliczbowych i porze nocnej oraz delegowania poza stałe miejsce </a:t>
            </a:r>
            <a:r>
              <a:rPr lang="pl-PL" dirty="0" smtClean="0"/>
              <a:t>pracy.</a:t>
            </a:r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Inne świadczenia związane z rodzicielstwem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651433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/>
          <a:lstStyle/>
          <a:p>
            <a:pPr marL="109728" indent="0" algn="just">
              <a:buNone/>
            </a:pPr>
            <a:r>
              <a:rPr lang="pl-PL" dirty="0"/>
              <a:t>Pracownica karmiąca dziecko piersią ma prawo do dwóch półgodzinnych przerw w pracy wliczonych do czasu </a:t>
            </a:r>
            <a:r>
              <a:rPr lang="pl-PL" dirty="0" smtClean="0"/>
              <a:t>pracy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Pracownica karmiąca więcej niż jedno dziecko ma prawo do dwóch przerw po 45 minut każda. Przerwy na karmienie mogą być na wniosek pracownicy udzielone łącznie</a:t>
            </a:r>
            <a:r>
              <a:rPr lang="pl-PL" dirty="0" smtClean="0"/>
              <a:t>.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Pracownicy zatrudnionej przez czas krótszy niż 4 godziny dziennie, przerwy na karmienie nie przysługują. Jeżeli czas pracy pracownicy nie przekracza  6 godzin dziennie, przysługuje jej jedna przerwa na karmienie (art. 187 </a:t>
            </a:r>
            <a:r>
              <a:rPr lang="pl-PL" dirty="0" err="1"/>
              <a:t>k.p</a:t>
            </a:r>
            <a:r>
              <a:rPr lang="pl-PL" dirty="0" smtClean="0"/>
              <a:t>.). </a:t>
            </a:r>
            <a:endParaRPr lang="pl-PL" dirty="0"/>
          </a:p>
          <a:p>
            <a:pPr marL="109728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540957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Pracownikowi wychowującemu przynajmniej jedno dziecko w wieku do 14 lat przysługuje w ciągu roku kalendarzowego zwolnienie od pracy wymiarze 16 godzin albo dwóch dni z zachowaniem prawa do wynagrodzenia</a:t>
            </a:r>
            <a:r>
              <a:rPr lang="pl-PL" dirty="0" smtClean="0"/>
              <a:t>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  <a:p>
            <a:pPr marL="109728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852647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Pracownika opiekującego się dzieckiem do lat 4 nie wolno bez jego zgody zatrudniać w godzinach nadliczbowych, w porze nocnej, w systemie przerywanego czasu pracy, ustalonego w art. 139 </a:t>
            </a:r>
            <a:r>
              <a:rPr lang="pl-PL" dirty="0" err="1"/>
              <a:t>k.p</a:t>
            </a:r>
            <a:r>
              <a:rPr lang="pl-PL" dirty="0"/>
              <a:t>., ani delegować poza stałe miejsce pracy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250690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Pracownica, która początkowo nie kwestionowała wypowiedzenia jej </a:t>
            </a:r>
            <a:r>
              <a:rPr lang="pl-PL" dirty="0" smtClean="0"/>
              <a:t>umowy </a:t>
            </a:r>
            <a:r>
              <a:rPr lang="pl-PL" dirty="0"/>
              <a:t>o pracę, może żądać uznania tej czynności za bezskuteczną, gdy po </a:t>
            </a:r>
            <a:r>
              <a:rPr lang="pl-PL" dirty="0" smtClean="0"/>
              <a:t>dokonaniu </a:t>
            </a:r>
            <a:r>
              <a:rPr lang="pl-PL" dirty="0"/>
              <a:t>wypowiedzenia okazało się, że jest w ciąży lub gdy w okresie </a:t>
            </a:r>
            <a:r>
              <a:rPr lang="pl-PL" dirty="0" smtClean="0"/>
              <a:t>wypowiedzenia </a:t>
            </a:r>
            <a:r>
              <a:rPr lang="pl-PL" dirty="0"/>
              <a:t>zaszła w ciążę.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 Sądu Najwyższego z dnia 29 marca 2001 r., I PKN 330/00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2766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Podstawowa zasada prawa pracy 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Pracodawca jest obowiązany zapewnić pracownikom bezpieczne i higieniczne warunki pracy (art. 15 </a:t>
            </a:r>
            <a:r>
              <a:rPr lang="pl-PL" dirty="0" err="1" smtClean="0"/>
              <a:t>k.p</a:t>
            </a:r>
            <a:r>
              <a:rPr lang="pl-PL" dirty="0" smtClean="0"/>
              <a:t>.)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Powszechna ochrona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3567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Pracownica, która nie wiedząc, że jest w ciąży, złożyła oświadczenie </a:t>
            </a:r>
            <a:r>
              <a:rPr lang="pl-PL" dirty="0" smtClean="0"/>
              <a:t>woli zmierzające </a:t>
            </a:r>
            <a:r>
              <a:rPr lang="pl-PL" dirty="0"/>
              <a:t>do rozwiązania umowy o pracę może się uchylić od skutków </a:t>
            </a:r>
            <a:r>
              <a:rPr lang="pl-PL" dirty="0" smtClean="0"/>
              <a:t>tego oświadczenia </a:t>
            </a:r>
            <a:r>
              <a:rPr lang="pl-PL" dirty="0"/>
              <a:t>niezależnie od tego, czy błąd został wywołany przez </a:t>
            </a:r>
            <a:r>
              <a:rPr lang="pl-PL" dirty="0" smtClean="0"/>
              <a:t>pracodawcę, czy </a:t>
            </a:r>
            <a:r>
              <a:rPr lang="pl-PL" dirty="0"/>
              <a:t>wiedział on o błędzie lub mógł go z łatwością zauważyć.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Najwyższego z dnia 19 marca 2002 r., I PKN 156/01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28752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Pracownica</a:t>
            </a:r>
            <a:r>
              <a:rPr lang="pl-PL" dirty="0"/>
              <a:t>, której stosunek pracy został rozwiązany za porozumieniem </a:t>
            </a:r>
            <a:br>
              <a:rPr lang="pl-PL" dirty="0"/>
            </a:br>
            <a:r>
              <a:rPr lang="pl-PL" dirty="0"/>
              <a:t>stron nie może skutecznie powoływać się na ochronę wynikającą z art. 177 § 3 </a:t>
            </a:r>
            <a:br>
              <a:rPr lang="pl-PL" dirty="0"/>
            </a:br>
            <a:r>
              <a:rPr lang="pl-PL" dirty="0"/>
              <a:t>KP, jeżeli jej oświadczenie woli o rozwiązaniu umowy o pracę w tym trybie nie </a:t>
            </a:r>
            <a:br>
              <a:rPr lang="pl-PL" dirty="0"/>
            </a:br>
            <a:r>
              <a:rPr lang="pl-PL" dirty="0"/>
              <a:t>było dotknięte wadą. 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Wyrok Sądu Najwyższego z dnia 10 listopada 1998 r., I PKN 431/98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304278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Młodociany jest osoba, która ukończyła 15 lat, a nie przekroczyła 18 lat.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 pracy młodocianych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10477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Szczególna ochrona pracy młodocianych jest konieczna: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z</a:t>
            </a:r>
            <a:r>
              <a:rPr lang="pl-PL" dirty="0" smtClean="0"/>
              <a:t>e względów zdrowotnych;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w</a:t>
            </a:r>
            <a:r>
              <a:rPr lang="pl-PL" dirty="0" smtClean="0"/>
              <a:t> celu zapewnienia możliwości kształcenia się.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 pracy młodocianych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472081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Na ochronę pracy młodocianych składa się: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z</a:t>
            </a:r>
            <a:r>
              <a:rPr lang="pl-PL" dirty="0" smtClean="0"/>
              <a:t>akaz zatrudniania osób, które nie ukończyły15 lat;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s</a:t>
            </a:r>
            <a:r>
              <a:rPr lang="pl-PL" dirty="0" smtClean="0"/>
              <a:t>zczególne zasady zawierania umów o pracę;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s</a:t>
            </a:r>
            <a:r>
              <a:rPr lang="pl-PL" dirty="0" smtClean="0"/>
              <a:t>zczególna ochrona zdrowia;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o</a:t>
            </a:r>
            <a:r>
              <a:rPr lang="pl-PL" dirty="0" smtClean="0"/>
              <a:t>chrona trwałości zatrudnienia.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endParaRPr lang="pl-PL" dirty="0" smtClean="0"/>
          </a:p>
          <a:p>
            <a:pPr>
              <a:buFont typeface="Wingdings" pitchFamily="2" charset="2"/>
              <a:buChar char="ü"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 pracy młodocianych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0755893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Zatrudnienie osób, które ukończyły 15 lat jest dopuszczalne tylko wtedy, gdy: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ukończyli co najmniej ośmioletnią szkołę podstawową;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przedstawią świadectwo lekarskie stwierdzające, że praca danego rodzaju nie zagraża ich zdrowiu.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 pracy młodocianych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43713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Młodociany nieposiadający kwalifikacji zawodowych może być zatrudniony tylko w celu przygotowania zawodowego.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 pracy młodocianych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591587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Do zawierania i rozwiązywania z młodocianymi umów o pracę w celu przygotowania zawodowego mają zastosowanie przepisy kodeksu dotyczące umów o pracę na czas nieokreślony ze zmianami przewidzianymi w art. 195 i </a:t>
            </a:r>
            <a:r>
              <a:rPr lang="pl-PL" dirty="0" smtClean="0"/>
              <a:t>196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 pracy młodocianych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9164067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 pracy młodocianych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/>
          <a:lstStyle/>
          <a:p>
            <a:pPr marL="109728" indent="0" algn="just">
              <a:buNone/>
            </a:pPr>
            <a:r>
              <a:rPr lang="pl-PL" dirty="0"/>
              <a:t>Umowa o pracę w celu przygotowania zawodowego powinna określać w szczególności: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rodzaj przygotowania zawodowego (nauka zawodu lub przyuczenie do wykonywania określonej pracy);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czas trwania i miejsce odbywania przygotowania zawodowego;</a:t>
            </a:r>
          </a:p>
          <a:p>
            <a:pPr algn="just"/>
            <a:r>
              <a:rPr lang="pl-PL" dirty="0" smtClean="0"/>
              <a:t>  </a:t>
            </a:r>
            <a:r>
              <a:rPr lang="pl-PL" dirty="0"/>
              <a:t>sposób dokształcania teoretycznego;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wysokość wynagrodzenia.</a:t>
            </a:r>
          </a:p>
        </p:txBody>
      </p:sp>
    </p:spTree>
    <p:extLst>
      <p:ext uri="{BB962C8B-B14F-4D97-AF65-F5344CB8AC3E}">
        <p14:creationId xmlns:p14="http://schemas.microsoft.com/office/powerpoint/2010/main" val="391531141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Na szczególną ochronę zdrowia młodocianych składa się: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z</a:t>
            </a:r>
            <a:r>
              <a:rPr lang="pl-PL" dirty="0" smtClean="0"/>
              <a:t>akaz zatrudniania przy pracach wzbronionych młodocianym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s</a:t>
            </a:r>
            <a:r>
              <a:rPr lang="pl-PL" dirty="0" smtClean="0"/>
              <a:t>zczególna regulacja czasu pracy;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s</a:t>
            </a:r>
            <a:r>
              <a:rPr lang="pl-PL" dirty="0" smtClean="0"/>
              <a:t>pecjalne prawo do wypoczynku;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o</a:t>
            </a:r>
            <a:r>
              <a:rPr lang="pl-PL" dirty="0" smtClean="0"/>
              <a:t>bowiązek poddawania się badaniom lekarskim.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 pracy młodocianych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09773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Dział dziesiąty (art. 207 – 237 (15)) </a:t>
            </a:r>
            <a:r>
              <a:rPr lang="pl-PL" dirty="0" err="1" smtClean="0"/>
              <a:t>k.p</a:t>
            </a:r>
            <a:r>
              <a:rPr lang="pl-PL" dirty="0" smtClean="0"/>
              <a:t>. określa reguły dotyczące bezpieczeństwa i higieny pracy oraz prawa i obowiązki poszczególnych podmiotów z tym związane.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Powszechna ochrona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4380108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Nie wolno zatrudniać młodocianych przy pracach wzbronionych, których wykaz ustala w drodze rozporządzenia Rada </a:t>
            </a:r>
            <a:r>
              <a:rPr lang="pl-PL" dirty="0" smtClean="0"/>
              <a:t>Ministrów.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 pracy młodocianych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938273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pl-PL" dirty="0"/>
              <a:t>Młodociany podlega wstępnym badaniom lekarskim przed przyjęciem do pracy oraz badaniom okresowym i kontrolnym w czasie zatrudnienia</a:t>
            </a:r>
            <a:r>
              <a:rPr lang="pl-PL" dirty="0" smtClean="0"/>
              <a:t>.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 smtClean="0"/>
              <a:t>Jeżeli </a:t>
            </a:r>
            <a:r>
              <a:rPr lang="pl-PL" dirty="0"/>
              <a:t>lekarz orzeknie, że dana praca zagraża zdrowiu młodocianego, pracodawca jest obowiązany zmienić rodzaj pracy, a gdy nie ma takiej możliwości, niezwłocznie rozwiązać umowę o pracę i wypłacić odszkodowanie w wysokości wynagrodzenia za okres wypowiedzenia. Przepis art. 51 § 2 stosuje się odpowiednio</a:t>
            </a:r>
            <a:r>
              <a:rPr lang="pl-PL" dirty="0" smtClean="0"/>
              <a:t>.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 smtClean="0"/>
              <a:t>Pracodawca </a:t>
            </a:r>
            <a:r>
              <a:rPr lang="pl-PL" dirty="0"/>
              <a:t>jest obowiązany przekazać informacje o ryzyku zawodowym, które wiąże się z pracą wykonywaną przez młodocianego, oraz o zasadach ochrony przed zagrożeniami również przedstawicielowi ustawowemu młodocianego.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 pracy młodocianych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917611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60040"/>
          </a:xfrm>
        </p:spPr>
        <p:txBody>
          <a:bodyPr>
            <a:normAutofit fontScale="92500" lnSpcReduction="20000"/>
          </a:bodyPr>
          <a:lstStyle/>
          <a:p>
            <a:pPr marL="109728" indent="0" algn="just">
              <a:buNone/>
            </a:pPr>
            <a:r>
              <a:rPr lang="pl-PL" dirty="0"/>
              <a:t>Czas pracy młodocianego w wieku do 16 lat nie może przekraczać 6 godzin na dobę</a:t>
            </a:r>
            <a:r>
              <a:rPr lang="pl-PL" dirty="0" smtClean="0"/>
              <a:t>.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 smtClean="0"/>
              <a:t>Czas </a:t>
            </a:r>
            <a:r>
              <a:rPr lang="pl-PL" dirty="0"/>
              <a:t>pracy młodocianego w wieku powyżej 16 lat nie może przekraczać 8 godzin na dobę</a:t>
            </a:r>
            <a:r>
              <a:rPr lang="pl-PL" dirty="0" smtClean="0"/>
              <a:t>.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 smtClean="0"/>
              <a:t>Do </a:t>
            </a:r>
            <a:r>
              <a:rPr lang="pl-PL" dirty="0"/>
              <a:t>czasu pracy młodocianego wlicza się czas nauki w wymiarze wynikającym z obowiązkowego programu zajęć szkolnych, bez względu na to, czy odbywa się ona w godzinach pracy</a:t>
            </a:r>
            <a:r>
              <a:rPr lang="pl-PL" dirty="0" smtClean="0"/>
              <a:t>.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 smtClean="0"/>
              <a:t>Jeżeli </a:t>
            </a:r>
            <a:r>
              <a:rPr lang="pl-PL" dirty="0"/>
              <a:t>dobowy wymiar czasu pracy młodocianego jest dłuższy niż 4,5 godziny, pracodawca jest obowiązany wprowadzić przerwę w pracy trwającą nieprzerwanie 30 minut, wliczaną do czasu pracy.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 pracy młodocianych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7733266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6004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pl-PL" dirty="0"/>
              <a:t>Młodocianego nie wolno zatrudniać w godzinach nadliczbowych ani w porze nocnej</a:t>
            </a:r>
            <a:r>
              <a:rPr lang="pl-PL" dirty="0" smtClean="0"/>
              <a:t>.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 smtClean="0"/>
              <a:t>Przerwa </a:t>
            </a:r>
            <a:r>
              <a:rPr lang="pl-PL" dirty="0"/>
              <a:t>w pracy młodocianego obejmująca porę nocną powinna trwać nieprzerwanie nie mniej niż 14 godzin</a:t>
            </a:r>
            <a:r>
              <a:rPr lang="pl-PL" dirty="0" smtClean="0"/>
              <a:t>.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 smtClean="0"/>
              <a:t>Młodocianemu </a:t>
            </a:r>
            <a:r>
              <a:rPr lang="pl-PL" dirty="0"/>
              <a:t>przysługuje w każdym tygodniu prawo do co najmniej 48 godzin nieprzerwanego odpoczynku, który powinien obejmować niedzielę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 pracy młodocianych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946594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733256"/>
          </a:xfrm>
        </p:spPr>
        <p:txBody>
          <a:bodyPr>
            <a:normAutofit fontScale="77500" lnSpcReduction="20000"/>
          </a:bodyPr>
          <a:lstStyle/>
          <a:p>
            <a:pPr marL="109728" indent="0" algn="just">
              <a:buNone/>
            </a:pPr>
            <a:r>
              <a:rPr lang="pl-PL" dirty="0"/>
              <a:t>Młodociany uzyskuje z upływem 6 miesięcy od rozpoczęcia pierwszej pracy prawo do urlopu w wymiarze 12 dni roboczych</a:t>
            </a:r>
            <a:r>
              <a:rPr lang="pl-PL" dirty="0" smtClean="0"/>
              <a:t>.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 smtClean="0"/>
              <a:t>Z </a:t>
            </a:r>
            <a:r>
              <a:rPr lang="pl-PL" dirty="0"/>
              <a:t>upływem roku pracy młodociany uzyskuje prawo do urlopu w wymiarze 26 dni roboczych. Jednakże w roku kalendarzowym, w którym kończy on 18 lat, ma prawo do urlopu w wymiarze 20 dni roboczych, jeżeli prawo do urlopu uzyskał przed ukończeniem 18 lat</a:t>
            </a:r>
            <a:r>
              <a:rPr lang="pl-PL" dirty="0" smtClean="0"/>
              <a:t>.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 smtClean="0"/>
              <a:t>Młodocianemu </a:t>
            </a:r>
            <a:r>
              <a:rPr lang="pl-PL" dirty="0"/>
              <a:t>uczęszczającemu do szkoły należy udzielić urlopu w okresie ferii szkolnych. Młodocianemu, który nie nabył prawa do </a:t>
            </a:r>
            <a:r>
              <a:rPr lang="pl-PL" dirty="0" smtClean="0"/>
              <a:t>urlopu pracodawca </a:t>
            </a:r>
            <a:r>
              <a:rPr lang="pl-PL" dirty="0"/>
              <a:t>może, na jego wniosek, udzielić zaliczkowo urlopu w okresie ferii szkolnych</a:t>
            </a:r>
            <a:r>
              <a:rPr lang="pl-PL" dirty="0" smtClean="0"/>
              <a:t>.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 smtClean="0"/>
              <a:t>Pracodawca </a:t>
            </a:r>
            <a:r>
              <a:rPr lang="pl-PL" dirty="0"/>
              <a:t>jest obowiązany na wniosek młodocianego, ucznia szkoły dla pracujących, udzielić mu w okresie ferii szkolnych urlopu bezpłatnego w </a:t>
            </a:r>
            <a:r>
              <a:rPr lang="pl-PL" dirty="0" smtClean="0"/>
              <a:t>wymiarze nieprzekraczającym </a:t>
            </a:r>
            <a:r>
              <a:rPr lang="pl-PL" dirty="0"/>
              <a:t>łącznie z urlopem wypoczynkowym 2 miesięcy. Okres urlopu bezpłatnego wlicza się do okresu pracy, od którego zależą uprawnienia pracownicze.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 pracy młodocianych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9356551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Rozwiązanie za wypowiedzeniem umowy o pracę zawartej w celu przygotowania zawodowego dopuszczalne jest tylko w razie:</a:t>
            </a:r>
          </a:p>
          <a:p>
            <a:pPr algn="just">
              <a:lnSpc>
                <a:spcPct val="170000"/>
              </a:lnSpc>
            </a:pPr>
            <a:r>
              <a:rPr lang="pl-PL" dirty="0" smtClean="0"/>
              <a:t>niewypełniania </a:t>
            </a:r>
            <a:r>
              <a:rPr lang="pl-PL" dirty="0"/>
              <a:t>przez młodocianego obowiązków wynikających z umowy o pracę lub obowiązku dokształcania się, pomimo stosowania wobec niego środków wychowawczych;</a:t>
            </a:r>
          </a:p>
          <a:p>
            <a:pPr algn="just">
              <a:lnSpc>
                <a:spcPct val="170000"/>
              </a:lnSpc>
            </a:pPr>
            <a:r>
              <a:rPr lang="pl-PL" dirty="0" smtClean="0"/>
              <a:t>ogłoszenia </a:t>
            </a:r>
            <a:r>
              <a:rPr lang="pl-PL" dirty="0"/>
              <a:t>upadłości lub likwidacji pracodawcy;</a:t>
            </a:r>
          </a:p>
          <a:p>
            <a:pPr algn="just">
              <a:lnSpc>
                <a:spcPct val="170000"/>
              </a:lnSpc>
            </a:pPr>
            <a:r>
              <a:rPr lang="pl-PL" dirty="0" smtClean="0"/>
              <a:t> </a:t>
            </a:r>
            <a:r>
              <a:rPr lang="pl-PL" dirty="0"/>
              <a:t>reorganizacji zakładu pracy uniemożliwiającej kontynuowanie przygotowania zawodowego;</a:t>
            </a:r>
          </a:p>
          <a:p>
            <a:pPr algn="just">
              <a:lnSpc>
                <a:spcPct val="170000"/>
              </a:lnSpc>
            </a:pPr>
            <a:r>
              <a:rPr lang="pl-PL" dirty="0" smtClean="0"/>
              <a:t>stwierdzenia </a:t>
            </a:r>
            <a:r>
              <a:rPr lang="pl-PL" dirty="0"/>
              <a:t>nieprzydatności młodocianego do pracy, w zakresie której odbywa przygotowanie zawodowe.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 pracy młodocianych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3570824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Młodociani mogą być zatrudniani na podstawie ,, zwykłych” umów o pracę w następujących przypadkach: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przy </a:t>
            </a:r>
            <a:r>
              <a:rPr lang="pl-PL" dirty="0"/>
              <a:t>wykonywaniu prac lekkich,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w </a:t>
            </a:r>
            <a:r>
              <a:rPr lang="pl-PL" dirty="0"/>
              <a:t>przypadku młodocianych posiadających kwalifikacje zawodowe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Zatrudnienie w innym celu niż przygotowanie zawodowe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7505227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Wykonywanie pracy lub innych zajęć zarobkowych przez dziecko do ukończenia przez nie 16 roku życia jest </a:t>
            </a:r>
            <a:r>
              <a:rPr lang="pl-PL" dirty="0" smtClean="0"/>
              <a:t>dozwolone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 </a:t>
            </a:r>
            <a:r>
              <a:rPr lang="pl-PL" dirty="0"/>
              <a:t>wyłącznie na rzecz podmiotu prowadzącego działalność kulturalną, artystyczną, sportową lub reklamową </a:t>
            </a:r>
            <a:endParaRPr lang="pl-PL" dirty="0" smtClean="0"/>
          </a:p>
          <a:p>
            <a:pPr algn="just">
              <a:lnSpc>
                <a:spcPct val="150000"/>
              </a:lnSpc>
            </a:pPr>
            <a:r>
              <a:rPr lang="pl-PL" dirty="0" smtClean="0"/>
              <a:t>po uzyskaniu uprzedniej </a:t>
            </a:r>
            <a:r>
              <a:rPr lang="pl-PL" dirty="0"/>
              <a:t>zgody przedstawiciela ustawowego lub opiekuna tego dziecka, </a:t>
            </a:r>
            <a:endParaRPr lang="pl-PL" dirty="0" smtClean="0"/>
          </a:p>
          <a:p>
            <a:pPr algn="just">
              <a:lnSpc>
                <a:spcPct val="150000"/>
              </a:lnSpc>
            </a:pPr>
            <a:r>
              <a:rPr lang="pl-PL" dirty="0" smtClean="0"/>
              <a:t>a </a:t>
            </a:r>
            <a:r>
              <a:rPr lang="pl-PL" dirty="0"/>
              <a:t>także zezwolenia właściwego inspektora pracy.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 pracy dzieci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410250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 fontScale="850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Właściwy inspektor pracy wydaje zezwolenie na wniosek podmiotu prowadzącego działalność kulturalną, artystyczną, sportową lub reklamową.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Właściwy </a:t>
            </a:r>
            <a:r>
              <a:rPr lang="pl-PL" dirty="0"/>
              <a:t>inspektor pracy odmawia wydania zezwolenia, jeżeli wykonywanie pracy lub innych zajęć </a:t>
            </a:r>
            <a:r>
              <a:rPr lang="pl-PL" dirty="0" smtClean="0"/>
              <a:t>zarobkowych</a:t>
            </a: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1)  powoduje zagrożenie dla życia, zdrowia i rozwoju psychofizycznego dziecka;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2)  zagraża wypełnianiu obowiązku szkolnego przez dziecko.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Ochrona pracy dzieci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722419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>
            <a:normAutofit fontScale="925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Na wniosek przedstawiciela ustawowego lub opiekuna dziecka właściwy inspektor pracy cofa wydane zezwolenie.</a:t>
            </a:r>
          </a:p>
          <a:p>
            <a:pPr marL="109728" indent="0">
              <a:buNone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Właściwy </a:t>
            </a:r>
            <a:r>
              <a:rPr lang="pl-PL" dirty="0"/>
              <a:t>inspektor pracy cofa wydane zezwolenie z urzędu, jeżeli stwierdzi, </a:t>
            </a:r>
            <a:r>
              <a:rPr lang="pl-PL" dirty="0" smtClean="0"/>
              <a:t>że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warunki </a:t>
            </a:r>
            <a:r>
              <a:rPr lang="pl-PL" dirty="0"/>
              <a:t>pracy dziecka nie odpowiadają warunkom określonym w wydanym zezwoleniu.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 pracy dzieci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01742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fontScale="55000" lnSpcReduction="20000"/>
          </a:bodyPr>
          <a:lstStyle/>
          <a:p>
            <a:pPr marL="109728" indent="0">
              <a:lnSpc>
                <a:spcPct val="170000"/>
              </a:lnSpc>
              <a:buNone/>
            </a:pPr>
            <a:r>
              <a:rPr lang="pl-PL" dirty="0"/>
              <a:t>W ramach obowiązków pracodawcy w dziedzinie bhp należy wyróżnić:</a:t>
            </a:r>
          </a:p>
          <a:p>
            <a:pPr>
              <a:lnSpc>
                <a:spcPct val="170000"/>
              </a:lnSpc>
            </a:pPr>
            <a:r>
              <a:rPr lang="pl-PL" dirty="0" smtClean="0"/>
              <a:t>obowiązki </a:t>
            </a:r>
            <a:r>
              <a:rPr lang="pl-PL" dirty="0"/>
              <a:t>podstawowe,</a:t>
            </a:r>
          </a:p>
          <a:p>
            <a:pPr>
              <a:lnSpc>
                <a:spcPct val="170000"/>
              </a:lnSpc>
            </a:pPr>
            <a:r>
              <a:rPr lang="pl-PL" dirty="0" smtClean="0"/>
              <a:t>obowiązki </a:t>
            </a:r>
            <a:r>
              <a:rPr lang="pl-PL" dirty="0"/>
              <a:t>dotyczące obiektów budowlanych i pomieszczeń pracy,</a:t>
            </a:r>
          </a:p>
          <a:p>
            <a:pPr>
              <a:lnSpc>
                <a:spcPct val="170000"/>
              </a:lnSpc>
            </a:pPr>
            <a:r>
              <a:rPr lang="pl-PL" dirty="0" smtClean="0"/>
              <a:t>obowiązki </a:t>
            </a:r>
            <a:r>
              <a:rPr lang="pl-PL" dirty="0"/>
              <a:t>dotyczące maszyn i innych urządzeń technicznych,</a:t>
            </a:r>
          </a:p>
          <a:p>
            <a:pPr>
              <a:lnSpc>
                <a:spcPct val="170000"/>
              </a:lnSpc>
            </a:pPr>
            <a:r>
              <a:rPr lang="pl-PL" dirty="0" smtClean="0"/>
              <a:t>obowiązki </a:t>
            </a:r>
            <a:r>
              <a:rPr lang="pl-PL" dirty="0"/>
              <a:t>dotyczące czynników i procesów pracy stwarzających szczególne zagrożenie dla zdrowia lub życia,</a:t>
            </a:r>
          </a:p>
          <a:p>
            <a:pPr>
              <a:lnSpc>
                <a:spcPct val="170000"/>
              </a:lnSpc>
            </a:pPr>
            <a:r>
              <a:rPr lang="pl-PL" dirty="0" smtClean="0"/>
              <a:t>obowiązki </a:t>
            </a:r>
            <a:r>
              <a:rPr lang="pl-PL" dirty="0"/>
              <a:t>dotyczące profilaktycznej ochrony zdrowia,</a:t>
            </a:r>
          </a:p>
          <a:p>
            <a:pPr>
              <a:lnSpc>
                <a:spcPct val="170000"/>
              </a:lnSpc>
            </a:pPr>
            <a:r>
              <a:rPr lang="pl-PL" dirty="0" smtClean="0"/>
              <a:t>obowiązki </a:t>
            </a:r>
            <a:r>
              <a:rPr lang="pl-PL" dirty="0"/>
              <a:t>związane z wypadkami przy pracy i chorobami zawodowymi,</a:t>
            </a:r>
          </a:p>
          <a:p>
            <a:pPr>
              <a:lnSpc>
                <a:spcPct val="170000"/>
              </a:lnSpc>
            </a:pPr>
            <a:r>
              <a:rPr lang="pl-PL" dirty="0" smtClean="0"/>
              <a:t>obowiązki </a:t>
            </a:r>
            <a:r>
              <a:rPr lang="pl-PL" dirty="0"/>
              <a:t>dotyczące szkolenia pracowników,</a:t>
            </a:r>
          </a:p>
          <a:p>
            <a:pPr>
              <a:lnSpc>
                <a:spcPct val="170000"/>
              </a:lnSpc>
            </a:pPr>
            <a:r>
              <a:rPr lang="pl-PL" dirty="0" smtClean="0"/>
              <a:t>obowiązki </a:t>
            </a:r>
            <a:r>
              <a:rPr lang="pl-PL" dirty="0"/>
              <a:t>dotyczące środków ochrony indywidualnej oraz odzieży i obuwia roboczego,</a:t>
            </a:r>
          </a:p>
          <a:p>
            <a:pPr>
              <a:lnSpc>
                <a:spcPct val="170000"/>
              </a:lnSpc>
            </a:pPr>
            <a:r>
              <a:rPr lang="pl-PL" dirty="0" smtClean="0"/>
              <a:t>obowiązek </a:t>
            </a:r>
            <a:r>
              <a:rPr lang="pl-PL" dirty="0"/>
              <a:t>powołania służby bhp,</a:t>
            </a:r>
          </a:p>
          <a:p>
            <a:pPr>
              <a:lnSpc>
                <a:spcPct val="170000"/>
              </a:lnSpc>
            </a:pPr>
            <a:r>
              <a:rPr lang="pl-PL" dirty="0" smtClean="0"/>
              <a:t>obowiązek </a:t>
            </a:r>
            <a:r>
              <a:rPr lang="pl-PL" dirty="0"/>
              <a:t>konsultacji w zakresie bhp oraz powołania komisji bhp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Powszechna ochrona pracy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9492384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Ustawa </a:t>
            </a:r>
            <a:r>
              <a:rPr lang="pl-PL" dirty="0"/>
              <a:t>z dnia 27 sierpnia 1997 r. o rehabilitacji zawodowej i społecznej oraz zatrudnianiu osób niepełnosprawnych.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Ochrona pracy niepełnosprawnych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1967863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pl-PL" dirty="0"/>
              <a:t>Czas pracy osoby niepełnosprawnej nie </a:t>
            </a:r>
            <a:r>
              <a:rPr lang="pl-PL" dirty="0" smtClean="0"/>
              <a:t>może przekraczać </a:t>
            </a:r>
            <a:r>
              <a:rPr lang="pl-PL" dirty="0"/>
              <a:t>8 </a:t>
            </a:r>
            <a:r>
              <a:rPr lang="pl-PL" dirty="0" smtClean="0"/>
              <a:t>godzin na </a:t>
            </a:r>
            <a:r>
              <a:rPr lang="pl-PL" dirty="0"/>
              <a:t>dobę i 40 godzin </a:t>
            </a:r>
            <a:r>
              <a:rPr lang="pl-PL" dirty="0" smtClean="0"/>
              <a:t>tygodniowo;</a:t>
            </a:r>
            <a:endParaRPr lang="pl-PL" dirty="0"/>
          </a:p>
          <a:p>
            <a:pPr algn="just">
              <a:lnSpc>
                <a:spcPct val="150000"/>
              </a:lnSpc>
            </a:pPr>
            <a:r>
              <a:rPr lang="pl-PL" dirty="0" smtClean="0"/>
              <a:t>Czas </a:t>
            </a:r>
            <a:r>
              <a:rPr lang="pl-PL" dirty="0"/>
              <a:t>pracy osoby </a:t>
            </a:r>
            <a:r>
              <a:rPr lang="pl-PL" dirty="0" smtClean="0"/>
              <a:t>niepełnosprawnej zaliczonej </a:t>
            </a:r>
            <a:r>
              <a:rPr lang="pl-PL" dirty="0"/>
              <a:t>do znacznego </a:t>
            </a:r>
            <a:r>
              <a:rPr lang="pl-PL" dirty="0" smtClean="0"/>
              <a:t>lub umiarkowanego </a:t>
            </a:r>
            <a:r>
              <a:rPr lang="pl-PL" dirty="0"/>
              <a:t>stopnia </a:t>
            </a:r>
            <a:r>
              <a:rPr lang="pl-PL" dirty="0" smtClean="0"/>
              <a:t>niepełnosprawności nie </a:t>
            </a:r>
            <a:r>
              <a:rPr lang="pl-PL" dirty="0"/>
              <a:t>może przekraczać 7 godzin na </a:t>
            </a:r>
            <a:r>
              <a:rPr lang="pl-PL" dirty="0" smtClean="0"/>
              <a:t>dobę i </a:t>
            </a:r>
            <a:r>
              <a:rPr lang="pl-PL" dirty="0"/>
              <a:t>35 godzin </a:t>
            </a:r>
            <a:r>
              <a:rPr lang="pl-PL" dirty="0" smtClean="0"/>
              <a:t>tygodniowo;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Ochrona pracy niepełnosprawnych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9650593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6004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l-PL" dirty="0"/>
              <a:t>Osoba </a:t>
            </a:r>
            <a:r>
              <a:rPr lang="pl-PL" dirty="0" smtClean="0"/>
              <a:t>niepełnosprawna co do zasady </a:t>
            </a:r>
            <a:r>
              <a:rPr lang="pl-PL" dirty="0"/>
              <a:t>nie może być zatrudniona w porze </a:t>
            </a:r>
            <a:r>
              <a:rPr lang="pl-PL" dirty="0" smtClean="0"/>
              <a:t>nocnej i </a:t>
            </a:r>
            <a:r>
              <a:rPr lang="pl-PL" dirty="0"/>
              <a:t>w godzinach </a:t>
            </a:r>
            <a:r>
              <a:rPr lang="pl-PL" dirty="0" smtClean="0"/>
              <a:t>nadliczbowych</a:t>
            </a:r>
            <a:r>
              <a:rPr lang="pl-PL" dirty="0"/>
              <a:t>;</a:t>
            </a:r>
            <a:endParaRPr lang="pl-PL" dirty="0" smtClean="0"/>
          </a:p>
          <a:p>
            <a:pPr algn="just">
              <a:lnSpc>
                <a:spcPct val="150000"/>
              </a:lnSpc>
            </a:pPr>
            <a:r>
              <a:rPr lang="pl-PL" dirty="0" smtClean="0"/>
              <a:t>Osoba </a:t>
            </a:r>
            <a:r>
              <a:rPr lang="pl-PL" dirty="0"/>
              <a:t>niepełnosprawna ma prawo do dodatkowej </a:t>
            </a:r>
            <a:r>
              <a:rPr lang="pl-PL" dirty="0" smtClean="0"/>
              <a:t>15 minutowej przerwy;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Osobie zaliczonej do znacznego lub umiarkowanego stopnia niepełnosprawności przysługuje </a:t>
            </a:r>
            <a:r>
              <a:rPr lang="pl-PL" dirty="0" smtClean="0"/>
              <a:t>co do zasady dodatkowy </a:t>
            </a:r>
            <a:r>
              <a:rPr lang="pl-PL" dirty="0"/>
              <a:t>urlop wypoczynkowy w wymiarze 10 dni roboczych w roku </a:t>
            </a:r>
            <a:r>
              <a:rPr lang="pl-PL" dirty="0" smtClean="0"/>
              <a:t>kalendarzowym;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Ochrona pracy niepełnosprawnych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00573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Osoba o znacznym lub umiarkowanym stopniu </a:t>
            </a:r>
            <a:r>
              <a:rPr lang="pl-PL" dirty="0" smtClean="0"/>
              <a:t>niepełnosprawności ma </a:t>
            </a:r>
            <a:r>
              <a:rPr lang="pl-PL" dirty="0"/>
              <a:t>prawo do zwolnienia od pracy z zachowaniem prawa do wynagrodzenia:</a:t>
            </a:r>
          </a:p>
          <a:p>
            <a:pPr algn="just">
              <a:buFont typeface="Arial" pitchFamily="34" charset="0"/>
              <a:buChar char="•"/>
            </a:pPr>
            <a:r>
              <a:rPr lang="pl-PL" dirty="0" smtClean="0"/>
              <a:t>w </a:t>
            </a:r>
            <a:r>
              <a:rPr lang="pl-PL" dirty="0"/>
              <a:t>wymiarze do 21 dni roboczych w celu uczestniczenia w </a:t>
            </a:r>
            <a:r>
              <a:rPr lang="pl-PL" dirty="0" smtClean="0"/>
              <a:t>turnusie rehabilitacyjnym</a:t>
            </a:r>
            <a:r>
              <a:rPr lang="pl-PL" dirty="0"/>
              <a:t>, nie częściej niż raz w roku, </a:t>
            </a:r>
            <a:endParaRPr lang="pl-PL" dirty="0" smtClean="0"/>
          </a:p>
          <a:p>
            <a:pPr algn="just">
              <a:buFont typeface="Arial" pitchFamily="34" charset="0"/>
              <a:buChar char="•"/>
            </a:pPr>
            <a:r>
              <a:rPr lang="pl-PL" dirty="0" smtClean="0"/>
              <a:t>w </a:t>
            </a:r>
            <a:r>
              <a:rPr lang="pl-PL" dirty="0"/>
              <a:t>celu wykonania badań specjalistycznych, zabiegów leczniczych </a:t>
            </a:r>
            <a:r>
              <a:rPr lang="pl-PL" dirty="0" smtClean="0"/>
              <a:t>lub usprawniających</a:t>
            </a:r>
            <a:r>
              <a:rPr lang="pl-PL" dirty="0"/>
              <a:t>, a także w celu uzyskania zaopatrzenia ortopedycznego </a:t>
            </a:r>
            <a:r>
              <a:rPr lang="pl-PL" dirty="0" smtClean="0"/>
              <a:t>lub jego </a:t>
            </a:r>
            <a:r>
              <a:rPr lang="pl-PL" dirty="0"/>
              <a:t>naprawy, jeżeli czynności te nie mogą być wykonane poza godzinami pracy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Ochrona pracy niepełnosprawnych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1042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pl-PL" dirty="0"/>
              <a:t>Podstawowym obowiązkiem pracownika jest przestrzeganie przepisów i zasad bezpieczeństwa i higieny pracy ( art. 211).</a:t>
            </a:r>
          </a:p>
          <a:p>
            <a:pPr marL="109728" indent="0">
              <a:buNone/>
            </a:pPr>
            <a:r>
              <a:rPr lang="pl-PL" dirty="0"/>
              <a:t>Do szczegółowych obowiązków </a:t>
            </a:r>
            <a:r>
              <a:rPr lang="pl-PL" dirty="0" smtClean="0"/>
              <a:t>pracownika z </a:t>
            </a:r>
            <a:r>
              <a:rPr lang="pl-PL" dirty="0"/>
              <a:t>zakresu bhp zaliczamy:</a:t>
            </a:r>
          </a:p>
          <a:p>
            <a:r>
              <a:rPr lang="pl-PL" dirty="0" smtClean="0"/>
              <a:t>znajomość </a:t>
            </a:r>
            <a:r>
              <a:rPr lang="pl-PL" dirty="0"/>
              <a:t>przepisów i zasad bhp,</a:t>
            </a:r>
          </a:p>
          <a:p>
            <a:r>
              <a:rPr lang="pl-PL" dirty="0" smtClean="0"/>
              <a:t>udział </a:t>
            </a:r>
            <a:r>
              <a:rPr lang="pl-PL" dirty="0"/>
              <a:t>w szkoleniach i instruktażach z tego zakresu,</a:t>
            </a:r>
          </a:p>
          <a:p>
            <a:r>
              <a:rPr lang="pl-PL" dirty="0" smtClean="0"/>
              <a:t>poddawanie </a:t>
            </a:r>
            <a:r>
              <a:rPr lang="pl-PL" dirty="0"/>
              <a:t>się wymaganym egzaminom sprawdzającym,</a:t>
            </a:r>
          </a:p>
          <a:p>
            <a:r>
              <a:rPr lang="pl-PL" dirty="0" smtClean="0"/>
              <a:t>wykonywanie </a:t>
            </a:r>
            <a:r>
              <a:rPr lang="pl-PL" dirty="0"/>
              <a:t>pracy w sposób zgodny z przepisami i zasadami bhp,</a:t>
            </a:r>
          </a:p>
          <a:p>
            <a:r>
              <a:rPr lang="pl-PL" dirty="0" smtClean="0"/>
              <a:t>stosowanie </a:t>
            </a:r>
            <a:r>
              <a:rPr lang="pl-PL" dirty="0"/>
              <a:t>się do wydawanych w tym zakresie poleceń i wskazówek przełożonych,</a:t>
            </a:r>
          </a:p>
          <a:p>
            <a:r>
              <a:rPr lang="pl-PL" dirty="0" smtClean="0"/>
              <a:t>dbanie </a:t>
            </a:r>
            <a:r>
              <a:rPr lang="pl-PL" dirty="0"/>
              <a:t>o należyty stan maszyn, urządzeń, narzędzi i sprzętu  oraz o porządek i ład w miejscu pracy,</a:t>
            </a:r>
          </a:p>
          <a:p>
            <a:r>
              <a:rPr lang="pl-PL" dirty="0" smtClean="0"/>
              <a:t>stosowanie </a:t>
            </a:r>
            <a:r>
              <a:rPr lang="pl-PL" dirty="0"/>
              <a:t>środków ochrony zbiorowej oraz używanie środków ochrony indywidualnej zgodnie z przeznaczeniem,</a:t>
            </a:r>
          </a:p>
          <a:p>
            <a:r>
              <a:rPr lang="pl-PL" dirty="0" smtClean="0"/>
              <a:t>poddawanie </a:t>
            </a:r>
            <a:r>
              <a:rPr lang="pl-PL" dirty="0"/>
              <a:t>się wstępnym, okresowym, kontrolnym oraz innym zaleconym badaniom lekarskim i stosowanie się do wskazań lekarskich itp</a:t>
            </a:r>
            <a:r>
              <a:rPr lang="pl-PL" dirty="0" smtClean="0"/>
              <a:t>.</a:t>
            </a:r>
          </a:p>
          <a:p>
            <a:r>
              <a:rPr lang="pl-PL" dirty="0" smtClean="0"/>
              <a:t>niezwłoczne </a:t>
            </a:r>
            <a:r>
              <a:rPr lang="pl-PL" dirty="0" err="1" smtClean="0"/>
              <a:t>zawiadomianie</a:t>
            </a:r>
            <a:r>
              <a:rPr lang="pl-PL" dirty="0" smtClean="0"/>
              <a:t> </a:t>
            </a:r>
            <a:r>
              <a:rPr lang="pl-PL" dirty="0"/>
              <a:t>przełożonego o zauważonym w zakładzie pracy wypadku albo zagrożeniu życia lub zdrowia ludzkiego oraz ostrzec współpracowników, a także inne osoby znajdujące się w rejonie zagrożenia, o grożącym im niebezpieczeństwie;</a:t>
            </a:r>
          </a:p>
          <a:p>
            <a:r>
              <a:rPr lang="pl-PL" dirty="0" smtClean="0"/>
              <a:t>współdziałanie </a:t>
            </a:r>
            <a:r>
              <a:rPr lang="pl-PL" dirty="0"/>
              <a:t>z pracodawcą i przełożonymi w wypełnianiu obowiązków dotyczących bezpieczeństwa i higieny pracy.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Powszechna ochrona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62387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 algn="just">
              <a:buNone/>
            </a:pPr>
            <a:r>
              <a:rPr lang="pl-PL" dirty="0"/>
              <a:t>Projektanci obiektów budowlanych są obowiązani uwzględnić w projektach budowy lub przebudowy obiektów budowlanych przeznaczonych na pomieszczenia pracy wymagań </a:t>
            </a:r>
            <a:r>
              <a:rPr lang="pl-PL" dirty="0" smtClean="0"/>
              <a:t>bhp.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Konstruktorzy i producenci maszyn powinni przy ich konstruowaniu  dbać o to, by zapewniały one bezpieczne i higieniczne warunki pracy oraz uwzględniały zasady </a:t>
            </a:r>
            <a:r>
              <a:rPr lang="pl-PL" dirty="0" smtClean="0"/>
              <a:t>ergonomii.</a:t>
            </a:r>
            <a:endParaRPr lang="pl-PL" dirty="0"/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Organy nadzoru są obowiązane do podejmowania działań na rzecz kształtowania bezpiecznych i higienicznych warunków pracy, udzielania pomocy przy wykonywaniu zadań z zakresu bhp, dokonywania ocen stanu bhp w nadzorowanych jednostkach, inicjowania i prowadzenia badań z zakresu bhp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Powszechna ochrona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311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Szczególna ochrona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59024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616</TotalTime>
  <Words>3527</Words>
  <Application>Microsoft Office PowerPoint</Application>
  <PresentationFormat>Pokaz na ekranie (4:3)</PresentationFormat>
  <Paragraphs>285</Paragraphs>
  <Slides>63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63</vt:i4>
      </vt:variant>
    </vt:vector>
  </HeadingPairs>
  <TitlesOfParts>
    <vt:vector size="64" baseType="lpstr">
      <vt:lpstr>Hol</vt:lpstr>
      <vt:lpstr>Ochrona pracy</vt:lpstr>
      <vt:lpstr>Pojęcie ochrony pracy</vt:lpstr>
      <vt:lpstr>Prezentacja programu PowerPoint</vt:lpstr>
      <vt:lpstr>Powszechna ochrona pracy</vt:lpstr>
      <vt:lpstr>Powszechna ochrona pracy</vt:lpstr>
      <vt:lpstr>Powszechna ochrona pracy </vt:lpstr>
      <vt:lpstr>Powszechna ochrona pracy</vt:lpstr>
      <vt:lpstr>Powszechna ochrona pracy</vt:lpstr>
      <vt:lpstr>Szczególna ochrona pracy</vt:lpstr>
      <vt:lpstr>Ochrona pracy kobiet w ciąży</vt:lpstr>
      <vt:lpstr>Ochrona pracy kobiet w ciąży</vt:lpstr>
      <vt:lpstr>Ochrona pracy kobiet w ciąży</vt:lpstr>
      <vt:lpstr>Ochrona pracy kobiet w ciąży</vt:lpstr>
      <vt:lpstr>Ochrona pracy kobiet w ciąży</vt:lpstr>
      <vt:lpstr>Prezentacja programu PowerPoint</vt:lpstr>
      <vt:lpstr>Ochrona pracy kobiet w ciąży</vt:lpstr>
      <vt:lpstr>Prezentacja programu PowerPoint</vt:lpstr>
      <vt:lpstr>Ochrona pracy kobiet w ciąży</vt:lpstr>
      <vt:lpstr>Ochrona pracy kobiet w ciąży</vt:lpstr>
      <vt:lpstr>Ochrona pracy kobiet w ciąży</vt:lpstr>
      <vt:lpstr>Ochrona pracy kobiet w ciąży</vt:lpstr>
      <vt:lpstr>Ochrona pracownicy w ciąży</vt:lpstr>
      <vt:lpstr>Uprawnienia związane z rodzicielstwem i opieką nad dzieckiem</vt:lpstr>
      <vt:lpstr>Urlop macierzyński</vt:lpstr>
      <vt:lpstr>Urlop macierzyński </vt:lpstr>
      <vt:lpstr>Urlop macierzyński</vt:lpstr>
      <vt:lpstr>Urlop macierzyński</vt:lpstr>
      <vt:lpstr>Urlop macierzyński</vt:lpstr>
      <vt:lpstr>Urlop na warunkach urlopu macierzyńskiego </vt:lpstr>
      <vt:lpstr>Urlop rodzicielski </vt:lpstr>
      <vt:lpstr>Urlop rodzicielski</vt:lpstr>
      <vt:lpstr>Urlop ojcowski</vt:lpstr>
      <vt:lpstr>Urlop wychowawczy</vt:lpstr>
      <vt:lpstr>Urlop wychowawczy</vt:lpstr>
      <vt:lpstr>Inne świadczenia związane z rodzicielstwem </vt:lpstr>
      <vt:lpstr>Prezentacja programu PowerPoint</vt:lpstr>
      <vt:lpstr>Prezentacja programu PowerPoint</vt:lpstr>
      <vt:lpstr>Prezentacja programu PowerPoint</vt:lpstr>
      <vt:lpstr>Wyrok  Sądu Najwyższego z dnia 29 marca 2001 r., I PKN 330/00</vt:lpstr>
      <vt:lpstr>Wyrok Sądu Najwyższego z dnia 19 marca 2002 r., I PKN 156/01</vt:lpstr>
      <vt:lpstr>Wyrok Sądu Najwyższego z dnia 10 listopada 1998 r., I PKN 431/98</vt:lpstr>
      <vt:lpstr>Ochrona pracy młodocianych</vt:lpstr>
      <vt:lpstr>Ochrona pracy młodocianych</vt:lpstr>
      <vt:lpstr>Ochrona pracy młodocianych</vt:lpstr>
      <vt:lpstr>Ochrona pracy młodocianych </vt:lpstr>
      <vt:lpstr>Ochrona pracy młodocianych</vt:lpstr>
      <vt:lpstr>Ochrona pracy młodocianych</vt:lpstr>
      <vt:lpstr>Ochrona pracy młodocianych</vt:lpstr>
      <vt:lpstr>Ochrona pracy młodocianych</vt:lpstr>
      <vt:lpstr>Ochrona pracy młodocianych </vt:lpstr>
      <vt:lpstr>Ochrona pracy młodocianych</vt:lpstr>
      <vt:lpstr>Ochrona pracy młodocianych</vt:lpstr>
      <vt:lpstr>Ochrona pracy młodocianych</vt:lpstr>
      <vt:lpstr>Ochrona pracy młodocianych</vt:lpstr>
      <vt:lpstr>Ochrona pracy młodocianych</vt:lpstr>
      <vt:lpstr>Zatrudnienie w innym celu niż przygotowanie zawodowe</vt:lpstr>
      <vt:lpstr>Ochrona pracy dzieci</vt:lpstr>
      <vt:lpstr>Ochrona pracy dzieci</vt:lpstr>
      <vt:lpstr>Ochrona pracy dzieci</vt:lpstr>
      <vt:lpstr>Ochrona pracy niepełnosprawnych</vt:lpstr>
      <vt:lpstr>Ochrona pracy niepełnosprawnych</vt:lpstr>
      <vt:lpstr>Ochrona pracy niepełnosprawnych</vt:lpstr>
      <vt:lpstr>Ochrona pracy niepełnosprawnych</vt:lpstr>
    </vt:vector>
  </TitlesOfParts>
  <Company>Sil-art Rycho444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Kowalski Ryszard</dc:creator>
  <cp:lastModifiedBy>Kowalski Ryszard</cp:lastModifiedBy>
  <cp:revision>149</cp:revision>
  <cp:lastPrinted>2019-04-06T22:36:54Z</cp:lastPrinted>
  <dcterms:created xsi:type="dcterms:W3CDTF">2019-04-06T15:27:53Z</dcterms:created>
  <dcterms:modified xsi:type="dcterms:W3CDTF">2019-05-22T09:46:20Z</dcterms:modified>
</cp:coreProperties>
</file>