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4"/>
  </p:handoutMasterIdLst>
  <p:sldIdLst>
    <p:sldId id="256" r:id="rId2"/>
    <p:sldId id="278" r:id="rId3"/>
    <p:sldId id="279" r:id="rId4"/>
    <p:sldId id="272" r:id="rId5"/>
    <p:sldId id="281" r:id="rId6"/>
    <p:sldId id="290" r:id="rId7"/>
    <p:sldId id="291" r:id="rId8"/>
    <p:sldId id="287" r:id="rId9"/>
    <p:sldId id="286" r:id="rId10"/>
    <p:sldId id="288" r:id="rId11"/>
    <p:sldId id="289" r:id="rId12"/>
    <p:sldId id="293" r:id="rId13"/>
    <p:sldId id="257" r:id="rId14"/>
    <p:sldId id="282" r:id="rId15"/>
    <p:sldId id="258" r:id="rId16"/>
    <p:sldId id="261" r:id="rId17"/>
    <p:sldId id="260" r:id="rId18"/>
    <p:sldId id="259" r:id="rId19"/>
    <p:sldId id="283" r:id="rId20"/>
    <p:sldId id="262" r:id="rId21"/>
    <p:sldId id="285" r:id="rId22"/>
    <p:sldId id="263" r:id="rId23"/>
    <p:sldId id="264" r:id="rId24"/>
    <p:sldId id="268" r:id="rId25"/>
    <p:sldId id="292" r:id="rId26"/>
    <p:sldId id="269" r:id="rId27"/>
    <p:sldId id="284" r:id="rId28"/>
    <p:sldId id="270" r:id="rId29"/>
    <p:sldId id="265" r:id="rId30"/>
    <p:sldId id="266" r:id="rId31"/>
    <p:sldId id="267" r:id="rId32"/>
    <p:sldId id="294" r:id="rId33"/>
  </p:sldIdLst>
  <p:sldSz cx="9144000" cy="6858000" type="screen4x3"/>
  <p:notesSz cx="6884988" cy="10018713"/>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82913" cy="50165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900488" y="0"/>
            <a:ext cx="2982912" cy="501650"/>
          </a:xfrm>
          <a:prstGeom prst="rect">
            <a:avLst/>
          </a:prstGeom>
        </p:spPr>
        <p:txBody>
          <a:bodyPr vert="horz" lIns="91440" tIns="45720" rIns="91440" bIns="45720" rtlCol="0"/>
          <a:lstStyle>
            <a:lvl1pPr algn="r">
              <a:defRPr sz="1200"/>
            </a:lvl1pPr>
          </a:lstStyle>
          <a:p>
            <a:fld id="{ECA956E2-B9E5-4908-8F73-278C56E49084}" type="datetimeFigureOut">
              <a:rPr lang="pl-PL" smtClean="0"/>
              <a:t>2020-04-02</a:t>
            </a:fld>
            <a:endParaRPr lang="pl-PL"/>
          </a:p>
        </p:txBody>
      </p:sp>
      <p:sp>
        <p:nvSpPr>
          <p:cNvPr id="4" name="Symbol zastępczy stopki 3"/>
          <p:cNvSpPr>
            <a:spLocks noGrp="1"/>
          </p:cNvSpPr>
          <p:nvPr>
            <p:ph type="ftr" sz="quarter" idx="2"/>
          </p:nvPr>
        </p:nvSpPr>
        <p:spPr>
          <a:xfrm>
            <a:off x="0" y="9515475"/>
            <a:ext cx="2982913" cy="501650"/>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900488" y="9515475"/>
            <a:ext cx="2982912" cy="501650"/>
          </a:xfrm>
          <a:prstGeom prst="rect">
            <a:avLst/>
          </a:prstGeom>
        </p:spPr>
        <p:txBody>
          <a:bodyPr vert="horz" lIns="91440" tIns="45720" rIns="91440" bIns="45720" rtlCol="0" anchor="b"/>
          <a:lstStyle>
            <a:lvl1pPr algn="r">
              <a:defRPr sz="1200"/>
            </a:lvl1pPr>
          </a:lstStyle>
          <a:p>
            <a:fld id="{AFBCEB9A-0EAC-43F5-8F11-BE019F297BF5}" type="slidenum">
              <a:rPr lang="pl-PL" smtClean="0"/>
              <a:t>‹#›</a:t>
            </a:fld>
            <a:endParaRPr lang="pl-PL"/>
          </a:p>
        </p:txBody>
      </p:sp>
    </p:spTree>
    <p:extLst>
      <p:ext uri="{BB962C8B-B14F-4D97-AF65-F5344CB8AC3E}">
        <p14:creationId xmlns:p14="http://schemas.microsoft.com/office/powerpoint/2010/main" val="71978996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Trójkąt prostokątny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ytuł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17" name="Podtytuł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grpSp>
        <p:nvGrpSpPr>
          <p:cNvPr id="2" name="Grupa 1"/>
          <p:cNvGrpSpPr/>
          <p:nvPr/>
        </p:nvGrpSpPr>
        <p:grpSpPr>
          <a:xfrm>
            <a:off x="-3765" y="4953000"/>
            <a:ext cx="9147765" cy="1912088"/>
            <a:chOff x="-3765" y="4832896"/>
            <a:chExt cx="9147765" cy="2032192"/>
          </a:xfrm>
        </p:grpSpPr>
        <p:sp>
          <p:nvSpPr>
            <p:cNvPr id="7" name="Dowolny kształt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Dowolny kształt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Dowolny kształt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Łącznik prostoliniowy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ymbol zastępczy daty 29"/>
          <p:cNvSpPr>
            <a:spLocks noGrp="1"/>
          </p:cNvSpPr>
          <p:nvPr>
            <p:ph type="dt" sz="half" idx="10"/>
          </p:nvPr>
        </p:nvSpPr>
        <p:spPr/>
        <p:txBody>
          <a:bodyPr/>
          <a:lstStyle>
            <a:lvl1pPr>
              <a:defRPr>
                <a:solidFill>
                  <a:srgbClr val="FFFFFF"/>
                </a:solidFill>
              </a:defRPr>
            </a:lvl1pPr>
            <a:extLst/>
          </a:lstStyle>
          <a:p>
            <a:fld id="{C9364E96-60A0-42D6-897E-8A7EC0756643}" type="datetimeFigureOut">
              <a:rPr lang="pl-PL" smtClean="0"/>
              <a:t>2020-04-02</a:t>
            </a:fld>
            <a:endParaRPr lang="pl-PL"/>
          </a:p>
        </p:txBody>
      </p:sp>
      <p:sp>
        <p:nvSpPr>
          <p:cNvPr id="19" name="Symbol zastępczy stopki 18"/>
          <p:cNvSpPr>
            <a:spLocks noGrp="1"/>
          </p:cNvSpPr>
          <p:nvPr>
            <p:ph type="ftr" sz="quarter" idx="11"/>
          </p:nvPr>
        </p:nvSpPr>
        <p:spPr/>
        <p:txBody>
          <a:bodyPr/>
          <a:lstStyle>
            <a:lvl1pPr>
              <a:defRPr>
                <a:solidFill>
                  <a:schemeClr val="accent1">
                    <a:tint val="20000"/>
                  </a:schemeClr>
                </a:solidFill>
              </a:defRPr>
            </a:lvl1pPr>
            <a:extLst/>
          </a:lstStyle>
          <a:p>
            <a:endParaRPr lang="pl-PL"/>
          </a:p>
        </p:txBody>
      </p:sp>
      <p:sp>
        <p:nvSpPr>
          <p:cNvPr id="27" name="Symbol zastępczy numeru slajdu 26"/>
          <p:cNvSpPr>
            <a:spLocks noGrp="1"/>
          </p:cNvSpPr>
          <p:nvPr>
            <p:ph type="sldNum" sz="quarter" idx="12"/>
          </p:nvPr>
        </p:nvSpPr>
        <p:spPr/>
        <p:txBody>
          <a:bodyPr/>
          <a:lstStyle>
            <a:lvl1pPr>
              <a:defRPr>
                <a:solidFill>
                  <a:srgbClr val="FFFFFF"/>
                </a:solidFill>
              </a:defRPr>
            </a:lvl1pPr>
            <a:extLst/>
          </a:lstStyle>
          <a:p>
            <a:fld id="{C653405B-E3D7-452B-A051-F1F8F3C1FE9C}" type="slidenum">
              <a:rPr lang="pl-PL" smtClean="0"/>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1481329"/>
            <a:ext cx="8229600" cy="4386071"/>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653405B-E3D7-452B-A051-F1F8F3C1FE9C}"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844013" y="274640"/>
            <a:ext cx="1777470" cy="5592761"/>
          </a:xfrm>
        </p:spPr>
        <p:txBody>
          <a:bodyPr vert="eaVe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1"/>
            <a:ext cx="6324600" cy="5592760"/>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653405B-E3D7-452B-A051-F1F8F3C1FE9C}"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653405B-E3D7-452B-A051-F1F8F3C1FE9C}" type="slidenum">
              <a:rPr lang="pl-PL" smtClean="0"/>
              <a:t>‹#›</a:t>
            </a:fld>
            <a:endParaRPr lang="pl-PL"/>
          </a:p>
        </p:txBody>
      </p:sp>
      <p:sp>
        <p:nvSpPr>
          <p:cNvPr id="7" name="Tytuł 6"/>
          <p:cNvSpPr>
            <a:spLocks noGrp="1"/>
          </p:cNvSpPr>
          <p:nvPr>
            <p:ph type="title"/>
          </p:nvPr>
        </p:nvSpPr>
        <p:spPr/>
        <p:txBody>
          <a:bodyPr rtlCol="0"/>
          <a:lstStyle>
            <a:extLst/>
          </a:lstStyle>
          <a:p>
            <a:r>
              <a:rPr kumimoji="0" lang="pl-PL" smtClean="0"/>
              <a:t>Kliknij, aby edytować styl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2">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C653405B-E3D7-452B-A051-F1F8F3C1FE9C}" type="slidenum">
              <a:rPr lang="pl-PL" smtClean="0"/>
              <a:t>‹#›</a:t>
            </a:fld>
            <a:endParaRPr lang="pl-PL"/>
          </a:p>
        </p:txBody>
      </p:sp>
      <p:sp>
        <p:nvSpPr>
          <p:cNvPr id="7" name="Pag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ag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bg>
      <p:bgRef idx="1002">
        <a:schemeClr val="bg1"/>
      </p:bgRef>
    </p:bg>
    <p:spTree>
      <p:nvGrpSpPr>
        <p:cNvPr id="1" name=""/>
        <p:cNvGrpSpPr/>
        <p:nvPr/>
      </p:nvGrpSpPr>
      <p:grpSpPr>
        <a:xfrm>
          <a:off x="0" y="0"/>
          <a:ext cx="0" cy="0"/>
          <a:chOff x="0" y="0"/>
          <a:chExt cx="0" cy="0"/>
        </a:xfrm>
      </p:grpSpPr>
      <p:sp>
        <p:nvSpPr>
          <p:cNvPr id="3" name="Symbol zastępczy zawartości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653405B-E3D7-452B-A051-F1F8F3C1FE9C}" type="slidenum">
              <a:rPr lang="pl-PL" smtClean="0"/>
              <a:t>‹#›</a:t>
            </a:fld>
            <a:endParaRPr lang="pl-PL"/>
          </a:p>
        </p:txBody>
      </p:sp>
      <p:sp>
        <p:nvSpPr>
          <p:cNvPr id="8" name="Tytuł 7"/>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C653405B-E3D7-452B-A051-F1F8F3C1FE9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bg>
      <p:bgRef idx="1002">
        <a:schemeClr val="bg1"/>
      </p:bgRef>
    </p:bg>
    <p:spTree>
      <p:nvGrpSpPr>
        <p:cNvPr id="1" name=""/>
        <p:cNvGrpSpPr/>
        <p:nvPr/>
      </p:nvGrpSpPr>
      <p:grpSpPr>
        <a:xfrm>
          <a:off x="0" y="0"/>
          <a:ext cx="0" cy="0"/>
          <a:chOff x="0" y="0"/>
          <a:chExt cx="0" cy="0"/>
        </a:xfrm>
      </p:grpSpPr>
      <p:sp>
        <p:nvSpPr>
          <p:cNvPr id="3" name="Symbol zastępczy daty 2"/>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C653405B-E3D7-452B-A051-F1F8F3C1FE9C}" type="slidenum">
              <a:rPr lang="pl-PL" smtClean="0"/>
              <a:t>‹#›</a:t>
            </a:fld>
            <a:endParaRPr lang="pl-PL"/>
          </a:p>
        </p:txBody>
      </p:sp>
      <p:sp>
        <p:nvSpPr>
          <p:cNvPr id="6" name="Tytuł 5"/>
          <p:cNvSpPr>
            <a:spLocks noGrp="1"/>
          </p:cNvSpPr>
          <p:nvPr>
            <p:ph type="title"/>
          </p:nvPr>
        </p:nvSpPr>
        <p:spPr/>
        <p:txBody>
          <a:bodyPr rtlCol="0"/>
          <a:lstStyle>
            <a:extLst/>
          </a:lstStyle>
          <a:p>
            <a:r>
              <a:rPr kumimoji="0" lang="pl-PL" smtClean="0"/>
              <a:t>Kliknij, aby edytować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extLst/>
          </a:lstStyle>
          <a:p>
            <a:fld id="{C9364E96-60A0-42D6-897E-8A7EC0756643}" type="datetimeFigureOut">
              <a:rPr lang="pl-PL" smtClean="0"/>
              <a:t>2020-04-02</a:t>
            </a:fld>
            <a:endParaRPr lang="pl-PL"/>
          </a:p>
        </p:txBody>
      </p:sp>
      <p:sp>
        <p:nvSpPr>
          <p:cNvPr id="3" name="Symbol zastępczy stopki 2"/>
          <p:cNvSpPr>
            <a:spLocks noGrp="1"/>
          </p:cNvSpPr>
          <p:nvPr>
            <p:ph type="ftr" sz="quarter" idx="11"/>
          </p:nvPr>
        </p:nvSpPr>
        <p:spPr/>
        <p:txBody>
          <a:bodyPr/>
          <a:lstStyle>
            <a:extLst/>
          </a:lstStyle>
          <a:p>
            <a:endParaRPr lang="pl-PL"/>
          </a:p>
        </p:txBody>
      </p:sp>
      <p:sp>
        <p:nvSpPr>
          <p:cNvPr id="4" name="Symbol zastępczy numeru slajdu 3"/>
          <p:cNvSpPr>
            <a:spLocks noGrp="1"/>
          </p:cNvSpPr>
          <p:nvPr>
            <p:ph type="sldNum" sz="quarter" idx="12"/>
          </p:nvPr>
        </p:nvSpPr>
        <p:spPr/>
        <p:txBody>
          <a:bodyPr/>
          <a:lstStyle>
            <a:extLst/>
          </a:lstStyle>
          <a:p>
            <a:fld id="{C653405B-E3D7-452B-A051-F1F8F3C1FE9C}"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bg>
      <p:bgRef idx="1003">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a:xfrm>
            <a:off x="6727032" y="6407944"/>
            <a:ext cx="1920240" cy="365760"/>
          </a:xfrm>
        </p:spPr>
        <p:txBody>
          <a:bodyPr/>
          <a:lstStyle>
            <a:extLst/>
          </a:lstStyle>
          <a:p>
            <a:fld id="{C9364E96-60A0-42D6-897E-8A7EC0756643}" type="datetimeFigureOut">
              <a:rPr lang="pl-PL" smtClean="0"/>
              <a:t>2020-04-02</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C653405B-E3D7-452B-A051-F1F8F3C1FE9C}" type="slidenum">
              <a:rPr lang="pl-PL" smtClean="0"/>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1"/>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pl-PL" smtClean="0"/>
              <a:t>Kliknij, aby edytować style wzorca tekstu</a:t>
            </a:r>
          </a:p>
        </p:txBody>
      </p:sp>
      <p:sp>
        <p:nvSpPr>
          <p:cNvPr id="3" name="Symbol zastępczy obrazu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pl-PL" smtClean="0"/>
              <a:t>Kliknij ikonę, aby dodać obraz</a:t>
            </a:r>
            <a:endParaRPr kumimoji="0" lang="en-US" dirty="0"/>
          </a:p>
        </p:txBody>
      </p:sp>
      <p:sp>
        <p:nvSpPr>
          <p:cNvPr id="5" name="Symbol zastępczy daty 4"/>
          <p:cNvSpPr>
            <a:spLocks noGrp="1"/>
          </p:cNvSpPr>
          <p:nvPr>
            <p:ph type="dt" sz="half" idx="10"/>
          </p:nvPr>
        </p:nvSpPr>
        <p:spPr/>
        <p:txBody>
          <a:bodyPr/>
          <a:lstStyle>
            <a:lvl1pPr>
              <a:defRPr>
                <a:solidFill>
                  <a:schemeClr val="tx1"/>
                </a:solidFill>
              </a:defRPr>
            </a:lvl1pPr>
            <a:extLst/>
          </a:lstStyle>
          <a:p>
            <a:fld id="{C9364E96-60A0-42D6-897E-8A7EC0756643}" type="datetimeFigureOut">
              <a:rPr lang="pl-PL" smtClean="0"/>
              <a:t>2020-04-02</a:t>
            </a:fld>
            <a:endParaRPr lang="pl-PL"/>
          </a:p>
        </p:txBody>
      </p:sp>
      <p:sp>
        <p:nvSpPr>
          <p:cNvPr id="6" name="Symbol zastępczy stopki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pl-PL"/>
          </a:p>
        </p:txBody>
      </p:sp>
      <p:sp>
        <p:nvSpPr>
          <p:cNvPr id="7" name="Symbol zastępczy numeru slajdu 6"/>
          <p:cNvSpPr>
            <a:spLocks noGrp="1"/>
          </p:cNvSpPr>
          <p:nvPr>
            <p:ph type="sldNum" sz="quarter" idx="12"/>
          </p:nvPr>
        </p:nvSpPr>
        <p:spPr/>
        <p:txBody>
          <a:bodyPr/>
          <a:lstStyle>
            <a:lvl1pPr>
              <a:defRPr>
                <a:solidFill>
                  <a:schemeClr val="tx1"/>
                </a:solidFill>
              </a:defRPr>
            </a:lvl1pPr>
            <a:extLst/>
          </a:lstStyle>
          <a:p>
            <a:fld id="{C653405B-E3D7-452B-A051-F1F8F3C1FE9C}" type="slidenum">
              <a:rPr lang="pl-PL" smtClean="0"/>
              <a:t>‹#›</a:t>
            </a:fld>
            <a:endParaRPr lang="pl-PL"/>
          </a:p>
        </p:txBody>
      </p:sp>
      <p:sp>
        <p:nvSpPr>
          <p:cNvPr id="2" name="Tytuł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pl-PL" smtClean="0"/>
              <a:t>Kliknij, aby edytować styl</a:t>
            </a:r>
            <a:endParaRPr kumimoji="0" lang="en-US"/>
          </a:p>
        </p:txBody>
      </p:sp>
      <p:sp>
        <p:nvSpPr>
          <p:cNvPr id="8" name="Dowolny kształt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Dowolny kształt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ójkąt prostokątny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Łącznik prostoliniowy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ag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ag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Dowolny kształt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Dowolny kształt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ójkąt prostokątny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Łącznik prostoliniowy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ymbol zastępczy tytułu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9364E96-60A0-42D6-897E-8A7EC0756643}" type="datetimeFigureOut">
              <a:rPr lang="pl-PL" smtClean="0"/>
              <a:t>2020-04-02</a:t>
            </a:fld>
            <a:endParaRPr lang="pl-PL"/>
          </a:p>
        </p:txBody>
      </p:sp>
      <p:sp>
        <p:nvSpPr>
          <p:cNvPr id="22" name="Symbol zastępczy stop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pl-PL"/>
          </a:p>
        </p:txBody>
      </p:sp>
      <p:sp>
        <p:nvSpPr>
          <p:cNvPr id="18" name="Symbol zastępczy numeru slajdu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53405B-E3D7-452B-A051-F1F8F3C1FE9C}"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dirty="0" smtClean="0"/>
              <a:t>Podstawy prawa zabezpieczenia społecznego</a:t>
            </a:r>
            <a:endParaRPr lang="pl-PL" dirty="0"/>
          </a:p>
        </p:txBody>
      </p:sp>
      <p:sp>
        <p:nvSpPr>
          <p:cNvPr id="3" name="Podtytuł 2"/>
          <p:cNvSpPr>
            <a:spLocks noGrp="1"/>
          </p:cNvSpPr>
          <p:nvPr>
            <p:ph type="subTitle" idx="1"/>
          </p:nvPr>
        </p:nvSpPr>
        <p:spPr/>
        <p:txBody>
          <a:bodyPr/>
          <a:lstStyle/>
          <a:p>
            <a:r>
              <a:rPr lang="pl-PL" dirty="0" smtClean="0"/>
              <a:t>mgr Roksana </a:t>
            </a:r>
            <a:r>
              <a:rPr lang="pl-PL" dirty="0" err="1" smtClean="0"/>
              <a:t>Turchan</a:t>
            </a:r>
            <a:r>
              <a:rPr lang="pl-PL" dirty="0" smtClean="0"/>
              <a:t> </a:t>
            </a:r>
            <a:endParaRPr lang="pl-PL" dirty="0"/>
          </a:p>
        </p:txBody>
      </p:sp>
    </p:spTree>
    <p:extLst>
      <p:ext uri="{BB962C8B-B14F-4D97-AF65-F5344CB8AC3E}">
        <p14:creationId xmlns:p14="http://schemas.microsoft.com/office/powerpoint/2010/main" val="2255100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340768"/>
            <a:ext cx="9036496" cy="5517232"/>
          </a:xfrm>
        </p:spPr>
        <p:txBody>
          <a:bodyPr>
            <a:normAutofit fontScale="62500" lnSpcReduction="20000"/>
          </a:bodyPr>
          <a:lstStyle/>
          <a:p>
            <a:pPr marL="109728" indent="0" algn="just">
              <a:lnSpc>
                <a:spcPct val="150000"/>
              </a:lnSpc>
              <a:buNone/>
            </a:pPr>
            <a:r>
              <a:rPr lang="pl-PL" dirty="0" smtClean="0"/>
              <a:t>Ryzykiem ubezpieczeniowym jest konieczność zapewnienia opieki nad: </a:t>
            </a:r>
          </a:p>
          <a:p>
            <a:pPr algn="just">
              <a:lnSpc>
                <a:spcPct val="150000"/>
              </a:lnSpc>
            </a:pPr>
            <a:r>
              <a:rPr lang="pl-PL" dirty="0"/>
              <a:t>dzieckiem w wieku do ukończenia 8 lat w przypadku:</a:t>
            </a:r>
          </a:p>
          <a:p>
            <a:pPr marL="109728" indent="0" algn="just">
              <a:lnSpc>
                <a:spcPct val="150000"/>
              </a:lnSpc>
              <a:buNone/>
            </a:pPr>
            <a:r>
              <a:rPr lang="pl-PL" dirty="0"/>
              <a:t>a)	nieprzewidzianego zamknięcia żłobka, klubu dziecięcego, przedszkola lub szkoły, do których dziecko uczęszcza, a także w przypadku choroby niani, z którą rodzice mają zawartą umowę uaktywniającą, o której mowa w art. 50 ustawy z dnia 4 lutego 2011 r. o opiece nad dziećmi w wieku do lat </a:t>
            </a:r>
            <a:r>
              <a:rPr lang="pl-PL" dirty="0" smtClean="0"/>
              <a:t>3, </a:t>
            </a:r>
            <a:r>
              <a:rPr lang="pl-PL" dirty="0"/>
              <a:t>lub dziennego opiekuna sprawujących opiekę nad dzieckiem,</a:t>
            </a:r>
          </a:p>
          <a:p>
            <a:pPr marL="109728" indent="0" algn="just">
              <a:lnSpc>
                <a:spcPct val="150000"/>
              </a:lnSpc>
              <a:buNone/>
            </a:pPr>
            <a:r>
              <a:rPr lang="pl-PL" dirty="0"/>
              <a:t>b)	porodu lub choroby małżonka ubezpieczonego lub rodzica dziecka, stale opiekujących się dzieckiem, jeżeli poród lub choroba uniemożliwia temu małżonkowi lub rodzicowi sprawowanie opieki,</a:t>
            </a:r>
          </a:p>
          <a:p>
            <a:pPr marL="109728" indent="0" algn="just">
              <a:lnSpc>
                <a:spcPct val="150000"/>
              </a:lnSpc>
              <a:buNone/>
            </a:pPr>
            <a:r>
              <a:rPr lang="pl-PL" dirty="0" smtClean="0"/>
              <a:t>c)	pobytu </a:t>
            </a:r>
            <a:r>
              <a:rPr lang="pl-PL" dirty="0"/>
              <a:t>małżonka ubezpieczonego lub rodzica dziecka, stale opiekujących się dzieckiem, w szpitalu albo innym zakładzie leczniczym podmiotu leczniczego wykonującego działalność leczniczą w rodzaju stacjonarne i całodobowe świadczenia zdrowotne</a:t>
            </a:r>
            <a:r>
              <a:rPr lang="pl-PL" dirty="0" smtClean="0"/>
              <a:t>;</a:t>
            </a:r>
          </a:p>
          <a:p>
            <a:pPr algn="just">
              <a:lnSpc>
                <a:spcPct val="150000"/>
              </a:lnSpc>
            </a:pPr>
            <a:r>
              <a:rPr lang="pl-PL" dirty="0"/>
              <a:t>chorym dzieckiem w wieku do ukończenia 14 lat;</a:t>
            </a:r>
          </a:p>
        </p:txBody>
      </p:sp>
      <p:sp>
        <p:nvSpPr>
          <p:cNvPr id="3" name="Tytuł 2"/>
          <p:cNvSpPr>
            <a:spLocks noGrp="1"/>
          </p:cNvSpPr>
          <p:nvPr>
            <p:ph type="title"/>
          </p:nvPr>
        </p:nvSpPr>
        <p:spPr/>
        <p:txBody>
          <a:bodyPr>
            <a:normAutofit fontScale="90000"/>
          </a:bodyPr>
          <a:lstStyle/>
          <a:p>
            <a:pPr algn="ctr"/>
            <a:r>
              <a:rPr lang="pl-PL" dirty="0" smtClean="0"/>
              <a:t>Konieczność opieki nad dzieckiem lub innym członkiem rodziny</a:t>
            </a:r>
            <a:endParaRPr lang="pl-PL" dirty="0"/>
          </a:p>
        </p:txBody>
      </p:sp>
    </p:spTree>
    <p:extLst>
      <p:ext uri="{BB962C8B-B14F-4D97-AF65-F5344CB8AC3E}">
        <p14:creationId xmlns:p14="http://schemas.microsoft.com/office/powerpoint/2010/main" val="4171572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4784"/>
            <a:ext cx="9036496" cy="5373216"/>
          </a:xfrm>
        </p:spPr>
        <p:txBody>
          <a:bodyPr>
            <a:normAutofit fontScale="47500" lnSpcReduction="20000"/>
          </a:bodyPr>
          <a:lstStyle/>
          <a:p>
            <a:pPr algn="just">
              <a:lnSpc>
                <a:spcPct val="170000"/>
              </a:lnSpc>
            </a:pPr>
            <a:r>
              <a:rPr lang="pl-PL" dirty="0"/>
              <a:t>chorym dzieckiem 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a:t>
            </a:r>
          </a:p>
          <a:p>
            <a:pPr algn="just">
              <a:lnSpc>
                <a:spcPct val="170000"/>
              </a:lnSpc>
            </a:pPr>
            <a:r>
              <a:rPr lang="pl-PL" dirty="0" smtClean="0"/>
              <a:t>dzieckiem </a:t>
            </a:r>
            <a:r>
              <a:rPr lang="pl-PL" dirty="0"/>
              <a:t>legitymującym się orzeczeniem o znacznym stopniu niepełnosprawności albo orzeczeniem o niepełnosprawności łącznie ze wskazaniami: konieczności stałej lub długotrwałej opieki lub pomocy innej osoby w związku ze znacznie ograniczoną możliwością samodzielnej egzystencji oraz konieczności stałego współudziału na co dzień opiekuna dziecka w procesie jego leczenia, rehabilitacji i edukacji do ukończenia 18 lat w przypadku:</a:t>
            </a:r>
          </a:p>
          <a:p>
            <a:pPr marL="109728" indent="0" algn="just">
              <a:lnSpc>
                <a:spcPct val="170000"/>
              </a:lnSpc>
              <a:buNone/>
            </a:pPr>
            <a:r>
              <a:rPr lang="pl-PL" dirty="0"/>
              <a:t>a)	porodu lub choroby małżonka ubezpieczonego lub rodzica dziecka, stale opiekujących się dzieckiem, jeżeli poród lub choroba uniemożliwia temu małżonkowi lub rodzicowi sprawowanie opieki,</a:t>
            </a:r>
          </a:p>
          <a:p>
            <a:pPr marL="109728" indent="0" algn="just">
              <a:lnSpc>
                <a:spcPct val="170000"/>
              </a:lnSpc>
              <a:buNone/>
            </a:pPr>
            <a:r>
              <a:rPr lang="pl-PL" dirty="0"/>
              <a:t>b)	pobytu małżonka ubezpieczonego lub rodzica dziecka, stale opiekujących się dzieckiem, w szpitalu albo innym zakładzie leczniczym podmiotu leczniczego wykonującego działalność leczniczą w rodzaju stacjonarne i całodobowe świadczenia zdrowotne;</a:t>
            </a:r>
          </a:p>
          <a:p>
            <a:pPr algn="just">
              <a:lnSpc>
                <a:spcPct val="170000"/>
              </a:lnSpc>
            </a:pPr>
            <a:r>
              <a:rPr lang="pl-PL" dirty="0" smtClean="0"/>
              <a:t>innym </a:t>
            </a:r>
            <a:r>
              <a:rPr lang="pl-PL" dirty="0"/>
              <a:t>chorym członkiem rodziny.</a:t>
            </a:r>
          </a:p>
        </p:txBody>
      </p:sp>
      <p:sp>
        <p:nvSpPr>
          <p:cNvPr id="3" name="Tytuł 2"/>
          <p:cNvSpPr>
            <a:spLocks noGrp="1"/>
          </p:cNvSpPr>
          <p:nvPr>
            <p:ph type="title"/>
          </p:nvPr>
        </p:nvSpPr>
        <p:spPr/>
        <p:txBody>
          <a:bodyPr>
            <a:normAutofit fontScale="90000"/>
          </a:bodyPr>
          <a:lstStyle/>
          <a:p>
            <a:pPr algn="ctr"/>
            <a:r>
              <a:rPr lang="pl-PL" dirty="0" smtClean="0"/>
              <a:t>Konieczność opieki nad dzieckiem</a:t>
            </a:r>
            <a:br>
              <a:rPr lang="pl-PL" dirty="0" smtClean="0"/>
            </a:br>
            <a:r>
              <a:rPr lang="pl-PL" dirty="0" smtClean="0"/>
              <a:t>lub innym członkiem rodziny </a:t>
            </a:r>
            <a:endParaRPr lang="pl-PL" dirty="0"/>
          </a:p>
        </p:txBody>
      </p:sp>
    </p:spTree>
    <p:extLst>
      <p:ext uri="{BB962C8B-B14F-4D97-AF65-F5344CB8AC3E}">
        <p14:creationId xmlns:p14="http://schemas.microsoft.com/office/powerpoint/2010/main" val="387434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lgn="just">
              <a:lnSpc>
                <a:spcPct val="150000"/>
              </a:lnSpc>
              <a:buNone/>
            </a:pPr>
            <a:r>
              <a:rPr lang="pl-PL" dirty="0" smtClean="0"/>
              <a:t>Ryzyko konieczności zapewnienia opieki zachodzi, jeżeli nie ma innych członków rodziny pozostających we wspólnym gospodarstwie domowym, którzy mogliby zapewnić tą opiekę.</a:t>
            </a:r>
          </a:p>
          <a:p>
            <a:pPr marL="109728" indent="0" algn="just">
              <a:lnSpc>
                <a:spcPct val="150000"/>
              </a:lnSpc>
              <a:buNone/>
            </a:pPr>
            <a:r>
              <a:rPr lang="pl-PL" dirty="0" smtClean="0"/>
              <a:t>Ubezpieczony ma jednak prawo sprawować opiekę osobiście, jeżeli trzeba zapewnić opiekę choremu dziecku w wieku do lat 2. </a:t>
            </a:r>
            <a:endParaRPr lang="pl-PL" dirty="0"/>
          </a:p>
        </p:txBody>
      </p:sp>
      <p:sp>
        <p:nvSpPr>
          <p:cNvPr id="3" name="Tytuł 2"/>
          <p:cNvSpPr>
            <a:spLocks noGrp="1"/>
          </p:cNvSpPr>
          <p:nvPr>
            <p:ph type="title"/>
          </p:nvPr>
        </p:nvSpPr>
        <p:spPr/>
        <p:txBody>
          <a:bodyPr>
            <a:normAutofit fontScale="90000"/>
          </a:bodyPr>
          <a:lstStyle/>
          <a:p>
            <a:pPr algn="ctr"/>
            <a:r>
              <a:rPr lang="pl-PL" dirty="0" smtClean="0"/>
              <a:t>Konieczność opieki nad dzieckiem lub innym członkiem rodziny</a:t>
            </a:r>
            <a:endParaRPr lang="pl-PL" dirty="0"/>
          </a:p>
        </p:txBody>
      </p:sp>
    </p:spTree>
    <p:extLst>
      <p:ext uri="{BB962C8B-B14F-4D97-AF65-F5344CB8AC3E}">
        <p14:creationId xmlns:p14="http://schemas.microsoft.com/office/powerpoint/2010/main" val="3952700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nSpc>
                <a:spcPct val="150000"/>
              </a:lnSpc>
            </a:pPr>
            <a:r>
              <a:rPr lang="pl-PL" dirty="0"/>
              <a:t>	zasiłek chorobowy;</a:t>
            </a:r>
          </a:p>
          <a:p>
            <a:pPr>
              <a:lnSpc>
                <a:spcPct val="150000"/>
              </a:lnSpc>
            </a:pPr>
            <a:r>
              <a:rPr lang="pl-PL" dirty="0"/>
              <a:t> </a:t>
            </a:r>
            <a:r>
              <a:rPr lang="pl-PL" dirty="0" smtClean="0"/>
              <a:t>    świadczenie </a:t>
            </a:r>
            <a:r>
              <a:rPr lang="pl-PL" dirty="0"/>
              <a:t>rehabilitacyjne;</a:t>
            </a:r>
          </a:p>
          <a:p>
            <a:pPr>
              <a:lnSpc>
                <a:spcPct val="150000"/>
              </a:lnSpc>
            </a:pPr>
            <a:r>
              <a:rPr lang="pl-PL" dirty="0"/>
              <a:t>	zasiłek wyrównawczy;</a:t>
            </a:r>
          </a:p>
          <a:p>
            <a:pPr>
              <a:lnSpc>
                <a:spcPct val="150000"/>
              </a:lnSpc>
            </a:pPr>
            <a:r>
              <a:rPr lang="pl-PL" dirty="0"/>
              <a:t>	zasiłek macierzyński;</a:t>
            </a:r>
          </a:p>
          <a:p>
            <a:pPr>
              <a:lnSpc>
                <a:spcPct val="150000"/>
              </a:lnSpc>
            </a:pPr>
            <a:r>
              <a:rPr lang="pl-PL" dirty="0"/>
              <a:t>	zasiłek opiekuńczy.</a:t>
            </a:r>
          </a:p>
        </p:txBody>
      </p:sp>
      <p:sp>
        <p:nvSpPr>
          <p:cNvPr id="3" name="Tytuł 2"/>
          <p:cNvSpPr>
            <a:spLocks noGrp="1"/>
          </p:cNvSpPr>
          <p:nvPr>
            <p:ph type="title"/>
          </p:nvPr>
        </p:nvSpPr>
        <p:spPr/>
        <p:txBody>
          <a:bodyPr>
            <a:normAutofit fontScale="90000"/>
          </a:bodyPr>
          <a:lstStyle/>
          <a:p>
            <a:pPr algn="ctr"/>
            <a:r>
              <a:rPr lang="pl-PL" dirty="0" smtClean="0"/>
              <a:t>Świadczenia z ubezpieczenia chorobowego</a:t>
            </a:r>
            <a:endParaRPr lang="pl-PL" dirty="0"/>
          </a:p>
        </p:txBody>
      </p:sp>
    </p:spTree>
    <p:extLst>
      <p:ext uri="{BB962C8B-B14F-4D97-AF65-F5344CB8AC3E}">
        <p14:creationId xmlns:p14="http://schemas.microsoft.com/office/powerpoint/2010/main" val="1088076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a:xfrm>
            <a:off x="457200" y="274638"/>
            <a:ext cx="8229600" cy="5890666"/>
          </a:xfrm>
        </p:spPr>
        <p:txBody>
          <a:bodyPr/>
          <a:lstStyle/>
          <a:p>
            <a:r>
              <a:rPr lang="pl-PL" dirty="0" smtClean="0"/>
              <a:t>Zasiłek chorobowy</a:t>
            </a:r>
            <a:endParaRPr lang="pl-PL" dirty="0"/>
          </a:p>
        </p:txBody>
      </p:sp>
    </p:spTree>
    <p:extLst>
      <p:ext uri="{BB962C8B-B14F-4D97-AF65-F5344CB8AC3E}">
        <p14:creationId xmlns:p14="http://schemas.microsoft.com/office/powerpoint/2010/main" val="3162493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4664"/>
            <a:ext cx="8229600" cy="5602627"/>
          </a:xfrm>
        </p:spPr>
        <p:txBody>
          <a:bodyPr/>
          <a:lstStyle/>
          <a:p>
            <a:pPr marL="109728" indent="0" algn="just">
              <a:lnSpc>
                <a:spcPct val="150000"/>
              </a:lnSpc>
              <a:buNone/>
            </a:pPr>
            <a:r>
              <a:rPr lang="pl-PL" dirty="0"/>
              <a:t>Ubezpieczony nabywa prawo do zasiłku chorobowego:</a:t>
            </a:r>
          </a:p>
          <a:p>
            <a:pPr algn="just">
              <a:lnSpc>
                <a:spcPct val="150000"/>
              </a:lnSpc>
            </a:pPr>
            <a:r>
              <a:rPr lang="pl-PL" dirty="0"/>
              <a:t>1)	po upływie 30 dni nieprzerwanego ubezpieczenia chorobowego - jeżeli podlega obowiązkowo temu ubezpieczeniu;</a:t>
            </a:r>
          </a:p>
          <a:p>
            <a:pPr algn="just">
              <a:lnSpc>
                <a:spcPct val="150000"/>
              </a:lnSpc>
            </a:pPr>
            <a:r>
              <a:rPr lang="pl-PL" dirty="0"/>
              <a:t>2)	po upływie 90 dni nieprzerwanego ubezpieczenia chorobowego - jeżeli jest ubezpieczony dobrowolnie.</a:t>
            </a:r>
          </a:p>
        </p:txBody>
      </p:sp>
    </p:spTree>
    <p:extLst>
      <p:ext uri="{BB962C8B-B14F-4D97-AF65-F5344CB8AC3E}">
        <p14:creationId xmlns:p14="http://schemas.microsoft.com/office/powerpoint/2010/main" val="345318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6120680"/>
          </a:xfrm>
        </p:spPr>
        <p:txBody>
          <a:bodyPr>
            <a:normAutofit/>
          </a:bodyPr>
          <a:lstStyle/>
          <a:p>
            <a:pPr marL="109728" indent="0" algn="just">
              <a:lnSpc>
                <a:spcPct val="150000"/>
              </a:lnSpc>
              <a:buNone/>
            </a:pPr>
            <a:r>
              <a:rPr lang="pl-PL" dirty="0" smtClean="0"/>
              <a:t>Do </a:t>
            </a:r>
            <a:r>
              <a:rPr lang="pl-PL" dirty="0"/>
              <a:t>okresów ubezpieczenia </a:t>
            </a:r>
            <a:r>
              <a:rPr lang="pl-PL" dirty="0" smtClean="0"/>
              <a:t>chorobowego </a:t>
            </a:r>
            <a:r>
              <a:rPr lang="pl-PL" dirty="0"/>
              <a:t>wlicza się poprzednie okresy ubezpieczenia chorobowego, jeżeli przerwa między nimi nie przekroczyła 30 dni lub była spowodowana urlopem wychowawczym, urlopem bezpłatnym albo odbywaniem czynnej służby wojskowej przez żołnierza niezawodowego.</a:t>
            </a:r>
          </a:p>
        </p:txBody>
      </p:sp>
    </p:spTree>
    <p:extLst>
      <p:ext uri="{BB962C8B-B14F-4D97-AF65-F5344CB8AC3E}">
        <p14:creationId xmlns:p14="http://schemas.microsoft.com/office/powerpoint/2010/main" val="6293780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0"/>
            <a:ext cx="9144000" cy="6858000"/>
          </a:xfrm>
        </p:spPr>
        <p:txBody>
          <a:bodyPr>
            <a:normAutofit fontScale="85000" lnSpcReduction="20000"/>
          </a:bodyPr>
          <a:lstStyle/>
          <a:p>
            <a:pPr marL="109728" indent="0" algn="just">
              <a:buNone/>
            </a:pPr>
            <a:r>
              <a:rPr lang="pl-PL" dirty="0" smtClean="0"/>
              <a:t>Od </a:t>
            </a:r>
            <a:r>
              <a:rPr lang="pl-PL" dirty="0"/>
              <a:t>pierwszego dnia ubezpieczenia chorobowego prawo do zasiłku chorobowego przysługuje:</a:t>
            </a:r>
          </a:p>
          <a:p>
            <a:pPr algn="just"/>
            <a:r>
              <a:rPr lang="pl-PL" dirty="0" smtClean="0"/>
              <a:t>absolwentom </a:t>
            </a:r>
            <a:r>
              <a:rPr lang="pl-PL" dirty="0"/>
              <a:t>szkół lub uczelni lub osobom, które zakończyły kształcenie w szkole doktorskiej, którzy zostali objęci ubezpieczeniem chorobowym lub przystąpili do ubezpieczenia chorobowego w ciągu 90 dni od dnia ukończenia szkoły lub uzyskania dyplomu ukończenia studiów, lub zakończenia kształcenia w szkole doktorskiej;</a:t>
            </a:r>
          </a:p>
          <a:p>
            <a:pPr algn="just"/>
            <a:r>
              <a:rPr lang="pl-PL" dirty="0" smtClean="0"/>
              <a:t>jeżeli </a:t>
            </a:r>
            <a:r>
              <a:rPr lang="pl-PL" dirty="0"/>
              <a:t>niezdolność do pracy spowodowana została wypadkiem w drodze do pracy lub z pracy;</a:t>
            </a:r>
          </a:p>
          <a:p>
            <a:pPr algn="just"/>
            <a:r>
              <a:rPr lang="pl-PL" dirty="0" smtClean="0"/>
              <a:t>ubezpieczonym </a:t>
            </a:r>
            <a:r>
              <a:rPr lang="pl-PL" dirty="0"/>
              <a:t>obowiązkowo, którzy mają wcześniejszy co najmniej 10-letni okres obowiązkowego ubezpieczenia chorobowego;</a:t>
            </a:r>
          </a:p>
          <a:p>
            <a:pPr algn="just"/>
            <a:r>
              <a:rPr lang="pl-PL" dirty="0" smtClean="0"/>
              <a:t>posłom </a:t>
            </a:r>
            <a:r>
              <a:rPr lang="pl-PL" dirty="0"/>
              <a:t>i senatorom, którzy przystąpili do ubezpieczenia chorobowego w ciągu 90 dni od ukończenia kadencji;</a:t>
            </a:r>
          </a:p>
          <a:p>
            <a:pPr algn="just"/>
            <a:r>
              <a:rPr lang="pl-PL" dirty="0" smtClean="0"/>
              <a:t>funkcjonariuszom </a:t>
            </a:r>
            <a:r>
              <a:rPr lang="pl-PL" dirty="0"/>
              <a:t>Służby Celnej, którzy przyjęli propozycję pracy na podstawie art. 165 ust. 7 i art. 167 ust. 2 ustawy z dnia 16 listopada 2016 r. - Przepisy wprowadzające ustawę o Krajowej Administracji Skarbowej </a:t>
            </a:r>
            <a:r>
              <a:rPr lang="pl-PL" dirty="0" smtClean="0"/>
              <a:t>i </a:t>
            </a:r>
            <a:r>
              <a:rPr lang="pl-PL" dirty="0"/>
              <a:t>stali się pracownikami w jednostkach organizacyjnych Krajowej Administracji Skarbowej.</a:t>
            </a:r>
          </a:p>
        </p:txBody>
      </p:sp>
    </p:spTree>
    <p:extLst>
      <p:ext uri="{BB962C8B-B14F-4D97-AF65-F5344CB8AC3E}">
        <p14:creationId xmlns:p14="http://schemas.microsoft.com/office/powerpoint/2010/main" val="36416613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algn="just"/>
            <a:r>
              <a:rPr lang="pl-PL" dirty="0" smtClean="0"/>
              <a:t>Zasiłek </a:t>
            </a:r>
            <a:r>
              <a:rPr lang="pl-PL" dirty="0"/>
              <a:t>chorobowy przysługuje ubezpieczonemu, który stał się niezdolny do pracy z powodu choroby w czasie trwania ubezpieczenia </a:t>
            </a:r>
            <a:r>
              <a:rPr lang="pl-PL" dirty="0" smtClean="0"/>
              <a:t>chorobowego. Na równi z niezdolnością do pracy z powodu choroby traktuje się niemożność wykonywania pracy.</a:t>
            </a:r>
          </a:p>
          <a:p>
            <a:pPr marL="109728" indent="0" algn="just">
              <a:buNone/>
            </a:pPr>
            <a:endParaRPr lang="pl-PL" dirty="0" smtClean="0"/>
          </a:p>
          <a:p>
            <a:pPr algn="just"/>
            <a:r>
              <a:rPr lang="pl-PL" dirty="0" smtClean="0"/>
              <a:t>Sytuacje zrównane z niezdolnością do pracy z powodu choroby (art. 6 ust. 2 ustawy zasiłkowej)</a:t>
            </a:r>
            <a:endParaRPr lang="pl-PL" dirty="0"/>
          </a:p>
        </p:txBody>
      </p:sp>
    </p:spTree>
    <p:extLst>
      <p:ext uri="{BB962C8B-B14F-4D97-AF65-F5344CB8AC3E}">
        <p14:creationId xmlns:p14="http://schemas.microsoft.com/office/powerpoint/2010/main" val="3314788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55000" lnSpcReduction="20000"/>
          </a:bodyPr>
          <a:lstStyle/>
          <a:p>
            <a:pPr marL="109728" indent="0" algn="just">
              <a:lnSpc>
                <a:spcPct val="170000"/>
              </a:lnSpc>
              <a:buNone/>
            </a:pPr>
            <a:r>
              <a:rPr lang="pl-PL" dirty="0" smtClean="0"/>
              <a:t>W myśl ary. 6 ust. 2 ustawy o świadczeniach pieniężnych z ubezpieczenia społecznego w razie choroby </a:t>
            </a:r>
            <a:r>
              <a:rPr lang="pl-PL" dirty="0"/>
              <a:t>i macierzyństwa </a:t>
            </a:r>
            <a:r>
              <a:rPr lang="pl-PL" dirty="0" smtClean="0"/>
              <a:t>na </a:t>
            </a:r>
            <a:r>
              <a:rPr lang="pl-PL" dirty="0"/>
              <a:t>równi z niezdolnością do pracy z powodu choroby traktuje się niemożność wykonywania pracy:</a:t>
            </a:r>
          </a:p>
          <a:p>
            <a:pPr marL="109728" indent="0" algn="just">
              <a:lnSpc>
                <a:spcPct val="170000"/>
              </a:lnSpc>
              <a:buNone/>
            </a:pPr>
            <a:r>
              <a:rPr lang="pl-PL" dirty="0"/>
              <a:t>1)	w wyniku decyzji wydanej przez właściwy organ albo uprawniony podmiot na podstawie przepisów o zapobieganiu oraz zwalczaniu zakażeń i chorób zakaźnych u ludzi;</a:t>
            </a:r>
          </a:p>
          <a:p>
            <a:pPr marL="109728" indent="0" algn="just">
              <a:lnSpc>
                <a:spcPct val="170000"/>
              </a:lnSpc>
              <a:buNone/>
            </a:pPr>
            <a:r>
              <a:rPr lang="pl-PL" dirty="0"/>
              <a:t>2)	z powodu przebywania w:</a:t>
            </a:r>
          </a:p>
          <a:p>
            <a:pPr marL="109728" indent="0" algn="just">
              <a:lnSpc>
                <a:spcPct val="170000"/>
              </a:lnSpc>
              <a:buNone/>
            </a:pPr>
            <a:r>
              <a:rPr lang="pl-PL" dirty="0"/>
              <a:t>a)	stacjonarnym zakładzie lecznictwa odwykowego w celu leczenia uzależnienia alkoholowego,</a:t>
            </a:r>
          </a:p>
          <a:p>
            <a:pPr marL="109728" indent="0" algn="just">
              <a:lnSpc>
                <a:spcPct val="170000"/>
              </a:lnSpc>
              <a:buNone/>
            </a:pPr>
            <a:r>
              <a:rPr lang="pl-PL" dirty="0"/>
              <a:t>b)	szpitalu albo innym zakładzie leczniczym podmiotu leczniczego wykonującego działalność leczniczą w rodzaju stacjonarne i całodobowe świadczenia zdrowotne w celu leczenia uzależnienia od środków odurzających lub substancji psychotropowych;</a:t>
            </a:r>
          </a:p>
          <a:p>
            <a:pPr marL="109728" indent="0" algn="just">
              <a:lnSpc>
                <a:spcPct val="170000"/>
              </a:lnSpc>
              <a:buNone/>
            </a:pPr>
            <a:r>
              <a:rPr lang="pl-PL" dirty="0"/>
              <a:t>3)	wskutek poddania się niezbędnym badaniom lekarskim przewidzianym dla kandydatów na dawców komórek, tkanek i narządów.</a:t>
            </a:r>
          </a:p>
        </p:txBody>
      </p:sp>
      <p:sp>
        <p:nvSpPr>
          <p:cNvPr id="3" name="Tytuł 2"/>
          <p:cNvSpPr>
            <a:spLocks noGrp="1"/>
          </p:cNvSpPr>
          <p:nvPr>
            <p:ph type="title"/>
          </p:nvPr>
        </p:nvSpPr>
        <p:spPr/>
        <p:txBody>
          <a:bodyPr>
            <a:normAutofit fontScale="90000"/>
          </a:bodyPr>
          <a:lstStyle/>
          <a:p>
            <a:pPr algn="ctr"/>
            <a:r>
              <a:rPr lang="pl-PL" dirty="0" smtClean="0"/>
              <a:t>Sytuacje zrównane z niezdolnością do pracy z powodu choroby</a:t>
            </a:r>
            <a:endParaRPr lang="pl-PL" dirty="0"/>
          </a:p>
        </p:txBody>
      </p:sp>
    </p:spTree>
    <p:extLst>
      <p:ext uri="{BB962C8B-B14F-4D97-AF65-F5344CB8AC3E}">
        <p14:creationId xmlns:p14="http://schemas.microsoft.com/office/powerpoint/2010/main" val="2145447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normAutofit fontScale="77500" lnSpcReduction="20000"/>
          </a:bodyPr>
          <a:lstStyle/>
          <a:p>
            <a:pPr marL="109728" indent="0" algn="just">
              <a:lnSpc>
                <a:spcPct val="160000"/>
              </a:lnSpc>
              <a:buNone/>
            </a:pPr>
            <a:r>
              <a:rPr lang="pl-PL" dirty="0" smtClean="0"/>
              <a:t>Akty prawne</a:t>
            </a:r>
          </a:p>
          <a:p>
            <a:pPr algn="just">
              <a:lnSpc>
                <a:spcPct val="160000"/>
              </a:lnSpc>
            </a:pPr>
            <a:r>
              <a:rPr lang="pl-PL" dirty="0" smtClean="0"/>
              <a:t>Ustawa z dnia 13 października 1998 r. o systemie ubezpieczeń społecznych;</a:t>
            </a:r>
          </a:p>
          <a:p>
            <a:pPr algn="just">
              <a:lnSpc>
                <a:spcPct val="160000"/>
              </a:lnSpc>
            </a:pPr>
            <a:r>
              <a:rPr lang="pl-PL" dirty="0" smtClean="0"/>
              <a:t>Ustawa z dnia 25 czerwca 1999 r. o świadczeniach pieniężnych z ubezpieczenia społecznego w razie choroby i macierzyństwa;</a:t>
            </a:r>
          </a:p>
          <a:p>
            <a:pPr algn="just">
              <a:lnSpc>
                <a:spcPct val="160000"/>
              </a:lnSpc>
            </a:pPr>
            <a:r>
              <a:rPr lang="pl-PL" dirty="0" smtClean="0"/>
              <a:t>Ustawa z dnia 30 października 2002 r. o ubezpieczeniu społecznym z tytułu wypadków przy pracy i chorób zawodowych;</a:t>
            </a:r>
          </a:p>
          <a:p>
            <a:pPr algn="just">
              <a:lnSpc>
                <a:spcPct val="160000"/>
              </a:lnSpc>
            </a:pPr>
            <a:r>
              <a:rPr lang="pl-PL" dirty="0" smtClean="0"/>
              <a:t>Ustawa z dnia 17 grudnia 1998 r. o emeryturach i rentach z Funduszu Ubezpieczeń Społecznych.</a:t>
            </a:r>
            <a:endParaRPr lang="pl-PL" dirty="0"/>
          </a:p>
        </p:txBody>
      </p:sp>
    </p:spTree>
    <p:extLst>
      <p:ext uri="{BB962C8B-B14F-4D97-AF65-F5344CB8AC3E}">
        <p14:creationId xmlns:p14="http://schemas.microsoft.com/office/powerpoint/2010/main" val="18055619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376672"/>
          </a:xfrm>
        </p:spPr>
        <p:txBody>
          <a:bodyPr>
            <a:normAutofit fontScale="70000" lnSpcReduction="20000"/>
          </a:bodyPr>
          <a:lstStyle/>
          <a:p>
            <a:pPr marL="109728" indent="0" algn="just">
              <a:lnSpc>
                <a:spcPct val="160000"/>
              </a:lnSpc>
              <a:buNone/>
            </a:pPr>
            <a:r>
              <a:rPr lang="pl-PL" dirty="0"/>
              <a:t>Zasiłek chorobowy przysługuje również osobie, która stała się niezdolna do pracy po ustaniu tytułu ubezpieczenia chorobowego, jeżeli niezdolność do pracy trwała bez przerwy co najmniej 30 dni i powstała:</a:t>
            </a:r>
          </a:p>
          <a:p>
            <a:pPr algn="just">
              <a:lnSpc>
                <a:spcPct val="160000"/>
              </a:lnSpc>
            </a:pPr>
            <a:endParaRPr lang="pl-PL" dirty="0"/>
          </a:p>
          <a:p>
            <a:pPr algn="just">
              <a:lnSpc>
                <a:spcPct val="160000"/>
              </a:lnSpc>
            </a:pPr>
            <a:r>
              <a:rPr lang="pl-PL" dirty="0" smtClean="0"/>
              <a:t>nie </a:t>
            </a:r>
            <a:r>
              <a:rPr lang="pl-PL" dirty="0"/>
              <a:t>później niż w ciągu 14 dni od ustania tytułu ubezpieczenia chorobowego;</a:t>
            </a:r>
          </a:p>
          <a:p>
            <a:pPr algn="just">
              <a:lnSpc>
                <a:spcPct val="160000"/>
              </a:lnSpc>
            </a:pPr>
            <a:r>
              <a:rPr lang="pl-PL" dirty="0" smtClean="0"/>
              <a:t>nie </a:t>
            </a:r>
            <a:r>
              <a:rPr lang="pl-PL" dirty="0"/>
              <a:t>później niż w ciągu 3 miesięcy od ustania tytułu ubezpieczenia chorobowego - w razie choroby zakaźnej, której okres wylęgania jest dłuższy niż 14 dni, lub innej choroby, której objawy chorobowe ujawniają się po okresie dłuższym niż 14 dni od początku choroby.</a:t>
            </a:r>
          </a:p>
        </p:txBody>
      </p:sp>
      <p:sp>
        <p:nvSpPr>
          <p:cNvPr id="3" name="Tytuł 2"/>
          <p:cNvSpPr>
            <a:spLocks noGrp="1"/>
          </p:cNvSpPr>
          <p:nvPr>
            <p:ph type="title"/>
          </p:nvPr>
        </p:nvSpPr>
        <p:spPr/>
        <p:txBody>
          <a:bodyPr>
            <a:normAutofit fontScale="90000"/>
          </a:bodyPr>
          <a:lstStyle/>
          <a:p>
            <a:pPr algn="ctr"/>
            <a:r>
              <a:rPr lang="pl-PL" dirty="0" smtClean="0"/>
              <a:t>Zasiłek chorobowy po ustaniu tytułu ubezpieczenia</a:t>
            </a:r>
            <a:endParaRPr lang="pl-PL" dirty="0"/>
          </a:p>
        </p:txBody>
      </p:sp>
    </p:spTree>
    <p:extLst>
      <p:ext uri="{BB962C8B-B14F-4D97-AF65-F5344CB8AC3E}">
        <p14:creationId xmlns:p14="http://schemas.microsoft.com/office/powerpoint/2010/main" val="3997798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10000"/>
          </a:bodyPr>
          <a:lstStyle/>
          <a:p>
            <a:pPr marL="109728" indent="0" algn="just">
              <a:lnSpc>
                <a:spcPct val="150000"/>
              </a:lnSpc>
              <a:buNone/>
            </a:pPr>
            <a:r>
              <a:rPr lang="pl-PL" dirty="0" smtClean="0"/>
              <a:t>Ubezpieczonym, którzy są pracownikami, zasiłek chorobowy przysługuje dopiero od trzydziestego czwartego dnia albo piętnastego dnia niezdolności do pracy (w przypadku pracownika, który ukończył 50 rok życia). Za pierwsze 33 dni niezdolności do pracy w roku kalendarzowym pracownik zachowuje prawo do wynagrodzenia chorobowego wypłacanego ze środków pracodawcy.  </a:t>
            </a:r>
            <a:endParaRPr lang="pl-PL" dirty="0"/>
          </a:p>
        </p:txBody>
      </p:sp>
      <p:sp>
        <p:nvSpPr>
          <p:cNvPr id="3" name="Tytuł 2"/>
          <p:cNvSpPr>
            <a:spLocks noGrp="1"/>
          </p:cNvSpPr>
          <p:nvPr>
            <p:ph type="title"/>
          </p:nvPr>
        </p:nvSpPr>
        <p:spPr/>
        <p:txBody>
          <a:bodyPr/>
          <a:lstStyle/>
          <a:p>
            <a:pPr algn="ctr"/>
            <a:r>
              <a:rPr lang="pl-PL" dirty="0" smtClean="0"/>
              <a:t>Wynagrodzenie chorobowe</a:t>
            </a:r>
            <a:endParaRPr lang="pl-PL" dirty="0"/>
          </a:p>
        </p:txBody>
      </p:sp>
    </p:spTree>
    <p:extLst>
      <p:ext uri="{BB962C8B-B14F-4D97-AF65-F5344CB8AC3E}">
        <p14:creationId xmlns:p14="http://schemas.microsoft.com/office/powerpoint/2010/main" val="584933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a:bodyPr>
          <a:lstStyle/>
          <a:p>
            <a:pPr marL="109728" indent="0" algn="just">
              <a:lnSpc>
                <a:spcPct val="150000"/>
              </a:lnSpc>
              <a:buNone/>
            </a:pPr>
            <a:r>
              <a:rPr lang="pl-PL" dirty="0"/>
              <a:t>Zasiłek chorobowy przysługuje przez okres trwania niezdolności do pracy z powodu choroby lub niemożności wykonywania pracy z przyczyn określonych w art. 6 ust. 2 - nie dłużej jednak niż przez 182 dni, a jeżeli niezdolność do pracy została spowodowana gruźlicą lub występuje w trakcie ciąży - nie dłużej niż przez 270 dni.</a:t>
            </a:r>
          </a:p>
        </p:txBody>
      </p:sp>
      <p:sp>
        <p:nvSpPr>
          <p:cNvPr id="3" name="Tytuł 2"/>
          <p:cNvSpPr>
            <a:spLocks noGrp="1"/>
          </p:cNvSpPr>
          <p:nvPr>
            <p:ph type="title"/>
          </p:nvPr>
        </p:nvSpPr>
        <p:spPr/>
        <p:txBody>
          <a:bodyPr/>
          <a:lstStyle/>
          <a:p>
            <a:pPr algn="ctr"/>
            <a:r>
              <a:rPr lang="pl-PL" dirty="0" smtClean="0"/>
              <a:t>Okres zasiłkowy</a:t>
            </a:r>
            <a:endParaRPr lang="pl-PL" dirty="0"/>
          </a:p>
        </p:txBody>
      </p:sp>
    </p:spTree>
    <p:extLst>
      <p:ext uri="{BB962C8B-B14F-4D97-AF65-F5344CB8AC3E}">
        <p14:creationId xmlns:p14="http://schemas.microsoft.com/office/powerpoint/2010/main" val="3632606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260648"/>
            <a:ext cx="8229600" cy="6480720"/>
          </a:xfrm>
        </p:spPr>
        <p:txBody>
          <a:bodyPr/>
          <a:lstStyle/>
          <a:p>
            <a:pPr algn="just"/>
            <a:r>
              <a:rPr lang="pl-PL" dirty="0" smtClean="0"/>
              <a:t>Do okresu zasiłkowego wlicza </a:t>
            </a:r>
            <a:r>
              <a:rPr lang="pl-PL" dirty="0"/>
              <a:t>się wszystkie okresy nieprzerwanej niezdolności do pracy, jak również okresy niemożności wykonywania pracy z przyczyn określonych w art. 6 ust. 2.</a:t>
            </a:r>
          </a:p>
          <a:p>
            <a:pPr algn="just"/>
            <a:r>
              <a:rPr lang="pl-PL" dirty="0" smtClean="0"/>
              <a:t>Do </a:t>
            </a:r>
            <a:r>
              <a:rPr lang="pl-PL" dirty="0"/>
              <a:t>okresu zasiłkowego wlicza się okresy poprzedniej niezdolności do pracy, spowodowanej tą samą chorobą, jeżeli przerwa pomiędzy ustaniem poprzedniej a powstaniem ponownej niezdolności do pracy nie przekraczała 60 dni</a:t>
            </a:r>
            <a:r>
              <a:rPr lang="pl-PL" dirty="0" smtClean="0"/>
              <a:t>.</a:t>
            </a:r>
          </a:p>
          <a:p>
            <a:pPr algn="just"/>
            <a:r>
              <a:rPr lang="pl-PL" dirty="0"/>
              <a:t>Do okresu zasiłkowego nie wlicza się okresu niezdolności do pracy przypadającego w okresach, o których mowa w art. 4 ust. 1.</a:t>
            </a:r>
          </a:p>
        </p:txBody>
      </p:sp>
    </p:spTree>
    <p:extLst>
      <p:ext uri="{BB962C8B-B14F-4D97-AF65-F5344CB8AC3E}">
        <p14:creationId xmlns:p14="http://schemas.microsoft.com/office/powerpoint/2010/main" val="1494175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332656"/>
            <a:ext cx="8229600" cy="6408712"/>
          </a:xfrm>
        </p:spPr>
        <p:txBody>
          <a:bodyPr>
            <a:normAutofit fontScale="55000" lnSpcReduction="20000"/>
          </a:bodyPr>
          <a:lstStyle/>
          <a:p>
            <a:pPr algn="just">
              <a:lnSpc>
                <a:spcPct val="170000"/>
              </a:lnSpc>
            </a:pPr>
            <a:r>
              <a:rPr lang="pl-PL" dirty="0"/>
              <a:t>Zasiłek chorobowy nie przysługuje za okresy niezdolności do pracy, w których ubezpieczony na podstawie przepisów o wynagradzaniu zachowuje prawo do wynagrodzenia. Okresy te wlicza się do okresu zasiłkowego.</a:t>
            </a:r>
          </a:p>
          <a:p>
            <a:pPr algn="just">
              <a:lnSpc>
                <a:spcPct val="170000"/>
              </a:lnSpc>
            </a:pPr>
            <a:r>
              <a:rPr lang="pl-PL" dirty="0" smtClean="0"/>
              <a:t>Zasiłek </a:t>
            </a:r>
            <a:r>
              <a:rPr lang="pl-PL" dirty="0"/>
              <a:t>chorobowy nie przysługuje również za okresy niezdolności do pracy przypadającej w czasie:</a:t>
            </a:r>
          </a:p>
          <a:p>
            <a:pPr marL="109728" indent="0" algn="just">
              <a:lnSpc>
                <a:spcPct val="170000"/>
              </a:lnSpc>
              <a:buNone/>
            </a:pPr>
            <a:r>
              <a:rPr lang="pl-PL" dirty="0"/>
              <a:t>1)	urlopu bezpłatnego;</a:t>
            </a:r>
          </a:p>
          <a:p>
            <a:pPr marL="109728" indent="0" algn="just">
              <a:lnSpc>
                <a:spcPct val="170000"/>
              </a:lnSpc>
              <a:buNone/>
            </a:pPr>
            <a:r>
              <a:rPr lang="pl-PL" dirty="0"/>
              <a:t>2)	urlopu wychowawczego;</a:t>
            </a:r>
          </a:p>
          <a:p>
            <a:pPr marL="109728" indent="0" algn="just">
              <a:lnSpc>
                <a:spcPct val="170000"/>
              </a:lnSpc>
              <a:buNone/>
            </a:pPr>
            <a:r>
              <a:rPr lang="pl-PL" dirty="0"/>
              <a:t>3)	tymczasowego aresztowania lub odbywania kary pozbawienia wolności, z wyjątkiem przypadków, w których prawo do zasiłku wynika z ubezpieczenia chorobowego osób wykonujących odpłatnie pracę na podstawie skierowania do pracy w czasie odbywania kary pozbawienia wolności lub tymczasowego aresztowania;</a:t>
            </a:r>
          </a:p>
          <a:p>
            <a:pPr marL="109728" indent="0" algn="just">
              <a:lnSpc>
                <a:spcPct val="170000"/>
              </a:lnSpc>
              <a:buNone/>
            </a:pPr>
            <a:r>
              <a:rPr lang="pl-PL" dirty="0"/>
              <a:t>4)	usprawiedliwionej nieobecności w pracy, o której mowa w art. </a:t>
            </a:r>
            <a:r>
              <a:rPr lang="pl-PL" dirty="0" smtClean="0"/>
              <a:t>63(2) </a:t>
            </a:r>
            <a:r>
              <a:rPr lang="pl-PL" dirty="0"/>
              <a:t>§ 8 ustawy z dnia 26 czerwca 1974 r. - Kodeks pracy </a:t>
            </a:r>
            <a:r>
              <a:rPr lang="pl-PL" dirty="0" smtClean="0"/>
              <a:t>. Przepisu tego </a:t>
            </a:r>
            <a:r>
              <a:rPr lang="pl-PL" dirty="0"/>
              <a:t>nie stosuje się, jeżeli niezdolność do pracy powstała do dnia śmierci pracodawcy i trwa nieprzerwanie po tym dniu.</a:t>
            </a:r>
          </a:p>
          <a:p>
            <a:pPr marL="109728" indent="0" algn="just">
              <a:lnSpc>
                <a:spcPct val="170000"/>
              </a:lnSpc>
              <a:buNone/>
            </a:pPr>
            <a:r>
              <a:rPr lang="pl-PL" dirty="0" smtClean="0"/>
              <a:t>Okresów </a:t>
            </a:r>
            <a:r>
              <a:rPr lang="pl-PL" dirty="0"/>
              <a:t>niezdolności do pracy, o których </a:t>
            </a:r>
            <a:r>
              <a:rPr lang="pl-PL" dirty="0" smtClean="0"/>
              <a:t>mowa powyżej, w </a:t>
            </a:r>
            <a:r>
              <a:rPr lang="pl-PL" dirty="0"/>
              <a:t>których zasiłek nie przysługuje, nie wlicza się do okresu zasiłkowego.</a:t>
            </a:r>
          </a:p>
        </p:txBody>
      </p:sp>
    </p:spTree>
    <p:extLst>
      <p:ext uri="{BB962C8B-B14F-4D97-AF65-F5344CB8AC3E}">
        <p14:creationId xmlns:p14="http://schemas.microsoft.com/office/powerpoint/2010/main" val="4072113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77500" lnSpcReduction="20000"/>
          </a:bodyPr>
          <a:lstStyle/>
          <a:p>
            <a:pPr marL="109728" indent="0" algn="just">
              <a:lnSpc>
                <a:spcPct val="150000"/>
              </a:lnSpc>
              <a:buNone/>
            </a:pPr>
            <a:r>
              <a:rPr lang="pl-PL" dirty="0" smtClean="0"/>
              <a:t>W przypadku zbiegu prawa do zasiłku chorobowego i wynagrodzenia za urlop pierwszeństwo ma prawo do zasiłku chorobowego. Co oznacza, że urlop zostanie przesunięty na inny okres.</a:t>
            </a:r>
          </a:p>
          <a:p>
            <a:pPr marL="109728" indent="0" algn="just">
              <a:lnSpc>
                <a:spcPct val="150000"/>
              </a:lnSpc>
              <a:buNone/>
            </a:pPr>
            <a:r>
              <a:rPr lang="pl-PL" dirty="0" smtClean="0"/>
              <a:t>Jeżeli </a:t>
            </a:r>
            <a:r>
              <a:rPr lang="pl-PL" dirty="0"/>
              <a:t>pracownik nie może rozpocząć urlopu w ustalonym terminie z przyczyn usprawiedliwiających nieobecność w pracy, a w szczególności z </a:t>
            </a:r>
            <a:r>
              <a:rPr lang="pl-PL" dirty="0" smtClean="0"/>
              <a:t>powodu czasowej </a:t>
            </a:r>
            <a:r>
              <a:rPr lang="pl-PL" dirty="0"/>
              <a:t>niezdolności do pracy wskutek </a:t>
            </a:r>
            <a:r>
              <a:rPr lang="pl-PL" dirty="0" smtClean="0"/>
              <a:t>choroby pracodawca </a:t>
            </a:r>
            <a:r>
              <a:rPr lang="pl-PL" dirty="0"/>
              <a:t>jest obowiązany przesunąć urlop na termin późniejszy</a:t>
            </a:r>
            <a:r>
              <a:rPr lang="pl-PL" dirty="0" smtClean="0"/>
              <a:t>.</a:t>
            </a:r>
          </a:p>
          <a:p>
            <a:pPr marL="109728" indent="0" algn="just">
              <a:lnSpc>
                <a:spcPct val="150000"/>
              </a:lnSpc>
              <a:buNone/>
            </a:pPr>
            <a:r>
              <a:rPr lang="pl-PL" dirty="0"/>
              <a:t>Część urlopu niewykorzystaną z </a:t>
            </a:r>
            <a:r>
              <a:rPr lang="pl-PL" dirty="0" smtClean="0"/>
              <a:t>powodu czasowej </a:t>
            </a:r>
            <a:r>
              <a:rPr lang="pl-PL" dirty="0"/>
              <a:t>niezdolności do pracy wskutek </a:t>
            </a:r>
            <a:r>
              <a:rPr lang="pl-PL" dirty="0" smtClean="0"/>
              <a:t>choroby pracodawca </a:t>
            </a:r>
            <a:r>
              <a:rPr lang="pl-PL" dirty="0"/>
              <a:t>jest obowiązany udzielić w terminie późniejszym.</a:t>
            </a:r>
          </a:p>
        </p:txBody>
      </p:sp>
      <p:sp>
        <p:nvSpPr>
          <p:cNvPr id="5" name="Tytuł 4"/>
          <p:cNvSpPr>
            <a:spLocks noGrp="1"/>
          </p:cNvSpPr>
          <p:nvPr>
            <p:ph type="title"/>
          </p:nvPr>
        </p:nvSpPr>
        <p:spPr/>
        <p:txBody>
          <a:bodyPr>
            <a:normAutofit fontScale="90000"/>
          </a:bodyPr>
          <a:lstStyle/>
          <a:p>
            <a:pPr algn="ctr"/>
            <a:r>
              <a:rPr lang="pl-PL" dirty="0" smtClean="0"/>
              <a:t>Zbieg prawa do zasiłku chorobowego i do wynagrodzenia za urlop</a:t>
            </a:r>
            <a:endParaRPr lang="pl-PL" dirty="0"/>
          </a:p>
        </p:txBody>
      </p:sp>
    </p:spTree>
    <p:extLst>
      <p:ext uri="{BB962C8B-B14F-4D97-AF65-F5344CB8AC3E}">
        <p14:creationId xmlns:p14="http://schemas.microsoft.com/office/powerpoint/2010/main" val="11028796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107504" y="0"/>
            <a:ext cx="8928992" cy="6669360"/>
          </a:xfrm>
        </p:spPr>
        <p:txBody>
          <a:bodyPr>
            <a:normAutofit fontScale="55000" lnSpcReduction="20000"/>
          </a:bodyPr>
          <a:lstStyle/>
          <a:p>
            <a:pPr marL="109728" indent="0" algn="just">
              <a:lnSpc>
                <a:spcPct val="170000"/>
              </a:lnSpc>
              <a:buNone/>
            </a:pPr>
            <a:r>
              <a:rPr lang="pl-PL" dirty="0" smtClean="0"/>
              <a:t>Zasiłek </a:t>
            </a:r>
            <a:r>
              <a:rPr lang="pl-PL" dirty="0"/>
              <a:t>chorobowy z tytułu niezdolności do pracy powstałej w czasie trwania ubezpieczenia chorobowego, jak i z tytułu niezdolności do pracy powstałej po ustaniu tytułu ubezpieczenia nie przysługuje za okres po ustaniu tytułu ubezpieczenia chorobowego, jeżeli osoba niezdolna do pracy:</a:t>
            </a:r>
          </a:p>
          <a:p>
            <a:pPr marL="109728" indent="0" algn="just">
              <a:lnSpc>
                <a:spcPct val="170000"/>
              </a:lnSpc>
              <a:buNone/>
            </a:pPr>
            <a:r>
              <a:rPr lang="pl-PL" dirty="0"/>
              <a:t>1)	ma ustalone prawo do emerytury lub renty z tytułu niezdolności do pracy;</a:t>
            </a:r>
          </a:p>
          <a:p>
            <a:pPr marL="109728" indent="0" algn="just">
              <a:lnSpc>
                <a:spcPct val="170000"/>
              </a:lnSpc>
              <a:buNone/>
            </a:pPr>
            <a:r>
              <a:rPr lang="pl-PL" dirty="0"/>
              <a:t>2)	kontynuuje działalność zarobkową lub podjęła działalność zarobkową stanowiącą tytuł do objęcia obowiązkowo lub dobrowolnie ubezpieczeniem chorobowym albo zapewniającą prawo do świadczeń za okres niezdolności do pracy z powodu choroby;</a:t>
            </a:r>
          </a:p>
          <a:p>
            <a:pPr marL="109728" indent="0" algn="just">
              <a:lnSpc>
                <a:spcPct val="170000"/>
              </a:lnSpc>
              <a:buNone/>
            </a:pPr>
            <a:r>
              <a:rPr lang="pl-PL" dirty="0"/>
              <a:t>3)	nie nabyła prawa do zasiłku w czasie ubezpieczenia, w przypadkach określonych w art. 4 ust. 1;</a:t>
            </a:r>
          </a:p>
          <a:p>
            <a:pPr marL="109728" indent="0" algn="just">
              <a:lnSpc>
                <a:spcPct val="170000"/>
              </a:lnSpc>
              <a:buNone/>
            </a:pPr>
            <a:r>
              <a:rPr lang="pl-PL" dirty="0"/>
              <a:t>4)	jest uprawniona do zasiłku dla bezrobotnych, zasiłku przedemerytalnego, świadczenia przedemerytalnego, rodzicielskiego świadczenia uzupełniającego lub nauczycielskiego świadczenia kompensacyjnego;</a:t>
            </a:r>
          </a:p>
          <a:p>
            <a:pPr marL="109728" indent="0" algn="just">
              <a:lnSpc>
                <a:spcPct val="170000"/>
              </a:lnSpc>
              <a:buNone/>
            </a:pPr>
            <a:r>
              <a:rPr lang="pl-PL" dirty="0"/>
              <a:t>5)	podlega obowiązkowo ubezpieczeniu społecznemu rolników określonemu w przepisach o ubezpieczeniu społecznym rolników.</a:t>
            </a:r>
          </a:p>
          <a:p>
            <a:pPr marL="109728" indent="0" algn="just">
              <a:lnSpc>
                <a:spcPct val="170000"/>
              </a:lnSpc>
              <a:buNone/>
            </a:pPr>
            <a:r>
              <a:rPr lang="pl-PL" dirty="0"/>
              <a:t>	</a:t>
            </a:r>
            <a:r>
              <a:rPr lang="pl-PL" dirty="0" smtClean="0"/>
              <a:t>Zasiłek </a:t>
            </a:r>
            <a:r>
              <a:rPr lang="pl-PL" dirty="0"/>
              <a:t>chorobowy nie przysługuje za okres niezdolności do pracy po ustaniu tytułu ubezpieczenia chorobowego, jeżeli ubezpieczenie to ustało po wyczerpaniu prawa do zasiłku chorobowego.</a:t>
            </a:r>
          </a:p>
        </p:txBody>
      </p:sp>
    </p:spTree>
    <p:extLst>
      <p:ext uri="{BB962C8B-B14F-4D97-AF65-F5344CB8AC3E}">
        <p14:creationId xmlns:p14="http://schemas.microsoft.com/office/powerpoint/2010/main" val="2509323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47500" lnSpcReduction="20000"/>
          </a:bodyPr>
          <a:lstStyle/>
          <a:p>
            <a:pPr algn="just">
              <a:lnSpc>
                <a:spcPct val="170000"/>
              </a:lnSpc>
            </a:pPr>
            <a:r>
              <a:rPr lang="pl-PL" dirty="0"/>
              <a:t>Miesięczny zasiłek </a:t>
            </a:r>
            <a:r>
              <a:rPr lang="pl-PL" dirty="0" smtClean="0"/>
              <a:t>chorobowy wynosi </a:t>
            </a:r>
            <a:r>
              <a:rPr lang="pl-PL" dirty="0"/>
              <a:t>80% podstawy wymiaru zasiłku.</a:t>
            </a:r>
          </a:p>
          <a:p>
            <a:pPr algn="just">
              <a:lnSpc>
                <a:spcPct val="170000"/>
              </a:lnSpc>
            </a:pPr>
            <a:r>
              <a:rPr lang="pl-PL" dirty="0" smtClean="0"/>
              <a:t>Miesięczny </a:t>
            </a:r>
            <a:r>
              <a:rPr lang="pl-PL" dirty="0"/>
              <a:t>zasiłek </a:t>
            </a:r>
            <a:r>
              <a:rPr lang="pl-PL" dirty="0" smtClean="0"/>
              <a:t>chorobowy za </a:t>
            </a:r>
            <a:r>
              <a:rPr lang="pl-PL" dirty="0"/>
              <a:t>okres pobytu w szpitalu wynosi 70% podstawy wymiaru zasiłku.</a:t>
            </a:r>
          </a:p>
          <a:p>
            <a:pPr algn="just">
              <a:lnSpc>
                <a:spcPct val="170000"/>
              </a:lnSpc>
            </a:pPr>
            <a:r>
              <a:rPr lang="pl-PL" dirty="0" smtClean="0"/>
              <a:t>Miesięczny </a:t>
            </a:r>
            <a:r>
              <a:rPr lang="pl-PL" dirty="0"/>
              <a:t>zasiłek chorobowy za okres pobytu w szpitalu od 15 do 33 dnia niezdolności do pracy w roku kalendarzowym w przypadku pracownika, który ukończył 50 rok życia, wynosi 80% podstawy wymiaru zasiłku.</a:t>
            </a:r>
          </a:p>
          <a:p>
            <a:pPr algn="just">
              <a:lnSpc>
                <a:spcPct val="170000"/>
              </a:lnSpc>
            </a:pPr>
            <a:r>
              <a:rPr lang="pl-PL" dirty="0" smtClean="0"/>
              <a:t>Miesięczny </a:t>
            </a:r>
            <a:r>
              <a:rPr lang="pl-PL" dirty="0"/>
              <a:t>zasiłek chorobowy wynosi 100% podstawy wymiaru zasiłku, jeżeli niezdolność do pracy lub niemożność wykonywania pracy, o której mowa w art. 6 ust. 2:</a:t>
            </a:r>
          </a:p>
          <a:p>
            <a:pPr marL="109728" indent="0" algn="just">
              <a:lnSpc>
                <a:spcPct val="170000"/>
              </a:lnSpc>
              <a:buNone/>
            </a:pPr>
            <a:r>
              <a:rPr lang="pl-PL" dirty="0"/>
              <a:t>1)	przypada w okresie ciąży;</a:t>
            </a:r>
          </a:p>
          <a:p>
            <a:pPr marL="109728" indent="0" algn="just">
              <a:lnSpc>
                <a:spcPct val="170000"/>
              </a:lnSpc>
              <a:buNone/>
            </a:pPr>
            <a:r>
              <a:rPr lang="pl-PL" dirty="0"/>
              <a:t>2)	powstała wskutek poddania się niezbędnym badaniom lekarskim przewidzianym dla kandydatów na dawców komórek, tkanek i narządów oraz zabiegowi pobrania komórek, tkanek i narządów;</a:t>
            </a:r>
          </a:p>
          <a:p>
            <a:pPr marL="109728" indent="0" algn="just">
              <a:lnSpc>
                <a:spcPct val="170000"/>
              </a:lnSpc>
              <a:buNone/>
            </a:pPr>
            <a:r>
              <a:rPr lang="pl-PL" dirty="0"/>
              <a:t>3)	powstała wskutek wypadku w drodze do pracy lub z pracy</a:t>
            </a:r>
          </a:p>
        </p:txBody>
      </p:sp>
      <p:sp>
        <p:nvSpPr>
          <p:cNvPr id="4" name="Tytuł 3"/>
          <p:cNvSpPr>
            <a:spLocks noGrp="1"/>
          </p:cNvSpPr>
          <p:nvPr>
            <p:ph type="title"/>
          </p:nvPr>
        </p:nvSpPr>
        <p:spPr/>
        <p:txBody>
          <a:bodyPr/>
          <a:lstStyle/>
          <a:p>
            <a:pPr algn="ctr"/>
            <a:r>
              <a:rPr lang="pl-PL" dirty="0" smtClean="0"/>
              <a:t>Wysokość zasiłku chorobowego</a:t>
            </a:r>
            <a:endParaRPr lang="pl-PL" dirty="0"/>
          </a:p>
        </p:txBody>
      </p:sp>
    </p:spTree>
    <p:extLst>
      <p:ext uri="{BB962C8B-B14F-4D97-AF65-F5344CB8AC3E}">
        <p14:creationId xmlns:p14="http://schemas.microsoft.com/office/powerpoint/2010/main" val="3501856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88640"/>
            <a:ext cx="8229600" cy="6669360"/>
          </a:xfrm>
        </p:spPr>
        <p:txBody>
          <a:bodyPr/>
          <a:lstStyle/>
          <a:p>
            <a:pPr marL="109728" indent="0" algn="just">
              <a:buNone/>
            </a:pPr>
            <a:r>
              <a:rPr lang="pl-PL" dirty="0"/>
              <a:t>Ubezpieczonemu będącemu pracownikiem, odsuniętemu od pracy </a:t>
            </a:r>
            <a:r>
              <a:rPr lang="pl-PL" dirty="0" smtClean="0"/>
              <a:t>w wyniku decyzji wydanej przez właściwy organ albo uprawniony podmiot na podstawie przepisów o zapobieganiu oraz zwalczaniu zakażeń i chorób zakaźnych u ludzi z </a:t>
            </a:r>
            <a:r>
              <a:rPr lang="pl-PL" dirty="0"/>
              <a:t>powodu podejrzenia o nosicielstwo zarazków choroby zakaźnej, zasiłek chorobowy nie przysługuje, jeżeli nie podjął proponowanej mu przez pracodawcę innej pracy niezabronionej takim osobom, odpowiadającej jego kwalifikacjom zawodowym lub którą może wykonywać po uprzednim przeszkoleniu.</a:t>
            </a:r>
          </a:p>
        </p:txBody>
      </p:sp>
    </p:spTree>
    <p:extLst>
      <p:ext uri="{BB962C8B-B14F-4D97-AF65-F5344CB8AC3E}">
        <p14:creationId xmlns:p14="http://schemas.microsoft.com/office/powerpoint/2010/main" val="39216757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548680"/>
            <a:ext cx="8229600" cy="5458611"/>
          </a:xfrm>
        </p:spPr>
        <p:txBody>
          <a:bodyPr/>
          <a:lstStyle/>
          <a:p>
            <a:pPr marL="109728" indent="0" algn="just">
              <a:lnSpc>
                <a:spcPct val="150000"/>
              </a:lnSpc>
              <a:buNone/>
            </a:pPr>
            <a:r>
              <a:rPr lang="pl-PL" dirty="0"/>
              <a:t>Zasiłek chorobowy nie przysługuje ubezpieczonemu za cały okres niezdolności do pracy, jeżeli niezdolność ta spowodowana została w wyniku umyślnego przestępstwa lub wykroczenia popełnionego przez tego ubezpieczonego.</a:t>
            </a:r>
          </a:p>
          <a:p>
            <a:pPr marL="109728" indent="0" algn="just">
              <a:lnSpc>
                <a:spcPct val="150000"/>
              </a:lnSpc>
              <a:buNone/>
            </a:pPr>
            <a:r>
              <a:rPr lang="pl-PL" dirty="0" smtClean="0"/>
              <a:t>Okoliczności te stwierdza </a:t>
            </a:r>
            <a:r>
              <a:rPr lang="pl-PL" dirty="0"/>
              <a:t>się na podstawie prawomocnego orzeczenia sądu.</a:t>
            </a:r>
          </a:p>
        </p:txBody>
      </p:sp>
    </p:spTree>
    <p:extLst>
      <p:ext uri="{BB962C8B-B14F-4D97-AF65-F5344CB8AC3E}">
        <p14:creationId xmlns:p14="http://schemas.microsoft.com/office/powerpoint/2010/main" val="3266647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04664"/>
            <a:ext cx="8229600" cy="5602627"/>
          </a:xfrm>
        </p:spPr>
        <p:txBody>
          <a:bodyPr/>
          <a:lstStyle/>
          <a:p>
            <a:pPr marL="109728" indent="0" algn="just">
              <a:lnSpc>
                <a:spcPct val="150000"/>
              </a:lnSpc>
              <a:buNone/>
            </a:pPr>
            <a:r>
              <a:rPr lang="pl-PL" dirty="0" smtClean="0"/>
              <a:t>Literatura: </a:t>
            </a:r>
          </a:p>
          <a:p>
            <a:pPr algn="just">
              <a:lnSpc>
                <a:spcPct val="150000"/>
              </a:lnSpc>
            </a:pPr>
            <a:r>
              <a:rPr lang="pl-PL" dirty="0" smtClean="0"/>
              <a:t>„Pojęcie i konstrukcje prawne ubezpieczenia społecznego”-  </a:t>
            </a:r>
            <a:r>
              <a:rPr lang="pl-PL" dirty="0" err="1" smtClean="0"/>
              <a:t>Inetta</a:t>
            </a:r>
            <a:r>
              <a:rPr lang="pl-PL" dirty="0" smtClean="0"/>
              <a:t> Jędrasik – Jankowska </a:t>
            </a:r>
          </a:p>
          <a:p>
            <a:pPr algn="just">
              <a:lnSpc>
                <a:spcPct val="150000"/>
              </a:lnSpc>
            </a:pPr>
            <a:r>
              <a:rPr lang="pl-PL" dirty="0" smtClean="0"/>
              <a:t>„Zbiór kazusów z prawa socjalnego” – redakcja naukowa Renata Babińska – Górecka, Karolina Stopka </a:t>
            </a:r>
            <a:endParaRPr lang="pl-PL" dirty="0"/>
          </a:p>
        </p:txBody>
      </p:sp>
    </p:spTree>
    <p:extLst>
      <p:ext uri="{BB962C8B-B14F-4D97-AF65-F5344CB8AC3E}">
        <p14:creationId xmlns:p14="http://schemas.microsoft.com/office/powerpoint/2010/main" val="16011518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lstStyle/>
          <a:p>
            <a:pPr marL="109728" indent="0" algn="just">
              <a:lnSpc>
                <a:spcPct val="150000"/>
              </a:lnSpc>
              <a:buNone/>
            </a:pPr>
            <a:r>
              <a:rPr lang="pl-PL" dirty="0"/>
              <a:t>Ubezpieczonemu, którego niezdolność do pracy spowodowana została nadużyciem alkoholu, zasiłek chorobowy nie przysługuje za okres pierwszych 5 dni tej niezdolności.</a:t>
            </a:r>
          </a:p>
        </p:txBody>
      </p:sp>
    </p:spTree>
    <p:extLst>
      <p:ext uri="{BB962C8B-B14F-4D97-AF65-F5344CB8AC3E}">
        <p14:creationId xmlns:p14="http://schemas.microsoft.com/office/powerpoint/2010/main" val="10880804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normAutofit fontScale="92500"/>
          </a:bodyPr>
          <a:lstStyle/>
          <a:p>
            <a:pPr marL="109728" indent="0" algn="just">
              <a:lnSpc>
                <a:spcPct val="150000"/>
              </a:lnSpc>
              <a:buNone/>
            </a:pPr>
            <a:r>
              <a:rPr lang="pl-PL" dirty="0" smtClean="0"/>
              <a:t>Ubezpieczony </a:t>
            </a:r>
            <a:r>
              <a:rPr lang="pl-PL" dirty="0"/>
              <a:t>wykonujący w okresie orzeczonej niezdolności do pracy pracę zarobkową lub wykorzystujący zwolnienie od pracy w sposób niezgodny z celem tego zwolnienia traci prawo do zasiłku chorobowego za cały okres tego zwolnienia</a:t>
            </a:r>
            <a:r>
              <a:rPr lang="pl-PL" dirty="0" smtClean="0"/>
              <a:t>.</a:t>
            </a:r>
          </a:p>
          <a:p>
            <a:pPr marL="109728" indent="0" algn="just">
              <a:lnSpc>
                <a:spcPct val="150000"/>
              </a:lnSpc>
              <a:buNone/>
            </a:pPr>
            <a:endParaRPr lang="pl-PL" dirty="0"/>
          </a:p>
          <a:p>
            <a:pPr marL="109728" indent="0" algn="just">
              <a:lnSpc>
                <a:spcPct val="150000"/>
              </a:lnSpc>
              <a:buNone/>
            </a:pPr>
            <a:r>
              <a:rPr lang="pl-PL" dirty="0" smtClean="0"/>
              <a:t>Zasiłek </a:t>
            </a:r>
            <a:r>
              <a:rPr lang="pl-PL" dirty="0"/>
              <a:t>chorobowy nie przysługuje w przypadku, gdy zaświadczenie lekarskie zostało sfałszowane.</a:t>
            </a:r>
          </a:p>
        </p:txBody>
      </p:sp>
    </p:spTree>
    <p:extLst>
      <p:ext uri="{BB962C8B-B14F-4D97-AF65-F5344CB8AC3E}">
        <p14:creationId xmlns:p14="http://schemas.microsoft.com/office/powerpoint/2010/main" val="26189222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a:bodyPr>
          <a:lstStyle/>
          <a:p>
            <a:pPr marL="109728" indent="0" algn="just">
              <a:buNone/>
            </a:pPr>
            <a:r>
              <a:rPr lang="pl-PL" dirty="0"/>
              <a:t>I.  I. Jędrasik-Jankowska, Pojęcia i konstrukcje prawne ubezpieczenia społecznego, Warszawa 2018</a:t>
            </a:r>
          </a:p>
          <a:p>
            <a:pPr marL="109728" indent="0" algn="just">
              <a:buNone/>
            </a:pPr>
            <a:r>
              <a:rPr lang="pl-PL" dirty="0"/>
              <a:t>II. Ustawa z dnia 25 czerwca 1999 r. o świadczeniach pieniężnych z ubezpieczenia społecznego w razie choroby i macierzyństwa, Dz. U. 2019 poz. 645 ze zm.</a:t>
            </a:r>
          </a:p>
          <a:p>
            <a:pPr marL="109728" indent="0" algn="just">
              <a:buNone/>
            </a:pPr>
            <a:r>
              <a:rPr lang="pl-PL" dirty="0"/>
              <a:t>III. Ustawa z dnia 26 czerwca 1974 r. – Kodeks pracy, Dz. U. 2019 poz. 1040 ze zm.</a:t>
            </a:r>
          </a:p>
          <a:p>
            <a:endParaRPr lang="pl-PL" dirty="0"/>
          </a:p>
        </p:txBody>
      </p:sp>
      <p:sp>
        <p:nvSpPr>
          <p:cNvPr id="3" name="Tytuł 2"/>
          <p:cNvSpPr>
            <a:spLocks noGrp="1"/>
          </p:cNvSpPr>
          <p:nvPr>
            <p:ph type="title"/>
          </p:nvPr>
        </p:nvSpPr>
        <p:spPr/>
        <p:txBody>
          <a:bodyPr/>
          <a:lstStyle/>
          <a:p>
            <a:r>
              <a:rPr lang="pl-PL" dirty="0" smtClean="0"/>
              <a:t>Opracowane na podstawie</a:t>
            </a:r>
            <a:endParaRPr lang="pl-PL" dirty="0"/>
          </a:p>
        </p:txBody>
      </p:sp>
    </p:spTree>
    <p:extLst>
      <p:ext uri="{BB962C8B-B14F-4D97-AF65-F5344CB8AC3E}">
        <p14:creationId xmlns:p14="http://schemas.microsoft.com/office/powerpoint/2010/main" val="20959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476672"/>
            <a:ext cx="8229600" cy="5530619"/>
          </a:xfrm>
        </p:spPr>
        <p:txBody>
          <a:bodyPr/>
          <a:lstStyle/>
          <a:p>
            <a:pPr marL="109728" indent="0">
              <a:buNone/>
            </a:pPr>
            <a:r>
              <a:rPr lang="pl-PL" dirty="0" smtClean="0"/>
              <a:t>Ubezpieczenia </a:t>
            </a:r>
            <a:r>
              <a:rPr lang="pl-PL" dirty="0"/>
              <a:t>społeczne obejmują:</a:t>
            </a:r>
          </a:p>
          <a:p>
            <a:endParaRPr lang="pl-PL" dirty="0"/>
          </a:p>
          <a:p>
            <a:pPr>
              <a:lnSpc>
                <a:spcPct val="150000"/>
              </a:lnSpc>
            </a:pPr>
            <a:r>
              <a:rPr lang="pl-PL" dirty="0" smtClean="0"/>
              <a:t>ubezpieczenie </a:t>
            </a:r>
            <a:r>
              <a:rPr lang="pl-PL" dirty="0"/>
              <a:t>emerytalne;</a:t>
            </a:r>
          </a:p>
          <a:p>
            <a:pPr>
              <a:lnSpc>
                <a:spcPct val="150000"/>
              </a:lnSpc>
            </a:pPr>
            <a:r>
              <a:rPr lang="pl-PL" dirty="0" smtClean="0"/>
              <a:t>ubezpieczenia </a:t>
            </a:r>
            <a:r>
              <a:rPr lang="pl-PL" dirty="0"/>
              <a:t>rentowe;</a:t>
            </a:r>
          </a:p>
          <a:p>
            <a:pPr>
              <a:lnSpc>
                <a:spcPct val="150000"/>
              </a:lnSpc>
            </a:pPr>
            <a:r>
              <a:rPr lang="pl-PL" dirty="0" smtClean="0"/>
              <a:t>ubezpieczenie </a:t>
            </a:r>
            <a:r>
              <a:rPr lang="pl-PL" dirty="0"/>
              <a:t>w razie choroby i </a:t>
            </a:r>
            <a:r>
              <a:rPr lang="pl-PL" dirty="0" smtClean="0"/>
              <a:t>macierzyństwa;</a:t>
            </a:r>
          </a:p>
          <a:p>
            <a:pPr>
              <a:lnSpc>
                <a:spcPct val="150000"/>
              </a:lnSpc>
            </a:pPr>
            <a:r>
              <a:rPr lang="pl-PL" dirty="0" smtClean="0"/>
              <a:t>ubezpieczenie </a:t>
            </a:r>
            <a:r>
              <a:rPr lang="pl-PL" dirty="0"/>
              <a:t>z tytułu wypadków przy pracy i chorób </a:t>
            </a:r>
            <a:r>
              <a:rPr lang="pl-PL" dirty="0" smtClean="0"/>
              <a:t>zawodowych</a:t>
            </a:r>
            <a:r>
              <a:rPr lang="pl-PL" dirty="0"/>
              <a:t>;</a:t>
            </a:r>
          </a:p>
        </p:txBody>
      </p:sp>
    </p:spTree>
    <p:extLst>
      <p:ext uri="{BB962C8B-B14F-4D97-AF65-F5344CB8AC3E}">
        <p14:creationId xmlns:p14="http://schemas.microsoft.com/office/powerpoint/2010/main" val="2590479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normAutofit fontScale="92500" lnSpcReduction="20000"/>
          </a:bodyPr>
          <a:lstStyle/>
          <a:p>
            <a:pPr algn="just">
              <a:lnSpc>
                <a:spcPct val="150000"/>
              </a:lnSpc>
            </a:pPr>
            <a:r>
              <a:rPr lang="pl-PL" dirty="0" smtClean="0"/>
              <a:t>Niezdolność do pracy z powodu choroby</a:t>
            </a:r>
          </a:p>
          <a:p>
            <a:pPr algn="just">
              <a:lnSpc>
                <a:spcPct val="150000"/>
              </a:lnSpc>
            </a:pPr>
            <a:r>
              <a:rPr lang="pl-PL" dirty="0" smtClean="0"/>
              <a:t>Sytuacje zrównane z niezdolnością do pracy z powodu choroby</a:t>
            </a:r>
          </a:p>
          <a:p>
            <a:pPr algn="just">
              <a:lnSpc>
                <a:spcPct val="150000"/>
              </a:lnSpc>
            </a:pPr>
            <a:r>
              <a:rPr lang="pl-PL" dirty="0" smtClean="0"/>
              <a:t>Zmniejszona sprawność do pracy</a:t>
            </a:r>
          </a:p>
          <a:p>
            <a:pPr algn="just">
              <a:lnSpc>
                <a:spcPct val="150000"/>
              </a:lnSpc>
            </a:pPr>
            <a:r>
              <a:rPr lang="pl-PL" dirty="0" smtClean="0"/>
              <a:t>Przerwa w pracy w związku z urodzeniem dziecka</a:t>
            </a:r>
          </a:p>
          <a:p>
            <a:pPr algn="just">
              <a:lnSpc>
                <a:spcPct val="150000"/>
              </a:lnSpc>
            </a:pPr>
            <a:r>
              <a:rPr lang="pl-PL" dirty="0" smtClean="0"/>
              <a:t>Konieczność opieki nad dzieckiem lub innym chorym członkiem rodziny</a:t>
            </a:r>
            <a:endParaRPr lang="pl-PL" dirty="0"/>
          </a:p>
        </p:txBody>
      </p:sp>
      <p:sp>
        <p:nvSpPr>
          <p:cNvPr id="3" name="Tytuł 2"/>
          <p:cNvSpPr>
            <a:spLocks noGrp="1"/>
          </p:cNvSpPr>
          <p:nvPr>
            <p:ph type="title"/>
          </p:nvPr>
        </p:nvSpPr>
        <p:spPr/>
        <p:txBody>
          <a:bodyPr>
            <a:normAutofit fontScale="90000"/>
          </a:bodyPr>
          <a:lstStyle/>
          <a:p>
            <a:pPr algn="ctr"/>
            <a:r>
              <a:rPr lang="pl-PL" dirty="0" smtClean="0"/>
              <a:t>Ryzyko w ubezpieczeniu chorobowym</a:t>
            </a:r>
            <a:endParaRPr lang="pl-PL" dirty="0"/>
          </a:p>
        </p:txBody>
      </p:sp>
    </p:spTree>
    <p:extLst>
      <p:ext uri="{BB962C8B-B14F-4D97-AF65-F5344CB8AC3E}">
        <p14:creationId xmlns:p14="http://schemas.microsoft.com/office/powerpoint/2010/main" val="2346378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16632"/>
            <a:ext cx="9144000" cy="6741368"/>
          </a:xfrm>
        </p:spPr>
        <p:txBody>
          <a:bodyPr>
            <a:normAutofit/>
          </a:bodyPr>
          <a:lstStyle/>
          <a:p>
            <a:pPr marL="109728" indent="0" algn="just">
              <a:lnSpc>
                <a:spcPct val="150000"/>
              </a:lnSpc>
              <a:buNone/>
            </a:pPr>
            <a:r>
              <a:rPr lang="pl-PL" dirty="0" smtClean="0"/>
              <a:t>Jeżeli spowodowana chorobą przeszkoda w wykonywaniu pracy ma charakter czasowy, to świadczeniem zabezpieczającym tę sytuację jest zasiłek chorobowy i świadczenie rehabilitacyjne. Sytuacja, gdy skutkiem choroby jest zmniejszenie sprawności do pracy i związane z tym obniżenie się zarobków, chroniona jest zasiłkiem wyrównawczym. Na wypadek zaś, gdy wpływ ten nabierze charakteru trwałego, prawo przewiduje świadczenia w postaci renty z ubezpieczenia rentowego lub wypadkowego.  </a:t>
            </a:r>
            <a:endParaRPr lang="pl-PL" dirty="0"/>
          </a:p>
        </p:txBody>
      </p:sp>
    </p:spTree>
    <p:extLst>
      <p:ext uri="{BB962C8B-B14F-4D97-AF65-F5344CB8AC3E}">
        <p14:creationId xmlns:p14="http://schemas.microsoft.com/office/powerpoint/2010/main" val="58062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p:txBody>
          <a:bodyPr/>
          <a:lstStyle/>
          <a:p>
            <a:pPr marL="109728" indent="0" algn="just">
              <a:lnSpc>
                <a:spcPct val="150000"/>
              </a:lnSpc>
              <a:buNone/>
            </a:pPr>
            <a:r>
              <a:rPr lang="pl-PL" dirty="0" smtClean="0"/>
              <a:t>Niezdolność do pracy z powodu choroby – czasowa niezdolność do pracy aktualnie wykonywanej.</a:t>
            </a:r>
            <a:endParaRPr lang="pl-PL" dirty="0"/>
          </a:p>
        </p:txBody>
      </p:sp>
      <p:sp>
        <p:nvSpPr>
          <p:cNvPr id="3" name="Tytuł 2"/>
          <p:cNvSpPr>
            <a:spLocks noGrp="1"/>
          </p:cNvSpPr>
          <p:nvPr>
            <p:ph type="title"/>
          </p:nvPr>
        </p:nvSpPr>
        <p:spPr/>
        <p:txBody>
          <a:bodyPr>
            <a:normAutofit fontScale="90000"/>
          </a:bodyPr>
          <a:lstStyle/>
          <a:p>
            <a:pPr algn="ctr"/>
            <a:r>
              <a:rPr lang="pl-PL" dirty="0" smtClean="0"/>
              <a:t>Niezdolność do pracy z powodu choroby</a:t>
            </a:r>
            <a:endParaRPr lang="pl-PL" dirty="0"/>
          </a:p>
        </p:txBody>
      </p:sp>
    </p:spTree>
    <p:extLst>
      <p:ext uri="{BB962C8B-B14F-4D97-AF65-F5344CB8AC3E}">
        <p14:creationId xmlns:p14="http://schemas.microsoft.com/office/powerpoint/2010/main" val="61360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0" y="1481328"/>
            <a:ext cx="9144000" cy="5376672"/>
          </a:xfrm>
        </p:spPr>
        <p:txBody>
          <a:bodyPr>
            <a:normAutofit fontScale="55000" lnSpcReduction="20000"/>
          </a:bodyPr>
          <a:lstStyle/>
          <a:p>
            <a:pPr marL="109728" indent="0" algn="just">
              <a:lnSpc>
                <a:spcPct val="170000"/>
              </a:lnSpc>
              <a:buNone/>
            </a:pPr>
            <a:r>
              <a:rPr lang="pl-PL" dirty="0"/>
              <a:t>W myśl ary. 6 ust. 2 ustawy o świadczeniach pieniężnych z ubezpieczenia społecznego w razie choroby i macierzyństwa na równi z niezdolnością do pracy z powodu choroby traktuje się niemożność wykonywania pracy:</a:t>
            </a:r>
          </a:p>
          <a:p>
            <a:pPr marL="109728" indent="0" algn="just">
              <a:lnSpc>
                <a:spcPct val="170000"/>
              </a:lnSpc>
              <a:buNone/>
            </a:pPr>
            <a:r>
              <a:rPr lang="pl-PL" dirty="0"/>
              <a:t>1)	w wyniku decyzji wydanej przez właściwy organ albo uprawniony podmiot na podstawie przepisów o zapobieganiu oraz zwalczaniu zakażeń i chorób zakaźnych u ludzi;</a:t>
            </a:r>
          </a:p>
          <a:p>
            <a:pPr marL="109728" indent="0" algn="just">
              <a:lnSpc>
                <a:spcPct val="170000"/>
              </a:lnSpc>
              <a:buNone/>
            </a:pPr>
            <a:r>
              <a:rPr lang="pl-PL" dirty="0"/>
              <a:t>2)	z powodu przebywania w:</a:t>
            </a:r>
          </a:p>
          <a:p>
            <a:pPr marL="109728" indent="0" algn="just">
              <a:lnSpc>
                <a:spcPct val="170000"/>
              </a:lnSpc>
              <a:buNone/>
            </a:pPr>
            <a:r>
              <a:rPr lang="pl-PL" dirty="0"/>
              <a:t>a)	stacjonarnym zakładzie lecznictwa odwykowego w celu leczenia uzależnienia alkoholowego,</a:t>
            </a:r>
          </a:p>
          <a:p>
            <a:pPr marL="109728" indent="0" algn="just">
              <a:lnSpc>
                <a:spcPct val="170000"/>
              </a:lnSpc>
              <a:buNone/>
            </a:pPr>
            <a:r>
              <a:rPr lang="pl-PL" dirty="0"/>
              <a:t>b)	szpitalu albo innym zakładzie leczniczym podmiotu leczniczego wykonującego działalność leczniczą w rodzaju stacjonarne i całodobowe świadczenia zdrowotne w celu leczenia uzależnienia od środków odurzających lub substancji psychotropowych;</a:t>
            </a:r>
          </a:p>
          <a:p>
            <a:pPr marL="109728" indent="0" algn="just">
              <a:lnSpc>
                <a:spcPct val="170000"/>
              </a:lnSpc>
              <a:buNone/>
            </a:pPr>
            <a:r>
              <a:rPr lang="pl-PL" dirty="0"/>
              <a:t>3)	wskutek poddania się niezbędnym badaniom lekarskim przewidzianym dla kandydatów na dawców komórek, tkanek i narządów.</a:t>
            </a:r>
          </a:p>
          <a:p>
            <a:endParaRPr lang="pl-PL" dirty="0"/>
          </a:p>
        </p:txBody>
      </p:sp>
      <p:sp>
        <p:nvSpPr>
          <p:cNvPr id="3" name="Tytuł 2"/>
          <p:cNvSpPr>
            <a:spLocks noGrp="1"/>
          </p:cNvSpPr>
          <p:nvPr>
            <p:ph type="title"/>
          </p:nvPr>
        </p:nvSpPr>
        <p:spPr/>
        <p:txBody>
          <a:bodyPr>
            <a:normAutofit fontScale="90000"/>
          </a:bodyPr>
          <a:lstStyle/>
          <a:p>
            <a:pPr algn="ctr"/>
            <a:r>
              <a:rPr lang="pl-PL" dirty="0" smtClean="0"/>
              <a:t>Sytuacja zrównana z niezdolnością do pracy z powodu choroby</a:t>
            </a:r>
            <a:endParaRPr lang="pl-PL" dirty="0"/>
          </a:p>
        </p:txBody>
      </p:sp>
    </p:spTree>
    <p:extLst>
      <p:ext uri="{BB962C8B-B14F-4D97-AF65-F5344CB8AC3E}">
        <p14:creationId xmlns:p14="http://schemas.microsoft.com/office/powerpoint/2010/main" val="1003165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457200" y="1481328"/>
            <a:ext cx="8229600" cy="5188032"/>
          </a:xfrm>
        </p:spPr>
        <p:txBody>
          <a:bodyPr/>
          <a:lstStyle/>
          <a:p>
            <a:pPr marL="109728" indent="0">
              <a:buNone/>
            </a:pPr>
            <a:r>
              <a:rPr lang="pl-PL" dirty="0" smtClean="0"/>
              <a:t>Ryzykiem ubezpieczeniowym jest przerwa w pracy w związku z:</a:t>
            </a:r>
          </a:p>
          <a:p>
            <a:r>
              <a:rPr lang="pl-PL" dirty="0"/>
              <a:t>u</a:t>
            </a:r>
            <a:r>
              <a:rPr lang="pl-PL" dirty="0" smtClean="0"/>
              <a:t>rodzeniem dziecka;</a:t>
            </a:r>
          </a:p>
          <a:p>
            <a:r>
              <a:rPr lang="pl-PL" dirty="0"/>
              <a:t>p</a:t>
            </a:r>
            <a:r>
              <a:rPr lang="pl-PL" dirty="0" smtClean="0"/>
              <a:t>rzyjęcie na wychowanie dziecka w wieku do 7. roku życia, a w przypadku dziecka, wobec którego podjęto decyzję o odroczeniu obowiązku szkolnego – do 10. roku życia i wystąpienia do sądu opiekuńczego w sprawie jego przysposobienia albo przyjęcia wyżej określonego dziecka na wychowanie w ramach rodziny zastępczej.</a:t>
            </a:r>
            <a:endParaRPr lang="pl-PL" dirty="0"/>
          </a:p>
        </p:txBody>
      </p:sp>
      <p:sp>
        <p:nvSpPr>
          <p:cNvPr id="3" name="Tytuł 2"/>
          <p:cNvSpPr>
            <a:spLocks noGrp="1"/>
          </p:cNvSpPr>
          <p:nvPr>
            <p:ph type="title"/>
          </p:nvPr>
        </p:nvSpPr>
        <p:spPr/>
        <p:txBody>
          <a:bodyPr>
            <a:normAutofit fontScale="90000"/>
          </a:bodyPr>
          <a:lstStyle/>
          <a:p>
            <a:pPr algn="ctr"/>
            <a:r>
              <a:rPr lang="pl-PL" dirty="0" smtClean="0"/>
              <a:t>Przerwa w pracy w związku z urodzeniem dziecka</a:t>
            </a:r>
            <a:endParaRPr lang="pl-PL" dirty="0"/>
          </a:p>
        </p:txBody>
      </p:sp>
    </p:spTree>
    <p:extLst>
      <p:ext uri="{BB962C8B-B14F-4D97-AF65-F5344CB8AC3E}">
        <p14:creationId xmlns:p14="http://schemas.microsoft.com/office/powerpoint/2010/main" val="42161765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ol">
  <a:themeElements>
    <a:clrScheme name="Hol">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Hol">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Hol">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338</TotalTime>
  <Words>1715</Words>
  <Application>Microsoft Office PowerPoint</Application>
  <PresentationFormat>Pokaz na ekranie (4:3)</PresentationFormat>
  <Paragraphs>128</Paragraphs>
  <Slides>32</Slides>
  <Notes>0</Notes>
  <HiddenSlides>0</HiddenSlides>
  <MMClips>0</MMClips>
  <ScaleCrop>false</ScaleCrop>
  <HeadingPairs>
    <vt:vector size="4" baseType="variant">
      <vt:variant>
        <vt:lpstr>Motyw</vt:lpstr>
      </vt:variant>
      <vt:variant>
        <vt:i4>1</vt:i4>
      </vt:variant>
      <vt:variant>
        <vt:lpstr>Tytuły slajdów</vt:lpstr>
      </vt:variant>
      <vt:variant>
        <vt:i4>32</vt:i4>
      </vt:variant>
    </vt:vector>
  </HeadingPairs>
  <TitlesOfParts>
    <vt:vector size="33" baseType="lpstr">
      <vt:lpstr>Hol</vt:lpstr>
      <vt:lpstr>Podstawy prawa zabezpieczenia społecznego</vt:lpstr>
      <vt:lpstr>Prezentacja programu PowerPoint</vt:lpstr>
      <vt:lpstr>Prezentacja programu PowerPoint</vt:lpstr>
      <vt:lpstr>Prezentacja programu PowerPoint</vt:lpstr>
      <vt:lpstr>Ryzyko w ubezpieczeniu chorobowym</vt:lpstr>
      <vt:lpstr>Prezentacja programu PowerPoint</vt:lpstr>
      <vt:lpstr>Niezdolność do pracy z powodu choroby</vt:lpstr>
      <vt:lpstr>Sytuacja zrównana z niezdolnością do pracy z powodu choroby</vt:lpstr>
      <vt:lpstr>Przerwa w pracy w związku z urodzeniem dziecka</vt:lpstr>
      <vt:lpstr>Konieczność opieki nad dzieckiem lub innym członkiem rodziny</vt:lpstr>
      <vt:lpstr>Konieczność opieki nad dzieckiem lub innym członkiem rodziny </vt:lpstr>
      <vt:lpstr>Konieczność opieki nad dzieckiem lub innym członkiem rodziny</vt:lpstr>
      <vt:lpstr>Świadczenia z ubezpieczenia chorobowego</vt:lpstr>
      <vt:lpstr>Zasiłek chorobowy</vt:lpstr>
      <vt:lpstr>Prezentacja programu PowerPoint</vt:lpstr>
      <vt:lpstr>Prezentacja programu PowerPoint</vt:lpstr>
      <vt:lpstr>Prezentacja programu PowerPoint</vt:lpstr>
      <vt:lpstr>Prezentacja programu PowerPoint</vt:lpstr>
      <vt:lpstr>Sytuacje zrównane z niezdolnością do pracy z powodu choroby</vt:lpstr>
      <vt:lpstr>Zasiłek chorobowy po ustaniu tytułu ubezpieczenia</vt:lpstr>
      <vt:lpstr>Wynagrodzenie chorobowe</vt:lpstr>
      <vt:lpstr>Okres zasiłkowy</vt:lpstr>
      <vt:lpstr>Prezentacja programu PowerPoint</vt:lpstr>
      <vt:lpstr>Prezentacja programu PowerPoint</vt:lpstr>
      <vt:lpstr>Zbieg prawa do zasiłku chorobowego i do wynagrodzenia za urlop</vt:lpstr>
      <vt:lpstr>Prezentacja programu PowerPoint</vt:lpstr>
      <vt:lpstr>Wysokość zasiłku chorobowego</vt:lpstr>
      <vt:lpstr>Prezentacja programu PowerPoint</vt:lpstr>
      <vt:lpstr>Prezentacja programu PowerPoint</vt:lpstr>
      <vt:lpstr>Prezentacja programu PowerPoint</vt:lpstr>
      <vt:lpstr>Prezentacja programu PowerPoint</vt:lpstr>
      <vt:lpstr>Opracowane na podstawie</vt:lpstr>
    </vt:vector>
  </TitlesOfParts>
  <Company>Sil-art Rycho444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Kowalski Ryszard</dc:creator>
  <cp:lastModifiedBy>Kowalski Ryszard</cp:lastModifiedBy>
  <cp:revision>90</cp:revision>
  <cp:lastPrinted>2019-10-13T09:57:06Z</cp:lastPrinted>
  <dcterms:created xsi:type="dcterms:W3CDTF">2019-10-13T06:58:55Z</dcterms:created>
  <dcterms:modified xsi:type="dcterms:W3CDTF">2020-04-02T15:19:53Z</dcterms:modified>
</cp:coreProperties>
</file>