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E3C18C-6DE7-518E-807E-0D5BDFF920B4}" v="43" dt="2019-09-28T12:59:00.843"/>
    <p1510:client id="{D0812415-CAF8-68D4-4824-18CC53C66E41}" v="905" dt="2019-09-28T12:43:31.4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4" autoAdjust="0"/>
    <p:restoredTop sz="94660"/>
  </p:normalViewPr>
  <p:slideViewPr>
    <p:cSldViewPr snapToGrid="0">
      <p:cViewPr>
        <p:scale>
          <a:sx n="79" d="100"/>
          <a:sy n="79" d="100"/>
        </p:scale>
        <p:origin x="-21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hyperlink" Target="mailto:264265@uwr.edu.pl" TargetMode="External"/><Relationship Id="rId1" Type="http://schemas.openxmlformats.org/officeDocument/2006/relationships/hyperlink" Target="mailto:rafal.skibicki@uwr.edu.pl" TargetMode="External"/><Relationship Id="rId6" Type="http://schemas.openxmlformats.org/officeDocument/2006/relationships/image" Target="../media/image5.svg"/><Relationship Id="rId5" Type="http://schemas.openxmlformats.org/officeDocument/2006/relationships/image" Target="../media/image3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7" Type="http://schemas.openxmlformats.org/officeDocument/2006/relationships/image" Target="../media/image4.png"/><Relationship Id="rId12" Type="http://schemas.openxmlformats.org/officeDocument/2006/relationships/hyperlink" Target="mailto:264265@uwr.edu.pl" TargetMode="External"/><Relationship Id="rId1" Type="http://schemas.openxmlformats.org/officeDocument/2006/relationships/image" Target="../media/image2.png"/><Relationship Id="rId6" Type="http://schemas.openxmlformats.org/officeDocument/2006/relationships/image" Target="../media/image5.svg"/><Relationship Id="rId11" Type="http://schemas.openxmlformats.org/officeDocument/2006/relationships/hyperlink" Target="mailto:rafal.skibicki@uwr.edu.pl" TargetMode="External"/><Relationship Id="rId5" Type="http://schemas.openxmlformats.org/officeDocument/2006/relationships/image" Target="../media/image3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81702E-B7CD-48AB-9B04-6F39A3B6F4B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A051458-C29B-457D-A99A-0759F150AFB9}">
      <dgm:prSet/>
      <dgm:spPr/>
      <dgm:t>
        <a:bodyPr/>
        <a:lstStyle/>
        <a:p>
          <a:r>
            <a:rPr lang="pl-PL"/>
            <a:t>Ilość godzin: 14h </a:t>
          </a:r>
          <a:endParaRPr lang="en-US"/>
        </a:p>
      </dgm:t>
    </dgm:pt>
    <dgm:pt modelId="{A852A230-769C-4215-8756-17C2B06FD3F3}" type="parTrans" cxnId="{CE85A171-6BD1-4B16-A4DB-226EBC04A908}">
      <dgm:prSet/>
      <dgm:spPr/>
      <dgm:t>
        <a:bodyPr/>
        <a:lstStyle/>
        <a:p>
          <a:endParaRPr lang="en-US"/>
        </a:p>
      </dgm:t>
    </dgm:pt>
    <dgm:pt modelId="{D2E9AC14-B035-47D6-97A8-48236B0C26D6}" type="sibTrans" cxnId="{CE85A171-6BD1-4B16-A4DB-226EBC04A908}">
      <dgm:prSet/>
      <dgm:spPr/>
      <dgm:t>
        <a:bodyPr/>
        <a:lstStyle/>
        <a:p>
          <a:endParaRPr lang="en-US"/>
        </a:p>
      </dgm:t>
    </dgm:pt>
    <dgm:pt modelId="{134D367B-F4AA-42A7-9D60-F4307CAA5367}">
      <dgm:prSet/>
      <dgm:spPr/>
      <dgm:t>
        <a:bodyPr/>
        <a:lstStyle/>
        <a:p>
          <a:r>
            <a:rPr lang="pl-PL"/>
            <a:t>Prowadzący Mgr Rafał Skibicki</a:t>
          </a:r>
          <a:endParaRPr lang="en-US"/>
        </a:p>
      </dgm:t>
    </dgm:pt>
    <dgm:pt modelId="{DB7A7913-028E-40AF-85AD-8889B029FA43}" type="parTrans" cxnId="{6B70160B-4DD9-46A4-97E5-C22B64ACA66F}">
      <dgm:prSet/>
      <dgm:spPr/>
      <dgm:t>
        <a:bodyPr/>
        <a:lstStyle/>
        <a:p>
          <a:endParaRPr lang="en-US"/>
        </a:p>
      </dgm:t>
    </dgm:pt>
    <dgm:pt modelId="{1EEF5E73-A48C-4288-B7D8-E0AC5F14C8FF}" type="sibTrans" cxnId="{6B70160B-4DD9-46A4-97E5-C22B64ACA66F}">
      <dgm:prSet/>
      <dgm:spPr/>
      <dgm:t>
        <a:bodyPr/>
        <a:lstStyle/>
        <a:p>
          <a:endParaRPr lang="en-US"/>
        </a:p>
      </dgm:t>
    </dgm:pt>
    <dgm:pt modelId="{D03A8785-2C20-452A-9665-F71EFECC2F8F}">
      <dgm:prSet/>
      <dgm:spPr/>
      <dgm:t>
        <a:bodyPr/>
        <a:lstStyle/>
        <a:p>
          <a:r>
            <a:rPr lang="pl-PL"/>
            <a:t>Konsultacje: CBKE (004D)</a:t>
          </a:r>
          <a:endParaRPr lang="en-US"/>
        </a:p>
      </dgm:t>
    </dgm:pt>
    <dgm:pt modelId="{00927575-EEC8-497A-8F9C-55B71E3B1FA9}" type="parTrans" cxnId="{1BD76151-5DAB-4668-8ABC-8637B88A1A69}">
      <dgm:prSet/>
      <dgm:spPr/>
      <dgm:t>
        <a:bodyPr/>
        <a:lstStyle/>
        <a:p>
          <a:endParaRPr lang="en-US"/>
        </a:p>
      </dgm:t>
    </dgm:pt>
    <dgm:pt modelId="{8991B98F-E662-4240-87B7-FEBF16704283}" type="sibTrans" cxnId="{1BD76151-5DAB-4668-8ABC-8637B88A1A69}">
      <dgm:prSet/>
      <dgm:spPr/>
      <dgm:t>
        <a:bodyPr/>
        <a:lstStyle/>
        <a:p>
          <a:endParaRPr lang="en-US"/>
        </a:p>
      </dgm:t>
    </dgm:pt>
    <dgm:pt modelId="{EE88D986-E4C1-4319-9279-13AC10A2448D}">
      <dgm:prSet/>
      <dgm:spPr/>
      <dgm:t>
        <a:bodyPr/>
        <a:lstStyle/>
        <a:p>
          <a:r>
            <a:rPr lang="pl-PL"/>
            <a:t>Mail: </a:t>
          </a:r>
          <a:r>
            <a:rPr lang="pl-PL">
              <a:hlinkClick xmlns:r="http://schemas.openxmlformats.org/officeDocument/2006/relationships" r:id="rId1"/>
            </a:rPr>
            <a:t>rafal.skibicki@uwr.edu.pl</a:t>
          </a:r>
          <a:r>
            <a:rPr lang="pl-PL"/>
            <a:t>  lub </a:t>
          </a:r>
          <a:r>
            <a:rPr lang="pl-PL">
              <a:hlinkClick xmlns:r="http://schemas.openxmlformats.org/officeDocument/2006/relationships" r:id="rId2"/>
            </a:rPr>
            <a:t>264265@uwr.edu.pl</a:t>
          </a:r>
          <a:endParaRPr lang="en-US"/>
        </a:p>
      </dgm:t>
    </dgm:pt>
    <dgm:pt modelId="{308DD2BE-ADF5-41A9-925D-6FB3AB908228}" type="parTrans" cxnId="{1FC16DF2-47AC-410E-B5CC-88E47929D720}">
      <dgm:prSet/>
      <dgm:spPr/>
      <dgm:t>
        <a:bodyPr/>
        <a:lstStyle/>
        <a:p>
          <a:endParaRPr lang="en-US"/>
        </a:p>
      </dgm:t>
    </dgm:pt>
    <dgm:pt modelId="{58B16621-1569-42A7-BBCE-1EFD6FA0A7B8}" type="sibTrans" cxnId="{1FC16DF2-47AC-410E-B5CC-88E47929D720}">
      <dgm:prSet/>
      <dgm:spPr/>
      <dgm:t>
        <a:bodyPr/>
        <a:lstStyle/>
        <a:p>
          <a:endParaRPr lang="en-US"/>
        </a:p>
      </dgm:t>
    </dgm:pt>
    <dgm:pt modelId="{3C4620DF-A754-4F57-B10E-67FFA3A25C60}" type="pres">
      <dgm:prSet presAssocID="{7881702E-B7CD-48AB-9B04-6F39A3B6F4B5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A062E33-FFEA-4429-B1D1-FB5A69FF27A9}" type="pres">
      <dgm:prSet presAssocID="{EA051458-C29B-457D-A99A-0759F150AFB9}" presName="compNode" presStyleCnt="0"/>
      <dgm:spPr/>
    </dgm:pt>
    <dgm:pt modelId="{B44B7A5F-8859-49A5-B5B8-CA6D70F6DB5B}" type="pres">
      <dgm:prSet presAssocID="{EA051458-C29B-457D-A99A-0759F150AFB9}" presName="bgRect" presStyleLbl="bgShp" presStyleIdx="0" presStyleCnt="4"/>
      <dgm:spPr/>
    </dgm:pt>
    <dgm:pt modelId="{1F7EB00F-D05D-45DF-AC0E-4A1CDCFCCA16}" type="pres">
      <dgm:prSet presAssocID="{EA051458-C29B-457D-A99A-0759F150AFB9}" presName="iconRect" presStyleLbl="node1" presStyleIdx="0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pl-PL"/>
        </a:p>
      </dgm:t>
      <dgm:extLst>
        <a:ext uri="{E40237B7-FDA0-4F09-8148-C483321AD2D9}">
          <dgm14:cNvPr xmlns:dgm14="http://schemas.microsoft.com/office/drawing/2010/diagram" id="0" name="" descr="Clock"/>
        </a:ext>
      </dgm:extLst>
    </dgm:pt>
    <dgm:pt modelId="{97CD57CA-6EC8-455A-8070-D7DE855C48A0}" type="pres">
      <dgm:prSet presAssocID="{EA051458-C29B-457D-A99A-0759F150AFB9}" presName="spaceRect" presStyleCnt="0"/>
      <dgm:spPr/>
    </dgm:pt>
    <dgm:pt modelId="{546A5E48-9302-4C64-8A1C-1248BF805879}" type="pres">
      <dgm:prSet presAssocID="{EA051458-C29B-457D-A99A-0759F150AFB9}" presName="parTx" presStyleLbl="revTx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  <dgm:pt modelId="{7CF5FE27-EB2E-4725-9CE1-37714B1B18A0}" type="pres">
      <dgm:prSet presAssocID="{D2E9AC14-B035-47D6-97A8-48236B0C26D6}" presName="sibTrans" presStyleCnt="0"/>
      <dgm:spPr/>
    </dgm:pt>
    <dgm:pt modelId="{5B0AE650-E9D1-406F-BAB0-4F79FD2052D9}" type="pres">
      <dgm:prSet presAssocID="{134D367B-F4AA-42A7-9D60-F4307CAA5367}" presName="compNode" presStyleCnt="0"/>
      <dgm:spPr/>
    </dgm:pt>
    <dgm:pt modelId="{2D72B989-1219-4838-827A-B0B144F5ABDA}" type="pres">
      <dgm:prSet presAssocID="{134D367B-F4AA-42A7-9D60-F4307CAA5367}" presName="bgRect" presStyleLbl="bgShp" presStyleIdx="1" presStyleCnt="4"/>
      <dgm:spPr/>
    </dgm:pt>
    <dgm:pt modelId="{419F30A6-77CD-447C-BBF2-7F3BC964F374}" type="pres">
      <dgm:prSet presAssocID="{134D367B-F4AA-42A7-9D60-F4307CAA5367}" presName="iconRect" presStyleLbl="node1" presStyleIdx="1" presStyleCnt="4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pl-PL"/>
        </a:p>
      </dgm:t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0B3942B9-5DEB-44EB-B136-81E239BABAC3}" type="pres">
      <dgm:prSet presAssocID="{134D367B-F4AA-42A7-9D60-F4307CAA5367}" presName="spaceRect" presStyleCnt="0"/>
      <dgm:spPr/>
    </dgm:pt>
    <dgm:pt modelId="{E8B8B2CA-0E2E-49EC-9FBB-90A5959CA07D}" type="pres">
      <dgm:prSet presAssocID="{134D367B-F4AA-42A7-9D60-F4307CAA5367}" presName="parTx" presStyleLbl="revTx" presStyleIdx="1" presStyleCnt="4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  <dgm:pt modelId="{799B263F-B3C0-4CA9-B11E-F58314966967}" type="pres">
      <dgm:prSet presAssocID="{1EEF5E73-A48C-4288-B7D8-E0AC5F14C8FF}" presName="sibTrans" presStyleCnt="0"/>
      <dgm:spPr/>
    </dgm:pt>
    <dgm:pt modelId="{B18CF4F5-3D16-4BA2-8F07-76D628183562}" type="pres">
      <dgm:prSet presAssocID="{D03A8785-2C20-452A-9665-F71EFECC2F8F}" presName="compNode" presStyleCnt="0"/>
      <dgm:spPr/>
    </dgm:pt>
    <dgm:pt modelId="{3CD5B58D-661F-42F7-8C57-47A6C9A24EE3}" type="pres">
      <dgm:prSet presAssocID="{D03A8785-2C20-452A-9665-F71EFECC2F8F}" presName="bgRect" presStyleLbl="bgShp" presStyleIdx="2" presStyleCnt="4"/>
      <dgm:spPr/>
    </dgm:pt>
    <dgm:pt modelId="{C8B72C20-7F7B-4ED8-BBF0-36155BDAF15E}" type="pres">
      <dgm:prSet presAssocID="{D03A8785-2C20-452A-9665-F71EFECC2F8F}" presName="iconRect" presStyleLbl="node1" presStyleIdx="2" presStyleCnt="4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pl-PL"/>
        </a:p>
      </dgm:t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3CFEC8EA-0F5E-422E-8A51-0480C6DE3EF8}" type="pres">
      <dgm:prSet presAssocID="{D03A8785-2C20-452A-9665-F71EFECC2F8F}" presName="spaceRect" presStyleCnt="0"/>
      <dgm:spPr/>
    </dgm:pt>
    <dgm:pt modelId="{FC7828DB-7FCC-4A1F-B18D-D55EE9BF030E}" type="pres">
      <dgm:prSet presAssocID="{D03A8785-2C20-452A-9665-F71EFECC2F8F}" presName="parTx" presStyleLbl="revTx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  <dgm:pt modelId="{D5B69E05-58E1-403A-9C1C-F262A886CA5F}" type="pres">
      <dgm:prSet presAssocID="{8991B98F-E662-4240-87B7-FEBF16704283}" presName="sibTrans" presStyleCnt="0"/>
      <dgm:spPr/>
    </dgm:pt>
    <dgm:pt modelId="{B492DF31-4110-40F3-BA49-523BC07CBA44}" type="pres">
      <dgm:prSet presAssocID="{EE88D986-E4C1-4319-9279-13AC10A2448D}" presName="compNode" presStyleCnt="0"/>
      <dgm:spPr/>
    </dgm:pt>
    <dgm:pt modelId="{40618D95-091E-4F9F-8ACA-53235044A9B9}" type="pres">
      <dgm:prSet presAssocID="{EE88D986-E4C1-4319-9279-13AC10A2448D}" presName="bgRect" presStyleLbl="bgShp" presStyleIdx="3" presStyleCnt="4"/>
      <dgm:spPr/>
    </dgm:pt>
    <dgm:pt modelId="{3FCF38B8-5F81-48CE-8ACA-4E8DBD9964BB}" type="pres">
      <dgm:prSet presAssocID="{EE88D986-E4C1-4319-9279-13AC10A2448D}" presName="iconRect" presStyleLbl="node1" presStyleIdx="3" presStyleCnt="4"/>
      <dgm:spPr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pl-PL"/>
        </a:p>
      </dgm:t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39DBA546-8D0C-4547-9E57-C9D8A29C9D3F}" type="pres">
      <dgm:prSet presAssocID="{EE88D986-E4C1-4319-9279-13AC10A2448D}" presName="spaceRect" presStyleCnt="0"/>
      <dgm:spPr/>
    </dgm:pt>
    <dgm:pt modelId="{ACA5B813-A715-4ACF-8098-5BE3E63F7A96}" type="pres">
      <dgm:prSet presAssocID="{EE88D986-E4C1-4319-9279-13AC10A2448D}" presName="parTx" presStyleLbl="revTx" presStyleIdx="3" presStyleCnt="4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</dgm:ptLst>
  <dgm:cxnLst>
    <dgm:cxn modelId="{4969645A-A085-4947-ABF6-A1F9A2637266}" type="presOf" srcId="{D03A8785-2C20-452A-9665-F71EFECC2F8F}" destId="{FC7828DB-7FCC-4A1F-B18D-D55EE9BF030E}" srcOrd="0" destOrd="0" presId="urn:microsoft.com/office/officeart/2018/2/layout/IconVerticalSolidList"/>
    <dgm:cxn modelId="{A77609B5-015E-499C-BDA7-5923F3BA5FCF}" type="presOf" srcId="{EE88D986-E4C1-4319-9279-13AC10A2448D}" destId="{ACA5B813-A715-4ACF-8098-5BE3E63F7A96}" srcOrd="0" destOrd="0" presId="urn:microsoft.com/office/officeart/2018/2/layout/IconVerticalSolidList"/>
    <dgm:cxn modelId="{1BD76151-5DAB-4668-8ABC-8637B88A1A69}" srcId="{7881702E-B7CD-48AB-9B04-6F39A3B6F4B5}" destId="{D03A8785-2C20-452A-9665-F71EFECC2F8F}" srcOrd="2" destOrd="0" parTransId="{00927575-EEC8-497A-8F9C-55B71E3B1FA9}" sibTransId="{8991B98F-E662-4240-87B7-FEBF16704283}"/>
    <dgm:cxn modelId="{CE85A171-6BD1-4B16-A4DB-226EBC04A908}" srcId="{7881702E-B7CD-48AB-9B04-6F39A3B6F4B5}" destId="{EA051458-C29B-457D-A99A-0759F150AFB9}" srcOrd="0" destOrd="0" parTransId="{A852A230-769C-4215-8756-17C2B06FD3F3}" sibTransId="{D2E9AC14-B035-47D6-97A8-48236B0C26D6}"/>
    <dgm:cxn modelId="{1FC16DF2-47AC-410E-B5CC-88E47929D720}" srcId="{7881702E-B7CD-48AB-9B04-6F39A3B6F4B5}" destId="{EE88D986-E4C1-4319-9279-13AC10A2448D}" srcOrd="3" destOrd="0" parTransId="{308DD2BE-ADF5-41A9-925D-6FB3AB908228}" sibTransId="{58B16621-1569-42A7-BBCE-1EFD6FA0A7B8}"/>
    <dgm:cxn modelId="{2F3E8677-4CD5-472E-8BEB-C590A0CFE87B}" type="presOf" srcId="{134D367B-F4AA-42A7-9D60-F4307CAA5367}" destId="{E8B8B2CA-0E2E-49EC-9FBB-90A5959CA07D}" srcOrd="0" destOrd="0" presId="urn:microsoft.com/office/officeart/2018/2/layout/IconVerticalSolidList"/>
    <dgm:cxn modelId="{35633796-3ECB-4B65-B96D-ED80420FC6C2}" type="presOf" srcId="{EA051458-C29B-457D-A99A-0759F150AFB9}" destId="{546A5E48-9302-4C64-8A1C-1248BF805879}" srcOrd="0" destOrd="0" presId="urn:microsoft.com/office/officeart/2018/2/layout/IconVerticalSolidList"/>
    <dgm:cxn modelId="{6B70160B-4DD9-46A4-97E5-C22B64ACA66F}" srcId="{7881702E-B7CD-48AB-9B04-6F39A3B6F4B5}" destId="{134D367B-F4AA-42A7-9D60-F4307CAA5367}" srcOrd="1" destOrd="0" parTransId="{DB7A7913-028E-40AF-85AD-8889B029FA43}" sibTransId="{1EEF5E73-A48C-4288-B7D8-E0AC5F14C8FF}"/>
    <dgm:cxn modelId="{F249D7BA-6017-49F2-B90E-3988A035AEFB}" type="presOf" srcId="{7881702E-B7CD-48AB-9B04-6F39A3B6F4B5}" destId="{3C4620DF-A754-4F57-B10E-67FFA3A25C60}" srcOrd="0" destOrd="0" presId="urn:microsoft.com/office/officeart/2018/2/layout/IconVerticalSolidList"/>
    <dgm:cxn modelId="{2939A865-498C-4722-81D3-643B00068F28}" type="presParOf" srcId="{3C4620DF-A754-4F57-B10E-67FFA3A25C60}" destId="{6A062E33-FFEA-4429-B1D1-FB5A69FF27A9}" srcOrd="0" destOrd="0" presId="urn:microsoft.com/office/officeart/2018/2/layout/IconVerticalSolidList"/>
    <dgm:cxn modelId="{B7A1F86B-494D-4618-9DA2-E015F9FE610D}" type="presParOf" srcId="{6A062E33-FFEA-4429-B1D1-FB5A69FF27A9}" destId="{B44B7A5F-8859-49A5-B5B8-CA6D70F6DB5B}" srcOrd="0" destOrd="0" presId="urn:microsoft.com/office/officeart/2018/2/layout/IconVerticalSolidList"/>
    <dgm:cxn modelId="{F9089EC0-2FC7-45F8-955A-0072EAFEFE22}" type="presParOf" srcId="{6A062E33-FFEA-4429-B1D1-FB5A69FF27A9}" destId="{1F7EB00F-D05D-45DF-AC0E-4A1CDCFCCA16}" srcOrd="1" destOrd="0" presId="urn:microsoft.com/office/officeart/2018/2/layout/IconVerticalSolidList"/>
    <dgm:cxn modelId="{20DEBF6E-02D6-41CE-B096-4BF5B0E355FD}" type="presParOf" srcId="{6A062E33-FFEA-4429-B1D1-FB5A69FF27A9}" destId="{97CD57CA-6EC8-455A-8070-D7DE855C48A0}" srcOrd="2" destOrd="0" presId="urn:microsoft.com/office/officeart/2018/2/layout/IconVerticalSolidList"/>
    <dgm:cxn modelId="{B5382C9F-4658-4D7F-A609-B3F6657ACCDE}" type="presParOf" srcId="{6A062E33-FFEA-4429-B1D1-FB5A69FF27A9}" destId="{546A5E48-9302-4C64-8A1C-1248BF805879}" srcOrd="3" destOrd="0" presId="urn:microsoft.com/office/officeart/2018/2/layout/IconVerticalSolidList"/>
    <dgm:cxn modelId="{2460D70B-BE50-4817-97A1-389E4C685E42}" type="presParOf" srcId="{3C4620DF-A754-4F57-B10E-67FFA3A25C60}" destId="{7CF5FE27-EB2E-4725-9CE1-37714B1B18A0}" srcOrd="1" destOrd="0" presId="urn:microsoft.com/office/officeart/2018/2/layout/IconVerticalSolidList"/>
    <dgm:cxn modelId="{34351A2F-E046-48CF-BC8F-6598CEBB2184}" type="presParOf" srcId="{3C4620DF-A754-4F57-B10E-67FFA3A25C60}" destId="{5B0AE650-E9D1-406F-BAB0-4F79FD2052D9}" srcOrd="2" destOrd="0" presId="urn:microsoft.com/office/officeart/2018/2/layout/IconVerticalSolidList"/>
    <dgm:cxn modelId="{90A9418D-0846-4B20-B1F9-9CC1EA084401}" type="presParOf" srcId="{5B0AE650-E9D1-406F-BAB0-4F79FD2052D9}" destId="{2D72B989-1219-4838-827A-B0B144F5ABDA}" srcOrd="0" destOrd="0" presId="urn:microsoft.com/office/officeart/2018/2/layout/IconVerticalSolidList"/>
    <dgm:cxn modelId="{1AAF1B64-76C8-4F54-8628-157733390D66}" type="presParOf" srcId="{5B0AE650-E9D1-406F-BAB0-4F79FD2052D9}" destId="{419F30A6-77CD-447C-BBF2-7F3BC964F374}" srcOrd="1" destOrd="0" presId="urn:microsoft.com/office/officeart/2018/2/layout/IconVerticalSolidList"/>
    <dgm:cxn modelId="{36E562B0-6DB2-42A8-A472-072C32030A2B}" type="presParOf" srcId="{5B0AE650-E9D1-406F-BAB0-4F79FD2052D9}" destId="{0B3942B9-5DEB-44EB-B136-81E239BABAC3}" srcOrd="2" destOrd="0" presId="urn:microsoft.com/office/officeart/2018/2/layout/IconVerticalSolidList"/>
    <dgm:cxn modelId="{6C73265C-4B81-4DA8-82F6-896D9525450D}" type="presParOf" srcId="{5B0AE650-E9D1-406F-BAB0-4F79FD2052D9}" destId="{E8B8B2CA-0E2E-49EC-9FBB-90A5959CA07D}" srcOrd="3" destOrd="0" presId="urn:microsoft.com/office/officeart/2018/2/layout/IconVerticalSolidList"/>
    <dgm:cxn modelId="{6A5AB34B-7BD8-455B-A78A-E111DA832080}" type="presParOf" srcId="{3C4620DF-A754-4F57-B10E-67FFA3A25C60}" destId="{799B263F-B3C0-4CA9-B11E-F58314966967}" srcOrd="3" destOrd="0" presId="urn:microsoft.com/office/officeart/2018/2/layout/IconVerticalSolidList"/>
    <dgm:cxn modelId="{2CBCB5FA-C91C-45F0-8B7B-08AFEB75B6CE}" type="presParOf" srcId="{3C4620DF-A754-4F57-B10E-67FFA3A25C60}" destId="{B18CF4F5-3D16-4BA2-8F07-76D628183562}" srcOrd="4" destOrd="0" presId="urn:microsoft.com/office/officeart/2018/2/layout/IconVerticalSolidList"/>
    <dgm:cxn modelId="{0961BD09-FA91-453B-AEBA-42FC429C63AE}" type="presParOf" srcId="{B18CF4F5-3D16-4BA2-8F07-76D628183562}" destId="{3CD5B58D-661F-42F7-8C57-47A6C9A24EE3}" srcOrd="0" destOrd="0" presId="urn:microsoft.com/office/officeart/2018/2/layout/IconVerticalSolidList"/>
    <dgm:cxn modelId="{467CE130-EE10-4B97-8786-191A36AA6264}" type="presParOf" srcId="{B18CF4F5-3D16-4BA2-8F07-76D628183562}" destId="{C8B72C20-7F7B-4ED8-BBF0-36155BDAF15E}" srcOrd="1" destOrd="0" presId="urn:microsoft.com/office/officeart/2018/2/layout/IconVerticalSolidList"/>
    <dgm:cxn modelId="{4D47B653-6647-470B-904F-0F22039326D9}" type="presParOf" srcId="{B18CF4F5-3D16-4BA2-8F07-76D628183562}" destId="{3CFEC8EA-0F5E-422E-8A51-0480C6DE3EF8}" srcOrd="2" destOrd="0" presId="urn:microsoft.com/office/officeart/2018/2/layout/IconVerticalSolidList"/>
    <dgm:cxn modelId="{A1E92A6F-3101-45C7-AA4B-31306EADCF83}" type="presParOf" srcId="{B18CF4F5-3D16-4BA2-8F07-76D628183562}" destId="{FC7828DB-7FCC-4A1F-B18D-D55EE9BF030E}" srcOrd="3" destOrd="0" presId="urn:microsoft.com/office/officeart/2018/2/layout/IconVerticalSolidList"/>
    <dgm:cxn modelId="{5E78F2D5-E564-42D2-BDD2-5693CCCBA288}" type="presParOf" srcId="{3C4620DF-A754-4F57-B10E-67FFA3A25C60}" destId="{D5B69E05-58E1-403A-9C1C-F262A886CA5F}" srcOrd="5" destOrd="0" presId="urn:microsoft.com/office/officeart/2018/2/layout/IconVerticalSolidList"/>
    <dgm:cxn modelId="{93B9F228-E890-4B27-A693-D96CD51986B8}" type="presParOf" srcId="{3C4620DF-A754-4F57-B10E-67FFA3A25C60}" destId="{B492DF31-4110-40F3-BA49-523BC07CBA44}" srcOrd="6" destOrd="0" presId="urn:microsoft.com/office/officeart/2018/2/layout/IconVerticalSolidList"/>
    <dgm:cxn modelId="{108367AC-BF4F-4CF0-AEE0-D9A8CBE2A061}" type="presParOf" srcId="{B492DF31-4110-40F3-BA49-523BC07CBA44}" destId="{40618D95-091E-4F9F-8ACA-53235044A9B9}" srcOrd="0" destOrd="0" presId="urn:microsoft.com/office/officeart/2018/2/layout/IconVerticalSolidList"/>
    <dgm:cxn modelId="{DCDBFD6C-3DB9-4E0F-B805-4F552DE3909B}" type="presParOf" srcId="{B492DF31-4110-40F3-BA49-523BC07CBA44}" destId="{3FCF38B8-5F81-48CE-8ACA-4E8DBD9964BB}" srcOrd="1" destOrd="0" presId="urn:microsoft.com/office/officeart/2018/2/layout/IconVerticalSolidList"/>
    <dgm:cxn modelId="{7B7BF17C-10BF-40A3-943F-6AE0593465E3}" type="presParOf" srcId="{B492DF31-4110-40F3-BA49-523BC07CBA44}" destId="{39DBA546-8D0C-4547-9E57-C9D8A29C9D3F}" srcOrd="2" destOrd="0" presId="urn:microsoft.com/office/officeart/2018/2/layout/IconVerticalSolidList"/>
    <dgm:cxn modelId="{E543C4FA-4F10-4DDA-9CDE-97D87E2CB02A}" type="presParOf" srcId="{B492DF31-4110-40F3-BA49-523BC07CBA44}" destId="{ACA5B813-A715-4ACF-8098-5BE3E63F7A9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4B7A5F-8859-49A5-B5B8-CA6D70F6DB5B}">
      <dsp:nvSpPr>
        <dsp:cNvPr id="0" name=""/>
        <dsp:cNvSpPr/>
      </dsp:nvSpPr>
      <dsp:spPr>
        <a:xfrm>
          <a:off x="0" y="2344"/>
          <a:ext cx="6797675" cy="118846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7EB00F-D05D-45DF-AC0E-4A1CDCFCCA16}">
      <dsp:nvSpPr>
        <dsp:cNvPr id="0" name=""/>
        <dsp:cNvSpPr/>
      </dsp:nvSpPr>
      <dsp:spPr>
        <a:xfrm>
          <a:off x="359511" y="269750"/>
          <a:ext cx="653657" cy="653657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6A5E48-9302-4C64-8A1C-1248BF805879}">
      <dsp:nvSpPr>
        <dsp:cNvPr id="0" name=""/>
        <dsp:cNvSpPr/>
      </dsp:nvSpPr>
      <dsp:spPr>
        <a:xfrm>
          <a:off x="1372680" y="2344"/>
          <a:ext cx="5424994" cy="1188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80" tIns="125780" rIns="125780" bIns="1257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/>
            <a:t>Ilość godzin: 14h </a:t>
          </a:r>
          <a:endParaRPr lang="en-US" sz="2200" kern="1200"/>
        </a:p>
      </dsp:txBody>
      <dsp:txXfrm>
        <a:off x="1372680" y="2344"/>
        <a:ext cx="5424994" cy="1188467"/>
      </dsp:txXfrm>
    </dsp:sp>
    <dsp:sp modelId="{2D72B989-1219-4838-827A-B0B144F5ABDA}">
      <dsp:nvSpPr>
        <dsp:cNvPr id="0" name=""/>
        <dsp:cNvSpPr/>
      </dsp:nvSpPr>
      <dsp:spPr>
        <a:xfrm>
          <a:off x="0" y="1487929"/>
          <a:ext cx="6797675" cy="118846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9F30A6-77CD-447C-BBF2-7F3BC964F374}">
      <dsp:nvSpPr>
        <dsp:cNvPr id="0" name=""/>
        <dsp:cNvSpPr/>
      </dsp:nvSpPr>
      <dsp:spPr>
        <a:xfrm>
          <a:off x="359511" y="1755334"/>
          <a:ext cx="653657" cy="653657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B8B2CA-0E2E-49EC-9FBB-90A5959CA07D}">
      <dsp:nvSpPr>
        <dsp:cNvPr id="0" name=""/>
        <dsp:cNvSpPr/>
      </dsp:nvSpPr>
      <dsp:spPr>
        <a:xfrm>
          <a:off x="1372680" y="1487929"/>
          <a:ext cx="5424994" cy="1188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80" tIns="125780" rIns="125780" bIns="1257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/>
            <a:t>Prowadzący Mgr Rafał Skibicki</a:t>
          </a:r>
          <a:endParaRPr lang="en-US" sz="2200" kern="1200"/>
        </a:p>
      </dsp:txBody>
      <dsp:txXfrm>
        <a:off x="1372680" y="1487929"/>
        <a:ext cx="5424994" cy="1188467"/>
      </dsp:txXfrm>
    </dsp:sp>
    <dsp:sp modelId="{3CD5B58D-661F-42F7-8C57-47A6C9A24EE3}">
      <dsp:nvSpPr>
        <dsp:cNvPr id="0" name=""/>
        <dsp:cNvSpPr/>
      </dsp:nvSpPr>
      <dsp:spPr>
        <a:xfrm>
          <a:off x="0" y="2973514"/>
          <a:ext cx="6797675" cy="118846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B72C20-7F7B-4ED8-BBF0-36155BDAF15E}">
      <dsp:nvSpPr>
        <dsp:cNvPr id="0" name=""/>
        <dsp:cNvSpPr/>
      </dsp:nvSpPr>
      <dsp:spPr>
        <a:xfrm>
          <a:off x="359511" y="3240919"/>
          <a:ext cx="653657" cy="653657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7828DB-7FCC-4A1F-B18D-D55EE9BF030E}">
      <dsp:nvSpPr>
        <dsp:cNvPr id="0" name=""/>
        <dsp:cNvSpPr/>
      </dsp:nvSpPr>
      <dsp:spPr>
        <a:xfrm>
          <a:off x="1372680" y="2973514"/>
          <a:ext cx="5424994" cy="1188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80" tIns="125780" rIns="125780" bIns="1257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/>
            <a:t>Konsultacje: CBKE (004D)</a:t>
          </a:r>
          <a:endParaRPr lang="en-US" sz="2200" kern="1200"/>
        </a:p>
      </dsp:txBody>
      <dsp:txXfrm>
        <a:off x="1372680" y="2973514"/>
        <a:ext cx="5424994" cy="1188467"/>
      </dsp:txXfrm>
    </dsp:sp>
    <dsp:sp modelId="{40618D95-091E-4F9F-8ACA-53235044A9B9}">
      <dsp:nvSpPr>
        <dsp:cNvPr id="0" name=""/>
        <dsp:cNvSpPr/>
      </dsp:nvSpPr>
      <dsp:spPr>
        <a:xfrm>
          <a:off x="0" y="4459099"/>
          <a:ext cx="6797675" cy="118846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CF38B8-5F81-48CE-8ACA-4E8DBD9964BB}">
      <dsp:nvSpPr>
        <dsp:cNvPr id="0" name=""/>
        <dsp:cNvSpPr/>
      </dsp:nvSpPr>
      <dsp:spPr>
        <a:xfrm>
          <a:off x="359511" y="4726504"/>
          <a:ext cx="653657" cy="653657"/>
        </a:xfrm>
        <a:prstGeom prst="rect">
          <a:avLst/>
        </a:prstGeom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A5B813-A715-4ACF-8098-5BE3E63F7A96}">
      <dsp:nvSpPr>
        <dsp:cNvPr id="0" name=""/>
        <dsp:cNvSpPr/>
      </dsp:nvSpPr>
      <dsp:spPr>
        <a:xfrm>
          <a:off x="1372680" y="4459099"/>
          <a:ext cx="5424994" cy="1188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80" tIns="125780" rIns="125780" bIns="1257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/>
            <a:t>Mail: </a:t>
          </a:r>
          <a:r>
            <a:rPr lang="pl-PL" sz="2200" kern="1200">
              <a:hlinkClick xmlns:r="http://schemas.openxmlformats.org/officeDocument/2006/relationships" r:id="rId11"/>
            </a:rPr>
            <a:t>rafal.skibicki@uwr.edu.pl</a:t>
          </a:r>
          <a:r>
            <a:rPr lang="pl-PL" sz="2200" kern="1200"/>
            <a:t>  lub </a:t>
          </a:r>
          <a:r>
            <a:rPr lang="pl-PL" sz="2200" kern="1200">
              <a:hlinkClick xmlns:r="http://schemas.openxmlformats.org/officeDocument/2006/relationships" r:id="rId12"/>
            </a:rPr>
            <a:t>264265@uwr.edu.pl</a:t>
          </a:r>
          <a:endParaRPr lang="en-US" sz="2200" kern="1200"/>
        </a:p>
      </dsp:txBody>
      <dsp:txXfrm>
        <a:off x="1372680" y="4459099"/>
        <a:ext cx="5424994" cy="11884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9/27/2020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06707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9/27/2020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95037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9/27/2020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73413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9/27/2020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1663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9/27/2020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xmlns="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0107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9/27/2020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81850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9/27/2020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xmlns="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10008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9/27/2020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="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09617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9/27/2020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41303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9/27/2020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04805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9/27/2020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05032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186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20" r:id="rId5"/>
    <p:sldLayoutId id="2147483814" r:id="rId6"/>
    <p:sldLayoutId id="2147483815" r:id="rId7"/>
    <p:sldLayoutId id="2147483816" r:id="rId8"/>
    <p:sldLayoutId id="2147483819" r:id="rId9"/>
    <p:sldLayoutId id="2147483817" r:id="rId10"/>
    <p:sldLayoutId id="2147483818" r:id="rId11"/>
  </p:sldLayoutIdLst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9CFB4366-CBAB-4359-963B-5BFC416D875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r="-2" b="1560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A243C42-5AA3-42E1-A27A-9F9802318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solidFill>
                  <a:srgbClr val="FFFFFF"/>
                </a:solidFill>
              </a:rPr>
              <a:t>Techniki informacji i komunikacji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F6065DDA-ECC0-4A02-A2AF-F6F47D0B59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solidFill>
                  <a:srgbClr val="FFFFFF"/>
                </a:solidFill>
              </a:rPr>
              <a:t>Mgr </a:t>
            </a:r>
            <a:r>
              <a:rPr lang="pl-PL" dirty="0" err="1">
                <a:solidFill>
                  <a:srgbClr val="FFFFFF"/>
                </a:solidFill>
              </a:rPr>
              <a:t>rafał</a:t>
            </a:r>
            <a:r>
              <a:rPr lang="pl-PL" dirty="0">
                <a:solidFill>
                  <a:srgbClr val="FFFFFF"/>
                </a:solidFill>
              </a:rPr>
              <a:t> </a:t>
            </a:r>
            <a:r>
              <a:rPr lang="pl-PL" dirty="0" err="1" smtClean="0">
                <a:solidFill>
                  <a:srgbClr val="FFFFFF"/>
                </a:solidFill>
              </a:rPr>
              <a:t>skibicki</a:t>
            </a:r>
            <a:r>
              <a:rPr lang="pl-PL" dirty="0" smtClean="0">
                <a:solidFill>
                  <a:srgbClr val="FFFFFF"/>
                </a:solidFill>
              </a:rPr>
              <a:t>, 2019/2020 r.</a:t>
            </a:r>
            <a:endParaRPr lang="pl-P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3642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9E3965E-AC41-4711-9D10-E25ABB132D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1F5DC8C3-BA5F-4EED-BB9A-A14272BD82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xmlns="" id="{F452A527-3631-41ED-858D-3777A7D149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513E039-5300-41DA-BB1E-A3392FEEC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4944" y="639097"/>
            <a:ext cx="5445675" cy="373920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POWODZENIA! </a:t>
            </a:r>
            <a:r>
              <a:rPr lang="en-US" sz="5600">
                <a:solidFill>
                  <a:schemeClr val="tx1">
                    <a:lumMod val="85000"/>
                    <a:lumOff val="15000"/>
                  </a:schemeClr>
                </a:solidFill>
              </a:rPr>
              <a:t>:)</a:t>
            </a:r>
          </a:p>
        </p:txBody>
      </p:sp>
      <p:pic>
        <p:nvPicPr>
          <p:cNvPr id="5" name="Obraz 5" descr="Obraz zawierający mężczyzna, tekst, osoba&#10;&#10;Opis wygenerowany przy bardzo wysokim poziomie pewności">
            <a:extLst>
              <a:ext uri="{FF2B5EF4-FFF2-40B4-BE49-F238E27FC236}">
                <a16:creationId xmlns:a16="http://schemas.microsoft.com/office/drawing/2014/main" xmlns="" id="{7CF060AE-139E-45B8-826D-13997020F6E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1095" r="1" b="1"/>
          <a:stretch/>
        </p:blipFill>
        <p:spPr>
          <a:xfrm>
            <a:off x="1" y="10"/>
            <a:ext cx="6096000" cy="6857990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D28A9C89-B313-458F-9C85-515930A51A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6805053" y="4294754"/>
            <a:ext cx="43891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B25D3AF3-E057-48EB-8D8C-56B55117C13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042168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39E3965E-AC41-4711-9D10-E25ABB132D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1F5DC8C3-BA5F-4EED-BB9A-A14272BD82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xmlns="" id="{8C6E698C-8155-4B8B-BDC9-B7299772B5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B1FCE5E-DC91-461F-A040-79BBB58FF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1" y="643467"/>
            <a:ext cx="6255026" cy="50540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/>
              <a:t>Cz. 1 </a:t>
            </a:r>
            <a:br>
              <a:rPr lang="en-US"/>
            </a:br>
            <a:r>
              <a:rPr lang="en-US"/>
              <a:t>Organizacja zajęć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38FECA-2FDB-4C7E-8342-E5AF49AF0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70995" y="643467"/>
            <a:ext cx="3341488" cy="50540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</a:pPr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09525C9A-1972-4836-BA7A-706C946EF4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7534656" y="1391367"/>
            <a:ext cx="0" cy="355820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B624C8D3-B9AD-4F4F-8554-4EAF3724DB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204163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EE1530B0-6F96-46C0-8B3E-3215CB756BE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54910CF-1B56-45D3-960A-E89F7B3B91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7D5086D-09F1-48FD-A0C1-7AE3AB0C8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pl-PL" sz="3600">
                <a:solidFill>
                  <a:schemeClr val="bg1"/>
                </a:solidFill>
              </a:rPr>
              <a:t>Podstawowe informacje</a:t>
            </a:r>
          </a:p>
        </p:txBody>
      </p:sp>
      <p:graphicFrame>
        <p:nvGraphicFramePr>
          <p:cNvPr id="5" name="Symbol zastępczy tekstu 2">
            <a:extLst>
              <a:ext uri="{FF2B5EF4-FFF2-40B4-BE49-F238E27FC236}">
                <a16:creationId xmlns:a16="http://schemas.microsoft.com/office/drawing/2014/main" xmlns="" id="{C6DB080C-CF2A-4FC8-A604-B09AE48267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1802458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059780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45D2635-7A5A-43BF-B6EA-D7ADA0170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Polecana literatura: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3895213A-AC02-4347-A930-F23B91D87D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pPr marL="457200" indent="-457200">
              <a:buAutoNum type="arabicPeriod"/>
            </a:pPr>
            <a:r>
              <a:rPr lang="pl-PL">
                <a:ea typeface="+mn-lt"/>
                <a:cs typeface="+mn-lt"/>
              </a:rPr>
              <a:t>Technologia informacyjna dla prawników, praca zbiorowa A. Burdziak, Ł. Cieślak, Ł. Goździaszek, S. Kotecka, P. Pęcherzewski, P. Rodziewicz, A. Zalesińska </a:t>
            </a:r>
            <a:r>
              <a:rPr lang="pl-PL" dirty="0">
                <a:ea typeface="+mn-lt"/>
                <a:cs typeface="+mn-lt"/>
              </a:rPr>
              <a:t>http://www.bibliotekacyfrowa.pl/dlibra/publication?id=36856&amp;from=&amp;dirids=5 </a:t>
            </a:r>
            <a:r>
              <a:rPr lang="pl-PL">
                <a:ea typeface="+mn-lt"/>
                <a:cs typeface="+mn-lt"/>
              </a:rPr>
              <a:t>3&amp;ta b%20=1&amp;lp=1&amp;QI= </a:t>
            </a:r>
            <a:endParaRPr lang="pl-PL"/>
          </a:p>
          <a:p>
            <a:pPr marL="457200" indent="-457200">
              <a:buAutoNum type="arabicPeriod"/>
            </a:pPr>
            <a:r>
              <a:rPr lang="pl-PL">
                <a:ea typeface="+mn-lt"/>
                <a:cs typeface="+mn-lt"/>
              </a:rPr>
              <a:t> System informacji prawnej w pracy sędziego, M. Kokoszyński, G. Wierczyński, LEX Wolters Kluwer Warszawa 2011 r. </a:t>
            </a:r>
          </a:p>
          <a:p>
            <a:pPr marL="457200" indent="-457200">
              <a:buAutoNum type="arabicPeriod"/>
            </a:pPr>
            <a:r>
              <a:rPr lang="pl-PL">
                <a:ea typeface="+mn-lt"/>
                <a:cs typeface="+mn-lt"/>
              </a:rPr>
              <a:t>Informatyka prawnicza. Technologia informacyjna dla prawników i administracji publicznej, Wojciech Wiewiórowski, Grzegorz Wierczyński, Wyd. 2, Wydawnictwo: Wolters Kluwer Polska - OFICYNA, Stan prawny: 1.07.2008 r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343200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A4701D4-72D2-4B0D-97B7-B1507CDA0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Program zajęć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216576A-055E-4516-9B8C-529281696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412" y="1849409"/>
            <a:ext cx="5702061" cy="4062815"/>
          </a:xfrm>
        </p:spPr>
        <p:txBody>
          <a:bodyPr vert="horz" lIns="0" tIns="45720" rIns="0" bIns="45720" rtlCol="0" anchor="t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l-PL" sz="1600" b="1">
                <a:ea typeface="+mn-lt"/>
                <a:cs typeface="+mn-lt"/>
              </a:rPr>
              <a:t>Ćwiczenia nr 1: •</a:t>
            </a:r>
            <a:endParaRPr lang="pl-PL" sz="1600"/>
          </a:p>
          <a:p>
            <a:pPr>
              <a:spcBef>
                <a:spcPts val="0"/>
              </a:spcBef>
              <a:buFont typeface="Arial" panose="020F0502020204030204" pitchFamily="34" charset="0"/>
              <a:buChar char="•"/>
            </a:pPr>
            <a:r>
              <a:rPr lang="pl-PL" sz="1600">
                <a:ea typeface="+mn-lt"/>
                <a:cs typeface="+mn-lt"/>
              </a:rPr>
              <a:t>Zajęcia organizacyjne. </a:t>
            </a:r>
            <a:endParaRPr lang="pl-PL" sz="1600"/>
          </a:p>
          <a:p>
            <a:pPr>
              <a:spcBef>
                <a:spcPts val="0"/>
              </a:spcBef>
              <a:buFont typeface="Arial" panose="020F0502020204030204" pitchFamily="34" charset="0"/>
              <a:buChar char="•"/>
            </a:pPr>
            <a:r>
              <a:rPr lang="pl-PL" sz="1600">
                <a:ea typeface="+mn-lt"/>
                <a:cs typeface="+mn-lt"/>
              </a:rPr>
              <a:t>Wprowadzenie do tematyki baz danych i informatyki prawniczej,</a:t>
            </a:r>
          </a:p>
          <a:p>
            <a:pPr>
              <a:spcBef>
                <a:spcPts val="0"/>
              </a:spcBef>
              <a:buFont typeface="Arial" panose="020F0502020204030204" pitchFamily="34" charset="0"/>
              <a:buChar char="•"/>
            </a:pPr>
            <a:r>
              <a:rPr lang="pl-PL" sz="1600">
                <a:ea typeface="+mn-lt"/>
                <a:cs typeface="+mn-lt"/>
              </a:rPr>
              <a:t>ISAP – Internetowy System Aktów Prawnych RP, </a:t>
            </a:r>
          </a:p>
          <a:p>
            <a:pPr>
              <a:spcBef>
                <a:spcPts val="0"/>
              </a:spcBef>
              <a:buFont typeface="Arial" panose="020F0502020204030204" pitchFamily="34" charset="0"/>
              <a:buChar char="•"/>
            </a:pPr>
            <a:r>
              <a:rPr lang="pl-PL" sz="1600">
                <a:ea typeface="+mn-lt"/>
                <a:cs typeface="+mn-lt"/>
              </a:rPr>
              <a:t>Dziennik Ustaw, </a:t>
            </a:r>
            <a:endParaRPr lang="pl-PL" sz="1600"/>
          </a:p>
          <a:p>
            <a:pPr>
              <a:spcBef>
                <a:spcPts val="0"/>
              </a:spcBef>
              <a:buFont typeface="Arial" panose="020F0502020204030204" pitchFamily="34" charset="0"/>
              <a:buChar char="•"/>
            </a:pPr>
            <a:r>
              <a:rPr lang="pl-PL" sz="1600">
                <a:ea typeface="+mn-lt"/>
                <a:cs typeface="+mn-lt"/>
              </a:rPr>
              <a:t>Eur-Lex – wzmianka</a:t>
            </a:r>
          </a:p>
          <a:p>
            <a:pPr>
              <a:spcBef>
                <a:spcPts val="0"/>
              </a:spcBef>
              <a:buFont typeface="Arial" panose="020F0502020204030204" pitchFamily="34" charset="0"/>
              <a:buChar char="•"/>
            </a:pPr>
            <a:r>
              <a:rPr lang="pl-PL" sz="1600">
                <a:ea typeface="+mn-lt"/>
                <a:cs typeface="+mn-lt"/>
              </a:rPr>
              <a:t>Rozwiązywanie zadań. </a:t>
            </a:r>
            <a:endParaRPr lang="pl-PL" sz="1600"/>
          </a:p>
          <a:p>
            <a:pPr marL="0" indent="0">
              <a:spcBef>
                <a:spcPts val="0"/>
              </a:spcBef>
              <a:buNone/>
            </a:pPr>
            <a:r>
              <a:rPr lang="pl-PL" sz="1600" b="1">
                <a:ea typeface="+mn-lt"/>
                <a:cs typeface="+mn-lt"/>
              </a:rPr>
              <a:t>Ćwiczenia nr 2:</a:t>
            </a:r>
            <a:endParaRPr lang="pl-PL" sz="1600"/>
          </a:p>
          <a:p>
            <a:pPr>
              <a:spcBef>
                <a:spcPts val="0"/>
              </a:spcBef>
              <a:buFont typeface="Arial" panose="020F0502020204030204" pitchFamily="34" charset="0"/>
              <a:buChar char="•"/>
            </a:pPr>
            <a:r>
              <a:rPr lang="pl-PL" sz="1600">
                <a:ea typeface="+mn-lt"/>
                <a:cs typeface="+mn-lt"/>
              </a:rPr>
              <a:t>bazy orzeczeń sądowych </a:t>
            </a:r>
          </a:p>
          <a:p>
            <a:pPr>
              <a:spcBef>
                <a:spcPts val="0"/>
              </a:spcBef>
              <a:buFont typeface="Arial" panose="020F0502020204030204" pitchFamily="34" charset="0"/>
              <a:buChar char="•"/>
            </a:pPr>
            <a:r>
              <a:rPr lang="pl-PL" sz="1600">
                <a:ea typeface="+mn-lt"/>
                <a:cs typeface="+mn-lt"/>
              </a:rPr>
              <a:t>Portal Orzeczeń Sądów Powszechnych, </a:t>
            </a:r>
          </a:p>
          <a:p>
            <a:pPr>
              <a:spcBef>
                <a:spcPts val="0"/>
              </a:spcBef>
              <a:buFont typeface="Arial" panose="020F0502020204030204" pitchFamily="34" charset="0"/>
              <a:buChar char="•"/>
            </a:pPr>
            <a:r>
              <a:rPr lang="pl-PL" sz="1600">
                <a:ea typeface="+mn-lt"/>
                <a:cs typeface="+mn-lt"/>
              </a:rPr>
              <a:t>Portal Orzeczeń Sądu Najwyższego, </a:t>
            </a:r>
          </a:p>
          <a:p>
            <a:pPr>
              <a:spcBef>
                <a:spcPts val="0"/>
              </a:spcBef>
              <a:buFont typeface="Arial" panose="020F0502020204030204" pitchFamily="34" charset="0"/>
              <a:buChar char="•"/>
            </a:pPr>
            <a:r>
              <a:rPr lang="pl-PL" sz="1600">
                <a:ea typeface="+mn-lt"/>
                <a:cs typeface="+mn-lt"/>
              </a:rPr>
              <a:t>Portal Orzeczeń TK,</a:t>
            </a:r>
          </a:p>
          <a:p>
            <a:pPr>
              <a:spcBef>
                <a:spcPts val="0"/>
              </a:spcBef>
              <a:buFont typeface="Arial" panose="020F0502020204030204" pitchFamily="34" charset="0"/>
              <a:buChar char="•"/>
            </a:pPr>
            <a:r>
              <a:rPr lang="pl-PL" sz="1600">
                <a:ea typeface="+mn-lt"/>
                <a:cs typeface="+mn-lt"/>
              </a:rPr>
              <a:t>Portal Orzeczeń TSUE – wzmianka</a:t>
            </a:r>
          </a:p>
          <a:p>
            <a:pPr>
              <a:spcBef>
                <a:spcPts val="0"/>
              </a:spcBef>
              <a:buFont typeface="Arial" panose="020F0502020204030204" pitchFamily="34" charset="0"/>
              <a:buChar char="•"/>
            </a:pPr>
            <a:r>
              <a:rPr lang="pl-PL" sz="1600">
                <a:ea typeface="+mn-lt"/>
                <a:cs typeface="+mn-lt"/>
              </a:rPr>
              <a:t>Rozwiązywanie zadań. </a:t>
            </a:r>
            <a:endParaRPr lang="pl-PL" sz="1600"/>
          </a:p>
          <a:p>
            <a:pPr>
              <a:spcBef>
                <a:spcPts val="0"/>
              </a:spcBef>
            </a:pPr>
            <a:endParaRPr lang="pl-PL" sz="1200" b="1" dirty="0"/>
          </a:p>
          <a:p>
            <a:pPr>
              <a:spcBef>
                <a:spcPts val="0"/>
              </a:spcBef>
            </a:pPr>
            <a:endParaRPr lang="pl-PL" sz="1200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C8005E36-B9FE-464B-BDA5-73496457E08E}"/>
              </a:ext>
            </a:extLst>
          </p:cNvPr>
          <p:cNvSpPr txBox="1"/>
          <p:nvPr/>
        </p:nvSpPr>
        <p:spPr>
          <a:xfrm>
            <a:off x="6090249" y="1949570"/>
            <a:ext cx="5604294" cy="422417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20000"/>
              </a:lnSpc>
              <a:spcAft>
                <a:spcPts val="200"/>
              </a:spcAft>
            </a:pPr>
            <a:r>
              <a:rPr lang="pl-PL" sz="1600" b="1"/>
              <a:t>Ćwiczenia</a:t>
            </a:r>
            <a:r>
              <a:rPr lang="pl-PL" sz="1600" b="1">
                <a:ea typeface="+mn-lt"/>
                <a:cs typeface="+mn-lt"/>
              </a:rPr>
              <a:t> nr 3: </a:t>
            </a:r>
            <a:endParaRPr lang="pl-PL" sz="1600">
              <a:ea typeface="+mn-lt"/>
              <a:cs typeface="+mn-lt"/>
            </a:endParaRPr>
          </a:p>
          <a:p>
            <a:pPr marL="285750" indent="-285750">
              <a:lnSpc>
                <a:spcPct val="120000"/>
              </a:lnSpc>
              <a:spcAft>
                <a:spcPts val="200"/>
              </a:spcAft>
              <a:buFont typeface="Arial"/>
              <a:buChar char="•"/>
            </a:pPr>
            <a:r>
              <a:rPr lang="pl-PL" sz="1600">
                <a:ea typeface="+mn-lt"/>
                <a:cs typeface="+mn-lt"/>
              </a:rPr>
              <a:t>Wyszukiwarka Krajowego Rejestru Sądowego:</a:t>
            </a:r>
          </a:p>
          <a:p>
            <a:pPr marL="285750" indent="-285750">
              <a:lnSpc>
                <a:spcPct val="120000"/>
              </a:lnSpc>
              <a:spcAft>
                <a:spcPts val="200"/>
              </a:spcAft>
              <a:buFont typeface="Arial"/>
              <a:buChar char="•"/>
            </a:pPr>
            <a:r>
              <a:rPr lang="pl-PL" sz="1600">
                <a:ea typeface="+mn-lt"/>
                <a:cs typeface="+mn-lt"/>
              </a:rPr>
              <a:t>Wyszukiwarka Centralnej Ewidencji i Informacji o Działalności Gospodarczej:</a:t>
            </a:r>
          </a:p>
          <a:p>
            <a:pPr marL="285750" indent="-285750">
              <a:lnSpc>
                <a:spcPct val="120000"/>
              </a:lnSpc>
              <a:spcAft>
                <a:spcPts val="200"/>
              </a:spcAft>
              <a:buFont typeface="Arial"/>
              <a:buChar char="•"/>
            </a:pPr>
            <a:r>
              <a:rPr lang="pl-PL" sz="1600">
                <a:ea typeface="+mn-lt"/>
                <a:cs typeface="+mn-lt"/>
              </a:rPr>
              <a:t>Elektroniczne Księgi Wieczyste</a:t>
            </a:r>
          </a:p>
          <a:p>
            <a:pPr marL="285750" indent="-285750">
              <a:lnSpc>
                <a:spcPct val="120000"/>
              </a:lnSpc>
              <a:spcAft>
                <a:spcPts val="200"/>
              </a:spcAft>
              <a:buFont typeface="Arial"/>
              <a:buChar char="•"/>
            </a:pPr>
            <a:r>
              <a:rPr lang="pl-PL" sz="1600">
                <a:ea typeface="+mn-lt"/>
                <a:cs typeface="+mn-lt"/>
              </a:rPr>
              <a:t>Wyszukiwarki UPRP i EUIPO – wzmianki </a:t>
            </a:r>
          </a:p>
          <a:p>
            <a:pPr marL="285750" indent="-285750">
              <a:lnSpc>
                <a:spcPct val="120000"/>
              </a:lnSpc>
              <a:spcAft>
                <a:spcPts val="200"/>
              </a:spcAft>
              <a:buFont typeface="Arial"/>
              <a:buChar char="•"/>
            </a:pPr>
            <a:r>
              <a:rPr lang="pl-PL" sz="1600">
                <a:ea typeface="+mn-lt"/>
                <a:cs typeface="+mn-lt"/>
              </a:rPr>
              <a:t>Rozwiązywanie zadań. </a:t>
            </a:r>
          </a:p>
          <a:p>
            <a:pPr>
              <a:lnSpc>
                <a:spcPct val="120000"/>
              </a:lnSpc>
              <a:spcAft>
                <a:spcPts val="200"/>
              </a:spcAft>
            </a:pPr>
            <a:r>
              <a:rPr lang="pl-PL" sz="1600" b="1">
                <a:ea typeface="+mn-lt"/>
                <a:cs typeface="+mn-lt"/>
              </a:rPr>
              <a:t>Ćwiczenia nr 4: </a:t>
            </a:r>
            <a:endParaRPr lang="pl-PL" sz="1600">
              <a:ea typeface="+mn-lt"/>
              <a:cs typeface="+mn-lt"/>
            </a:endParaRPr>
          </a:p>
          <a:p>
            <a:pPr marL="285750" indent="-285750">
              <a:lnSpc>
                <a:spcPct val="120000"/>
              </a:lnSpc>
              <a:spcAft>
                <a:spcPts val="200"/>
              </a:spcAft>
              <a:buFont typeface="Arial"/>
              <a:buChar char="•"/>
            </a:pPr>
            <a:r>
              <a:rPr lang="pl-PL" sz="1600">
                <a:ea typeface="+mn-lt"/>
                <a:cs typeface="+mn-lt"/>
              </a:rPr>
              <a:t>System informatyczny LEX,</a:t>
            </a:r>
          </a:p>
          <a:p>
            <a:pPr marL="285750" indent="-285750">
              <a:lnSpc>
                <a:spcPct val="120000"/>
              </a:lnSpc>
              <a:spcAft>
                <a:spcPts val="200"/>
              </a:spcAft>
              <a:buFont typeface="Arial"/>
              <a:buChar char="•"/>
            </a:pPr>
            <a:r>
              <a:rPr lang="pl-PL" sz="1600">
                <a:ea typeface="+mn-lt"/>
                <a:cs typeface="+mn-lt"/>
              </a:rPr>
              <a:t>Rozwiązywanie zadań, </a:t>
            </a:r>
          </a:p>
          <a:p>
            <a:pPr>
              <a:lnSpc>
                <a:spcPct val="120000"/>
              </a:lnSpc>
              <a:spcAft>
                <a:spcPts val="200"/>
              </a:spcAft>
            </a:pPr>
            <a:r>
              <a:rPr lang="pl-PL" sz="1600" b="1">
                <a:ea typeface="+mn-lt"/>
                <a:cs typeface="+mn-lt"/>
              </a:rPr>
              <a:t>Ćwiczenia nr 5: </a:t>
            </a:r>
            <a:endParaRPr lang="pl-PL" sz="1600">
              <a:ea typeface="+mn-lt"/>
              <a:cs typeface="+mn-lt"/>
            </a:endParaRPr>
          </a:p>
          <a:p>
            <a:pPr marL="285750" indent="-285750">
              <a:lnSpc>
                <a:spcPct val="120000"/>
              </a:lnSpc>
              <a:spcAft>
                <a:spcPts val="200"/>
              </a:spcAft>
              <a:buFont typeface="Arial"/>
              <a:buChar char="•"/>
            </a:pPr>
            <a:r>
              <a:rPr lang="pl-PL" sz="1600">
                <a:ea typeface="+mn-lt"/>
                <a:cs typeface="+mn-lt"/>
              </a:rPr>
              <a:t>System informatyczny LEGALIS, </a:t>
            </a:r>
          </a:p>
          <a:p>
            <a:pPr marL="285750" indent="-285750">
              <a:lnSpc>
                <a:spcPct val="120000"/>
              </a:lnSpc>
              <a:spcAft>
                <a:spcPts val="200"/>
              </a:spcAft>
              <a:buFont typeface="Arial"/>
              <a:buChar char="•"/>
            </a:pPr>
            <a:r>
              <a:rPr lang="pl-PL" sz="1600" b="1" u="sng">
                <a:ea typeface="+mn-lt"/>
                <a:cs typeface="+mn-lt"/>
              </a:rPr>
              <a:t>Wystawienie ocen i ewentualna popraw</a:t>
            </a:r>
            <a:r>
              <a:rPr lang="pl-PL" b="1" u="sng">
                <a:ea typeface="+mn-lt"/>
                <a:cs typeface="+mn-lt"/>
              </a:rPr>
              <a:t>a.</a:t>
            </a:r>
            <a:endParaRPr lang="pl-PL" b="1" u="sng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102303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73734CDA-1CE8-4F1C-B0B3-AAB252B013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ACCBEAF-2853-499E-B55E-F4EFC94CA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4771" y="634946"/>
            <a:ext cx="6574972" cy="1450757"/>
          </a:xfrm>
        </p:spPr>
        <p:txBody>
          <a:bodyPr>
            <a:normAutofit/>
          </a:bodyPr>
          <a:lstStyle/>
          <a:p>
            <a:r>
              <a:rPr lang="pl-PL"/>
              <a:t>Warunki zaliczenia przedmiotu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xmlns="" id="{5A920661-93D8-4E12-AD82-ADE6E407C8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34000" y="1369227"/>
            <a:ext cx="3856114" cy="3856114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D7143990-FA50-4B23-AE6D-E17D22F526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063482" y="2246569"/>
            <a:ext cx="58521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830C0E5-599D-40C0-A8DA-F0ADCA5FE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4769" y="2407436"/>
            <a:ext cx="6574973" cy="3461657"/>
          </a:xfrm>
        </p:spPr>
        <p:txBody>
          <a:bodyPr vert="horz" lIns="0" tIns="45720" rIns="0" bIns="45720" rtlCol="0" anchor="t">
            <a:noAutofit/>
          </a:bodyPr>
          <a:lstStyle/>
          <a:p>
            <a:pPr marL="457200" indent="-457200">
              <a:buAutoNum type="arabicPeriod"/>
            </a:pPr>
            <a:r>
              <a:rPr lang="pl-PL" sz="2400" b="1">
                <a:ea typeface="+mn-lt"/>
                <a:cs typeface="+mn-lt"/>
              </a:rPr>
              <a:t>Obecność: </a:t>
            </a:r>
            <a:endParaRPr lang="pl-PL" sz="2400">
              <a:ea typeface="+mn-lt"/>
              <a:cs typeface="+mn-lt"/>
            </a:endParaRPr>
          </a:p>
          <a:p>
            <a:pPr marL="383540" lvl="1">
              <a:buFont typeface="Arial" pitchFamily="34" charset="0"/>
              <a:buChar char="•"/>
            </a:pPr>
            <a:r>
              <a:rPr lang="pl-PL" sz="2000">
                <a:ea typeface="+mn-lt"/>
                <a:cs typeface="+mn-lt"/>
              </a:rPr>
              <a:t>Obecność obowiązkowa, </a:t>
            </a:r>
          </a:p>
          <a:p>
            <a:pPr marL="383540" lvl="1">
              <a:buFont typeface="Arial" pitchFamily="34" charset="0"/>
              <a:buChar char="•"/>
            </a:pPr>
            <a:r>
              <a:rPr lang="pl-PL" sz="2000">
                <a:ea typeface="+mn-lt"/>
                <a:cs typeface="+mn-lt"/>
              </a:rPr>
              <a:t>1 nieobecność dozwolona, </a:t>
            </a:r>
            <a:endParaRPr lang="pl-PL" sz="2000"/>
          </a:p>
          <a:p>
            <a:pPr marL="383540" lvl="1">
              <a:buFont typeface="Arial" pitchFamily="34" charset="0"/>
              <a:buChar char="•"/>
            </a:pPr>
            <a:r>
              <a:rPr lang="pl-PL" sz="2000">
                <a:ea typeface="+mn-lt"/>
                <a:cs typeface="+mn-lt"/>
              </a:rPr>
              <a:t>Odrobienie nieobecności – uzyskanie plusa na zajęciach bądź rozwiązanie zadań z zajęć, na których student był nieobecny. </a:t>
            </a:r>
            <a:endParaRPr lang="pl-PL" sz="2000"/>
          </a:p>
          <a:p>
            <a:pPr marL="457200" indent="-457200">
              <a:buAutoNum type="arabicPeriod"/>
            </a:pPr>
            <a:r>
              <a:rPr lang="pl-PL" sz="2400" b="1">
                <a:ea typeface="+mn-lt"/>
                <a:cs typeface="+mn-lt"/>
              </a:rPr>
              <a:t>Aktywność na zajęciach:   </a:t>
            </a:r>
            <a:endParaRPr lang="pl-PL" sz="2000">
              <a:ea typeface="+mn-lt"/>
              <a:cs typeface="+mn-lt"/>
            </a:endParaRPr>
          </a:p>
          <a:p>
            <a:pPr marL="383540" lvl="1">
              <a:buFont typeface="Arial" pitchFamily="34" charset="0"/>
              <a:buChar char="•"/>
            </a:pPr>
            <a:r>
              <a:rPr lang="pl-PL" sz="2000">
                <a:ea typeface="+mn-lt"/>
                <a:cs typeface="+mn-lt"/>
              </a:rPr>
              <a:t>plus to 0.5 oceny w górę, student otrzymuje plusa za prawidłowo rozwiązane zadanie na zajęciach.</a:t>
            </a:r>
            <a:endParaRPr lang="pl-PL" sz="2000"/>
          </a:p>
          <a:p>
            <a:endParaRPr lang="pl-PL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E53EDC6-E7A0-411C-871D-6FE54ADF94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1681412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73734CDA-1CE8-4F1C-B0B3-AAB252B013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28E302C-3819-4DFB-8217-2864AEC1C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4771" y="634946"/>
            <a:ext cx="6574972" cy="1450757"/>
          </a:xfrm>
        </p:spPr>
        <p:txBody>
          <a:bodyPr>
            <a:normAutofit/>
          </a:bodyPr>
          <a:lstStyle/>
          <a:p>
            <a:r>
              <a:rPr lang="pl-PL"/>
              <a:t>Ocena końcowa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xmlns="" id="{58336E1B-754A-4877-BFC9-5102FAB022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34000" y="1369227"/>
            <a:ext cx="3856114" cy="3856114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D7143990-FA50-4B23-AE6D-E17D22F526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063482" y="2246569"/>
            <a:ext cx="58521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C12E6B43-44FA-4059-B717-6F687DC55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4769" y="2407436"/>
            <a:ext cx="6991916" cy="3835468"/>
          </a:xfrm>
        </p:spPr>
        <p:txBody>
          <a:bodyPr vert="horz" lIns="0" tIns="45720" rIns="0" bIns="45720" rtlCol="0" anchor="t">
            <a:normAutofit fontScale="92500" lnSpcReduction="20000"/>
          </a:bodyPr>
          <a:lstStyle/>
          <a:p>
            <a:r>
              <a:rPr lang="pl-PL" b="1">
                <a:ea typeface="+mn-lt"/>
                <a:cs typeface="+mn-lt"/>
              </a:rPr>
              <a:t>Ocena końcowa:  </a:t>
            </a:r>
            <a:endParaRPr lang="pl-PL"/>
          </a:p>
          <a:p>
            <a:r>
              <a:rPr lang="pl-PL">
                <a:ea typeface="+mn-lt"/>
                <a:cs typeface="+mn-lt"/>
              </a:rPr>
              <a:t>100% obecność</a:t>
            </a:r>
            <a:r>
              <a:rPr lang="pl-PL" b="1">
                <a:ea typeface="+mn-lt"/>
                <a:cs typeface="+mn-lt"/>
              </a:rPr>
              <a:t> = ocena dostateczna, </a:t>
            </a:r>
            <a:endParaRPr lang="pl-PL"/>
          </a:p>
          <a:p>
            <a:r>
              <a:rPr lang="pl-PL">
                <a:ea typeface="+mn-lt"/>
                <a:cs typeface="+mn-lt"/>
              </a:rPr>
              <a:t>100% obecność + 1 plus =</a:t>
            </a:r>
            <a:r>
              <a:rPr lang="pl-PL" b="1">
                <a:ea typeface="+mn-lt"/>
                <a:cs typeface="+mn-lt"/>
              </a:rPr>
              <a:t> ocena dostateczna plus</a:t>
            </a:r>
            <a:endParaRPr lang="pl-PL"/>
          </a:p>
          <a:p>
            <a:r>
              <a:rPr lang="pl-PL">
                <a:ea typeface="+mn-lt"/>
                <a:cs typeface="+mn-lt"/>
              </a:rPr>
              <a:t>100% obecność + 2 plusy =</a:t>
            </a:r>
            <a:r>
              <a:rPr lang="pl-PL" b="1">
                <a:ea typeface="+mn-lt"/>
                <a:cs typeface="+mn-lt"/>
              </a:rPr>
              <a:t> ocena dobra</a:t>
            </a:r>
            <a:endParaRPr lang="pl-PL"/>
          </a:p>
          <a:p>
            <a:r>
              <a:rPr lang="pl-PL">
                <a:ea typeface="+mn-lt"/>
                <a:cs typeface="+mn-lt"/>
              </a:rPr>
              <a:t>100% obecność + 3 plusy = </a:t>
            </a:r>
            <a:r>
              <a:rPr lang="pl-PL" b="1">
                <a:ea typeface="+mn-lt"/>
                <a:cs typeface="+mn-lt"/>
              </a:rPr>
              <a:t>ocena dobra plus</a:t>
            </a:r>
            <a:endParaRPr lang="pl-PL"/>
          </a:p>
          <a:p>
            <a:r>
              <a:rPr lang="pl-PL">
                <a:ea typeface="+mn-lt"/>
                <a:cs typeface="+mn-lt"/>
              </a:rPr>
              <a:t>100% obecność + 4 plusy = </a:t>
            </a:r>
            <a:r>
              <a:rPr lang="pl-PL" b="1">
                <a:ea typeface="+mn-lt"/>
                <a:cs typeface="+mn-lt"/>
              </a:rPr>
              <a:t>ocena bardzo dobra</a:t>
            </a:r>
            <a:endParaRPr lang="pl-PL"/>
          </a:p>
          <a:p>
            <a:r>
              <a:rPr lang="pl-PL" b="1"/>
              <a:t>UWAGA! </a:t>
            </a:r>
            <a:r>
              <a:rPr lang="pl-PL" u="sng">
                <a:ea typeface="+mn-lt"/>
                <a:cs typeface="+mn-lt"/>
              </a:rPr>
              <a:t>Student ma prawo do jednorazowej poprawy oceny podchodząc na ostatnich zajęciach do kolokwium i rozwiązując 5 zadań ze wszystkich tematów objętych materiałem poruszanym na przedmiocie</a:t>
            </a:r>
            <a:endParaRPr lang="pl-PL" b="1" u="sng" dirty="0"/>
          </a:p>
          <a:p>
            <a:endParaRPr lang="pl-PL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E53EDC6-E7A0-411C-871D-6FE54ADF94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0995064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1121B9A-2893-42CD-BE6A-219460858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Zadania 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E9F258D-65D7-4D3B-89D8-A0BF713BE6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/>
              <a:t>Rozwiążmy wspólnie</a:t>
            </a:r>
          </a:p>
        </p:txBody>
      </p:sp>
    </p:spTree>
    <p:extLst>
      <p:ext uri="{BB962C8B-B14F-4D97-AF65-F5344CB8AC3E}">
        <p14:creationId xmlns:p14="http://schemas.microsoft.com/office/powerpoint/2010/main" val="323512352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73734CDA-1CE8-4F1C-B0B3-AAB252B013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041BC9B-0538-4B06-B6B5-7BC28BF7C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4771" y="634946"/>
            <a:ext cx="6574972" cy="1450757"/>
          </a:xfrm>
        </p:spPr>
        <p:txBody>
          <a:bodyPr>
            <a:normAutofit/>
          </a:bodyPr>
          <a:lstStyle/>
          <a:p>
            <a:r>
              <a:rPr lang="pl-PL"/>
              <a:t>Baza ISAP</a:t>
            </a:r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xmlns="" id="{9DA8EAF8-0D86-4C8C-BA8B-8EA2D1F141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455" y="640081"/>
            <a:ext cx="3679204" cy="5314406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D7143990-FA50-4B23-AE6D-E17D22F526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063482" y="2246569"/>
            <a:ext cx="58521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25A64930-1E01-418C-A6B8-A2B2DA6AD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4769" y="2407436"/>
            <a:ext cx="6574973" cy="3461657"/>
          </a:xfrm>
        </p:spPr>
        <p:txBody>
          <a:bodyPr vert="horz" lIns="0" tIns="45720" rIns="0" bIns="45720" rtlCol="0">
            <a:normAutofit/>
          </a:bodyPr>
          <a:lstStyle/>
          <a:p>
            <a:r>
              <a:rPr lang="pl-PL">
                <a:ea typeface="+mn-lt"/>
                <a:cs typeface="+mn-lt"/>
              </a:rPr>
              <a:t>Sprawdź jaki akt prawny znajduje się pod adresem publikacyjnym: Dz.U. 2011 nr 173 poz. 1037. </a:t>
            </a:r>
            <a:endParaRPr lang="pl-PL"/>
          </a:p>
          <a:p>
            <a:r>
              <a:rPr lang="pl-PL">
                <a:ea typeface="+mn-lt"/>
                <a:cs typeface="+mn-lt"/>
              </a:rPr>
              <a:t>Wskaż w jakim akcie znajduje się podstawa prawna dla wydania aktu, o którym mowa w punkcie a). Podaj adres publikacyjny jego tekstu jednolitego. </a:t>
            </a:r>
            <a:endParaRPr lang="pl-PL"/>
          </a:p>
          <a:p>
            <a:endParaRPr lang="pl-PL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6E53EDC6-E7A0-411C-871D-6FE54ADF94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7469023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RetrospectVTI">
  <a:themeElements>
    <a:clrScheme name="">
      <a:dk1>
        <a:srgbClr val="000000"/>
      </a:dk1>
      <a:lt1>
        <a:srgbClr val="FFFFFF"/>
      </a:lt1>
      <a:dk2>
        <a:srgbClr val="2E3948"/>
      </a:dk2>
      <a:lt2>
        <a:srgbClr val="E7E6E6"/>
      </a:lt2>
      <a:accent1>
        <a:srgbClr val="5A82CB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A9718D"/>
      </a:folHlink>
    </a:clrScheme>
    <a:fontScheme name="Retrospect">
      <a:majorFont>
        <a:latin typeface="Sagona Extra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Sagona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155</Words>
  <Application>Microsoft Office PowerPoint</Application>
  <PresentationFormat>Niestandardowy</PresentationFormat>
  <Paragraphs>60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RetrospectVTI</vt:lpstr>
      <vt:lpstr>Techniki informacji i komunikacji</vt:lpstr>
      <vt:lpstr>Cz. 1  Organizacja zajęć</vt:lpstr>
      <vt:lpstr>Podstawowe informacje</vt:lpstr>
      <vt:lpstr>Polecana literatura:</vt:lpstr>
      <vt:lpstr>Program zajęć</vt:lpstr>
      <vt:lpstr>Warunki zaliczenia przedmiotu</vt:lpstr>
      <vt:lpstr>Ocena końcowa</vt:lpstr>
      <vt:lpstr>Zadania </vt:lpstr>
      <vt:lpstr>Baza ISAP</vt:lpstr>
      <vt:lpstr>POWODZENIA! :)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Rafał Skibicki</dc:creator>
  <cp:lastModifiedBy>Rafał Skibicki </cp:lastModifiedBy>
  <cp:revision>237</cp:revision>
  <dcterms:created xsi:type="dcterms:W3CDTF">2012-08-15T16:54:36Z</dcterms:created>
  <dcterms:modified xsi:type="dcterms:W3CDTF">2020-09-27T19:29:39Z</dcterms:modified>
</cp:coreProperties>
</file>