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302" r:id="rId4"/>
    <p:sldId id="303" r:id="rId5"/>
    <p:sldId id="261" r:id="rId6"/>
    <p:sldId id="279" r:id="rId7"/>
    <p:sldId id="280" r:id="rId8"/>
    <p:sldId id="284" r:id="rId9"/>
    <p:sldId id="305" r:id="rId10"/>
    <p:sldId id="304" r:id="rId11"/>
    <p:sldId id="281" r:id="rId12"/>
    <p:sldId id="282" r:id="rId13"/>
    <p:sldId id="283" r:id="rId14"/>
    <p:sldId id="285" r:id="rId15"/>
    <p:sldId id="286" r:id="rId16"/>
    <p:sldId id="287" r:id="rId17"/>
    <p:sldId id="259" r:id="rId18"/>
    <p:sldId id="288" r:id="rId19"/>
    <p:sldId id="289" r:id="rId20"/>
    <p:sldId id="290" r:id="rId21"/>
    <p:sldId id="262" r:id="rId22"/>
    <p:sldId id="291" r:id="rId23"/>
    <p:sldId id="292" r:id="rId24"/>
    <p:sldId id="273" r:id="rId25"/>
    <p:sldId id="294" r:id="rId26"/>
    <p:sldId id="263" r:id="rId27"/>
    <p:sldId id="293" r:id="rId28"/>
    <p:sldId id="264" r:id="rId29"/>
    <p:sldId id="265" r:id="rId30"/>
    <p:sldId id="266" r:id="rId31"/>
    <p:sldId id="267" r:id="rId32"/>
    <p:sldId id="275" r:id="rId33"/>
    <p:sldId id="268" r:id="rId34"/>
    <p:sldId id="269" r:id="rId35"/>
    <p:sldId id="277" r:id="rId36"/>
    <p:sldId id="295" r:id="rId37"/>
    <p:sldId id="270" r:id="rId38"/>
    <p:sldId id="296" r:id="rId39"/>
    <p:sldId id="306" r:id="rId40"/>
    <p:sldId id="307" r:id="rId41"/>
    <p:sldId id="271" r:id="rId42"/>
    <p:sldId id="297" r:id="rId43"/>
    <p:sldId id="272" r:id="rId44"/>
    <p:sldId id="276" r:id="rId45"/>
    <p:sldId id="298" r:id="rId46"/>
    <p:sldId id="299" r:id="rId47"/>
    <p:sldId id="278" r:id="rId48"/>
    <p:sldId id="300" r:id="rId49"/>
    <p:sldId id="301" r:id="rId50"/>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EBCF5"/>
    <a:srgbClr val="94B0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599"/>
  </p:normalViewPr>
  <p:slideViewPr>
    <p:cSldViewPr snapToGrid="0" snapToObjects="1">
      <p:cViewPr varScale="1">
        <p:scale>
          <a:sx n="106" d="100"/>
          <a:sy n="106" d="100"/>
        </p:scale>
        <p:origin x="79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327C065-4167-9F4F-BC3A-13CA15FFA007}"/>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ABF3456F-9891-F444-B718-864AFFB378C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1D6DEAC6-8E9A-6946-AA53-3E450191EEE0}"/>
              </a:ext>
            </a:extLst>
          </p:cNvPr>
          <p:cNvSpPr>
            <a:spLocks noGrp="1"/>
          </p:cNvSpPr>
          <p:nvPr>
            <p:ph type="dt" sz="half" idx="10"/>
          </p:nvPr>
        </p:nvSpPr>
        <p:spPr/>
        <p:txBody>
          <a:bodyPr/>
          <a:lstStyle/>
          <a:p>
            <a:fld id="{BCC60003-AB94-2D45-8025-20C594B3EC0E}" type="datetimeFigureOut">
              <a:rPr lang="pl-PL" smtClean="0"/>
              <a:t>16.04.2019</a:t>
            </a:fld>
            <a:endParaRPr lang="pl-PL"/>
          </a:p>
        </p:txBody>
      </p:sp>
      <p:sp>
        <p:nvSpPr>
          <p:cNvPr id="5" name="Symbol zastępczy stopki 4">
            <a:extLst>
              <a:ext uri="{FF2B5EF4-FFF2-40B4-BE49-F238E27FC236}">
                <a16:creationId xmlns:a16="http://schemas.microsoft.com/office/drawing/2014/main" id="{9BB45E04-CC47-114F-82F3-CD62DDF70D2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8E383AC-19DC-A44A-8C51-02E9FF1CA4E2}"/>
              </a:ext>
            </a:extLst>
          </p:cNvPr>
          <p:cNvSpPr>
            <a:spLocks noGrp="1"/>
          </p:cNvSpPr>
          <p:nvPr>
            <p:ph type="sldNum" sz="quarter" idx="12"/>
          </p:nvPr>
        </p:nvSpPr>
        <p:spPr/>
        <p:txBody>
          <a:bodyPr/>
          <a:lstStyle/>
          <a:p>
            <a:fld id="{6EF347E5-6D62-AF46-8316-739680366F6E}" type="slidenum">
              <a:rPr lang="pl-PL" smtClean="0"/>
              <a:t>‹#›</a:t>
            </a:fld>
            <a:endParaRPr lang="pl-PL"/>
          </a:p>
        </p:txBody>
      </p:sp>
    </p:spTree>
    <p:extLst>
      <p:ext uri="{BB962C8B-B14F-4D97-AF65-F5344CB8AC3E}">
        <p14:creationId xmlns:p14="http://schemas.microsoft.com/office/powerpoint/2010/main" val="3614158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91F2974-7F7D-634A-8B49-D979B125C8C6}"/>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3E6F18F4-047F-BF49-ADC9-F35C9658DCA6}"/>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777AE0BD-ED77-1A41-8DC8-4956331B5B13}"/>
              </a:ext>
            </a:extLst>
          </p:cNvPr>
          <p:cNvSpPr>
            <a:spLocks noGrp="1"/>
          </p:cNvSpPr>
          <p:nvPr>
            <p:ph type="dt" sz="half" idx="10"/>
          </p:nvPr>
        </p:nvSpPr>
        <p:spPr/>
        <p:txBody>
          <a:bodyPr/>
          <a:lstStyle/>
          <a:p>
            <a:fld id="{BCC60003-AB94-2D45-8025-20C594B3EC0E}" type="datetimeFigureOut">
              <a:rPr lang="pl-PL" smtClean="0"/>
              <a:t>16.04.2019</a:t>
            </a:fld>
            <a:endParaRPr lang="pl-PL"/>
          </a:p>
        </p:txBody>
      </p:sp>
      <p:sp>
        <p:nvSpPr>
          <p:cNvPr id="5" name="Symbol zastępczy stopki 4">
            <a:extLst>
              <a:ext uri="{FF2B5EF4-FFF2-40B4-BE49-F238E27FC236}">
                <a16:creationId xmlns:a16="http://schemas.microsoft.com/office/drawing/2014/main" id="{8627924D-0024-584A-B632-F3A51CFC03A9}"/>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22A6033B-0865-B944-B2DF-4F22261D2AF1}"/>
              </a:ext>
            </a:extLst>
          </p:cNvPr>
          <p:cNvSpPr>
            <a:spLocks noGrp="1"/>
          </p:cNvSpPr>
          <p:nvPr>
            <p:ph type="sldNum" sz="quarter" idx="12"/>
          </p:nvPr>
        </p:nvSpPr>
        <p:spPr/>
        <p:txBody>
          <a:bodyPr/>
          <a:lstStyle/>
          <a:p>
            <a:fld id="{6EF347E5-6D62-AF46-8316-739680366F6E}" type="slidenum">
              <a:rPr lang="pl-PL" smtClean="0"/>
              <a:t>‹#›</a:t>
            </a:fld>
            <a:endParaRPr lang="pl-PL"/>
          </a:p>
        </p:txBody>
      </p:sp>
    </p:spTree>
    <p:extLst>
      <p:ext uri="{BB962C8B-B14F-4D97-AF65-F5344CB8AC3E}">
        <p14:creationId xmlns:p14="http://schemas.microsoft.com/office/powerpoint/2010/main" val="3397650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159923FF-4A62-0B42-ADF5-829565D1F00F}"/>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83DBE526-F687-3748-AF41-5A450EAC96AF}"/>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30197A9-DFBF-004C-87C8-2B2E45628C71}"/>
              </a:ext>
            </a:extLst>
          </p:cNvPr>
          <p:cNvSpPr>
            <a:spLocks noGrp="1"/>
          </p:cNvSpPr>
          <p:nvPr>
            <p:ph type="dt" sz="half" idx="10"/>
          </p:nvPr>
        </p:nvSpPr>
        <p:spPr/>
        <p:txBody>
          <a:bodyPr/>
          <a:lstStyle/>
          <a:p>
            <a:fld id="{BCC60003-AB94-2D45-8025-20C594B3EC0E}" type="datetimeFigureOut">
              <a:rPr lang="pl-PL" smtClean="0"/>
              <a:t>16.04.2019</a:t>
            </a:fld>
            <a:endParaRPr lang="pl-PL"/>
          </a:p>
        </p:txBody>
      </p:sp>
      <p:sp>
        <p:nvSpPr>
          <p:cNvPr id="5" name="Symbol zastępczy stopki 4">
            <a:extLst>
              <a:ext uri="{FF2B5EF4-FFF2-40B4-BE49-F238E27FC236}">
                <a16:creationId xmlns:a16="http://schemas.microsoft.com/office/drawing/2014/main" id="{02E6C242-F839-5E49-BDCB-9A073BB64184}"/>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A596F69E-97DC-1243-9618-929729ABA58F}"/>
              </a:ext>
            </a:extLst>
          </p:cNvPr>
          <p:cNvSpPr>
            <a:spLocks noGrp="1"/>
          </p:cNvSpPr>
          <p:nvPr>
            <p:ph type="sldNum" sz="quarter" idx="12"/>
          </p:nvPr>
        </p:nvSpPr>
        <p:spPr/>
        <p:txBody>
          <a:bodyPr/>
          <a:lstStyle/>
          <a:p>
            <a:fld id="{6EF347E5-6D62-AF46-8316-739680366F6E}" type="slidenum">
              <a:rPr lang="pl-PL" smtClean="0"/>
              <a:t>‹#›</a:t>
            </a:fld>
            <a:endParaRPr lang="pl-PL"/>
          </a:p>
        </p:txBody>
      </p:sp>
    </p:spTree>
    <p:extLst>
      <p:ext uri="{BB962C8B-B14F-4D97-AF65-F5344CB8AC3E}">
        <p14:creationId xmlns:p14="http://schemas.microsoft.com/office/powerpoint/2010/main" val="3112953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74A178D-FF63-8643-B3AF-94ABB2632DAE}"/>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C4B222E2-39BA-874D-8763-141B21114C28}"/>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E4D3BF8B-8733-084E-8363-ACF8624A1552}"/>
              </a:ext>
            </a:extLst>
          </p:cNvPr>
          <p:cNvSpPr>
            <a:spLocks noGrp="1"/>
          </p:cNvSpPr>
          <p:nvPr>
            <p:ph type="dt" sz="half" idx="10"/>
          </p:nvPr>
        </p:nvSpPr>
        <p:spPr/>
        <p:txBody>
          <a:bodyPr/>
          <a:lstStyle/>
          <a:p>
            <a:fld id="{BCC60003-AB94-2D45-8025-20C594B3EC0E}" type="datetimeFigureOut">
              <a:rPr lang="pl-PL" smtClean="0"/>
              <a:t>16.04.2019</a:t>
            </a:fld>
            <a:endParaRPr lang="pl-PL"/>
          </a:p>
        </p:txBody>
      </p:sp>
      <p:sp>
        <p:nvSpPr>
          <p:cNvPr id="5" name="Symbol zastępczy stopki 4">
            <a:extLst>
              <a:ext uri="{FF2B5EF4-FFF2-40B4-BE49-F238E27FC236}">
                <a16:creationId xmlns:a16="http://schemas.microsoft.com/office/drawing/2014/main" id="{9F1BD740-3D14-6F43-924C-B7C4CBDD9A54}"/>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5C46D5EF-912F-6D45-918E-F7B58D55A1C3}"/>
              </a:ext>
            </a:extLst>
          </p:cNvPr>
          <p:cNvSpPr>
            <a:spLocks noGrp="1"/>
          </p:cNvSpPr>
          <p:nvPr>
            <p:ph type="sldNum" sz="quarter" idx="12"/>
          </p:nvPr>
        </p:nvSpPr>
        <p:spPr/>
        <p:txBody>
          <a:bodyPr/>
          <a:lstStyle/>
          <a:p>
            <a:fld id="{6EF347E5-6D62-AF46-8316-739680366F6E}" type="slidenum">
              <a:rPr lang="pl-PL" smtClean="0"/>
              <a:t>‹#›</a:t>
            </a:fld>
            <a:endParaRPr lang="pl-PL"/>
          </a:p>
        </p:txBody>
      </p:sp>
    </p:spTree>
    <p:extLst>
      <p:ext uri="{BB962C8B-B14F-4D97-AF65-F5344CB8AC3E}">
        <p14:creationId xmlns:p14="http://schemas.microsoft.com/office/powerpoint/2010/main" val="2917999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5F7F0F9-2875-DB4A-9A96-62CED8D2B5EB}"/>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E11EA00A-78B8-2D43-A94E-454F1C5969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892B7A29-0DB7-7E41-8021-CB1B995665FD}"/>
              </a:ext>
            </a:extLst>
          </p:cNvPr>
          <p:cNvSpPr>
            <a:spLocks noGrp="1"/>
          </p:cNvSpPr>
          <p:nvPr>
            <p:ph type="dt" sz="half" idx="10"/>
          </p:nvPr>
        </p:nvSpPr>
        <p:spPr/>
        <p:txBody>
          <a:bodyPr/>
          <a:lstStyle/>
          <a:p>
            <a:fld id="{BCC60003-AB94-2D45-8025-20C594B3EC0E}" type="datetimeFigureOut">
              <a:rPr lang="pl-PL" smtClean="0"/>
              <a:t>16.04.2019</a:t>
            </a:fld>
            <a:endParaRPr lang="pl-PL"/>
          </a:p>
        </p:txBody>
      </p:sp>
      <p:sp>
        <p:nvSpPr>
          <p:cNvPr id="5" name="Symbol zastępczy stopki 4">
            <a:extLst>
              <a:ext uri="{FF2B5EF4-FFF2-40B4-BE49-F238E27FC236}">
                <a16:creationId xmlns:a16="http://schemas.microsoft.com/office/drawing/2014/main" id="{63C1FEB6-ABF9-E947-823E-D4D31C095B9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FF24406-2025-E74F-8A60-58E64D84AF55}"/>
              </a:ext>
            </a:extLst>
          </p:cNvPr>
          <p:cNvSpPr>
            <a:spLocks noGrp="1"/>
          </p:cNvSpPr>
          <p:nvPr>
            <p:ph type="sldNum" sz="quarter" idx="12"/>
          </p:nvPr>
        </p:nvSpPr>
        <p:spPr/>
        <p:txBody>
          <a:bodyPr/>
          <a:lstStyle/>
          <a:p>
            <a:fld id="{6EF347E5-6D62-AF46-8316-739680366F6E}" type="slidenum">
              <a:rPr lang="pl-PL" smtClean="0"/>
              <a:t>‹#›</a:t>
            </a:fld>
            <a:endParaRPr lang="pl-PL"/>
          </a:p>
        </p:txBody>
      </p:sp>
    </p:spTree>
    <p:extLst>
      <p:ext uri="{BB962C8B-B14F-4D97-AF65-F5344CB8AC3E}">
        <p14:creationId xmlns:p14="http://schemas.microsoft.com/office/powerpoint/2010/main" val="509291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12BAC09-84F2-E545-933E-537506ED8128}"/>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5C5CCDDF-640E-314A-A1F7-981EA3C0F6BB}"/>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963A9F32-595B-4D42-9D7B-B554E49FBF90}"/>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1295F777-FF7E-944C-83D6-EE02181DBDD3}"/>
              </a:ext>
            </a:extLst>
          </p:cNvPr>
          <p:cNvSpPr>
            <a:spLocks noGrp="1"/>
          </p:cNvSpPr>
          <p:nvPr>
            <p:ph type="dt" sz="half" idx="10"/>
          </p:nvPr>
        </p:nvSpPr>
        <p:spPr/>
        <p:txBody>
          <a:bodyPr/>
          <a:lstStyle/>
          <a:p>
            <a:fld id="{BCC60003-AB94-2D45-8025-20C594B3EC0E}" type="datetimeFigureOut">
              <a:rPr lang="pl-PL" smtClean="0"/>
              <a:t>16.04.2019</a:t>
            </a:fld>
            <a:endParaRPr lang="pl-PL"/>
          </a:p>
        </p:txBody>
      </p:sp>
      <p:sp>
        <p:nvSpPr>
          <p:cNvPr id="6" name="Symbol zastępczy stopki 5">
            <a:extLst>
              <a:ext uri="{FF2B5EF4-FFF2-40B4-BE49-F238E27FC236}">
                <a16:creationId xmlns:a16="http://schemas.microsoft.com/office/drawing/2014/main" id="{0116AEA6-BEDE-FF47-8FF5-A543E742F54B}"/>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8E80962A-FF9A-CF43-8655-37A7D60BB764}"/>
              </a:ext>
            </a:extLst>
          </p:cNvPr>
          <p:cNvSpPr>
            <a:spLocks noGrp="1"/>
          </p:cNvSpPr>
          <p:nvPr>
            <p:ph type="sldNum" sz="quarter" idx="12"/>
          </p:nvPr>
        </p:nvSpPr>
        <p:spPr/>
        <p:txBody>
          <a:bodyPr/>
          <a:lstStyle/>
          <a:p>
            <a:fld id="{6EF347E5-6D62-AF46-8316-739680366F6E}" type="slidenum">
              <a:rPr lang="pl-PL" smtClean="0"/>
              <a:t>‹#›</a:t>
            </a:fld>
            <a:endParaRPr lang="pl-PL"/>
          </a:p>
        </p:txBody>
      </p:sp>
    </p:spTree>
    <p:extLst>
      <p:ext uri="{BB962C8B-B14F-4D97-AF65-F5344CB8AC3E}">
        <p14:creationId xmlns:p14="http://schemas.microsoft.com/office/powerpoint/2010/main" val="1169329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77E4706-5F00-AC46-BF6A-3B6F2FD5084B}"/>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BAA2035F-5BA0-A841-8023-619E6388378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68B048E2-412F-884D-BD4A-59E7C8BDB283}"/>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82F30D34-6BF3-EF49-A9C2-274EDCABED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1FADEAAD-60A1-0A43-9D31-0D1CAB3CFC01}"/>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62FE793F-6636-8047-B30B-04E1EC5742A1}"/>
              </a:ext>
            </a:extLst>
          </p:cNvPr>
          <p:cNvSpPr>
            <a:spLocks noGrp="1"/>
          </p:cNvSpPr>
          <p:nvPr>
            <p:ph type="dt" sz="half" idx="10"/>
          </p:nvPr>
        </p:nvSpPr>
        <p:spPr/>
        <p:txBody>
          <a:bodyPr/>
          <a:lstStyle/>
          <a:p>
            <a:fld id="{BCC60003-AB94-2D45-8025-20C594B3EC0E}" type="datetimeFigureOut">
              <a:rPr lang="pl-PL" smtClean="0"/>
              <a:t>16.04.2019</a:t>
            </a:fld>
            <a:endParaRPr lang="pl-PL"/>
          </a:p>
        </p:txBody>
      </p:sp>
      <p:sp>
        <p:nvSpPr>
          <p:cNvPr id="8" name="Symbol zastępczy stopki 7">
            <a:extLst>
              <a:ext uri="{FF2B5EF4-FFF2-40B4-BE49-F238E27FC236}">
                <a16:creationId xmlns:a16="http://schemas.microsoft.com/office/drawing/2014/main" id="{3BDF641A-6C67-5846-ADD7-3A9D0D896AD5}"/>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5D9CA603-4973-314B-8D32-EFC6BE2A6661}"/>
              </a:ext>
            </a:extLst>
          </p:cNvPr>
          <p:cNvSpPr>
            <a:spLocks noGrp="1"/>
          </p:cNvSpPr>
          <p:nvPr>
            <p:ph type="sldNum" sz="quarter" idx="12"/>
          </p:nvPr>
        </p:nvSpPr>
        <p:spPr/>
        <p:txBody>
          <a:bodyPr/>
          <a:lstStyle/>
          <a:p>
            <a:fld id="{6EF347E5-6D62-AF46-8316-739680366F6E}" type="slidenum">
              <a:rPr lang="pl-PL" smtClean="0"/>
              <a:t>‹#›</a:t>
            </a:fld>
            <a:endParaRPr lang="pl-PL"/>
          </a:p>
        </p:txBody>
      </p:sp>
    </p:spTree>
    <p:extLst>
      <p:ext uri="{BB962C8B-B14F-4D97-AF65-F5344CB8AC3E}">
        <p14:creationId xmlns:p14="http://schemas.microsoft.com/office/powerpoint/2010/main" val="4207154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35E485-A68E-1C47-9A34-40CA7AFAA9DF}"/>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33CCE5D5-F1A0-104F-93CD-8BA332B78CF2}"/>
              </a:ext>
            </a:extLst>
          </p:cNvPr>
          <p:cNvSpPr>
            <a:spLocks noGrp="1"/>
          </p:cNvSpPr>
          <p:nvPr>
            <p:ph type="dt" sz="half" idx="10"/>
          </p:nvPr>
        </p:nvSpPr>
        <p:spPr/>
        <p:txBody>
          <a:bodyPr/>
          <a:lstStyle/>
          <a:p>
            <a:fld id="{BCC60003-AB94-2D45-8025-20C594B3EC0E}" type="datetimeFigureOut">
              <a:rPr lang="pl-PL" smtClean="0"/>
              <a:t>16.04.2019</a:t>
            </a:fld>
            <a:endParaRPr lang="pl-PL"/>
          </a:p>
        </p:txBody>
      </p:sp>
      <p:sp>
        <p:nvSpPr>
          <p:cNvPr id="4" name="Symbol zastępczy stopki 3">
            <a:extLst>
              <a:ext uri="{FF2B5EF4-FFF2-40B4-BE49-F238E27FC236}">
                <a16:creationId xmlns:a16="http://schemas.microsoft.com/office/drawing/2014/main" id="{11A303A2-9B0F-5940-BA82-DBC6190FDFB5}"/>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13889A58-7D3F-0E4F-B8C0-A522328BB6ED}"/>
              </a:ext>
            </a:extLst>
          </p:cNvPr>
          <p:cNvSpPr>
            <a:spLocks noGrp="1"/>
          </p:cNvSpPr>
          <p:nvPr>
            <p:ph type="sldNum" sz="quarter" idx="12"/>
          </p:nvPr>
        </p:nvSpPr>
        <p:spPr/>
        <p:txBody>
          <a:bodyPr/>
          <a:lstStyle/>
          <a:p>
            <a:fld id="{6EF347E5-6D62-AF46-8316-739680366F6E}" type="slidenum">
              <a:rPr lang="pl-PL" smtClean="0"/>
              <a:t>‹#›</a:t>
            </a:fld>
            <a:endParaRPr lang="pl-PL"/>
          </a:p>
        </p:txBody>
      </p:sp>
    </p:spTree>
    <p:extLst>
      <p:ext uri="{BB962C8B-B14F-4D97-AF65-F5344CB8AC3E}">
        <p14:creationId xmlns:p14="http://schemas.microsoft.com/office/powerpoint/2010/main" val="608739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29701A39-62AD-D44D-855C-4FB94E1AEDB4}"/>
              </a:ext>
            </a:extLst>
          </p:cNvPr>
          <p:cNvSpPr>
            <a:spLocks noGrp="1"/>
          </p:cNvSpPr>
          <p:nvPr>
            <p:ph type="dt" sz="half" idx="10"/>
          </p:nvPr>
        </p:nvSpPr>
        <p:spPr/>
        <p:txBody>
          <a:bodyPr/>
          <a:lstStyle/>
          <a:p>
            <a:fld id="{BCC60003-AB94-2D45-8025-20C594B3EC0E}" type="datetimeFigureOut">
              <a:rPr lang="pl-PL" smtClean="0"/>
              <a:t>16.04.2019</a:t>
            </a:fld>
            <a:endParaRPr lang="pl-PL"/>
          </a:p>
        </p:txBody>
      </p:sp>
      <p:sp>
        <p:nvSpPr>
          <p:cNvPr id="3" name="Symbol zastępczy stopki 2">
            <a:extLst>
              <a:ext uri="{FF2B5EF4-FFF2-40B4-BE49-F238E27FC236}">
                <a16:creationId xmlns:a16="http://schemas.microsoft.com/office/drawing/2014/main" id="{59A87B7B-DD80-394D-9B67-C7B4FE711A29}"/>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B8570C7A-E437-5A4D-8E68-DE9E38552760}"/>
              </a:ext>
            </a:extLst>
          </p:cNvPr>
          <p:cNvSpPr>
            <a:spLocks noGrp="1"/>
          </p:cNvSpPr>
          <p:nvPr>
            <p:ph type="sldNum" sz="quarter" idx="12"/>
          </p:nvPr>
        </p:nvSpPr>
        <p:spPr/>
        <p:txBody>
          <a:bodyPr/>
          <a:lstStyle/>
          <a:p>
            <a:fld id="{6EF347E5-6D62-AF46-8316-739680366F6E}" type="slidenum">
              <a:rPr lang="pl-PL" smtClean="0"/>
              <a:t>‹#›</a:t>
            </a:fld>
            <a:endParaRPr lang="pl-PL"/>
          </a:p>
        </p:txBody>
      </p:sp>
    </p:spTree>
    <p:extLst>
      <p:ext uri="{BB962C8B-B14F-4D97-AF65-F5344CB8AC3E}">
        <p14:creationId xmlns:p14="http://schemas.microsoft.com/office/powerpoint/2010/main" val="2453539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8375BE7-1D19-E441-B250-5E878A68CF4A}"/>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0A99F382-075D-794C-86A3-1275CE2AD9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130061AD-AE3C-8E4B-BC8A-29116EFC01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B18C7D4E-8DD7-ED44-81B5-D31970CFB8B0}"/>
              </a:ext>
            </a:extLst>
          </p:cNvPr>
          <p:cNvSpPr>
            <a:spLocks noGrp="1"/>
          </p:cNvSpPr>
          <p:nvPr>
            <p:ph type="dt" sz="half" idx="10"/>
          </p:nvPr>
        </p:nvSpPr>
        <p:spPr/>
        <p:txBody>
          <a:bodyPr/>
          <a:lstStyle/>
          <a:p>
            <a:fld id="{BCC60003-AB94-2D45-8025-20C594B3EC0E}" type="datetimeFigureOut">
              <a:rPr lang="pl-PL" smtClean="0"/>
              <a:t>16.04.2019</a:t>
            </a:fld>
            <a:endParaRPr lang="pl-PL"/>
          </a:p>
        </p:txBody>
      </p:sp>
      <p:sp>
        <p:nvSpPr>
          <p:cNvPr id="6" name="Symbol zastępczy stopki 5">
            <a:extLst>
              <a:ext uri="{FF2B5EF4-FFF2-40B4-BE49-F238E27FC236}">
                <a16:creationId xmlns:a16="http://schemas.microsoft.com/office/drawing/2014/main" id="{DD3C8E3F-7AFD-1B44-8672-73AB8651E781}"/>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CDDEBC50-6870-F345-9D04-136BE9F055BA}"/>
              </a:ext>
            </a:extLst>
          </p:cNvPr>
          <p:cNvSpPr>
            <a:spLocks noGrp="1"/>
          </p:cNvSpPr>
          <p:nvPr>
            <p:ph type="sldNum" sz="quarter" idx="12"/>
          </p:nvPr>
        </p:nvSpPr>
        <p:spPr/>
        <p:txBody>
          <a:bodyPr/>
          <a:lstStyle/>
          <a:p>
            <a:fld id="{6EF347E5-6D62-AF46-8316-739680366F6E}" type="slidenum">
              <a:rPr lang="pl-PL" smtClean="0"/>
              <a:t>‹#›</a:t>
            </a:fld>
            <a:endParaRPr lang="pl-PL"/>
          </a:p>
        </p:txBody>
      </p:sp>
    </p:spTree>
    <p:extLst>
      <p:ext uri="{BB962C8B-B14F-4D97-AF65-F5344CB8AC3E}">
        <p14:creationId xmlns:p14="http://schemas.microsoft.com/office/powerpoint/2010/main" val="1222788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0CDF972-9AB2-ED40-9298-D1E8D96F5755}"/>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C14AE314-37B7-DB43-ADA4-2A8AF7A42A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FA21C1A8-76FA-5A40-AD77-5B2C8F7A3F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DECF21E1-2C03-8C48-B2BF-F9A9DCF8D1CE}"/>
              </a:ext>
            </a:extLst>
          </p:cNvPr>
          <p:cNvSpPr>
            <a:spLocks noGrp="1"/>
          </p:cNvSpPr>
          <p:nvPr>
            <p:ph type="dt" sz="half" idx="10"/>
          </p:nvPr>
        </p:nvSpPr>
        <p:spPr/>
        <p:txBody>
          <a:bodyPr/>
          <a:lstStyle/>
          <a:p>
            <a:fld id="{BCC60003-AB94-2D45-8025-20C594B3EC0E}" type="datetimeFigureOut">
              <a:rPr lang="pl-PL" smtClean="0"/>
              <a:t>16.04.2019</a:t>
            </a:fld>
            <a:endParaRPr lang="pl-PL"/>
          </a:p>
        </p:txBody>
      </p:sp>
      <p:sp>
        <p:nvSpPr>
          <p:cNvPr id="6" name="Symbol zastępczy stopki 5">
            <a:extLst>
              <a:ext uri="{FF2B5EF4-FFF2-40B4-BE49-F238E27FC236}">
                <a16:creationId xmlns:a16="http://schemas.microsoft.com/office/drawing/2014/main" id="{2D1D5EB2-9B95-0142-AB37-4249CB222594}"/>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2456CEEA-9042-804C-98F1-637AF70B84B2}"/>
              </a:ext>
            </a:extLst>
          </p:cNvPr>
          <p:cNvSpPr>
            <a:spLocks noGrp="1"/>
          </p:cNvSpPr>
          <p:nvPr>
            <p:ph type="sldNum" sz="quarter" idx="12"/>
          </p:nvPr>
        </p:nvSpPr>
        <p:spPr/>
        <p:txBody>
          <a:bodyPr/>
          <a:lstStyle/>
          <a:p>
            <a:fld id="{6EF347E5-6D62-AF46-8316-739680366F6E}" type="slidenum">
              <a:rPr lang="pl-PL" smtClean="0"/>
              <a:t>‹#›</a:t>
            </a:fld>
            <a:endParaRPr lang="pl-PL"/>
          </a:p>
        </p:txBody>
      </p:sp>
    </p:spTree>
    <p:extLst>
      <p:ext uri="{BB962C8B-B14F-4D97-AF65-F5344CB8AC3E}">
        <p14:creationId xmlns:p14="http://schemas.microsoft.com/office/powerpoint/2010/main" val="3413298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alpha val="0"/>
          </a:schemeClr>
        </a:solidFill>
        <a:effectLst/>
      </p:bgPr>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DA93028F-369C-9847-804F-401A976F02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A4DB005A-BAB7-A342-A1D9-42928FCB83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75A756AB-C7AD-4148-9F61-0C91DC5FBF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C60003-AB94-2D45-8025-20C594B3EC0E}" type="datetimeFigureOut">
              <a:rPr lang="pl-PL" smtClean="0"/>
              <a:t>16.04.2019</a:t>
            </a:fld>
            <a:endParaRPr lang="pl-PL"/>
          </a:p>
        </p:txBody>
      </p:sp>
      <p:sp>
        <p:nvSpPr>
          <p:cNvPr id="5" name="Symbol zastępczy stopki 4">
            <a:extLst>
              <a:ext uri="{FF2B5EF4-FFF2-40B4-BE49-F238E27FC236}">
                <a16:creationId xmlns:a16="http://schemas.microsoft.com/office/drawing/2014/main" id="{21C22A84-A8C3-5143-8CC9-E999AF7355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3E9831EC-0E2C-FD40-B451-86E6ED5F7C5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F347E5-6D62-AF46-8316-739680366F6E}" type="slidenum">
              <a:rPr lang="pl-PL" smtClean="0"/>
              <a:t>‹#›</a:t>
            </a:fld>
            <a:endParaRPr lang="pl-PL"/>
          </a:p>
        </p:txBody>
      </p:sp>
    </p:spTree>
    <p:extLst>
      <p:ext uri="{BB962C8B-B14F-4D97-AF65-F5344CB8AC3E}">
        <p14:creationId xmlns:p14="http://schemas.microsoft.com/office/powerpoint/2010/main" val="40033779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sip.lex.pl/#/jurisprudence/522355450/1/v-kk-19-17-obowiazek-okreslenia-okresu-proby-przy-warunkowym-umorzeniu-postepowania-wyrok-sadu...?cm=URELATIONS"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7F88B5-951C-404A-A668-D1087895798C}"/>
              </a:ext>
            </a:extLst>
          </p:cNvPr>
          <p:cNvSpPr>
            <a:spLocks noGrp="1"/>
          </p:cNvSpPr>
          <p:nvPr>
            <p:ph type="ctrTitle"/>
          </p:nvPr>
        </p:nvSpPr>
        <p:spPr/>
        <p:txBody>
          <a:bodyPr/>
          <a:lstStyle/>
          <a:p>
            <a:r>
              <a:rPr lang="pl-PL" b="1" dirty="0"/>
              <a:t>Środki </a:t>
            </a:r>
            <a:r>
              <a:rPr lang="pl-PL" b="1"/>
              <a:t>związane </a:t>
            </a:r>
            <a:br>
              <a:rPr lang="pl-PL" b="1"/>
            </a:br>
            <a:r>
              <a:rPr lang="pl-PL" b="1"/>
              <a:t>z </a:t>
            </a:r>
            <a:r>
              <a:rPr lang="pl-PL" b="1" dirty="0"/>
              <a:t>poddaniem sprawcy próbie</a:t>
            </a:r>
          </a:p>
        </p:txBody>
      </p:sp>
      <p:sp>
        <p:nvSpPr>
          <p:cNvPr id="3" name="Podtytuł 2">
            <a:extLst>
              <a:ext uri="{FF2B5EF4-FFF2-40B4-BE49-F238E27FC236}">
                <a16:creationId xmlns:a16="http://schemas.microsoft.com/office/drawing/2014/main" id="{12B99CEA-C8B5-5640-BAE1-9F2E1BEFEDD9}"/>
              </a:ext>
            </a:extLst>
          </p:cNvPr>
          <p:cNvSpPr>
            <a:spLocks noGrp="1"/>
          </p:cNvSpPr>
          <p:nvPr>
            <p:ph type="subTitle" idx="1"/>
          </p:nvPr>
        </p:nvSpPr>
        <p:spPr>
          <a:xfrm>
            <a:off x="1666875" y="3644901"/>
            <a:ext cx="9144000" cy="1655762"/>
          </a:xfrm>
        </p:spPr>
        <p:txBody>
          <a:bodyPr/>
          <a:lstStyle/>
          <a:p>
            <a:pPr algn="r"/>
            <a:r>
              <a:rPr lang="pl-PL" i="1" dirty="0"/>
              <a:t>mgr Katarzyna Piątkowska</a:t>
            </a:r>
          </a:p>
          <a:p>
            <a:pPr algn="r"/>
            <a:r>
              <a:rPr lang="pl-PL" i="1" dirty="0"/>
              <a:t>Katedra Prawa Karnego Materialnego</a:t>
            </a:r>
          </a:p>
        </p:txBody>
      </p:sp>
    </p:spTree>
    <p:extLst>
      <p:ext uri="{BB962C8B-B14F-4D97-AF65-F5344CB8AC3E}">
        <p14:creationId xmlns:p14="http://schemas.microsoft.com/office/powerpoint/2010/main" val="2687225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E1C8C27-C394-8B4E-8CD1-4D0FAC138DBE}"/>
              </a:ext>
            </a:extLst>
          </p:cNvPr>
          <p:cNvSpPr>
            <a:spLocks noGrp="1"/>
          </p:cNvSpPr>
          <p:nvPr>
            <p:ph idx="1"/>
          </p:nvPr>
        </p:nvSpPr>
        <p:spPr>
          <a:xfrm>
            <a:off x="838200" y="673768"/>
            <a:ext cx="10515600" cy="5503195"/>
          </a:xfrm>
        </p:spPr>
        <p:txBody>
          <a:bodyPr>
            <a:normAutofit/>
          </a:bodyPr>
          <a:lstStyle/>
          <a:p>
            <a:pPr marL="0" indent="0" algn="just">
              <a:buNone/>
            </a:pPr>
            <a:r>
              <a:rPr lang="pl-PL" i="1" dirty="0"/>
              <a:t>„Warunkowe umorzenie postępowania pociąga za sobą definitywną rezygnację ze skazywania i karania sprawcy, jeżeli ten w okresie ustalonej dla niego próby nie dał swym zachowaniem się podstawy do podjęcia przeciwko niemu postępowania karnego. Jak z tego widać, warunkowe umorzenie postępowania nie jest ani formą, ani odmianą warunkowego skazania, a wynikające z omawianej instytucji dobrodziejstwa sięgają znacznie dalej aniżeli dobrodziejstwa związane z zastosowaniem względem sprawcy warunkowego zawieszenia wykonania kary pozbawienia wolności</a:t>
            </a:r>
            <a:r>
              <a:rPr lang="pl-PL" dirty="0"/>
              <a:t>” (Uchwała połączonych Izb Karnej i Wojskowej SN z dnia 29 stycznia 1971 r., VI KZP 26/69, Wytyczne wymiaru sprawiedliwości i praktyki sądowej w zakresie wykładni i stosowania ustaw karnych dotyczących warunkowego umorzenia postępowania, LEX nr 18192)</a:t>
            </a:r>
          </a:p>
          <a:p>
            <a:pPr algn="just"/>
            <a:endParaRPr lang="pl-PL" dirty="0"/>
          </a:p>
        </p:txBody>
      </p:sp>
    </p:spTree>
    <p:extLst>
      <p:ext uri="{BB962C8B-B14F-4D97-AF65-F5344CB8AC3E}">
        <p14:creationId xmlns:p14="http://schemas.microsoft.com/office/powerpoint/2010/main" val="2114076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41F81F93-4C84-1747-AA07-734EE65F7B8F}"/>
              </a:ext>
            </a:extLst>
          </p:cNvPr>
          <p:cNvSpPr>
            <a:spLocks noGrp="1"/>
          </p:cNvSpPr>
          <p:nvPr>
            <p:ph idx="1"/>
          </p:nvPr>
        </p:nvSpPr>
        <p:spPr>
          <a:xfrm>
            <a:off x="695325" y="654049"/>
            <a:ext cx="10515600" cy="5703889"/>
          </a:xfrm>
        </p:spPr>
        <p:txBody>
          <a:bodyPr>
            <a:normAutofit fontScale="85000" lnSpcReduction="10000"/>
          </a:bodyPr>
          <a:lstStyle/>
          <a:p>
            <a:pPr marL="0" indent="0" algn="just">
              <a:buNone/>
            </a:pPr>
            <a:r>
              <a:rPr lang="pl-PL" dirty="0"/>
              <a:t>art.  341  §  1.  Prokurator, oskarżony i pokrzywdzony mają prawo wziąć udział w  posiedzeniu w przedmiocie warunkowego umorzenia postępowania. Udział ich jest obowiązkowy, jeżeli prezes sądu lub sąd tak zarządzi.</a:t>
            </a:r>
          </a:p>
          <a:p>
            <a:pPr marL="0" indent="0" algn="just">
              <a:buNone/>
            </a:pPr>
            <a:r>
              <a:rPr lang="pl-PL" dirty="0"/>
              <a:t>§  2.  Jeżeli oskarżony sprzeciwia się warunkowemu umorzeniu, jak również wtedy, gdy sąd uznaje, że warunkowe umorzenie byłoby nieuzasadnione, kieruje sprawę na rozprawę. Wniosek prokuratora o warunkowe umorzenie postępowania zastępuje akt oskarżenia. W  terminie 7 dni prokurator dokonuje czynności określonych w art. 333 § 1-2.</a:t>
            </a:r>
          </a:p>
          <a:p>
            <a:pPr marL="0" indent="0" algn="just">
              <a:buNone/>
            </a:pPr>
            <a:r>
              <a:rPr lang="pl-PL" dirty="0"/>
              <a:t>§  3.  Jeżeli sąd uzna za celowe ze względu na możliwość porozumienia się oskarżonego z  pokrzywdzonym w kwestii naprawienia szkody lub zadośćuczynienia, może odroczyć posiedzenie, wyznaczając stronom odpowiedni termin. Na wniosek oskarżonego i pokrzywdzonego, uzasadniony potrzebą dokonania uzgodnień, sąd zarządza stosowną przerwę lub odracza posiedzenie.</a:t>
            </a:r>
          </a:p>
          <a:p>
            <a:pPr marL="0" indent="0" algn="just">
              <a:buNone/>
            </a:pPr>
            <a:r>
              <a:rPr lang="pl-PL" dirty="0"/>
              <a:t>§  4.  Sąd orzekając o warunkowym umorzeniu bierze pod uwagę wyniki porozumienia się oskarżonego z pokrzywdzonym w kwestii wskazanej w § 3.</a:t>
            </a:r>
          </a:p>
          <a:p>
            <a:pPr marL="0" indent="0" algn="just">
              <a:buNone/>
            </a:pPr>
            <a:r>
              <a:rPr lang="pl-PL" dirty="0"/>
              <a:t>§  5.  </a:t>
            </a:r>
            <a:r>
              <a:rPr lang="pl-PL" b="1" dirty="0">
                <a:solidFill>
                  <a:srgbClr val="00B050"/>
                </a:solidFill>
              </a:rPr>
              <a:t>W przedmiocie warunkowego umorzenia postępowania sąd orzeka na posiedzeniu wyrokiem</a:t>
            </a:r>
            <a:r>
              <a:rPr lang="pl-PL" dirty="0">
                <a:solidFill>
                  <a:srgbClr val="00B050"/>
                </a:solidFill>
              </a:rPr>
              <a:t>.</a:t>
            </a:r>
          </a:p>
          <a:p>
            <a:endParaRPr lang="pl-PL" dirty="0"/>
          </a:p>
        </p:txBody>
      </p:sp>
    </p:spTree>
    <p:extLst>
      <p:ext uri="{BB962C8B-B14F-4D97-AF65-F5344CB8AC3E}">
        <p14:creationId xmlns:p14="http://schemas.microsoft.com/office/powerpoint/2010/main" val="1183624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96062F1-0DFF-3A44-B5B8-F6FED70F7E52}"/>
              </a:ext>
            </a:extLst>
          </p:cNvPr>
          <p:cNvSpPr>
            <a:spLocks noGrp="1"/>
          </p:cNvSpPr>
          <p:nvPr>
            <p:ph type="title"/>
          </p:nvPr>
        </p:nvSpPr>
        <p:spPr/>
        <p:txBody>
          <a:bodyPr/>
          <a:lstStyle/>
          <a:p>
            <a:pPr algn="ctr"/>
            <a:r>
              <a:rPr lang="pl-PL" dirty="0"/>
              <a:t>Przesłanki warunkowego umorzenia postępowania karnego</a:t>
            </a:r>
          </a:p>
        </p:txBody>
      </p:sp>
      <p:sp>
        <p:nvSpPr>
          <p:cNvPr id="3" name="Symbol zastępczy zawartości 2">
            <a:extLst>
              <a:ext uri="{FF2B5EF4-FFF2-40B4-BE49-F238E27FC236}">
                <a16:creationId xmlns:a16="http://schemas.microsoft.com/office/drawing/2014/main" id="{6679A97C-1449-BC4A-A550-E705F4E989DC}"/>
              </a:ext>
            </a:extLst>
          </p:cNvPr>
          <p:cNvSpPr>
            <a:spLocks noGrp="1"/>
          </p:cNvSpPr>
          <p:nvPr>
            <p:ph idx="1"/>
          </p:nvPr>
        </p:nvSpPr>
        <p:spPr>
          <a:xfrm>
            <a:off x="1002882" y="2502570"/>
            <a:ext cx="10515600" cy="2454442"/>
          </a:xfrm>
        </p:spPr>
        <p:txBody>
          <a:bodyPr/>
          <a:lstStyle/>
          <a:p>
            <a:r>
              <a:rPr lang="pl-PL" dirty="0"/>
              <a:t>związane z czynem,</a:t>
            </a:r>
          </a:p>
          <a:p>
            <a:r>
              <a:rPr lang="pl-PL" dirty="0"/>
              <a:t>związane z osobą sprawcy,</a:t>
            </a:r>
          </a:p>
          <a:p>
            <a:r>
              <a:rPr lang="pl-PL" dirty="0"/>
              <a:t>o charakterze procesowym</a:t>
            </a:r>
          </a:p>
        </p:txBody>
      </p:sp>
    </p:spTree>
    <p:extLst>
      <p:ext uri="{BB962C8B-B14F-4D97-AF65-F5344CB8AC3E}">
        <p14:creationId xmlns:p14="http://schemas.microsoft.com/office/powerpoint/2010/main" val="1758873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EB3B8D-FE5F-6947-AD99-BFA3135FB07F}"/>
              </a:ext>
            </a:extLst>
          </p:cNvPr>
          <p:cNvSpPr>
            <a:spLocks noGrp="1"/>
          </p:cNvSpPr>
          <p:nvPr>
            <p:ph type="title"/>
          </p:nvPr>
        </p:nvSpPr>
        <p:spPr>
          <a:xfrm>
            <a:off x="838200" y="250825"/>
            <a:ext cx="10515600" cy="792163"/>
          </a:xfrm>
        </p:spPr>
        <p:txBody>
          <a:bodyPr/>
          <a:lstStyle/>
          <a:p>
            <a:pPr algn="ctr"/>
            <a:r>
              <a:rPr lang="pl-PL" dirty="0"/>
              <a:t>Przesłanki związane z czynem</a:t>
            </a:r>
          </a:p>
        </p:txBody>
      </p:sp>
      <p:sp>
        <p:nvSpPr>
          <p:cNvPr id="3" name="Symbol zastępczy zawartości 2">
            <a:extLst>
              <a:ext uri="{FF2B5EF4-FFF2-40B4-BE49-F238E27FC236}">
                <a16:creationId xmlns:a16="http://schemas.microsoft.com/office/drawing/2014/main" id="{A87B3893-E12E-0640-92A6-080F6939DED4}"/>
              </a:ext>
            </a:extLst>
          </p:cNvPr>
          <p:cNvSpPr>
            <a:spLocks noGrp="1"/>
          </p:cNvSpPr>
          <p:nvPr>
            <p:ph idx="1"/>
          </p:nvPr>
        </p:nvSpPr>
        <p:spPr>
          <a:xfrm>
            <a:off x="838200" y="1257301"/>
            <a:ext cx="10515600" cy="5133975"/>
          </a:xfrm>
        </p:spPr>
        <p:txBody>
          <a:bodyPr>
            <a:normAutofit fontScale="92500" lnSpcReduction="10000"/>
          </a:bodyPr>
          <a:lstStyle/>
          <a:p>
            <a:pPr algn="just"/>
            <a:r>
              <a:rPr lang="pl-PL" b="1" dirty="0">
                <a:solidFill>
                  <a:srgbClr val="00B050"/>
                </a:solidFill>
              </a:rPr>
              <a:t>wina i społeczna szkodliwość czynu nie są znaczne</a:t>
            </a:r>
          </a:p>
          <a:p>
            <a:pPr marL="0" indent="0" algn="just">
              <a:buNone/>
            </a:pPr>
            <a:r>
              <a:rPr lang="pl-PL" dirty="0"/>
              <a:t>„Warunkowe umorzenie postępowania jest immanentnie związane ze stwierdzeniem winy. Jest oczywiste, że dokonanie oceny czy wina jest znaczna, czy też nie jest znaczna wymaga pierwotnego uznania, że sprawca czynu zabronionego w ogóle ponosi winę” (wyrok SN z dnia 9 stycznia 2002 r., III KKN 303/00, LEX nr 75033)</a:t>
            </a:r>
          </a:p>
          <a:p>
            <a:pPr marL="0" indent="0" algn="just">
              <a:buNone/>
            </a:pPr>
            <a:r>
              <a:rPr lang="pl-PL" dirty="0"/>
              <a:t>„Ustalenie stopnia społecznej szkodliwości czynu jest niezbędne w toku każdego postępowania karnego, również przy rozpoznawaniu wniosku prokuratora o warunkowe umorzenie postępowania karnego, ponieważ aby ten wniosek rozstrzygnąć konieczne jest ustalenie, czy w ogóle mamy do czynienia z przestępstwem” (wyrok SN z dnia 8 stycznia 2009 r., WK 24/08, LEX nr 486210)</a:t>
            </a:r>
          </a:p>
          <a:p>
            <a:pPr algn="just"/>
            <a:r>
              <a:rPr lang="pl-PL" b="1" dirty="0">
                <a:solidFill>
                  <a:srgbClr val="00B050"/>
                </a:solidFill>
              </a:rPr>
              <a:t>przestępstwo jest zagrożone karą, która nie przekracza 5 lat pozbawienia wolności</a:t>
            </a:r>
          </a:p>
        </p:txBody>
      </p:sp>
    </p:spTree>
    <p:extLst>
      <p:ext uri="{BB962C8B-B14F-4D97-AF65-F5344CB8AC3E}">
        <p14:creationId xmlns:p14="http://schemas.microsoft.com/office/powerpoint/2010/main" val="250015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95ED04B-DC3A-9C48-9228-0FB948559F7F}"/>
              </a:ext>
            </a:extLst>
          </p:cNvPr>
          <p:cNvSpPr>
            <a:spLocks noGrp="1"/>
          </p:cNvSpPr>
          <p:nvPr>
            <p:ph type="title"/>
          </p:nvPr>
        </p:nvSpPr>
        <p:spPr>
          <a:xfrm>
            <a:off x="838200" y="307976"/>
            <a:ext cx="10515600" cy="1049338"/>
          </a:xfrm>
        </p:spPr>
        <p:txBody>
          <a:bodyPr>
            <a:normAutofit/>
          </a:bodyPr>
          <a:lstStyle/>
          <a:p>
            <a:pPr algn="ctr"/>
            <a:r>
              <a:rPr lang="pl-PL" sz="4000" dirty="0"/>
              <a:t>Przesłanki związane z osobą sprawcy</a:t>
            </a:r>
          </a:p>
        </p:txBody>
      </p:sp>
      <p:sp>
        <p:nvSpPr>
          <p:cNvPr id="3" name="Symbol zastępczy zawartości 2">
            <a:extLst>
              <a:ext uri="{FF2B5EF4-FFF2-40B4-BE49-F238E27FC236}">
                <a16:creationId xmlns:a16="http://schemas.microsoft.com/office/drawing/2014/main" id="{D2D234EB-947D-CF4C-B361-2BA9105B3E2C}"/>
              </a:ext>
            </a:extLst>
          </p:cNvPr>
          <p:cNvSpPr>
            <a:spLocks noGrp="1"/>
          </p:cNvSpPr>
          <p:nvPr>
            <p:ph idx="1"/>
          </p:nvPr>
        </p:nvSpPr>
        <p:spPr>
          <a:xfrm>
            <a:off x="838200" y="1543050"/>
            <a:ext cx="10515600" cy="5072063"/>
          </a:xfrm>
        </p:spPr>
        <p:txBody>
          <a:bodyPr/>
          <a:lstStyle/>
          <a:p>
            <a:pPr algn="just"/>
            <a:r>
              <a:rPr lang="pl-PL" b="1" dirty="0">
                <a:solidFill>
                  <a:srgbClr val="00B050"/>
                </a:solidFill>
              </a:rPr>
              <a:t>sprawca nie był </a:t>
            </a:r>
            <a:r>
              <a:rPr lang="pl-PL" b="1" u="sng" dirty="0">
                <a:solidFill>
                  <a:srgbClr val="00B050"/>
                </a:solidFill>
              </a:rPr>
              <a:t>karany </a:t>
            </a:r>
            <a:r>
              <a:rPr lang="pl-PL" b="1" dirty="0">
                <a:solidFill>
                  <a:srgbClr val="00B050"/>
                </a:solidFill>
              </a:rPr>
              <a:t>za przestępstwo umyślne</a:t>
            </a:r>
          </a:p>
          <a:p>
            <a:pPr marL="0" indent="0" algn="just">
              <a:buNone/>
            </a:pPr>
            <a:r>
              <a:rPr lang="pl-PL" dirty="0"/>
              <a:t>co z przestępstwami o kombinowanej umyślno- nieumyślnej stronie podmiotowej? Co, jeśli odstąpiono od wymierzenia kary? Co, jeśli wcześniej warunkowo umorzono postępowanie karne za inny czyn? Co, jeśli wcześniej warunkowo zawieszono wykonanie kary za inny czyn?</a:t>
            </a:r>
          </a:p>
          <a:p>
            <a:pPr algn="just"/>
            <a:r>
              <a:rPr lang="pl-PL" b="1" dirty="0">
                <a:solidFill>
                  <a:srgbClr val="00B050"/>
                </a:solidFill>
              </a:rPr>
              <a:t>pozytywna (dodatnia) prognoza kryminologiczna </a:t>
            </a:r>
            <a:r>
              <a:rPr lang="pl-PL" dirty="0"/>
              <a:t>– właściwości i warunki osobiste sprawcy oraz jego dotychczasowy sposób życia uzasadniają przypuszczenie, że pomimo umorzenia postępowania będzie przestrzegał porządku prawnego, w szczególności nie popełni przestępstwa.</a:t>
            </a:r>
          </a:p>
          <a:p>
            <a:endParaRPr lang="pl-PL" dirty="0"/>
          </a:p>
        </p:txBody>
      </p:sp>
    </p:spTree>
    <p:extLst>
      <p:ext uri="{BB962C8B-B14F-4D97-AF65-F5344CB8AC3E}">
        <p14:creationId xmlns:p14="http://schemas.microsoft.com/office/powerpoint/2010/main" val="33128134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F283B3-9738-654A-9F3A-2B2F90532D31}"/>
              </a:ext>
            </a:extLst>
          </p:cNvPr>
          <p:cNvSpPr>
            <a:spLocks noGrp="1"/>
          </p:cNvSpPr>
          <p:nvPr>
            <p:ph type="title"/>
          </p:nvPr>
        </p:nvSpPr>
        <p:spPr/>
        <p:txBody>
          <a:bodyPr/>
          <a:lstStyle/>
          <a:p>
            <a:pPr algn="ctr"/>
            <a:r>
              <a:rPr lang="pl-PL" dirty="0"/>
              <a:t>Przesłanka o charakterze procesowym</a:t>
            </a:r>
          </a:p>
        </p:txBody>
      </p:sp>
      <p:sp>
        <p:nvSpPr>
          <p:cNvPr id="3" name="Symbol zastępczy zawartości 2">
            <a:extLst>
              <a:ext uri="{FF2B5EF4-FFF2-40B4-BE49-F238E27FC236}">
                <a16:creationId xmlns:a16="http://schemas.microsoft.com/office/drawing/2014/main" id="{501649C6-C5EB-CC41-9B48-8D238DABCB5D}"/>
              </a:ext>
            </a:extLst>
          </p:cNvPr>
          <p:cNvSpPr>
            <a:spLocks noGrp="1"/>
          </p:cNvSpPr>
          <p:nvPr>
            <p:ph idx="1"/>
          </p:nvPr>
        </p:nvSpPr>
        <p:spPr/>
        <p:txBody>
          <a:bodyPr>
            <a:normAutofit/>
          </a:bodyPr>
          <a:lstStyle/>
          <a:p>
            <a:r>
              <a:rPr lang="pl-PL" b="1" dirty="0">
                <a:solidFill>
                  <a:srgbClr val="00B050"/>
                </a:solidFill>
              </a:rPr>
              <a:t>okoliczności popełnienia czynu nie budzą wątpliwości</a:t>
            </a:r>
          </a:p>
          <a:p>
            <a:pPr marL="0" indent="0">
              <a:buNone/>
            </a:pPr>
            <a:r>
              <a:rPr lang="pl-PL" dirty="0"/>
              <a:t> czy wymagane jest przyznanie się sprawcy do winy? </a:t>
            </a:r>
          </a:p>
        </p:txBody>
      </p:sp>
    </p:spTree>
    <p:extLst>
      <p:ext uri="{BB962C8B-B14F-4D97-AF65-F5344CB8AC3E}">
        <p14:creationId xmlns:p14="http://schemas.microsoft.com/office/powerpoint/2010/main" val="4314361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E038BE49-7953-1B43-AAF2-7536042F1869}"/>
              </a:ext>
            </a:extLst>
          </p:cNvPr>
          <p:cNvSpPr>
            <a:spLocks noGrp="1"/>
          </p:cNvSpPr>
          <p:nvPr>
            <p:ph idx="1"/>
          </p:nvPr>
        </p:nvSpPr>
        <p:spPr>
          <a:xfrm>
            <a:off x="838200" y="1082675"/>
            <a:ext cx="10515600" cy="4351338"/>
          </a:xfrm>
        </p:spPr>
        <p:txBody>
          <a:bodyPr>
            <a:normAutofit/>
          </a:bodyPr>
          <a:lstStyle/>
          <a:p>
            <a:pPr marL="0" indent="0" algn="just">
              <a:buNone/>
            </a:pPr>
            <a:r>
              <a:rPr lang="pl-PL" dirty="0"/>
              <a:t>Wyrok Sądu Najwyższego 7 sędziów z dnia 11 lipca 1985 r., </a:t>
            </a:r>
            <a:r>
              <a:rPr lang="pl-PL" dirty="0" err="1"/>
              <a:t>RNw</a:t>
            </a:r>
            <a:r>
              <a:rPr lang="pl-PL" dirty="0"/>
              <a:t> 17/85, LEX nr 20110</a:t>
            </a:r>
          </a:p>
          <a:p>
            <a:pPr marL="0" indent="0" algn="just">
              <a:buNone/>
            </a:pPr>
            <a:endParaRPr lang="pl-PL" dirty="0"/>
          </a:p>
          <a:p>
            <a:pPr marL="0" indent="0" algn="just">
              <a:buNone/>
            </a:pPr>
            <a:r>
              <a:rPr lang="pl-PL" dirty="0"/>
              <a:t>„Nieprzyznanie się oskarżonego do popełnienia zarzucanego mu przestępstwa nie stanowi przeszkody do warunkowego umorzenia postępowania karnego, jeżeli w świetle ustalonych okoliczności sprawy fakt popełnienia tego przestępstwa nie budzi wątpliwości i jeżeli pozostałe wymagania art. 27 k.k. zostały spełnione”</a:t>
            </a:r>
          </a:p>
          <a:p>
            <a:endParaRPr lang="pl-PL" dirty="0"/>
          </a:p>
        </p:txBody>
      </p:sp>
    </p:spTree>
    <p:extLst>
      <p:ext uri="{BB962C8B-B14F-4D97-AF65-F5344CB8AC3E}">
        <p14:creationId xmlns:p14="http://schemas.microsoft.com/office/powerpoint/2010/main" val="19411641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5CBFE45-E549-9E48-B21C-BA722A6F655C}"/>
              </a:ext>
            </a:extLst>
          </p:cNvPr>
          <p:cNvSpPr>
            <a:spLocks noGrp="1"/>
          </p:cNvSpPr>
          <p:nvPr>
            <p:ph type="title"/>
          </p:nvPr>
        </p:nvSpPr>
        <p:spPr>
          <a:xfrm>
            <a:off x="838200" y="365126"/>
            <a:ext cx="10515600" cy="917410"/>
          </a:xfrm>
        </p:spPr>
        <p:txBody>
          <a:bodyPr>
            <a:normAutofit/>
          </a:bodyPr>
          <a:lstStyle/>
          <a:p>
            <a:pPr algn="ctr"/>
            <a:r>
              <a:rPr lang="pl-PL" sz="4000" b="1" dirty="0"/>
              <a:t>Warunkowe umorzenie postępowania karnego</a:t>
            </a:r>
          </a:p>
        </p:txBody>
      </p:sp>
      <p:sp>
        <p:nvSpPr>
          <p:cNvPr id="3" name="Symbol zastępczy zawartości 2">
            <a:extLst>
              <a:ext uri="{FF2B5EF4-FFF2-40B4-BE49-F238E27FC236}">
                <a16:creationId xmlns:a16="http://schemas.microsoft.com/office/drawing/2014/main" id="{3374660C-559C-614F-A026-85D72C05B845}"/>
              </a:ext>
            </a:extLst>
          </p:cNvPr>
          <p:cNvSpPr>
            <a:spLocks noGrp="1"/>
          </p:cNvSpPr>
          <p:nvPr>
            <p:ph idx="1"/>
          </p:nvPr>
        </p:nvSpPr>
        <p:spPr>
          <a:xfrm>
            <a:off x="838200" y="1448790"/>
            <a:ext cx="10515600" cy="4728173"/>
          </a:xfrm>
        </p:spPr>
        <p:txBody>
          <a:bodyPr>
            <a:normAutofit/>
          </a:bodyPr>
          <a:lstStyle/>
          <a:p>
            <a:pPr algn="just"/>
            <a:r>
              <a:rPr lang="pl-PL" dirty="0">
                <a:solidFill>
                  <a:schemeClr val="accent5">
                    <a:lumMod val="50000"/>
                  </a:schemeClr>
                </a:solidFill>
              </a:rPr>
              <a:t>Wyrok warunkowo umarzający postępowanie karne podlega wpisowi w KRK</a:t>
            </a:r>
          </a:p>
          <a:p>
            <a:pPr algn="just"/>
            <a:r>
              <a:rPr lang="pl-PL" dirty="0"/>
              <a:t>art.  1. ust. 2 pkt 2 ustawy o </a:t>
            </a:r>
            <a:r>
              <a:rPr lang="pl-PL" b="1" dirty="0"/>
              <a:t>Krajowym Rejestrze Karnym</a:t>
            </a:r>
            <a:r>
              <a:rPr lang="pl-PL" dirty="0"/>
              <a:t>: w Rejestrze gromadzi się dane o osobach przeciwko którym prawomocnie warunkowo umorzono postępowanie karne w sprawach o przestępstwa lub przestępstwa skarbowe;</a:t>
            </a:r>
            <a:endParaRPr lang="pl-PL" b="1" dirty="0"/>
          </a:p>
          <a:p>
            <a:endParaRPr lang="pl-PL" dirty="0"/>
          </a:p>
        </p:txBody>
      </p:sp>
    </p:spTree>
    <p:extLst>
      <p:ext uri="{BB962C8B-B14F-4D97-AF65-F5344CB8AC3E}">
        <p14:creationId xmlns:p14="http://schemas.microsoft.com/office/powerpoint/2010/main" val="40374990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85EF733-D5D2-D148-BCB9-AC773B2A49B7}"/>
              </a:ext>
            </a:extLst>
          </p:cNvPr>
          <p:cNvSpPr>
            <a:spLocks noGrp="1"/>
          </p:cNvSpPr>
          <p:nvPr>
            <p:ph idx="1"/>
          </p:nvPr>
        </p:nvSpPr>
        <p:spPr>
          <a:xfrm>
            <a:off x="823912" y="839786"/>
            <a:ext cx="10515600" cy="5232401"/>
          </a:xfrm>
        </p:spPr>
        <p:txBody>
          <a:bodyPr>
            <a:normAutofit lnSpcReduction="10000"/>
          </a:bodyPr>
          <a:lstStyle/>
          <a:p>
            <a:pPr algn="just"/>
            <a:r>
              <a:rPr lang="pl-PL" b="1" dirty="0">
                <a:solidFill>
                  <a:srgbClr val="00B050"/>
                </a:solidFill>
              </a:rPr>
              <a:t>okres próby wynosi od roku do 3 lat; </a:t>
            </a:r>
            <a:r>
              <a:rPr lang="pl-PL" dirty="0"/>
              <a:t>biegnie od uprawomocnienia się orzeczenia (czyli kiedy?)</a:t>
            </a:r>
          </a:p>
          <a:p>
            <a:pPr algn="just"/>
            <a:r>
              <a:rPr lang="pl-PL" dirty="0"/>
              <a:t>sąd</a:t>
            </a:r>
            <a:r>
              <a:rPr lang="pl-PL" b="1" dirty="0"/>
              <a:t> </a:t>
            </a:r>
            <a:r>
              <a:rPr lang="pl-PL" b="1" u="sng" dirty="0"/>
              <a:t>może</a:t>
            </a:r>
            <a:r>
              <a:rPr lang="pl-PL" dirty="0"/>
              <a:t> w okresie próby oddać sprawcę pod </a:t>
            </a:r>
            <a:r>
              <a:rPr lang="pl-PL" b="1" dirty="0"/>
              <a:t>dozór</a:t>
            </a:r>
            <a:r>
              <a:rPr lang="pl-PL" dirty="0"/>
              <a:t> kuratora lub osoby godnej zaufania, stowarzyszenia, instytucji albo organizacji społecznej, do której działalności należy troska o wychowanie, zapobieganie demoralizacji lub pomoc skazanym.</a:t>
            </a:r>
          </a:p>
          <a:p>
            <a:pPr marL="0" indent="0" algn="just">
              <a:buNone/>
            </a:pPr>
            <a:endParaRPr lang="pl-PL" dirty="0"/>
          </a:p>
          <a:p>
            <a:pPr algn="just"/>
            <a:r>
              <a:rPr lang="pl-PL" dirty="0"/>
              <a:t>decyzja o oddaniu sprawcy pod dozór podejmowana jest z reguły w ramach orzeczenia o warunkowym umorzeniu postępowania. Do instytucji dozoru ma jednak zastosowanie art. 74 § 2 </a:t>
            </a:r>
            <a:r>
              <a:rPr lang="pl-PL" i="1" dirty="0"/>
              <a:t>in fine</a:t>
            </a:r>
            <a:r>
              <a:rPr lang="pl-PL" dirty="0"/>
              <a:t> w zw. z art. 67 § 4, tzn. sąd dopiero w okresie próby, uwzględniając potrzeby wychowawcze, może oddać sprawcę pod dozór albo od dozoru zwolnić. </a:t>
            </a:r>
          </a:p>
          <a:p>
            <a:endParaRPr lang="pl-PL" dirty="0"/>
          </a:p>
        </p:txBody>
      </p:sp>
    </p:spTree>
    <p:extLst>
      <p:ext uri="{BB962C8B-B14F-4D97-AF65-F5344CB8AC3E}">
        <p14:creationId xmlns:p14="http://schemas.microsoft.com/office/powerpoint/2010/main" val="7764887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34469391-2A7C-A341-B156-8323D1797980}"/>
              </a:ext>
            </a:extLst>
          </p:cNvPr>
          <p:cNvSpPr>
            <a:spLocks noGrp="1"/>
          </p:cNvSpPr>
          <p:nvPr>
            <p:ph idx="1"/>
          </p:nvPr>
        </p:nvSpPr>
        <p:spPr>
          <a:xfrm>
            <a:off x="895351" y="1785938"/>
            <a:ext cx="10515600" cy="3343276"/>
          </a:xfrm>
        </p:spPr>
        <p:txBody>
          <a:bodyPr>
            <a:normAutofit/>
          </a:bodyPr>
          <a:lstStyle/>
          <a:p>
            <a:pPr algn="just"/>
            <a:r>
              <a:rPr lang="pl-PL" sz="3600" dirty="0"/>
              <a:t>obligatoryjnie: obowiązek naprawienia szkody w całości albo w części, a w miarę możliwości również obowiązek zadośćuczynienia za doznaną krzywdę, albo zamiast tych obowiązków - nawiązka; </a:t>
            </a:r>
          </a:p>
          <a:p>
            <a:endParaRPr lang="pl-PL" dirty="0"/>
          </a:p>
          <a:p>
            <a:endParaRPr lang="pl-PL" dirty="0"/>
          </a:p>
        </p:txBody>
      </p:sp>
    </p:spTree>
    <p:extLst>
      <p:ext uri="{BB962C8B-B14F-4D97-AF65-F5344CB8AC3E}">
        <p14:creationId xmlns:p14="http://schemas.microsoft.com/office/powerpoint/2010/main" val="2766779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FAF1A7-8E95-8F40-8A6C-97618C9D19C5}"/>
              </a:ext>
            </a:extLst>
          </p:cNvPr>
          <p:cNvSpPr>
            <a:spLocks noGrp="1"/>
          </p:cNvSpPr>
          <p:nvPr>
            <p:ph type="title"/>
          </p:nvPr>
        </p:nvSpPr>
        <p:spPr>
          <a:xfrm>
            <a:off x="838200" y="308757"/>
            <a:ext cx="10515600" cy="762805"/>
          </a:xfrm>
        </p:spPr>
        <p:txBody>
          <a:bodyPr>
            <a:normAutofit fontScale="90000"/>
          </a:bodyPr>
          <a:lstStyle/>
          <a:p>
            <a:pPr algn="ctr"/>
            <a:r>
              <a:rPr lang="pl-PL" sz="3400" b="1" dirty="0"/>
              <a:t>Środki związane z poddaniem sprawcy próbie – uwagi ogólne</a:t>
            </a:r>
          </a:p>
        </p:txBody>
      </p:sp>
      <p:sp>
        <p:nvSpPr>
          <p:cNvPr id="3" name="Symbol zastępczy zawartości 2">
            <a:extLst>
              <a:ext uri="{FF2B5EF4-FFF2-40B4-BE49-F238E27FC236}">
                <a16:creationId xmlns:a16="http://schemas.microsoft.com/office/drawing/2014/main" id="{E5A60BF3-C1CF-9C4B-A74A-A58B244A6E29}"/>
              </a:ext>
            </a:extLst>
          </p:cNvPr>
          <p:cNvSpPr>
            <a:spLocks noGrp="1"/>
          </p:cNvSpPr>
          <p:nvPr>
            <p:ph idx="1"/>
          </p:nvPr>
        </p:nvSpPr>
        <p:spPr>
          <a:xfrm>
            <a:off x="748145" y="1071562"/>
            <a:ext cx="10605655" cy="5676405"/>
          </a:xfrm>
        </p:spPr>
        <p:txBody>
          <a:bodyPr>
            <a:normAutofit/>
          </a:bodyPr>
          <a:lstStyle/>
          <a:p>
            <a:pPr algn="just"/>
            <a:r>
              <a:rPr lang="pl-PL" sz="2400" dirty="0"/>
              <a:t>Początki probacji: XIX wiek, Anglia, Stany Zjednoczone</a:t>
            </a:r>
          </a:p>
          <a:p>
            <a:pPr algn="just"/>
            <a:r>
              <a:rPr lang="pl-PL" sz="2400" dirty="0"/>
              <a:t>Pierwsze orzeczenie o odstąpieniu od wymierzenia kary sprawcy przestępstwa w celu poddanie go próbie wydał w 1841 r. sędzia P. </a:t>
            </a:r>
            <a:r>
              <a:rPr lang="pl-PL" sz="2400" dirty="0" err="1"/>
              <a:t>Thacher</a:t>
            </a:r>
            <a:r>
              <a:rPr lang="pl-PL" sz="2400" dirty="0"/>
              <a:t> z Bostonu na podstawie poręczenia złożonego za sprawcę przez J. </a:t>
            </a:r>
            <a:r>
              <a:rPr lang="pl-PL" sz="2400" dirty="0" err="1"/>
              <a:t>Augustusa</a:t>
            </a:r>
            <a:r>
              <a:rPr lang="pl-PL" sz="2400" dirty="0"/>
              <a:t>, uważanego za „ojca amerykańskiej probacji” i pierwszego kuratora.</a:t>
            </a:r>
          </a:p>
          <a:p>
            <a:pPr algn="just"/>
            <a:r>
              <a:rPr lang="pl-PL" sz="2400" dirty="0"/>
              <a:t>W ciągu 17 lat swej działalności </a:t>
            </a:r>
            <a:r>
              <a:rPr lang="pl-PL" sz="2400" dirty="0" err="1"/>
              <a:t>Augustus</a:t>
            </a:r>
            <a:r>
              <a:rPr lang="pl-PL" sz="2400" dirty="0"/>
              <a:t> złożył poręczenie za 1152 mężczyzn i 749 kobiet, osiągając z reguły pozytywne efekty wychowawcze.</a:t>
            </a:r>
          </a:p>
          <a:p>
            <a:pPr algn="just"/>
            <a:r>
              <a:rPr lang="pl-PL" sz="2400" dirty="0"/>
              <a:t>W 1917 r. już 21 stanów posiadało statuty regulujące stosowanie probacji, a w 1925 r. istniejąc praktyka stosowania probacji przez sądy federalne została ustawowo unormowana.</a:t>
            </a:r>
          </a:p>
          <a:p>
            <a:pPr algn="just"/>
            <a:r>
              <a:rPr lang="pl-PL" sz="2400" dirty="0"/>
              <a:t>Pozytywne, praktyczne rezultaty probacji doprowadziły w konsekwencji do jej instytucjonalizacji w przepisach karnych na przełomie XIX i XX w.</a:t>
            </a:r>
          </a:p>
          <a:p>
            <a:pPr algn="just"/>
            <a:r>
              <a:rPr lang="pl-PL" sz="2400" dirty="0"/>
              <a:t>W 1887 r. w Anglii zaczął obowiązywać </a:t>
            </a:r>
            <a:r>
              <a:rPr lang="pl-PL" sz="2400" i="1" dirty="0" err="1"/>
              <a:t>Probation</a:t>
            </a:r>
            <a:r>
              <a:rPr lang="pl-PL" sz="2400" i="1" dirty="0"/>
              <a:t> of First </a:t>
            </a:r>
            <a:r>
              <a:rPr lang="pl-PL" sz="2400" i="1" dirty="0" err="1"/>
              <a:t>Offenders</a:t>
            </a:r>
            <a:r>
              <a:rPr lang="pl-PL" sz="2400" i="1" dirty="0"/>
              <a:t> </a:t>
            </a:r>
            <a:r>
              <a:rPr lang="pl-PL" sz="2400" i="1" dirty="0" err="1"/>
              <a:t>Act</a:t>
            </a:r>
            <a:r>
              <a:rPr lang="pl-PL" sz="2400" dirty="0"/>
              <a:t>, w Belgii system probacji został wprowadzony ustawą w 1888 r., a we Francji – w roku 1891 r.</a:t>
            </a:r>
          </a:p>
        </p:txBody>
      </p:sp>
    </p:spTree>
    <p:extLst>
      <p:ext uri="{BB962C8B-B14F-4D97-AF65-F5344CB8AC3E}">
        <p14:creationId xmlns:p14="http://schemas.microsoft.com/office/powerpoint/2010/main" val="34849003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7BD2C9DB-F62C-0B4E-86ED-7822CFC349A4}"/>
              </a:ext>
            </a:extLst>
          </p:cNvPr>
          <p:cNvSpPr>
            <a:spLocks noGrp="1"/>
          </p:cNvSpPr>
          <p:nvPr>
            <p:ph idx="1"/>
          </p:nvPr>
        </p:nvSpPr>
        <p:spPr>
          <a:xfrm>
            <a:off x="838200" y="642938"/>
            <a:ext cx="10515600" cy="5957887"/>
          </a:xfrm>
        </p:spPr>
        <p:txBody>
          <a:bodyPr>
            <a:normAutofit fontScale="85000" lnSpcReduction="20000"/>
          </a:bodyPr>
          <a:lstStyle/>
          <a:p>
            <a:pPr marL="0" indent="0" algn="just">
              <a:buNone/>
            </a:pPr>
            <a:r>
              <a:rPr lang="pl-PL" dirty="0"/>
              <a:t>Fakultatywnie: </a:t>
            </a:r>
            <a:r>
              <a:rPr lang="pl-PL" b="1" dirty="0"/>
              <a:t>obowiązki wymienione w art. 72 § 1 pkt 1-3, 5-6b, 7a lub 7b</a:t>
            </a:r>
            <a:r>
              <a:rPr lang="pl-PL" dirty="0"/>
              <a:t>, </a:t>
            </a:r>
          </a:p>
          <a:p>
            <a:pPr marL="0" indent="0" algn="just">
              <a:buNone/>
            </a:pPr>
            <a:r>
              <a:rPr lang="pl-PL" dirty="0"/>
              <a:t>1) informowanie sądu lub kuratora o przebiegu okresu próby,</a:t>
            </a:r>
          </a:p>
          <a:p>
            <a:pPr marL="0" indent="0" algn="just">
              <a:buNone/>
            </a:pPr>
            <a:r>
              <a:rPr lang="pl-PL" dirty="0"/>
              <a:t>2) przeproszenie pokrzywdzonego,</a:t>
            </a:r>
          </a:p>
          <a:p>
            <a:pPr marL="0" indent="0" algn="just">
              <a:buNone/>
            </a:pPr>
            <a:r>
              <a:rPr lang="pl-PL" dirty="0"/>
              <a:t>3) wykonywanie ciążącego na sprawcy obowiązku łożenia na utrzymanie innej osoby,</a:t>
            </a:r>
          </a:p>
          <a:p>
            <a:pPr marL="0" indent="0" algn="just">
              <a:buNone/>
            </a:pPr>
            <a:r>
              <a:rPr lang="pl-PL" dirty="0"/>
              <a:t>5) powstrzymanie się od nadużywania alkoholu lub używania innych środków odurzających,</a:t>
            </a:r>
          </a:p>
          <a:p>
            <a:pPr marL="0" indent="0" algn="just">
              <a:buNone/>
            </a:pPr>
            <a:r>
              <a:rPr lang="pl-PL" dirty="0"/>
              <a:t>6) poddanie się terapii uzależnień,</a:t>
            </a:r>
          </a:p>
          <a:p>
            <a:pPr marL="0" indent="0" algn="just">
              <a:buNone/>
            </a:pPr>
            <a:r>
              <a:rPr lang="pl-PL" dirty="0"/>
              <a:t>6a) poddanie się terapii, w szczególności psychoterapii lub psychoedukacji,</a:t>
            </a:r>
          </a:p>
          <a:p>
            <a:pPr marL="0" indent="0" algn="just">
              <a:buNone/>
            </a:pPr>
            <a:r>
              <a:rPr lang="pl-PL" dirty="0"/>
              <a:t>6b) uczestnictwo w oddziaływaniach korekcyjno-edukacyjnych,</a:t>
            </a:r>
          </a:p>
          <a:p>
            <a:pPr marL="0" indent="0" algn="just">
              <a:buNone/>
            </a:pPr>
            <a:r>
              <a:rPr lang="pl-PL" dirty="0"/>
              <a:t>7a) powstrzymanie się od kontaktowania się z pokrzywdzonym lub innymi osobami w określony sposób lub zbliżania się do pokrzywdzonego lub innych osób,</a:t>
            </a:r>
          </a:p>
          <a:p>
            <a:pPr marL="0" indent="0" algn="just">
              <a:buNone/>
            </a:pPr>
            <a:r>
              <a:rPr lang="pl-PL" dirty="0"/>
              <a:t>7b) opuszczenie lokalu zajmowanego wspólnie z pokrzywdzonym,</a:t>
            </a:r>
          </a:p>
          <a:p>
            <a:pPr marL="0" indent="0" algn="just">
              <a:buNone/>
            </a:pPr>
            <a:endParaRPr lang="pl-PL" dirty="0"/>
          </a:p>
          <a:p>
            <a:pPr marL="0" indent="0" algn="just">
              <a:buNone/>
            </a:pPr>
            <a:r>
              <a:rPr lang="pl-PL" dirty="0"/>
              <a:t>a ponadto </a:t>
            </a:r>
            <a:r>
              <a:rPr lang="pl-PL" b="1" dirty="0"/>
              <a:t>świadczenie pieniężne </a:t>
            </a:r>
            <a:r>
              <a:rPr lang="pl-PL" dirty="0"/>
              <a:t>wymienione w art. 39 pkt 7 lub </a:t>
            </a:r>
            <a:r>
              <a:rPr lang="pl-PL" b="1" dirty="0"/>
              <a:t>zakaz prowadzenia pojazdów</a:t>
            </a:r>
            <a:r>
              <a:rPr lang="pl-PL" dirty="0"/>
              <a:t>, wymieniony w art. 39 pkt 3, do lat 2. </a:t>
            </a:r>
          </a:p>
          <a:p>
            <a:pPr algn="just"/>
            <a:endParaRPr lang="pl-PL" dirty="0"/>
          </a:p>
        </p:txBody>
      </p:sp>
    </p:spTree>
    <p:extLst>
      <p:ext uri="{BB962C8B-B14F-4D97-AF65-F5344CB8AC3E}">
        <p14:creationId xmlns:p14="http://schemas.microsoft.com/office/powerpoint/2010/main" val="11269615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F9BC8D-B89E-8640-BEAD-A9C883D7EE16}"/>
              </a:ext>
            </a:extLst>
          </p:cNvPr>
          <p:cNvSpPr>
            <a:spLocks noGrp="1"/>
          </p:cNvSpPr>
          <p:nvPr>
            <p:ph type="title"/>
          </p:nvPr>
        </p:nvSpPr>
        <p:spPr>
          <a:xfrm>
            <a:off x="838200" y="509504"/>
            <a:ext cx="10515600" cy="1223043"/>
          </a:xfrm>
        </p:spPr>
        <p:txBody>
          <a:bodyPr>
            <a:noAutofit/>
          </a:bodyPr>
          <a:lstStyle/>
          <a:p>
            <a:pPr algn="ctr"/>
            <a:r>
              <a:rPr lang="pl-PL" sz="3400" b="1" dirty="0"/>
              <a:t>Podjęcie warunkowo umorzonego postępowania karnego - przesłanki</a:t>
            </a:r>
          </a:p>
        </p:txBody>
      </p:sp>
      <p:sp>
        <p:nvSpPr>
          <p:cNvPr id="3" name="Symbol zastępczy zawartości 2">
            <a:extLst>
              <a:ext uri="{FF2B5EF4-FFF2-40B4-BE49-F238E27FC236}">
                <a16:creationId xmlns:a16="http://schemas.microsoft.com/office/drawing/2014/main" id="{2A1DA7AC-327D-9441-93B3-806B76923641}"/>
              </a:ext>
            </a:extLst>
          </p:cNvPr>
          <p:cNvSpPr>
            <a:spLocks noGrp="1"/>
          </p:cNvSpPr>
          <p:nvPr>
            <p:ph idx="1"/>
          </p:nvPr>
        </p:nvSpPr>
        <p:spPr>
          <a:xfrm>
            <a:off x="838200" y="1943100"/>
            <a:ext cx="10922000" cy="4672013"/>
          </a:xfrm>
        </p:spPr>
        <p:txBody>
          <a:bodyPr>
            <a:normAutofit/>
          </a:bodyPr>
          <a:lstStyle/>
          <a:p>
            <a:pPr marL="0" indent="0" algn="just">
              <a:buNone/>
            </a:pPr>
            <a:r>
              <a:rPr lang="pl-PL" sz="2700" dirty="0"/>
              <a:t>-przesłanki muszą zaistnieć w okresie próby, natomiast samo podjęcie postępowania może nastąpić nie później niż w ciągu 6 miesięcy od zakończenia okresu próby</a:t>
            </a:r>
          </a:p>
          <a:p>
            <a:pPr marL="0" indent="0" algn="just">
              <a:buNone/>
            </a:pPr>
            <a:r>
              <a:rPr lang="pl-PL" sz="2700" dirty="0"/>
              <a:t>-art. 68 k.k. art. 549-551 k.p.k.</a:t>
            </a:r>
          </a:p>
          <a:p>
            <a:pPr marL="0" indent="0" algn="just">
              <a:buNone/>
            </a:pPr>
            <a:r>
              <a:rPr lang="pl-PL" sz="2700" dirty="0"/>
              <a:t>-o podjęciu postępowania warunkowo umorzonego sąd orzeka na wniosek oskarżyciela, pokrzywdzonego lub sądowego kuratora zawodowego albo z urzędu.</a:t>
            </a:r>
          </a:p>
          <a:p>
            <a:pPr marL="0" indent="0" algn="just">
              <a:buNone/>
            </a:pPr>
            <a:r>
              <a:rPr lang="pl-PL" sz="2700" dirty="0">
                <a:solidFill>
                  <a:srgbClr val="FF0000"/>
                </a:solidFill>
              </a:rPr>
              <a:t>Uwaga! Podjęcie postępowania to nie to samo, co wznowienie postępowania (art. 540-548 k.p.k.)!</a:t>
            </a:r>
          </a:p>
          <a:p>
            <a:pPr marL="0" indent="0" algn="just">
              <a:buNone/>
            </a:pPr>
            <a:endParaRPr lang="pl-PL" sz="7400" dirty="0"/>
          </a:p>
          <a:p>
            <a:endParaRPr lang="pl-PL" dirty="0"/>
          </a:p>
        </p:txBody>
      </p:sp>
    </p:spTree>
    <p:extLst>
      <p:ext uri="{BB962C8B-B14F-4D97-AF65-F5344CB8AC3E}">
        <p14:creationId xmlns:p14="http://schemas.microsoft.com/office/powerpoint/2010/main" val="13921211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03CEB7-99F5-C04F-A67F-C1A53B0FEF0A}"/>
              </a:ext>
            </a:extLst>
          </p:cNvPr>
          <p:cNvSpPr>
            <a:spLocks noGrp="1"/>
          </p:cNvSpPr>
          <p:nvPr>
            <p:ph type="title"/>
          </p:nvPr>
        </p:nvSpPr>
        <p:spPr/>
        <p:txBody>
          <a:bodyPr/>
          <a:lstStyle/>
          <a:p>
            <a:r>
              <a:rPr lang="pl-PL" dirty="0"/>
              <a:t>Obligatoryjne przesłanki podjęcia warunkowo umorzonego postępowania karnego</a:t>
            </a:r>
          </a:p>
        </p:txBody>
      </p:sp>
      <p:sp>
        <p:nvSpPr>
          <p:cNvPr id="3" name="Symbol zastępczy zawartości 2">
            <a:extLst>
              <a:ext uri="{FF2B5EF4-FFF2-40B4-BE49-F238E27FC236}">
                <a16:creationId xmlns:a16="http://schemas.microsoft.com/office/drawing/2014/main" id="{7932F541-A349-0B49-839F-D831D01E234D}"/>
              </a:ext>
            </a:extLst>
          </p:cNvPr>
          <p:cNvSpPr>
            <a:spLocks noGrp="1"/>
          </p:cNvSpPr>
          <p:nvPr>
            <p:ph idx="1"/>
          </p:nvPr>
        </p:nvSpPr>
        <p:spPr/>
        <p:txBody>
          <a:bodyPr>
            <a:normAutofit lnSpcReduction="10000"/>
          </a:bodyPr>
          <a:lstStyle/>
          <a:p>
            <a:pPr algn="just"/>
            <a:r>
              <a:rPr lang="pl-PL" dirty="0"/>
              <a:t>Obligatoryjnie: </a:t>
            </a:r>
          </a:p>
          <a:p>
            <a:pPr marL="0" indent="0" algn="just">
              <a:buNone/>
            </a:pPr>
            <a:r>
              <a:rPr lang="pl-PL" dirty="0"/>
              <a:t>1) sprawca w okresie próby popełnił przestępstwo umyślne, za które został prawomocnie skazany,</a:t>
            </a:r>
          </a:p>
          <a:p>
            <a:pPr marL="0" indent="0" algn="just">
              <a:buNone/>
            </a:pPr>
            <a:r>
              <a:rPr lang="pl-PL" dirty="0"/>
              <a:t>2) jeżeli po udzieleniu sprawcy pisemnego upomnienia przez sądowego kuratora zawodowego, sprawca w okresie próby rażąco narusza porządek prawny, w szczególności, gdy popełni inne przestępstwo niż określone w § 1 (np. nieumyślne lub umyślne bez prawomocnego skazania), jeżeli uchyla się od dozoru, wykonania nałożonego obowiązku lub orzeczonego środka karnego, środka kompensacyjnego lub przepadku albo nie wykonuje zawartej z pokrzywdzonym ugody (... chyba że przemawiają przeciwko temu szczególne względy)</a:t>
            </a:r>
          </a:p>
          <a:p>
            <a:endParaRPr lang="pl-PL" dirty="0"/>
          </a:p>
        </p:txBody>
      </p:sp>
    </p:spTree>
    <p:extLst>
      <p:ext uri="{BB962C8B-B14F-4D97-AF65-F5344CB8AC3E}">
        <p14:creationId xmlns:p14="http://schemas.microsoft.com/office/powerpoint/2010/main" val="27352214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A55BB7D-B6B2-1A49-AB24-70EFD2222484}"/>
              </a:ext>
            </a:extLst>
          </p:cNvPr>
          <p:cNvSpPr>
            <a:spLocks noGrp="1"/>
          </p:cNvSpPr>
          <p:nvPr>
            <p:ph type="title"/>
          </p:nvPr>
        </p:nvSpPr>
        <p:spPr/>
        <p:txBody>
          <a:bodyPr/>
          <a:lstStyle/>
          <a:p>
            <a:r>
              <a:rPr lang="pl-PL" dirty="0"/>
              <a:t>Fakultatywne przesłanki podjęcia warunkowo umorzonego postępowania karnego</a:t>
            </a:r>
          </a:p>
        </p:txBody>
      </p:sp>
      <p:sp>
        <p:nvSpPr>
          <p:cNvPr id="3" name="Symbol zastępczy zawartości 2">
            <a:extLst>
              <a:ext uri="{FF2B5EF4-FFF2-40B4-BE49-F238E27FC236}">
                <a16:creationId xmlns:a16="http://schemas.microsoft.com/office/drawing/2014/main" id="{9DAE4854-DE2F-4F4A-B524-AE5D522148A5}"/>
              </a:ext>
            </a:extLst>
          </p:cNvPr>
          <p:cNvSpPr>
            <a:spLocks noGrp="1"/>
          </p:cNvSpPr>
          <p:nvPr>
            <p:ph idx="1"/>
          </p:nvPr>
        </p:nvSpPr>
        <p:spPr/>
        <p:txBody>
          <a:bodyPr>
            <a:normAutofit fontScale="92500"/>
          </a:bodyPr>
          <a:lstStyle/>
          <a:p>
            <a:pPr algn="just"/>
            <a:r>
              <a:rPr lang="pl-PL" dirty="0"/>
              <a:t>Fakultatywnie: </a:t>
            </a:r>
          </a:p>
          <a:p>
            <a:pPr marL="0" indent="0" algn="just">
              <a:buNone/>
            </a:pPr>
            <a:r>
              <a:rPr lang="pl-PL" dirty="0"/>
              <a:t>1) jeżeli sprawca w okresie próby rażąco narusza porządek prawny, w szczególności, gdy popełni inne przestępstwo niż określone w § 1 (np. nieumyślne lub umyślne bez prawomocnego skazania), jeżeli uchyla się od dozoru, wykonania nałożonego obowiązku lub orzeczonego środka karnego, środka kompensacyjnego lub przepadku albo nie wykonuje zawartej z pokrzywdzonym ugody,</a:t>
            </a:r>
          </a:p>
          <a:p>
            <a:pPr marL="0" indent="0" algn="just">
              <a:buNone/>
            </a:pPr>
            <a:r>
              <a:rPr lang="pl-PL" dirty="0"/>
              <a:t>2) jeżeli sprawca po wydaniu orzeczenia o warunkowym umorzeniu postępowania, lecz przed jego uprawomocnieniem się, rażąco narusza porządek prawny, a w szczególności gdy w tym czasie popełnił przestępstwo.</a:t>
            </a:r>
            <a:br>
              <a:rPr lang="pl-PL" dirty="0"/>
            </a:br>
            <a:endParaRPr lang="pl-PL" dirty="0"/>
          </a:p>
          <a:p>
            <a:endParaRPr lang="pl-PL" dirty="0"/>
          </a:p>
        </p:txBody>
      </p:sp>
    </p:spTree>
    <p:extLst>
      <p:ext uri="{BB962C8B-B14F-4D97-AF65-F5344CB8AC3E}">
        <p14:creationId xmlns:p14="http://schemas.microsoft.com/office/powerpoint/2010/main" val="7173415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98A419-B1DB-C64A-A93E-B994420C734E}"/>
              </a:ext>
            </a:extLst>
          </p:cNvPr>
          <p:cNvSpPr>
            <a:spLocks noGrp="1"/>
          </p:cNvSpPr>
          <p:nvPr>
            <p:ph type="title"/>
          </p:nvPr>
        </p:nvSpPr>
        <p:spPr>
          <a:xfrm>
            <a:off x="838200" y="365125"/>
            <a:ext cx="10515600" cy="1031189"/>
          </a:xfrm>
        </p:spPr>
        <p:txBody>
          <a:bodyPr>
            <a:normAutofit fontScale="90000"/>
          </a:bodyPr>
          <a:lstStyle/>
          <a:p>
            <a:pPr algn="ctr"/>
            <a:r>
              <a:rPr lang="pl-PL" sz="4000" b="1" dirty="0"/>
              <a:t>Warunkowe umorzenie postępowania karnego – orzecznictwo</a:t>
            </a:r>
          </a:p>
        </p:txBody>
      </p:sp>
      <p:sp>
        <p:nvSpPr>
          <p:cNvPr id="3" name="Symbol zastępczy zawartości 2">
            <a:extLst>
              <a:ext uri="{FF2B5EF4-FFF2-40B4-BE49-F238E27FC236}">
                <a16:creationId xmlns:a16="http://schemas.microsoft.com/office/drawing/2014/main" id="{86DCCC32-A07E-5C46-B210-D4B91FFE11C9}"/>
              </a:ext>
            </a:extLst>
          </p:cNvPr>
          <p:cNvSpPr>
            <a:spLocks noGrp="1"/>
          </p:cNvSpPr>
          <p:nvPr>
            <p:ph idx="1"/>
          </p:nvPr>
        </p:nvSpPr>
        <p:spPr>
          <a:xfrm>
            <a:off x="838200" y="1495168"/>
            <a:ext cx="10515600" cy="5115697"/>
          </a:xfrm>
        </p:spPr>
        <p:txBody>
          <a:bodyPr>
            <a:normAutofit fontScale="62500" lnSpcReduction="20000"/>
          </a:bodyPr>
          <a:lstStyle/>
          <a:p>
            <a:pPr algn="just"/>
            <a:endParaRPr lang="pl-PL" sz="3200" dirty="0">
              <a:hlinkClick r:id="rId2"/>
            </a:endParaRPr>
          </a:p>
          <a:p>
            <a:pPr algn="just"/>
            <a:r>
              <a:rPr lang="pl-PL" sz="3200" dirty="0"/>
              <a:t>„Orzekając w formule zmiany wyroku o warunkowym umorzeniu postępowania karnego, sąd odwoławczy ma obowiązek określenia czasu próby, stosownie do treści art. 67 § 1 k.k. Określenie czasu trwania warunkowego umorzenia postępowania karnego może nastąpić tylko w wyroku, w którym ten środek probacyjny orzeczono, a jego dookreślenie nie jest możliwe na etapie postępowania wykonawczego” (wyrok SN z dnia 24 marca 2017 r., V KK 19/17).</a:t>
            </a:r>
            <a:endParaRPr lang="pl-PL" sz="3200" dirty="0">
              <a:hlinkClick r:id="rId2"/>
            </a:endParaRPr>
          </a:p>
          <a:p>
            <a:pPr algn="just"/>
            <a:r>
              <a:rPr lang="pl-PL" sz="3200" dirty="0"/>
              <a:t>„Przepis art. 67 § 3 in fine kodeksu karnego jest w zakresie orzekania tego środka karnego przepisem szczególnym w stosunku do art. 42 § 2 k.k. i wyłącza stosowanie tego ostatniego w zakresie przez siebie objętym, a więc przy warunkowym umorzeniu postępowania” (wyrok SO w Zamościu z dnia 9 lipca 2013 r., II Ka 507/13).</a:t>
            </a:r>
          </a:p>
          <a:p>
            <a:pPr algn="just"/>
            <a:r>
              <a:rPr lang="pl-PL" sz="3200" dirty="0"/>
              <a:t>„&lt;&lt;Porządku prawnego&gt;&gt; używanego na gruncie prawa karnego jako przesłanki nawiązującej do postawy sprawcy (zob. art. 68 § 2, art. 75 § 2, art. 77 k.k.), nie należy sprowadzać wyłącznie do porządku w znaczeniu karnoprawnym. Popełnienie przestępstwa jest tylko jedną z form naruszenia tego porządku. Może to być również popełnienie wykroczenia, jak i zachowanie niebędące czynem zabronionym pod groźbą kary, np. naruszenie obowiązków pracownika, a także - jak w badanej sprawie - powinność troski o fizyczny i duchowy rozwój dzieci, zatem zapewnienie dzieciom stabilnej sytuacji rodzinnej. Wystąpienie przeciwko tej normie może polegać, m.in. na niewłaściwym, zagrażającemu dobru dzieci postępowaniu polegającemu na destabilizowaniu ich położenia” (postanowienie SA w Krakowie z dnia 25 czerwca 2013 r., II </a:t>
            </a:r>
            <a:r>
              <a:rPr lang="pl-PL" sz="3200" dirty="0" err="1"/>
              <a:t>AKzw</a:t>
            </a:r>
            <a:r>
              <a:rPr lang="pl-PL" sz="3200" dirty="0"/>
              <a:t> 631/13).</a:t>
            </a:r>
          </a:p>
          <a:p>
            <a:endParaRPr lang="pl-PL" dirty="0"/>
          </a:p>
        </p:txBody>
      </p:sp>
    </p:spTree>
    <p:extLst>
      <p:ext uri="{BB962C8B-B14F-4D97-AF65-F5344CB8AC3E}">
        <p14:creationId xmlns:p14="http://schemas.microsoft.com/office/powerpoint/2010/main" val="27958558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50351A8-7507-FE49-8B2E-9D453F21B046}"/>
              </a:ext>
            </a:extLst>
          </p:cNvPr>
          <p:cNvSpPr>
            <a:spLocks noGrp="1"/>
          </p:cNvSpPr>
          <p:nvPr>
            <p:ph type="title"/>
          </p:nvPr>
        </p:nvSpPr>
        <p:spPr>
          <a:xfrm>
            <a:off x="934452" y="2302210"/>
            <a:ext cx="10515600" cy="1325563"/>
          </a:xfrm>
        </p:spPr>
        <p:txBody>
          <a:bodyPr/>
          <a:lstStyle/>
          <a:p>
            <a:pPr algn="ctr"/>
            <a:r>
              <a:rPr lang="pl-PL" b="1" dirty="0"/>
              <a:t>Warunkowe zawieszenie wykonania kary</a:t>
            </a:r>
          </a:p>
        </p:txBody>
      </p:sp>
    </p:spTree>
    <p:extLst>
      <p:ext uri="{BB962C8B-B14F-4D97-AF65-F5344CB8AC3E}">
        <p14:creationId xmlns:p14="http://schemas.microsoft.com/office/powerpoint/2010/main" val="24970423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A044B6-BACD-B44E-9507-AD01D9B3D5AA}"/>
              </a:ext>
            </a:extLst>
          </p:cNvPr>
          <p:cNvSpPr>
            <a:spLocks noGrp="1"/>
          </p:cNvSpPr>
          <p:nvPr>
            <p:ph type="title"/>
          </p:nvPr>
        </p:nvSpPr>
        <p:spPr>
          <a:xfrm>
            <a:off x="838200" y="365125"/>
            <a:ext cx="10515600" cy="1054601"/>
          </a:xfrm>
        </p:spPr>
        <p:txBody>
          <a:bodyPr>
            <a:noAutofit/>
          </a:bodyPr>
          <a:lstStyle/>
          <a:p>
            <a:pPr algn="ctr"/>
            <a:r>
              <a:rPr lang="pl-PL" sz="3800" b="1" dirty="0"/>
              <a:t>Warunkowe zawieszenie wykonania kary - przesłanki</a:t>
            </a:r>
          </a:p>
        </p:txBody>
      </p:sp>
      <p:sp>
        <p:nvSpPr>
          <p:cNvPr id="3" name="Symbol zastępczy zawartości 2">
            <a:extLst>
              <a:ext uri="{FF2B5EF4-FFF2-40B4-BE49-F238E27FC236}">
                <a16:creationId xmlns:a16="http://schemas.microsoft.com/office/drawing/2014/main" id="{FD6FC3A8-C9C6-6A48-A8DA-9319F40F44DD}"/>
              </a:ext>
            </a:extLst>
          </p:cNvPr>
          <p:cNvSpPr>
            <a:spLocks noGrp="1"/>
          </p:cNvSpPr>
          <p:nvPr>
            <p:ph idx="1"/>
          </p:nvPr>
        </p:nvSpPr>
        <p:spPr>
          <a:xfrm>
            <a:off x="838200" y="1779374"/>
            <a:ext cx="10515600" cy="4953643"/>
          </a:xfrm>
        </p:spPr>
        <p:txBody>
          <a:bodyPr>
            <a:noAutofit/>
          </a:bodyPr>
          <a:lstStyle/>
          <a:p>
            <a:r>
              <a:rPr lang="pl-PL" sz="2200" b="1" dirty="0"/>
              <a:t>wymierzona kara pozbawienia wolności nie przekracza 1 roku</a:t>
            </a:r>
          </a:p>
          <a:p>
            <a:r>
              <a:rPr lang="pl-PL" sz="2200" b="1" dirty="0"/>
              <a:t>sprawca w czasie popełnienia przestępstwa nie był skazany na karę pozbawienia wolności </a:t>
            </a:r>
          </a:p>
          <a:p>
            <a:r>
              <a:rPr lang="pl-PL" sz="2200" b="1" dirty="0"/>
              <a:t>jest to wystarczające dla osiągnięcia wobec sprawców celów kary, a w szczególności zapobieżenia powrotowi do przestępstwa</a:t>
            </a:r>
            <a:r>
              <a:rPr lang="pl-PL" sz="2200" dirty="0"/>
              <a:t> (pozytywna prognoza kryminologiczna)</a:t>
            </a:r>
          </a:p>
          <a:p>
            <a:endParaRPr lang="pl-PL" sz="2200" b="1" dirty="0"/>
          </a:p>
          <a:p>
            <a:pPr marL="0" indent="0">
              <a:buNone/>
            </a:pPr>
            <a:endParaRPr lang="pl-PL" sz="2200" b="1" dirty="0"/>
          </a:p>
          <a:p>
            <a:pPr marL="0" indent="0" algn="just">
              <a:buNone/>
            </a:pPr>
            <a:r>
              <a:rPr lang="pl-PL" sz="2200" dirty="0">
                <a:solidFill>
                  <a:srgbClr val="00B050"/>
                </a:solidFill>
              </a:rPr>
              <a:t>Wyjątek! Art. 60 § 5 k.k.: </a:t>
            </a:r>
            <a:r>
              <a:rPr lang="pl-PL" sz="2200" i="1" dirty="0">
                <a:solidFill>
                  <a:srgbClr val="00B050"/>
                </a:solidFill>
              </a:rPr>
              <a:t>W wypadkach określonych w § 3 i 4 sąd, wymierzając karę pozbawienia wolności do lat 5, może warunkowo zawiesić jej wykonanie na okres próby wynoszący do 10 lat, jeżeli uzna, że pomimo niewykonania kary sprawca nie popełni ponownie przestępstwa; przepisu art. 69 § 1 nie stosuje się, a przepisy art. 71-76 stosuje się odpowiednio.</a:t>
            </a:r>
          </a:p>
          <a:p>
            <a:pPr marL="0" indent="0">
              <a:buNone/>
            </a:pPr>
            <a:r>
              <a:rPr lang="pl-PL" sz="2200" dirty="0"/>
              <a:t>-co z art. 37b k.k.?</a:t>
            </a:r>
          </a:p>
        </p:txBody>
      </p:sp>
    </p:spTree>
    <p:extLst>
      <p:ext uri="{BB962C8B-B14F-4D97-AF65-F5344CB8AC3E}">
        <p14:creationId xmlns:p14="http://schemas.microsoft.com/office/powerpoint/2010/main" val="39047015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B84AFB4-73F3-F24F-B306-75EF24EF1509}"/>
              </a:ext>
            </a:extLst>
          </p:cNvPr>
          <p:cNvSpPr>
            <a:spLocks noGrp="1"/>
          </p:cNvSpPr>
          <p:nvPr>
            <p:ph idx="1"/>
          </p:nvPr>
        </p:nvSpPr>
        <p:spPr>
          <a:xfrm>
            <a:off x="958517" y="1082842"/>
            <a:ext cx="10515600" cy="4584032"/>
          </a:xfrm>
        </p:spPr>
        <p:txBody>
          <a:bodyPr/>
          <a:lstStyle/>
          <a:p>
            <a:pPr marL="0" indent="0" algn="just">
              <a:buNone/>
            </a:pPr>
            <a:r>
              <a:rPr lang="pl-PL" b="1" dirty="0"/>
              <a:t>- </a:t>
            </a:r>
            <a:r>
              <a:rPr lang="pl-PL" dirty="0"/>
              <a:t>zawieszając wykonanie kary, sąd bierze pod uwagę przede wszystkim postawę sprawcy, jego właściwości i warunki osobiste, dotychczasowy sposób życia oraz </a:t>
            </a:r>
            <a:r>
              <a:rPr lang="pl-PL" u="sng" dirty="0"/>
              <a:t>zachowanie się po popełnieniu przestępstwa.</a:t>
            </a:r>
            <a:endParaRPr lang="pl-PL" dirty="0"/>
          </a:p>
          <a:p>
            <a:pPr marL="0" indent="0" algn="just">
              <a:buNone/>
            </a:pPr>
            <a:r>
              <a:rPr lang="pl-PL" b="1" dirty="0"/>
              <a:t>-</a:t>
            </a:r>
            <a:r>
              <a:rPr lang="pl-PL" dirty="0"/>
              <a:t>wobec sprawcy występku o charakterze chuligańskim oraz sprawcy przestępstwa określonego w art. 178a § 4 (tzw. „nietrzeźwa” recydywa komunikacyjna) sąd może warunkowo zawiesić wykonanie kary jedynie w szczególnie uzasadnionych wypadkach.</a:t>
            </a:r>
          </a:p>
          <a:p>
            <a:endParaRPr lang="pl-PL" dirty="0"/>
          </a:p>
        </p:txBody>
      </p:sp>
    </p:spTree>
    <p:extLst>
      <p:ext uri="{BB962C8B-B14F-4D97-AF65-F5344CB8AC3E}">
        <p14:creationId xmlns:p14="http://schemas.microsoft.com/office/powerpoint/2010/main" val="20477898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5281578D-5CEA-1C42-A9E4-DAD6E7B0E16F}"/>
              </a:ext>
            </a:extLst>
          </p:cNvPr>
          <p:cNvSpPr>
            <a:spLocks noGrp="1"/>
          </p:cNvSpPr>
          <p:nvPr>
            <p:ph idx="1"/>
          </p:nvPr>
        </p:nvSpPr>
        <p:spPr>
          <a:xfrm>
            <a:off x="790832" y="568411"/>
            <a:ext cx="10562968" cy="5608552"/>
          </a:xfrm>
        </p:spPr>
        <p:txBody>
          <a:bodyPr>
            <a:normAutofit/>
          </a:bodyPr>
          <a:lstStyle/>
          <a:p>
            <a:pPr algn="just"/>
            <a:r>
              <a:rPr lang="pl-PL" b="1" dirty="0"/>
              <a:t>okres próby (biegnie od uprawomocnienia się orzeczenia): 	</a:t>
            </a:r>
          </a:p>
          <a:p>
            <a:pPr marL="0" indent="0" algn="just">
              <a:buNone/>
            </a:pPr>
            <a:r>
              <a:rPr lang="pl-PL" b="1" dirty="0"/>
              <a:t>-</a:t>
            </a:r>
            <a:r>
              <a:rPr lang="pl-PL" dirty="0"/>
              <a:t>co do zasady wynosi </a:t>
            </a:r>
            <a:r>
              <a:rPr lang="pl-PL" dirty="0">
                <a:solidFill>
                  <a:srgbClr val="00B050"/>
                </a:solidFill>
              </a:rPr>
              <a:t>od 1 roku do 3 lat lat</a:t>
            </a:r>
            <a:r>
              <a:rPr lang="pl-PL" dirty="0"/>
              <a:t>; </a:t>
            </a:r>
          </a:p>
          <a:p>
            <a:pPr marL="0" indent="0" algn="just">
              <a:buNone/>
            </a:pPr>
            <a:r>
              <a:rPr lang="pl-PL" dirty="0"/>
              <a:t>-wobec sprawcy </a:t>
            </a:r>
            <a:r>
              <a:rPr lang="pl-PL" dirty="0">
                <a:solidFill>
                  <a:srgbClr val="00B050"/>
                </a:solidFill>
              </a:rPr>
              <a:t>młodocianego</a:t>
            </a:r>
            <a:r>
              <a:rPr lang="pl-PL" dirty="0"/>
              <a:t> oraz sprawcy, który popełnił </a:t>
            </a:r>
            <a:r>
              <a:rPr lang="pl-PL" dirty="0">
                <a:solidFill>
                  <a:srgbClr val="00B050"/>
                </a:solidFill>
              </a:rPr>
              <a:t>przestępstwo z użyciem przemocy na szkodę osoby wspólnie zamieszkującej</a:t>
            </a:r>
            <a:r>
              <a:rPr lang="pl-PL" dirty="0"/>
              <a:t>, okres próby wynosi </a:t>
            </a:r>
            <a:r>
              <a:rPr lang="pl-PL" dirty="0">
                <a:solidFill>
                  <a:srgbClr val="00B050"/>
                </a:solidFill>
              </a:rPr>
              <a:t>od 2 do 5 lat</a:t>
            </a:r>
            <a:r>
              <a:rPr lang="pl-PL" dirty="0"/>
              <a:t>.</a:t>
            </a:r>
          </a:p>
          <a:p>
            <a:pPr algn="just"/>
            <a:endParaRPr lang="pl-PL" b="1" dirty="0"/>
          </a:p>
          <a:p>
            <a:pPr algn="just"/>
            <a:r>
              <a:rPr lang="pl-PL" b="1" dirty="0"/>
              <a:t>grzywna przy warunkowym zawieszeniu wykonania kary pozbawienia wolności: </a:t>
            </a:r>
            <a:r>
              <a:rPr lang="pl-PL" dirty="0"/>
              <a:t>sąd może orzec grzywnę, jeżeli jej wymierzenie obok kary pozbawienia wolności na innej podstawie nie jest możliwe (zob. art. 33 § 2 k.k.); w razie zarządzenia wykonania kary grzywna ta nie podlega wykonaniu; kara pozbawienia wolności ulega skróceniu o okres odpowiadający połowie liczby uiszczonych stawek dziennych grzywny z zaokrągleniem w górę do pełnego dnia.</a:t>
            </a:r>
          </a:p>
          <a:p>
            <a:endParaRPr lang="pl-PL" dirty="0"/>
          </a:p>
        </p:txBody>
      </p:sp>
    </p:spTree>
    <p:extLst>
      <p:ext uri="{BB962C8B-B14F-4D97-AF65-F5344CB8AC3E}">
        <p14:creationId xmlns:p14="http://schemas.microsoft.com/office/powerpoint/2010/main" val="34995148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19E9600-1AF8-5D49-88F5-135AB4936F7F}"/>
              </a:ext>
            </a:extLst>
          </p:cNvPr>
          <p:cNvSpPr>
            <a:spLocks noGrp="1"/>
          </p:cNvSpPr>
          <p:nvPr>
            <p:ph type="title"/>
          </p:nvPr>
        </p:nvSpPr>
        <p:spPr>
          <a:xfrm>
            <a:off x="838200" y="172995"/>
            <a:ext cx="10515600" cy="766119"/>
          </a:xfrm>
        </p:spPr>
        <p:txBody>
          <a:bodyPr>
            <a:normAutofit/>
          </a:bodyPr>
          <a:lstStyle/>
          <a:p>
            <a:pPr algn="ctr"/>
            <a:r>
              <a:rPr lang="pl-PL" sz="3000" b="1" dirty="0"/>
              <a:t>Warunkowe zawieszenie wykonania kary – obowiązki okresu próby</a:t>
            </a:r>
          </a:p>
        </p:txBody>
      </p:sp>
      <p:sp>
        <p:nvSpPr>
          <p:cNvPr id="3" name="Symbol zastępczy zawartości 2">
            <a:extLst>
              <a:ext uri="{FF2B5EF4-FFF2-40B4-BE49-F238E27FC236}">
                <a16:creationId xmlns:a16="http://schemas.microsoft.com/office/drawing/2014/main" id="{ADF86A15-6D63-6F47-9B94-68439D958D0B}"/>
              </a:ext>
            </a:extLst>
          </p:cNvPr>
          <p:cNvSpPr>
            <a:spLocks noGrp="1"/>
          </p:cNvSpPr>
          <p:nvPr>
            <p:ph idx="1"/>
          </p:nvPr>
        </p:nvSpPr>
        <p:spPr>
          <a:xfrm>
            <a:off x="838200" y="914399"/>
            <a:ext cx="10515600" cy="6087979"/>
          </a:xfrm>
        </p:spPr>
        <p:txBody>
          <a:bodyPr>
            <a:normAutofit fontScale="55000" lnSpcReduction="20000"/>
          </a:bodyPr>
          <a:lstStyle/>
          <a:p>
            <a:pPr marL="0" indent="0" algn="just">
              <a:buNone/>
            </a:pPr>
            <a:r>
              <a:rPr lang="pl-PL" sz="3100" b="1" dirty="0"/>
              <a:t>Obowiązki okresu próby (orzeka się przynajmniej jeden) – obligatoryjnie, a jeżeli sąd orzeka środek karny – fakultatywnie – </a:t>
            </a:r>
            <a:r>
              <a:rPr lang="pl-PL" sz="3100" dirty="0"/>
              <a:t>zobowiązanie do</a:t>
            </a:r>
            <a:r>
              <a:rPr lang="pl-PL" sz="3100" b="1" dirty="0"/>
              <a:t>:</a:t>
            </a:r>
          </a:p>
          <a:p>
            <a:pPr marL="0" indent="0" algn="just">
              <a:buNone/>
            </a:pPr>
            <a:r>
              <a:rPr lang="pl-PL" sz="3100" dirty="0"/>
              <a:t>1) informowania sądu lub kuratora o przebiegu okresu próby,</a:t>
            </a:r>
          </a:p>
          <a:p>
            <a:pPr marL="0" indent="0" algn="just">
              <a:buNone/>
            </a:pPr>
            <a:r>
              <a:rPr lang="pl-PL" sz="3100" dirty="0"/>
              <a:t>2) przeproszenia pokrzywdzonego,</a:t>
            </a:r>
          </a:p>
          <a:p>
            <a:pPr marL="0" indent="0" algn="just">
              <a:buNone/>
            </a:pPr>
            <a:r>
              <a:rPr lang="pl-PL" sz="3100" dirty="0"/>
              <a:t>3) wykonywania ciążącego na nim obowiązku łożenia na utrzymanie innej osoby,</a:t>
            </a:r>
          </a:p>
          <a:p>
            <a:pPr marL="0" indent="0" algn="just">
              <a:buNone/>
            </a:pPr>
            <a:r>
              <a:rPr lang="pl-PL" sz="3100" dirty="0"/>
              <a:t>4) wykonywania pracy zarobkowej, do nauki lub przygotowania się do zawodu,</a:t>
            </a:r>
          </a:p>
          <a:p>
            <a:pPr marL="0" indent="0" algn="just">
              <a:buNone/>
            </a:pPr>
            <a:r>
              <a:rPr lang="pl-PL" sz="3100" dirty="0"/>
              <a:t>5) powstrzymania się od nadużywania alkoholu lub używania innych środków odurzających,</a:t>
            </a:r>
          </a:p>
          <a:p>
            <a:pPr marL="0" indent="0" algn="just">
              <a:buNone/>
            </a:pPr>
            <a:r>
              <a:rPr lang="pl-PL" sz="3100" dirty="0"/>
              <a:t>6) poddania się terapii uzależnień,</a:t>
            </a:r>
          </a:p>
          <a:p>
            <a:pPr marL="0" indent="0" algn="just">
              <a:buNone/>
            </a:pPr>
            <a:r>
              <a:rPr lang="pl-PL" sz="3100" dirty="0"/>
              <a:t>6a) poddania się terapii, w szczególności psychoterapii lub psychoedukacji,</a:t>
            </a:r>
          </a:p>
          <a:p>
            <a:pPr marL="0" indent="0" algn="just">
              <a:buNone/>
            </a:pPr>
            <a:r>
              <a:rPr lang="pl-PL" sz="3100" dirty="0"/>
              <a:t>6b) uczestnictwa w oddziaływaniach korekcyjno-edukacyjnych,</a:t>
            </a:r>
          </a:p>
          <a:p>
            <a:pPr marL="0" indent="0" algn="just">
              <a:buNone/>
            </a:pPr>
            <a:r>
              <a:rPr lang="pl-PL" sz="3100" dirty="0"/>
              <a:t>7) powstrzymania się od przebywania w określonych środowiskach lub miejscach,</a:t>
            </a:r>
          </a:p>
          <a:p>
            <a:pPr marL="0" indent="0" algn="just">
              <a:buNone/>
            </a:pPr>
            <a:r>
              <a:rPr lang="pl-PL" sz="3100" dirty="0"/>
              <a:t>7a) powstrzymania się od kontaktowania się z pokrzywdzonym lub innymi osobami w określony sposób lub zbliżania się do pokrzywdzonego lub innych osób [sąd wskazuje minimalną odległość od osób chronionych, którą skazany obowiązany jest zachować],</a:t>
            </a:r>
          </a:p>
          <a:p>
            <a:pPr marL="0" indent="0" algn="just">
              <a:buNone/>
            </a:pPr>
            <a:r>
              <a:rPr lang="pl-PL" sz="3100" dirty="0"/>
              <a:t>7b) opuszczenia lokalu zajmowanego wspólnie z pokrzywdzonym [nakładając na sprawcę przestępstwa popełnionego z użyciem przemocy lub groźby bezprawnej wobec osoby najbliższej obowiązek sąd określa sposób kontaktu skazanego z pokrzywdzonym],</a:t>
            </a:r>
          </a:p>
          <a:p>
            <a:pPr marL="0" indent="0" algn="just">
              <a:buNone/>
            </a:pPr>
            <a:r>
              <a:rPr lang="pl-PL" sz="3100" dirty="0"/>
              <a:t>8) innego stosownego postępowania w okresie próby, które może zapobiec popełnieniu ponownie przestępstwa</a:t>
            </a:r>
          </a:p>
          <a:p>
            <a:pPr algn="just"/>
            <a:r>
              <a:rPr lang="pl-PL" sz="3100" b="1" dirty="0"/>
              <a:t>Sąd może orzec świadczenie pieniężne wymienione w art. 39 pkt 7 albo zobowiązać skazanego do naprawienia wyrządzonej przestępstwem szkody w całości albo w części, chyba że orzekł środek kompensacyjny.</a:t>
            </a:r>
          </a:p>
          <a:p>
            <a:endParaRPr lang="pl-PL" dirty="0"/>
          </a:p>
        </p:txBody>
      </p:sp>
    </p:spTree>
    <p:extLst>
      <p:ext uri="{BB962C8B-B14F-4D97-AF65-F5344CB8AC3E}">
        <p14:creationId xmlns:p14="http://schemas.microsoft.com/office/powerpoint/2010/main" val="4256085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70D4F068-6BBC-7A47-A59B-F9BAF1FAC0FB}"/>
              </a:ext>
            </a:extLst>
          </p:cNvPr>
          <p:cNvSpPr>
            <a:spLocks noGrp="1"/>
          </p:cNvSpPr>
          <p:nvPr>
            <p:ph idx="1"/>
          </p:nvPr>
        </p:nvSpPr>
        <p:spPr>
          <a:xfrm>
            <a:off x="838200" y="625642"/>
            <a:ext cx="10515600" cy="5919537"/>
          </a:xfrm>
        </p:spPr>
        <p:txBody>
          <a:bodyPr/>
          <a:lstStyle/>
          <a:p>
            <a:pPr marL="0" indent="0" algn="just">
              <a:buNone/>
            </a:pPr>
            <a:r>
              <a:rPr lang="pl-PL" dirty="0"/>
              <a:t>W nauce prawa karnego wyróżnia się cztery zasadnicze systemy probacyjne:</a:t>
            </a:r>
          </a:p>
          <a:p>
            <a:pPr algn="just">
              <a:buFontTx/>
              <a:buChar char="-"/>
            </a:pPr>
            <a:r>
              <a:rPr lang="pl-PL" dirty="0"/>
              <a:t>duńsko-norwesko-holenderski (warunkowe zawieszenie postępowania karnego)</a:t>
            </a:r>
          </a:p>
          <a:p>
            <a:pPr algn="just">
              <a:buFontTx/>
              <a:buChar char="-"/>
            </a:pPr>
            <a:r>
              <a:rPr lang="pl-PL" dirty="0"/>
              <a:t>anglo-amerykański</a:t>
            </a:r>
            <a:r>
              <a:rPr lang="pl-PL" dirty="0">
                <a:sym typeface="Wingdings" pitchFamily="2" charset="2"/>
              </a:rPr>
              <a:t> (stwierdzenie winy, powstrzymanie się od wydania orzeczenia co do kary, czyli. tzw. warunkowe zawieszenia orzeczenia o karze, choć w systemie anglo-amerykańskim przyjmuje się też alternatywnie model zawieszenia wykonania orzeczonej kary)</a:t>
            </a:r>
          </a:p>
          <a:p>
            <a:pPr algn="just">
              <a:buFontTx/>
              <a:buChar char="-"/>
            </a:pPr>
            <a:r>
              <a:rPr lang="pl-PL" dirty="0"/>
              <a:t>francusko-belgijski (warunkowe zawieszenie wykonania kary)</a:t>
            </a:r>
          </a:p>
          <a:p>
            <a:pPr algn="just">
              <a:buFontTx/>
              <a:buChar char="-"/>
            </a:pPr>
            <a:r>
              <a:rPr lang="pl-PL" dirty="0"/>
              <a:t>niemiecki (warunkowe zawieszenie wykonania kary przez organ wykonujący wyrok, warunkowe ułaskawienie)</a:t>
            </a:r>
          </a:p>
          <a:p>
            <a:endParaRPr lang="pl-PL" dirty="0"/>
          </a:p>
        </p:txBody>
      </p:sp>
    </p:spTree>
    <p:extLst>
      <p:ext uri="{BB962C8B-B14F-4D97-AF65-F5344CB8AC3E}">
        <p14:creationId xmlns:p14="http://schemas.microsoft.com/office/powerpoint/2010/main" val="38984182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EAFCCA-5EC4-A443-BA5D-7CFB3D6B96D5}"/>
              </a:ext>
            </a:extLst>
          </p:cNvPr>
          <p:cNvSpPr>
            <a:spLocks noGrp="1"/>
          </p:cNvSpPr>
          <p:nvPr>
            <p:ph type="title"/>
          </p:nvPr>
        </p:nvSpPr>
        <p:spPr>
          <a:xfrm>
            <a:off x="838200" y="365125"/>
            <a:ext cx="10515600" cy="1241253"/>
          </a:xfrm>
        </p:spPr>
        <p:txBody>
          <a:bodyPr>
            <a:normAutofit fontScale="90000"/>
          </a:bodyPr>
          <a:lstStyle/>
          <a:p>
            <a:pPr algn="ctr"/>
            <a:r>
              <a:rPr lang="pl-PL" sz="4200" b="1" dirty="0"/>
              <a:t>Dozór w okresie próby przy warunkowym zawieszeniu wykonania kary</a:t>
            </a:r>
          </a:p>
        </p:txBody>
      </p:sp>
      <p:sp>
        <p:nvSpPr>
          <p:cNvPr id="3" name="Symbol zastępczy zawartości 2">
            <a:extLst>
              <a:ext uri="{FF2B5EF4-FFF2-40B4-BE49-F238E27FC236}">
                <a16:creationId xmlns:a16="http://schemas.microsoft.com/office/drawing/2014/main" id="{C5405C4F-12EC-824B-8333-9F3BAB86DA73}"/>
              </a:ext>
            </a:extLst>
          </p:cNvPr>
          <p:cNvSpPr>
            <a:spLocks noGrp="1"/>
          </p:cNvSpPr>
          <p:nvPr>
            <p:ph idx="1"/>
          </p:nvPr>
        </p:nvSpPr>
        <p:spPr>
          <a:xfrm>
            <a:off x="838200" y="1717588"/>
            <a:ext cx="10515600" cy="4707925"/>
          </a:xfrm>
        </p:spPr>
        <p:txBody>
          <a:bodyPr>
            <a:normAutofit lnSpcReduction="10000"/>
          </a:bodyPr>
          <a:lstStyle/>
          <a:p>
            <a:pPr algn="just"/>
            <a:endParaRPr lang="pl-PL" b="1" dirty="0"/>
          </a:p>
          <a:p>
            <a:pPr algn="just"/>
            <a:r>
              <a:rPr lang="pl-PL" b="1" dirty="0"/>
              <a:t>Fakultatywnie: </a:t>
            </a:r>
            <a:r>
              <a:rPr lang="pl-PL" dirty="0"/>
              <a:t>sąd może w okresie próby oddać skazanego pod dozór kuratora lub osoby godnej zaufania, stowarzyszenia, instytucji albo organizacji społecznej, do której działalności należy troska o wychowanie, zapobieganie demoralizacji lub pomoc skazanym.</a:t>
            </a:r>
          </a:p>
          <a:p>
            <a:pPr algn="just"/>
            <a:r>
              <a:rPr lang="pl-PL" b="1" dirty="0">
                <a:solidFill>
                  <a:srgbClr val="FF0000"/>
                </a:solidFill>
              </a:rPr>
              <a:t>Obligatoryjnie: </a:t>
            </a:r>
            <a:r>
              <a:rPr lang="pl-PL" dirty="0"/>
              <a:t>dozór jest obowiązkowy </a:t>
            </a:r>
            <a:r>
              <a:rPr lang="pl-PL" b="1" dirty="0">
                <a:solidFill>
                  <a:srgbClr val="FF0000"/>
                </a:solidFill>
              </a:rPr>
              <a:t>wobec młodocianego sprawcy przestępstwa umyślnego, sprawcy określonego w art. 64 § 2, </a:t>
            </a:r>
            <a:r>
              <a:rPr lang="pl-PL" dirty="0"/>
              <a:t>a także </a:t>
            </a:r>
            <a:r>
              <a:rPr lang="pl-PL" b="1" dirty="0">
                <a:solidFill>
                  <a:srgbClr val="FF0000"/>
                </a:solidFill>
              </a:rPr>
              <a:t>wobec sprawcy przestępstwa popełnionego w związku z zaburzeniami preferencji seksualnych </a:t>
            </a:r>
            <a:r>
              <a:rPr lang="pl-PL" dirty="0"/>
              <a:t>oraz</a:t>
            </a:r>
            <a:r>
              <a:rPr lang="pl-PL" b="1" dirty="0"/>
              <a:t> </a:t>
            </a:r>
            <a:r>
              <a:rPr lang="pl-PL" b="1" dirty="0">
                <a:solidFill>
                  <a:srgbClr val="FF0000"/>
                </a:solidFill>
              </a:rPr>
              <a:t>sprawcy, który popełnił przestępstwo z użyciem przemocy na szkodę osoby wspólnie zamieszkujące</a:t>
            </a:r>
            <a:r>
              <a:rPr lang="pl-PL" b="1" dirty="0"/>
              <a:t>j.</a:t>
            </a:r>
            <a:br>
              <a:rPr lang="pl-PL" dirty="0"/>
            </a:br>
            <a:endParaRPr lang="pl-PL" dirty="0"/>
          </a:p>
          <a:p>
            <a:endParaRPr lang="pl-PL" dirty="0"/>
          </a:p>
        </p:txBody>
      </p:sp>
    </p:spTree>
    <p:extLst>
      <p:ext uri="{BB962C8B-B14F-4D97-AF65-F5344CB8AC3E}">
        <p14:creationId xmlns:p14="http://schemas.microsoft.com/office/powerpoint/2010/main" val="40132112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F5FD1B-1631-484F-BECC-93E8BC874DD7}"/>
              </a:ext>
            </a:extLst>
          </p:cNvPr>
          <p:cNvSpPr>
            <a:spLocks noGrp="1"/>
          </p:cNvSpPr>
          <p:nvPr>
            <p:ph type="title"/>
          </p:nvPr>
        </p:nvSpPr>
        <p:spPr>
          <a:xfrm>
            <a:off x="838200" y="352768"/>
            <a:ext cx="10515600" cy="549275"/>
          </a:xfrm>
        </p:spPr>
        <p:txBody>
          <a:bodyPr>
            <a:noAutofit/>
          </a:bodyPr>
          <a:lstStyle/>
          <a:p>
            <a:pPr algn="ctr"/>
            <a:r>
              <a:rPr lang="pl-PL" sz="3400" b="1" dirty="0"/>
              <a:t>Zarządzenie wykonania kary warunkowo zawieszonej</a:t>
            </a:r>
          </a:p>
        </p:txBody>
      </p:sp>
      <p:sp>
        <p:nvSpPr>
          <p:cNvPr id="3" name="Symbol zastępczy zawartości 2">
            <a:extLst>
              <a:ext uri="{FF2B5EF4-FFF2-40B4-BE49-F238E27FC236}">
                <a16:creationId xmlns:a16="http://schemas.microsoft.com/office/drawing/2014/main" id="{9E5F3128-4B45-8949-8F14-C40AD2DE9ACA}"/>
              </a:ext>
            </a:extLst>
          </p:cNvPr>
          <p:cNvSpPr>
            <a:spLocks noGrp="1"/>
          </p:cNvSpPr>
          <p:nvPr>
            <p:ph idx="1"/>
          </p:nvPr>
        </p:nvSpPr>
        <p:spPr>
          <a:xfrm>
            <a:off x="838200" y="1309176"/>
            <a:ext cx="10515600" cy="5260066"/>
          </a:xfrm>
        </p:spPr>
        <p:txBody>
          <a:bodyPr>
            <a:noAutofit/>
          </a:bodyPr>
          <a:lstStyle/>
          <a:p>
            <a:pPr algn="just"/>
            <a:r>
              <a:rPr lang="pl-PL" sz="2000" b="1" dirty="0"/>
              <a:t>Przesłanki muszą zaistnieć co do zasady w okresie próby, a zarządzenie wykonania kary nie może nastąpić później niż w ciągu 6 miesięcy od zakończenia okresu próby</a:t>
            </a:r>
          </a:p>
          <a:p>
            <a:pPr algn="just"/>
            <a:r>
              <a:rPr lang="pl-PL" sz="2000" dirty="0">
                <a:solidFill>
                  <a:srgbClr val="0070C0"/>
                </a:solidFill>
              </a:rPr>
              <a:t>Zgodnie z projektem z dnia 25 stycznia 2019 roku: w art. 75 § 4 otrzymuje brzmienie: „§ 4. </a:t>
            </a:r>
            <a:r>
              <a:rPr lang="pl-PL" sz="2000" dirty="0" err="1">
                <a:solidFill>
                  <a:srgbClr val="0070C0"/>
                </a:solidFill>
              </a:rPr>
              <a:t>Zarządzenie</a:t>
            </a:r>
            <a:r>
              <a:rPr lang="pl-PL" sz="2000" dirty="0">
                <a:solidFill>
                  <a:srgbClr val="0070C0"/>
                </a:solidFill>
              </a:rPr>
              <a:t> wykonania kary nie </a:t>
            </a:r>
            <a:r>
              <a:rPr lang="pl-PL" sz="2000" dirty="0" err="1">
                <a:solidFill>
                  <a:srgbClr val="0070C0"/>
                </a:solidFill>
              </a:rPr>
              <a:t>może</a:t>
            </a:r>
            <a:r>
              <a:rPr lang="pl-PL" sz="2000" dirty="0">
                <a:solidFill>
                  <a:srgbClr val="0070C0"/>
                </a:solidFill>
              </a:rPr>
              <a:t> </a:t>
            </a:r>
            <a:r>
              <a:rPr lang="pl-PL" sz="2000" dirty="0" err="1">
                <a:solidFill>
                  <a:srgbClr val="0070C0"/>
                </a:solidFill>
              </a:rPr>
              <a:t>nastąpic</a:t>
            </a:r>
            <a:r>
              <a:rPr lang="pl-PL" sz="2000" dirty="0">
                <a:solidFill>
                  <a:srgbClr val="0070C0"/>
                </a:solidFill>
              </a:rPr>
              <a:t>́ </a:t>
            </a:r>
            <a:r>
              <a:rPr lang="pl-PL" sz="2000" dirty="0" err="1">
                <a:solidFill>
                  <a:srgbClr val="0070C0"/>
                </a:solidFill>
              </a:rPr>
              <a:t>później</a:t>
            </a:r>
            <a:r>
              <a:rPr lang="pl-PL" sz="2000" dirty="0">
                <a:solidFill>
                  <a:srgbClr val="0070C0"/>
                </a:solidFill>
              </a:rPr>
              <a:t> </a:t>
            </a:r>
            <a:r>
              <a:rPr lang="pl-PL" sz="2000" dirty="0" err="1">
                <a:solidFill>
                  <a:srgbClr val="0070C0"/>
                </a:solidFill>
              </a:rPr>
              <a:t>niz</a:t>
            </a:r>
            <a:r>
              <a:rPr lang="pl-PL" sz="2000" dirty="0">
                <a:solidFill>
                  <a:srgbClr val="0070C0"/>
                </a:solidFill>
              </a:rPr>
              <a:t>̇ w </a:t>
            </a:r>
            <a:r>
              <a:rPr lang="pl-PL" sz="2000" dirty="0" err="1">
                <a:solidFill>
                  <a:srgbClr val="0070C0"/>
                </a:solidFill>
              </a:rPr>
              <a:t>ciągu</a:t>
            </a:r>
            <a:r>
              <a:rPr lang="pl-PL" sz="2000" dirty="0">
                <a:solidFill>
                  <a:srgbClr val="0070C0"/>
                </a:solidFill>
              </a:rPr>
              <a:t> roku od </a:t>
            </a:r>
            <a:r>
              <a:rPr lang="pl-PL" sz="2000" dirty="0" err="1">
                <a:solidFill>
                  <a:srgbClr val="0070C0"/>
                </a:solidFill>
              </a:rPr>
              <a:t>zakończenia</a:t>
            </a:r>
            <a:r>
              <a:rPr lang="pl-PL" sz="2000" dirty="0">
                <a:solidFill>
                  <a:srgbClr val="0070C0"/>
                </a:solidFill>
              </a:rPr>
              <a:t> okresu </a:t>
            </a:r>
            <a:r>
              <a:rPr lang="pl-PL" sz="2000" dirty="0" err="1">
                <a:solidFill>
                  <a:srgbClr val="0070C0"/>
                </a:solidFill>
              </a:rPr>
              <a:t>próby</a:t>
            </a:r>
            <a:r>
              <a:rPr lang="pl-PL" sz="2000" dirty="0">
                <a:solidFill>
                  <a:srgbClr val="0070C0"/>
                </a:solidFill>
              </a:rPr>
              <a:t>.”.</a:t>
            </a:r>
          </a:p>
          <a:p>
            <a:pPr marL="0" indent="0" algn="just">
              <a:buNone/>
            </a:pPr>
            <a:endParaRPr lang="pl-PL" sz="2000" b="1" dirty="0"/>
          </a:p>
          <a:p>
            <a:pPr algn="just"/>
            <a:r>
              <a:rPr lang="pl-PL" sz="2000" b="1" dirty="0"/>
              <a:t>Obligatoryjnie:</a:t>
            </a:r>
          </a:p>
          <a:p>
            <a:pPr marL="0" indent="0" algn="just">
              <a:buNone/>
            </a:pPr>
            <a:r>
              <a:rPr lang="pl-PL" sz="2000" dirty="0"/>
              <a:t>1) Jeżeli skazany w okresie próby popełnił podobne przestępstwo umyślne, za które orzeczono prawomocnie karę pozbawienia wolności bez warunkowego zawieszenia jej wykonania.</a:t>
            </a:r>
          </a:p>
          <a:p>
            <a:pPr marL="0" indent="0" algn="just">
              <a:buNone/>
            </a:pPr>
            <a:r>
              <a:rPr lang="pl-PL" sz="2000" dirty="0"/>
              <a:t>2) jeżeli skazany za przestępstwo popełnione z użyciem przemocy lub groźby bezprawnej wobec osoby najbliższej lub innej osoby małoletniej zamieszkujących wspólnie ze sprawcą w okresie próby rażąco narusza porządek prawny, ponownie używając przemocy lub groźby bezprawnej wobec osoby najbliższej lub innej osoby małoletniej zamieszkujących wspólnie ze sprawcą.</a:t>
            </a:r>
          </a:p>
          <a:p>
            <a:pPr marL="0" indent="0" algn="just">
              <a:buNone/>
            </a:pPr>
            <a:r>
              <a:rPr lang="pl-PL" sz="2000" dirty="0"/>
              <a:t>3) Jeżeli po udzieleniu skazanemu pisemnego upomnienia przez sądowego kuratora zawodowego, skazany w okresie próby rażąco narusza porządek prawny, w szczególności gdy popełnił inne przestępstwo niż określone w § 1, albo jeżeli uchyla się od uiszczenia grzywny, od dozoru, wykonania nałożonych obowiązków lub orzeczonych środków karnych, środków kompensacyjnych lub przepadku.</a:t>
            </a:r>
          </a:p>
        </p:txBody>
      </p:sp>
    </p:spTree>
    <p:extLst>
      <p:ext uri="{BB962C8B-B14F-4D97-AF65-F5344CB8AC3E}">
        <p14:creationId xmlns:p14="http://schemas.microsoft.com/office/powerpoint/2010/main" val="6015858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4E3912-F08E-AF43-8BCD-5134FC4CA6FE}"/>
              </a:ext>
            </a:extLst>
          </p:cNvPr>
          <p:cNvSpPr>
            <a:spLocks noGrp="1"/>
          </p:cNvSpPr>
          <p:nvPr>
            <p:ph type="title"/>
          </p:nvPr>
        </p:nvSpPr>
        <p:spPr>
          <a:xfrm>
            <a:off x="838200" y="365125"/>
            <a:ext cx="10515600" cy="727405"/>
          </a:xfrm>
        </p:spPr>
        <p:txBody>
          <a:bodyPr>
            <a:normAutofit/>
          </a:bodyPr>
          <a:lstStyle/>
          <a:p>
            <a:pPr algn="ctr"/>
            <a:r>
              <a:rPr lang="pl-PL" sz="3400" b="1" dirty="0"/>
              <a:t>Zarządzenie wykonania kary warunkowo zawieszonej</a:t>
            </a:r>
            <a:endParaRPr lang="pl-PL" sz="3400" dirty="0"/>
          </a:p>
        </p:txBody>
      </p:sp>
      <p:sp>
        <p:nvSpPr>
          <p:cNvPr id="3" name="Symbol zastępczy zawartości 2">
            <a:extLst>
              <a:ext uri="{FF2B5EF4-FFF2-40B4-BE49-F238E27FC236}">
                <a16:creationId xmlns:a16="http://schemas.microsoft.com/office/drawing/2014/main" id="{29A0DD81-1705-014E-8873-73AC96CD6A7E}"/>
              </a:ext>
            </a:extLst>
          </p:cNvPr>
          <p:cNvSpPr>
            <a:spLocks noGrp="1"/>
          </p:cNvSpPr>
          <p:nvPr>
            <p:ph idx="1"/>
          </p:nvPr>
        </p:nvSpPr>
        <p:spPr>
          <a:xfrm>
            <a:off x="838200" y="1211282"/>
            <a:ext cx="10515600" cy="5369991"/>
          </a:xfrm>
        </p:spPr>
        <p:txBody>
          <a:bodyPr>
            <a:normAutofit/>
          </a:bodyPr>
          <a:lstStyle/>
          <a:p>
            <a:pPr algn="just"/>
            <a:r>
              <a:rPr lang="pl-PL" b="1" dirty="0"/>
              <a:t>Fakultatywnie*:</a:t>
            </a:r>
          </a:p>
          <a:p>
            <a:pPr marL="0" indent="0" algn="just">
              <a:buNone/>
            </a:pPr>
            <a:r>
              <a:rPr lang="pl-PL" dirty="0"/>
              <a:t>1)jeżeli skazany w okresie próby rażąco narusza porządek prawny, w szczególności gdy popełnił inne przestępstwo niż określone w § 1, albo jeżeli uchyla się od uiszczenia grzywny, od dozoru, wykonania nałożonych obowiązków lub orzeczonych środków karnych, środków kompensacyjnych lub przepadku.</a:t>
            </a:r>
          </a:p>
          <a:p>
            <a:pPr marL="0" indent="0" algn="just">
              <a:buNone/>
            </a:pPr>
            <a:r>
              <a:rPr lang="pl-PL" dirty="0"/>
              <a:t>2) jeżeli skazany po wydaniu wyroku, lecz przed jego uprawomocnieniem się, rażąco narusza porządek prawny, a w  szczególności gdy w tym czasie popełnił przestępstwo.</a:t>
            </a:r>
          </a:p>
          <a:p>
            <a:pPr marL="0" indent="0" algn="just">
              <a:buNone/>
            </a:pPr>
            <a:r>
              <a:rPr lang="pl-PL" dirty="0"/>
              <a:t>*sąd może, uwzględniając dotychczasowy przebieg próby, a w szczególności wykonanie nałożonych obowiązków, skrócić orzeczoną karę, nie więcej jednak niż o połowę.</a:t>
            </a:r>
          </a:p>
          <a:p>
            <a:endParaRPr lang="pl-PL" dirty="0"/>
          </a:p>
        </p:txBody>
      </p:sp>
    </p:spTree>
    <p:extLst>
      <p:ext uri="{BB962C8B-B14F-4D97-AF65-F5344CB8AC3E}">
        <p14:creationId xmlns:p14="http://schemas.microsoft.com/office/powerpoint/2010/main" val="26132734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BD17D3C-DF7B-5C4B-A7F5-014668E4755F}"/>
              </a:ext>
            </a:extLst>
          </p:cNvPr>
          <p:cNvSpPr>
            <a:spLocks noGrp="1"/>
          </p:cNvSpPr>
          <p:nvPr>
            <p:ph idx="1"/>
          </p:nvPr>
        </p:nvSpPr>
        <p:spPr>
          <a:xfrm>
            <a:off x="815546" y="370702"/>
            <a:ext cx="10538254" cy="6374481"/>
          </a:xfrm>
        </p:spPr>
        <p:txBody>
          <a:bodyPr>
            <a:normAutofit fontScale="47500" lnSpcReduction="20000"/>
          </a:bodyPr>
          <a:lstStyle/>
          <a:p>
            <a:pPr marL="0" indent="0" algn="just">
              <a:buNone/>
            </a:pPr>
            <a:r>
              <a:rPr lang="pl-PL" sz="3600" b="1" dirty="0"/>
              <a:t>Art.  75a.  [Zamiana kary pozbawienia wolności z warunkowym zawieszeniem jej wykonania na karę ograniczenia wolności albo na grzywnę]§  1.  </a:t>
            </a:r>
            <a:r>
              <a:rPr lang="pl-PL" sz="3600" dirty="0"/>
              <a:t>Wobec skazanego na karę pozbawienia wolności z warunkowym zawieszeniem jej wykonania, który w okresie próby rażąco narusza porządek prawny, w szczególności gdy popełnił inne przestępstwo niż określone w art. 75 § 1, albo jeżeli uchyla się od uiszczenia grzywny, od dozoru, wykonania nałożonych obowiązków lub orzeczonych środków karnych, środków kompensacyjnych lub przepadku, sąd może, jeżeli cele kary zostaną w ten sposób spełnione, mając na względzie wagę i rodzaj czynu zabronionego przypisanego skazanemu, </a:t>
            </a:r>
            <a:r>
              <a:rPr lang="pl-PL" sz="3600" dirty="0">
                <a:solidFill>
                  <a:srgbClr val="00B050"/>
                </a:solidFill>
              </a:rPr>
              <a:t>zamiast zarządzenia wykonania kary pozbawienia wolności zamienić ją na karę ograniczenia wolności w formie obowiązku wykonywania nieodpłatnej, kontrolowanej pracy na cele społeczne, przyjmując, że jeden dzień kary pozbawienia wolności równa się dwóm dniom kary ograniczenia wolności, albo na grzywnę, przyjmując, że jeden dzień kary pozbawienia wolności równa się dwóm stawkom dziennym grzywny. Kara ograniczenia wolności nie może trwać dłużej niż 2 lata, a grzywna nie może przekroczyć 810 stawek dziennych.</a:t>
            </a:r>
          </a:p>
          <a:p>
            <a:pPr marL="0" indent="0" algn="just">
              <a:buNone/>
            </a:pPr>
            <a:r>
              <a:rPr lang="pl-PL" sz="3600" b="1" dirty="0"/>
              <a:t>§  2.  </a:t>
            </a:r>
            <a:r>
              <a:rPr lang="pl-PL" sz="3600" dirty="0"/>
              <a:t>Przepisu § 1 nie stosuje się:1) w wypadkach, o których mowa w art. 75 § 1, 1a i 2a;</a:t>
            </a:r>
          </a:p>
          <a:p>
            <a:pPr marL="0" indent="0" algn="just">
              <a:buNone/>
            </a:pPr>
            <a:r>
              <a:rPr lang="pl-PL" sz="3600" dirty="0"/>
              <a:t>2) do skazanego, który nie wykonał obowiązku określonego w art. 72 § 1 pkt 7b lub w § 2.</a:t>
            </a:r>
          </a:p>
          <a:p>
            <a:pPr marL="0" indent="0" algn="just">
              <a:buNone/>
            </a:pPr>
            <a:r>
              <a:rPr lang="pl-PL" sz="3600" b="1" dirty="0"/>
              <a:t>§  3.  </a:t>
            </a:r>
            <a:r>
              <a:rPr lang="pl-PL" sz="3600" dirty="0"/>
              <a:t>Sąd, zamieniając karę pozbawienia wolności z warunkowym zawieszeniem jej wykonania na karę ograniczenia wolności albo na grzywnę, w miarę możliwości wysłuchuje skazanego.</a:t>
            </a:r>
          </a:p>
          <a:p>
            <a:pPr marL="0" indent="0" algn="just">
              <a:buNone/>
            </a:pPr>
            <a:r>
              <a:rPr lang="pl-PL" sz="3600" b="1" dirty="0"/>
              <a:t>§  4.  </a:t>
            </a:r>
            <a:r>
              <a:rPr lang="pl-PL" sz="3600" dirty="0"/>
              <a:t>Zamiana kary pozbawienia wolności z warunkowym zawieszeniem jej wykonania na karę ograniczenia wolności albo na grzywnę nie zwalnia skazanego od wykonania orzeczonych wobec niego środków karnych, przepadku, środków kompensacyjnych lub środków zabezpieczających, chociażby następnie orzeczono karę łączną.</a:t>
            </a:r>
          </a:p>
          <a:p>
            <a:pPr marL="0" indent="0" algn="just">
              <a:buNone/>
            </a:pPr>
            <a:r>
              <a:rPr lang="pl-PL" sz="3600" b="1" dirty="0"/>
              <a:t>§  5.  </a:t>
            </a:r>
            <a:r>
              <a:rPr lang="pl-PL" sz="3600" dirty="0"/>
              <a:t>Jeżeli skazany uchyla się od wykonywania kary ograniczenia wolności, od uiszczenia grzywny, wykonania nałożonych na niego obowiązków lub orzeczonych środków karnych, przepadku lub środków kompensacyjnych, sąd uchyla zamianę i zarządza wykonanie kary pozbawienia wolności.</a:t>
            </a:r>
          </a:p>
          <a:p>
            <a:pPr marL="0" indent="0" algn="just">
              <a:buNone/>
            </a:pPr>
            <a:r>
              <a:rPr lang="pl-PL" sz="3600" b="1" dirty="0"/>
              <a:t>§  6.  </a:t>
            </a:r>
            <a:r>
              <a:rPr lang="pl-PL" sz="3600" dirty="0"/>
              <a:t>W wypadku uchylenia zamiany i zarządzenia wykonania kary pozbawienia wolności na poczet zarządzonej kary pozbawienia wolności zalicza się dotychczas wykonaną karę grzywny albo karę ograniczenia wolności, przyjmując, że jeden dzień kary pozbawienia wolności równa się dwóm stawkom dziennym grzywny albo dwóm dniom kary ograniczenia wolności.</a:t>
            </a:r>
          </a:p>
          <a:p>
            <a:pPr marL="0" indent="0" algn="just">
              <a:buNone/>
            </a:pPr>
            <a:r>
              <a:rPr lang="pl-PL" sz="3600" b="1" dirty="0"/>
              <a:t>§  7.  </a:t>
            </a:r>
            <a:r>
              <a:rPr lang="pl-PL" sz="3600" dirty="0"/>
              <a:t>Przepisu § 1 nie stosuje się, jeżeli kara pozbawienia wolności z warunkowym zawieszeniem jej wykonania została orzeczona na podstawie art. 60 § 5.</a:t>
            </a:r>
          </a:p>
          <a:p>
            <a:r>
              <a:rPr lang="pl-PL" dirty="0">
                <a:solidFill>
                  <a:srgbClr val="0070C0"/>
                </a:solidFill>
              </a:rPr>
              <a:t>Uwaga! Zgodnie z projektem z dnia 25 stycznia 2019 roku przepis ten ma zostać usunięty.</a:t>
            </a:r>
          </a:p>
        </p:txBody>
      </p:sp>
    </p:spTree>
    <p:extLst>
      <p:ext uri="{BB962C8B-B14F-4D97-AF65-F5344CB8AC3E}">
        <p14:creationId xmlns:p14="http://schemas.microsoft.com/office/powerpoint/2010/main" val="12013136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5FEC750-FA61-B94F-930E-C175652BDB62}"/>
              </a:ext>
            </a:extLst>
          </p:cNvPr>
          <p:cNvSpPr>
            <a:spLocks noGrp="1"/>
          </p:cNvSpPr>
          <p:nvPr>
            <p:ph type="title"/>
          </p:nvPr>
        </p:nvSpPr>
        <p:spPr>
          <a:xfrm>
            <a:off x="838200" y="365126"/>
            <a:ext cx="10515600" cy="994118"/>
          </a:xfrm>
        </p:spPr>
        <p:txBody>
          <a:bodyPr>
            <a:normAutofit fontScale="90000"/>
          </a:bodyPr>
          <a:lstStyle/>
          <a:p>
            <a:pPr algn="ctr"/>
            <a:r>
              <a:rPr lang="pl-PL" sz="3800" b="1" dirty="0"/>
              <a:t>Warunkowe zawieszenie wykonania kary – zatarcie skazania</a:t>
            </a:r>
          </a:p>
        </p:txBody>
      </p:sp>
      <p:sp>
        <p:nvSpPr>
          <p:cNvPr id="3" name="Symbol zastępczy zawartości 2">
            <a:extLst>
              <a:ext uri="{FF2B5EF4-FFF2-40B4-BE49-F238E27FC236}">
                <a16:creationId xmlns:a16="http://schemas.microsoft.com/office/drawing/2014/main" id="{38194BF3-C400-B142-AA08-F751609A0EB2}"/>
              </a:ext>
            </a:extLst>
          </p:cNvPr>
          <p:cNvSpPr>
            <a:spLocks noGrp="1"/>
          </p:cNvSpPr>
          <p:nvPr>
            <p:ph idx="1"/>
          </p:nvPr>
        </p:nvSpPr>
        <p:spPr>
          <a:xfrm>
            <a:off x="838200" y="1359244"/>
            <a:ext cx="10515600" cy="4966001"/>
          </a:xfrm>
        </p:spPr>
        <p:txBody>
          <a:bodyPr>
            <a:normAutofit fontScale="92500" lnSpcReduction="20000"/>
          </a:bodyPr>
          <a:lstStyle/>
          <a:p>
            <a:pPr algn="just"/>
            <a:r>
              <a:rPr lang="pl-PL" dirty="0"/>
              <a:t>skazanie ulega zatarciu z mocy prawa z upływem 6 miesięcy od zakończenia okresu próby.</a:t>
            </a:r>
          </a:p>
          <a:p>
            <a:pPr algn="just"/>
            <a:r>
              <a:rPr lang="pl-PL" dirty="0"/>
              <a:t>w wypadku, o którym mowa w art. 75a (zamiana kary pozbawienia wolności z warunkowym zawieszeniem jej wykonania na karę ograniczenia wolności albo na grzywnę), zatarcie skazania następuje z upływem okresów przewidzianych w art. 107 § 4 i 4a.</a:t>
            </a:r>
          </a:p>
          <a:p>
            <a:pPr algn="just"/>
            <a:r>
              <a:rPr lang="pl-PL" dirty="0"/>
              <a:t>przepis art. 108 k.k. stosuje się (</a:t>
            </a:r>
            <a:r>
              <a:rPr lang="pl-PL" i="1" dirty="0"/>
              <a:t>Jeżeli sprawcę skazano za dwa lub więcej nie pozostających w zbiegu przestępstw, jak również jeżeli skazany po rozpoczęciu, lecz przed upływem, okresu wymaganego do zatarcia skazania ponownie popełnił przestępstwo, dopuszczalne jest tylko jednoczesne zatarcie wszystkich </a:t>
            </a:r>
            <a:r>
              <a:rPr lang="pl-PL" i="1" dirty="0" err="1"/>
              <a:t>skazań</a:t>
            </a:r>
            <a:r>
              <a:rPr lang="pl-PL" dirty="0"/>
              <a:t>).</a:t>
            </a:r>
          </a:p>
          <a:p>
            <a:pPr algn="just"/>
            <a:r>
              <a:rPr lang="pl-PL" dirty="0"/>
              <a:t>jeżeli wobec skazanego orzeczono grzywnę, środek karny, przepadek lub środek kompensacyjny, zatarcie skazania nie może nastąpić przed ich wykonaniem, darowaniem albo przedawnieniem ich wykonania. Zatarcie skazania nie może nastąpić również przed wykonaniem środka zabezpieczającego.</a:t>
            </a:r>
          </a:p>
          <a:p>
            <a:endParaRPr lang="pl-PL" dirty="0"/>
          </a:p>
        </p:txBody>
      </p:sp>
    </p:spTree>
    <p:extLst>
      <p:ext uri="{BB962C8B-B14F-4D97-AF65-F5344CB8AC3E}">
        <p14:creationId xmlns:p14="http://schemas.microsoft.com/office/powerpoint/2010/main" val="1586727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CC099FE-FD73-F640-9C4A-AC21353EF417}"/>
              </a:ext>
            </a:extLst>
          </p:cNvPr>
          <p:cNvSpPr>
            <a:spLocks noGrp="1"/>
          </p:cNvSpPr>
          <p:nvPr>
            <p:ph type="title"/>
          </p:nvPr>
        </p:nvSpPr>
        <p:spPr>
          <a:xfrm>
            <a:off x="838200" y="365126"/>
            <a:ext cx="10515600" cy="872660"/>
          </a:xfrm>
        </p:spPr>
        <p:txBody>
          <a:bodyPr>
            <a:normAutofit/>
          </a:bodyPr>
          <a:lstStyle/>
          <a:p>
            <a:pPr algn="ctr"/>
            <a:r>
              <a:rPr lang="pl-PL" sz="3400" b="1" dirty="0"/>
              <a:t>Warunkowe zawieszenie wykonania kary – z orzecznictwa</a:t>
            </a:r>
          </a:p>
        </p:txBody>
      </p:sp>
      <p:sp>
        <p:nvSpPr>
          <p:cNvPr id="3" name="Symbol zastępczy zawartości 2">
            <a:extLst>
              <a:ext uri="{FF2B5EF4-FFF2-40B4-BE49-F238E27FC236}">
                <a16:creationId xmlns:a16="http://schemas.microsoft.com/office/drawing/2014/main" id="{37E39E8D-E2E6-1D4D-9F1C-17713C220B94}"/>
              </a:ext>
            </a:extLst>
          </p:cNvPr>
          <p:cNvSpPr>
            <a:spLocks noGrp="1"/>
          </p:cNvSpPr>
          <p:nvPr>
            <p:ph idx="1"/>
          </p:nvPr>
        </p:nvSpPr>
        <p:spPr>
          <a:xfrm>
            <a:off x="838200" y="1483113"/>
            <a:ext cx="10515600" cy="4939177"/>
          </a:xfrm>
        </p:spPr>
        <p:txBody>
          <a:bodyPr>
            <a:normAutofit fontScale="92500" lnSpcReduction="20000"/>
          </a:bodyPr>
          <a:lstStyle/>
          <a:p>
            <a:pPr algn="just"/>
            <a:r>
              <a:rPr lang="pl-PL" b="1" i="1" dirty="0"/>
              <a:t>„</a:t>
            </a:r>
            <a:r>
              <a:rPr lang="pl-PL" i="1" dirty="0"/>
              <a:t>Warunkowe zawieszenie wykonania kary jest rozstrzygnięciem w sferze wymiaru kary. Niewspółmierność kary nie może być kwestionowana w kasacji, jeśli orzeczenie w tym względzie nie narusza przepisu prawa nakazującego zastosowanie zawartej w nim normy. Art. 69 § 1 k.k. nie zawiera, co oczywiste, normy o takim charakterze. Daje sądowi tylko możliwość zastosowania warunkowego zawieszenia wykonania kary w zależności od oceny czy zachodzą ku temu przesłanki wymienione w tym przepisie. Stąd też </a:t>
            </a:r>
            <a:r>
              <a:rPr lang="pl-PL" b="1" i="1" dirty="0"/>
              <a:t>zarzut naruszenia art. 69 § 1 k.k., jako niekasacyjny, nie podlega rozpoznaniu</a:t>
            </a:r>
            <a:r>
              <a:rPr lang="pl-PL" i="1" dirty="0"/>
              <a:t>” </a:t>
            </a:r>
            <a:r>
              <a:rPr lang="pl-PL" dirty="0"/>
              <a:t>(wyrok SN z dnia 9 czerwca 2017 r., V KK69/17)</a:t>
            </a:r>
          </a:p>
          <a:p>
            <a:pPr algn="just"/>
            <a:endParaRPr lang="pl-PL" dirty="0"/>
          </a:p>
          <a:p>
            <a:pPr algn="just"/>
            <a:r>
              <a:rPr lang="pl-PL" i="1" dirty="0"/>
              <a:t>„Ustanowiony w art. 69 § 1 k.k. warunek braku skazania na „karę pozbawienia wolności" odczytywać należy jako obejmujący zarówno skazanie na karę bezwarunkowego pozbawienia wolności, jak i na karę pozbawienia wolności z warunkowym zawieszeniem jej wykonania” </a:t>
            </a:r>
            <a:r>
              <a:rPr lang="pl-PL" dirty="0"/>
              <a:t>(wyrok SN z dnia 28 kwietnia 2017 r., V KK 42/17)</a:t>
            </a:r>
          </a:p>
          <a:p>
            <a:endParaRPr lang="pl-PL" dirty="0"/>
          </a:p>
        </p:txBody>
      </p:sp>
    </p:spTree>
    <p:extLst>
      <p:ext uri="{BB962C8B-B14F-4D97-AF65-F5344CB8AC3E}">
        <p14:creationId xmlns:p14="http://schemas.microsoft.com/office/powerpoint/2010/main" val="16360469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BDBE1C-B599-7E48-9299-F8A0938BF8B6}"/>
              </a:ext>
            </a:extLst>
          </p:cNvPr>
          <p:cNvSpPr>
            <a:spLocks noGrp="1"/>
          </p:cNvSpPr>
          <p:nvPr>
            <p:ph type="title"/>
          </p:nvPr>
        </p:nvSpPr>
        <p:spPr>
          <a:xfrm>
            <a:off x="922421" y="2302209"/>
            <a:ext cx="10515600" cy="1325563"/>
          </a:xfrm>
        </p:spPr>
        <p:txBody>
          <a:bodyPr/>
          <a:lstStyle/>
          <a:p>
            <a:pPr algn="ctr"/>
            <a:r>
              <a:rPr lang="pl-PL" b="1" dirty="0"/>
              <a:t>Warunkowe przedterminowe zwolnienie z odbycia reszty kary</a:t>
            </a:r>
          </a:p>
        </p:txBody>
      </p:sp>
    </p:spTree>
    <p:extLst>
      <p:ext uri="{BB962C8B-B14F-4D97-AF65-F5344CB8AC3E}">
        <p14:creationId xmlns:p14="http://schemas.microsoft.com/office/powerpoint/2010/main" val="36689689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A7D8067-48F1-FF4D-9FD7-04F3CCAE15B1}"/>
              </a:ext>
            </a:extLst>
          </p:cNvPr>
          <p:cNvSpPr>
            <a:spLocks noGrp="1"/>
          </p:cNvSpPr>
          <p:nvPr>
            <p:ph type="title"/>
          </p:nvPr>
        </p:nvSpPr>
        <p:spPr>
          <a:xfrm>
            <a:off x="838200" y="365125"/>
            <a:ext cx="10515600" cy="870551"/>
          </a:xfrm>
        </p:spPr>
        <p:txBody>
          <a:bodyPr>
            <a:normAutofit/>
          </a:bodyPr>
          <a:lstStyle/>
          <a:p>
            <a:r>
              <a:rPr lang="pl-PL" sz="3800" b="1" dirty="0"/>
              <a:t>Warunkowe przedterminowe zwolnienie – przesłanki</a:t>
            </a:r>
          </a:p>
        </p:txBody>
      </p:sp>
      <p:sp>
        <p:nvSpPr>
          <p:cNvPr id="3" name="Symbol zastępczy zawartości 2">
            <a:extLst>
              <a:ext uri="{FF2B5EF4-FFF2-40B4-BE49-F238E27FC236}">
                <a16:creationId xmlns:a16="http://schemas.microsoft.com/office/drawing/2014/main" id="{C52DE659-7027-2F4E-9E74-98FED1E15A3E}"/>
              </a:ext>
            </a:extLst>
          </p:cNvPr>
          <p:cNvSpPr>
            <a:spLocks noGrp="1"/>
          </p:cNvSpPr>
          <p:nvPr>
            <p:ph idx="1"/>
          </p:nvPr>
        </p:nvSpPr>
        <p:spPr>
          <a:xfrm>
            <a:off x="838200" y="1331929"/>
            <a:ext cx="10515600" cy="5345809"/>
          </a:xfrm>
        </p:spPr>
        <p:txBody>
          <a:bodyPr>
            <a:normAutofit fontScale="92500" lnSpcReduction="20000"/>
          </a:bodyPr>
          <a:lstStyle/>
          <a:p>
            <a:pPr algn="just"/>
            <a:r>
              <a:rPr lang="pl-PL" sz="3200" dirty="0">
                <a:solidFill>
                  <a:srgbClr val="FF0000"/>
                </a:solidFill>
              </a:rPr>
              <a:t>tylko wówczas, gdy postawa, właściwości i warunki osobiste skazanego, okoliczności popełnienia przestępstwa oraz zachowanie po jego popełnieniu i w czasie odbywania kary uzasadniają przekonanie, że skazany po zwolnieniu będzie stosował się do orzeczonego środka karnego lub zabezpieczającego i przestrzegał porządku prawnego, w szczególności nie popełni ponownie przestępstwa.</a:t>
            </a:r>
          </a:p>
          <a:p>
            <a:pPr algn="just"/>
            <a:endParaRPr lang="pl-PL" dirty="0"/>
          </a:p>
          <a:p>
            <a:pPr marL="0" indent="0" algn="just">
              <a:buNone/>
            </a:pPr>
            <a:endParaRPr lang="pl-PL" dirty="0"/>
          </a:p>
          <a:p>
            <a:pPr marL="0" indent="0" algn="just">
              <a:buNone/>
            </a:pPr>
            <a:r>
              <a:rPr lang="pl-PL" dirty="0"/>
              <a:t>Uchwała SN 7 sędziów z dnia 26 kwietnia 2017 r., I KZP 2/17</a:t>
            </a:r>
          </a:p>
          <a:p>
            <a:pPr marL="0" indent="0" algn="just">
              <a:buNone/>
            </a:pPr>
            <a:r>
              <a:rPr lang="pl-PL" dirty="0"/>
              <a:t>„Podstawę orzekania o warunkowym przedterminowym zwolnieniu z odbycia reszty kary pozbawienia wolności stanowią kryteria określone w art. 77 § 1 k.k., nie są natomiast przesłankami rozstrzygania w tym przedmiocie dyrektywy wymiaru kary określone w art. 53 k.k., art. 54 § 1 k.k. oraz w art. 55 k.k. (art. 56 k.k.)”.</a:t>
            </a:r>
          </a:p>
          <a:p>
            <a:pPr algn="just"/>
            <a:endParaRPr lang="pl-PL" dirty="0"/>
          </a:p>
          <a:p>
            <a:endParaRPr lang="pl-PL" dirty="0"/>
          </a:p>
        </p:txBody>
      </p:sp>
    </p:spTree>
    <p:extLst>
      <p:ext uri="{BB962C8B-B14F-4D97-AF65-F5344CB8AC3E}">
        <p14:creationId xmlns:p14="http://schemas.microsoft.com/office/powerpoint/2010/main" val="6679138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AB3E522-529C-A644-A6D5-9101B04BC4FA}"/>
              </a:ext>
            </a:extLst>
          </p:cNvPr>
          <p:cNvSpPr>
            <a:spLocks noGrp="1"/>
          </p:cNvSpPr>
          <p:nvPr>
            <p:ph idx="1"/>
          </p:nvPr>
        </p:nvSpPr>
        <p:spPr>
          <a:xfrm>
            <a:off x="721895" y="541421"/>
            <a:ext cx="10631905" cy="5835316"/>
          </a:xfrm>
        </p:spPr>
        <p:txBody>
          <a:bodyPr>
            <a:normAutofit fontScale="85000" lnSpcReduction="20000"/>
          </a:bodyPr>
          <a:lstStyle/>
          <a:p>
            <a:pPr algn="just"/>
            <a:r>
              <a:rPr lang="pl-PL" sz="2900" dirty="0"/>
              <a:t>skazanego można warunkowo zwolnić po odbyciu co najmniej </a:t>
            </a:r>
            <a:r>
              <a:rPr lang="pl-PL" sz="2900" dirty="0">
                <a:solidFill>
                  <a:srgbClr val="00B050"/>
                </a:solidFill>
              </a:rPr>
              <a:t>połowy kary</a:t>
            </a:r>
            <a:r>
              <a:rPr lang="pl-PL" sz="2900" dirty="0"/>
              <a:t>.</a:t>
            </a:r>
          </a:p>
          <a:p>
            <a:pPr algn="just"/>
            <a:r>
              <a:rPr lang="pl-PL" sz="2900" dirty="0"/>
              <a:t>skazanego określonego w art. 64 § 1 można warunkowo zwolnić po odbyciu </a:t>
            </a:r>
            <a:r>
              <a:rPr lang="pl-PL" sz="2900" dirty="0">
                <a:solidFill>
                  <a:srgbClr val="00B050"/>
                </a:solidFill>
              </a:rPr>
              <a:t>dwóch trzecich kary</a:t>
            </a:r>
            <a:r>
              <a:rPr lang="pl-PL" sz="2900" dirty="0"/>
              <a:t>, natomiast określonego w art. 64 § 2 po odbyciu </a:t>
            </a:r>
            <a:r>
              <a:rPr lang="pl-PL" sz="2900" dirty="0">
                <a:solidFill>
                  <a:srgbClr val="00B050"/>
                </a:solidFill>
              </a:rPr>
              <a:t>trzech</a:t>
            </a:r>
            <a:r>
              <a:rPr lang="pl-PL" sz="2900" dirty="0">
                <a:solidFill>
                  <a:srgbClr val="0070C0"/>
                </a:solidFill>
              </a:rPr>
              <a:t> </a:t>
            </a:r>
            <a:r>
              <a:rPr lang="pl-PL" sz="2900" dirty="0">
                <a:solidFill>
                  <a:srgbClr val="00B050"/>
                </a:solidFill>
              </a:rPr>
              <a:t>czwartych kary</a:t>
            </a:r>
            <a:r>
              <a:rPr lang="pl-PL" sz="2900" dirty="0"/>
              <a:t>.</a:t>
            </a:r>
          </a:p>
          <a:p>
            <a:pPr algn="just"/>
            <a:endParaRPr lang="pl-PL" sz="2900" dirty="0"/>
          </a:p>
          <a:p>
            <a:pPr marL="0" indent="0" algn="just">
              <a:buNone/>
            </a:pPr>
            <a:r>
              <a:rPr lang="pl-PL" sz="2900" dirty="0"/>
              <a:t>art.  65  §  1.  </a:t>
            </a:r>
            <a:r>
              <a:rPr lang="pl-PL" sz="2900" i="1" dirty="0"/>
              <a:t>Przepisy dotyczące wymiaru kary, środków karnych oraz środków związanych z poddaniem sprawcy próbie, przewidziane wobec sprawcy określonego w art. 64 § 2, stosuje się także do sprawcy, który z popełnienia przestępstwa uczynił sobie stałe źródło dochodu lub popełnia przestępstwo działając w zorganizowanej grupie albo związku mających na celu popełnienie przestępstwa oraz wobec sprawcy przestępstwa o charakterze terrorystycznym.</a:t>
            </a:r>
          </a:p>
          <a:p>
            <a:pPr marL="0" indent="0" algn="just">
              <a:buNone/>
            </a:pPr>
            <a:r>
              <a:rPr lang="pl-PL" sz="2900" dirty="0"/>
              <a:t>§  2.  </a:t>
            </a:r>
            <a:r>
              <a:rPr lang="pl-PL" sz="2900" i="1" dirty="0"/>
              <a:t>Do sprawcy przestępstwa z art. 258 mają odpowiednie zastosowanie przepisy dotyczące sprawcy określonego w art. 64 § 2, z wyjątkiem przewidzianego w tym przepisie zaostrzenia kary.</a:t>
            </a:r>
          </a:p>
          <a:p>
            <a:pPr marL="0" indent="0" algn="just">
              <a:buNone/>
            </a:pPr>
            <a:endParaRPr lang="pl-PL" sz="2900" dirty="0"/>
          </a:p>
          <a:p>
            <a:pPr algn="just"/>
            <a:r>
              <a:rPr lang="pl-PL" sz="2900" dirty="0"/>
              <a:t>skazanego na karę 25 lat pozbawienia wolności można warunkowo zwolnić po odbyciu 15 lat kary, natomiast skazanego na karę dożywotniego pozbawienia wolności po odbyciu 25 lat kary.</a:t>
            </a:r>
          </a:p>
          <a:p>
            <a:endParaRPr lang="pl-PL" dirty="0"/>
          </a:p>
        </p:txBody>
      </p:sp>
    </p:spTree>
    <p:extLst>
      <p:ext uri="{BB962C8B-B14F-4D97-AF65-F5344CB8AC3E}">
        <p14:creationId xmlns:p14="http://schemas.microsoft.com/office/powerpoint/2010/main" val="17823869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a:extLst>
              <a:ext uri="{FF2B5EF4-FFF2-40B4-BE49-F238E27FC236}">
                <a16:creationId xmlns:a16="http://schemas.microsoft.com/office/drawing/2014/main" id="{9658DB23-132E-E349-A4E2-3B55283BEF4C}"/>
              </a:ext>
            </a:extLst>
          </p:cNvPr>
          <p:cNvSpPr>
            <a:spLocks noGrp="1"/>
          </p:cNvSpPr>
          <p:nvPr>
            <p:ph idx="1"/>
          </p:nvPr>
        </p:nvSpPr>
        <p:spPr>
          <a:xfrm>
            <a:off x="838200" y="397042"/>
            <a:ext cx="10515600" cy="6075947"/>
          </a:xfrm>
        </p:spPr>
        <p:txBody>
          <a:bodyPr>
            <a:normAutofit fontScale="70000" lnSpcReduction="20000"/>
          </a:bodyPr>
          <a:lstStyle/>
          <a:p>
            <a:pPr marL="0" indent="0" algn="just">
              <a:buNone/>
            </a:pPr>
            <a:r>
              <a:rPr lang="pl-PL" dirty="0">
                <a:solidFill>
                  <a:srgbClr val="0070C0"/>
                </a:solidFill>
              </a:rPr>
              <a:t>Projekt z dnia 25 stycznia 2019 roku:</a:t>
            </a:r>
          </a:p>
          <a:p>
            <a:pPr algn="just"/>
            <a:r>
              <a:rPr lang="pl-PL" dirty="0">
                <a:solidFill>
                  <a:srgbClr val="0070C0"/>
                </a:solidFill>
              </a:rPr>
              <a:t>w art. 77: </a:t>
            </a:r>
          </a:p>
          <a:p>
            <a:pPr marL="0" indent="0" algn="just">
              <a:buNone/>
            </a:pPr>
            <a:r>
              <a:rPr lang="pl-PL" dirty="0">
                <a:solidFill>
                  <a:srgbClr val="0070C0"/>
                </a:solidFill>
              </a:rPr>
              <a:t>a) § 2 otrzymuje brzmienie: </a:t>
            </a:r>
          </a:p>
          <a:p>
            <a:pPr marL="0" indent="0" algn="just">
              <a:buNone/>
            </a:pPr>
            <a:r>
              <a:rPr lang="pl-PL" dirty="0">
                <a:solidFill>
                  <a:srgbClr val="0070C0"/>
                </a:solidFill>
              </a:rPr>
              <a:t>„§ 2. W </a:t>
            </a:r>
            <a:r>
              <a:rPr lang="pl-PL" dirty="0" err="1">
                <a:solidFill>
                  <a:srgbClr val="0070C0"/>
                </a:solidFill>
              </a:rPr>
              <a:t>szczególnie</a:t>
            </a:r>
            <a:r>
              <a:rPr lang="pl-PL" dirty="0">
                <a:solidFill>
                  <a:srgbClr val="0070C0"/>
                </a:solidFill>
              </a:rPr>
              <a:t> uzasadnionych wypadkach </a:t>
            </a:r>
            <a:r>
              <a:rPr lang="pl-PL" dirty="0" err="1">
                <a:solidFill>
                  <a:srgbClr val="0070C0"/>
                </a:solidFill>
              </a:rPr>
              <a:t>sąd</a:t>
            </a:r>
            <a:r>
              <a:rPr lang="pl-PL" dirty="0">
                <a:solidFill>
                  <a:srgbClr val="0070C0"/>
                </a:solidFill>
              </a:rPr>
              <a:t>, </a:t>
            </a:r>
            <a:r>
              <a:rPr lang="pl-PL" dirty="0" err="1">
                <a:solidFill>
                  <a:srgbClr val="0070C0"/>
                </a:solidFill>
              </a:rPr>
              <a:t>wymierzając</a:t>
            </a:r>
            <a:r>
              <a:rPr lang="pl-PL" dirty="0">
                <a:solidFill>
                  <a:srgbClr val="0070C0"/>
                </a:solidFill>
              </a:rPr>
              <a:t> karę wymienioną w art. 32 pkt 3 lub 5, </a:t>
            </a:r>
            <a:r>
              <a:rPr lang="pl-PL" dirty="0" err="1">
                <a:solidFill>
                  <a:srgbClr val="0070C0"/>
                </a:solidFill>
              </a:rPr>
              <a:t>może</a:t>
            </a:r>
            <a:r>
              <a:rPr lang="pl-PL" dirty="0">
                <a:solidFill>
                  <a:srgbClr val="0070C0"/>
                </a:solidFill>
              </a:rPr>
              <a:t> </a:t>
            </a:r>
            <a:r>
              <a:rPr lang="pl-PL" dirty="0" err="1">
                <a:solidFill>
                  <a:srgbClr val="0070C0"/>
                </a:solidFill>
              </a:rPr>
              <a:t>wyznaczyc</a:t>
            </a:r>
            <a:r>
              <a:rPr lang="pl-PL" dirty="0">
                <a:solidFill>
                  <a:srgbClr val="0070C0"/>
                </a:solidFill>
              </a:rPr>
              <a:t>́ surowsze ograniczenia do skorzystania przez skazanego z warunkowego zwolnienia </a:t>
            </a:r>
            <a:r>
              <a:rPr lang="pl-PL" dirty="0" err="1">
                <a:solidFill>
                  <a:srgbClr val="0070C0"/>
                </a:solidFill>
              </a:rPr>
              <a:t>niz</a:t>
            </a:r>
            <a:r>
              <a:rPr lang="pl-PL" dirty="0">
                <a:solidFill>
                  <a:srgbClr val="0070C0"/>
                </a:solidFill>
              </a:rPr>
              <a:t>̇ przewidziane w art. 78.”, </a:t>
            </a:r>
          </a:p>
          <a:p>
            <a:pPr marL="0" indent="0" algn="just">
              <a:buNone/>
            </a:pPr>
            <a:r>
              <a:rPr lang="pl-PL" dirty="0">
                <a:solidFill>
                  <a:srgbClr val="0070C0"/>
                </a:solidFill>
              </a:rPr>
              <a:t>b) dodaje </a:t>
            </a:r>
            <a:r>
              <a:rPr lang="pl-PL" dirty="0" err="1">
                <a:solidFill>
                  <a:srgbClr val="0070C0"/>
                </a:solidFill>
              </a:rPr>
              <a:t>sie</a:t>
            </a:r>
            <a:r>
              <a:rPr lang="pl-PL" dirty="0">
                <a:solidFill>
                  <a:srgbClr val="0070C0"/>
                </a:solidFill>
              </a:rPr>
              <a:t>̨ § 3 i 4 w brzmieniu: </a:t>
            </a:r>
          </a:p>
          <a:p>
            <a:pPr marL="0" indent="0" algn="just">
              <a:buNone/>
            </a:pPr>
            <a:r>
              <a:rPr lang="pl-PL" dirty="0">
                <a:solidFill>
                  <a:srgbClr val="0070C0"/>
                </a:solidFill>
              </a:rPr>
              <a:t>„§ 3. </a:t>
            </a:r>
            <a:r>
              <a:rPr lang="pl-PL" dirty="0" err="1">
                <a:solidFill>
                  <a:srgbClr val="0070C0"/>
                </a:solidFill>
              </a:rPr>
              <a:t>Wymierzając</a:t>
            </a:r>
            <a:r>
              <a:rPr lang="pl-PL" dirty="0">
                <a:solidFill>
                  <a:srgbClr val="0070C0"/>
                </a:solidFill>
              </a:rPr>
              <a:t> karę </a:t>
            </a:r>
            <a:r>
              <a:rPr lang="pl-PL" dirty="0" err="1">
                <a:solidFill>
                  <a:srgbClr val="0070C0"/>
                </a:solidFill>
              </a:rPr>
              <a:t>dożywotniego</a:t>
            </a:r>
            <a:r>
              <a:rPr lang="pl-PL" dirty="0">
                <a:solidFill>
                  <a:srgbClr val="0070C0"/>
                </a:solidFill>
              </a:rPr>
              <a:t> pozbawienia </a:t>
            </a:r>
            <a:r>
              <a:rPr lang="pl-PL" dirty="0" err="1">
                <a:solidFill>
                  <a:srgbClr val="0070C0"/>
                </a:solidFill>
              </a:rPr>
              <a:t>wolności</a:t>
            </a:r>
            <a:r>
              <a:rPr lang="pl-PL" dirty="0">
                <a:solidFill>
                  <a:srgbClr val="0070C0"/>
                </a:solidFill>
              </a:rPr>
              <a:t> sprawcy za czyn popełniony przez niego po prawomocnym skazaniu za inne </a:t>
            </a:r>
            <a:r>
              <a:rPr lang="pl-PL" dirty="0" err="1">
                <a:solidFill>
                  <a:srgbClr val="0070C0"/>
                </a:solidFill>
              </a:rPr>
              <a:t>przestępstwo</a:t>
            </a:r>
            <a:r>
              <a:rPr lang="pl-PL" dirty="0">
                <a:solidFill>
                  <a:srgbClr val="0070C0"/>
                </a:solidFill>
              </a:rPr>
              <a:t> na karę </a:t>
            </a:r>
            <a:r>
              <a:rPr lang="pl-PL" dirty="0" err="1">
                <a:solidFill>
                  <a:srgbClr val="0070C0"/>
                </a:solidFill>
              </a:rPr>
              <a:t>dożywotniego</a:t>
            </a:r>
            <a:r>
              <a:rPr lang="pl-PL" dirty="0">
                <a:solidFill>
                  <a:srgbClr val="0070C0"/>
                </a:solidFill>
              </a:rPr>
              <a:t> pozbawienia </a:t>
            </a:r>
            <a:r>
              <a:rPr lang="pl-PL" dirty="0" err="1">
                <a:solidFill>
                  <a:srgbClr val="0070C0"/>
                </a:solidFill>
              </a:rPr>
              <a:t>wolności</a:t>
            </a:r>
            <a:r>
              <a:rPr lang="pl-PL" dirty="0">
                <a:solidFill>
                  <a:srgbClr val="0070C0"/>
                </a:solidFill>
              </a:rPr>
              <a:t> albo karę pozbawienia </a:t>
            </a:r>
            <a:r>
              <a:rPr lang="pl-PL" dirty="0" err="1">
                <a:solidFill>
                  <a:srgbClr val="0070C0"/>
                </a:solidFill>
              </a:rPr>
              <a:t>wolności</a:t>
            </a:r>
            <a:r>
              <a:rPr lang="pl-PL" dirty="0">
                <a:solidFill>
                  <a:srgbClr val="0070C0"/>
                </a:solidFill>
              </a:rPr>
              <a:t> na czas nie </a:t>
            </a:r>
            <a:r>
              <a:rPr lang="pl-PL" dirty="0" err="1">
                <a:solidFill>
                  <a:srgbClr val="0070C0"/>
                </a:solidFill>
              </a:rPr>
              <a:t>krótszy</a:t>
            </a:r>
            <a:r>
              <a:rPr lang="pl-PL" dirty="0">
                <a:solidFill>
                  <a:srgbClr val="0070C0"/>
                </a:solidFill>
              </a:rPr>
              <a:t> </a:t>
            </a:r>
            <a:r>
              <a:rPr lang="pl-PL" dirty="0" err="1">
                <a:solidFill>
                  <a:srgbClr val="0070C0"/>
                </a:solidFill>
              </a:rPr>
              <a:t>niz</a:t>
            </a:r>
            <a:r>
              <a:rPr lang="pl-PL" dirty="0">
                <a:solidFill>
                  <a:srgbClr val="0070C0"/>
                </a:solidFill>
              </a:rPr>
              <a:t>̇ 20 lat, </a:t>
            </a:r>
            <a:r>
              <a:rPr lang="pl-PL" dirty="0" err="1">
                <a:solidFill>
                  <a:srgbClr val="0070C0"/>
                </a:solidFill>
              </a:rPr>
              <a:t>sąd</a:t>
            </a:r>
            <a:r>
              <a:rPr lang="pl-PL" dirty="0">
                <a:solidFill>
                  <a:srgbClr val="0070C0"/>
                </a:solidFill>
              </a:rPr>
              <a:t> orzeka zakaz warunkowego zwolnienia. </a:t>
            </a:r>
          </a:p>
          <a:p>
            <a:pPr marL="0" indent="0" algn="just">
              <a:buNone/>
            </a:pPr>
            <a:r>
              <a:rPr lang="pl-PL" dirty="0">
                <a:solidFill>
                  <a:srgbClr val="0070C0"/>
                </a:solidFill>
              </a:rPr>
              <a:t>§ 4. </a:t>
            </a:r>
            <a:r>
              <a:rPr lang="pl-PL" dirty="0" err="1">
                <a:solidFill>
                  <a:srgbClr val="0070C0"/>
                </a:solidFill>
              </a:rPr>
              <a:t>Wymierzając</a:t>
            </a:r>
            <a:r>
              <a:rPr lang="pl-PL" dirty="0">
                <a:solidFill>
                  <a:srgbClr val="0070C0"/>
                </a:solidFill>
              </a:rPr>
              <a:t> karę </a:t>
            </a:r>
            <a:r>
              <a:rPr lang="pl-PL" dirty="0" err="1">
                <a:solidFill>
                  <a:srgbClr val="0070C0"/>
                </a:solidFill>
              </a:rPr>
              <a:t>dożywotniego</a:t>
            </a:r>
            <a:r>
              <a:rPr lang="pl-PL" dirty="0">
                <a:solidFill>
                  <a:srgbClr val="0070C0"/>
                </a:solidFill>
              </a:rPr>
              <a:t> pozbawienia </a:t>
            </a:r>
            <a:r>
              <a:rPr lang="pl-PL" dirty="0" err="1">
                <a:solidFill>
                  <a:srgbClr val="0070C0"/>
                </a:solidFill>
              </a:rPr>
              <a:t>wolności</a:t>
            </a:r>
            <a:r>
              <a:rPr lang="pl-PL" dirty="0">
                <a:solidFill>
                  <a:srgbClr val="0070C0"/>
                </a:solidFill>
              </a:rPr>
              <a:t> </a:t>
            </a:r>
            <a:r>
              <a:rPr lang="pl-PL" dirty="0" err="1">
                <a:solidFill>
                  <a:srgbClr val="0070C0"/>
                </a:solidFill>
              </a:rPr>
              <a:t>sąd</a:t>
            </a:r>
            <a:r>
              <a:rPr lang="pl-PL" dirty="0">
                <a:solidFill>
                  <a:srgbClr val="0070C0"/>
                </a:solidFill>
              </a:rPr>
              <a:t> </a:t>
            </a:r>
            <a:r>
              <a:rPr lang="pl-PL" dirty="0" err="1">
                <a:solidFill>
                  <a:srgbClr val="0070C0"/>
                </a:solidFill>
              </a:rPr>
              <a:t>może</a:t>
            </a:r>
            <a:r>
              <a:rPr lang="pl-PL" dirty="0">
                <a:solidFill>
                  <a:srgbClr val="0070C0"/>
                </a:solidFill>
              </a:rPr>
              <a:t> orzec zakaz warunkowego zwolnienia sprawcy, </a:t>
            </a:r>
            <a:r>
              <a:rPr lang="pl-PL" dirty="0" err="1">
                <a:solidFill>
                  <a:srgbClr val="0070C0"/>
                </a:solidFill>
              </a:rPr>
              <a:t>jeżeli</a:t>
            </a:r>
            <a:r>
              <a:rPr lang="pl-PL" dirty="0">
                <a:solidFill>
                  <a:srgbClr val="0070C0"/>
                </a:solidFill>
              </a:rPr>
              <a:t> charakter i </a:t>
            </a:r>
            <a:r>
              <a:rPr lang="pl-PL" dirty="0" err="1">
                <a:solidFill>
                  <a:srgbClr val="0070C0"/>
                </a:solidFill>
              </a:rPr>
              <a:t>okoliczności</a:t>
            </a:r>
            <a:r>
              <a:rPr lang="pl-PL" dirty="0">
                <a:solidFill>
                  <a:srgbClr val="0070C0"/>
                </a:solidFill>
              </a:rPr>
              <a:t> czynu oraz </a:t>
            </a:r>
            <a:r>
              <a:rPr lang="pl-PL" dirty="0" err="1">
                <a:solidFill>
                  <a:srgbClr val="0070C0"/>
                </a:solidFill>
              </a:rPr>
              <a:t>właściwości</a:t>
            </a:r>
            <a:r>
              <a:rPr lang="pl-PL" dirty="0">
                <a:solidFill>
                  <a:srgbClr val="0070C0"/>
                </a:solidFill>
              </a:rPr>
              <a:t> osobiste sprawcy </a:t>
            </a:r>
            <a:r>
              <a:rPr lang="pl-PL" dirty="0" err="1">
                <a:solidFill>
                  <a:srgbClr val="0070C0"/>
                </a:solidFill>
              </a:rPr>
              <a:t>wskazuja</a:t>
            </a:r>
            <a:r>
              <a:rPr lang="pl-PL" dirty="0">
                <a:solidFill>
                  <a:srgbClr val="0070C0"/>
                </a:solidFill>
              </a:rPr>
              <a:t>̨, </a:t>
            </a:r>
            <a:r>
              <a:rPr lang="pl-PL" dirty="0" err="1">
                <a:solidFill>
                  <a:srgbClr val="0070C0"/>
                </a:solidFill>
              </a:rPr>
              <a:t>iz</a:t>
            </a:r>
            <a:r>
              <a:rPr lang="pl-PL" dirty="0">
                <a:solidFill>
                  <a:srgbClr val="0070C0"/>
                </a:solidFill>
              </a:rPr>
              <a:t>̇ jego pozostawanie na </a:t>
            </a:r>
            <a:r>
              <a:rPr lang="pl-PL" dirty="0" err="1">
                <a:solidFill>
                  <a:srgbClr val="0070C0"/>
                </a:solidFill>
              </a:rPr>
              <a:t>wolności</a:t>
            </a:r>
            <a:r>
              <a:rPr lang="pl-PL" dirty="0">
                <a:solidFill>
                  <a:srgbClr val="0070C0"/>
                </a:solidFill>
              </a:rPr>
              <a:t> spowoduje trwałe </a:t>
            </a:r>
            <a:r>
              <a:rPr lang="pl-PL" dirty="0" err="1">
                <a:solidFill>
                  <a:srgbClr val="0070C0"/>
                </a:solidFill>
              </a:rPr>
              <a:t>niebezpieczeństwo</a:t>
            </a:r>
            <a:r>
              <a:rPr lang="pl-PL" dirty="0">
                <a:solidFill>
                  <a:srgbClr val="0070C0"/>
                </a:solidFill>
              </a:rPr>
              <a:t> dla </a:t>
            </a:r>
            <a:r>
              <a:rPr lang="pl-PL" dirty="0" err="1">
                <a:solidFill>
                  <a:srgbClr val="0070C0"/>
                </a:solidFill>
              </a:rPr>
              <a:t>życia</a:t>
            </a:r>
            <a:r>
              <a:rPr lang="pl-PL" dirty="0">
                <a:solidFill>
                  <a:srgbClr val="0070C0"/>
                </a:solidFill>
              </a:rPr>
              <a:t>, zdrowia, </a:t>
            </a:r>
            <a:r>
              <a:rPr lang="pl-PL" dirty="0" err="1">
                <a:solidFill>
                  <a:srgbClr val="0070C0"/>
                </a:solidFill>
              </a:rPr>
              <a:t>wolności</a:t>
            </a:r>
            <a:r>
              <a:rPr lang="pl-PL" dirty="0">
                <a:solidFill>
                  <a:srgbClr val="0070C0"/>
                </a:solidFill>
              </a:rPr>
              <a:t> lub </a:t>
            </a:r>
            <a:r>
              <a:rPr lang="pl-PL" dirty="0" err="1">
                <a:solidFill>
                  <a:srgbClr val="0070C0"/>
                </a:solidFill>
              </a:rPr>
              <a:t>wolności</a:t>
            </a:r>
            <a:r>
              <a:rPr lang="pl-PL" dirty="0">
                <a:solidFill>
                  <a:srgbClr val="0070C0"/>
                </a:solidFill>
              </a:rPr>
              <a:t> seksualnej innych </a:t>
            </a:r>
            <a:r>
              <a:rPr lang="pl-PL" dirty="0" err="1">
                <a:solidFill>
                  <a:srgbClr val="0070C0"/>
                </a:solidFill>
              </a:rPr>
              <a:t>osób</a:t>
            </a:r>
            <a:r>
              <a:rPr lang="pl-PL" dirty="0">
                <a:solidFill>
                  <a:srgbClr val="0070C0"/>
                </a:solidFill>
              </a:rPr>
              <a:t>.”; </a:t>
            </a:r>
          </a:p>
          <a:p>
            <a:pPr marL="0" indent="0" algn="just">
              <a:buNone/>
            </a:pPr>
            <a:r>
              <a:rPr lang="pl-PL" dirty="0">
                <a:solidFill>
                  <a:srgbClr val="0070C0"/>
                </a:solidFill>
              </a:rPr>
              <a:t>18)  w art. 78 § 3 otrzymuje brzmienie:</a:t>
            </a:r>
            <a:br>
              <a:rPr lang="pl-PL" dirty="0">
                <a:solidFill>
                  <a:srgbClr val="0070C0"/>
                </a:solidFill>
              </a:rPr>
            </a:br>
            <a:r>
              <a:rPr lang="pl-PL" dirty="0">
                <a:solidFill>
                  <a:srgbClr val="0070C0"/>
                </a:solidFill>
              </a:rPr>
              <a:t>„§ 3. Skazanego na karę </a:t>
            </a:r>
            <a:r>
              <a:rPr lang="pl-PL" dirty="0" err="1">
                <a:solidFill>
                  <a:srgbClr val="0070C0"/>
                </a:solidFill>
              </a:rPr>
              <a:t>dożywotniego</a:t>
            </a:r>
            <a:r>
              <a:rPr lang="pl-PL" dirty="0">
                <a:solidFill>
                  <a:srgbClr val="0070C0"/>
                </a:solidFill>
              </a:rPr>
              <a:t> pozbawienia </a:t>
            </a:r>
            <a:r>
              <a:rPr lang="pl-PL" dirty="0" err="1">
                <a:solidFill>
                  <a:srgbClr val="0070C0"/>
                </a:solidFill>
              </a:rPr>
              <a:t>wolności</a:t>
            </a:r>
            <a:r>
              <a:rPr lang="pl-PL" dirty="0">
                <a:solidFill>
                  <a:srgbClr val="0070C0"/>
                </a:solidFill>
              </a:rPr>
              <a:t> </a:t>
            </a:r>
            <a:r>
              <a:rPr lang="pl-PL" dirty="0" err="1">
                <a:solidFill>
                  <a:srgbClr val="0070C0"/>
                </a:solidFill>
              </a:rPr>
              <a:t>można</a:t>
            </a:r>
            <a:r>
              <a:rPr lang="pl-PL" dirty="0">
                <a:solidFill>
                  <a:srgbClr val="0070C0"/>
                </a:solidFill>
              </a:rPr>
              <a:t> warunkowo zwolnić po odbyciu 35 lat kary.”; </a:t>
            </a:r>
          </a:p>
          <a:p>
            <a:pPr marL="0" indent="0" algn="just">
              <a:buNone/>
            </a:pPr>
            <a:r>
              <a:rPr lang="pl-PL" dirty="0">
                <a:solidFill>
                  <a:srgbClr val="0070C0"/>
                </a:solidFill>
              </a:rPr>
              <a:t>19)  w art. 79 § 2 i 3 </a:t>
            </a:r>
            <a:r>
              <a:rPr lang="pl-PL" dirty="0" err="1">
                <a:solidFill>
                  <a:srgbClr val="0070C0"/>
                </a:solidFill>
              </a:rPr>
              <a:t>otrzymuja</a:t>
            </a:r>
            <a:r>
              <a:rPr lang="pl-PL" dirty="0">
                <a:solidFill>
                  <a:srgbClr val="0070C0"/>
                </a:solidFill>
              </a:rPr>
              <a:t>̨ brzmienie: </a:t>
            </a:r>
          </a:p>
          <a:p>
            <a:pPr marL="0" indent="0" algn="just">
              <a:buNone/>
            </a:pPr>
            <a:r>
              <a:rPr lang="pl-PL" dirty="0">
                <a:solidFill>
                  <a:srgbClr val="0070C0"/>
                </a:solidFill>
              </a:rPr>
              <a:t>„§ 2. Skazanego </a:t>
            </a:r>
            <a:r>
              <a:rPr lang="pl-PL" dirty="0" err="1">
                <a:solidFill>
                  <a:srgbClr val="0070C0"/>
                </a:solidFill>
              </a:rPr>
              <a:t>można</a:t>
            </a:r>
            <a:r>
              <a:rPr lang="pl-PL" dirty="0">
                <a:solidFill>
                  <a:srgbClr val="0070C0"/>
                </a:solidFill>
              </a:rPr>
              <a:t>, </a:t>
            </a:r>
            <a:r>
              <a:rPr lang="pl-PL" dirty="0" err="1">
                <a:solidFill>
                  <a:srgbClr val="0070C0"/>
                </a:solidFill>
              </a:rPr>
              <a:t>niezależnie</a:t>
            </a:r>
            <a:r>
              <a:rPr lang="pl-PL" dirty="0">
                <a:solidFill>
                  <a:srgbClr val="0070C0"/>
                </a:solidFill>
              </a:rPr>
              <a:t> od </a:t>
            </a:r>
            <a:r>
              <a:rPr lang="pl-PL" dirty="0" err="1">
                <a:solidFill>
                  <a:srgbClr val="0070C0"/>
                </a:solidFill>
              </a:rPr>
              <a:t>warunków</a:t>
            </a:r>
            <a:r>
              <a:rPr lang="pl-PL" dirty="0">
                <a:solidFill>
                  <a:srgbClr val="0070C0"/>
                </a:solidFill>
              </a:rPr>
              <a:t> </a:t>
            </a:r>
            <a:r>
              <a:rPr lang="pl-PL" dirty="0" err="1">
                <a:solidFill>
                  <a:srgbClr val="0070C0"/>
                </a:solidFill>
              </a:rPr>
              <a:t>określonych</a:t>
            </a:r>
            <a:r>
              <a:rPr lang="pl-PL" dirty="0">
                <a:solidFill>
                  <a:srgbClr val="0070C0"/>
                </a:solidFill>
              </a:rPr>
              <a:t> w art. 78 § 1 lub 2, zwolnić warunkowo po odbyciu 25 lat pozbawienia </a:t>
            </a:r>
            <a:r>
              <a:rPr lang="pl-PL" dirty="0" err="1">
                <a:solidFill>
                  <a:srgbClr val="0070C0"/>
                </a:solidFill>
              </a:rPr>
              <a:t>wolności</a:t>
            </a:r>
            <a:r>
              <a:rPr lang="pl-PL" dirty="0">
                <a:solidFill>
                  <a:srgbClr val="0070C0"/>
                </a:solidFill>
              </a:rPr>
              <a:t>. </a:t>
            </a:r>
          </a:p>
          <a:p>
            <a:pPr marL="0" indent="0" algn="just">
              <a:buNone/>
            </a:pPr>
            <a:r>
              <a:rPr lang="pl-PL" dirty="0">
                <a:solidFill>
                  <a:srgbClr val="0070C0"/>
                </a:solidFill>
              </a:rPr>
              <a:t>§ 3. Przepis art. 78 § 3 stosuje </a:t>
            </a:r>
            <a:r>
              <a:rPr lang="pl-PL" dirty="0" err="1">
                <a:solidFill>
                  <a:srgbClr val="0070C0"/>
                </a:solidFill>
              </a:rPr>
              <a:t>sie</a:t>
            </a:r>
            <a:r>
              <a:rPr lang="pl-PL" dirty="0">
                <a:solidFill>
                  <a:srgbClr val="0070C0"/>
                </a:solidFill>
              </a:rPr>
              <a:t>̨ odpowiednio, </a:t>
            </a:r>
            <a:r>
              <a:rPr lang="pl-PL" dirty="0" err="1">
                <a:solidFill>
                  <a:srgbClr val="0070C0"/>
                </a:solidFill>
              </a:rPr>
              <a:t>jeżeli</a:t>
            </a:r>
            <a:r>
              <a:rPr lang="pl-PL" dirty="0">
                <a:solidFill>
                  <a:srgbClr val="0070C0"/>
                </a:solidFill>
              </a:rPr>
              <a:t> </a:t>
            </a:r>
            <a:r>
              <a:rPr lang="pl-PL" dirty="0" err="1">
                <a:solidFill>
                  <a:srgbClr val="0070C0"/>
                </a:solidFill>
              </a:rPr>
              <a:t>chociażby</a:t>
            </a:r>
            <a:r>
              <a:rPr lang="pl-PL" dirty="0">
                <a:solidFill>
                  <a:srgbClr val="0070C0"/>
                </a:solidFill>
              </a:rPr>
              <a:t> jedna z kar, </a:t>
            </a:r>
            <a:r>
              <a:rPr lang="pl-PL" dirty="0" err="1">
                <a:solidFill>
                  <a:srgbClr val="0070C0"/>
                </a:solidFill>
              </a:rPr>
              <a:t>które</a:t>
            </a:r>
            <a:r>
              <a:rPr lang="pl-PL" dirty="0">
                <a:solidFill>
                  <a:srgbClr val="0070C0"/>
                </a:solidFill>
              </a:rPr>
              <a:t> skazany ma </a:t>
            </a:r>
            <a:r>
              <a:rPr lang="pl-PL" dirty="0" err="1">
                <a:solidFill>
                  <a:srgbClr val="0070C0"/>
                </a:solidFill>
              </a:rPr>
              <a:t>odbyc</a:t>
            </a:r>
            <a:r>
              <a:rPr lang="pl-PL" dirty="0">
                <a:solidFill>
                  <a:srgbClr val="0070C0"/>
                </a:solidFill>
              </a:rPr>
              <a:t>́ kolejno, jest karą </a:t>
            </a:r>
            <a:r>
              <a:rPr lang="pl-PL" dirty="0" err="1">
                <a:solidFill>
                  <a:srgbClr val="0070C0"/>
                </a:solidFill>
              </a:rPr>
              <a:t>dożywotniego</a:t>
            </a:r>
            <a:r>
              <a:rPr lang="pl-PL" dirty="0">
                <a:solidFill>
                  <a:srgbClr val="0070C0"/>
                </a:solidFill>
              </a:rPr>
              <a:t> pozbawienia </a:t>
            </a:r>
            <a:r>
              <a:rPr lang="pl-PL" dirty="0" err="1">
                <a:solidFill>
                  <a:srgbClr val="0070C0"/>
                </a:solidFill>
              </a:rPr>
              <a:t>wolności</a:t>
            </a:r>
            <a:r>
              <a:rPr lang="pl-PL" dirty="0">
                <a:solidFill>
                  <a:srgbClr val="0070C0"/>
                </a:solidFill>
              </a:rPr>
              <a:t>.”; </a:t>
            </a:r>
          </a:p>
          <a:p>
            <a:endParaRPr lang="pl-PL" dirty="0"/>
          </a:p>
        </p:txBody>
      </p:sp>
    </p:spTree>
    <p:extLst>
      <p:ext uri="{BB962C8B-B14F-4D97-AF65-F5344CB8AC3E}">
        <p14:creationId xmlns:p14="http://schemas.microsoft.com/office/powerpoint/2010/main" val="1391155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AE42DA24-9EF6-1C4D-8796-9838BA37E341}"/>
              </a:ext>
            </a:extLst>
          </p:cNvPr>
          <p:cNvSpPr>
            <a:spLocks noGrp="1"/>
          </p:cNvSpPr>
          <p:nvPr>
            <p:ph idx="1"/>
          </p:nvPr>
        </p:nvSpPr>
        <p:spPr>
          <a:xfrm>
            <a:off x="838200" y="336884"/>
            <a:ext cx="10515600" cy="6304548"/>
          </a:xfrm>
        </p:spPr>
        <p:txBody>
          <a:bodyPr>
            <a:normAutofit/>
          </a:bodyPr>
          <a:lstStyle/>
          <a:p>
            <a:pPr marL="0" indent="0" algn="just">
              <a:buNone/>
            </a:pPr>
            <a:r>
              <a:rPr lang="pl-PL" dirty="0"/>
              <a:t>Relacja pojęć „probacja” i „środki probacyjne”. Sporny charakter warunkowego przedterminowego zwolnienia.</a:t>
            </a:r>
          </a:p>
          <a:p>
            <a:pPr marL="0" indent="0" algn="just">
              <a:buNone/>
            </a:pPr>
            <a:endParaRPr lang="pl-PL" dirty="0"/>
          </a:p>
          <a:p>
            <a:pPr marL="0" indent="0" algn="just">
              <a:buNone/>
            </a:pPr>
            <a:r>
              <a:rPr lang="pl-PL" dirty="0"/>
              <a:t>„Nie będzie probacją (…) warunkowe zawieszenie wykonania kary i nałożenie obowiązków, ale bez zastosowania wobec niego nadzoru kuratora” (D. Wójcik, </a:t>
            </a:r>
            <a:r>
              <a:rPr lang="pl-PL" i="1" dirty="0"/>
              <a:t>Probacja – rozwiązania prawne w niektórych krajach europejskich</a:t>
            </a:r>
            <a:r>
              <a:rPr lang="pl-PL" dirty="0"/>
              <a:t>, Arch. Krym. 1999-2000, t. XXV, s. 34.</a:t>
            </a:r>
          </a:p>
          <a:p>
            <a:pPr marL="0" indent="0" algn="just">
              <a:buNone/>
            </a:pPr>
            <a:endParaRPr lang="pl-PL" dirty="0"/>
          </a:p>
          <a:p>
            <a:pPr marL="0" indent="0" algn="just">
              <a:buNone/>
            </a:pPr>
            <a:r>
              <a:rPr lang="pl-PL" dirty="0"/>
              <a:t>Zdaniem niektórych autorów, probacja jest sankcją stanowiącą alternatywę kary pozbawienia wolności, zaś warunkowe zwolnienie (</a:t>
            </a:r>
            <a:r>
              <a:rPr lang="pl-PL" i="1" dirty="0"/>
              <a:t>parole</a:t>
            </a:r>
            <a:r>
              <a:rPr lang="pl-PL" dirty="0"/>
              <a:t>) jest przedterminowym zwolnieniem osób odbywających karę pozbawienia wolności (J. </a:t>
            </a:r>
            <a:r>
              <a:rPr lang="pl-PL" dirty="0" err="1"/>
              <a:t>Petersilia</a:t>
            </a:r>
            <a:r>
              <a:rPr lang="pl-PL" dirty="0"/>
              <a:t>, </a:t>
            </a:r>
            <a:r>
              <a:rPr lang="pl-PL" i="1" dirty="0" err="1"/>
              <a:t>Probation</a:t>
            </a:r>
            <a:r>
              <a:rPr lang="pl-PL" i="1" dirty="0"/>
              <a:t> and parole</a:t>
            </a:r>
            <a:r>
              <a:rPr lang="pl-PL" dirty="0"/>
              <a:t>, [w:] M. </a:t>
            </a:r>
            <a:r>
              <a:rPr lang="pl-PL" dirty="0" err="1"/>
              <a:t>Tonry</a:t>
            </a:r>
            <a:r>
              <a:rPr lang="pl-PL" dirty="0"/>
              <a:t> (red.), </a:t>
            </a:r>
            <a:r>
              <a:rPr lang="pl-PL" i="1" dirty="0"/>
              <a:t>The </a:t>
            </a:r>
            <a:r>
              <a:rPr lang="pl-PL" i="1" dirty="0" err="1"/>
              <a:t>Handbook</a:t>
            </a:r>
            <a:r>
              <a:rPr lang="pl-PL" i="1" dirty="0"/>
              <a:t> of </a:t>
            </a:r>
            <a:r>
              <a:rPr lang="pl-PL" i="1" dirty="0" err="1"/>
              <a:t>Crime</a:t>
            </a:r>
            <a:r>
              <a:rPr lang="pl-PL" i="1" dirty="0"/>
              <a:t> and </a:t>
            </a:r>
            <a:r>
              <a:rPr lang="pl-PL" i="1" dirty="0" err="1"/>
              <a:t>Punishment</a:t>
            </a:r>
            <a:r>
              <a:rPr lang="pl-PL" dirty="0"/>
              <a:t>, New York-Oxford 1996, s. 563).</a:t>
            </a:r>
          </a:p>
        </p:txBody>
      </p:sp>
    </p:spTree>
    <p:extLst>
      <p:ext uri="{BB962C8B-B14F-4D97-AF65-F5344CB8AC3E}">
        <p14:creationId xmlns:p14="http://schemas.microsoft.com/office/powerpoint/2010/main" val="28945765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DC0BC07F-0699-A945-B945-0B23FCDCB618}"/>
              </a:ext>
            </a:extLst>
          </p:cNvPr>
          <p:cNvSpPr>
            <a:spLocks noGrp="1"/>
          </p:cNvSpPr>
          <p:nvPr>
            <p:ph idx="1"/>
          </p:nvPr>
        </p:nvSpPr>
        <p:spPr>
          <a:xfrm>
            <a:off x="477251" y="445168"/>
            <a:ext cx="11253537" cy="6032584"/>
          </a:xfrm>
        </p:spPr>
        <p:txBody>
          <a:bodyPr>
            <a:normAutofit fontScale="77500" lnSpcReduction="20000"/>
          </a:bodyPr>
          <a:lstStyle/>
          <a:p>
            <a:pPr marL="0" indent="0" algn="just">
              <a:buNone/>
            </a:pPr>
            <a:r>
              <a:rPr lang="pl-PL" dirty="0">
                <a:solidFill>
                  <a:srgbClr val="FF0000"/>
                </a:solidFill>
              </a:rPr>
              <a:t>Art.  159 §  1.  Warunkowo zwolnionego sąd penitencjarny może w okresie próby oddać pod dozór kuratora sądowego, osoby godnej zaufania, stowarzyszenia, organizacji lub instytucji, do której działalności należy troska o wychowanie, zapobieganie demoralizacji lub pomoc skazanym, oraz nałożyć na niego obowiązki określone w art. 72 § 1 Kodeksu karnego, a jeżeli szkoda wyrządzona przestępstwem, za które skazany odbywa karę, nie została naprawiona, orzec obowiązek określony w art. 72 § 2 Kodeksu karnego. Wobec skazanego za przestępstwo określone w art. 197-203 Kodeksu karnego, popełnione w związku z zaburzeniami preferencji seksualnych, młodocianego sprawcy przestępstwa umyślnego, sprawcy określonego w art. 64 Kodeksu karnego, a także wobec skazanego na karę dożywotniego pozbawienia wolności oddanie pod dozór jest obowiązkowe</a:t>
            </a:r>
            <a:r>
              <a:rPr lang="pl-PL" dirty="0"/>
              <a:t>.</a:t>
            </a:r>
          </a:p>
          <a:p>
            <a:pPr marL="0" indent="0" algn="just">
              <a:buNone/>
            </a:pPr>
            <a:r>
              <a:rPr lang="pl-PL" dirty="0"/>
              <a:t>§  2.  Warunkowo zwolniony, który został zobowiązany do wykonywania obowiązków związanych z okresem próby i nie został oddany pod dozór, jest obowiązany do:1) bezzwłocznego, a najpóźniej w ciągu 7 dni od zwolnienia z zakładu karnego, zgłoszenia się do sądowego kuratora zawodowego sądu rejonowego, w którego okręgu będzie miał miejsce stałego pobytu,</a:t>
            </a:r>
          </a:p>
          <a:p>
            <a:pPr marL="0" indent="0" algn="just">
              <a:buNone/>
            </a:pPr>
            <a:r>
              <a:rPr lang="pl-PL" dirty="0"/>
              <a:t>2) zgłaszania się do sądowego kuratora zawodowego w określonych przez niego terminach i udzielania wyjaśnień co do przebiegu okresu próby,</a:t>
            </a:r>
          </a:p>
          <a:p>
            <a:pPr marL="0" indent="0" algn="just">
              <a:buNone/>
            </a:pPr>
            <a:r>
              <a:rPr lang="pl-PL" dirty="0"/>
              <a:t>3) niezmieniania bez zgody sądu miejsca stałego pobytu,</a:t>
            </a:r>
          </a:p>
          <a:p>
            <a:pPr marL="0" indent="0" algn="just">
              <a:buNone/>
            </a:pPr>
            <a:r>
              <a:rPr lang="pl-PL" dirty="0"/>
              <a:t>4) wykonywania nałożonych na niego obowiązków</a:t>
            </a:r>
          </a:p>
          <a:p>
            <a:pPr marL="0" indent="0" algn="just">
              <a:buNone/>
            </a:pPr>
            <a:r>
              <a:rPr lang="pl-PL" dirty="0"/>
              <a:t>- o czym sąd poucza warunkowo zwolnionego.</a:t>
            </a:r>
          </a:p>
          <a:p>
            <a:pPr marL="0" indent="0" algn="just">
              <a:buNone/>
            </a:pPr>
            <a:r>
              <a:rPr lang="pl-PL" dirty="0"/>
              <a:t>§  3.  W razie oddania pod dozór sąd poucza skazanego o obowiązku wynikającym z art. 169 § 2.</a:t>
            </a:r>
          </a:p>
          <a:p>
            <a:pPr algn="just"/>
            <a:endParaRPr lang="pl-PL" dirty="0"/>
          </a:p>
        </p:txBody>
      </p:sp>
    </p:spTree>
    <p:extLst>
      <p:ext uri="{BB962C8B-B14F-4D97-AF65-F5344CB8AC3E}">
        <p14:creationId xmlns:p14="http://schemas.microsoft.com/office/powerpoint/2010/main" val="33719247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F9396E-4AB8-2F48-AAC5-CF1787038A1B}"/>
              </a:ext>
            </a:extLst>
          </p:cNvPr>
          <p:cNvSpPr>
            <a:spLocks noGrp="1"/>
          </p:cNvSpPr>
          <p:nvPr>
            <p:ph type="title"/>
          </p:nvPr>
        </p:nvSpPr>
        <p:spPr>
          <a:xfrm>
            <a:off x="838200" y="365125"/>
            <a:ext cx="10515600" cy="1167113"/>
          </a:xfrm>
        </p:spPr>
        <p:txBody>
          <a:bodyPr>
            <a:normAutofit/>
          </a:bodyPr>
          <a:lstStyle/>
          <a:p>
            <a:pPr algn="ctr"/>
            <a:r>
              <a:rPr lang="pl-PL" sz="3400" b="1" dirty="0"/>
              <a:t>Warunkowe przedterminowe zwolnienie – okres próby, ponowne warunkowe zwolnienie, uznanie kary za odbytą</a:t>
            </a:r>
          </a:p>
        </p:txBody>
      </p:sp>
      <p:sp>
        <p:nvSpPr>
          <p:cNvPr id="3" name="Symbol zastępczy zawartości 2">
            <a:extLst>
              <a:ext uri="{FF2B5EF4-FFF2-40B4-BE49-F238E27FC236}">
                <a16:creationId xmlns:a16="http://schemas.microsoft.com/office/drawing/2014/main" id="{97C04B96-C2A6-1143-BC36-7745B0EAFFF3}"/>
              </a:ext>
            </a:extLst>
          </p:cNvPr>
          <p:cNvSpPr>
            <a:spLocks noGrp="1"/>
          </p:cNvSpPr>
          <p:nvPr>
            <p:ph idx="1"/>
          </p:nvPr>
        </p:nvSpPr>
        <p:spPr>
          <a:xfrm>
            <a:off x="838200" y="1729946"/>
            <a:ext cx="10515600" cy="4868562"/>
          </a:xfrm>
        </p:spPr>
        <p:txBody>
          <a:bodyPr>
            <a:normAutofit/>
          </a:bodyPr>
          <a:lstStyle/>
          <a:p>
            <a:pPr algn="just"/>
            <a:r>
              <a:rPr lang="pl-PL" b="1" dirty="0"/>
              <a:t>Okres próby:</a:t>
            </a:r>
          </a:p>
          <a:p>
            <a:pPr marL="0" indent="0" algn="just">
              <a:buNone/>
            </a:pPr>
            <a:r>
              <a:rPr lang="pl-PL" dirty="0"/>
              <a:t>- w razie warunkowego zwolnienia czas pozostały do odbycia kary stanowi okres próby, który jednak nie może być krótszy niż 2 lata ani dłuższy niż 5 lat.</a:t>
            </a:r>
          </a:p>
          <a:p>
            <a:pPr marL="0" indent="0" algn="just">
              <a:buNone/>
            </a:pPr>
            <a:r>
              <a:rPr lang="pl-PL" dirty="0"/>
              <a:t>- jeżeli skazanym jest osoba określona w art. 64 § 2, okres próby nie może być krótszy niż 3 lata.</a:t>
            </a:r>
          </a:p>
          <a:p>
            <a:pPr marL="0" indent="0" algn="just">
              <a:buNone/>
            </a:pPr>
            <a:r>
              <a:rPr lang="pl-PL" dirty="0"/>
              <a:t>- w razie warunkowego zwolnienia z kary 25 lat pozbawienia wolności lub dożywotniego pozbawienia wolności okres próby wynosi 10 lat.</a:t>
            </a:r>
          </a:p>
          <a:p>
            <a:pPr marL="0" indent="0">
              <a:buNone/>
            </a:pPr>
            <a:endParaRPr lang="pl-PL" dirty="0"/>
          </a:p>
        </p:txBody>
      </p:sp>
    </p:spTree>
    <p:extLst>
      <p:ext uri="{BB962C8B-B14F-4D97-AF65-F5344CB8AC3E}">
        <p14:creationId xmlns:p14="http://schemas.microsoft.com/office/powerpoint/2010/main" val="6940652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D9EDC31-AC94-6A4C-A9A3-556A7B2CFB13}"/>
              </a:ext>
            </a:extLst>
          </p:cNvPr>
          <p:cNvSpPr>
            <a:spLocks noGrp="1"/>
          </p:cNvSpPr>
          <p:nvPr>
            <p:ph type="title"/>
          </p:nvPr>
        </p:nvSpPr>
        <p:spPr/>
        <p:txBody>
          <a:bodyPr>
            <a:normAutofit/>
          </a:bodyPr>
          <a:lstStyle/>
          <a:p>
            <a:pPr algn="ctr"/>
            <a:r>
              <a:rPr lang="pl-PL" sz="3500" b="1" dirty="0"/>
              <a:t>Warunkowe przedterminowe zwolnienie – okres próby, ponowne warunkowe zwolnienie, uznanie kary za odbytą</a:t>
            </a:r>
            <a:endParaRPr lang="pl-PL" sz="3500" dirty="0"/>
          </a:p>
        </p:txBody>
      </p:sp>
      <p:sp>
        <p:nvSpPr>
          <p:cNvPr id="3" name="Symbol zastępczy zawartości 2">
            <a:extLst>
              <a:ext uri="{FF2B5EF4-FFF2-40B4-BE49-F238E27FC236}">
                <a16:creationId xmlns:a16="http://schemas.microsoft.com/office/drawing/2014/main" id="{C2791E5F-9BA6-BB48-9B87-F13A6B0D7C40}"/>
              </a:ext>
            </a:extLst>
          </p:cNvPr>
          <p:cNvSpPr>
            <a:spLocks noGrp="1"/>
          </p:cNvSpPr>
          <p:nvPr>
            <p:ph idx="1"/>
          </p:nvPr>
        </p:nvSpPr>
        <p:spPr/>
        <p:txBody>
          <a:bodyPr>
            <a:normAutofit fontScale="92500" lnSpcReduction="20000"/>
          </a:bodyPr>
          <a:lstStyle/>
          <a:p>
            <a:pPr algn="just"/>
            <a:r>
              <a:rPr lang="pl-PL" b="1" dirty="0"/>
              <a:t>Ponowne warunkowe zwolnienie:</a:t>
            </a:r>
          </a:p>
          <a:p>
            <a:pPr marL="0" indent="0" algn="just">
              <a:buNone/>
            </a:pPr>
            <a:r>
              <a:rPr lang="pl-PL" dirty="0"/>
              <a:t>- w razie odwołania warunkowego zwolnienia ponowne warunkowe zwolnienie nie może nastąpić przed odbyciem, po ponownym osadzeniu, przynajmniej roku kary pozbawienia wolności, a w wypadku kary 25 lat pozbawienia wolności lub kary dożywotniego pozbawienia wolności przed odbyciem przynajmniej 5 lat kary.</a:t>
            </a:r>
          </a:p>
          <a:p>
            <a:pPr algn="just"/>
            <a:r>
              <a:rPr lang="pl-PL" b="1" dirty="0"/>
              <a:t>Uznanie kary za odbytą:</a:t>
            </a:r>
          </a:p>
          <a:p>
            <a:pPr marL="0" indent="0" algn="just">
              <a:buNone/>
            </a:pPr>
            <a:r>
              <a:rPr lang="pl-PL" b="1" dirty="0"/>
              <a:t>- j</a:t>
            </a:r>
            <a:r>
              <a:rPr lang="pl-PL" dirty="0"/>
              <a:t>eżeli w okresie próby i w ciągu 6 miesięcy od jej zakończenia nie odwołano warunkowego zwolnienia, karę uważa się za odbytą z chwilą warunkowego zwolnienia.</a:t>
            </a:r>
          </a:p>
          <a:p>
            <a:pPr marL="0" indent="0" algn="just">
              <a:buNone/>
            </a:pPr>
            <a:r>
              <a:rPr lang="pl-PL" dirty="0"/>
              <a:t>- w wypadku objęcia wyrokiem łącznym kary, z której odbywania skazany został warunkowo zwolniony, na poczet orzeczonej kary łącznej zalicza się jedynie okres faktycznego odbywania kary.</a:t>
            </a:r>
          </a:p>
          <a:p>
            <a:endParaRPr lang="pl-PL" dirty="0"/>
          </a:p>
        </p:txBody>
      </p:sp>
    </p:spTree>
    <p:extLst>
      <p:ext uri="{BB962C8B-B14F-4D97-AF65-F5344CB8AC3E}">
        <p14:creationId xmlns:p14="http://schemas.microsoft.com/office/powerpoint/2010/main" val="8136476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2139B4C-CBAF-6A42-B72F-AFB1FB8A0015}"/>
              </a:ext>
            </a:extLst>
          </p:cNvPr>
          <p:cNvSpPr>
            <a:spLocks noGrp="1"/>
          </p:cNvSpPr>
          <p:nvPr>
            <p:ph type="title"/>
          </p:nvPr>
        </p:nvSpPr>
        <p:spPr>
          <a:xfrm>
            <a:off x="838200" y="290986"/>
            <a:ext cx="10515600" cy="1092972"/>
          </a:xfrm>
        </p:spPr>
        <p:txBody>
          <a:bodyPr>
            <a:normAutofit/>
          </a:bodyPr>
          <a:lstStyle/>
          <a:p>
            <a:pPr algn="ctr"/>
            <a:r>
              <a:rPr lang="pl-PL" sz="3200" b="1" dirty="0"/>
              <a:t>Odwołanie warunkowego przedterminowego zwolnienia – art. 160 </a:t>
            </a:r>
            <a:r>
              <a:rPr lang="pl-PL" sz="3200" b="1" dirty="0" err="1"/>
              <a:t>k.k.w</a:t>
            </a:r>
            <a:r>
              <a:rPr lang="pl-PL" sz="3200" b="1" dirty="0"/>
              <a:t>.</a:t>
            </a:r>
          </a:p>
        </p:txBody>
      </p:sp>
      <p:sp>
        <p:nvSpPr>
          <p:cNvPr id="3" name="Symbol zastępczy zawartości 2">
            <a:extLst>
              <a:ext uri="{FF2B5EF4-FFF2-40B4-BE49-F238E27FC236}">
                <a16:creationId xmlns:a16="http://schemas.microsoft.com/office/drawing/2014/main" id="{C543E17E-5EC6-754D-AD1D-9EE07E24D727}"/>
              </a:ext>
            </a:extLst>
          </p:cNvPr>
          <p:cNvSpPr>
            <a:spLocks noGrp="1"/>
          </p:cNvSpPr>
          <p:nvPr>
            <p:ph idx="1"/>
          </p:nvPr>
        </p:nvSpPr>
        <p:spPr>
          <a:xfrm>
            <a:off x="838200" y="1508166"/>
            <a:ext cx="10515600" cy="5248893"/>
          </a:xfrm>
        </p:spPr>
        <p:txBody>
          <a:bodyPr>
            <a:normAutofit fontScale="55000" lnSpcReduction="20000"/>
          </a:bodyPr>
          <a:lstStyle/>
          <a:p>
            <a:pPr marL="0" indent="0" algn="just">
              <a:buNone/>
            </a:pPr>
            <a:r>
              <a:rPr lang="pl-PL" sz="3600" b="1" dirty="0"/>
              <a:t>Art.  160 §  1.  </a:t>
            </a:r>
            <a:r>
              <a:rPr lang="pl-PL" sz="3600" dirty="0"/>
              <a:t>Sąd penitencjarny odwołuje warunkowe zwolnienie, jeżeli zwolniony w okresie próby popełnił przestępstwo umyślne, za które orzeczono prawomocnie karę pozbawienia wolności bez warunkowego zawieszenia jej wykonania.</a:t>
            </a:r>
          </a:p>
          <a:p>
            <a:pPr marL="0" indent="0" algn="just">
              <a:buNone/>
            </a:pPr>
            <a:r>
              <a:rPr lang="pl-PL" sz="3600" b="1" dirty="0"/>
              <a:t>§  2.  </a:t>
            </a:r>
            <a:r>
              <a:rPr lang="pl-PL" sz="3600" dirty="0"/>
              <a:t>Sąd penitencjarny odwołuje warunkowe zwolnienie, jeżeli zwolniony, skazany za przestępstwo popełnione z użyciem przemocy lub groźby bezprawnej wobec osoby najbliższej lub innej osoby małoletniej zamieszkujących wspólnie ze sprawcą, w okresie próby rażąco narusza porządek prawny, ponownie używając przemocy lub groźby bezprawnej wobec osoby najbliższej lub innej osoby małoletniej zamieszkujących wspólnie ze sprawcą.</a:t>
            </a:r>
          </a:p>
          <a:p>
            <a:pPr marL="0" indent="0" algn="just">
              <a:buNone/>
            </a:pPr>
            <a:r>
              <a:rPr lang="pl-PL" sz="3600" b="1" dirty="0"/>
              <a:t>§  3.  </a:t>
            </a:r>
            <a:r>
              <a:rPr lang="pl-PL" sz="3600" dirty="0"/>
              <a:t>Sąd penitencjarny może odwołać warunkowe zwolnienie, jeżeli zwolniony w okresie próby rażąco narusza porządek prawny, w szczególności popełnił inne przestępstwo lub została orzeczona kara inna niż określona w § 1 albo gdy uchyla się od dozoru, wykonania nałożonych obowiązków lub orzeczonych środków karnych, przepadku lub środków kompensacyjnych.</a:t>
            </a:r>
          </a:p>
          <a:p>
            <a:pPr marL="0" indent="0" algn="just">
              <a:buNone/>
            </a:pPr>
            <a:r>
              <a:rPr lang="pl-PL" sz="3600" b="1" dirty="0"/>
              <a:t>§  4.  </a:t>
            </a:r>
            <a:r>
              <a:rPr lang="pl-PL" sz="3600" dirty="0"/>
              <a:t>Sąd odwołuje warunkowe zwolnienie skazanego, jeżeli okoliczności, o których mowa w § 3, zaistnieją po udzieleniu skazanemu pisemnego upomnienia przez sądowego kuratora zawodowego, chyba że przemawiają przeciwko temu szczególne względy.</a:t>
            </a:r>
          </a:p>
          <a:p>
            <a:pPr marL="0" indent="0" algn="just">
              <a:buNone/>
            </a:pPr>
            <a:r>
              <a:rPr lang="pl-PL" sz="3600" b="1" dirty="0"/>
              <a:t>§  5.  </a:t>
            </a:r>
            <a:r>
              <a:rPr lang="pl-PL" sz="3600" dirty="0"/>
              <a:t>Gdy skazany został oddany pod dozór osoby godnej zaufania, stowarzyszenia, organizacji lub instytucji, o której mowa w art. 159 § 1, wniosek o odwołanie warunkowego zwolnienia może złożyć również ta osoba lub przedstawiciel tego stowarzyszenia, organizacji lub instytucji.</a:t>
            </a:r>
          </a:p>
          <a:p>
            <a:pPr algn="just"/>
            <a:r>
              <a:rPr lang="pl-PL" sz="3600" u="sng" dirty="0"/>
              <a:t>W przypadku odwołania warunkowego zwolnienia nie zalicza się na poczet kary okresu spędzonego na wolności.</a:t>
            </a:r>
          </a:p>
          <a:p>
            <a:endParaRPr lang="pl-PL" dirty="0"/>
          </a:p>
        </p:txBody>
      </p:sp>
    </p:spTree>
    <p:extLst>
      <p:ext uri="{BB962C8B-B14F-4D97-AF65-F5344CB8AC3E}">
        <p14:creationId xmlns:p14="http://schemas.microsoft.com/office/powerpoint/2010/main" val="17889139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009857-709A-1442-A0B0-F8BE7269CA7F}"/>
              </a:ext>
            </a:extLst>
          </p:cNvPr>
          <p:cNvSpPr>
            <a:spLocks noGrp="1"/>
          </p:cNvSpPr>
          <p:nvPr>
            <p:ph type="title"/>
          </p:nvPr>
        </p:nvSpPr>
        <p:spPr>
          <a:xfrm>
            <a:off x="838200" y="289932"/>
            <a:ext cx="10515600" cy="1014761"/>
          </a:xfrm>
        </p:spPr>
        <p:txBody>
          <a:bodyPr>
            <a:noAutofit/>
          </a:bodyPr>
          <a:lstStyle/>
          <a:p>
            <a:pPr algn="ctr"/>
            <a:r>
              <a:rPr lang="pl-PL" sz="3600" b="1" dirty="0"/>
              <a:t>Warunkowe przedterminowe zwolnienie z odbycia reszty kary – z orzecznictwa</a:t>
            </a:r>
          </a:p>
        </p:txBody>
      </p:sp>
      <p:sp>
        <p:nvSpPr>
          <p:cNvPr id="3" name="Symbol zastępczy zawartości 2">
            <a:extLst>
              <a:ext uri="{FF2B5EF4-FFF2-40B4-BE49-F238E27FC236}">
                <a16:creationId xmlns:a16="http://schemas.microsoft.com/office/drawing/2014/main" id="{F05E5C59-4A42-D546-A549-7515162F5D2A}"/>
              </a:ext>
            </a:extLst>
          </p:cNvPr>
          <p:cNvSpPr>
            <a:spLocks noGrp="1"/>
          </p:cNvSpPr>
          <p:nvPr>
            <p:ph idx="1"/>
          </p:nvPr>
        </p:nvSpPr>
        <p:spPr>
          <a:xfrm>
            <a:off x="838200" y="1696453"/>
            <a:ext cx="10515600" cy="4704347"/>
          </a:xfrm>
        </p:spPr>
        <p:txBody>
          <a:bodyPr>
            <a:normAutofit/>
          </a:bodyPr>
          <a:lstStyle/>
          <a:p>
            <a:pPr marL="0" indent="0" algn="just">
              <a:buNone/>
            </a:pPr>
            <a:r>
              <a:rPr lang="pl-PL" sz="3500" b="1" i="1" dirty="0"/>
              <a:t>„</a:t>
            </a:r>
            <a:r>
              <a:rPr lang="pl-PL" sz="3500" i="1" dirty="0"/>
              <a:t>Podstawę orzekania o warunkowym przedterminowym zwolnieniu z odbycia reszty kary pozbawienia wolności stanowią kryteria określone w art. 77 § 1 k.k., nie są natomiast przesłankami rozstrzygania w tym przedmiocie dyrektywy wymiaru kary określone w art. 53 k.k., art. 54 § 1 k.k. oraz w art. 55 k.k. (art. 56 k.k.)” </a:t>
            </a:r>
            <a:r>
              <a:rPr lang="pl-PL" sz="3500" dirty="0"/>
              <a:t>(uchwała SN z dnia 26 kwietnia 2017 r., I KZP 2/17)</a:t>
            </a:r>
          </a:p>
          <a:p>
            <a:endParaRPr lang="pl-PL" dirty="0"/>
          </a:p>
          <a:p>
            <a:endParaRPr lang="pl-PL" dirty="0"/>
          </a:p>
        </p:txBody>
      </p:sp>
    </p:spTree>
    <p:extLst>
      <p:ext uri="{BB962C8B-B14F-4D97-AF65-F5344CB8AC3E}">
        <p14:creationId xmlns:p14="http://schemas.microsoft.com/office/powerpoint/2010/main" val="287808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4A8BCDDD-14DF-AD4A-9436-D3B0431E59D0}"/>
              </a:ext>
            </a:extLst>
          </p:cNvPr>
          <p:cNvSpPr>
            <a:spLocks noGrp="1"/>
          </p:cNvSpPr>
          <p:nvPr>
            <p:ph idx="1"/>
          </p:nvPr>
        </p:nvSpPr>
        <p:spPr>
          <a:xfrm>
            <a:off x="838200" y="721895"/>
            <a:ext cx="10515600" cy="5455068"/>
          </a:xfrm>
        </p:spPr>
        <p:txBody>
          <a:bodyPr>
            <a:normAutofit fontScale="92500"/>
          </a:bodyPr>
          <a:lstStyle/>
          <a:p>
            <a:pPr marL="0" indent="0" algn="just">
              <a:buNone/>
            </a:pPr>
            <a:r>
              <a:rPr lang="pl-PL" b="1" i="1" dirty="0"/>
              <a:t>„</a:t>
            </a:r>
            <a:r>
              <a:rPr lang="pl-PL" i="1" dirty="0"/>
              <a:t>W zasadzie każda kara powinna być wykonywana w całości, bo wymierzono ją jako niezbędną dla odpowiedniego wpływu na postawę skazanego. Jeśli jednak działania penitencjarne zakończyły się sukcesem przed upływem okresu kary, a jej część pozostała jeszcze do odbycia miałaby służyć jedynie utrwalaniu już ukształtowanych, właściwych postaw skazanego, to brak jest powodów aby takiego skazanego w dalszym ciągu izolować od społeczeństwa. Zbyt długie pozostawanie osoby praktycznie zresocjalizowanej w więzieniu, wśród innych osadzonych, może prowadzić do zaprzepaszczenia rezultatów tego procesu. Odmówienie przedterminowego zwolnienia skazanemu, który na to zasługuje, szkodzi działalności penitencjarnej. Może wskazywać, że nawet zasadnicze zmiany postaw skazanych, wzorowe postępowanie w zakładzie karnym, angażowanie się w inicjatywy penitencjarne i podobne zachowania nie znajdują uznania sądów, więc są bezcelowe, niepotrzebne”. </a:t>
            </a:r>
            <a:r>
              <a:rPr lang="pl-PL" dirty="0"/>
              <a:t>(postanowienie SA w Krakowie z dnia 14 marca 2017 r., II </a:t>
            </a:r>
            <a:r>
              <a:rPr lang="pl-PL" dirty="0" err="1"/>
              <a:t>Akzw</a:t>
            </a:r>
            <a:r>
              <a:rPr lang="pl-PL" dirty="0"/>
              <a:t> 225/17)</a:t>
            </a:r>
          </a:p>
          <a:p>
            <a:endParaRPr lang="pl-PL" dirty="0"/>
          </a:p>
        </p:txBody>
      </p:sp>
    </p:spTree>
    <p:extLst>
      <p:ext uri="{BB962C8B-B14F-4D97-AF65-F5344CB8AC3E}">
        <p14:creationId xmlns:p14="http://schemas.microsoft.com/office/powerpoint/2010/main" val="40750147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789EB485-112B-4349-8493-141F9ACF1AF3}"/>
              </a:ext>
            </a:extLst>
          </p:cNvPr>
          <p:cNvSpPr>
            <a:spLocks noGrp="1"/>
          </p:cNvSpPr>
          <p:nvPr>
            <p:ph idx="1"/>
          </p:nvPr>
        </p:nvSpPr>
        <p:spPr>
          <a:xfrm>
            <a:off x="753979" y="757990"/>
            <a:ext cx="10515600" cy="5455068"/>
          </a:xfrm>
        </p:spPr>
        <p:txBody>
          <a:bodyPr/>
          <a:lstStyle/>
          <a:p>
            <a:pPr marL="0" indent="0" algn="just">
              <a:buNone/>
            </a:pPr>
            <a:r>
              <a:rPr lang="pl-PL" sz="3400" i="1" dirty="0"/>
              <a:t>„Zastosowanie instytucji określonej w art. 77 § 2 k.k. możliwe jest wtedy, gdy zachodzi szczególnie uzasadniony przypadek, przy czym baczyć należy również na to, aby surowsze obostrzenia nie wywołały skutku w postaci całkowitego pozbawienia oskarżonego prawa do warunkowego przedterminowego zwolnienia, co pozostawałoby w sprzeczności w zasadą humanitaryzmu (art. 3 k.k.)”</a:t>
            </a:r>
            <a:r>
              <a:rPr lang="pl-PL" sz="3400" dirty="0"/>
              <a:t> (wyrok SA we Wrocławiu z dnia 30 sierpnia 2016 r., II </a:t>
            </a:r>
            <a:r>
              <a:rPr lang="pl-PL" sz="3400" dirty="0" err="1"/>
              <a:t>Aka</a:t>
            </a:r>
            <a:r>
              <a:rPr lang="pl-PL" sz="3400" dirty="0"/>
              <a:t> 154/16)</a:t>
            </a:r>
          </a:p>
          <a:p>
            <a:endParaRPr lang="pl-PL" dirty="0"/>
          </a:p>
        </p:txBody>
      </p:sp>
    </p:spTree>
    <p:extLst>
      <p:ext uri="{BB962C8B-B14F-4D97-AF65-F5344CB8AC3E}">
        <p14:creationId xmlns:p14="http://schemas.microsoft.com/office/powerpoint/2010/main" val="12743708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53949D3-9620-424E-BD59-160D2A85A2FF}"/>
              </a:ext>
            </a:extLst>
          </p:cNvPr>
          <p:cNvSpPr>
            <a:spLocks noGrp="1"/>
          </p:cNvSpPr>
          <p:nvPr>
            <p:ph type="title"/>
          </p:nvPr>
        </p:nvSpPr>
        <p:spPr>
          <a:xfrm>
            <a:off x="838200" y="365126"/>
            <a:ext cx="10515600" cy="1162592"/>
          </a:xfrm>
        </p:spPr>
        <p:txBody>
          <a:bodyPr>
            <a:normAutofit fontScale="90000"/>
          </a:bodyPr>
          <a:lstStyle/>
          <a:p>
            <a:pPr algn="ctr"/>
            <a:r>
              <a:rPr lang="pl-PL" sz="4000" b="1" dirty="0"/>
              <a:t>Warunkowe przedterminowe zwolnienie z odbycia reszty kary – z orzecznictwa</a:t>
            </a:r>
            <a:endParaRPr lang="pl-PL" sz="4000" dirty="0"/>
          </a:p>
        </p:txBody>
      </p:sp>
      <p:sp>
        <p:nvSpPr>
          <p:cNvPr id="3" name="Symbol zastępczy zawartości 2">
            <a:extLst>
              <a:ext uri="{FF2B5EF4-FFF2-40B4-BE49-F238E27FC236}">
                <a16:creationId xmlns:a16="http://schemas.microsoft.com/office/drawing/2014/main" id="{23972DE7-E6E4-D641-A78C-4A36FC0AD661}"/>
              </a:ext>
            </a:extLst>
          </p:cNvPr>
          <p:cNvSpPr>
            <a:spLocks noGrp="1"/>
          </p:cNvSpPr>
          <p:nvPr>
            <p:ph idx="1"/>
          </p:nvPr>
        </p:nvSpPr>
        <p:spPr>
          <a:xfrm>
            <a:off x="838200" y="1825624"/>
            <a:ext cx="10515600" cy="4753595"/>
          </a:xfrm>
        </p:spPr>
        <p:txBody>
          <a:bodyPr>
            <a:normAutofit/>
          </a:bodyPr>
          <a:lstStyle/>
          <a:p>
            <a:pPr marL="0" indent="0" algn="just">
              <a:buNone/>
            </a:pPr>
            <a:r>
              <a:rPr lang="pl-PL" i="1" dirty="0"/>
              <a:t>„Wprawdzie skazany nie był karany dyscyplinarnie i nie sprawia problemów wychowawczych, jednakże nie włączył się w proces resocjalizacji, a bez tego nie można powziąć przekonania, że na wolności będzie przestrzegał porządku prawnego i nie wejdzie ponownie w konflikt z prawem, zaś wobec popełnionego przestępstwa jest bezkrytyczny. Nie ma zatem racji twierdząc, że okres osadzenia spowodował w nim trwałe, pozytywne zmiany” </a:t>
            </a:r>
            <a:r>
              <a:rPr lang="pl-PL" dirty="0"/>
              <a:t>(postanowienie z dnia 19 października 2015 r., II </a:t>
            </a:r>
            <a:r>
              <a:rPr lang="pl-PL" dirty="0" err="1"/>
              <a:t>Akzw</a:t>
            </a:r>
            <a:r>
              <a:rPr lang="pl-PL" dirty="0"/>
              <a:t> 1007/15)</a:t>
            </a:r>
          </a:p>
          <a:p>
            <a:endParaRPr lang="pl-PL" dirty="0"/>
          </a:p>
        </p:txBody>
      </p:sp>
    </p:spTree>
    <p:extLst>
      <p:ext uri="{BB962C8B-B14F-4D97-AF65-F5344CB8AC3E}">
        <p14:creationId xmlns:p14="http://schemas.microsoft.com/office/powerpoint/2010/main" val="22154447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5A9C49C-1121-5142-9986-CBF3F9E4C4BD}"/>
              </a:ext>
            </a:extLst>
          </p:cNvPr>
          <p:cNvSpPr>
            <a:spLocks noGrp="1"/>
          </p:cNvSpPr>
          <p:nvPr>
            <p:ph idx="1"/>
          </p:nvPr>
        </p:nvSpPr>
        <p:spPr>
          <a:xfrm>
            <a:off x="838200" y="1203158"/>
            <a:ext cx="10515600" cy="4973805"/>
          </a:xfrm>
        </p:spPr>
        <p:txBody>
          <a:bodyPr/>
          <a:lstStyle/>
          <a:p>
            <a:pPr marL="0" indent="0" algn="just">
              <a:buNone/>
            </a:pPr>
            <a:r>
              <a:rPr lang="pl-PL" b="1" i="1" dirty="0"/>
              <a:t>„</a:t>
            </a:r>
            <a:r>
              <a:rPr lang="pl-PL" i="1" dirty="0"/>
              <a:t>Pozytywna prognoza kryminologiczno-społeczna, jak każda inna prognoza, zawiera element ryzyka związanego z możliwością jej niespełnienia. Jest oczywiste, że nikt nie jest w stanie udzielić pełnej gwarancji trafności prognozy. Rzecz w tym, by ryzyko związane z niespełnieniem się prognozy było ograniczone do akceptowalnego stopnia, to znaczy takiego który resocjalizacji nie pozbawia sensu, a zmniejsza zagrożenie do dających się przewidzieć, rozsądnych granic” </a:t>
            </a:r>
            <a:r>
              <a:rPr lang="pl-PL" dirty="0"/>
              <a:t>(postanowienie SA w Krakowie z dnia 28 sierpnia 2015 r., II </a:t>
            </a:r>
            <a:r>
              <a:rPr lang="pl-PL" dirty="0" err="1"/>
              <a:t>Akzw</a:t>
            </a:r>
            <a:r>
              <a:rPr lang="pl-PL" dirty="0"/>
              <a:t> 799/15)</a:t>
            </a:r>
          </a:p>
          <a:p>
            <a:endParaRPr lang="pl-PL" dirty="0"/>
          </a:p>
        </p:txBody>
      </p:sp>
    </p:spTree>
    <p:extLst>
      <p:ext uri="{BB962C8B-B14F-4D97-AF65-F5344CB8AC3E}">
        <p14:creationId xmlns:p14="http://schemas.microsoft.com/office/powerpoint/2010/main" val="38565982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493D5A47-1CAE-6A4F-954A-766ED0885131}"/>
              </a:ext>
            </a:extLst>
          </p:cNvPr>
          <p:cNvSpPr>
            <a:spLocks noGrp="1"/>
          </p:cNvSpPr>
          <p:nvPr>
            <p:ph idx="1"/>
          </p:nvPr>
        </p:nvSpPr>
        <p:spPr>
          <a:xfrm>
            <a:off x="838200" y="794084"/>
            <a:ext cx="10515600" cy="5654842"/>
          </a:xfrm>
        </p:spPr>
        <p:txBody>
          <a:bodyPr/>
          <a:lstStyle/>
          <a:p>
            <a:pPr marL="0" indent="0" algn="just">
              <a:buNone/>
            </a:pPr>
            <a:r>
              <a:rPr lang="pl-PL" sz="3200" b="1" i="1" dirty="0"/>
              <a:t>„</a:t>
            </a:r>
            <a:r>
              <a:rPr lang="pl-PL" sz="3200" i="1" dirty="0"/>
              <a:t>W wypadku wykonywania kary zastępczej pozbawienia wolności sprawca nie jest na nią skazany, a zatem przepis art. 77 § 1 k.k., który stanowi o warunkowym zwolnieniu sprawcy skazanego na karę pozbawienia wolności, nie ma do niego zastosowania. Konsekwencją powyższego jest również brak możliwości stosowania, w przypadku zastępczej kary pozbawienia wolności, regulacji art. 82 k.k.” </a:t>
            </a:r>
            <a:r>
              <a:rPr lang="pl-PL" sz="3200" dirty="0"/>
              <a:t>(postanowienie SN z dnia 27 maja 2015 r., III KO 21/15)</a:t>
            </a:r>
          </a:p>
          <a:p>
            <a:endParaRPr lang="pl-PL" dirty="0"/>
          </a:p>
        </p:txBody>
      </p:sp>
    </p:spTree>
    <p:extLst>
      <p:ext uri="{BB962C8B-B14F-4D97-AF65-F5344CB8AC3E}">
        <p14:creationId xmlns:p14="http://schemas.microsoft.com/office/powerpoint/2010/main" val="4138466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FE56642-69B2-4943-B7C0-CAF7EF149565}"/>
              </a:ext>
            </a:extLst>
          </p:cNvPr>
          <p:cNvSpPr>
            <a:spLocks noGrp="1"/>
          </p:cNvSpPr>
          <p:nvPr>
            <p:ph idx="1"/>
          </p:nvPr>
        </p:nvSpPr>
        <p:spPr>
          <a:xfrm>
            <a:off x="802574" y="498765"/>
            <a:ext cx="10515600" cy="5735780"/>
          </a:xfrm>
        </p:spPr>
        <p:txBody>
          <a:bodyPr>
            <a:normAutofit/>
          </a:bodyPr>
          <a:lstStyle/>
          <a:p>
            <a:pPr marL="0" indent="0">
              <a:buNone/>
            </a:pPr>
            <a:r>
              <a:rPr lang="pl-PL" dirty="0"/>
              <a:t>	Kodeks karny z 1932 r. przewidywał wyłącznie warunkowe zawieszenie wykonania kary pozbawienia wolności</a:t>
            </a:r>
          </a:p>
          <a:p>
            <a:pPr marL="0" indent="0">
              <a:buNone/>
            </a:pPr>
            <a:r>
              <a:rPr lang="pl-PL" dirty="0"/>
              <a:t>	W kodeksie karnym z 1969 r. pojawiło się warunkowe umorzenie postępowania karnego i warunkowe przedterminowe zwolnienie.</a:t>
            </a:r>
          </a:p>
          <a:p>
            <a:pPr marL="0" indent="0">
              <a:buNone/>
            </a:pPr>
            <a:r>
              <a:rPr lang="pl-PL" dirty="0"/>
              <a:t>	</a:t>
            </a:r>
          </a:p>
          <a:p>
            <a:pPr marL="0" indent="0">
              <a:buNone/>
            </a:pPr>
            <a:r>
              <a:rPr lang="pl-PL" dirty="0"/>
              <a:t>	</a:t>
            </a:r>
            <a:r>
              <a:rPr lang="pl-PL" b="1" dirty="0">
                <a:solidFill>
                  <a:srgbClr val="00B050"/>
                </a:solidFill>
              </a:rPr>
              <a:t>W kodeksie karnym z 1997 r. środki „probacyjne” zostały ujęte jako środki związane z poddaniem sprawcy próbie (rozdział VIII).</a:t>
            </a:r>
          </a:p>
          <a:p>
            <a:pPr marL="0" indent="0">
              <a:buNone/>
            </a:pPr>
            <a:endParaRPr lang="pl-PL" dirty="0">
              <a:solidFill>
                <a:srgbClr val="00B050"/>
              </a:solidFill>
            </a:endParaRPr>
          </a:p>
          <a:p>
            <a:pPr algn="ctr"/>
            <a:r>
              <a:rPr lang="pl-PL" b="1" dirty="0">
                <a:solidFill>
                  <a:srgbClr val="00B050"/>
                </a:solidFill>
              </a:rPr>
              <a:t>warunkowe umorzenie postępowania karnego</a:t>
            </a:r>
          </a:p>
          <a:p>
            <a:pPr algn="ctr"/>
            <a:r>
              <a:rPr lang="pl-PL" b="1" dirty="0">
                <a:solidFill>
                  <a:srgbClr val="00B050"/>
                </a:solidFill>
              </a:rPr>
              <a:t>warunkowe zawieszenie wykonania kary (pozbawienia wolności)</a:t>
            </a:r>
          </a:p>
          <a:p>
            <a:pPr algn="ctr"/>
            <a:r>
              <a:rPr lang="pl-PL" b="1" dirty="0">
                <a:solidFill>
                  <a:srgbClr val="00B050"/>
                </a:solidFill>
              </a:rPr>
              <a:t>warunkowe przedterminowe zwolnienie z odbycia reszty kary</a:t>
            </a:r>
          </a:p>
          <a:p>
            <a:endParaRPr lang="pl-PL" dirty="0"/>
          </a:p>
        </p:txBody>
      </p:sp>
    </p:spTree>
    <p:extLst>
      <p:ext uri="{BB962C8B-B14F-4D97-AF65-F5344CB8AC3E}">
        <p14:creationId xmlns:p14="http://schemas.microsoft.com/office/powerpoint/2010/main" val="4149519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59D2E3D-F88D-FD49-9D49-9E22336D6D34}"/>
              </a:ext>
            </a:extLst>
          </p:cNvPr>
          <p:cNvSpPr>
            <a:spLocks noGrp="1"/>
          </p:cNvSpPr>
          <p:nvPr>
            <p:ph type="title"/>
          </p:nvPr>
        </p:nvSpPr>
        <p:spPr>
          <a:xfrm>
            <a:off x="966787" y="1693862"/>
            <a:ext cx="10515600" cy="2235201"/>
          </a:xfrm>
        </p:spPr>
        <p:txBody>
          <a:bodyPr/>
          <a:lstStyle/>
          <a:p>
            <a:pPr algn="ctr"/>
            <a:r>
              <a:rPr lang="pl-PL" b="1" dirty="0"/>
              <a:t>Warunkowe umorzenie postępowania karnego</a:t>
            </a:r>
          </a:p>
        </p:txBody>
      </p:sp>
    </p:spTree>
    <p:extLst>
      <p:ext uri="{BB962C8B-B14F-4D97-AF65-F5344CB8AC3E}">
        <p14:creationId xmlns:p14="http://schemas.microsoft.com/office/powerpoint/2010/main" val="3277457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BC3CF0D-BFE7-F146-97B9-BA9EC98AB282}"/>
              </a:ext>
            </a:extLst>
          </p:cNvPr>
          <p:cNvSpPr>
            <a:spLocks noGrp="1"/>
          </p:cNvSpPr>
          <p:nvPr>
            <p:ph idx="1"/>
          </p:nvPr>
        </p:nvSpPr>
        <p:spPr>
          <a:xfrm>
            <a:off x="838200" y="700088"/>
            <a:ext cx="10515600" cy="3857625"/>
          </a:xfrm>
        </p:spPr>
        <p:txBody>
          <a:bodyPr>
            <a:normAutofit/>
          </a:bodyPr>
          <a:lstStyle/>
          <a:p>
            <a:pPr algn="just"/>
            <a:r>
              <a:rPr lang="pl-PL" sz="3000" dirty="0"/>
              <a:t>3 rodzaje wyroków karnych</a:t>
            </a:r>
          </a:p>
          <a:p>
            <a:pPr algn="just"/>
            <a:r>
              <a:rPr lang="pl-PL" sz="3000" dirty="0"/>
              <a:t>wyłączna kompetencja sądu w przedmiocie warunkowego umorzenia postępowania karnego, na gruncie poprzednio obowiązującego k.p.k. 1969 r. kompetencja ta przysługiwała również prokuratorowi</a:t>
            </a:r>
          </a:p>
          <a:p>
            <a:pPr algn="just"/>
            <a:r>
              <a:rPr lang="pl-PL" sz="3000" dirty="0"/>
              <a:t>art. 341 § 5 k.p.k.</a:t>
            </a:r>
          </a:p>
          <a:p>
            <a:pPr algn="just"/>
            <a:r>
              <a:rPr lang="pl-PL" sz="3000" dirty="0">
                <a:solidFill>
                  <a:srgbClr val="FF0000"/>
                </a:solidFill>
              </a:rPr>
              <a:t>Uwaga! Warunkowe umorzenie postępowania karnego to nie to samo, co umorzenie postępowania karnego!</a:t>
            </a:r>
          </a:p>
        </p:txBody>
      </p:sp>
    </p:spTree>
    <p:extLst>
      <p:ext uri="{BB962C8B-B14F-4D97-AF65-F5344CB8AC3E}">
        <p14:creationId xmlns:p14="http://schemas.microsoft.com/office/powerpoint/2010/main" val="814657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D02545-D23E-6243-89FC-06612F855C3A}"/>
              </a:ext>
            </a:extLst>
          </p:cNvPr>
          <p:cNvSpPr>
            <a:spLocks noGrp="1"/>
          </p:cNvSpPr>
          <p:nvPr>
            <p:ph type="title"/>
          </p:nvPr>
        </p:nvSpPr>
        <p:spPr>
          <a:xfrm>
            <a:off x="838200" y="196850"/>
            <a:ext cx="10515600" cy="1628775"/>
          </a:xfrm>
        </p:spPr>
        <p:txBody>
          <a:bodyPr>
            <a:normAutofit/>
          </a:bodyPr>
          <a:lstStyle/>
          <a:p>
            <a:pPr algn="ctr"/>
            <a:r>
              <a:rPr lang="pl-PL" sz="3000" dirty="0">
                <a:solidFill>
                  <a:srgbClr val="FF0000"/>
                </a:solidFill>
              </a:rPr>
              <a:t>Uwaga! Warunkowe umorzenie postępowania karnego to nie to samo, co umorzenie postępowania karnego!</a:t>
            </a:r>
            <a:br>
              <a:rPr lang="pl-PL" dirty="0"/>
            </a:br>
            <a:endParaRPr lang="pl-PL" dirty="0"/>
          </a:p>
        </p:txBody>
      </p:sp>
      <p:sp>
        <p:nvSpPr>
          <p:cNvPr id="3" name="Symbol zastępczy zawartości 2">
            <a:extLst>
              <a:ext uri="{FF2B5EF4-FFF2-40B4-BE49-F238E27FC236}">
                <a16:creationId xmlns:a16="http://schemas.microsoft.com/office/drawing/2014/main" id="{250CAD01-8151-5E46-A28C-F712D6E44375}"/>
              </a:ext>
            </a:extLst>
          </p:cNvPr>
          <p:cNvSpPr>
            <a:spLocks noGrp="1"/>
          </p:cNvSpPr>
          <p:nvPr>
            <p:ph idx="1"/>
          </p:nvPr>
        </p:nvSpPr>
        <p:spPr>
          <a:xfrm>
            <a:off x="838200" y="1400175"/>
            <a:ext cx="10515600" cy="5257800"/>
          </a:xfrm>
        </p:spPr>
        <p:txBody>
          <a:bodyPr>
            <a:normAutofit fontScale="77500" lnSpcReduction="20000"/>
          </a:bodyPr>
          <a:lstStyle/>
          <a:p>
            <a:pPr marL="0" indent="0" algn="just">
              <a:buNone/>
            </a:pPr>
            <a:r>
              <a:rPr lang="pl-PL" dirty="0"/>
              <a:t>Art.  17.  §  1.  Nie wszczyna się postępowania, a wszczęte umarza, gdy:</a:t>
            </a:r>
          </a:p>
          <a:p>
            <a:pPr marL="0" indent="0" algn="just">
              <a:buNone/>
            </a:pPr>
            <a:r>
              <a:rPr lang="pl-PL" dirty="0"/>
              <a:t>1) czynu nie popełniono albo brak jest danych dostatecznie uzasadniających podejrzenie jego popełnienia;</a:t>
            </a:r>
          </a:p>
          <a:p>
            <a:pPr marL="0" indent="0" algn="just">
              <a:buNone/>
            </a:pPr>
            <a:r>
              <a:rPr lang="pl-PL" dirty="0"/>
              <a:t>2) czyn nie zawiera znamion czynu zabronionego albo ustawa stanowi, że sprawca nie popełnia przestępstwa;</a:t>
            </a:r>
          </a:p>
          <a:p>
            <a:pPr marL="0" indent="0" algn="just">
              <a:buNone/>
            </a:pPr>
            <a:r>
              <a:rPr lang="pl-PL" dirty="0"/>
              <a:t>3) społeczna szkodliwość czynu jest znikoma;</a:t>
            </a:r>
          </a:p>
          <a:p>
            <a:pPr marL="0" indent="0" algn="just">
              <a:buNone/>
            </a:pPr>
            <a:r>
              <a:rPr lang="pl-PL" dirty="0"/>
              <a:t>4) ustawa stanowi, że sprawca nie podlega karze;</a:t>
            </a:r>
          </a:p>
          <a:p>
            <a:pPr marL="0" indent="0" algn="just">
              <a:buNone/>
            </a:pPr>
            <a:r>
              <a:rPr lang="pl-PL" dirty="0"/>
              <a:t>5) oskarżony zmarł;</a:t>
            </a:r>
          </a:p>
          <a:p>
            <a:pPr marL="0" indent="0" algn="just">
              <a:buNone/>
            </a:pPr>
            <a:r>
              <a:rPr lang="pl-PL" dirty="0"/>
              <a:t>6) nastąpiło przedawnienie karalności;</a:t>
            </a:r>
          </a:p>
          <a:p>
            <a:pPr marL="0" indent="0" algn="just">
              <a:buNone/>
            </a:pPr>
            <a:r>
              <a:rPr lang="pl-PL" dirty="0"/>
              <a:t>7) postępowanie karne co do tego samego czynu tej samej osoby zostało prawomocnie zakończone albo wcześniej wszczęte toczy się;</a:t>
            </a:r>
          </a:p>
          <a:p>
            <a:pPr marL="0" indent="0" algn="just">
              <a:buNone/>
            </a:pPr>
            <a:r>
              <a:rPr lang="pl-PL" dirty="0"/>
              <a:t>8) sprawca nie podlega orzecznictwu polskich sądów karnych;</a:t>
            </a:r>
          </a:p>
          <a:p>
            <a:pPr marL="0" indent="0" algn="just">
              <a:buNone/>
            </a:pPr>
            <a:r>
              <a:rPr lang="pl-PL" dirty="0"/>
              <a:t>9) brak skargi uprawnionego oskarżyciela;</a:t>
            </a:r>
          </a:p>
          <a:p>
            <a:pPr marL="0" indent="0" algn="just">
              <a:buNone/>
            </a:pPr>
            <a:r>
              <a:rPr lang="pl-PL" dirty="0"/>
              <a:t>10) brak wymaganego zezwolenia na ściganie lub wniosku o ściganie pochodzącego od osoby uprawnionej, chyba że ustawa stanowi inaczej;</a:t>
            </a:r>
          </a:p>
          <a:p>
            <a:pPr marL="0" indent="0" algn="just">
              <a:buNone/>
            </a:pPr>
            <a:r>
              <a:rPr lang="pl-PL" dirty="0"/>
              <a:t>11) zachodzi inna okoliczność wyłączająca ściganie.</a:t>
            </a:r>
          </a:p>
          <a:p>
            <a:endParaRPr lang="pl-PL" dirty="0"/>
          </a:p>
        </p:txBody>
      </p:sp>
    </p:spTree>
    <p:extLst>
      <p:ext uri="{BB962C8B-B14F-4D97-AF65-F5344CB8AC3E}">
        <p14:creationId xmlns:p14="http://schemas.microsoft.com/office/powerpoint/2010/main" val="2540132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5E8B6951-70C0-374C-B828-97E9199D2CF0}"/>
              </a:ext>
            </a:extLst>
          </p:cNvPr>
          <p:cNvSpPr>
            <a:spLocks noGrp="1"/>
          </p:cNvSpPr>
          <p:nvPr>
            <p:ph idx="1"/>
          </p:nvPr>
        </p:nvSpPr>
        <p:spPr>
          <a:xfrm>
            <a:off x="838200" y="493295"/>
            <a:ext cx="10515600" cy="5683668"/>
          </a:xfrm>
        </p:spPr>
        <p:txBody>
          <a:bodyPr/>
          <a:lstStyle/>
          <a:p>
            <a:pPr marL="0" indent="0" algn="ctr">
              <a:buNone/>
            </a:pPr>
            <a:r>
              <a:rPr lang="pl-PL" b="1" dirty="0">
                <a:solidFill>
                  <a:srgbClr val="FF0000"/>
                </a:solidFill>
              </a:rPr>
              <a:t>Warunkowe umorzenie postępowania nie jest skazaniem!</a:t>
            </a:r>
          </a:p>
          <a:p>
            <a:pPr marL="0" indent="0" algn="just">
              <a:buNone/>
            </a:pPr>
            <a:br>
              <a:rPr lang="pl-PL" b="1" dirty="0"/>
            </a:br>
            <a:r>
              <a:rPr lang="pl-PL" dirty="0"/>
              <a:t>art.  454.  §  1.  Sąd odwoławczy nie może skazać oskarżonego, który został uniewinniony w pierwszej instancji lub co do którego w pierwszej instancji umorzono lub warunkowo umorzono postępowanie. (reguły </a:t>
            </a:r>
            <a:r>
              <a:rPr lang="pl-PL" i="1" dirty="0" err="1"/>
              <a:t>ne</a:t>
            </a:r>
            <a:r>
              <a:rPr lang="pl-PL" i="1" dirty="0"/>
              <a:t> </a:t>
            </a:r>
            <a:r>
              <a:rPr lang="pl-PL" i="1" dirty="0" err="1"/>
              <a:t>peius</a:t>
            </a:r>
            <a:r>
              <a:rPr lang="pl-PL" dirty="0"/>
              <a:t>)</a:t>
            </a:r>
          </a:p>
          <a:p>
            <a:pPr marL="0" indent="0">
              <a:buNone/>
            </a:pPr>
            <a:endParaRPr lang="pl-PL" dirty="0"/>
          </a:p>
          <a:p>
            <a:pPr marL="0" indent="0" algn="just">
              <a:buNone/>
            </a:pPr>
            <a:r>
              <a:rPr lang="pl-PL" dirty="0"/>
              <a:t>Warunkowe umorzenie postępowania karnego jest natomiast środkiem zwalczania i zapobiegania przestępczości, środkiem reakcji karnoprawnej na fakt popełnienia przestępstwa.</a:t>
            </a:r>
          </a:p>
        </p:txBody>
      </p:sp>
    </p:spTree>
    <p:extLst>
      <p:ext uri="{BB962C8B-B14F-4D97-AF65-F5344CB8AC3E}">
        <p14:creationId xmlns:p14="http://schemas.microsoft.com/office/powerpoint/2010/main" val="174751797"/>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624</TotalTime>
  <Words>2890</Words>
  <Application>Microsoft Macintosh PowerPoint</Application>
  <PresentationFormat>Panoramiczny</PresentationFormat>
  <Paragraphs>237</Paragraphs>
  <Slides>49</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49</vt:i4>
      </vt:variant>
    </vt:vector>
  </HeadingPairs>
  <TitlesOfParts>
    <vt:vector size="54" baseType="lpstr">
      <vt:lpstr>Arial</vt:lpstr>
      <vt:lpstr>Calibri</vt:lpstr>
      <vt:lpstr>Calibri Light</vt:lpstr>
      <vt:lpstr>Wingdings</vt:lpstr>
      <vt:lpstr>Motyw pakietu Office</vt:lpstr>
      <vt:lpstr>Środki związane  z poddaniem sprawcy próbie</vt:lpstr>
      <vt:lpstr>Środki związane z poddaniem sprawcy próbie – uwagi ogólne</vt:lpstr>
      <vt:lpstr>Prezentacja programu PowerPoint</vt:lpstr>
      <vt:lpstr>Prezentacja programu PowerPoint</vt:lpstr>
      <vt:lpstr>Prezentacja programu PowerPoint</vt:lpstr>
      <vt:lpstr>Warunkowe umorzenie postępowania karnego</vt:lpstr>
      <vt:lpstr>Prezentacja programu PowerPoint</vt:lpstr>
      <vt:lpstr>Uwaga! Warunkowe umorzenie postępowania karnego to nie to samo, co umorzenie postępowania karnego! </vt:lpstr>
      <vt:lpstr>Prezentacja programu PowerPoint</vt:lpstr>
      <vt:lpstr>Prezentacja programu PowerPoint</vt:lpstr>
      <vt:lpstr>Prezentacja programu PowerPoint</vt:lpstr>
      <vt:lpstr>Przesłanki warunkowego umorzenia postępowania karnego</vt:lpstr>
      <vt:lpstr>Przesłanki związane z czynem</vt:lpstr>
      <vt:lpstr>Przesłanki związane z osobą sprawcy</vt:lpstr>
      <vt:lpstr>Przesłanka o charakterze procesowym</vt:lpstr>
      <vt:lpstr>Prezentacja programu PowerPoint</vt:lpstr>
      <vt:lpstr>Warunkowe umorzenie postępowania karnego</vt:lpstr>
      <vt:lpstr>Prezentacja programu PowerPoint</vt:lpstr>
      <vt:lpstr>Prezentacja programu PowerPoint</vt:lpstr>
      <vt:lpstr>Prezentacja programu PowerPoint</vt:lpstr>
      <vt:lpstr>Podjęcie warunkowo umorzonego postępowania karnego - przesłanki</vt:lpstr>
      <vt:lpstr>Obligatoryjne przesłanki podjęcia warunkowo umorzonego postępowania karnego</vt:lpstr>
      <vt:lpstr>Fakultatywne przesłanki podjęcia warunkowo umorzonego postępowania karnego</vt:lpstr>
      <vt:lpstr>Warunkowe umorzenie postępowania karnego – orzecznictwo</vt:lpstr>
      <vt:lpstr>Warunkowe zawieszenie wykonania kary</vt:lpstr>
      <vt:lpstr>Warunkowe zawieszenie wykonania kary - przesłanki</vt:lpstr>
      <vt:lpstr>Prezentacja programu PowerPoint</vt:lpstr>
      <vt:lpstr>Prezentacja programu PowerPoint</vt:lpstr>
      <vt:lpstr>Warunkowe zawieszenie wykonania kary – obowiązki okresu próby</vt:lpstr>
      <vt:lpstr>Dozór w okresie próby przy warunkowym zawieszeniu wykonania kary</vt:lpstr>
      <vt:lpstr>Zarządzenie wykonania kary warunkowo zawieszonej</vt:lpstr>
      <vt:lpstr>Zarządzenie wykonania kary warunkowo zawieszonej</vt:lpstr>
      <vt:lpstr>Prezentacja programu PowerPoint</vt:lpstr>
      <vt:lpstr>Warunkowe zawieszenie wykonania kary – zatarcie skazania</vt:lpstr>
      <vt:lpstr>Warunkowe zawieszenie wykonania kary – z orzecznictwa</vt:lpstr>
      <vt:lpstr>Warunkowe przedterminowe zwolnienie z odbycia reszty kary</vt:lpstr>
      <vt:lpstr>Warunkowe przedterminowe zwolnienie – przesłanki</vt:lpstr>
      <vt:lpstr>Prezentacja programu PowerPoint</vt:lpstr>
      <vt:lpstr>Prezentacja programu PowerPoint</vt:lpstr>
      <vt:lpstr>Prezentacja programu PowerPoint</vt:lpstr>
      <vt:lpstr>Warunkowe przedterminowe zwolnienie – okres próby, ponowne warunkowe zwolnienie, uznanie kary za odbytą</vt:lpstr>
      <vt:lpstr>Warunkowe przedterminowe zwolnienie – okres próby, ponowne warunkowe zwolnienie, uznanie kary za odbytą</vt:lpstr>
      <vt:lpstr>Odwołanie warunkowego przedterminowego zwolnienia – art. 160 k.k.w.</vt:lpstr>
      <vt:lpstr>Warunkowe przedterminowe zwolnienie z odbycia reszty kary – z orzecznictwa</vt:lpstr>
      <vt:lpstr>Prezentacja programu PowerPoint</vt:lpstr>
      <vt:lpstr>Prezentacja programu PowerPoint</vt:lpstr>
      <vt:lpstr>Warunkowe przedterminowe zwolnienie z odbycia reszty kary – z orzecznictwa</vt:lpstr>
      <vt:lpstr>Prezentacja programu PowerPoint</vt:lpstr>
      <vt:lpstr>Prezentacja programu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Katarzyna Piątkowska</dc:creator>
  <cp:lastModifiedBy>Katarzyna Piątkowska</cp:lastModifiedBy>
  <cp:revision>53</cp:revision>
  <dcterms:created xsi:type="dcterms:W3CDTF">2018-03-21T14:40:21Z</dcterms:created>
  <dcterms:modified xsi:type="dcterms:W3CDTF">2019-04-16T11:47:24Z</dcterms:modified>
</cp:coreProperties>
</file>