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9" r:id="rId13"/>
    <p:sldId id="290" r:id="rId14"/>
    <p:sldId id="268" r:id="rId15"/>
    <p:sldId id="292" r:id="rId16"/>
    <p:sldId id="269" r:id="rId17"/>
    <p:sldId id="270" r:id="rId18"/>
    <p:sldId id="271" r:id="rId19"/>
    <p:sldId id="272" r:id="rId20"/>
    <p:sldId id="273" r:id="rId21"/>
    <p:sldId id="277" r:id="rId22"/>
    <p:sldId id="274" r:id="rId23"/>
    <p:sldId id="275" r:id="rId24"/>
    <p:sldId id="276" r:id="rId25"/>
    <p:sldId id="279" r:id="rId26"/>
    <p:sldId id="280" r:id="rId27"/>
    <p:sldId id="281" r:id="rId28"/>
    <p:sldId id="282" r:id="rId29"/>
    <p:sldId id="283" r:id="rId30"/>
    <p:sldId id="284" r:id="rId31"/>
    <p:sldId id="285" r:id="rId32"/>
    <p:sldId id="286" r:id="rId33"/>
    <p:sldId id="287" r:id="rId34"/>
    <p:sldId id="278" r:id="rId35"/>
    <p:sldId id="293"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C4F0D-84CA-4235-9C26-7BA2E492EC8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344FA6A5-76B7-4D22-8B77-4F9DA6D6AD1C}">
      <dgm:prSet phldrT="[Tekst]"/>
      <dgm:spPr/>
      <dgm:t>
        <a:bodyPr/>
        <a:lstStyle/>
        <a:p>
          <a:r>
            <a:rPr lang="pl-PL" dirty="0"/>
            <a:t>Gruntowe</a:t>
          </a:r>
        </a:p>
      </dgm:t>
    </dgm:pt>
    <dgm:pt modelId="{E110952C-A245-40CB-B038-062C7409A4D0}" type="parTrans" cxnId="{7B137ABB-9E24-4084-B5D5-0152EBFF4096}">
      <dgm:prSet/>
      <dgm:spPr/>
      <dgm:t>
        <a:bodyPr/>
        <a:lstStyle/>
        <a:p>
          <a:endParaRPr lang="pl-PL"/>
        </a:p>
      </dgm:t>
    </dgm:pt>
    <dgm:pt modelId="{46E48D14-4658-46A9-BB92-F6331222A40C}" type="sibTrans" cxnId="{7B137ABB-9E24-4084-B5D5-0152EBFF4096}">
      <dgm:prSet/>
      <dgm:spPr/>
      <dgm:t>
        <a:bodyPr/>
        <a:lstStyle/>
        <a:p>
          <a:endParaRPr lang="pl-PL"/>
        </a:p>
      </dgm:t>
    </dgm:pt>
    <dgm:pt modelId="{7394DBA9-FC24-4F2A-B2E3-CF9E808DC50C}">
      <dgm:prSet phldrT="[Tekst]"/>
      <dgm:spPr/>
      <dgm:t>
        <a:bodyPr/>
        <a:lstStyle/>
        <a:p>
          <a:r>
            <a:rPr lang="pl-PL" dirty="0"/>
            <a:t>Lokalowe</a:t>
          </a:r>
        </a:p>
      </dgm:t>
    </dgm:pt>
    <dgm:pt modelId="{056D21B3-7A35-4006-85E4-D3BF69204314}" type="parTrans" cxnId="{2A860C20-919F-4CD5-9186-2EB4175DEAEE}">
      <dgm:prSet/>
      <dgm:spPr/>
      <dgm:t>
        <a:bodyPr/>
        <a:lstStyle/>
        <a:p>
          <a:endParaRPr lang="pl-PL"/>
        </a:p>
      </dgm:t>
    </dgm:pt>
    <dgm:pt modelId="{E2EE8E8F-BE43-419D-BC49-76FAC2FBD750}" type="sibTrans" cxnId="{2A860C20-919F-4CD5-9186-2EB4175DEAEE}">
      <dgm:prSet/>
      <dgm:spPr/>
      <dgm:t>
        <a:bodyPr/>
        <a:lstStyle/>
        <a:p>
          <a:endParaRPr lang="pl-PL"/>
        </a:p>
      </dgm:t>
    </dgm:pt>
    <dgm:pt modelId="{D5BDA68E-F7E9-4B24-A4D9-2A35A677915E}">
      <dgm:prSet phldrT="[Tekst]"/>
      <dgm:spPr/>
      <dgm:t>
        <a:bodyPr/>
        <a:lstStyle/>
        <a:p>
          <a:r>
            <a:rPr lang="pl-PL" dirty="0"/>
            <a:t>Budynkowe</a:t>
          </a:r>
        </a:p>
      </dgm:t>
    </dgm:pt>
    <dgm:pt modelId="{DD55BF0C-6697-40D1-A991-40AFEE8D3A92}" type="sibTrans" cxnId="{F00E050B-9FC5-4F87-965F-82526D31545A}">
      <dgm:prSet/>
      <dgm:spPr/>
      <dgm:t>
        <a:bodyPr/>
        <a:lstStyle/>
        <a:p>
          <a:endParaRPr lang="pl-PL"/>
        </a:p>
      </dgm:t>
    </dgm:pt>
    <dgm:pt modelId="{BCA59BA3-6AE8-4483-8335-F232967FB10C}" type="parTrans" cxnId="{F00E050B-9FC5-4F87-965F-82526D31545A}">
      <dgm:prSet/>
      <dgm:spPr/>
      <dgm:t>
        <a:bodyPr/>
        <a:lstStyle/>
        <a:p>
          <a:endParaRPr lang="pl-PL"/>
        </a:p>
      </dgm:t>
    </dgm:pt>
    <dgm:pt modelId="{FCA532B9-2CF8-4434-9E4D-DE7F4AD67C7E}" type="pres">
      <dgm:prSet presAssocID="{F87C4F0D-84CA-4235-9C26-7BA2E492EC80}" presName="linear" presStyleCnt="0">
        <dgm:presLayoutVars>
          <dgm:dir/>
          <dgm:animLvl val="lvl"/>
          <dgm:resizeHandles val="exact"/>
        </dgm:presLayoutVars>
      </dgm:prSet>
      <dgm:spPr/>
    </dgm:pt>
    <dgm:pt modelId="{61BCD014-193E-4328-9ABB-20735895D16E}" type="pres">
      <dgm:prSet presAssocID="{344FA6A5-76B7-4D22-8B77-4F9DA6D6AD1C}" presName="parentLin" presStyleCnt="0"/>
      <dgm:spPr/>
    </dgm:pt>
    <dgm:pt modelId="{8A6CE560-B2CC-4859-89FB-2F3BFF5103EB}" type="pres">
      <dgm:prSet presAssocID="{344FA6A5-76B7-4D22-8B77-4F9DA6D6AD1C}" presName="parentLeftMargin" presStyleLbl="node1" presStyleIdx="0" presStyleCnt="3"/>
      <dgm:spPr/>
    </dgm:pt>
    <dgm:pt modelId="{59A1E06F-E926-44BF-8DE6-EFF21345E3E7}" type="pres">
      <dgm:prSet presAssocID="{344FA6A5-76B7-4D22-8B77-4F9DA6D6AD1C}" presName="parentText" presStyleLbl="node1" presStyleIdx="0" presStyleCnt="3">
        <dgm:presLayoutVars>
          <dgm:chMax val="0"/>
          <dgm:bulletEnabled val="1"/>
        </dgm:presLayoutVars>
      </dgm:prSet>
      <dgm:spPr/>
    </dgm:pt>
    <dgm:pt modelId="{EEF9665C-0CB4-4A6D-8AAD-F83C40B6D292}" type="pres">
      <dgm:prSet presAssocID="{344FA6A5-76B7-4D22-8B77-4F9DA6D6AD1C}" presName="negativeSpace" presStyleCnt="0"/>
      <dgm:spPr/>
    </dgm:pt>
    <dgm:pt modelId="{6AE70B93-D665-4E6A-A880-7B7CF1E90265}" type="pres">
      <dgm:prSet presAssocID="{344FA6A5-76B7-4D22-8B77-4F9DA6D6AD1C}" presName="childText" presStyleLbl="conFgAcc1" presStyleIdx="0" presStyleCnt="3">
        <dgm:presLayoutVars>
          <dgm:bulletEnabled val="1"/>
        </dgm:presLayoutVars>
      </dgm:prSet>
      <dgm:spPr/>
    </dgm:pt>
    <dgm:pt modelId="{12844DD1-FB89-45AE-A9EE-DFEAD1A93EEB}" type="pres">
      <dgm:prSet presAssocID="{46E48D14-4658-46A9-BB92-F6331222A40C}" presName="spaceBetweenRectangles" presStyleCnt="0"/>
      <dgm:spPr/>
    </dgm:pt>
    <dgm:pt modelId="{2B29726E-157D-46DB-A567-CD7013D3DA92}" type="pres">
      <dgm:prSet presAssocID="{D5BDA68E-F7E9-4B24-A4D9-2A35A677915E}" presName="parentLin" presStyleCnt="0"/>
      <dgm:spPr/>
    </dgm:pt>
    <dgm:pt modelId="{C6D14452-07FC-4EA4-B286-5ACB5A3A95B6}" type="pres">
      <dgm:prSet presAssocID="{D5BDA68E-F7E9-4B24-A4D9-2A35A677915E}" presName="parentLeftMargin" presStyleLbl="node1" presStyleIdx="0" presStyleCnt="3"/>
      <dgm:spPr/>
    </dgm:pt>
    <dgm:pt modelId="{C1909D6C-63C2-4B69-8105-6E34D9095AC6}" type="pres">
      <dgm:prSet presAssocID="{D5BDA68E-F7E9-4B24-A4D9-2A35A677915E}" presName="parentText" presStyleLbl="node1" presStyleIdx="1" presStyleCnt="3" custLinFactNeighborX="1847">
        <dgm:presLayoutVars>
          <dgm:chMax val="0"/>
          <dgm:bulletEnabled val="1"/>
        </dgm:presLayoutVars>
      </dgm:prSet>
      <dgm:spPr/>
    </dgm:pt>
    <dgm:pt modelId="{CCEE6F09-80A5-401D-A040-56E0BEEA622E}" type="pres">
      <dgm:prSet presAssocID="{D5BDA68E-F7E9-4B24-A4D9-2A35A677915E}" presName="negativeSpace" presStyleCnt="0"/>
      <dgm:spPr/>
    </dgm:pt>
    <dgm:pt modelId="{A2E5113B-8C9A-4941-8A4C-6CF5FF30571F}" type="pres">
      <dgm:prSet presAssocID="{D5BDA68E-F7E9-4B24-A4D9-2A35A677915E}" presName="childText" presStyleLbl="conFgAcc1" presStyleIdx="1" presStyleCnt="3">
        <dgm:presLayoutVars>
          <dgm:bulletEnabled val="1"/>
        </dgm:presLayoutVars>
      </dgm:prSet>
      <dgm:spPr/>
    </dgm:pt>
    <dgm:pt modelId="{91920534-385A-4AB4-ACB0-BFD511A6997F}" type="pres">
      <dgm:prSet presAssocID="{DD55BF0C-6697-40D1-A991-40AFEE8D3A92}" presName="spaceBetweenRectangles" presStyleCnt="0"/>
      <dgm:spPr/>
    </dgm:pt>
    <dgm:pt modelId="{DA212451-9402-420F-93D4-47FC22F3753A}" type="pres">
      <dgm:prSet presAssocID="{7394DBA9-FC24-4F2A-B2E3-CF9E808DC50C}" presName="parentLin" presStyleCnt="0"/>
      <dgm:spPr/>
    </dgm:pt>
    <dgm:pt modelId="{F26572E9-6935-4261-B44C-CC0FA413F2D5}" type="pres">
      <dgm:prSet presAssocID="{7394DBA9-FC24-4F2A-B2E3-CF9E808DC50C}" presName="parentLeftMargin" presStyleLbl="node1" presStyleIdx="1" presStyleCnt="3"/>
      <dgm:spPr/>
    </dgm:pt>
    <dgm:pt modelId="{1BB93726-4B92-4A61-BAC4-1391AC790AFD}" type="pres">
      <dgm:prSet presAssocID="{7394DBA9-FC24-4F2A-B2E3-CF9E808DC50C}" presName="parentText" presStyleLbl="node1" presStyleIdx="2" presStyleCnt="3">
        <dgm:presLayoutVars>
          <dgm:chMax val="0"/>
          <dgm:bulletEnabled val="1"/>
        </dgm:presLayoutVars>
      </dgm:prSet>
      <dgm:spPr/>
    </dgm:pt>
    <dgm:pt modelId="{E4ABCC4C-1AFA-43D7-A949-08D97615E10E}" type="pres">
      <dgm:prSet presAssocID="{7394DBA9-FC24-4F2A-B2E3-CF9E808DC50C}" presName="negativeSpace" presStyleCnt="0"/>
      <dgm:spPr/>
    </dgm:pt>
    <dgm:pt modelId="{45A0B7A7-FA7A-4191-8F71-237E9941282E}" type="pres">
      <dgm:prSet presAssocID="{7394DBA9-FC24-4F2A-B2E3-CF9E808DC50C}" presName="childText" presStyleLbl="conFgAcc1" presStyleIdx="2" presStyleCnt="3">
        <dgm:presLayoutVars>
          <dgm:bulletEnabled val="1"/>
        </dgm:presLayoutVars>
      </dgm:prSet>
      <dgm:spPr/>
    </dgm:pt>
  </dgm:ptLst>
  <dgm:cxnLst>
    <dgm:cxn modelId="{56820106-865D-4832-9CB5-829D902CAEBF}" type="presOf" srcId="{7394DBA9-FC24-4F2A-B2E3-CF9E808DC50C}" destId="{F26572E9-6935-4261-B44C-CC0FA413F2D5}" srcOrd="0" destOrd="0" presId="urn:microsoft.com/office/officeart/2005/8/layout/list1"/>
    <dgm:cxn modelId="{F00E050B-9FC5-4F87-965F-82526D31545A}" srcId="{F87C4F0D-84CA-4235-9C26-7BA2E492EC80}" destId="{D5BDA68E-F7E9-4B24-A4D9-2A35A677915E}" srcOrd="1" destOrd="0" parTransId="{BCA59BA3-6AE8-4483-8335-F232967FB10C}" sibTransId="{DD55BF0C-6697-40D1-A991-40AFEE8D3A92}"/>
    <dgm:cxn modelId="{2A860C20-919F-4CD5-9186-2EB4175DEAEE}" srcId="{F87C4F0D-84CA-4235-9C26-7BA2E492EC80}" destId="{7394DBA9-FC24-4F2A-B2E3-CF9E808DC50C}" srcOrd="2" destOrd="0" parTransId="{056D21B3-7A35-4006-85E4-D3BF69204314}" sibTransId="{E2EE8E8F-BE43-419D-BC49-76FAC2FBD750}"/>
    <dgm:cxn modelId="{3E92C07E-55D7-4C6B-9CAF-5ABDC399082D}" type="presOf" srcId="{344FA6A5-76B7-4D22-8B77-4F9DA6D6AD1C}" destId="{8A6CE560-B2CC-4859-89FB-2F3BFF5103EB}" srcOrd="0" destOrd="0" presId="urn:microsoft.com/office/officeart/2005/8/layout/list1"/>
    <dgm:cxn modelId="{7B137ABB-9E24-4084-B5D5-0152EBFF4096}" srcId="{F87C4F0D-84CA-4235-9C26-7BA2E492EC80}" destId="{344FA6A5-76B7-4D22-8B77-4F9DA6D6AD1C}" srcOrd="0" destOrd="0" parTransId="{E110952C-A245-40CB-B038-062C7409A4D0}" sibTransId="{46E48D14-4658-46A9-BB92-F6331222A40C}"/>
    <dgm:cxn modelId="{134798BC-91A5-4394-BE57-1CB2BBEABDF3}" type="presOf" srcId="{7394DBA9-FC24-4F2A-B2E3-CF9E808DC50C}" destId="{1BB93726-4B92-4A61-BAC4-1391AC790AFD}" srcOrd="1" destOrd="0" presId="urn:microsoft.com/office/officeart/2005/8/layout/list1"/>
    <dgm:cxn modelId="{6E034CC1-5145-426B-BA1E-70554A292451}" type="presOf" srcId="{D5BDA68E-F7E9-4B24-A4D9-2A35A677915E}" destId="{C1909D6C-63C2-4B69-8105-6E34D9095AC6}" srcOrd="1" destOrd="0" presId="urn:microsoft.com/office/officeart/2005/8/layout/list1"/>
    <dgm:cxn modelId="{F99972C7-201C-412B-AEF3-5221AFC46BFC}" type="presOf" srcId="{344FA6A5-76B7-4D22-8B77-4F9DA6D6AD1C}" destId="{59A1E06F-E926-44BF-8DE6-EFF21345E3E7}" srcOrd="1" destOrd="0" presId="urn:microsoft.com/office/officeart/2005/8/layout/list1"/>
    <dgm:cxn modelId="{647CFAE9-3BDD-4A80-BB26-0A7F9C27DC1E}" type="presOf" srcId="{D5BDA68E-F7E9-4B24-A4D9-2A35A677915E}" destId="{C6D14452-07FC-4EA4-B286-5ACB5A3A95B6}" srcOrd="0" destOrd="0" presId="urn:microsoft.com/office/officeart/2005/8/layout/list1"/>
    <dgm:cxn modelId="{B4C84AEB-6210-4CEB-BC85-B63855F9A484}" type="presOf" srcId="{F87C4F0D-84CA-4235-9C26-7BA2E492EC80}" destId="{FCA532B9-2CF8-4434-9E4D-DE7F4AD67C7E}" srcOrd="0" destOrd="0" presId="urn:microsoft.com/office/officeart/2005/8/layout/list1"/>
    <dgm:cxn modelId="{682E1F79-2CA3-4F09-9939-EC9852122B3E}" type="presParOf" srcId="{FCA532B9-2CF8-4434-9E4D-DE7F4AD67C7E}" destId="{61BCD014-193E-4328-9ABB-20735895D16E}" srcOrd="0" destOrd="0" presId="urn:microsoft.com/office/officeart/2005/8/layout/list1"/>
    <dgm:cxn modelId="{EF744F73-ED1B-4AE6-B641-5F27C35DBCC7}" type="presParOf" srcId="{61BCD014-193E-4328-9ABB-20735895D16E}" destId="{8A6CE560-B2CC-4859-89FB-2F3BFF5103EB}" srcOrd="0" destOrd="0" presId="urn:microsoft.com/office/officeart/2005/8/layout/list1"/>
    <dgm:cxn modelId="{58020216-0DCE-404E-9538-58DC795BD1A7}" type="presParOf" srcId="{61BCD014-193E-4328-9ABB-20735895D16E}" destId="{59A1E06F-E926-44BF-8DE6-EFF21345E3E7}" srcOrd="1" destOrd="0" presId="urn:microsoft.com/office/officeart/2005/8/layout/list1"/>
    <dgm:cxn modelId="{56B14C6A-FD1F-4556-BDE7-60B907FEFB9C}" type="presParOf" srcId="{FCA532B9-2CF8-4434-9E4D-DE7F4AD67C7E}" destId="{EEF9665C-0CB4-4A6D-8AAD-F83C40B6D292}" srcOrd="1" destOrd="0" presId="urn:microsoft.com/office/officeart/2005/8/layout/list1"/>
    <dgm:cxn modelId="{DCB35124-3BB6-4C9F-A16E-869324C43A44}" type="presParOf" srcId="{FCA532B9-2CF8-4434-9E4D-DE7F4AD67C7E}" destId="{6AE70B93-D665-4E6A-A880-7B7CF1E90265}" srcOrd="2" destOrd="0" presId="urn:microsoft.com/office/officeart/2005/8/layout/list1"/>
    <dgm:cxn modelId="{6C2BF8C9-6A92-461D-A361-5C8E05537443}" type="presParOf" srcId="{FCA532B9-2CF8-4434-9E4D-DE7F4AD67C7E}" destId="{12844DD1-FB89-45AE-A9EE-DFEAD1A93EEB}" srcOrd="3" destOrd="0" presId="urn:microsoft.com/office/officeart/2005/8/layout/list1"/>
    <dgm:cxn modelId="{847670CE-6F04-468B-ADE6-25ACF1BE929C}" type="presParOf" srcId="{FCA532B9-2CF8-4434-9E4D-DE7F4AD67C7E}" destId="{2B29726E-157D-46DB-A567-CD7013D3DA92}" srcOrd="4" destOrd="0" presId="urn:microsoft.com/office/officeart/2005/8/layout/list1"/>
    <dgm:cxn modelId="{B45AB000-A3EF-42E6-B5A9-E17891BCD569}" type="presParOf" srcId="{2B29726E-157D-46DB-A567-CD7013D3DA92}" destId="{C6D14452-07FC-4EA4-B286-5ACB5A3A95B6}" srcOrd="0" destOrd="0" presId="urn:microsoft.com/office/officeart/2005/8/layout/list1"/>
    <dgm:cxn modelId="{D0BD6838-D06E-4768-A984-9BA2FEFEAB1C}" type="presParOf" srcId="{2B29726E-157D-46DB-A567-CD7013D3DA92}" destId="{C1909D6C-63C2-4B69-8105-6E34D9095AC6}" srcOrd="1" destOrd="0" presId="urn:microsoft.com/office/officeart/2005/8/layout/list1"/>
    <dgm:cxn modelId="{66CFD993-3E70-44EC-9487-0BA2E9B617A6}" type="presParOf" srcId="{FCA532B9-2CF8-4434-9E4D-DE7F4AD67C7E}" destId="{CCEE6F09-80A5-401D-A040-56E0BEEA622E}" srcOrd="5" destOrd="0" presId="urn:microsoft.com/office/officeart/2005/8/layout/list1"/>
    <dgm:cxn modelId="{520CD06B-AFB3-4948-9EDE-0E672C36A9B2}" type="presParOf" srcId="{FCA532B9-2CF8-4434-9E4D-DE7F4AD67C7E}" destId="{A2E5113B-8C9A-4941-8A4C-6CF5FF30571F}" srcOrd="6" destOrd="0" presId="urn:microsoft.com/office/officeart/2005/8/layout/list1"/>
    <dgm:cxn modelId="{ABC15350-7EE5-4BE6-A123-363FF9147C7A}" type="presParOf" srcId="{FCA532B9-2CF8-4434-9E4D-DE7F4AD67C7E}" destId="{91920534-385A-4AB4-ACB0-BFD511A6997F}" srcOrd="7" destOrd="0" presId="urn:microsoft.com/office/officeart/2005/8/layout/list1"/>
    <dgm:cxn modelId="{7AA8BDB8-67A6-49CE-8E30-092F5FA4EFC6}" type="presParOf" srcId="{FCA532B9-2CF8-4434-9E4D-DE7F4AD67C7E}" destId="{DA212451-9402-420F-93D4-47FC22F3753A}" srcOrd="8" destOrd="0" presId="urn:microsoft.com/office/officeart/2005/8/layout/list1"/>
    <dgm:cxn modelId="{33613BBD-B4CE-4300-B0F6-BDF6E3CDF46D}" type="presParOf" srcId="{DA212451-9402-420F-93D4-47FC22F3753A}" destId="{F26572E9-6935-4261-B44C-CC0FA413F2D5}" srcOrd="0" destOrd="0" presId="urn:microsoft.com/office/officeart/2005/8/layout/list1"/>
    <dgm:cxn modelId="{4E950127-8EBC-4C5C-AEE0-4E3F2DCA7664}" type="presParOf" srcId="{DA212451-9402-420F-93D4-47FC22F3753A}" destId="{1BB93726-4B92-4A61-BAC4-1391AC790AFD}" srcOrd="1" destOrd="0" presId="urn:microsoft.com/office/officeart/2005/8/layout/list1"/>
    <dgm:cxn modelId="{16F97800-96D5-44FE-AF34-A1C549856F7A}" type="presParOf" srcId="{FCA532B9-2CF8-4434-9E4D-DE7F4AD67C7E}" destId="{E4ABCC4C-1AFA-43D7-A949-08D97615E10E}" srcOrd="9" destOrd="0" presId="urn:microsoft.com/office/officeart/2005/8/layout/list1"/>
    <dgm:cxn modelId="{34773A99-B44E-48AD-B176-06AA9FC3D063}" type="presParOf" srcId="{FCA532B9-2CF8-4434-9E4D-DE7F4AD67C7E}" destId="{45A0B7A7-FA7A-4191-8F71-237E9941282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1E4463-7B66-4744-8148-2BC7FD3D97B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8618FC59-9CCB-4A7B-B806-94E9BA35E3FA}">
      <dgm:prSet phldrT="[Tekst]"/>
      <dgm:spPr/>
      <dgm:t>
        <a:bodyPr/>
        <a:lstStyle/>
        <a:p>
          <a:r>
            <a:rPr lang="pl-PL" dirty="0"/>
            <a:t>Nie związane trwale z gruntem</a:t>
          </a:r>
        </a:p>
      </dgm:t>
    </dgm:pt>
    <dgm:pt modelId="{9B30C4C0-7A35-4E56-998F-FC078AF8A096}" type="parTrans" cxnId="{78BCEA66-5143-4379-9D06-879550CE5F1B}">
      <dgm:prSet/>
      <dgm:spPr/>
      <dgm:t>
        <a:bodyPr/>
        <a:lstStyle/>
        <a:p>
          <a:endParaRPr lang="pl-PL"/>
        </a:p>
      </dgm:t>
    </dgm:pt>
    <dgm:pt modelId="{772539B6-808E-45C0-9714-BC3308F3A032}" type="sibTrans" cxnId="{78BCEA66-5143-4379-9D06-879550CE5F1B}">
      <dgm:prSet/>
      <dgm:spPr/>
      <dgm:t>
        <a:bodyPr/>
        <a:lstStyle/>
        <a:p>
          <a:endParaRPr lang="pl-PL"/>
        </a:p>
      </dgm:t>
    </dgm:pt>
    <dgm:pt modelId="{777F17C8-2992-4450-8D9E-C2FAE9D0E117}">
      <dgm:prSet phldrT="[Tekst]"/>
      <dgm:spPr/>
      <dgm:t>
        <a:bodyPr/>
        <a:lstStyle/>
        <a:p>
          <a:r>
            <a:rPr lang="pl-PL" dirty="0"/>
            <a:t>Np. kiosk</a:t>
          </a:r>
        </a:p>
      </dgm:t>
    </dgm:pt>
    <dgm:pt modelId="{EF347353-6574-4C65-8383-3A5DFD1183F7}" type="parTrans" cxnId="{9C7D3C27-D14A-4010-B2BF-5DDA6E9533FE}">
      <dgm:prSet/>
      <dgm:spPr/>
      <dgm:t>
        <a:bodyPr/>
        <a:lstStyle/>
        <a:p>
          <a:endParaRPr lang="pl-PL"/>
        </a:p>
      </dgm:t>
    </dgm:pt>
    <dgm:pt modelId="{A1B39AF7-737B-416A-86F9-AECD93621B35}" type="sibTrans" cxnId="{9C7D3C27-D14A-4010-B2BF-5DDA6E9533FE}">
      <dgm:prSet/>
      <dgm:spPr/>
      <dgm:t>
        <a:bodyPr/>
        <a:lstStyle/>
        <a:p>
          <a:endParaRPr lang="pl-PL"/>
        </a:p>
      </dgm:t>
    </dgm:pt>
    <dgm:pt modelId="{EB0DA9CF-9D1E-40A0-AE5B-475F16B600A5}">
      <dgm:prSet phldrT="[Tekst]"/>
      <dgm:spPr/>
      <dgm:t>
        <a:bodyPr/>
        <a:lstStyle/>
        <a:p>
          <a:r>
            <a:rPr lang="pl-PL" dirty="0"/>
            <a:t>ruchomości</a:t>
          </a:r>
        </a:p>
      </dgm:t>
    </dgm:pt>
    <dgm:pt modelId="{6B2911D1-1A26-486A-93DA-8C58F456AF72}" type="parTrans" cxnId="{D8FD2427-7D62-40EA-BD97-8FB75DD2094F}">
      <dgm:prSet/>
      <dgm:spPr/>
      <dgm:t>
        <a:bodyPr/>
        <a:lstStyle/>
        <a:p>
          <a:endParaRPr lang="pl-PL"/>
        </a:p>
      </dgm:t>
    </dgm:pt>
    <dgm:pt modelId="{20E523F7-19E4-45B4-BF9C-7FD1FF20C0E8}" type="sibTrans" cxnId="{D8FD2427-7D62-40EA-BD97-8FB75DD2094F}">
      <dgm:prSet/>
      <dgm:spPr/>
      <dgm:t>
        <a:bodyPr/>
        <a:lstStyle/>
        <a:p>
          <a:endParaRPr lang="pl-PL"/>
        </a:p>
      </dgm:t>
    </dgm:pt>
    <dgm:pt modelId="{8D3E6CD9-618C-44FE-B726-03BE92E93AB4}">
      <dgm:prSet phldrT="[Tekst]"/>
      <dgm:spPr/>
      <dgm:t>
        <a:bodyPr/>
        <a:lstStyle/>
        <a:p>
          <a:r>
            <a:rPr lang="pl-PL" dirty="0"/>
            <a:t>Związane trwale z gruntem</a:t>
          </a:r>
        </a:p>
      </dgm:t>
    </dgm:pt>
    <dgm:pt modelId="{3E194909-F931-407C-92B5-7C48E17B6B9D}" type="parTrans" cxnId="{ECBDEC29-FB31-497F-BDBA-50367E29221F}">
      <dgm:prSet/>
      <dgm:spPr/>
      <dgm:t>
        <a:bodyPr/>
        <a:lstStyle/>
        <a:p>
          <a:endParaRPr lang="pl-PL"/>
        </a:p>
      </dgm:t>
    </dgm:pt>
    <dgm:pt modelId="{58B9636C-31E6-4529-A029-6C804B7F8D76}" type="sibTrans" cxnId="{ECBDEC29-FB31-497F-BDBA-50367E29221F}">
      <dgm:prSet/>
      <dgm:spPr/>
      <dgm:t>
        <a:bodyPr/>
        <a:lstStyle/>
        <a:p>
          <a:endParaRPr lang="pl-PL"/>
        </a:p>
      </dgm:t>
    </dgm:pt>
    <dgm:pt modelId="{1BCA5396-8067-435B-A16C-133ACA80CA17}">
      <dgm:prSet phldrT="[Tekst]"/>
      <dgm:spPr/>
      <dgm:t>
        <a:bodyPr/>
        <a:lstStyle/>
        <a:p>
          <a:r>
            <a:rPr lang="pl-PL" dirty="0"/>
            <a:t>Zasada: </a:t>
          </a:r>
          <a:r>
            <a:rPr lang="pl-PL" dirty="0" err="1"/>
            <a:t>superficies</a:t>
          </a:r>
          <a:r>
            <a:rPr lang="pl-PL" dirty="0"/>
            <a:t> solo </a:t>
          </a:r>
          <a:r>
            <a:rPr lang="pl-PL" dirty="0" err="1"/>
            <a:t>cedit</a:t>
          </a:r>
          <a:endParaRPr lang="pl-PL" dirty="0"/>
        </a:p>
      </dgm:t>
    </dgm:pt>
    <dgm:pt modelId="{9E2689A1-E197-4A16-9E9F-62A85201A4CF}" type="parTrans" cxnId="{70319FDC-7E37-4E08-A3D0-7151DB1CA30F}">
      <dgm:prSet/>
      <dgm:spPr/>
      <dgm:t>
        <a:bodyPr/>
        <a:lstStyle/>
        <a:p>
          <a:endParaRPr lang="pl-PL"/>
        </a:p>
      </dgm:t>
    </dgm:pt>
    <dgm:pt modelId="{E445C36F-6989-419C-978D-B16A90C59322}" type="sibTrans" cxnId="{70319FDC-7E37-4E08-A3D0-7151DB1CA30F}">
      <dgm:prSet/>
      <dgm:spPr/>
      <dgm:t>
        <a:bodyPr/>
        <a:lstStyle/>
        <a:p>
          <a:endParaRPr lang="pl-PL"/>
        </a:p>
      </dgm:t>
    </dgm:pt>
    <dgm:pt modelId="{71FB4D13-5DF7-427E-B291-84F1EC7018D4}">
      <dgm:prSet phldrT="[Tekst]"/>
      <dgm:spPr/>
      <dgm:t>
        <a:bodyPr/>
        <a:lstStyle/>
        <a:p>
          <a:r>
            <a:rPr lang="pl-PL" dirty="0"/>
            <a:t>Wyjątek: odrębny przedmiot własności na podstawie szczególnych przepisów np. 235 KC</a:t>
          </a:r>
        </a:p>
      </dgm:t>
    </dgm:pt>
    <dgm:pt modelId="{B4C8BC3A-EFC7-499C-871E-1770419DF5F8}" type="parTrans" cxnId="{C8159680-43DF-447E-BE03-9B3AC9EB6E96}">
      <dgm:prSet/>
      <dgm:spPr/>
      <dgm:t>
        <a:bodyPr/>
        <a:lstStyle/>
        <a:p>
          <a:endParaRPr lang="pl-PL"/>
        </a:p>
      </dgm:t>
    </dgm:pt>
    <dgm:pt modelId="{B95CC4B2-D70C-43B7-9D5F-4BC08FDBAD1E}" type="sibTrans" cxnId="{C8159680-43DF-447E-BE03-9B3AC9EB6E96}">
      <dgm:prSet/>
      <dgm:spPr/>
      <dgm:t>
        <a:bodyPr/>
        <a:lstStyle/>
        <a:p>
          <a:endParaRPr lang="pl-PL"/>
        </a:p>
      </dgm:t>
    </dgm:pt>
    <dgm:pt modelId="{9D0F0A7F-6FB8-4DE3-8736-2F094DC4F259}" type="pres">
      <dgm:prSet presAssocID="{B41E4463-7B66-4744-8148-2BC7FD3D97B5}" presName="Name0" presStyleCnt="0">
        <dgm:presLayoutVars>
          <dgm:dir/>
          <dgm:animLvl val="lvl"/>
          <dgm:resizeHandles val="exact"/>
        </dgm:presLayoutVars>
      </dgm:prSet>
      <dgm:spPr/>
    </dgm:pt>
    <dgm:pt modelId="{F20A554D-4230-4B42-8B50-DA0FC4AF542F}" type="pres">
      <dgm:prSet presAssocID="{8618FC59-9CCB-4A7B-B806-94E9BA35E3FA}" presName="linNode" presStyleCnt="0"/>
      <dgm:spPr/>
    </dgm:pt>
    <dgm:pt modelId="{159BFD59-4C61-45DE-8AC7-8FF1034EF1C7}" type="pres">
      <dgm:prSet presAssocID="{8618FC59-9CCB-4A7B-B806-94E9BA35E3FA}" presName="parentText" presStyleLbl="node1" presStyleIdx="0" presStyleCnt="2">
        <dgm:presLayoutVars>
          <dgm:chMax val="1"/>
          <dgm:bulletEnabled val="1"/>
        </dgm:presLayoutVars>
      </dgm:prSet>
      <dgm:spPr/>
    </dgm:pt>
    <dgm:pt modelId="{E32E38B3-2023-4CC0-B8EA-7A4D0BB12B1A}" type="pres">
      <dgm:prSet presAssocID="{8618FC59-9CCB-4A7B-B806-94E9BA35E3FA}" presName="descendantText" presStyleLbl="alignAccFollowNode1" presStyleIdx="0" presStyleCnt="2">
        <dgm:presLayoutVars>
          <dgm:bulletEnabled val="1"/>
        </dgm:presLayoutVars>
      </dgm:prSet>
      <dgm:spPr/>
    </dgm:pt>
    <dgm:pt modelId="{005E6169-5419-4CC8-87EC-4987E0051AFE}" type="pres">
      <dgm:prSet presAssocID="{772539B6-808E-45C0-9714-BC3308F3A032}" presName="sp" presStyleCnt="0"/>
      <dgm:spPr/>
    </dgm:pt>
    <dgm:pt modelId="{93449175-6FB1-4DC5-B1BF-BF25FEBA8453}" type="pres">
      <dgm:prSet presAssocID="{8D3E6CD9-618C-44FE-B726-03BE92E93AB4}" presName="linNode" presStyleCnt="0"/>
      <dgm:spPr/>
    </dgm:pt>
    <dgm:pt modelId="{4FE35F6E-9D8D-4FA8-B2AC-8327E22EF3DA}" type="pres">
      <dgm:prSet presAssocID="{8D3E6CD9-618C-44FE-B726-03BE92E93AB4}" presName="parentText" presStyleLbl="node1" presStyleIdx="1" presStyleCnt="2">
        <dgm:presLayoutVars>
          <dgm:chMax val="1"/>
          <dgm:bulletEnabled val="1"/>
        </dgm:presLayoutVars>
      </dgm:prSet>
      <dgm:spPr/>
    </dgm:pt>
    <dgm:pt modelId="{FB55E90D-8B02-445B-A77D-2635D06CA0B3}" type="pres">
      <dgm:prSet presAssocID="{8D3E6CD9-618C-44FE-B726-03BE92E93AB4}" presName="descendantText" presStyleLbl="alignAccFollowNode1" presStyleIdx="1" presStyleCnt="2">
        <dgm:presLayoutVars>
          <dgm:bulletEnabled val="1"/>
        </dgm:presLayoutVars>
      </dgm:prSet>
      <dgm:spPr/>
    </dgm:pt>
  </dgm:ptLst>
  <dgm:cxnLst>
    <dgm:cxn modelId="{1E1D4D16-A28A-4888-AEC4-527FA5063491}" type="presOf" srcId="{1BCA5396-8067-435B-A16C-133ACA80CA17}" destId="{FB55E90D-8B02-445B-A77D-2635D06CA0B3}" srcOrd="0" destOrd="0" presId="urn:microsoft.com/office/officeart/2005/8/layout/vList5"/>
    <dgm:cxn modelId="{D8FD2427-7D62-40EA-BD97-8FB75DD2094F}" srcId="{8618FC59-9CCB-4A7B-B806-94E9BA35E3FA}" destId="{EB0DA9CF-9D1E-40A0-AE5B-475F16B600A5}" srcOrd="1" destOrd="0" parTransId="{6B2911D1-1A26-486A-93DA-8C58F456AF72}" sibTransId="{20E523F7-19E4-45B4-BF9C-7FD1FF20C0E8}"/>
    <dgm:cxn modelId="{9C7D3C27-D14A-4010-B2BF-5DDA6E9533FE}" srcId="{8618FC59-9CCB-4A7B-B806-94E9BA35E3FA}" destId="{777F17C8-2992-4450-8D9E-C2FAE9D0E117}" srcOrd="0" destOrd="0" parTransId="{EF347353-6574-4C65-8383-3A5DFD1183F7}" sibTransId="{A1B39AF7-737B-416A-86F9-AECD93621B35}"/>
    <dgm:cxn modelId="{ECBDEC29-FB31-497F-BDBA-50367E29221F}" srcId="{B41E4463-7B66-4744-8148-2BC7FD3D97B5}" destId="{8D3E6CD9-618C-44FE-B726-03BE92E93AB4}" srcOrd="1" destOrd="0" parTransId="{3E194909-F931-407C-92B5-7C48E17B6B9D}" sibTransId="{58B9636C-31E6-4529-A029-6C804B7F8D76}"/>
    <dgm:cxn modelId="{3450C75C-039A-4CCC-85DC-4B8A9954FF47}" type="presOf" srcId="{EB0DA9CF-9D1E-40A0-AE5B-475F16B600A5}" destId="{E32E38B3-2023-4CC0-B8EA-7A4D0BB12B1A}" srcOrd="0" destOrd="1" presId="urn:microsoft.com/office/officeart/2005/8/layout/vList5"/>
    <dgm:cxn modelId="{78BCEA66-5143-4379-9D06-879550CE5F1B}" srcId="{B41E4463-7B66-4744-8148-2BC7FD3D97B5}" destId="{8618FC59-9CCB-4A7B-B806-94E9BA35E3FA}" srcOrd="0" destOrd="0" parTransId="{9B30C4C0-7A35-4E56-998F-FC078AF8A096}" sibTransId="{772539B6-808E-45C0-9714-BC3308F3A032}"/>
    <dgm:cxn modelId="{CF843D76-D982-44F2-B8B9-44567A15BD51}" type="presOf" srcId="{8618FC59-9CCB-4A7B-B806-94E9BA35E3FA}" destId="{159BFD59-4C61-45DE-8AC7-8FF1034EF1C7}" srcOrd="0" destOrd="0" presId="urn:microsoft.com/office/officeart/2005/8/layout/vList5"/>
    <dgm:cxn modelId="{C8159680-43DF-447E-BE03-9B3AC9EB6E96}" srcId="{8D3E6CD9-618C-44FE-B726-03BE92E93AB4}" destId="{71FB4D13-5DF7-427E-B291-84F1EC7018D4}" srcOrd="1" destOrd="0" parTransId="{B4C8BC3A-EFC7-499C-871E-1770419DF5F8}" sibTransId="{B95CC4B2-D70C-43B7-9D5F-4BC08FDBAD1E}"/>
    <dgm:cxn modelId="{BC3222A5-955F-4491-BE2B-1C6741B4921E}" type="presOf" srcId="{8D3E6CD9-618C-44FE-B726-03BE92E93AB4}" destId="{4FE35F6E-9D8D-4FA8-B2AC-8327E22EF3DA}" srcOrd="0" destOrd="0" presId="urn:microsoft.com/office/officeart/2005/8/layout/vList5"/>
    <dgm:cxn modelId="{B12CC9CA-649C-435E-B640-848281A68AB4}" type="presOf" srcId="{71FB4D13-5DF7-427E-B291-84F1EC7018D4}" destId="{FB55E90D-8B02-445B-A77D-2635D06CA0B3}" srcOrd="0" destOrd="1" presId="urn:microsoft.com/office/officeart/2005/8/layout/vList5"/>
    <dgm:cxn modelId="{70319FDC-7E37-4E08-A3D0-7151DB1CA30F}" srcId="{8D3E6CD9-618C-44FE-B726-03BE92E93AB4}" destId="{1BCA5396-8067-435B-A16C-133ACA80CA17}" srcOrd="0" destOrd="0" parTransId="{9E2689A1-E197-4A16-9E9F-62A85201A4CF}" sibTransId="{E445C36F-6989-419C-978D-B16A90C59322}"/>
    <dgm:cxn modelId="{C756D1E5-6C8C-428D-97CD-BE35568BF16E}" type="presOf" srcId="{B41E4463-7B66-4744-8148-2BC7FD3D97B5}" destId="{9D0F0A7F-6FB8-4DE3-8736-2F094DC4F259}" srcOrd="0" destOrd="0" presId="urn:microsoft.com/office/officeart/2005/8/layout/vList5"/>
    <dgm:cxn modelId="{04326EF7-3266-46F8-B7F8-69AF4AA790F8}" type="presOf" srcId="{777F17C8-2992-4450-8D9E-C2FAE9D0E117}" destId="{E32E38B3-2023-4CC0-B8EA-7A4D0BB12B1A}" srcOrd="0" destOrd="0" presId="urn:microsoft.com/office/officeart/2005/8/layout/vList5"/>
    <dgm:cxn modelId="{2BF4BD82-21DE-4492-9F16-D0C0A1EBFEA1}" type="presParOf" srcId="{9D0F0A7F-6FB8-4DE3-8736-2F094DC4F259}" destId="{F20A554D-4230-4B42-8B50-DA0FC4AF542F}" srcOrd="0" destOrd="0" presId="urn:microsoft.com/office/officeart/2005/8/layout/vList5"/>
    <dgm:cxn modelId="{E1D25857-6B8B-4475-815B-D60377D3077F}" type="presParOf" srcId="{F20A554D-4230-4B42-8B50-DA0FC4AF542F}" destId="{159BFD59-4C61-45DE-8AC7-8FF1034EF1C7}" srcOrd="0" destOrd="0" presId="urn:microsoft.com/office/officeart/2005/8/layout/vList5"/>
    <dgm:cxn modelId="{54988713-A8B9-437C-8927-5E219A3C15C2}" type="presParOf" srcId="{F20A554D-4230-4B42-8B50-DA0FC4AF542F}" destId="{E32E38B3-2023-4CC0-B8EA-7A4D0BB12B1A}" srcOrd="1" destOrd="0" presId="urn:microsoft.com/office/officeart/2005/8/layout/vList5"/>
    <dgm:cxn modelId="{1FBB4568-8DCA-4E65-AE41-C6D9452CFC7F}" type="presParOf" srcId="{9D0F0A7F-6FB8-4DE3-8736-2F094DC4F259}" destId="{005E6169-5419-4CC8-87EC-4987E0051AFE}" srcOrd="1" destOrd="0" presId="urn:microsoft.com/office/officeart/2005/8/layout/vList5"/>
    <dgm:cxn modelId="{2D28C7B6-70D8-4FCA-B524-049522BD9A31}" type="presParOf" srcId="{9D0F0A7F-6FB8-4DE3-8736-2F094DC4F259}" destId="{93449175-6FB1-4DC5-B1BF-BF25FEBA8453}" srcOrd="2" destOrd="0" presId="urn:microsoft.com/office/officeart/2005/8/layout/vList5"/>
    <dgm:cxn modelId="{AC547754-B9DA-4F41-9B80-2DDF1F6B7C8F}" type="presParOf" srcId="{93449175-6FB1-4DC5-B1BF-BF25FEBA8453}" destId="{4FE35F6E-9D8D-4FA8-B2AC-8327E22EF3DA}" srcOrd="0" destOrd="0" presId="urn:microsoft.com/office/officeart/2005/8/layout/vList5"/>
    <dgm:cxn modelId="{6E1B8093-B53C-47DC-80D8-D33274758AC0}" type="presParOf" srcId="{93449175-6FB1-4DC5-B1BF-BF25FEBA8453}" destId="{FB55E90D-8B02-445B-A77D-2635D06CA0B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F4E025-C447-4B23-85D8-F5E0A0D9A49F}"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pl-PL"/>
        </a:p>
      </dgm:t>
    </dgm:pt>
    <dgm:pt modelId="{567B0EDC-E7F8-4E5A-BF3D-4F5BBFD0D367}">
      <dgm:prSet phldrT="[Tekst]"/>
      <dgm:spPr/>
      <dgm:t>
        <a:bodyPr/>
        <a:lstStyle/>
        <a:p>
          <a:r>
            <a:rPr lang="pl-PL" dirty="0"/>
            <a:t>Co do gatunku</a:t>
          </a:r>
        </a:p>
      </dgm:t>
    </dgm:pt>
    <dgm:pt modelId="{F76D015A-333E-4BDE-80F6-261A4D8AE629}" type="parTrans" cxnId="{422CD5BC-08AA-440E-821E-9C0253EC303B}">
      <dgm:prSet/>
      <dgm:spPr/>
      <dgm:t>
        <a:bodyPr/>
        <a:lstStyle/>
        <a:p>
          <a:endParaRPr lang="pl-PL"/>
        </a:p>
      </dgm:t>
    </dgm:pt>
    <dgm:pt modelId="{71C26A38-3B46-4E64-9EFB-57CF68F80181}" type="sibTrans" cxnId="{422CD5BC-08AA-440E-821E-9C0253EC303B}">
      <dgm:prSet/>
      <dgm:spPr/>
      <dgm:t>
        <a:bodyPr/>
        <a:lstStyle/>
        <a:p>
          <a:endParaRPr lang="pl-PL"/>
        </a:p>
      </dgm:t>
    </dgm:pt>
    <dgm:pt modelId="{901F2E95-AC9D-4BFE-A6E9-A459BC0856EA}">
      <dgm:prSet phldrT="[Tekst]"/>
      <dgm:spPr/>
      <dgm:t>
        <a:bodyPr/>
        <a:lstStyle/>
        <a:p>
          <a:r>
            <a:rPr lang="pl-PL" dirty="0"/>
            <a:t>Cechy rodzajowe</a:t>
          </a:r>
        </a:p>
      </dgm:t>
    </dgm:pt>
    <dgm:pt modelId="{63A4A125-B4AB-42EE-9A19-F74EBBD4B083}" type="parTrans" cxnId="{53AE595F-F732-438C-B5C0-F49A486AA3B8}">
      <dgm:prSet/>
      <dgm:spPr/>
      <dgm:t>
        <a:bodyPr/>
        <a:lstStyle/>
        <a:p>
          <a:endParaRPr lang="pl-PL"/>
        </a:p>
      </dgm:t>
    </dgm:pt>
    <dgm:pt modelId="{D46741D9-C98C-4111-B864-07FE33B0A05A}" type="sibTrans" cxnId="{53AE595F-F732-438C-B5C0-F49A486AA3B8}">
      <dgm:prSet/>
      <dgm:spPr/>
      <dgm:t>
        <a:bodyPr/>
        <a:lstStyle/>
        <a:p>
          <a:endParaRPr lang="pl-PL"/>
        </a:p>
      </dgm:t>
    </dgm:pt>
    <dgm:pt modelId="{997BDB4E-A20D-4030-A851-A716C476782A}">
      <dgm:prSet phldrT="[Tekst]"/>
      <dgm:spPr/>
      <dgm:t>
        <a:bodyPr/>
        <a:lstStyle/>
        <a:p>
          <a:r>
            <a:rPr lang="pl-PL" dirty="0"/>
            <a:t>Wiele desygnatów</a:t>
          </a:r>
        </a:p>
      </dgm:t>
    </dgm:pt>
    <dgm:pt modelId="{51B65FC0-9FD1-4779-A1C7-DB311972DA5F}" type="parTrans" cxnId="{BE2D4CDA-16E7-4555-8082-29D79394AC23}">
      <dgm:prSet/>
      <dgm:spPr/>
      <dgm:t>
        <a:bodyPr/>
        <a:lstStyle/>
        <a:p>
          <a:endParaRPr lang="pl-PL"/>
        </a:p>
      </dgm:t>
    </dgm:pt>
    <dgm:pt modelId="{E0569D85-2DF2-4F8F-A0C7-46CAAE3AAF0D}" type="sibTrans" cxnId="{BE2D4CDA-16E7-4555-8082-29D79394AC23}">
      <dgm:prSet/>
      <dgm:spPr/>
      <dgm:t>
        <a:bodyPr/>
        <a:lstStyle/>
        <a:p>
          <a:endParaRPr lang="pl-PL"/>
        </a:p>
      </dgm:t>
    </dgm:pt>
    <dgm:pt modelId="{A3892D4F-0219-4A56-BAC2-B57A2B11F77B}">
      <dgm:prSet phldrT="[Tekst]"/>
      <dgm:spPr/>
      <dgm:t>
        <a:bodyPr/>
        <a:lstStyle/>
        <a:p>
          <a:r>
            <a:rPr lang="pl-PL" dirty="0"/>
            <a:t>Np. samochód osobowy</a:t>
          </a:r>
        </a:p>
      </dgm:t>
    </dgm:pt>
    <dgm:pt modelId="{523A8933-60B8-41DD-AA1F-1A7EE442F838}" type="parTrans" cxnId="{BDB32EBE-ADDA-45D9-88FA-7C8DB92764EA}">
      <dgm:prSet/>
      <dgm:spPr/>
      <dgm:t>
        <a:bodyPr/>
        <a:lstStyle/>
        <a:p>
          <a:endParaRPr lang="pl-PL"/>
        </a:p>
      </dgm:t>
    </dgm:pt>
    <dgm:pt modelId="{972F5238-77A4-4E3B-A041-81DFB65FADBD}" type="sibTrans" cxnId="{BDB32EBE-ADDA-45D9-88FA-7C8DB92764EA}">
      <dgm:prSet/>
      <dgm:spPr/>
      <dgm:t>
        <a:bodyPr/>
        <a:lstStyle/>
        <a:p>
          <a:endParaRPr lang="pl-PL"/>
        </a:p>
      </dgm:t>
    </dgm:pt>
    <dgm:pt modelId="{18FBA0D9-4579-4501-9F2B-5811F446BF9F}">
      <dgm:prSet phldrT="[Tekst]"/>
      <dgm:spPr/>
      <dgm:t>
        <a:bodyPr/>
        <a:lstStyle/>
        <a:p>
          <a:r>
            <a:rPr lang="pl-PL" dirty="0"/>
            <a:t>Co do tożsamości</a:t>
          </a:r>
        </a:p>
      </dgm:t>
    </dgm:pt>
    <dgm:pt modelId="{3ED8C005-9179-44DD-9962-FE8CF562BA98}" type="parTrans" cxnId="{87AFA1E7-966C-4554-B312-D55C64976409}">
      <dgm:prSet/>
      <dgm:spPr/>
      <dgm:t>
        <a:bodyPr/>
        <a:lstStyle/>
        <a:p>
          <a:endParaRPr lang="pl-PL"/>
        </a:p>
      </dgm:t>
    </dgm:pt>
    <dgm:pt modelId="{67A3E712-996B-455B-AF51-BC9110DE5FFA}" type="sibTrans" cxnId="{87AFA1E7-966C-4554-B312-D55C64976409}">
      <dgm:prSet/>
      <dgm:spPr/>
      <dgm:t>
        <a:bodyPr/>
        <a:lstStyle/>
        <a:p>
          <a:endParaRPr lang="pl-PL"/>
        </a:p>
      </dgm:t>
    </dgm:pt>
    <dgm:pt modelId="{D75EE543-BE61-4B01-B1B4-86F76A75E4DB}">
      <dgm:prSet phldrT="[Tekst]"/>
      <dgm:spPr/>
      <dgm:t>
        <a:bodyPr/>
        <a:lstStyle/>
        <a:p>
          <a:r>
            <a:rPr lang="pl-PL" dirty="0"/>
            <a:t>Indywidulany przedmiot</a:t>
          </a:r>
        </a:p>
      </dgm:t>
    </dgm:pt>
    <dgm:pt modelId="{274B7CDF-55DF-4A26-AAC2-2314D7281C02}" type="parTrans" cxnId="{91A0A34E-A21B-45A9-8BD1-58B64349486D}">
      <dgm:prSet/>
      <dgm:spPr/>
      <dgm:t>
        <a:bodyPr/>
        <a:lstStyle/>
        <a:p>
          <a:endParaRPr lang="pl-PL"/>
        </a:p>
      </dgm:t>
    </dgm:pt>
    <dgm:pt modelId="{9CABD738-63AD-4017-8831-5A1B47C9E417}" type="sibTrans" cxnId="{91A0A34E-A21B-45A9-8BD1-58B64349486D}">
      <dgm:prSet/>
      <dgm:spPr/>
      <dgm:t>
        <a:bodyPr/>
        <a:lstStyle/>
        <a:p>
          <a:endParaRPr lang="pl-PL"/>
        </a:p>
      </dgm:t>
    </dgm:pt>
    <dgm:pt modelId="{9399182E-3C5C-4BD1-BFC7-B4B36FF5CBCA}">
      <dgm:prSet phldrT="[Tekst]"/>
      <dgm:spPr/>
      <dgm:t>
        <a:bodyPr/>
        <a:lstStyle/>
        <a:p>
          <a:r>
            <a:rPr lang="pl-PL" dirty="0"/>
            <a:t>Konkretny obiekt</a:t>
          </a:r>
        </a:p>
      </dgm:t>
    </dgm:pt>
    <dgm:pt modelId="{E815BBF7-CBEB-4A27-9563-FF61C7711FF7}" type="parTrans" cxnId="{D000DA65-7266-4EE0-B1B1-771BE3C2D165}">
      <dgm:prSet/>
      <dgm:spPr/>
      <dgm:t>
        <a:bodyPr/>
        <a:lstStyle/>
        <a:p>
          <a:endParaRPr lang="pl-PL"/>
        </a:p>
      </dgm:t>
    </dgm:pt>
    <dgm:pt modelId="{3CA80247-1B95-4120-991E-06DE8D849F34}" type="sibTrans" cxnId="{D000DA65-7266-4EE0-B1B1-771BE3C2D165}">
      <dgm:prSet/>
      <dgm:spPr/>
      <dgm:t>
        <a:bodyPr/>
        <a:lstStyle/>
        <a:p>
          <a:endParaRPr lang="pl-PL"/>
        </a:p>
      </dgm:t>
    </dgm:pt>
    <dgm:pt modelId="{CD7E03D6-7C07-4805-86BB-53770752966F}">
      <dgm:prSet phldrT="[Tekst]"/>
      <dgm:spPr/>
      <dgm:t>
        <a:bodyPr/>
        <a:lstStyle/>
        <a:p>
          <a:r>
            <a:rPr lang="pl-PL" dirty="0"/>
            <a:t>Np. samochód osobowy o nr  DW 007X</a:t>
          </a:r>
        </a:p>
      </dgm:t>
    </dgm:pt>
    <dgm:pt modelId="{E523C5F1-E7C0-4C00-97A6-FF07E06B0EDC}" type="parTrans" cxnId="{7517BB33-6A10-470A-957F-1A2FBFDD5A14}">
      <dgm:prSet/>
      <dgm:spPr/>
      <dgm:t>
        <a:bodyPr/>
        <a:lstStyle/>
        <a:p>
          <a:endParaRPr lang="pl-PL"/>
        </a:p>
      </dgm:t>
    </dgm:pt>
    <dgm:pt modelId="{C101CBA4-C122-4A9A-99EA-41C84D501C45}" type="sibTrans" cxnId="{7517BB33-6A10-470A-957F-1A2FBFDD5A14}">
      <dgm:prSet/>
      <dgm:spPr/>
      <dgm:t>
        <a:bodyPr/>
        <a:lstStyle/>
        <a:p>
          <a:endParaRPr lang="pl-PL"/>
        </a:p>
      </dgm:t>
    </dgm:pt>
    <dgm:pt modelId="{44F71896-672B-48F5-A286-F2A9758FBBD5}" type="pres">
      <dgm:prSet presAssocID="{78F4E025-C447-4B23-85D8-F5E0A0D9A49F}" presName="layout" presStyleCnt="0">
        <dgm:presLayoutVars>
          <dgm:chMax/>
          <dgm:chPref/>
          <dgm:dir/>
          <dgm:resizeHandles/>
        </dgm:presLayoutVars>
      </dgm:prSet>
      <dgm:spPr/>
    </dgm:pt>
    <dgm:pt modelId="{6535D7DE-5CD5-4216-AE1F-2571AAD7D25C}" type="pres">
      <dgm:prSet presAssocID="{567B0EDC-E7F8-4E5A-BF3D-4F5BBFD0D367}" presName="root" presStyleCnt="0">
        <dgm:presLayoutVars>
          <dgm:chMax/>
          <dgm:chPref/>
        </dgm:presLayoutVars>
      </dgm:prSet>
      <dgm:spPr/>
    </dgm:pt>
    <dgm:pt modelId="{F77FBF1F-9E95-49DE-8485-589C54454A07}" type="pres">
      <dgm:prSet presAssocID="{567B0EDC-E7F8-4E5A-BF3D-4F5BBFD0D367}" presName="rootComposite" presStyleCnt="0">
        <dgm:presLayoutVars/>
      </dgm:prSet>
      <dgm:spPr/>
    </dgm:pt>
    <dgm:pt modelId="{168512ED-A7AE-46EC-955E-2BB6833A9733}" type="pres">
      <dgm:prSet presAssocID="{567B0EDC-E7F8-4E5A-BF3D-4F5BBFD0D367}" presName="ParentAccent" presStyleLbl="alignNode1" presStyleIdx="0" presStyleCnt="2"/>
      <dgm:spPr/>
    </dgm:pt>
    <dgm:pt modelId="{22C9D95B-5B2E-4BE2-9C2E-2AD4DB28487C}" type="pres">
      <dgm:prSet presAssocID="{567B0EDC-E7F8-4E5A-BF3D-4F5BBFD0D367}" presName="ParentSmallAccent" presStyleLbl="fgAcc1" presStyleIdx="0" presStyleCnt="2"/>
      <dgm:spPr/>
    </dgm:pt>
    <dgm:pt modelId="{A29EB344-53E4-4F3D-AE12-8CD0311ABD57}" type="pres">
      <dgm:prSet presAssocID="{567B0EDC-E7F8-4E5A-BF3D-4F5BBFD0D367}" presName="Parent" presStyleLbl="revTx" presStyleIdx="0" presStyleCnt="8">
        <dgm:presLayoutVars>
          <dgm:chMax/>
          <dgm:chPref val="4"/>
          <dgm:bulletEnabled val="1"/>
        </dgm:presLayoutVars>
      </dgm:prSet>
      <dgm:spPr/>
    </dgm:pt>
    <dgm:pt modelId="{D35C8B69-126D-430C-9EC1-1C51CA3E0E20}" type="pres">
      <dgm:prSet presAssocID="{567B0EDC-E7F8-4E5A-BF3D-4F5BBFD0D367}" presName="childShape" presStyleCnt="0">
        <dgm:presLayoutVars>
          <dgm:chMax val="0"/>
          <dgm:chPref val="0"/>
        </dgm:presLayoutVars>
      </dgm:prSet>
      <dgm:spPr/>
    </dgm:pt>
    <dgm:pt modelId="{21C83836-063E-4818-9602-D05D215CEB41}" type="pres">
      <dgm:prSet presAssocID="{901F2E95-AC9D-4BFE-A6E9-A459BC0856EA}" presName="childComposite" presStyleCnt="0">
        <dgm:presLayoutVars>
          <dgm:chMax val="0"/>
          <dgm:chPref val="0"/>
        </dgm:presLayoutVars>
      </dgm:prSet>
      <dgm:spPr/>
    </dgm:pt>
    <dgm:pt modelId="{003C40B5-E70D-406D-B36A-95BE28388359}" type="pres">
      <dgm:prSet presAssocID="{901F2E95-AC9D-4BFE-A6E9-A459BC0856EA}" presName="ChildAccent" presStyleLbl="solidFgAcc1" presStyleIdx="0" presStyleCnt="6"/>
      <dgm:spPr/>
    </dgm:pt>
    <dgm:pt modelId="{AF2B62DF-F175-49D9-B8DB-B8CC18A93F0B}" type="pres">
      <dgm:prSet presAssocID="{901F2E95-AC9D-4BFE-A6E9-A459BC0856EA}" presName="Child" presStyleLbl="revTx" presStyleIdx="1" presStyleCnt="8">
        <dgm:presLayoutVars>
          <dgm:chMax val="0"/>
          <dgm:chPref val="0"/>
          <dgm:bulletEnabled val="1"/>
        </dgm:presLayoutVars>
      </dgm:prSet>
      <dgm:spPr/>
    </dgm:pt>
    <dgm:pt modelId="{411AA703-79B9-4657-92BF-5CE5DEBA2F8F}" type="pres">
      <dgm:prSet presAssocID="{997BDB4E-A20D-4030-A851-A716C476782A}" presName="childComposite" presStyleCnt="0">
        <dgm:presLayoutVars>
          <dgm:chMax val="0"/>
          <dgm:chPref val="0"/>
        </dgm:presLayoutVars>
      </dgm:prSet>
      <dgm:spPr/>
    </dgm:pt>
    <dgm:pt modelId="{F7C756D9-3002-40B6-860B-11AE5CB8931F}" type="pres">
      <dgm:prSet presAssocID="{997BDB4E-A20D-4030-A851-A716C476782A}" presName="ChildAccent" presStyleLbl="solidFgAcc1" presStyleIdx="1" presStyleCnt="6"/>
      <dgm:spPr/>
    </dgm:pt>
    <dgm:pt modelId="{3F818D82-56AB-48BA-8E61-8B7FFA289672}" type="pres">
      <dgm:prSet presAssocID="{997BDB4E-A20D-4030-A851-A716C476782A}" presName="Child" presStyleLbl="revTx" presStyleIdx="2" presStyleCnt="8">
        <dgm:presLayoutVars>
          <dgm:chMax val="0"/>
          <dgm:chPref val="0"/>
          <dgm:bulletEnabled val="1"/>
        </dgm:presLayoutVars>
      </dgm:prSet>
      <dgm:spPr/>
    </dgm:pt>
    <dgm:pt modelId="{217AF2FB-D522-40CB-8B46-77723614A113}" type="pres">
      <dgm:prSet presAssocID="{A3892D4F-0219-4A56-BAC2-B57A2B11F77B}" presName="childComposite" presStyleCnt="0">
        <dgm:presLayoutVars>
          <dgm:chMax val="0"/>
          <dgm:chPref val="0"/>
        </dgm:presLayoutVars>
      </dgm:prSet>
      <dgm:spPr/>
    </dgm:pt>
    <dgm:pt modelId="{16B3C9A8-9D7E-4780-9B46-D6D0EE1BE5A9}" type="pres">
      <dgm:prSet presAssocID="{A3892D4F-0219-4A56-BAC2-B57A2B11F77B}" presName="ChildAccent" presStyleLbl="solidFgAcc1" presStyleIdx="2" presStyleCnt="6"/>
      <dgm:spPr/>
    </dgm:pt>
    <dgm:pt modelId="{B8370D21-E794-456B-BF43-7C02D458B490}" type="pres">
      <dgm:prSet presAssocID="{A3892D4F-0219-4A56-BAC2-B57A2B11F77B}" presName="Child" presStyleLbl="revTx" presStyleIdx="3" presStyleCnt="8">
        <dgm:presLayoutVars>
          <dgm:chMax val="0"/>
          <dgm:chPref val="0"/>
          <dgm:bulletEnabled val="1"/>
        </dgm:presLayoutVars>
      </dgm:prSet>
      <dgm:spPr/>
    </dgm:pt>
    <dgm:pt modelId="{9FCC7B5D-CD11-4075-BACA-5DA7A9F40104}" type="pres">
      <dgm:prSet presAssocID="{18FBA0D9-4579-4501-9F2B-5811F446BF9F}" presName="root" presStyleCnt="0">
        <dgm:presLayoutVars>
          <dgm:chMax/>
          <dgm:chPref/>
        </dgm:presLayoutVars>
      </dgm:prSet>
      <dgm:spPr/>
    </dgm:pt>
    <dgm:pt modelId="{867211E1-E260-4AA0-B0B1-166472AB2536}" type="pres">
      <dgm:prSet presAssocID="{18FBA0D9-4579-4501-9F2B-5811F446BF9F}" presName="rootComposite" presStyleCnt="0">
        <dgm:presLayoutVars/>
      </dgm:prSet>
      <dgm:spPr/>
    </dgm:pt>
    <dgm:pt modelId="{6AA6A2E4-D2A5-42E0-B9FA-75E50BC10FD4}" type="pres">
      <dgm:prSet presAssocID="{18FBA0D9-4579-4501-9F2B-5811F446BF9F}" presName="ParentAccent" presStyleLbl="alignNode1" presStyleIdx="1" presStyleCnt="2"/>
      <dgm:spPr/>
    </dgm:pt>
    <dgm:pt modelId="{0832B21B-C5C7-4A25-A385-0776BCA22D3B}" type="pres">
      <dgm:prSet presAssocID="{18FBA0D9-4579-4501-9F2B-5811F446BF9F}" presName="ParentSmallAccent" presStyleLbl="fgAcc1" presStyleIdx="1" presStyleCnt="2"/>
      <dgm:spPr/>
    </dgm:pt>
    <dgm:pt modelId="{E9E2E116-FCD3-436E-AE35-4ADD1CC5AC5A}" type="pres">
      <dgm:prSet presAssocID="{18FBA0D9-4579-4501-9F2B-5811F446BF9F}" presName="Parent" presStyleLbl="revTx" presStyleIdx="4" presStyleCnt="8">
        <dgm:presLayoutVars>
          <dgm:chMax/>
          <dgm:chPref val="4"/>
          <dgm:bulletEnabled val="1"/>
        </dgm:presLayoutVars>
      </dgm:prSet>
      <dgm:spPr/>
    </dgm:pt>
    <dgm:pt modelId="{E6254866-5BBF-4925-883F-433D4E30C667}" type="pres">
      <dgm:prSet presAssocID="{18FBA0D9-4579-4501-9F2B-5811F446BF9F}" presName="childShape" presStyleCnt="0">
        <dgm:presLayoutVars>
          <dgm:chMax val="0"/>
          <dgm:chPref val="0"/>
        </dgm:presLayoutVars>
      </dgm:prSet>
      <dgm:spPr/>
    </dgm:pt>
    <dgm:pt modelId="{BC45826F-623E-4311-A19B-E7D33D501292}" type="pres">
      <dgm:prSet presAssocID="{D75EE543-BE61-4B01-B1B4-86F76A75E4DB}" presName="childComposite" presStyleCnt="0">
        <dgm:presLayoutVars>
          <dgm:chMax val="0"/>
          <dgm:chPref val="0"/>
        </dgm:presLayoutVars>
      </dgm:prSet>
      <dgm:spPr/>
    </dgm:pt>
    <dgm:pt modelId="{D573258E-76F3-4589-9575-8723348F8D96}" type="pres">
      <dgm:prSet presAssocID="{D75EE543-BE61-4B01-B1B4-86F76A75E4DB}" presName="ChildAccent" presStyleLbl="solidFgAcc1" presStyleIdx="3" presStyleCnt="6"/>
      <dgm:spPr/>
    </dgm:pt>
    <dgm:pt modelId="{2ACDA73A-EEE1-43AE-8BA5-32F756A7859E}" type="pres">
      <dgm:prSet presAssocID="{D75EE543-BE61-4B01-B1B4-86F76A75E4DB}" presName="Child" presStyleLbl="revTx" presStyleIdx="5" presStyleCnt="8">
        <dgm:presLayoutVars>
          <dgm:chMax val="0"/>
          <dgm:chPref val="0"/>
          <dgm:bulletEnabled val="1"/>
        </dgm:presLayoutVars>
      </dgm:prSet>
      <dgm:spPr/>
    </dgm:pt>
    <dgm:pt modelId="{E26478CD-781C-454B-AD68-25CA0BBCDB8B}" type="pres">
      <dgm:prSet presAssocID="{9399182E-3C5C-4BD1-BFC7-B4B36FF5CBCA}" presName="childComposite" presStyleCnt="0">
        <dgm:presLayoutVars>
          <dgm:chMax val="0"/>
          <dgm:chPref val="0"/>
        </dgm:presLayoutVars>
      </dgm:prSet>
      <dgm:spPr/>
    </dgm:pt>
    <dgm:pt modelId="{86F4E4DE-4A40-445C-A11A-7AD12A81BDD2}" type="pres">
      <dgm:prSet presAssocID="{9399182E-3C5C-4BD1-BFC7-B4B36FF5CBCA}" presName="ChildAccent" presStyleLbl="solidFgAcc1" presStyleIdx="4" presStyleCnt="6"/>
      <dgm:spPr/>
    </dgm:pt>
    <dgm:pt modelId="{6743BD93-C5E7-44C1-B90D-A70638ACC64A}" type="pres">
      <dgm:prSet presAssocID="{9399182E-3C5C-4BD1-BFC7-B4B36FF5CBCA}" presName="Child" presStyleLbl="revTx" presStyleIdx="6" presStyleCnt="8">
        <dgm:presLayoutVars>
          <dgm:chMax val="0"/>
          <dgm:chPref val="0"/>
          <dgm:bulletEnabled val="1"/>
        </dgm:presLayoutVars>
      </dgm:prSet>
      <dgm:spPr/>
    </dgm:pt>
    <dgm:pt modelId="{EA357E30-B637-4B9B-9DC9-0170D109B51D}" type="pres">
      <dgm:prSet presAssocID="{CD7E03D6-7C07-4805-86BB-53770752966F}" presName="childComposite" presStyleCnt="0">
        <dgm:presLayoutVars>
          <dgm:chMax val="0"/>
          <dgm:chPref val="0"/>
        </dgm:presLayoutVars>
      </dgm:prSet>
      <dgm:spPr/>
    </dgm:pt>
    <dgm:pt modelId="{D59B65AF-980C-4D51-A065-55AC6F19020E}" type="pres">
      <dgm:prSet presAssocID="{CD7E03D6-7C07-4805-86BB-53770752966F}" presName="ChildAccent" presStyleLbl="solidFgAcc1" presStyleIdx="5" presStyleCnt="6"/>
      <dgm:spPr/>
    </dgm:pt>
    <dgm:pt modelId="{2EC32604-E6D8-4094-BA67-15B8DFED3253}" type="pres">
      <dgm:prSet presAssocID="{CD7E03D6-7C07-4805-86BB-53770752966F}" presName="Child" presStyleLbl="revTx" presStyleIdx="7" presStyleCnt="8">
        <dgm:presLayoutVars>
          <dgm:chMax val="0"/>
          <dgm:chPref val="0"/>
          <dgm:bulletEnabled val="1"/>
        </dgm:presLayoutVars>
      </dgm:prSet>
      <dgm:spPr/>
    </dgm:pt>
  </dgm:ptLst>
  <dgm:cxnLst>
    <dgm:cxn modelId="{3F07FC05-4CFE-441B-98F2-5A3682CB4339}" type="presOf" srcId="{D75EE543-BE61-4B01-B1B4-86F76A75E4DB}" destId="{2ACDA73A-EEE1-43AE-8BA5-32F756A7859E}" srcOrd="0" destOrd="0" presId="urn:microsoft.com/office/officeart/2008/layout/SquareAccentList"/>
    <dgm:cxn modelId="{73519608-574B-4EE2-92E5-04F4FE1572F6}" type="presOf" srcId="{A3892D4F-0219-4A56-BAC2-B57A2B11F77B}" destId="{B8370D21-E794-456B-BF43-7C02D458B490}" srcOrd="0" destOrd="0" presId="urn:microsoft.com/office/officeart/2008/layout/SquareAccentList"/>
    <dgm:cxn modelId="{3BCD072B-59DB-496E-ACF3-B25B3E2B2779}" type="presOf" srcId="{997BDB4E-A20D-4030-A851-A716C476782A}" destId="{3F818D82-56AB-48BA-8E61-8B7FFA289672}" srcOrd="0" destOrd="0" presId="urn:microsoft.com/office/officeart/2008/layout/SquareAccentList"/>
    <dgm:cxn modelId="{7517BB33-6A10-470A-957F-1A2FBFDD5A14}" srcId="{18FBA0D9-4579-4501-9F2B-5811F446BF9F}" destId="{CD7E03D6-7C07-4805-86BB-53770752966F}" srcOrd="2" destOrd="0" parTransId="{E523C5F1-E7C0-4C00-97A6-FF07E06B0EDC}" sibTransId="{C101CBA4-C122-4A9A-99EA-41C84D501C45}"/>
    <dgm:cxn modelId="{1FE4495B-9B32-4ED2-BF6A-013DBDE3F272}" type="presOf" srcId="{78F4E025-C447-4B23-85D8-F5E0A0D9A49F}" destId="{44F71896-672B-48F5-A286-F2A9758FBBD5}" srcOrd="0" destOrd="0" presId="urn:microsoft.com/office/officeart/2008/layout/SquareAccentList"/>
    <dgm:cxn modelId="{53AE595F-F732-438C-B5C0-F49A486AA3B8}" srcId="{567B0EDC-E7F8-4E5A-BF3D-4F5BBFD0D367}" destId="{901F2E95-AC9D-4BFE-A6E9-A459BC0856EA}" srcOrd="0" destOrd="0" parTransId="{63A4A125-B4AB-42EE-9A19-F74EBBD4B083}" sibTransId="{D46741D9-C98C-4111-B864-07FE33B0A05A}"/>
    <dgm:cxn modelId="{D000DA65-7266-4EE0-B1B1-771BE3C2D165}" srcId="{18FBA0D9-4579-4501-9F2B-5811F446BF9F}" destId="{9399182E-3C5C-4BD1-BFC7-B4B36FF5CBCA}" srcOrd="1" destOrd="0" parTransId="{E815BBF7-CBEB-4A27-9563-FF61C7711FF7}" sibTransId="{3CA80247-1B95-4120-991E-06DE8D849F34}"/>
    <dgm:cxn modelId="{91A0A34E-A21B-45A9-8BD1-58B64349486D}" srcId="{18FBA0D9-4579-4501-9F2B-5811F446BF9F}" destId="{D75EE543-BE61-4B01-B1B4-86F76A75E4DB}" srcOrd="0" destOrd="0" parTransId="{274B7CDF-55DF-4A26-AAC2-2314D7281C02}" sibTransId="{9CABD738-63AD-4017-8831-5A1B47C9E417}"/>
    <dgm:cxn modelId="{DACCE993-8704-4645-BC89-6767838E2626}" type="presOf" srcId="{CD7E03D6-7C07-4805-86BB-53770752966F}" destId="{2EC32604-E6D8-4094-BA67-15B8DFED3253}" srcOrd="0" destOrd="0" presId="urn:microsoft.com/office/officeart/2008/layout/SquareAccentList"/>
    <dgm:cxn modelId="{422CD5BC-08AA-440E-821E-9C0253EC303B}" srcId="{78F4E025-C447-4B23-85D8-F5E0A0D9A49F}" destId="{567B0EDC-E7F8-4E5A-BF3D-4F5BBFD0D367}" srcOrd="0" destOrd="0" parTransId="{F76D015A-333E-4BDE-80F6-261A4D8AE629}" sibTransId="{71C26A38-3B46-4E64-9EFB-57CF68F80181}"/>
    <dgm:cxn modelId="{4DB716BD-03E0-4BAD-88EB-CE89C538C9EB}" type="presOf" srcId="{901F2E95-AC9D-4BFE-A6E9-A459BC0856EA}" destId="{AF2B62DF-F175-49D9-B8DB-B8CC18A93F0B}" srcOrd="0" destOrd="0" presId="urn:microsoft.com/office/officeart/2008/layout/SquareAccentList"/>
    <dgm:cxn modelId="{BDB32EBE-ADDA-45D9-88FA-7C8DB92764EA}" srcId="{567B0EDC-E7F8-4E5A-BF3D-4F5BBFD0D367}" destId="{A3892D4F-0219-4A56-BAC2-B57A2B11F77B}" srcOrd="2" destOrd="0" parTransId="{523A8933-60B8-41DD-AA1F-1A7EE442F838}" sibTransId="{972F5238-77A4-4E3B-A041-81DFB65FADBD}"/>
    <dgm:cxn modelId="{0C579CCA-63E7-46CA-9496-4DAD04900C57}" type="presOf" srcId="{567B0EDC-E7F8-4E5A-BF3D-4F5BBFD0D367}" destId="{A29EB344-53E4-4F3D-AE12-8CD0311ABD57}" srcOrd="0" destOrd="0" presId="urn:microsoft.com/office/officeart/2008/layout/SquareAccentList"/>
    <dgm:cxn modelId="{ED2FF5D2-D059-4A71-86BF-BAB2A3622E1E}" type="presOf" srcId="{18FBA0D9-4579-4501-9F2B-5811F446BF9F}" destId="{E9E2E116-FCD3-436E-AE35-4ADD1CC5AC5A}" srcOrd="0" destOrd="0" presId="urn:microsoft.com/office/officeart/2008/layout/SquareAccentList"/>
    <dgm:cxn modelId="{BE2D4CDA-16E7-4555-8082-29D79394AC23}" srcId="{567B0EDC-E7F8-4E5A-BF3D-4F5BBFD0D367}" destId="{997BDB4E-A20D-4030-A851-A716C476782A}" srcOrd="1" destOrd="0" parTransId="{51B65FC0-9FD1-4779-A1C7-DB311972DA5F}" sibTransId="{E0569D85-2DF2-4F8F-A0C7-46CAAE3AAF0D}"/>
    <dgm:cxn modelId="{71DFFEE1-D6BD-45D0-8F4A-F7505B959220}" type="presOf" srcId="{9399182E-3C5C-4BD1-BFC7-B4B36FF5CBCA}" destId="{6743BD93-C5E7-44C1-B90D-A70638ACC64A}" srcOrd="0" destOrd="0" presId="urn:microsoft.com/office/officeart/2008/layout/SquareAccentList"/>
    <dgm:cxn modelId="{87AFA1E7-966C-4554-B312-D55C64976409}" srcId="{78F4E025-C447-4B23-85D8-F5E0A0D9A49F}" destId="{18FBA0D9-4579-4501-9F2B-5811F446BF9F}" srcOrd="1" destOrd="0" parTransId="{3ED8C005-9179-44DD-9962-FE8CF562BA98}" sibTransId="{67A3E712-996B-455B-AF51-BC9110DE5FFA}"/>
    <dgm:cxn modelId="{E5B91129-79CD-45EC-A4F0-95493B394C79}" type="presParOf" srcId="{44F71896-672B-48F5-A286-F2A9758FBBD5}" destId="{6535D7DE-5CD5-4216-AE1F-2571AAD7D25C}" srcOrd="0" destOrd="0" presId="urn:microsoft.com/office/officeart/2008/layout/SquareAccentList"/>
    <dgm:cxn modelId="{0B3D2C7E-9298-4106-AC1A-8E82BC48B786}" type="presParOf" srcId="{6535D7DE-5CD5-4216-AE1F-2571AAD7D25C}" destId="{F77FBF1F-9E95-49DE-8485-589C54454A07}" srcOrd="0" destOrd="0" presId="urn:microsoft.com/office/officeart/2008/layout/SquareAccentList"/>
    <dgm:cxn modelId="{C5F84230-5616-4951-BF39-D7BC79C6E6A5}" type="presParOf" srcId="{F77FBF1F-9E95-49DE-8485-589C54454A07}" destId="{168512ED-A7AE-46EC-955E-2BB6833A9733}" srcOrd="0" destOrd="0" presId="urn:microsoft.com/office/officeart/2008/layout/SquareAccentList"/>
    <dgm:cxn modelId="{A44F89D6-AC33-41A0-9566-E83CA2F42111}" type="presParOf" srcId="{F77FBF1F-9E95-49DE-8485-589C54454A07}" destId="{22C9D95B-5B2E-4BE2-9C2E-2AD4DB28487C}" srcOrd="1" destOrd="0" presId="urn:microsoft.com/office/officeart/2008/layout/SquareAccentList"/>
    <dgm:cxn modelId="{9ECF7FCF-B50E-463F-BDED-341FE05F7324}" type="presParOf" srcId="{F77FBF1F-9E95-49DE-8485-589C54454A07}" destId="{A29EB344-53E4-4F3D-AE12-8CD0311ABD57}" srcOrd="2" destOrd="0" presId="urn:microsoft.com/office/officeart/2008/layout/SquareAccentList"/>
    <dgm:cxn modelId="{797496A8-9497-43D2-A6D0-AC1C659AA630}" type="presParOf" srcId="{6535D7DE-5CD5-4216-AE1F-2571AAD7D25C}" destId="{D35C8B69-126D-430C-9EC1-1C51CA3E0E20}" srcOrd="1" destOrd="0" presId="urn:microsoft.com/office/officeart/2008/layout/SquareAccentList"/>
    <dgm:cxn modelId="{1E143547-1E45-497C-BB18-E046584C558E}" type="presParOf" srcId="{D35C8B69-126D-430C-9EC1-1C51CA3E0E20}" destId="{21C83836-063E-4818-9602-D05D215CEB41}" srcOrd="0" destOrd="0" presId="urn:microsoft.com/office/officeart/2008/layout/SquareAccentList"/>
    <dgm:cxn modelId="{498ACAAC-9159-4235-93AE-A5D3A9AF7583}" type="presParOf" srcId="{21C83836-063E-4818-9602-D05D215CEB41}" destId="{003C40B5-E70D-406D-B36A-95BE28388359}" srcOrd="0" destOrd="0" presId="urn:microsoft.com/office/officeart/2008/layout/SquareAccentList"/>
    <dgm:cxn modelId="{43211E1E-3D3D-4D28-82E2-77C153FE52B1}" type="presParOf" srcId="{21C83836-063E-4818-9602-D05D215CEB41}" destId="{AF2B62DF-F175-49D9-B8DB-B8CC18A93F0B}" srcOrd="1" destOrd="0" presId="urn:microsoft.com/office/officeart/2008/layout/SquareAccentList"/>
    <dgm:cxn modelId="{2EF98687-95D4-4E29-9B38-7AB233BC61FC}" type="presParOf" srcId="{D35C8B69-126D-430C-9EC1-1C51CA3E0E20}" destId="{411AA703-79B9-4657-92BF-5CE5DEBA2F8F}" srcOrd="1" destOrd="0" presId="urn:microsoft.com/office/officeart/2008/layout/SquareAccentList"/>
    <dgm:cxn modelId="{9CE1DC42-F7FC-484B-B7D5-ECDDD82E29B1}" type="presParOf" srcId="{411AA703-79B9-4657-92BF-5CE5DEBA2F8F}" destId="{F7C756D9-3002-40B6-860B-11AE5CB8931F}" srcOrd="0" destOrd="0" presId="urn:microsoft.com/office/officeart/2008/layout/SquareAccentList"/>
    <dgm:cxn modelId="{3B0593EC-346B-4EA9-B598-A4C48BF3960D}" type="presParOf" srcId="{411AA703-79B9-4657-92BF-5CE5DEBA2F8F}" destId="{3F818D82-56AB-48BA-8E61-8B7FFA289672}" srcOrd="1" destOrd="0" presId="urn:microsoft.com/office/officeart/2008/layout/SquareAccentList"/>
    <dgm:cxn modelId="{8334DF77-441E-48AA-BCBC-A0584CA2D164}" type="presParOf" srcId="{D35C8B69-126D-430C-9EC1-1C51CA3E0E20}" destId="{217AF2FB-D522-40CB-8B46-77723614A113}" srcOrd="2" destOrd="0" presId="urn:microsoft.com/office/officeart/2008/layout/SquareAccentList"/>
    <dgm:cxn modelId="{A94B46DD-5727-4F9C-88DB-9EFFD5E69AF9}" type="presParOf" srcId="{217AF2FB-D522-40CB-8B46-77723614A113}" destId="{16B3C9A8-9D7E-4780-9B46-D6D0EE1BE5A9}" srcOrd="0" destOrd="0" presId="urn:microsoft.com/office/officeart/2008/layout/SquareAccentList"/>
    <dgm:cxn modelId="{20BA7428-4727-456B-9758-B8F387733ED2}" type="presParOf" srcId="{217AF2FB-D522-40CB-8B46-77723614A113}" destId="{B8370D21-E794-456B-BF43-7C02D458B490}" srcOrd="1" destOrd="0" presId="urn:microsoft.com/office/officeart/2008/layout/SquareAccentList"/>
    <dgm:cxn modelId="{C7523D6D-DF8C-4F7A-82CE-9448DF599049}" type="presParOf" srcId="{44F71896-672B-48F5-A286-F2A9758FBBD5}" destId="{9FCC7B5D-CD11-4075-BACA-5DA7A9F40104}" srcOrd="1" destOrd="0" presId="urn:microsoft.com/office/officeart/2008/layout/SquareAccentList"/>
    <dgm:cxn modelId="{0A9B54E1-90F1-4300-ADDA-FF4EDAA44702}" type="presParOf" srcId="{9FCC7B5D-CD11-4075-BACA-5DA7A9F40104}" destId="{867211E1-E260-4AA0-B0B1-166472AB2536}" srcOrd="0" destOrd="0" presId="urn:microsoft.com/office/officeart/2008/layout/SquareAccentList"/>
    <dgm:cxn modelId="{E78EA9E4-4386-4143-A5C7-880A96C95D34}" type="presParOf" srcId="{867211E1-E260-4AA0-B0B1-166472AB2536}" destId="{6AA6A2E4-D2A5-42E0-B9FA-75E50BC10FD4}" srcOrd="0" destOrd="0" presId="urn:microsoft.com/office/officeart/2008/layout/SquareAccentList"/>
    <dgm:cxn modelId="{6E5E012C-FDCB-41B5-885D-987F59332B70}" type="presParOf" srcId="{867211E1-E260-4AA0-B0B1-166472AB2536}" destId="{0832B21B-C5C7-4A25-A385-0776BCA22D3B}" srcOrd="1" destOrd="0" presId="urn:microsoft.com/office/officeart/2008/layout/SquareAccentList"/>
    <dgm:cxn modelId="{D6ACE6A2-2A46-4126-9530-E84F19B72754}" type="presParOf" srcId="{867211E1-E260-4AA0-B0B1-166472AB2536}" destId="{E9E2E116-FCD3-436E-AE35-4ADD1CC5AC5A}" srcOrd="2" destOrd="0" presId="urn:microsoft.com/office/officeart/2008/layout/SquareAccentList"/>
    <dgm:cxn modelId="{6E3227A1-10B6-4839-AB11-FA6149E2812D}" type="presParOf" srcId="{9FCC7B5D-CD11-4075-BACA-5DA7A9F40104}" destId="{E6254866-5BBF-4925-883F-433D4E30C667}" srcOrd="1" destOrd="0" presId="urn:microsoft.com/office/officeart/2008/layout/SquareAccentList"/>
    <dgm:cxn modelId="{9F3C42D1-F0F9-40E9-948B-843EEEAFC618}" type="presParOf" srcId="{E6254866-5BBF-4925-883F-433D4E30C667}" destId="{BC45826F-623E-4311-A19B-E7D33D501292}" srcOrd="0" destOrd="0" presId="urn:microsoft.com/office/officeart/2008/layout/SquareAccentList"/>
    <dgm:cxn modelId="{2A0D6304-3983-42B8-B449-87D215FF4958}" type="presParOf" srcId="{BC45826F-623E-4311-A19B-E7D33D501292}" destId="{D573258E-76F3-4589-9575-8723348F8D96}" srcOrd="0" destOrd="0" presId="urn:microsoft.com/office/officeart/2008/layout/SquareAccentList"/>
    <dgm:cxn modelId="{539402C6-BB65-430B-A69E-18138A5C1E40}" type="presParOf" srcId="{BC45826F-623E-4311-A19B-E7D33D501292}" destId="{2ACDA73A-EEE1-43AE-8BA5-32F756A7859E}" srcOrd="1" destOrd="0" presId="urn:microsoft.com/office/officeart/2008/layout/SquareAccentList"/>
    <dgm:cxn modelId="{6BC638B4-E911-455E-B6CC-3F3F86EAB0A5}" type="presParOf" srcId="{E6254866-5BBF-4925-883F-433D4E30C667}" destId="{E26478CD-781C-454B-AD68-25CA0BBCDB8B}" srcOrd="1" destOrd="0" presId="urn:microsoft.com/office/officeart/2008/layout/SquareAccentList"/>
    <dgm:cxn modelId="{B08A8F84-12E9-4A22-AE2D-0D3513C4861E}" type="presParOf" srcId="{E26478CD-781C-454B-AD68-25CA0BBCDB8B}" destId="{86F4E4DE-4A40-445C-A11A-7AD12A81BDD2}" srcOrd="0" destOrd="0" presId="urn:microsoft.com/office/officeart/2008/layout/SquareAccentList"/>
    <dgm:cxn modelId="{52FA92C2-8965-4164-9A52-6B8C771AC898}" type="presParOf" srcId="{E26478CD-781C-454B-AD68-25CA0BBCDB8B}" destId="{6743BD93-C5E7-44C1-B90D-A70638ACC64A}" srcOrd="1" destOrd="0" presId="urn:microsoft.com/office/officeart/2008/layout/SquareAccentList"/>
    <dgm:cxn modelId="{2B50C48D-C425-4BB8-A253-3C9D19A60D72}" type="presParOf" srcId="{E6254866-5BBF-4925-883F-433D4E30C667}" destId="{EA357E30-B637-4B9B-9DC9-0170D109B51D}" srcOrd="2" destOrd="0" presId="urn:microsoft.com/office/officeart/2008/layout/SquareAccentList"/>
    <dgm:cxn modelId="{F4943BB3-C0B4-4D88-944C-955FE362B007}" type="presParOf" srcId="{EA357E30-B637-4B9B-9DC9-0170D109B51D}" destId="{D59B65AF-980C-4D51-A065-55AC6F19020E}" srcOrd="0" destOrd="0" presId="urn:microsoft.com/office/officeart/2008/layout/SquareAccentList"/>
    <dgm:cxn modelId="{44438235-EC2D-4598-9A5B-22E74CC01697}" type="presParOf" srcId="{EA357E30-B637-4B9B-9DC9-0170D109B51D}" destId="{2EC32604-E6D8-4094-BA67-15B8DFED3253}"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6A3615-83D0-47D1-BE60-079E8FCC082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9772EA44-4255-41E1-BC96-FE88CBA8ADE3}">
      <dgm:prSet phldrT="[Tekst]"/>
      <dgm:spPr/>
      <dgm:t>
        <a:bodyPr/>
        <a:lstStyle/>
        <a:p>
          <a:r>
            <a:rPr lang="pl-PL" dirty="0"/>
            <a:t>Przedmioty materialne niebędące rzeczami</a:t>
          </a:r>
        </a:p>
      </dgm:t>
    </dgm:pt>
    <dgm:pt modelId="{11028EA7-914A-42D4-AC61-8869395A5AD5}" type="parTrans" cxnId="{F7B54C9B-173B-4548-BBC6-B36E40E879C6}">
      <dgm:prSet/>
      <dgm:spPr/>
      <dgm:t>
        <a:bodyPr/>
        <a:lstStyle/>
        <a:p>
          <a:endParaRPr lang="pl-PL"/>
        </a:p>
      </dgm:t>
    </dgm:pt>
    <dgm:pt modelId="{DCEF5071-1A87-4A8B-91FC-BDC1EACC53A9}" type="sibTrans" cxnId="{F7B54C9B-173B-4548-BBC6-B36E40E879C6}">
      <dgm:prSet/>
      <dgm:spPr/>
      <dgm:t>
        <a:bodyPr/>
        <a:lstStyle/>
        <a:p>
          <a:endParaRPr lang="pl-PL"/>
        </a:p>
      </dgm:t>
    </dgm:pt>
    <dgm:pt modelId="{985F4522-96E9-4CA5-B33B-3BB2E45E1013}">
      <dgm:prSet phldrT="[Tekst]"/>
      <dgm:spPr/>
      <dgm:t>
        <a:bodyPr/>
        <a:lstStyle/>
        <a:p>
          <a:r>
            <a:rPr lang="pl-PL" dirty="0"/>
            <a:t>Przedmioty niematerialne</a:t>
          </a:r>
        </a:p>
      </dgm:t>
    </dgm:pt>
    <dgm:pt modelId="{3EB4594E-6EF9-4680-BC31-C99FBBBE878E}" type="parTrans" cxnId="{6DE1E7A5-DF79-4FD4-82DE-299FD44BF533}">
      <dgm:prSet/>
      <dgm:spPr/>
      <dgm:t>
        <a:bodyPr/>
        <a:lstStyle/>
        <a:p>
          <a:endParaRPr lang="pl-PL"/>
        </a:p>
      </dgm:t>
    </dgm:pt>
    <dgm:pt modelId="{B93C84AD-4791-411D-8E81-B7956CFDDD09}" type="sibTrans" cxnId="{6DE1E7A5-DF79-4FD4-82DE-299FD44BF533}">
      <dgm:prSet/>
      <dgm:spPr/>
      <dgm:t>
        <a:bodyPr/>
        <a:lstStyle/>
        <a:p>
          <a:endParaRPr lang="pl-PL"/>
        </a:p>
      </dgm:t>
    </dgm:pt>
    <dgm:pt modelId="{AE5CBB01-4BE1-4947-A817-1F5556012B14}">
      <dgm:prSet phldrT="[Tekst]"/>
      <dgm:spPr/>
      <dgm:t>
        <a:bodyPr/>
        <a:lstStyle/>
        <a:p>
          <a:r>
            <a:rPr lang="pl-PL" dirty="0"/>
            <a:t>Przedsiębiorstwo </a:t>
          </a:r>
        </a:p>
      </dgm:t>
    </dgm:pt>
    <dgm:pt modelId="{C2D58FFE-0B31-4D07-83F7-1C8FAF4E1CC9}" type="parTrans" cxnId="{EF8E5B87-5F5C-46BA-AB78-A41BAE32FC41}">
      <dgm:prSet/>
      <dgm:spPr/>
      <dgm:t>
        <a:bodyPr/>
        <a:lstStyle/>
        <a:p>
          <a:endParaRPr lang="pl-PL"/>
        </a:p>
      </dgm:t>
    </dgm:pt>
    <dgm:pt modelId="{86139E52-B846-44F2-B6D2-A27E6D1D0C19}" type="sibTrans" cxnId="{EF8E5B87-5F5C-46BA-AB78-A41BAE32FC41}">
      <dgm:prSet/>
      <dgm:spPr/>
      <dgm:t>
        <a:bodyPr/>
        <a:lstStyle/>
        <a:p>
          <a:endParaRPr lang="pl-PL"/>
        </a:p>
      </dgm:t>
    </dgm:pt>
    <dgm:pt modelId="{21D4C341-AF73-46C4-821D-4B8FF3B038C0}" type="pres">
      <dgm:prSet presAssocID="{016A3615-83D0-47D1-BE60-079E8FCC082E}" presName="linear" presStyleCnt="0">
        <dgm:presLayoutVars>
          <dgm:dir/>
          <dgm:animLvl val="lvl"/>
          <dgm:resizeHandles val="exact"/>
        </dgm:presLayoutVars>
      </dgm:prSet>
      <dgm:spPr/>
    </dgm:pt>
    <dgm:pt modelId="{DFAE388F-D616-46F8-90B3-754AFFCB4F51}" type="pres">
      <dgm:prSet presAssocID="{9772EA44-4255-41E1-BC96-FE88CBA8ADE3}" presName="parentLin" presStyleCnt="0"/>
      <dgm:spPr/>
    </dgm:pt>
    <dgm:pt modelId="{4EAD6062-F3C7-4E87-80CD-EE1193187AF1}" type="pres">
      <dgm:prSet presAssocID="{9772EA44-4255-41E1-BC96-FE88CBA8ADE3}" presName="parentLeftMargin" presStyleLbl="node1" presStyleIdx="0" presStyleCnt="3"/>
      <dgm:spPr/>
    </dgm:pt>
    <dgm:pt modelId="{EB3683BB-87DE-4CCB-8BB8-FC9B17549B43}" type="pres">
      <dgm:prSet presAssocID="{9772EA44-4255-41E1-BC96-FE88CBA8ADE3}" presName="parentText" presStyleLbl="node1" presStyleIdx="0" presStyleCnt="3">
        <dgm:presLayoutVars>
          <dgm:chMax val="0"/>
          <dgm:bulletEnabled val="1"/>
        </dgm:presLayoutVars>
      </dgm:prSet>
      <dgm:spPr/>
    </dgm:pt>
    <dgm:pt modelId="{4FD72BC9-C9EE-4E0D-9A52-C089171A57DD}" type="pres">
      <dgm:prSet presAssocID="{9772EA44-4255-41E1-BC96-FE88CBA8ADE3}" presName="negativeSpace" presStyleCnt="0"/>
      <dgm:spPr/>
    </dgm:pt>
    <dgm:pt modelId="{D64D4612-076B-4976-99F3-C045B4CB8B60}" type="pres">
      <dgm:prSet presAssocID="{9772EA44-4255-41E1-BC96-FE88CBA8ADE3}" presName="childText" presStyleLbl="conFgAcc1" presStyleIdx="0" presStyleCnt="3">
        <dgm:presLayoutVars>
          <dgm:bulletEnabled val="1"/>
        </dgm:presLayoutVars>
      </dgm:prSet>
      <dgm:spPr/>
    </dgm:pt>
    <dgm:pt modelId="{F2D8D088-DF88-4AF2-B8B6-D7626FCAA492}" type="pres">
      <dgm:prSet presAssocID="{DCEF5071-1A87-4A8B-91FC-BDC1EACC53A9}" presName="spaceBetweenRectangles" presStyleCnt="0"/>
      <dgm:spPr/>
    </dgm:pt>
    <dgm:pt modelId="{3536192B-9221-4C11-82FC-0D39451682B8}" type="pres">
      <dgm:prSet presAssocID="{985F4522-96E9-4CA5-B33B-3BB2E45E1013}" presName="parentLin" presStyleCnt="0"/>
      <dgm:spPr/>
    </dgm:pt>
    <dgm:pt modelId="{20374A7D-A8E2-4955-875D-48D6291CCB47}" type="pres">
      <dgm:prSet presAssocID="{985F4522-96E9-4CA5-B33B-3BB2E45E1013}" presName="parentLeftMargin" presStyleLbl="node1" presStyleIdx="0" presStyleCnt="3"/>
      <dgm:spPr/>
    </dgm:pt>
    <dgm:pt modelId="{E7CFCDC6-CCEB-4C76-A594-D9D70898EAF6}" type="pres">
      <dgm:prSet presAssocID="{985F4522-96E9-4CA5-B33B-3BB2E45E1013}" presName="parentText" presStyleLbl="node1" presStyleIdx="1" presStyleCnt="3">
        <dgm:presLayoutVars>
          <dgm:chMax val="0"/>
          <dgm:bulletEnabled val="1"/>
        </dgm:presLayoutVars>
      </dgm:prSet>
      <dgm:spPr/>
    </dgm:pt>
    <dgm:pt modelId="{30E8BF3C-CC8F-4872-9038-CF6A3F48DFF3}" type="pres">
      <dgm:prSet presAssocID="{985F4522-96E9-4CA5-B33B-3BB2E45E1013}" presName="negativeSpace" presStyleCnt="0"/>
      <dgm:spPr/>
    </dgm:pt>
    <dgm:pt modelId="{D9F11127-25B9-4DC0-9F15-5F1081CA1E6D}" type="pres">
      <dgm:prSet presAssocID="{985F4522-96E9-4CA5-B33B-3BB2E45E1013}" presName="childText" presStyleLbl="conFgAcc1" presStyleIdx="1" presStyleCnt="3">
        <dgm:presLayoutVars>
          <dgm:bulletEnabled val="1"/>
        </dgm:presLayoutVars>
      </dgm:prSet>
      <dgm:spPr/>
    </dgm:pt>
    <dgm:pt modelId="{D26B0646-D267-47A2-9306-E9DFD3EF3AD2}" type="pres">
      <dgm:prSet presAssocID="{B93C84AD-4791-411D-8E81-B7956CFDDD09}" presName="spaceBetweenRectangles" presStyleCnt="0"/>
      <dgm:spPr/>
    </dgm:pt>
    <dgm:pt modelId="{AFB7F078-4841-41C8-BB5A-40B157F899A5}" type="pres">
      <dgm:prSet presAssocID="{AE5CBB01-4BE1-4947-A817-1F5556012B14}" presName="parentLin" presStyleCnt="0"/>
      <dgm:spPr/>
    </dgm:pt>
    <dgm:pt modelId="{988F0C89-522D-4AA1-A94F-E75FD48621A7}" type="pres">
      <dgm:prSet presAssocID="{AE5CBB01-4BE1-4947-A817-1F5556012B14}" presName="parentLeftMargin" presStyleLbl="node1" presStyleIdx="1" presStyleCnt="3"/>
      <dgm:spPr/>
    </dgm:pt>
    <dgm:pt modelId="{FCD4BA35-5872-4576-9869-7B197C3407A5}" type="pres">
      <dgm:prSet presAssocID="{AE5CBB01-4BE1-4947-A817-1F5556012B14}" presName="parentText" presStyleLbl="node1" presStyleIdx="2" presStyleCnt="3">
        <dgm:presLayoutVars>
          <dgm:chMax val="0"/>
          <dgm:bulletEnabled val="1"/>
        </dgm:presLayoutVars>
      </dgm:prSet>
      <dgm:spPr/>
    </dgm:pt>
    <dgm:pt modelId="{D63EEC29-8474-4B1D-A61D-4D5053A71DD5}" type="pres">
      <dgm:prSet presAssocID="{AE5CBB01-4BE1-4947-A817-1F5556012B14}" presName="negativeSpace" presStyleCnt="0"/>
      <dgm:spPr/>
    </dgm:pt>
    <dgm:pt modelId="{A229DC7E-9F92-4A89-A42C-83A4AC5EE868}" type="pres">
      <dgm:prSet presAssocID="{AE5CBB01-4BE1-4947-A817-1F5556012B14}" presName="childText" presStyleLbl="conFgAcc1" presStyleIdx="2" presStyleCnt="3">
        <dgm:presLayoutVars>
          <dgm:bulletEnabled val="1"/>
        </dgm:presLayoutVars>
      </dgm:prSet>
      <dgm:spPr/>
    </dgm:pt>
  </dgm:ptLst>
  <dgm:cxnLst>
    <dgm:cxn modelId="{57313202-54F0-48DB-A290-AAF8A4763DDD}" type="presOf" srcId="{9772EA44-4255-41E1-BC96-FE88CBA8ADE3}" destId="{EB3683BB-87DE-4CCB-8BB8-FC9B17549B43}" srcOrd="1" destOrd="0" presId="urn:microsoft.com/office/officeart/2005/8/layout/list1"/>
    <dgm:cxn modelId="{DC9FC415-29EC-4E49-9E67-42BF1FED3AF5}" type="presOf" srcId="{AE5CBB01-4BE1-4947-A817-1F5556012B14}" destId="{988F0C89-522D-4AA1-A94F-E75FD48621A7}" srcOrd="0" destOrd="0" presId="urn:microsoft.com/office/officeart/2005/8/layout/list1"/>
    <dgm:cxn modelId="{07081F17-D966-4F0D-AFDD-4986E7BA0816}" type="presOf" srcId="{9772EA44-4255-41E1-BC96-FE88CBA8ADE3}" destId="{4EAD6062-F3C7-4E87-80CD-EE1193187AF1}" srcOrd="0" destOrd="0" presId="urn:microsoft.com/office/officeart/2005/8/layout/list1"/>
    <dgm:cxn modelId="{A692C220-6648-4E93-95F8-ACA71A7C9A3B}" type="presOf" srcId="{985F4522-96E9-4CA5-B33B-3BB2E45E1013}" destId="{E7CFCDC6-CCEB-4C76-A594-D9D70898EAF6}" srcOrd="1" destOrd="0" presId="urn:microsoft.com/office/officeart/2005/8/layout/list1"/>
    <dgm:cxn modelId="{B4B5D44F-B7FB-4409-A626-AE818E0AE16D}" type="presOf" srcId="{985F4522-96E9-4CA5-B33B-3BB2E45E1013}" destId="{20374A7D-A8E2-4955-875D-48D6291CCB47}" srcOrd="0" destOrd="0" presId="urn:microsoft.com/office/officeart/2005/8/layout/list1"/>
    <dgm:cxn modelId="{EF8E5B87-5F5C-46BA-AB78-A41BAE32FC41}" srcId="{016A3615-83D0-47D1-BE60-079E8FCC082E}" destId="{AE5CBB01-4BE1-4947-A817-1F5556012B14}" srcOrd="2" destOrd="0" parTransId="{C2D58FFE-0B31-4D07-83F7-1C8FAF4E1CC9}" sibTransId="{86139E52-B846-44F2-B6D2-A27E6D1D0C19}"/>
    <dgm:cxn modelId="{F7B54C9B-173B-4548-BBC6-B36E40E879C6}" srcId="{016A3615-83D0-47D1-BE60-079E8FCC082E}" destId="{9772EA44-4255-41E1-BC96-FE88CBA8ADE3}" srcOrd="0" destOrd="0" parTransId="{11028EA7-914A-42D4-AC61-8869395A5AD5}" sibTransId="{DCEF5071-1A87-4A8B-91FC-BDC1EACC53A9}"/>
    <dgm:cxn modelId="{200FDCA1-9155-4A85-A01A-E99C7AFD960E}" type="presOf" srcId="{AE5CBB01-4BE1-4947-A817-1F5556012B14}" destId="{FCD4BA35-5872-4576-9869-7B197C3407A5}" srcOrd="1" destOrd="0" presId="urn:microsoft.com/office/officeart/2005/8/layout/list1"/>
    <dgm:cxn modelId="{6DE1E7A5-DF79-4FD4-82DE-299FD44BF533}" srcId="{016A3615-83D0-47D1-BE60-079E8FCC082E}" destId="{985F4522-96E9-4CA5-B33B-3BB2E45E1013}" srcOrd="1" destOrd="0" parTransId="{3EB4594E-6EF9-4680-BC31-C99FBBBE878E}" sibTransId="{B93C84AD-4791-411D-8E81-B7956CFDDD09}"/>
    <dgm:cxn modelId="{349005D2-F2E6-4FD6-B90C-BCF1D022449B}" type="presOf" srcId="{016A3615-83D0-47D1-BE60-079E8FCC082E}" destId="{21D4C341-AF73-46C4-821D-4B8FF3B038C0}" srcOrd="0" destOrd="0" presId="urn:microsoft.com/office/officeart/2005/8/layout/list1"/>
    <dgm:cxn modelId="{C843125F-8D04-441B-B295-3AD6484D8ABF}" type="presParOf" srcId="{21D4C341-AF73-46C4-821D-4B8FF3B038C0}" destId="{DFAE388F-D616-46F8-90B3-754AFFCB4F51}" srcOrd="0" destOrd="0" presId="urn:microsoft.com/office/officeart/2005/8/layout/list1"/>
    <dgm:cxn modelId="{32B0A667-608C-4501-A431-6B8ADC515305}" type="presParOf" srcId="{DFAE388F-D616-46F8-90B3-754AFFCB4F51}" destId="{4EAD6062-F3C7-4E87-80CD-EE1193187AF1}" srcOrd="0" destOrd="0" presId="urn:microsoft.com/office/officeart/2005/8/layout/list1"/>
    <dgm:cxn modelId="{723DC8A1-0593-41E7-BCB2-A3E23860D2D8}" type="presParOf" srcId="{DFAE388F-D616-46F8-90B3-754AFFCB4F51}" destId="{EB3683BB-87DE-4CCB-8BB8-FC9B17549B43}" srcOrd="1" destOrd="0" presId="urn:microsoft.com/office/officeart/2005/8/layout/list1"/>
    <dgm:cxn modelId="{38CBA272-85E0-471A-B4E3-2B4FC1DDF3AB}" type="presParOf" srcId="{21D4C341-AF73-46C4-821D-4B8FF3B038C0}" destId="{4FD72BC9-C9EE-4E0D-9A52-C089171A57DD}" srcOrd="1" destOrd="0" presId="urn:microsoft.com/office/officeart/2005/8/layout/list1"/>
    <dgm:cxn modelId="{DF241451-DC1A-4BD0-8EC4-43405525FF54}" type="presParOf" srcId="{21D4C341-AF73-46C4-821D-4B8FF3B038C0}" destId="{D64D4612-076B-4976-99F3-C045B4CB8B60}" srcOrd="2" destOrd="0" presId="urn:microsoft.com/office/officeart/2005/8/layout/list1"/>
    <dgm:cxn modelId="{54367B94-A666-44D2-9837-754B4411FE36}" type="presParOf" srcId="{21D4C341-AF73-46C4-821D-4B8FF3B038C0}" destId="{F2D8D088-DF88-4AF2-B8B6-D7626FCAA492}" srcOrd="3" destOrd="0" presId="urn:microsoft.com/office/officeart/2005/8/layout/list1"/>
    <dgm:cxn modelId="{86AC92A3-1CD8-440D-9856-DABC3ED45735}" type="presParOf" srcId="{21D4C341-AF73-46C4-821D-4B8FF3B038C0}" destId="{3536192B-9221-4C11-82FC-0D39451682B8}" srcOrd="4" destOrd="0" presId="urn:microsoft.com/office/officeart/2005/8/layout/list1"/>
    <dgm:cxn modelId="{F9D5601E-8233-4977-82EC-AC59B82A1B21}" type="presParOf" srcId="{3536192B-9221-4C11-82FC-0D39451682B8}" destId="{20374A7D-A8E2-4955-875D-48D6291CCB47}" srcOrd="0" destOrd="0" presId="urn:microsoft.com/office/officeart/2005/8/layout/list1"/>
    <dgm:cxn modelId="{11F7C768-619E-4DB9-984D-D0F71C8808ED}" type="presParOf" srcId="{3536192B-9221-4C11-82FC-0D39451682B8}" destId="{E7CFCDC6-CCEB-4C76-A594-D9D70898EAF6}" srcOrd="1" destOrd="0" presId="urn:microsoft.com/office/officeart/2005/8/layout/list1"/>
    <dgm:cxn modelId="{CF858E92-70A6-484B-958D-46571362174B}" type="presParOf" srcId="{21D4C341-AF73-46C4-821D-4B8FF3B038C0}" destId="{30E8BF3C-CC8F-4872-9038-CF6A3F48DFF3}" srcOrd="5" destOrd="0" presId="urn:microsoft.com/office/officeart/2005/8/layout/list1"/>
    <dgm:cxn modelId="{C2E79F75-7123-4523-B8D1-A15C53F2B89F}" type="presParOf" srcId="{21D4C341-AF73-46C4-821D-4B8FF3B038C0}" destId="{D9F11127-25B9-4DC0-9F15-5F1081CA1E6D}" srcOrd="6" destOrd="0" presId="urn:microsoft.com/office/officeart/2005/8/layout/list1"/>
    <dgm:cxn modelId="{2E689836-E710-4FDD-8BCF-DD87CD1FAA27}" type="presParOf" srcId="{21D4C341-AF73-46C4-821D-4B8FF3B038C0}" destId="{D26B0646-D267-47A2-9306-E9DFD3EF3AD2}" srcOrd="7" destOrd="0" presId="urn:microsoft.com/office/officeart/2005/8/layout/list1"/>
    <dgm:cxn modelId="{4C726857-7D55-4320-946E-11AD119FD205}" type="presParOf" srcId="{21D4C341-AF73-46C4-821D-4B8FF3B038C0}" destId="{AFB7F078-4841-41C8-BB5A-40B157F899A5}" srcOrd="8" destOrd="0" presId="urn:microsoft.com/office/officeart/2005/8/layout/list1"/>
    <dgm:cxn modelId="{EB35C358-06AE-49FF-A654-BA83B22ED1D3}" type="presParOf" srcId="{AFB7F078-4841-41C8-BB5A-40B157F899A5}" destId="{988F0C89-522D-4AA1-A94F-E75FD48621A7}" srcOrd="0" destOrd="0" presId="urn:microsoft.com/office/officeart/2005/8/layout/list1"/>
    <dgm:cxn modelId="{F418C5BD-203B-46C9-8430-A4976F3D30A9}" type="presParOf" srcId="{AFB7F078-4841-41C8-BB5A-40B157F899A5}" destId="{FCD4BA35-5872-4576-9869-7B197C3407A5}" srcOrd="1" destOrd="0" presId="urn:microsoft.com/office/officeart/2005/8/layout/list1"/>
    <dgm:cxn modelId="{D77A69CA-25A1-4499-866F-7C7579CB273C}" type="presParOf" srcId="{21D4C341-AF73-46C4-821D-4B8FF3B038C0}" destId="{D63EEC29-8474-4B1D-A61D-4D5053A71DD5}" srcOrd="9" destOrd="0" presId="urn:microsoft.com/office/officeart/2005/8/layout/list1"/>
    <dgm:cxn modelId="{477AE21D-3099-46A0-A3D3-D8FFA3F9CA20}" type="presParOf" srcId="{21D4C341-AF73-46C4-821D-4B8FF3B038C0}" destId="{A229DC7E-9F92-4A89-A42C-83A4AC5EE86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E70B93-D665-4E6A-A880-7B7CF1E90265}">
      <dsp:nvSpPr>
        <dsp:cNvPr id="0" name=""/>
        <dsp:cNvSpPr/>
      </dsp:nvSpPr>
      <dsp:spPr>
        <a:xfrm>
          <a:off x="0" y="433771"/>
          <a:ext cx="96139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A1E06F-E926-44BF-8DE6-EFF21345E3E7}">
      <dsp:nvSpPr>
        <dsp:cNvPr id="0" name=""/>
        <dsp:cNvSpPr/>
      </dsp:nvSpPr>
      <dsp:spPr>
        <a:xfrm>
          <a:off x="480695" y="35251"/>
          <a:ext cx="6729730"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368" tIns="0" rIns="254368" bIns="0" numCol="1" spcCol="1270" anchor="ctr" anchorCtr="0">
          <a:noAutofit/>
        </a:bodyPr>
        <a:lstStyle/>
        <a:p>
          <a:pPr marL="0" lvl="0" indent="0" algn="l" defTabSz="1200150">
            <a:lnSpc>
              <a:spcPct val="90000"/>
            </a:lnSpc>
            <a:spcBef>
              <a:spcPct val="0"/>
            </a:spcBef>
            <a:spcAft>
              <a:spcPct val="35000"/>
            </a:spcAft>
            <a:buNone/>
          </a:pPr>
          <a:r>
            <a:rPr lang="pl-PL" sz="2700" kern="1200" dirty="0"/>
            <a:t>Gruntowe</a:t>
          </a:r>
        </a:p>
      </dsp:txBody>
      <dsp:txXfrm>
        <a:off x="519603" y="74159"/>
        <a:ext cx="6651914" cy="719224"/>
      </dsp:txXfrm>
    </dsp:sp>
    <dsp:sp modelId="{A2E5113B-8C9A-4941-8A4C-6CF5FF30571F}">
      <dsp:nvSpPr>
        <dsp:cNvPr id="0" name=""/>
        <dsp:cNvSpPr/>
      </dsp:nvSpPr>
      <dsp:spPr>
        <a:xfrm>
          <a:off x="0" y="1658491"/>
          <a:ext cx="96139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909D6C-63C2-4B69-8105-6E34D9095AC6}">
      <dsp:nvSpPr>
        <dsp:cNvPr id="0" name=""/>
        <dsp:cNvSpPr/>
      </dsp:nvSpPr>
      <dsp:spPr>
        <a:xfrm>
          <a:off x="489573" y="1259971"/>
          <a:ext cx="6729730"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368" tIns="0" rIns="254368" bIns="0" numCol="1" spcCol="1270" anchor="ctr" anchorCtr="0">
          <a:noAutofit/>
        </a:bodyPr>
        <a:lstStyle/>
        <a:p>
          <a:pPr marL="0" lvl="0" indent="0" algn="l" defTabSz="1200150">
            <a:lnSpc>
              <a:spcPct val="90000"/>
            </a:lnSpc>
            <a:spcBef>
              <a:spcPct val="0"/>
            </a:spcBef>
            <a:spcAft>
              <a:spcPct val="35000"/>
            </a:spcAft>
            <a:buNone/>
          </a:pPr>
          <a:r>
            <a:rPr lang="pl-PL" sz="2700" kern="1200" dirty="0"/>
            <a:t>Budynkowe</a:t>
          </a:r>
        </a:p>
      </dsp:txBody>
      <dsp:txXfrm>
        <a:off x="528481" y="1298879"/>
        <a:ext cx="6651914" cy="719224"/>
      </dsp:txXfrm>
    </dsp:sp>
    <dsp:sp modelId="{45A0B7A7-FA7A-4191-8F71-237E9941282E}">
      <dsp:nvSpPr>
        <dsp:cNvPr id="0" name=""/>
        <dsp:cNvSpPr/>
      </dsp:nvSpPr>
      <dsp:spPr>
        <a:xfrm>
          <a:off x="0" y="2883211"/>
          <a:ext cx="96139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B93726-4B92-4A61-BAC4-1391AC790AFD}">
      <dsp:nvSpPr>
        <dsp:cNvPr id="0" name=""/>
        <dsp:cNvSpPr/>
      </dsp:nvSpPr>
      <dsp:spPr>
        <a:xfrm>
          <a:off x="480695" y="2484691"/>
          <a:ext cx="6729730"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368" tIns="0" rIns="254368" bIns="0" numCol="1" spcCol="1270" anchor="ctr" anchorCtr="0">
          <a:noAutofit/>
        </a:bodyPr>
        <a:lstStyle/>
        <a:p>
          <a:pPr marL="0" lvl="0" indent="0" algn="l" defTabSz="1200150">
            <a:lnSpc>
              <a:spcPct val="90000"/>
            </a:lnSpc>
            <a:spcBef>
              <a:spcPct val="0"/>
            </a:spcBef>
            <a:spcAft>
              <a:spcPct val="35000"/>
            </a:spcAft>
            <a:buNone/>
          </a:pPr>
          <a:r>
            <a:rPr lang="pl-PL" sz="2700" kern="1200" dirty="0"/>
            <a:t>Lokalowe</a:t>
          </a:r>
        </a:p>
      </dsp:txBody>
      <dsp:txXfrm>
        <a:off x="519603" y="2523599"/>
        <a:ext cx="6651914" cy="7192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2E38B3-2023-4CC0-B8EA-7A4D0BB12B1A}">
      <dsp:nvSpPr>
        <dsp:cNvPr id="0" name=""/>
        <dsp:cNvSpPr/>
      </dsp:nvSpPr>
      <dsp:spPr>
        <a:xfrm rot="5400000">
          <a:off x="6203139" y="-2443968"/>
          <a:ext cx="1219170" cy="641197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pl-PL" sz="2200" kern="1200" dirty="0"/>
            <a:t>Np. kiosk</a:t>
          </a:r>
        </a:p>
        <a:p>
          <a:pPr marL="228600" lvl="1" indent="-228600" algn="l" defTabSz="977900">
            <a:lnSpc>
              <a:spcPct val="90000"/>
            </a:lnSpc>
            <a:spcBef>
              <a:spcPct val="0"/>
            </a:spcBef>
            <a:spcAft>
              <a:spcPct val="15000"/>
            </a:spcAft>
            <a:buChar char="•"/>
          </a:pPr>
          <a:r>
            <a:rPr lang="pl-PL" sz="2200" kern="1200" dirty="0"/>
            <a:t>ruchomości</a:t>
          </a:r>
        </a:p>
      </dsp:txBody>
      <dsp:txXfrm rot="-5400000">
        <a:off x="3606737" y="211949"/>
        <a:ext cx="6352460" cy="1100140"/>
      </dsp:txXfrm>
    </dsp:sp>
    <dsp:sp modelId="{159BFD59-4C61-45DE-8AC7-8FF1034EF1C7}">
      <dsp:nvSpPr>
        <dsp:cNvPr id="0" name=""/>
        <dsp:cNvSpPr/>
      </dsp:nvSpPr>
      <dsp:spPr>
        <a:xfrm>
          <a:off x="0" y="38"/>
          <a:ext cx="3606736" cy="15239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pl-PL" sz="3200" kern="1200" dirty="0"/>
            <a:t>Nie związane trwale z gruntem</a:t>
          </a:r>
        </a:p>
      </dsp:txBody>
      <dsp:txXfrm>
        <a:off x="74394" y="74432"/>
        <a:ext cx="3457948" cy="1375174"/>
      </dsp:txXfrm>
    </dsp:sp>
    <dsp:sp modelId="{FB55E90D-8B02-445B-A77D-2635D06CA0B3}">
      <dsp:nvSpPr>
        <dsp:cNvPr id="0" name=""/>
        <dsp:cNvSpPr/>
      </dsp:nvSpPr>
      <dsp:spPr>
        <a:xfrm rot="5400000">
          <a:off x="6203139" y="-843807"/>
          <a:ext cx="1219170" cy="641197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pl-PL" sz="2200" kern="1200" dirty="0"/>
            <a:t>Zasada: </a:t>
          </a:r>
          <a:r>
            <a:rPr lang="pl-PL" sz="2200" kern="1200" dirty="0" err="1"/>
            <a:t>superficies</a:t>
          </a:r>
          <a:r>
            <a:rPr lang="pl-PL" sz="2200" kern="1200" dirty="0"/>
            <a:t> solo </a:t>
          </a:r>
          <a:r>
            <a:rPr lang="pl-PL" sz="2200" kern="1200" dirty="0" err="1"/>
            <a:t>cedit</a:t>
          </a:r>
          <a:endParaRPr lang="pl-PL" sz="2200" kern="1200" dirty="0"/>
        </a:p>
        <a:p>
          <a:pPr marL="228600" lvl="1" indent="-228600" algn="l" defTabSz="977900">
            <a:lnSpc>
              <a:spcPct val="90000"/>
            </a:lnSpc>
            <a:spcBef>
              <a:spcPct val="0"/>
            </a:spcBef>
            <a:spcAft>
              <a:spcPct val="15000"/>
            </a:spcAft>
            <a:buChar char="•"/>
          </a:pPr>
          <a:r>
            <a:rPr lang="pl-PL" sz="2200" kern="1200" dirty="0"/>
            <a:t>Wyjątek: odrębny przedmiot własności na podstawie szczególnych przepisów np. 235 KC</a:t>
          </a:r>
        </a:p>
      </dsp:txBody>
      <dsp:txXfrm rot="-5400000">
        <a:off x="3606737" y="1812110"/>
        <a:ext cx="6352460" cy="1100140"/>
      </dsp:txXfrm>
    </dsp:sp>
    <dsp:sp modelId="{4FE35F6E-9D8D-4FA8-B2AC-8327E22EF3DA}">
      <dsp:nvSpPr>
        <dsp:cNvPr id="0" name=""/>
        <dsp:cNvSpPr/>
      </dsp:nvSpPr>
      <dsp:spPr>
        <a:xfrm>
          <a:off x="0" y="1600199"/>
          <a:ext cx="3606736" cy="15239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pl-PL" sz="3200" kern="1200" dirty="0"/>
            <a:t>Związane trwale z gruntem</a:t>
          </a:r>
        </a:p>
      </dsp:txBody>
      <dsp:txXfrm>
        <a:off x="74394" y="1674593"/>
        <a:ext cx="3457948" cy="13751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8512ED-A7AE-46EC-955E-2BB6833A9733}">
      <dsp:nvSpPr>
        <dsp:cNvPr id="0" name=""/>
        <dsp:cNvSpPr/>
      </dsp:nvSpPr>
      <dsp:spPr>
        <a:xfrm>
          <a:off x="1420994" y="739880"/>
          <a:ext cx="3500840" cy="4118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C9D95B-5B2E-4BE2-9C2E-2AD4DB28487C}">
      <dsp:nvSpPr>
        <dsp:cNvPr id="0" name=""/>
        <dsp:cNvSpPr/>
      </dsp:nvSpPr>
      <dsp:spPr>
        <a:xfrm>
          <a:off x="1420994" y="894559"/>
          <a:ext cx="257184" cy="257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9EB344-53E4-4F3D-AE12-8CD0311ABD57}">
      <dsp:nvSpPr>
        <dsp:cNvPr id="0" name=""/>
        <dsp:cNvSpPr/>
      </dsp:nvSpPr>
      <dsp:spPr>
        <a:xfrm>
          <a:off x="1420994" y="0"/>
          <a:ext cx="3500840" cy="739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43180" rIns="64770" bIns="43180" numCol="1" spcCol="1270" anchor="ctr" anchorCtr="0">
          <a:noAutofit/>
        </a:bodyPr>
        <a:lstStyle/>
        <a:p>
          <a:pPr marL="0" lvl="0" indent="0" algn="l" defTabSz="1511300">
            <a:lnSpc>
              <a:spcPct val="90000"/>
            </a:lnSpc>
            <a:spcBef>
              <a:spcPct val="0"/>
            </a:spcBef>
            <a:spcAft>
              <a:spcPct val="35000"/>
            </a:spcAft>
            <a:buNone/>
          </a:pPr>
          <a:r>
            <a:rPr lang="pl-PL" sz="3400" kern="1200" dirty="0"/>
            <a:t>Co do gatunku</a:t>
          </a:r>
        </a:p>
      </dsp:txBody>
      <dsp:txXfrm>
        <a:off x="1420994" y="0"/>
        <a:ext cx="3500840" cy="739880"/>
      </dsp:txXfrm>
    </dsp:sp>
    <dsp:sp modelId="{003C40B5-E70D-406D-B36A-95BE28388359}">
      <dsp:nvSpPr>
        <dsp:cNvPr id="0" name=""/>
        <dsp:cNvSpPr/>
      </dsp:nvSpPr>
      <dsp:spPr>
        <a:xfrm>
          <a:off x="1420994" y="1494048"/>
          <a:ext cx="257178" cy="257178"/>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2B62DF-F175-49D9-B8DB-B8CC18A93F0B}">
      <dsp:nvSpPr>
        <dsp:cNvPr id="0" name=""/>
        <dsp:cNvSpPr/>
      </dsp:nvSpPr>
      <dsp:spPr>
        <a:xfrm>
          <a:off x="1666053" y="1322895"/>
          <a:ext cx="3255781" cy="599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pl-PL" sz="1400" kern="1200" dirty="0"/>
            <a:t>Cechy rodzajowe</a:t>
          </a:r>
        </a:p>
      </dsp:txBody>
      <dsp:txXfrm>
        <a:off x="1666053" y="1322895"/>
        <a:ext cx="3255781" cy="599482"/>
      </dsp:txXfrm>
    </dsp:sp>
    <dsp:sp modelId="{F7C756D9-3002-40B6-860B-11AE5CB8931F}">
      <dsp:nvSpPr>
        <dsp:cNvPr id="0" name=""/>
        <dsp:cNvSpPr/>
      </dsp:nvSpPr>
      <dsp:spPr>
        <a:xfrm>
          <a:off x="1420994" y="2093530"/>
          <a:ext cx="257178" cy="257178"/>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818D82-56AB-48BA-8E61-8B7FFA289672}">
      <dsp:nvSpPr>
        <dsp:cNvPr id="0" name=""/>
        <dsp:cNvSpPr/>
      </dsp:nvSpPr>
      <dsp:spPr>
        <a:xfrm>
          <a:off x="1666053" y="1922378"/>
          <a:ext cx="3255781" cy="599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pl-PL" sz="1400" kern="1200" dirty="0"/>
            <a:t>Wiele desygnatów</a:t>
          </a:r>
        </a:p>
      </dsp:txBody>
      <dsp:txXfrm>
        <a:off x="1666053" y="1922378"/>
        <a:ext cx="3255781" cy="599482"/>
      </dsp:txXfrm>
    </dsp:sp>
    <dsp:sp modelId="{16B3C9A8-9D7E-4780-9B46-D6D0EE1BE5A9}">
      <dsp:nvSpPr>
        <dsp:cNvPr id="0" name=""/>
        <dsp:cNvSpPr/>
      </dsp:nvSpPr>
      <dsp:spPr>
        <a:xfrm>
          <a:off x="1420994" y="2693013"/>
          <a:ext cx="257178" cy="257178"/>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370D21-E794-456B-BF43-7C02D458B490}">
      <dsp:nvSpPr>
        <dsp:cNvPr id="0" name=""/>
        <dsp:cNvSpPr/>
      </dsp:nvSpPr>
      <dsp:spPr>
        <a:xfrm>
          <a:off x="1666053" y="2521861"/>
          <a:ext cx="3255781" cy="599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pl-PL" sz="1400" kern="1200" dirty="0"/>
            <a:t>Np. samochód osobowy</a:t>
          </a:r>
        </a:p>
      </dsp:txBody>
      <dsp:txXfrm>
        <a:off x="1666053" y="2521861"/>
        <a:ext cx="3255781" cy="599482"/>
      </dsp:txXfrm>
    </dsp:sp>
    <dsp:sp modelId="{6AA6A2E4-D2A5-42E0-B9FA-75E50BC10FD4}">
      <dsp:nvSpPr>
        <dsp:cNvPr id="0" name=""/>
        <dsp:cNvSpPr/>
      </dsp:nvSpPr>
      <dsp:spPr>
        <a:xfrm>
          <a:off x="5096877" y="739880"/>
          <a:ext cx="3500840" cy="4118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32B21B-C5C7-4A25-A385-0776BCA22D3B}">
      <dsp:nvSpPr>
        <dsp:cNvPr id="0" name=""/>
        <dsp:cNvSpPr/>
      </dsp:nvSpPr>
      <dsp:spPr>
        <a:xfrm>
          <a:off x="5096877" y="894559"/>
          <a:ext cx="257184" cy="257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E2E116-FCD3-436E-AE35-4ADD1CC5AC5A}">
      <dsp:nvSpPr>
        <dsp:cNvPr id="0" name=""/>
        <dsp:cNvSpPr/>
      </dsp:nvSpPr>
      <dsp:spPr>
        <a:xfrm>
          <a:off x="5096877" y="0"/>
          <a:ext cx="3500840" cy="739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43180" rIns="64770" bIns="43180" numCol="1" spcCol="1270" anchor="ctr" anchorCtr="0">
          <a:noAutofit/>
        </a:bodyPr>
        <a:lstStyle/>
        <a:p>
          <a:pPr marL="0" lvl="0" indent="0" algn="l" defTabSz="1511300">
            <a:lnSpc>
              <a:spcPct val="90000"/>
            </a:lnSpc>
            <a:spcBef>
              <a:spcPct val="0"/>
            </a:spcBef>
            <a:spcAft>
              <a:spcPct val="35000"/>
            </a:spcAft>
            <a:buNone/>
          </a:pPr>
          <a:r>
            <a:rPr lang="pl-PL" sz="3400" kern="1200" dirty="0"/>
            <a:t>Co do tożsamości</a:t>
          </a:r>
        </a:p>
      </dsp:txBody>
      <dsp:txXfrm>
        <a:off x="5096877" y="0"/>
        <a:ext cx="3500840" cy="739880"/>
      </dsp:txXfrm>
    </dsp:sp>
    <dsp:sp modelId="{D573258E-76F3-4589-9575-8723348F8D96}">
      <dsp:nvSpPr>
        <dsp:cNvPr id="0" name=""/>
        <dsp:cNvSpPr/>
      </dsp:nvSpPr>
      <dsp:spPr>
        <a:xfrm>
          <a:off x="5096877" y="1494048"/>
          <a:ext cx="257178" cy="257178"/>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CDA73A-EEE1-43AE-8BA5-32F756A7859E}">
      <dsp:nvSpPr>
        <dsp:cNvPr id="0" name=""/>
        <dsp:cNvSpPr/>
      </dsp:nvSpPr>
      <dsp:spPr>
        <a:xfrm>
          <a:off x="5341935" y="1322895"/>
          <a:ext cx="3255781" cy="599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pl-PL" sz="1400" kern="1200" dirty="0"/>
            <a:t>Indywidulany przedmiot</a:t>
          </a:r>
        </a:p>
      </dsp:txBody>
      <dsp:txXfrm>
        <a:off x="5341935" y="1322895"/>
        <a:ext cx="3255781" cy="599482"/>
      </dsp:txXfrm>
    </dsp:sp>
    <dsp:sp modelId="{86F4E4DE-4A40-445C-A11A-7AD12A81BDD2}">
      <dsp:nvSpPr>
        <dsp:cNvPr id="0" name=""/>
        <dsp:cNvSpPr/>
      </dsp:nvSpPr>
      <dsp:spPr>
        <a:xfrm>
          <a:off x="5096877" y="2093530"/>
          <a:ext cx="257178" cy="257178"/>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43BD93-C5E7-44C1-B90D-A70638ACC64A}">
      <dsp:nvSpPr>
        <dsp:cNvPr id="0" name=""/>
        <dsp:cNvSpPr/>
      </dsp:nvSpPr>
      <dsp:spPr>
        <a:xfrm>
          <a:off x="5341935" y="1922378"/>
          <a:ext cx="3255781" cy="599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pl-PL" sz="1400" kern="1200" dirty="0"/>
            <a:t>Konkretny obiekt</a:t>
          </a:r>
        </a:p>
      </dsp:txBody>
      <dsp:txXfrm>
        <a:off x="5341935" y="1922378"/>
        <a:ext cx="3255781" cy="599482"/>
      </dsp:txXfrm>
    </dsp:sp>
    <dsp:sp modelId="{D59B65AF-980C-4D51-A065-55AC6F19020E}">
      <dsp:nvSpPr>
        <dsp:cNvPr id="0" name=""/>
        <dsp:cNvSpPr/>
      </dsp:nvSpPr>
      <dsp:spPr>
        <a:xfrm>
          <a:off x="5096877" y="2693013"/>
          <a:ext cx="257178" cy="257178"/>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C32604-E6D8-4094-BA67-15B8DFED3253}">
      <dsp:nvSpPr>
        <dsp:cNvPr id="0" name=""/>
        <dsp:cNvSpPr/>
      </dsp:nvSpPr>
      <dsp:spPr>
        <a:xfrm>
          <a:off x="5341935" y="2521861"/>
          <a:ext cx="3255781" cy="599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pl-PL" sz="1400" kern="1200" dirty="0"/>
            <a:t>Np. samochód osobowy o nr  DW 007X</a:t>
          </a:r>
        </a:p>
      </dsp:txBody>
      <dsp:txXfrm>
        <a:off x="5341935" y="2521861"/>
        <a:ext cx="3255781" cy="599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D4612-076B-4976-99F3-C045B4CB8B60}">
      <dsp:nvSpPr>
        <dsp:cNvPr id="0" name=""/>
        <dsp:cNvSpPr/>
      </dsp:nvSpPr>
      <dsp:spPr>
        <a:xfrm>
          <a:off x="0" y="398759"/>
          <a:ext cx="10018712"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3683BB-87DE-4CCB-8BB8-FC9B17549B43}">
      <dsp:nvSpPr>
        <dsp:cNvPr id="0" name=""/>
        <dsp:cNvSpPr/>
      </dsp:nvSpPr>
      <dsp:spPr>
        <a:xfrm>
          <a:off x="500935" y="59279"/>
          <a:ext cx="7013098"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5078" tIns="0" rIns="265078" bIns="0" numCol="1" spcCol="1270" anchor="ctr" anchorCtr="0">
          <a:noAutofit/>
        </a:bodyPr>
        <a:lstStyle/>
        <a:p>
          <a:pPr marL="0" lvl="0" indent="0" algn="l" defTabSz="1022350">
            <a:lnSpc>
              <a:spcPct val="90000"/>
            </a:lnSpc>
            <a:spcBef>
              <a:spcPct val="0"/>
            </a:spcBef>
            <a:spcAft>
              <a:spcPct val="35000"/>
            </a:spcAft>
            <a:buNone/>
          </a:pPr>
          <a:r>
            <a:rPr lang="pl-PL" sz="2300" kern="1200" dirty="0"/>
            <a:t>Przedmioty materialne niebędące rzeczami</a:t>
          </a:r>
        </a:p>
      </dsp:txBody>
      <dsp:txXfrm>
        <a:off x="534079" y="92423"/>
        <a:ext cx="6946810" cy="612672"/>
      </dsp:txXfrm>
    </dsp:sp>
    <dsp:sp modelId="{D9F11127-25B9-4DC0-9F15-5F1081CA1E6D}">
      <dsp:nvSpPr>
        <dsp:cNvPr id="0" name=""/>
        <dsp:cNvSpPr/>
      </dsp:nvSpPr>
      <dsp:spPr>
        <a:xfrm>
          <a:off x="0" y="1442040"/>
          <a:ext cx="10018712"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CFCDC6-CCEB-4C76-A594-D9D70898EAF6}">
      <dsp:nvSpPr>
        <dsp:cNvPr id="0" name=""/>
        <dsp:cNvSpPr/>
      </dsp:nvSpPr>
      <dsp:spPr>
        <a:xfrm>
          <a:off x="500935" y="1102559"/>
          <a:ext cx="7013098"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5078" tIns="0" rIns="265078" bIns="0" numCol="1" spcCol="1270" anchor="ctr" anchorCtr="0">
          <a:noAutofit/>
        </a:bodyPr>
        <a:lstStyle/>
        <a:p>
          <a:pPr marL="0" lvl="0" indent="0" algn="l" defTabSz="1022350">
            <a:lnSpc>
              <a:spcPct val="90000"/>
            </a:lnSpc>
            <a:spcBef>
              <a:spcPct val="0"/>
            </a:spcBef>
            <a:spcAft>
              <a:spcPct val="35000"/>
            </a:spcAft>
            <a:buNone/>
          </a:pPr>
          <a:r>
            <a:rPr lang="pl-PL" sz="2300" kern="1200" dirty="0"/>
            <a:t>Przedmioty niematerialne</a:t>
          </a:r>
        </a:p>
      </dsp:txBody>
      <dsp:txXfrm>
        <a:off x="534079" y="1135703"/>
        <a:ext cx="6946810" cy="612672"/>
      </dsp:txXfrm>
    </dsp:sp>
    <dsp:sp modelId="{A229DC7E-9F92-4A89-A42C-83A4AC5EE868}">
      <dsp:nvSpPr>
        <dsp:cNvPr id="0" name=""/>
        <dsp:cNvSpPr/>
      </dsp:nvSpPr>
      <dsp:spPr>
        <a:xfrm>
          <a:off x="0" y="2485320"/>
          <a:ext cx="10018712"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D4BA35-5872-4576-9869-7B197C3407A5}">
      <dsp:nvSpPr>
        <dsp:cNvPr id="0" name=""/>
        <dsp:cNvSpPr/>
      </dsp:nvSpPr>
      <dsp:spPr>
        <a:xfrm>
          <a:off x="500935" y="2145840"/>
          <a:ext cx="7013098"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5078" tIns="0" rIns="265078" bIns="0" numCol="1" spcCol="1270" anchor="ctr" anchorCtr="0">
          <a:noAutofit/>
        </a:bodyPr>
        <a:lstStyle/>
        <a:p>
          <a:pPr marL="0" lvl="0" indent="0" algn="l" defTabSz="1022350">
            <a:lnSpc>
              <a:spcPct val="90000"/>
            </a:lnSpc>
            <a:spcBef>
              <a:spcPct val="0"/>
            </a:spcBef>
            <a:spcAft>
              <a:spcPct val="35000"/>
            </a:spcAft>
            <a:buNone/>
          </a:pPr>
          <a:r>
            <a:rPr lang="pl-PL" sz="2300" kern="1200" dirty="0"/>
            <a:t>Przedsiębiorstwo </a:t>
          </a:r>
        </a:p>
      </dsp:txBody>
      <dsp:txXfrm>
        <a:off x="534079" y="2178984"/>
        <a:ext cx="6946810" cy="61267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46C117F-5CCF-4837-BE5F-2B92066CAFAF}" type="datetimeFigureOut">
              <a:rPr lang="en-US" dirty="0"/>
              <a:t>2/25/2019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4EB90BD-B6CE-46B7-997F-7313B992CCDC}" type="datetimeFigureOut">
              <a:rPr lang="en-US" dirty="0"/>
              <a:t>2/25/2019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CDB9D11F-B188-461D-B23F-39381795C052}" type="datetimeFigureOut">
              <a:rPr lang="en-US" dirty="0"/>
              <a:t>2/25/2019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52E6D8D9-55A2-4063-B0F3-121F44549695}" type="datetimeFigureOut">
              <a:rPr lang="en-US" dirty="0"/>
              <a:t>2/25/2019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D4B24536-994D-4021-A283-9F449C0DB509}" type="datetimeFigureOut">
              <a:rPr lang="en-US" dirty="0"/>
              <a:t>2/25/2019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3CBBBB78-C96F-47B7-AB17-D852CA960AC9}" type="datetimeFigureOut">
              <a:rPr lang="en-US" dirty="0"/>
              <a:t>2/25/2019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2/25/2019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30578ACC-22D6-47C1-A373-4FD133E34F3C}" type="datetimeFigureOut">
              <a:rPr lang="en-US" dirty="0"/>
              <a:t>2/25/2019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E331444B-B92B-4E27-8C94-BB93EAF5CB18}" type="datetimeFigureOut">
              <a:rPr lang="en-US" dirty="0"/>
              <a:t>2/25/2019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63EFA5E-FA76-400D-B3DC-F0BA90E6D107}" type="datetimeFigureOut">
              <a:rPr lang="en-US" dirty="0"/>
              <a:t>2/25/2019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2/25/2019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ip.legalis.pl/document-view.seam?documentId=mfrxilrsgm4tanjoobqxalrrgmzt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A32547-22FD-4F80-99C7-EB805938141B}"/>
              </a:ext>
            </a:extLst>
          </p:cNvPr>
          <p:cNvSpPr>
            <a:spLocks noGrp="1"/>
          </p:cNvSpPr>
          <p:nvPr>
            <p:ph type="ctrTitle"/>
          </p:nvPr>
        </p:nvSpPr>
        <p:spPr/>
        <p:txBody>
          <a:bodyPr/>
          <a:lstStyle/>
          <a:p>
            <a:r>
              <a:rPr lang="pl-PL" dirty="0"/>
              <a:t>Przedmioty stosunku cywilnoprawnego</a:t>
            </a:r>
          </a:p>
        </p:txBody>
      </p:sp>
      <p:sp>
        <p:nvSpPr>
          <p:cNvPr id="3" name="Podtytuł 2">
            <a:extLst>
              <a:ext uri="{FF2B5EF4-FFF2-40B4-BE49-F238E27FC236}">
                <a16:creationId xmlns:a16="http://schemas.microsoft.com/office/drawing/2014/main" id="{A0D6A02B-5F6A-40B0-978D-66AE7D97CE61}"/>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3366693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7EC4C0-E146-478B-BC53-FDC74E4187B2}"/>
              </a:ext>
            </a:extLst>
          </p:cNvPr>
          <p:cNvSpPr>
            <a:spLocks noGrp="1"/>
          </p:cNvSpPr>
          <p:nvPr>
            <p:ph type="title"/>
          </p:nvPr>
        </p:nvSpPr>
        <p:spPr/>
        <p:txBody>
          <a:bodyPr/>
          <a:lstStyle/>
          <a:p>
            <a:r>
              <a:rPr lang="pl-PL" dirty="0"/>
              <a:t>Rodzaje nieruchomości</a:t>
            </a:r>
          </a:p>
        </p:txBody>
      </p:sp>
      <p:graphicFrame>
        <p:nvGraphicFramePr>
          <p:cNvPr id="4" name="Symbol zastępczy zawartości 3">
            <a:extLst>
              <a:ext uri="{FF2B5EF4-FFF2-40B4-BE49-F238E27FC236}">
                <a16:creationId xmlns:a16="http://schemas.microsoft.com/office/drawing/2014/main" id="{776410CE-8440-407D-BD32-47AC79BA935B}"/>
              </a:ext>
            </a:extLst>
          </p:cNvPr>
          <p:cNvGraphicFramePr>
            <a:graphicFrameLocks noGrp="1"/>
          </p:cNvGraphicFramePr>
          <p:nvPr>
            <p:ph idx="1"/>
            <p:extLst>
              <p:ext uri="{D42A27DB-BD31-4B8C-83A1-F6EECF244321}">
                <p14:modId xmlns:p14="http://schemas.microsoft.com/office/powerpoint/2010/main" val="675503309"/>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0672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51349C-10BE-4ACF-8C24-5EABF6EB2B6F}"/>
              </a:ext>
            </a:extLst>
          </p:cNvPr>
          <p:cNvSpPr>
            <a:spLocks noGrp="1"/>
          </p:cNvSpPr>
          <p:nvPr>
            <p:ph type="title"/>
          </p:nvPr>
        </p:nvSpPr>
        <p:spPr/>
        <p:txBody>
          <a:bodyPr/>
          <a:lstStyle/>
          <a:p>
            <a:r>
              <a:rPr lang="pl-PL" dirty="0"/>
              <a:t>Grunty i grunty rolne</a:t>
            </a:r>
          </a:p>
        </p:txBody>
      </p:sp>
      <p:sp>
        <p:nvSpPr>
          <p:cNvPr id="3" name="Symbol zastępczy zawartości 2">
            <a:extLst>
              <a:ext uri="{FF2B5EF4-FFF2-40B4-BE49-F238E27FC236}">
                <a16:creationId xmlns:a16="http://schemas.microsoft.com/office/drawing/2014/main" id="{65B02AAB-6338-4BAC-B89E-A68544D38186}"/>
              </a:ext>
            </a:extLst>
          </p:cNvPr>
          <p:cNvSpPr>
            <a:spLocks noGrp="1"/>
          </p:cNvSpPr>
          <p:nvPr>
            <p:ph idx="1"/>
          </p:nvPr>
        </p:nvSpPr>
        <p:spPr/>
        <p:txBody>
          <a:bodyPr>
            <a:normAutofit lnSpcReduction="10000"/>
          </a:bodyPr>
          <a:lstStyle/>
          <a:p>
            <a:r>
              <a:rPr lang="pl-PL" dirty="0"/>
              <a:t>Przepisy KC tradycyjnie określają grunty, jako części powierzchni ziemskiej stanowiące odrębny przedmiot własności. </a:t>
            </a:r>
          </a:p>
          <a:p>
            <a:r>
              <a:rPr lang="pl-PL" dirty="0"/>
              <a:t>Wśród nieruchomości wyróżnia się </a:t>
            </a:r>
            <a:r>
              <a:rPr lang="pl-PL" b="1" dirty="0"/>
              <a:t>nieruchomości rolne</a:t>
            </a:r>
            <a:r>
              <a:rPr lang="pl-PL" dirty="0"/>
              <a:t>, utożsamiane w Kodeksie cywilnym z gruntami rolnymi. ą nimi (art. 46(1) KC) takie nieruchomości, które są lub mogą być wykorzystywane do prowadzenia działalności wytwórczej w rolnictwie w zakresie produkcji roślinnej i zwierzęcej, nie wyłączając produkcji ogrodniczej, sadowniczej i rybnej</a:t>
            </a:r>
          </a:p>
          <a:p>
            <a:endParaRPr lang="pl-PL" dirty="0"/>
          </a:p>
          <a:p>
            <a:r>
              <a:rPr lang="pl-PL" b="1" dirty="0"/>
              <a:t>Zasada </a:t>
            </a:r>
            <a:r>
              <a:rPr lang="pl-PL" b="1" i="1" dirty="0" err="1"/>
              <a:t>superficies</a:t>
            </a:r>
            <a:r>
              <a:rPr lang="pl-PL" b="1" i="1" dirty="0"/>
              <a:t> solo </a:t>
            </a:r>
            <a:r>
              <a:rPr lang="pl-PL" b="1" i="1" dirty="0" err="1"/>
              <a:t>cedit</a:t>
            </a:r>
            <a:endParaRPr lang="pl-PL" b="1" i="1" dirty="0"/>
          </a:p>
          <a:p>
            <a:endParaRPr lang="pl-PL" dirty="0"/>
          </a:p>
        </p:txBody>
      </p:sp>
    </p:spTree>
    <p:extLst>
      <p:ext uri="{BB962C8B-B14F-4D97-AF65-F5344CB8AC3E}">
        <p14:creationId xmlns:p14="http://schemas.microsoft.com/office/powerpoint/2010/main" val="3352189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Budynki</a:t>
            </a:r>
          </a:p>
        </p:txBody>
      </p:sp>
      <p:graphicFrame>
        <p:nvGraphicFramePr>
          <p:cNvPr id="4" name="Symbol zastępczy zawartości 3"/>
          <p:cNvGraphicFramePr>
            <a:graphicFrameLocks noGrp="1"/>
          </p:cNvGraphicFramePr>
          <p:nvPr>
            <p:ph idx="1"/>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0723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Części budynków</a:t>
            </a:r>
          </a:p>
        </p:txBody>
      </p:sp>
      <p:sp>
        <p:nvSpPr>
          <p:cNvPr id="3" name="Symbol zastępczy zawartości 2"/>
          <p:cNvSpPr>
            <a:spLocks noGrp="1"/>
          </p:cNvSpPr>
          <p:nvPr>
            <p:ph idx="1"/>
          </p:nvPr>
        </p:nvSpPr>
        <p:spPr/>
        <p:txBody>
          <a:bodyPr/>
          <a:lstStyle/>
          <a:p>
            <a:r>
              <a:rPr lang="pl-PL" dirty="0"/>
              <a:t>Wyjątek: odrębny od gruntu przedmiot własności (na mocy przepisów szczególnych np. ustawa  z  dnia 24.06.1994r. o własności lokali</a:t>
            </a:r>
          </a:p>
        </p:txBody>
      </p:sp>
    </p:spTree>
    <p:extLst>
      <p:ext uri="{BB962C8B-B14F-4D97-AF65-F5344CB8AC3E}">
        <p14:creationId xmlns:p14="http://schemas.microsoft.com/office/powerpoint/2010/main" val="1245036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4D8C15-BB8B-4569-8DD7-D0FAF1277C99}"/>
              </a:ext>
            </a:extLst>
          </p:cNvPr>
          <p:cNvSpPr>
            <a:spLocks noGrp="1"/>
          </p:cNvSpPr>
          <p:nvPr>
            <p:ph type="title"/>
          </p:nvPr>
        </p:nvSpPr>
        <p:spPr/>
        <p:txBody>
          <a:bodyPr/>
          <a:lstStyle/>
          <a:p>
            <a:r>
              <a:rPr lang="pl-PL" dirty="0"/>
              <a:t> Rzeczy ruchome (ruchomości)</a:t>
            </a:r>
          </a:p>
        </p:txBody>
      </p:sp>
      <p:sp>
        <p:nvSpPr>
          <p:cNvPr id="3" name="Symbol zastępczy zawartości 2">
            <a:extLst>
              <a:ext uri="{FF2B5EF4-FFF2-40B4-BE49-F238E27FC236}">
                <a16:creationId xmlns:a16="http://schemas.microsoft.com/office/drawing/2014/main" id="{F81FE664-4429-4F02-84E6-6057ACE40C8C}"/>
              </a:ext>
            </a:extLst>
          </p:cNvPr>
          <p:cNvSpPr>
            <a:spLocks noGrp="1"/>
          </p:cNvSpPr>
          <p:nvPr>
            <p:ph idx="1"/>
          </p:nvPr>
        </p:nvSpPr>
        <p:spPr/>
        <p:txBody>
          <a:bodyPr/>
          <a:lstStyle/>
          <a:p>
            <a:r>
              <a:rPr lang="pl-PL" dirty="0"/>
              <a:t>Ruchomościami są te rzeczy, które nie są nieruchomościami,</a:t>
            </a:r>
          </a:p>
          <a:p>
            <a:r>
              <a:rPr lang="pl-PL" dirty="0"/>
              <a:t>Próbując pozytywnie określić ruchomości należy uznać je za rzeczy </a:t>
            </a:r>
            <a:r>
              <a:rPr lang="pl-PL" b="1" u="sng" dirty="0"/>
              <a:t>wyodrębnione od innych fizycznie oraz przenaszalne</a:t>
            </a:r>
            <a:r>
              <a:rPr lang="pl-PL" dirty="0"/>
              <a:t>. Z tego powodu, jak trafnie rozstrzygnięto w orzecznictwie, np. garaż składany jest ruchomością, zaś kiosk (barak) na fundamentach (podwalinach) stanowi nieruchomość.</a:t>
            </a:r>
          </a:p>
        </p:txBody>
      </p:sp>
    </p:spTree>
    <p:extLst>
      <p:ext uri="{BB962C8B-B14F-4D97-AF65-F5344CB8AC3E}">
        <p14:creationId xmlns:p14="http://schemas.microsoft.com/office/powerpoint/2010/main" val="3861993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Rzeczy oznaczone co do gatunku i oznaczone co do tożsamości</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325876486"/>
              </p:ext>
            </p:extLst>
          </p:nvPr>
        </p:nvGraphicFramePr>
        <p:xfrm>
          <a:off x="477895" y="2613991"/>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9999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1029FC-BEC8-418C-BEE0-9D71C2A0A5BE}"/>
              </a:ext>
            </a:extLst>
          </p:cNvPr>
          <p:cNvSpPr>
            <a:spLocks noGrp="1"/>
          </p:cNvSpPr>
          <p:nvPr>
            <p:ph type="title"/>
          </p:nvPr>
        </p:nvSpPr>
        <p:spPr/>
        <p:txBody>
          <a:bodyPr>
            <a:normAutofit fontScale="90000"/>
          </a:bodyPr>
          <a:lstStyle/>
          <a:p>
            <a:r>
              <a:rPr lang="pl-PL" dirty="0"/>
              <a:t>Ruchomości oznaczone co do gatunku i co do tożsamości</a:t>
            </a:r>
            <a:br>
              <a:rPr lang="pl-PL" dirty="0"/>
            </a:br>
            <a:endParaRPr lang="pl-PL" dirty="0"/>
          </a:p>
        </p:txBody>
      </p:sp>
      <p:sp>
        <p:nvSpPr>
          <p:cNvPr id="3" name="Symbol zastępczy zawartości 2">
            <a:extLst>
              <a:ext uri="{FF2B5EF4-FFF2-40B4-BE49-F238E27FC236}">
                <a16:creationId xmlns:a16="http://schemas.microsoft.com/office/drawing/2014/main" id="{0B1A8D38-5CFE-4BBC-9F14-1279E9AC36EA}"/>
              </a:ext>
            </a:extLst>
          </p:cNvPr>
          <p:cNvSpPr>
            <a:spLocks noGrp="1"/>
          </p:cNvSpPr>
          <p:nvPr>
            <p:ph idx="1"/>
          </p:nvPr>
        </p:nvSpPr>
        <p:spPr/>
        <p:txBody>
          <a:bodyPr>
            <a:normAutofit fontScale="85000" lnSpcReduction="10000"/>
          </a:bodyPr>
          <a:lstStyle/>
          <a:p>
            <a:r>
              <a:rPr lang="pl-PL" dirty="0"/>
              <a:t>Wyodrębnienie rzeczy ruchomych oznaczonych co do gatunku i co do tożsamości ma istotne znaczenie praktyczne, zwłaszcza dla umów, które mają na celu przewłaszczenie rzeczy. </a:t>
            </a:r>
          </a:p>
          <a:p>
            <a:r>
              <a:rPr lang="pl-PL" dirty="0"/>
              <a:t>Dla osiągnięcia skutku rzeczowego (rozporządzającego) przy przeniesieniu własności ruchomości oznaczonych gatunkowo, poza umową należy przenieść posiadanie rzeczy. Z kolei, podwójny skutek prawny ogółu czynności prawnych przysparzających w prawie polskim sprawia, że sama czynność (umowa) wystarczy dla ważności czynności przeniesienia własności (np. sprzedaży, dostawy, darowizny), a dla rzeczy oznaczonych co do tożsamości skutek rozporządzający powstanie wraz z zawarciem umowy (art. 155 § 1 i 2 KC). </a:t>
            </a:r>
          </a:p>
          <a:p>
            <a:r>
              <a:rPr lang="pl-PL" dirty="0"/>
              <a:t>Rozróżnienie obu kategorii rzeczy jest także istotne w innych sytuacjach, np. dla dochodzenia uprawnień z rękojmi za wady rzeczy (art. 556 i n. KC). </a:t>
            </a:r>
          </a:p>
        </p:txBody>
      </p:sp>
    </p:spTree>
    <p:extLst>
      <p:ext uri="{BB962C8B-B14F-4D97-AF65-F5344CB8AC3E}">
        <p14:creationId xmlns:p14="http://schemas.microsoft.com/office/powerpoint/2010/main" val="914596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624D39-2892-4368-AA5B-6DE3F288EE5E}"/>
              </a:ext>
            </a:extLst>
          </p:cNvPr>
          <p:cNvSpPr>
            <a:spLocks noGrp="1"/>
          </p:cNvSpPr>
          <p:nvPr>
            <p:ph type="title"/>
          </p:nvPr>
        </p:nvSpPr>
        <p:spPr/>
        <p:txBody>
          <a:bodyPr/>
          <a:lstStyle/>
          <a:p>
            <a:r>
              <a:rPr lang="pl-PL" dirty="0"/>
              <a:t> Rzeczy ruchome zużywalne i niezużywalne</a:t>
            </a:r>
            <a:br>
              <a:rPr lang="pl-PL" dirty="0"/>
            </a:br>
            <a:endParaRPr lang="pl-PL" dirty="0"/>
          </a:p>
        </p:txBody>
      </p:sp>
      <p:sp>
        <p:nvSpPr>
          <p:cNvPr id="3" name="Symbol zastępczy zawartości 2">
            <a:extLst>
              <a:ext uri="{FF2B5EF4-FFF2-40B4-BE49-F238E27FC236}">
                <a16:creationId xmlns:a16="http://schemas.microsoft.com/office/drawing/2014/main" id="{BC76B0BC-9D3D-42F0-A08D-682ABD4FF4DB}"/>
              </a:ext>
            </a:extLst>
          </p:cNvPr>
          <p:cNvSpPr>
            <a:spLocks noGrp="1"/>
          </p:cNvSpPr>
          <p:nvPr>
            <p:ph idx="1"/>
          </p:nvPr>
        </p:nvSpPr>
        <p:spPr/>
        <p:txBody>
          <a:bodyPr>
            <a:normAutofit fontScale="77500" lnSpcReduction="20000"/>
          </a:bodyPr>
          <a:lstStyle/>
          <a:p>
            <a:r>
              <a:rPr lang="pl-PL" dirty="0"/>
              <a:t>Wyróżnienie rzeczy zużywalnych i niezużywalnych łączy się z podziałem na rzeczy oznaczone indywidualnie i rodzajowo. Występowało ono już w prawie rzymskim. </a:t>
            </a:r>
          </a:p>
          <a:p>
            <a:r>
              <a:rPr lang="pl-PL" b="1" dirty="0"/>
              <a:t>Rzeczy zużywalne (</a:t>
            </a:r>
            <a:r>
              <a:rPr lang="pl-PL" b="1" i="1" dirty="0"/>
              <a:t>res </a:t>
            </a:r>
            <a:r>
              <a:rPr lang="pl-PL" b="1" i="1" dirty="0" err="1"/>
              <a:t>quae</a:t>
            </a:r>
            <a:r>
              <a:rPr lang="pl-PL" b="1" i="1" dirty="0"/>
              <a:t> </a:t>
            </a:r>
            <a:r>
              <a:rPr lang="pl-PL" b="1" i="1" dirty="0" err="1"/>
              <a:t>usu</a:t>
            </a:r>
            <a:r>
              <a:rPr lang="pl-PL" b="1" i="1" dirty="0"/>
              <a:t> </a:t>
            </a:r>
            <a:r>
              <a:rPr lang="pl-PL" b="1" i="1" dirty="0" err="1"/>
              <a:t>consumuntur</a:t>
            </a:r>
            <a:r>
              <a:rPr lang="pl-PL" b="1" dirty="0"/>
              <a:t>) </a:t>
            </a:r>
            <a:r>
              <a:rPr lang="pl-PL" dirty="0"/>
              <a:t>określano jako dające pożytki przez ich zużycie, zniszczenie, istotne przeobrażenie, a nawet wyzbycie się (np. artykuły konsumpcyjne, żywność). </a:t>
            </a:r>
          </a:p>
          <a:p>
            <a:r>
              <a:rPr lang="pl-PL" b="1" dirty="0"/>
              <a:t>Rzeczy niezużywalne (</a:t>
            </a:r>
            <a:r>
              <a:rPr lang="pl-PL" b="1" i="1" dirty="0"/>
              <a:t>res </a:t>
            </a:r>
            <a:r>
              <a:rPr lang="pl-PL" b="1" i="1" dirty="0" err="1"/>
              <a:t>quae</a:t>
            </a:r>
            <a:r>
              <a:rPr lang="pl-PL" b="1" i="1" dirty="0"/>
              <a:t> </a:t>
            </a:r>
            <a:r>
              <a:rPr lang="pl-PL" b="1" i="1" dirty="0" err="1"/>
              <a:t>usu</a:t>
            </a:r>
            <a:r>
              <a:rPr lang="pl-PL" b="1" i="1" dirty="0"/>
              <a:t> non </a:t>
            </a:r>
            <a:r>
              <a:rPr lang="pl-PL" b="1" i="1" dirty="0" err="1"/>
              <a:t>consumuntur</a:t>
            </a:r>
            <a:r>
              <a:rPr lang="pl-PL" b="1" dirty="0"/>
              <a:t>) </a:t>
            </a:r>
            <a:r>
              <a:rPr lang="pl-PL" dirty="0"/>
              <a:t>podlegają fizycznemu zużyciu, ale zachowują integralność (całość) przez cały okres używania (np. maszyny)</a:t>
            </a:r>
          </a:p>
          <a:p>
            <a:r>
              <a:rPr lang="pl-PL" dirty="0"/>
              <a:t>Rzeczy zużywalne należą do kategorii rzeczy zamiennych, choć nie są z nimi tożsame. Jeżeli przepisy uprawniają do korzystania z rzeczy zużywalnej, to następuje przeniesienie własności tych rzeczy na korzystającego z jednoczesnym obowiązkiem zwrócenia takiej samej ilości rzeczy, tej samej jakości i wartości (np. użytkowanie nieprawidłowe, pożyczka, depozyt nieprawidłowy). Uprawnienie do korzystania z rzeczy niezużywalnej niesie za sobą obowiązek zwrotu tej samej rzeczy (np. po wygaśnięciu umowy użytkowania, najmu, użyczenia)</a:t>
            </a:r>
          </a:p>
        </p:txBody>
      </p:sp>
    </p:spTree>
    <p:extLst>
      <p:ext uri="{BB962C8B-B14F-4D97-AF65-F5344CB8AC3E}">
        <p14:creationId xmlns:p14="http://schemas.microsoft.com/office/powerpoint/2010/main" val="38076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0C3479-5BE7-43C8-AF91-E740246533CE}"/>
              </a:ext>
            </a:extLst>
          </p:cNvPr>
          <p:cNvSpPr>
            <a:spLocks noGrp="1"/>
          </p:cNvSpPr>
          <p:nvPr>
            <p:ph type="title"/>
          </p:nvPr>
        </p:nvSpPr>
        <p:spPr/>
        <p:txBody>
          <a:bodyPr/>
          <a:lstStyle/>
          <a:p>
            <a:r>
              <a:rPr lang="pl-PL" dirty="0"/>
              <a:t>Rzeczy przyszłe</a:t>
            </a:r>
            <a:br>
              <a:rPr lang="pl-PL" dirty="0"/>
            </a:br>
            <a:endParaRPr lang="pl-PL" dirty="0"/>
          </a:p>
        </p:txBody>
      </p:sp>
      <p:sp>
        <p:nvSpPr>
          <p:cNvPr id="3" name="Symbol zastępczy zawartości 2">
            <a:extLst>
              <a:ext uri="{FF2B5EF4-FFF2-40B4-BE49-F238E27FC236}">
                <a16:creationId xmlns:a16="http://schemas.microsoft.com/office/drawing/2014/main" id="{E0EA72C3-3B3F-4AC4-8565-F87353ED0410}"/>
              </a:ext>
            </a:extLst>
          </p:cNvPr>
          <p:cNvSpPr>
            <a:spLocks noGrp="1"/>
          </p:cNvSpPr>
          <p:nvPr>
            <p:ph idx="1"/>
          </p:nvPr>
        </p:nvSpPr>
        <p:spPr/>
        <p:txBody>
          <a:bodyPr/>
          <a:lstStyle/>
          <a:p>
            <a:r>
              <a:rPr lang="pl-PL" dirty="0"/>
              <a:t>Rzeczy przyszłe, zgodnie z nazwą oznaczają rzeczy, które mają powstać w przyszłości (mają zostać wyprodukowane, wytworzone), nie istnieją one w chwili dokonywania czynności prawnej.</a:t>
            </a:r>
          </a:p>
          <a:p>
            <a:r>
              <a:rPr lang="pl-PL" dirty="0"/>
              <a:t>W wielu umowach chodzi o rzeczy przyszłe, np. w umowie o dzieło, w umowie o roboty budowlane (o inwestycje budowlane), w umowie kontraktacji i najpopularniejszej – umowie sprzedaży pożytków rzeczy, np. sprzedaży zasianego zboża na polu, przyszłorocznych owoców w sadzie itp. </a:t>
            </a:r>
          </a:p>
        </p:txBody>
      </p:sp>
    </p:spTree>
    <p:extLst>
      <p:ext uri="{BB962C8B-B14F-4D97-AF65-F5344CB8AC3E}">
        <p14:creationId xmlns:p14="http://schemas.microsoft.com/office/powerpoint/2010/main" val="3805512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A184F7-50A1-4682-A181-DFBE4D42593D}"/>
              </a:ext>
            </a:extLst>
          </p:cNvPr>
          <p:cNvSpPr>
            <a:spLocks noGrp="1"/>
          </p:cNvSpPr>
          <p:nvPr>
            <p:ph type="title"/>
          </p:nvPr>
        </p:nvSpPr>
        <p:spPr/>
        <p:txBody>
          <a:bodyPr>
            <a:normAutofit fontScale="90000"/>
          </a:bodyPr>
          <a:lstStyle/>
          <a:p>
            <a:r>
              <a:rPr lang="pl-PL" b="1" dirty="0"/>
              <a:t>Rzeczy proste i rzeczy złożone. Części składowe rzeczy</a:t>
            </a:r>
            <a:br>
              <a:rPr lang="pl-PL" b="1" dirty="0"/>
            </a:br>
            <a:endParaRPr lang="pl-PL" dirty="0"/>
          </a:p>
        </p:txBody>
      </p:sp>
      <p:sp>
        <p:nvSpPr>
          <p:cNvPr id="3" name="Symbol zastępczy zawartości 2">
            <a:extLst>
              <a:ext uri="{FF2B5EF4-FFF2-40B4-BE49-F238E27FC236}">
                <a16:creationId xmlns:a16="http://schemas.microsoft.com/office/drawing/2014/main" id="{6BFEA207-8AE4-4D5A-8B7F-0B4D806AB541}"/>
              </a:ext>
            </a:extLst>
          </p:cNvPr>
          <p:cNvSpPr>
            <a:spLocks noGrp="1"/>
          </p:cNvSpPr>
          <p:nvPr>
            <p:ph idx="1"/>
          </p:nvPr>
        </p:nvSpPr>
        <p:spPr>
          <a:xfrm>
            <a:off x="680321" y="2336873"/>
            <a:ext cx="9613861" cy="4156692"/>
          </a:xfrm>
        </p:spPr>
        <p:txBody>
          <a:bodyPr>
            <a:normAutofit fontScale="85000" lnSpcReduction="10000"/>
          </a:bodyPr>
          <a:lstStyle/>
          <a:p>
            <a:r>
              <a:rPr lang="pl-PL" dirty="0"/>
              <a:t>Rzeczy złożone, które dominują w obrocie towarowym z reguły są złożone z rozmaitych elementów, które mają samoistny charakter aż do chwili włączenia do rzeczy ruchomej (nieruchomej), służąc jako całość do określonego celu gospodarczego. Z częściami składowymi w rozumieniu art. 47 § 2 KC ma się do czynienia wtedy, gdy nie da się rzeczy tych odłączyć od siebie bez uszkodzenia lub istotnej zmiany całości albo bez uszkodzenia lub istotnej zmiany przedmiotu odłączonego.</a:t>
            </a:r>
          </a:p>
          <a:p>
            <a:r>
              <a:rPr lang="pl-PL" dirty="0"/>
              <a:t>Powiązanie musi mieć charakter </a:t>
            </a:r>
            <a:r>
              <a:rPr lang="pl-PL" b="1" u="sng" dirty="0"/>
              <a:t>trwały, fizyczny i funkcjonalny</a:t>
            </a:r>
            <a:r>
              <a:rPr lang="pl-PL" dirty="0"/>
              <a:t>, czyli część składowa jest potrzebna dla pełnienia funkcji gospodarczej rzeczy (np. silnik w samochodzie). Połączenie dla przemijającego użytku nie daje statusu części składowej (art. 47 § 3 KC)</a:t>
            </a:r>
          </a:p>
          <a:p>
            <a:r>
              <a:rPr lang="pl-PL" dirty="0"/>
              <a:t>Nie można więc przenieść własności części składowej, nie przenosząc własności całej rzeczy. Jeśli tak się stanie, to albo rzecz utraci swoje właściwości (wyjęcie silnika z samochodu powoduje utratę przez rzecz cech samochodu), albo część składowa stanie się odrębną rzeczą (wymiana silnika samochodu na nowy). </a:t>
            </a:r>
          </a:p>
        </p:txBody>
      </p:sp>
    </p:spTree>
    <p:extLst>
      <p:ext uri="{BB962C8B-B14F-4D97-AF65-F5344CB8AC3E}">
        <p14:creationId xmlns:p14="http://schemas.microsoft.com/office/powerpoint/2010/main" val="156436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3C2D50-9D95-4764-B981-D582988783D3}"/>
              </a:ext>
            </a:extLst>
          </p:cNvPr>
          <p:cNvSpPr>
            <a:spLocks noGrp="1"/>
          </p:cNvSpPr>
          <p:nvPr>
            <p:ph type="title"/>
          </p:nvPr>
        </p:nvSpPr>
        <p:spPr/>
        <p:txBody>
          <a:bodyPr/>
          <a:lstStyle/>
          <a:p>
            <a:r>
              <a:rPr lang="pl-PL" dirty="0"/>
              <a:t>Definicje</a:t>
            </a:r>
          </a:p>
        </p:txBody>
      </p:sp>
      <p:sp>
        <p:nvSpPr>
          <p:cNvPr id="3" name="Symbol zastępczy zawartości 2">
            <a:extLst>
              <a:ext uri="{FF2B5EF4-FFF2-40B4-BE49-F238E27FC236}">
                <a16:creationId xmlns:a16="http://schemas.microsoft.com/office/drawing/2014/main" id="{B1C6FF48-229F-452B-8688-AD3A6B1BE755}"/>
              </a:ext>
            </a:extLst>
          </p:cNvPr>
          <p:cNvSpPr>
            <a:spLocks noGrp="1"/>
          </p:cNvSpPr>
          <p:nvPr>
            <p:ph idx="1"/>
          </p:nvPr>
        </p:nvSpPr>
        <p:spPr/>
        <p:txBody>
          <a:bodyPr>
            <a:normAutofit fontScale="92500" lnSpcReduction="10000"/>
          </a:bodyPr>
          <a:lstStyle/>
          <a:p>
            <a:r>
              <a:rPr lang="pl-PL" dirty="0"/>
              <a:t>Przedmiotem stosunku cywilnoprawnego jest dozwolone, nakazane lub zakazane zachowanie się podmiotu prawa oraz obiekty materialne i niematerialne, których dotyczy to zachowanie. </a:t>
            </a:r>
            <a:r>
              <a:rPr lang="pl-PL" sz="1200" dirty="0"/>
              <a:t>(</a:t>
            </a:r>
            <a:r>
              <a:rPr lang="pl-PL" sz="1200" i="1" dirty="0"/>
              <a:t>Wolter</a:t>
            </a:r>
            <a:r>
              <a:rPr lang="pl-PL" sz="1200" dirty="0"/>
              <a:t>,</a:t>
            </a:r>
            <a:r>
              <a:rPr lang="pl-PL" sz="1200" i="1" dirty="0"/>
              <a:t> Ignatowicz</a:t>
            </a:r>
            <a:r>
              <a:rPr lang="pl-PL" sz="1200" dirty="0"/>
              <a:t>,</a:t>
            </a:r>
            <a:r>
              <a:rPr lang="pl-PL" sz="1200" i="1" dirty="0"/>
              <a:t> Stefaniuk</a:t>
            </a:r>
            <a:r>
              <a:rPr lang="pl-PL" sz="1200" dirty="0"/>
              <a:t>, Prawo cywilne, 2001, s. 232 (podobnie w pierwszym wydaniu z 1967 r.); tak też </a:t>
            </a:r>
            <a:r>
              <a:rPr lang="pl-PL" sz="1200" i="1" dirty="0"/>
              <a:t>T. Stawicki</a:t>
            </a:r>
            <a:r>
              <a:rPr lang="pl-PL" sz="1200" dirty="0"/>
              <a:t>,</a:t>
            </a:r>
            <a:r>
              <a:rPr lang="pl-PL" sz="1200" i="1" dirty="0"/>
              <a:t> P. Winczorek</a:t>
            </a:r>
            <a:r>
              <a:rPr lang="pl-PL" sz="1200" dirty="0"/>
              <a:t>, Wstęp do prawoznawstwa, Warszawa 1999, s. 152.)</a:t>
            </a:r>
          </a:p>
          <a:p>
            <a:r>
              <a:rPr lang="pl-PL" dirty="0"/>
              <a:t>Przedmiotem stosunku prawnego jest zachowanie się, do którego podmiot (strona) danego stosunku jest zobowiązany (przedmiot obowiązku) lub uprawniony (przedmiot uprawnienia).</a:t>
            </a:r>
            <a:br>
              <a:rPr lang="pl-PL" dirty="0"/>
            </a:br>
            <a:r>
              <a:rPr lang="pl-PL" sz="1200" dirty="0"/>
              <a:t>(</a:t>
            </a:r>
            <a:r>
              <a:rPr lang="pl-PL" sz="1200" i="1" dirty="0"/>
              <a:t>J. Wróblewski</a:t>
            </a:r>
            <a:r>
              <a:rPr lang="pl-PL" sz="1200" dirty="0"/>
              <a:t>, Wstęp, s. 115.)</a:t>
            </a:r>
          </a:p>
          <a:p>
            <a:endParaRPr lang="pl-PL" sz="1200" dirty="0"/>
          </a:p>
          <a:p>
            <a:pPr marL="0" indent="0">
              <a:buNone/>
            </a:pPr>
            <a:r>
              <a:rPr lang="pl-PL" b="1" dirty="0"/>
              <a:t>Przykład: Art. 535 KC </a:t>
            </a:r>
            <a:r>
              <a:rPr lang="pl-PL" dirty="0"/>
              <a:t>umowa sprzedaży z odnośnymi </a:t>
            </a:r>
            <a:r>
              <a:rPr lang="pl-PL" dirty="0" err="1"/>
              <a:t>zachowaniami</a:t>
            </a:r>
            <a:r>
              <a:rPr lang="pl-PL" dirty="0"/>
              <a:t> sprzedawcy i kupującego oraz uprawnieniami i odpowiadającymi im obowiązkami, stanowiącymi treść stosunku prawnego sprzedaży</a:t>
            </a:r>
            <a:endParaRPr lang="pl-PL" b="1" dirty="0"/>
          </a:p>
        </p:txBody>
      </p:sp>
    </p:spTree>
    <p:extLst>
      <p:ext uri="{BB962C8B-B14F-4D97-AF65-F5344CB8AC3E}">
        <p14:creationId xmlns:p14="http://schemas.microsoft.com/office/powerpoint/2010/main" val="752610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2A53F7-71DD-48FB-9806-E599ED6015A6}"/>
              </a:ext>
            </a:extLst>
          </p:cNvPr>
          <p:cNvSpPr>
            <a:spLocks noGrp="1"/>
          </p:cNvSpPr>
          <p:nvPr>
            <p:ph type="title"/>
          </p:nvPr>
        </p:nvSpPr>
        <p:spPr/>
        <p:txBody>
          <a:bodyPr/>
          <a:lstStyle/>
          <a:p>
            <a:r>
              <a:rPr lang="pl-PL" b="1" dirty="0"/>
              <a:t>Przynależności</a:t>
            </a:r>
            <a:br>
              <a:rPr lang="pl-PL" b="1" dirty="0"/>
            </a:br>
            <a:endParaRPr lang="pl-PL" dirty="0"/>
          </a:p>
        </p:txBody>
      </p:sp>
      <p:sp>
        <p:nvSpPr>
          <p:cNvPr id="3" name="Symbol zastępczy zawartości 2">
            <a:extLst>
              <a:ext uri="{FF2B5EF4-FFF2-40B4-BE49-F238E27FC236}">
                <a16:creationId xmlns:a16="http://schemas.microsoft.com/office/drawing/2014/main" id="{892EB4F9-0144-459D-9699-629946C3B739}"/>
              </a:ext>
            </a:extLst>
          </p:cNvPr>
          <p:cNvSpPr>
            <a:spLocks noGrp="1"/>
          </p:cNvSpPr>
          <p:nvPr>
            <p:ph idx="1"/>
          </p:nvPr>
        </p:nvSpPr>
        <p:spPr>
          <a:xfrm>
            <a:off x="680321" y="2336872"/>
            <a:ext cx="10199714" cy="4183197"/>
          </a:xfrm>
        </p:spPr>
        <p:txBody>
          <a:bodyPr>
            <a:normAutofit fontScale="92500" lnSpcReduction="10000"/>
          </a:bodyPr>
          <a:lstStyle/>
          <a:p>
            <a:r>
              <a:rPr lang="pl-PL" dirty="0"/>
              <a:t>Przynależnością jest rzecz ruchoma </a:t>
            </a:r>
            <a:r>
              <a:rPr lang="pl-PL" b="1" dirty="0"/>
              <a:t>potrzebna do korzystania </a:t>
            </a:r>
            <a:r>
              <a:rPr lang="pl-PL" dirty="0"/>
              <a:t>z innej rzeczy (nazwanej rzeczą główną), zgodnie z jej przeznaczeniem, jeśli pozostaje z rzeczą główną w </a:t>
            </a:r>
            <a:r>
              <a:rPr lang="pl-PL" b="1" dirty="0"/>
              <a:t>faktycznym związku, odpowiadającym temu celowi </a:t>
            </a:r>
            <a:r>
              <a:rPr lang="pl-PL" dirty="0"/>
              <a:t>(art. 51 § 1 KC).</a:t>
            </a:r>
          </a:p>
          <a:p>
            <a:r>
              <a:rPr lang="pl-PL" dirty="0"/>
              <a:t>Rzecz główna może być, zarówno nieruchomością, jak i ruchomością, przynależność może być tylko rzeczą ruchomą.</a:t>
            </a:r>
          </a:p>
          <a:p>
            <a:r>
              <a:rPr lang="pl-PL" dirty="0"/>
              <a:t>Przemijające pozbawienie faktycznego związku z rzeczą główną nie niweczy cech przynależności (art. 51 § 3 KC), ale też zasadą jest, że przynależność należy do właściciela rzeczy głównej (art. 51 § 2 KC).</a:t>
            </a:r>
          </a:p>
          <a:p>
            <a:r>
              <a:rPr lang="pl-PL" dirty="0"/>
              <a:t>Czynność prawna odnosząca się do rzeczy głównej (np. sprzedaż samochodu) dotyczy także przynależności (np. koła zapasowego), chyba że strony to w umowie wyłączyły albo wyłączenie takie wynika z przepisów szczególnych (art. 52 KC).</a:t>
            </a:r>
          </a:p>
        </p:txBody>
      </p:sp>
    </p:spTree>
    <p:extLst>
      <p:ext uri="{BB962C8B-B14F-4D97-AF65-F5344CB8AC3E}">
        <p14:creationId xmlns:p14="http://schemas.microsoft.com/office/powerpoint/2010/main" val="831281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5F316E-F6B7-4981-979E-E49B10DD0987}"/>
              </a:ext>
            </a:extLst>
          </p:cNvPr>
          <p:cNvSpPr>
            <a:spLocks noGrp="1"/>
          </p:cNvSpPr>
          <p:nvPr>
            <p:ph type="title"/>
          </p:nvPr>
        </p:nvSpPr>
        <p:spPr/>
        <p:txBody>
          <a:bodyPr/>
          <a:lstStyle/>
          <a:p>
            <a:r>
              <a:rPr lang="pl-PL" dirty="0"/>
              <a:t>Przynależność czy część składowa?</a:t>
            </a:r>
          </a:p>
        </p:txBody>
      </p:sp>
      <p:sp>
        <p:nvSpPr>
          <p:cNvPr id="3" name="Symbol zastępczy zawartości 2">
            <a:extLst>
              <a:ext uri="{FF2B5EF4-FFF2-40B4-BE49-F238E27FC236}">
                <a16:creationId xmlns:a16="http://schemas.microsoft.com/office/drawing/2014/main" id="{731145E1-90D2-4FB3-BB66-59CD3175F6E8}"/>
              </a:ext>
            </a:extLst>
          </p:cNvPr>
          <p:cNvSpPr>
            <a:spLocks noGrp="1"/>
          </p:cNvSpPr>
          <p:nvPr>
            <p:ph idx="1"/>
          </p:nvPr>
        </p:nvSpPr>
        <p:spPr>
          <a:xfrm>
            <a:off x="680321" y="2336873"/>
            <a:ext cx="10318983" cy="3599316"/>
          </a:xfrm>
        </p:spPr>
        <p:txBody>
          <a:bodyPr>
            <a:normAutofit lnSpcReduction="10000"/>
          </a:bodyPr>
          <a:lstStyle/>
          <a:p>
            <a:pPr marL="0" indent="0">
              <a:buNone/>
            </a:pPr>
            <a:r>
              <a:rPr lang="pl-PL" dirty="0"/>
              <a:t>Dla uniknięcia wątpliwości, czy ma się do czynienia z przynależnościami w konkretnej sytuacji należy szczegółowo ustalić zachowanie przesłanek:</a:t>
            </a:r>
          </a:p>
          <a:p>
            <a:pPr marL="457200" indent="-457200">
              <a:buAutoNum type="arabicParenR"/>
            </a:pPr>
            <a:r>
              <a:rPr lang="pl-PL" dirty="0"/>
              <a:t>występowanie rzeczy ruchomej;</a:t>
            </a:r>
          </a:p>
          <a:p>
            <a:pPr marL="0" indent="0">
              <a:buNone/>
            </a:pPr>
            <a:r>
              <a:rPr lang="pl-PL" b="1" dirty="0"/>
              <a:t>2) </a:t>
            </a:r>
            <a:r>
              <a:rPr lang="pl-PL" dirty="0"/>
              <a:t>mającej charakter samoistny;</a:t>
            </a:r>
          </a:p>
          <a:p>
            <a:pPr marL="0" indent="0">
              <a:buNone/>
            </a:pPr>
            <a:r>
              <a:rPr lang="pl-PL" b="1" dirty="0"/>
              <a:t>3) </a:t>
            </a:r>
            <a:r>
              <a:rPr lang="pl-PL" dirty="0"/>
              <a:t>podporządkowanej gospodarczo rzeczy głównej;</a:t>
            </a:r>
          </a:p>
          <a:p>
            <a:pPr marL="0" indent="0">
              <a:buNone/>
            </a:pPr>
            <a:r>
              <a:rPr lang="pl-PL" b="1" dirty="0"/>
              <a:t>4)</a:t>
            </a:r>
            <a:r>
              <a:rPr lang="pl-PL" dirty="0"/>
              <a:t> potrzebnej do korzystania z rzeczy głównej zgodnie z jej przeznaczeniem;</a:t>
            </a:r>
          </a:p>
          <a:p>
            <a:pPr marL="0" indent="0">
              <a:buNone/>
            </a:pPr>
            <a:r>
              <a:rPr lang="pl-PL" b="1" dirty="0"/>
              <a:t>5)</a:t>
            </a:r>
            <a:r>
              <a:rPr lang="pl-PL" dirty="0"/>
              <a:t> pozostawionej w faktycznym związku z rzeczą główną;</a:t>
            </a:r>
          </a:p>
          <a:p>
            <a:pPr marL="0" indent="0">
              <a:buNone/>
            </a:pPr>
            <a:r>
              <a:rPr lang="pl-PL" b="1" dirty="0"/>
              <a:t>6)</a:t>
            </a:r>
            <a:r>
              <a:rPr lang="pl-PL" dirty="0"/>
              <a:t> należącej do właściciela rzeczy główne;</a:t>
            </a:r>
          </a:p>
          <a:p>
            <a:pPr marL="0" indent="0">
              <a:buNone/>
            </a:pPr>
            <a:endParaRPr lang="pl-PL" dirty="0"/>
          </a:p>
          <a:p>
            <a:endParaRPr lang="pl-PL" dirty="0"/>
          </a:p>
        </p:txBody>
      </p:sp>
    </p:spTree>
    <p:extLst>
      <p:ext uri="{BB962C8B-B14F-4D97-AF65-F5344CB8AC3E}">
        <p14:creationId xmlns:p14="http://schemas.microsoft.com/office/powerpoint/2010/main" val="2730060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9CDD97-2BA7-465C-B8F5-E1DA0CECCEBC}"/>
              </a:ext>
            </a:extLst>
          </p:cNvPr>
          <p:cNvSpPr>
            <a:spLocks noGrp="1"/>
          </p:cNvSpPr>
          <p:nvPr>
            <p:ph type="title"/>
          </p:nvPr>
        </p:nvSpPr>
        <p:spPr/>
        <p:txBody>
          <a:bodyPr/>
          <a:lstStyle/>
          <a:p>
            <a:r>
              <a:rPr lang="pl-PL" b="1" dirty="0"/>
              <a:t>Przedmioty zbiorowe i zbiory rzeczy</a:t>
            </a:r>
            <a:br>
              <a:rPr lang="pl-PL" b="1" dirty="0"/>
            </a:br>
            <a:endParaRPr lang="pl-PL" dirty="0"/>
          </a:p>
        </p:txBody>
      </p:sp>
      <p:sp>
        <p:nvSpPr>
          <p:cNvPr id="3" name="Symbol zastępczy zawartości 2">
            <a:extLst>
              <a:ext uri="{FF2B5EF4-FFF2-40B4-BE49-F238E27FC236}">
                <a16:creationId xmlns:a16="http://schemas.microsoft.com/office/drawing/2014/main" id="{0A9D74C4-80C3-42C8-B002-BEC5D47F2FD1}"/>
              </a:ext>
            </a:extLst>
          </p:cNvPr>
          <p:cNvSpPr>
            <a:spLocks noGrp="1"/>
          </p:cNvSpPr>
          <p:nvPr>
            <p:ph idx="1"/>
          </p:nvPr>
        </p:nvSpPr>
        <p:spPr>
          <a:xfrm>
            <a:off x="680321" y="2336873"/>
            <a:ext cx="9613861" cy="3971162"/>
          </a:xfrm>
        </p:spPr>
        <p:txBody>
          <a:bodyPr>
            <a:normAutofit fontScale="92500" lnSpcReduction="10000"/>
          </a:bodyPr>
          <a:lstStyle/>
          <a:p>
            <a:r>
              <a:rPr lang="pl-PL" b="1" dirty="0"/>
              <a:t>Przedmioty zbiorowe </a:t>
            </a:r>
            <a:r>
              <a:rPr lang="pl-PL" dirty="0"/>
              <a:t>cechują się tym, że dopiero pewna, najczęściej nieoznaczona ilość rzeczy tego samego rodzaju może być przedmiotem stosunku cywilnoprawnego, bez znaczenia są natomiast poszczególne przedmioty materialne składające się na przedmiot zbiorowy, np. kawałki węgla i wagon węgla, ziarna zboża i worek zboża, ziarna piasku i „wywrotka” piasku, ziarna kawy i torebka kawy itp.</a:t>
            </a:r>
          </a:p>
          <a:p>
            <a:r>
              <a:rPr lang="pl-PL" b="1" dirty="0"/>
              <a:t>Zbiory rzeczy (</a:t>
            </a:r>
            <a:r>
              <a:rPr lang="pl-PL" b="1" i="1" dirty="0" err="1"/>
              <a:t>universitas</a:t>
            </a:r>
            <a:r>
              <a:rPr lang="pl-PL" b="1" i="1" dirty="0"/>
              <a:t> rerum</a:t>
            </a:r>
            <a:r>
              <a:rPr lang="pl-PL" dirty="0"/>
              <a:t>), to samodzielne rzeczy, które zebrane razem tworzą pewną całość, np. kolekcja obrazów danego malarza, albo z danej epoki, stylu itp., biblioteka określonej osoby, instytucji, dziedziny nauki itp., inwentarz żywy gospodarstwa, park maszynowy przedsiębiorstwa, zestaw mebli pokoju stołowego o nazwie „x” itp. Rzeczami są więc poszczególne elementy zbioru, które mogą być przedmiotem odrębnych czynności prawnych.</a:t>
            </a:r>
          </a:p>
        </p:txBody>
      </p:sp>
    </p:spTree>
    <p:extLst>
      <p:ext uri="{BB962C8B-B14F-4D97-AF65-F5344CB8AC3E}">
        <p14:creationId xmlns:p14="http://schemas.microsoft.com/office/powerpoint/2010/main" val="1762967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E450EB-4C4D-433B-80A4-1C5D55327EB7}"/>
              </a:ext>
            </a:extLst>
          </p:cNvPr>
          <p:cNvSpPr>
            <a:spLocks noGrp="1"/>
          </p:cNvSpPr>
          <p:nvPr>
            <p:ph type="title"/>
          </p:nvPr>
        </p:nvSpPr>
        <p:spPr/>
        <p:txBody>
          <a:bodyPr/>
          <a:lstStyle/>
          <a:p>
            <a:r>
              <a:rPr lang="pl-PL" b="1" dirty="0"/>
              <a:t>Rzeczy wyłączone z obrotu</a:t>
            </a:r>
            <a:br>
              <a:rPr lang="pl-PL" b="1" dirty="0"/>
            </a:br>
            <a:endParaRPr lang="pl-PL" dirty="0"/>
          </a:p>
        </p:txBody>
      </p:sp>
      <p:sp>
        <p:nvSpPr>
          <p:cNvPr id="3" name="Symbol zastępczy zawartości 2">
            <a:extLst>
              <a:ext uri="{FF2B5EF4-FFF2-40B4-BE49-F238E27FC236}">
                <a16:creationId xmlns:a16="http://schemas.microsoft.com/office/drawing/2014/main" id="{1FD40ECB-4B57-4ABD-84D6-380071379750}"/>
              </a:ext>
            </a:extLst>
          </p:cNvPr>
          <p:cNvSpPr>
            <a:spLocks noGrp="1"/>
          </p:cNvSpPr>
          <p:nvPr>
            <p:ph idx="1"/>
          </p:nvPr>
        </p:nvSpPr>
        <p:spPr/>
        <p:txBody>
          <a:bodyPr/>
          <a:lstStyle/>
          <a:p>
            <a:r>
              <a:rPr lang="pl-PL" dirty="0"/>
              <a:t>Rzeczy wyjęte z obrotu cywilnoprawnego (</a:t>
            </a:r>
            <a:r>
              <a:rPr lang="pl-PL" i="1" dirty="0"/>
              <a:t>res extra </a:t>
            </a:r>
            <a:r>
              <a:rPr lang="pl-PL" i="1" dirty="0" err="1"/>
              <a:t>commercium</a:t>
            </a:r>
            <a:r>
              <a:rPr lang="pl-PL" dirty="0"/>
              <a:t>):</a:t>
            </a:r>
          </a:p>
          <a:p>
            <a:pPr lvl="1"/>
            <a:r>
              <a:rPr lang="pl-PL" dirty="0"/>
              <a:t>Z przyczyn moralnych - ciało człowieka i jego składniki, w tym organy wewnętrzne,</a:t>
            </a:r>
          </a:p>
          <a:p>
            <a:pPr marL="457200" lvl="1" indent="0">
              <a:buNone/>
            </a:pPr>
            <a:endParaRPr lang="pl-PL" dirty="0"/>
          </a:p>
          <a:p>
            <a:pPr lvl="1"/>
            <a:r>
              <a:rPr lang="pl-PL" dirty="0"/>
              <a:t>W interesie publicznym - rzeczy przeznaczone do powszechnego użytku – </a:t>
            </a:r>
            <a:r>
              <a:rPr lang="pl-PL" i="1" dirty="0"/>
              <a:t>res </a:t>
            </a:r>
            <a:r>
              <a:rPr lang="pl-PL" i="1" dirty="0" err="1"/>
              <a:t>omnium</a:t>
            </a:r>
            <a:r>
              <a:rPr lang="pl-PL" i="1" dirty="0"/>
              <a:t> </a:t>
            </a:r>
            <a:r>
              <a:rPr lang="pl-PL" i="1" dirty="0" err="1"/>
              <a:t>communes</a:t>
            </a:r>
            <a:r>
              <a:rPr lang="pl-PL" dirty="0"/>
              <a:t> (rzeki, place, ulice, parki itp.).</a:t>
            </a:r>
          </a:p>
          <a:p>
            <a:endParaRPr lang="pl-PL" dirty="0"/>
          </a:p>
        </p:txBody>
      </p:sp>
    </p:spTree>
    <p:extLst>
      <p:ext uri="{BB962C8B-B14F-4D97-AF65-F5344CB8AC3E}">
        <p14:creationId xmlns:p14="http://schemas.microsoft.com/office/powerpoint/2010/main" val="1318904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EC2A40-EF1F-4AD8-BE16-0E08B9333515}"/>
              </a:ext>
            </a:extLst>
          </p:cNvPr>
          <p:cNvSpPr>
            <a:spLocks noGrp="1"/>
          </p:cNvSpPr>
          <p:nvPr>
            <p:ph type="title"/>
          </p:nvPr>
        </p:nvSpPr>
        <p:spPr/>
        <p:txBody>
          <a:bodyPr/>
          <a:lstStyle/>
          <a:p>
            <a:r>
              <a:rPr lang="pl-PL" b="1" dirty="0"/>
              <a:t>Pożytki</a:t>
            </a:r>
            <a:br>
              <a:rPr lang="pl-PL" b="1" dirty="0"/>
            </a:br>
            <a:endParaRPr lang="pl-PL" dirty="0"/>
          </a:p>
        </p:txBody>
      </p:sp>
      <p:pic>
        <p:nvPicPr>
          <p:cNvPr id="4" name="Symbol zastępczy zawartości 3">
            <a:extLst>
              <a:ext uri="{FF2B5EF4-FFF2-40B4-BE49-F238E27FC236}">
                <a16:creationId xmlns:a16="http://schemas.microsoft.com/office/drawing/2014/main" id="{EEFB9192-A3DA-4728-9359-099818EBB10D}"/>
              </a:ext>
            </a:extLst>
          </p:cNvPr>
          <p:cNvPicPr>
            <a:picLocks noGrp="1" noChangeAspect="1"/>
          </p:cNvPicPr>
          <p:nvPr>
            <p:ph idx="1"/>
          </p:nvPr>
        </p:nvPicPr>
        <p:blipFill>
          <a:blip r:embed="rId2"/>
          <a:stretch>
            <a:fillRect/>
          </a:stretch>
        </p:blipFill>
        <p:spPr>
          <a:xfrm>
            <a:off x="681038" y="2637697"/>
            <a:ext cx="9613900" cy="3467075"/>
          </a:xfrm>
          <a:prstGeom prst="rect">
            <a:avLst/>
          </a:prstGeom>
        </p:spPr>
      </p:pic>
    </p:spTree>
    <p:extLst>
      <p:ext uri="{BB962C8B-B14F-4D97-AF65-F5344CB8AC3E}">
        <p14:creationId xmlns:p14="http://schemas.microsoft.com/office/powerpoint/2010/main" val="818689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pobierania pożytków</a:t>
            </a:r>
          </a:p>
        </p:txBody>
      </p:sp>
      <p:sp>
        <p:nvSpPr>
          <p:cNvPr id="3" name="Symbol zastępczy zawartości 2"/>
          <p:cNvSpPr>
            <a:spLocks noGrp="1"/>
          </p:cNvSpPr>
          <p:nvPr>
            <p:ph idx="1"/>
          </p:nvPr>
        </p:nvSpPr>
        <p:spPr/>
        <p:txBody>
          <a:bodyPr>
            <a:normAutofit/>
          </a:bodyPr>
          <a:lstStyle/>
          <a:p>
            <a:r>
              <a:rPr lang="pl-PL" dirty="0"/>
              <a:t>Art. 55. § 1. Uprawnionemu do pobierania pożytków przypadają pożytki naturalne, które zostały odłączone od rzeczy w czasie trwania jego uprawnienia, a pożytki cywilne – w stosunku do czasu trwania tego uprawnienia. </a:t>
            </a:r>
          </a:p>
          <a:p>
            <a:r>
              <a:rPr lang="pl-PL" dirty="0"/>
              <a:t>§ 2. Jeżeli uprawniony do pobierania pożytków poczynił nakłady w celu uzyskania pożytków, które przypadły innej osobie, należy mu się od niej wynagrodzenie za te nakłady. Wynagrodzenie nie może przenosić wartości pożytków.</a:t>
            </a:r>
          </a:p>
        </p:txBody>
      </p:sp>
    </p:spTree>
    <p:extLst>
      <p:ext uri="{BB962C8B-B14F-4D97-AF65-F5344CB8AC3E}">
        <p14:creationId xmlns:p14="http://schemas.microsoft.com/office/powerpoint/2010/main" val="3927399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Przedmioty inne niż rzeczy</a:t>
            </a:r>
          </a:p>
        </p:txBody>
      </p:sp>
      <p:graphicFrame>
        <p:nvGraphicFramePr>
          <p:cNvPr id="4" name="Symbol zastępczy zawartości 3"/>
          <p:cNvGraphicFramePr>
            <a:graphicFrameLocks noGrp="1"/>
          </p:cNvGraphicFramePr>
          <p:nvPr>
            <p:ph idx="1"/>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953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Przedmioty materialne niebędące rzeczami</a:t>
            </a:r>
          </a:p>
        </p:txBody>
      </p:sp>
      <p:sp>
        <p:nvSpPr>
          <p:cNvPr id="3" name="Symbol zastępczy zawartości 2"/>
          <p:cNvSpPr>
            <a:spLocks noGrp="1"/>
          </p:cNvSpPr>
          <p:nvPr>
            <p:ph idx="1"/>
          </p:nvPr>
        </p:nvSpPr>
        <p:spPr/>
        <p:txBody>
          <a:bodyPr/>
          <a:lstStyle/>
          <a:p>
            <a:r>
              <a:rPr lang="pl-PL" dirty="0"/>
              <a:t>Nie występują w postaci wyodrębnionej lub zindywidualizowanej, </a:t>
            </a:r>
          </a:p>
          <a:p>
            <a:pPr marL="457200" indent="-457200">
              <a:buAutoNum type="arabicPeriod"/>
            </a:pPr>
            <a:r>
              <a:rPr lang="pl-PL" dirty="0"/>
              <a:t>Ciecze i gazy,</a:t>
            </a:r>
          </a:p>
          <a:p>
            <a:pPr marL="457200" indent="-457200">
              <a:buAutoNum type="arabicPeriod"/>
            </a:pPr>
            <a:r>
              <a:rPr lang="pl-PL" dirty="0"/>
              <a:t>Kopaliny,</a:t>
            </a:r>
          </a:p>
          <a:p>
            <a:pPr marL="457200" indent="-457200">
              <a:buAutoNum type="arabicPeriod"/>
            </a:pPr>
            <a:r>
              <a:rPr lang="pl-PL" dirty="0"/>
              <a:t>Zwierzęta w stanie wolnym,</a:t>
            </a:r>
          </a:p>
        </p:txBody>
      </p:sp>
    </p:spTree>
    <p:extLst>
      <p:ext uri="{BB962C8B-B14F-4D97-AF65-F5344CB8AC3E}">
        <p14:creationId xmlns:p14="http://schemas.microsoft.com/office/powerpoint/2010/main" val="1441036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Przedmioty niematerialne</a:t>
            </a:r>
          </a:p>
        </p:txBody>
      </p:sp>
      <p:sp>
        <p:nvSpPr>
          <p:cNvPr id="3" name="Symbol zastępczy zawartości 2"/>
          <p:cNvSpPr>
            <a:spLocks noGrp="1"/>
          </p:cNvSpPr>
          <p:nvPr>
            <p:ph idx="1"/>
          </p:nvPr>
        </p:nvSpPr>
        <p:spPr/>
        <p:txBody>
          <a:bodyPr/>
          <a:lstStyle/>
          <a:p>
            <a:pPr marL="457200" indent="-457200">
              <a:buAutoNum type="arabicPeriod"/>
            </a:pPr>
            <a:r>
              <a:rPr lang="pl-PL" dirty="0"/>
              <a:t>energia – art. 555 KC</a:t>
            </a:r>
          </a:p>
          <a:p>
            <a:pPr marL="457200" indent="-457200">
              <a:buAutoNum type="arabicPeriod"/>
            </a:pPr>
            <a:r>
              <a:rPr lang="pl-PL" dirty="0"/>
              <a:t>dobra intelektualne,</a:t>
            </a:r>
          </a:p>
          <a:p>
            <a:pPr marL="457200" indent="-457200">
              <a:buAutoNum type="arabicPeriod"/>
            </a:pPr>
            <a:r>
              <a:rPr lang="pl-PL" dirty="0"/>
              <a:t>dobra osobiste,</a:t>
            </a:r>
          </a:p>
          <a:p>
            <a:pPr marL="457200" indent="-457200">
              <a:buAutoNum type="arabicPeriod"/>
            </a:pPr>
            <a:r>
              <a:rPr lang="pl-PL" dirty="0"/>
              <a:t>pieniądze,</a:t>
            </a:r>
          </a:p>
          <a:p>
            <a:pPr marL="457200" indent="-457200">
              <a:buAutoNum type="arabicPeriod"/>
            </a:pPr>
            <a:r>
              <a:rPr lang="pl-PL" dirty="0"/>
              <a:t>papiery wartościowe</a:t>
            </a:r>
          </a:p>
          <a:p>
            <a:pPr marL="457200" indent="-457200">
              <a:buAutoNum type="arabicPeriod"/>
            </a:pPr>
            <a:endParaRPr lang="pl-PL" dirty="0"/>
          </a:p>
        </p:txBody>
      </p:sp>
    </p:spTree>
    <p:extLst>
      <p:ext uri="{BB962C8B-B14F-4D97-AF65-F5344CB8AC3E}">
        <p14:creationId xmlns:p14="http://schemas.microsoft.com/office/powerpoint/2010/main" val="2504788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Przedsiębiorstwo </a:t>
            </a:r>
          </a:p>
        </p:txBody>
      </p:sp>
      <p:sp>
        <p:nvSpPr>
          <p:cNvPr id="3" name="Symbol zastępczy zawartości 2"/>
          <p:cNvSpPr>
            <a:spLocks noGrp="1"/>
          </p:cNvSpPr>
          <p:nvPr>
            <p:ph idx="1"/>
          </p:nvPr>
        </p:nvSpPr>
        <p:spPr>
          <a:xfrm>
            <a:off x="1484310" y="2092569"/>
            <a:ext cx="10018713" cy="4396154"/>
          </a:xfrm>
        </p:spPr>
        <p:txBody>
          <a:bodyPr>
            <a:normAutofit fontScale="70000" lnSpcReduction="20000"/>
          </a:bodyPr>
          <a:lstStyle/>
          <a:p>
            <a:r>
              <a:rPr lang="pl-PL" dirty="0"/>
              <a:t>Art. 55(1). Przedsiębiorstwo jest zorganizowanym zespołem składników niematerialnych i materialnych przeznaczonym do prowadzenia działalności gospodarczej. </a:t>
            </a:r>
          </a:p>
          <a:p>
            <a:r>
              <a:rPr lang="pl-PL" dirty="0"/>
              <a:t>Obejmuje ono w szczególności: </a:t>
            </a:r>
          </a:p>
          <a:p>
            <a:pPr marL="0" indent="0">
              <a:buNone/>
            </a:pPr>
            <a:r>
              <a:rPr lang="pl-PL" dirty="0"/>
              <a:t>1) oznaczenie indywidualizujące przedsiębiorstwo lub jego wyodrębnione części (nazwa przedsiębiorstwa); </a:t>
            </a:r>
          </a:p>
          <a:p>
            <a:pPr marL="0" indent="0">
              <a:buNone/>
            </a:pPr>
            <a:r>
              <a:rPr lang="pl-PL" dirty="0"/>
              <a:t>2) własność nieruchomości lub ruchomości, w tym urządzeń, materiałów, towarów i wyrobów, oraz inne prawa rzeczowe do nieruchomości lub ruchomości; </a:t>
            </a:r>
          </a:p>
          <a:p>
            <a:pPr marL="0" indent="0">
              <a:buNone/>
            </a:pPr>
            <a:r>
              <a:rPr lang="pl-PL" dirty="0"/>
              <a:t>3) prawa wynikające z umów najmu i dzierżawy nieruchomości lub ruchomości oraz prawa do korzystania z nieruchomości lub ruchomości wynikające z innych stosunków prawnych; </a:t>
            </a:r>
          </a:p>
          <a:p>
            <a:pPr marL="0" indent="0">
              <a:buNone/>
            </a:pPr>
            <a:r>
              <a:rPr lang="pl-PL" dirty="0"/>
              <a:t>4) wierzytelności, prawa z papierów wartościowych i środki pieniężne; </a:t>
            </a:r>
          </a:p>
          <a:p>
            <a:pPr marL="0" indent="0">
              <a:buNone/>
            </a:pPr>
            <a:r>
              <a:rPr lang="pl-PL" dirty="0"/>
              <a:t>5) koncesje, licencje i zezwolenia; </a:t>
            </a:r>
          </a:p>
          <a:p>
            <a:pPr marL="0" indent="0">
              <a:buNone/>
            </a:pPr>
            <a:r>
              <a:rPr lang="pl-PL" dirty="0"/>
              <a:t>6) patenty i inne prawa własności przemysłowej; </a:t>
            </a:r>
          </a:p>
          <a:p>
            <a:pPr marL="0" indent="0">
              <a:buNone/>
            </a:pPr>
            <a:r>
              <a:rPr lang="pl-PL" dirty="0"/>
              <a:t>7) majątkowe prawa autorskie i majątkowe prawa pokrewne; </a:t>
            </a:r>
          </a:p>
          <a:p>
            <a:pPr marL="0" indent="0">
              <a:buNone/>
            </a:pPr>
            <a:r>
              <a:rPr lang="pl-PL" dirty="0"/>
              <a:t>8) tajemnice przedsiębiorstwa;</a:t>
            </a:r>
          </a:p>
          <a:p>
            <a:pPr marL="0" indent="0">
              <a:buNone/>
            </a:pPr>
            <a:r>
              <a:rPr lang="pl-PL" dirty="0"/>
              <a:t> 9) księgi i dokumenty związane z prowadzeniem działalności gospodarczej</a:t>
            </a:r>
          </a:p>
        </p:txBody>
      </p:sp>
    </p:spTree>
    <p:extLst>
      <p:ext uri="{BB962C8B-B14F-4D97-AF65-F5344CB8AC3E}">
        <p14:creationId xmlns:p14="http://schemas.microsoft.com/office/powerpoint/2010/main" val="316053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0DE0AA-49DF-4491-A4F5-07DBAFDAD6A0}"/>
              </a:ext>
            </a:extLst>
          </p:cNvPr>
          <p:cNvSpPr>
            <a:spLocks noGrp="1"/>
          </p:cNvSpPr>
          <p:nvPr>
            <p:ph type="title"/>
          </p:nvPr>
        </p:nvSpPr>
        <p:spPr/>
        <p:txBody>
          <a:bodyPr/>
          <a:lstStyle/>
          <a:p>
            <a:r>
              <a:rPr lang="pl-PL" dirty="0"/>
              <a:t>Jakie jest miejsce przedmiotu w stosunku prawnym?</a:t>
            </a:r>
          </a:p>
        </p:txBody>
      </p:sp>
      <p:sp>
        <p:nvSpPr>
          <p:cNvPr id="3" name="Symbol zastępczy zawartości 2">
            <a:extLst>
              <a:ext uri="{FF2B5EF4-FFF2-40B4-BE49-F238E27FC236}">
                <a16:creationId xmlns:a16="http://schemas.microsoft.com/office/drawing/2014/main" id="{4742F5A8-A0DC-43CA-A9B9-775F7DE8DB77}"/>
              </a:ext>
            </a:extLst>
          </p:cNvPr>
          <p:cNvSpPr>
            <a:spLocks noGrp="1"/>
          </p:cNvSpPr>
          <p:nvPr>
            <p:ph idx="1"/>
          </p:nvPr>
        </p:nvSpPr>
        <p:spPr/>
        <p:txBody>
          <a:bodyPr>
            <a:normAutofit fontScale="85000" lnSpcReduction="10000"/>
          </a:bodyPr>
          <a:lstStyle/>
          <a:p>
            <a:r>
              <a:rPr lang="pl-PL" dirty="0"/>
              <a:t>Elementy stosunku cywilnoprawnego: </a:t>
            </a:r>
          </a:p>
          <a:p>
            <a:pPr lvl="1"/>
            <a:r>
              <a:rPr lang="pl-PL" dirty="0"/>
              <a:t>Przedmiot</a:t>
            </a:r>
          </a:p>
          <a:p>
            <a:pPr lvl="1"/>
            <a:r>
              <a:rPr lang="pl-PL" dirty="0"/>
              <a:t>Podmioty </a:t>
            </a:r>
          </a:p>
          <a:p>
            <a:pPr lvl="1"/>
            <a:r>
              <a:rPr lang="pl-PL" dirty="0"/>
              <a:t>Treść. </a:t>
            </a:r>
          </a:p>
          <a:p>
            <a:pPr marL="457200" lvl="1" indent="0">
              <a:buNone/>
            </a:pPr>
            <a:r>
              <a:rPr lang="pl-PL" dirty="0"/>
              <a:t>Można wtedy efektownie i dość łatwo wytłumaczyć, że oto </a:t>
            </a:r>
            <a:r>
              <a:rPr lang="pl-PL" b="1" dirty="0"/>
              <a:t>podmioty prawa cywilnego, wskazane w </a:t>
            </a:r>
            <a:r>
              <a:rPr lang="pl-PL" b="1" dirty="0">
                <a:hlinkClick r:id="rId2">
                  <a:extLst>
                    <a:ext uri="{A12FA001-AC4F-418D-AE19-62706E023703}">
                      <ahyp:hlinkClr xmlns:ahyp="http://schemas.microsoft.com/office/drawing/2018/hyperlinkcolor" val="tx"/>
                    </a:ext>
                  </a:extLst>
                </a:hlinkClick>
              </a:rPr>
              <a:t>art. 1</a:t>
            </a:r>
            <a:r>
              <a:rPr lang="pl-PL" b="1" dirty="0"/>
              <a:t>KC mają wobec siebie określone prawa i obowiązki, wynikające z dyspozycji normy prawnej i zagwarantowane przez prawo, przy czym realizacja tych praw i obowiązków, składających się na treść stosunku prawnego dotyczy </a:t>
            </a:r>
            <a:r>
              <a:rPr lang="pl-PL" b="1" dirty="0" err="1"/>
              <a:t>zachowań</a:t>
            </a:r>
            <a:r>
              <a:rPr lang="pl-PL" b="1" dirty="0"/>
              <a:t> podmiotów wobec określonych rzeczy, dóbr, wartości, bytów itp.</a:t>
            </a:r>
            <a:r>
              <a:rPr lang="pl-PL" dirty="0"/>
              <a:t>, zależnie od rodzaju stosunku cywilnoprawnego, które łącznie nazywa się przedmiotem tego stosunku. </a:t>
            </a:r>
          </a:p>
          <a:p>
            <a:r>
              <a:rPr lang="pl-PL" dirty="0"/>
              <a:t>Jak się również twierdzi, </a:t>
            </a:r>
            <a:r>
              <a:rPr lang="pl-PL" b="1" u="sng" dirty="0"/>
              <a:t>przedmiotem tym jest wszystko to, z powodu czego podmioty są stronami stosunku prawnego i co stanowi obiekt (przedmiot) ich wzajemnych praw i obowiązków</a:t>
            </a:r>
            <a:r>
              <a:rPr lang="pl-PL" dirty="0"/>
              <a:t> w stosunkach </a:t>
            </a:r>
            <a:r>
              <a:rPr lang="pl-PL" dirty="0" err="1"/>
              <a:t>prywatno</a:t>
            </a:r>
            <a:r>
              <a:rPr lang="pl-PL" dirty="0"/>
              <a:t>- i publicznoprawnych. </a:t>
            </a:r>
            <a:r>
              <a:rPr lang="pl-PL" sz="1400" dirty="0"/>
              <a:t>(</a:t>
            </a:r>
            <a:r>
              <a:rPr lang="pl-PL" sz="1400" i="1" dirty="0"/>
              <a:t>S. Korycki</a:t>
            </a:r>
            <a:r>
              <a:rPr lang="pl-PL" sz="1400" dirty="0"/>
              <a:t>, </a:t>
            </a:r>
            <a:r>
              <a:rPr lang="pl-PL" sz="1400" i="1" dirty="0"/>
              <a:t>J. Kuciński</a:t>
            </a:r>
            <a:r>
              <a:rPr lang="pl-PL" sz="1400" dirty="0"/>
              <a:t>, </a:t>
            </a:r>
            <a:r>
              <a:rPr lang="pl-PL" sz="1400" i="1" dirty="0"/>
              <a:t>Z. Trzciński</a:t>
            </a:r>
            <a:r>
              <a:rPr lang="pl-PL" sz="1400" dirty="0"/>
              <a:t>, </a:t>
            </a:r>
            <a:r>
              <a:rPr lang="pl-PL" sz="1400" i="1" dirty="0"/>
              <a:t>J. Zaborowski</a:t>
            </a:r>
            <a:r>
              <a:rPr lang="pl-PL" sz="1400" dirty="0"/>
              <a:t>, Zarys prawa, Warszawa 2002, s. 85.)</a:t>
            </a:r>
          </a:p>
        </p:txBody>
      </p:sp>
    </p:spTree>
    <p:extLst>
      <p:ext uri="{BB962C8B-B14F-4D97-AF65-F5344CB8AC3E}">
        <p14:creationId xmlns:p14="http://schemas.microsoft.com/office/powerpoint/2010/main" val="762879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Zbycie przedsiębiorstwa</a:t>
            </a:r>
          </a:p>
        </p:txBody>
      </p:sp>
      <p:sp>
        <p:nvSpPr>
          <p:cNvPr id="3" name="Symbol zastępczy zawartości 2"/>
          <p:cNvSpPr>
            <a:spLocks noGrp="1"/>
          </p:cNvSpPr>
          <p:nvPr>
            <p:ph idx="1"/>
          </p:nvPr>
        </p:nvSpPr>
        <p:spPr/>
        <p:txBody>
          <a:bodyPr>
            <a:normAutofit fontScale="92500" lnSpcReduction="20000"/>
          </a:bodyPr>
          <a:lstStyle/>
          <a:p>
            <a:r>
              <a:rPr lang="pl-PL" dirty="0"/>
              <a:t>Art. 552. Czynność prawna mająca za przedmiot przedsiębiorstwo obejmuje wszystko, co wchodzi w skład przedsiębiorstwa, chyba że co innego wynika z treści czynności prawnej albo z przepisów szczególnych.</a:t>
            </a:r>
          </a:p>
          <a:p>
            <a:r>
              <a:rPr lang="pl-PL" dirty="0"/>
              <a:t>Art. 751. § 1. Zbycie lub wydzierżawienie przedsiębiorstwa albo ustanowienie na nim użytkowania powinno być dokonane w formie pisemnej z podpisami notarialnie poświadczonymi.</a:t>
            </a:r>
          </a:p>
          <a:p>
            <a:pPr marL="0" indent="0">
              <a:buNone/>
            </a:pPr>
            <a:r>
              <a:rPr lang="pl-PL" dirty="0"/>
              <a:t> § 2. Zbycie przedsiębiorstwa należącego do osoby wpisanej do rejestru powinno być wpisane do rejestru. </a:t>
            </a:r>
          </a:p>
          <a:p>
            <a:pPr marL="0" indent="0">
              <a:buNone/>
            </a:pPr>
            <a:r>
              <a:rPr lang="pl-PL" dirty="0"/>
              <a:t>§ 3. Przepis § 2 stosuje się odpowiednio w wypadku wydzierżawienia przedsiębiorstwa lub ustanowienia na nim użytkowania.</a:t>
            </a:r>
          </a:p>
          <a:p>
            <a:pPr marL="0" indent="0">
              <a:buNone/>
            </a:pPr>
            <a:r>
              <a:rPr lang="pl-PL" dirty="0"/>
              <a:t> § 4. Przepisy powyższe nie uchybiają przepisom o formie czynności prawnych dotyczących nieruchomości.</a:t>
            </a:r>
          </a:p>
        </p:txBody>
      </p:sp>
    </p:spTree>
    <p:extLst>
      <p:ext uri="{BB962C8B-B14F-4D97-AF65-F5344CB8AC3E}">
        <p14:creationId xmlns:p14="http://schemas.microsoft.com/office/powerpoint/2010/main" val="33715055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Odpowiedzialność za długi</a:t>
            </a:r>
          </a:p>
        </p:txBody>
      </p:sp>
      <p:sp>
        <p:nvSpPr>
          <p:cNvPr id="3" name="Symbol zastępczy zawartości 2"/>
          <p:cNvSpPr>
            <a:spLocks noGrp="1"/>
          </p:cNvSpPr>
          <p:nvPr>
            <p:ph idx="1"/>
          </p:nvPr>
        </p:nvSpPr>
        <p:spPr/>
        <p:txBody>
          <a:bodyPr/>
          <a:lstStyle/>
          <a:p>
            <a:r>
              <a:rPr lang="pl-PL" dirty="0"/>
              <a:t>Art. 55(4). Nabywca przedsiębiorstwa lub gospodarstwa rolnego jest odpowiedzialny solidarnie ze zbywcą za jego zobowiązania związane z prowadzeniem przedsiębiorstwa lub gospodarstwa, </a:t>
            </a:r>
            <a:r>
              <a:rPr lang="pl-PL" u="sng" dirty="0"/>
              <a:t>chyba że </a:t>
            </a:r>
            <a:r>
              <a:rPr lang="pl-PL" dirty="0"/>
              <a:t>w chwili nabycia nie wiedział o tych zobowiązaniach, mimo zachowania należytej staranności. Odpowiedzialność nabywcy ogranicza się </a:t>
            </a:r>
            <a:r>
              <a:rPr lang="pl-PL" b="1" dirty="0"/>
              <a:t>do wartości nabytego przedsiębiorstwa </a:t>
            </a:r>
            <a:r>
              <a:rPr lang="pl-PL" dirty="0"/>
              <a:t>lub gospodarstwa według stanu w chwili nabycia, a według cen w chwili zaspokojenia wierzyciela. Odpowiedzialności tej nie można bez zgody wierzyciela wyłączyć ani ograniczyć.</a:t>
            </a:r>
          </a:p>
        </p:txBody>
      </p:sp>
    </p:spTree>
    <p:extLst>
      <p:ext uri="{BB962C8B-B14F-4D97-AF65-F5344CB8AC3E}">
        <p14:creationId xmlns:p14="http://schemas.microsoft.com/office/powerpoint/2010/main" val="2560511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Gospodarstwo rolne</a:t>
            </a:r>
          </a:p>
        </p:txBody>
      </p:sp>
      <p:sp>
        <p:nvSpPr>
          <p:cNvPr id="3" name="Symbol zastępczy zawartości 2"/>
          <p:cNvSpPr>
            <a:spLocks noGrp="1"/>
          </p:cNvSpPr>
          <p:nvPr>
            <p:ph idx="1"/>
          </p:nvPr>
        </p:nvSpPr>
        <p:spPr/>
        <p:txBody>
          <a:bodyPr/>
          <a:lstStyle/>
          <a:p>
            <a:r>
              <a:rPr lang="pl-PL" dirty="0"/>
              <a:t>Art. 55 (3) KC - Za gospodarstwo rolne uważa się grunty rolne wraz z gruntami leśnymi, budynkami lub ich częściami, urządzeniami i inwentarzem, jeżeli stanowią lub mogą stanowić zorganizowaną całość gospodarczą, oraz prawami związanymi z prowadzeniem gospodarstwa rolnego.</a:t>
            </a:r>
          </a:p>
        </p:txBody>
      </p:sp>
    </p:spTree>
    <p:extLst>
      <p:ext uri="{BB962C8B-B14F-4D97-AF65-F5344CB8AC3E}">
        <p14:creationId xmlns:p14="http://schemas.microsoft.com/office/powerpoint/2010/main" val="2234971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a:t>
            </a:r>
          </a:p>
        </p:txBody>
      </p:sp>
      <p:sp>
        <p:nvSpPr>
          <p:cNvPr id="3" name="Symbol zastępczy zawartości 2"/>
          <p:cNvSpPr>
            <a:spLocks noGrp="1"/>
          </p:cNvSpPr>
          <p:nvPr>
            <p:ph idx="1"/>
          </p:nvPr>
        </p:nvSpPr>
        <p:spPr/>
        <p:txBody>
          <a:bodyPr>
            <a:normAutofit fontScale="85000" lnSpcReduction="20000"/>
          </a:bodyPr>
          <a:lstStyle/>
          <a:p>
            <a:pPr algn="just"/>
            <a:r>
              <a:rPr lang="pl-PL" dirty="0"/>
              <a:t>Jan K. był właścicielem gruntu rolnego oraz działki budowlanej zabudowanej domem wielorodzinnym, w którym mieszkały 3 rodziny: Jan K. z żoną a także 2 synów Jana K, każdy z żoną i dziećmi. Dom miał 3 piętra, na każdym z nich znajdowało się fizycznie wyodrębnione mieszkanie zajmowane przez jedną rodzinę. Na gruncie stanowiącym własność Jana K. rosło wiele drzew owocowych, posiadał on też duży ogród warzywny, żona Jana K. hodowała kury na potrzeby rodziny. Dodatkowo na gruncie Jana K. znajdował się maszt, który był wybudowany przez spółkę telekomunikacyjną, wynajmującą od Jana K. powierzchnię pod masztem. W dniu 14.05.2015r. Jan K. darował każdemu z synów udział 1/3 w nieruchomości.</a:t>
            </a:r>
          </a:p>
          <a:p>
            <a:pPr marL="457200" indent="-457200">
              <a:buAutoNum type="arabicPeriod"/>
            </a:pPr>
            <a:r>
              <a:rPr lang="pl-PL" dirty="0"/>
              <a:t>Wymień występujące w kazusie przedmioty stosunków cywilnoprawnych będące nieruchomościami,</a:t>
            </a:r>
          </a:p>
          <a:p>
            <a:pPr marL="457200" indent="-457200">
              <a:buAutoNum type="arabicPeriod"/>
            </a:pPr>
            <a:r>
              <a:rPr lang="pl-PL" dirty="0"/>
              <a:t>Wymień części składowe i przynależności,</a:t>
            </a:r>
          </a:p>
          <a:p>
            <a:pPr marL="457200" indent="-457200">
              <a:buAutoNum type="arabicPeriod"/>
            </a:pPr>
            <a:r>
              <a:rPr lang="pl-PL" dirty="0"/>
              <a:t>Oznacz pożytki naturalne i cywilne,</a:t>
            </a:r>
          </a:p>
        </p:txBody>
      </p:sp>
    </p:spTree>
    <p:extLst>
      <p:ext uri="{BB962C8B-B14F-4D97-AF65-F5344CB8AC3E}">
        <p14:creationId xmlns:p14="http://schemas.microsoft.com/office/powerpoint/2010/main" val="3496192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50E1FB-191C-49B4-934C-C99E3AF47BDB}"/>
              </a:ext>
            </a:extLst>
          </p:cNvPr>
          <p:cNvSpPr>
            <a:spLocks noGrp="1"/>
          </p:cNvSpPr>
          <p:nvPr>
            <p:ph type="title"/>
          </p:nvPr>
        </p:nvSpPr>
        <p:spPr/>
        <p:txBody>
          <a:bodyPr/>
          <a:lstStyle/>
          <a:p>
            <a:r>
              <a:rPr lang="pl-PL" dirty="0"/>
              <a:t>Kazus</a:t>
            </a:r>
          </a:p>
        </p:txBody>
      </p:sp>
      <p:sp>
        <p:nvSpPr>
          <p:cNvPr id="6" name="Symbol zastępczy zawartości 2">
            <a:extLst>
              <a:ext uri="{FF2B5EF4-FFF2-40B4-BE49-F238E27FC236}">
                <a16:creationId xmlns:a16="http://schemas.microsoft.com/office/drawing/2014/main" id="{D7C23454-E109-4BB2-BF87-6E0AACDD71C0}"/>
              </a:ext>
            </a:extLst>
          </p:cNvPr>
          <p:cNvSpPr>
            <a:spLocks noGrp="1"/>
          </p:cNvSpPr>
          <p:nvPr>
            <p:ph idx="1"/>
          </p:nvPr>
        </p:nvSpPr>
        <p:spPr>
          <a:xfrm>
            <a:off x="681038" y="2336800"/>
            <a:ext cx="9613900" cy="3598863"/>
          </a:xfrm>
        </p:spPr>
        <p:txBody>
          <a:bodyPr>
            <a:normAutofit fontScale="92500" lnSpcReduction="10000"/>
          </a:bodyPr>
          <a:lstStyle/>
          <a:p>
            <a:pPr algn="just"/>
            <a:r>
              <a:rPr lang="pl-PL" dirty="0"/>
              <a:t>Sorbona Sp. z o.o. zajmowała się działalnością hotelarsko-restauracyjną. W skład majątku spółki wchodziły 3 hotele, a przychody i koszty powstałe z tytułu ich działalności spółka rozliczała łącznie w ramach prowadzonej działalności. W dniu 13.05.2014r. Spółka sprzedała jeden z hoteli osobie fizycznej, która podjęła w tym hotelu dalszą działalność hotelarsko-restauracyjną, nie zmieniając nazwy hotelu ani restauracji, zatrudniając ten sam personel co zbywca. Spółka Sorbona prowadziła nadal dotychczasową działalność w pozostałych hotelach.</a:t>
            </a:r>
          </a:p>
          <a:p>
            <a:pPr marL="457200" indent="-457200">
              <a:buAutoNum type="arabicPeriod"/>
            </a:pPr>
            <a:r>
              <a:rPr lang="pl-PL" dirty="0"/>
              <a:t>Oceń czy doszło do sprzedaży przedsiębiorstwa czy nieruchomości,</a:t>
            </a:r>
          </a:p>
          <a:p>
            <a:pPr marL="457200" indent="-457200">
              <a:buAutoNum type="arabicPeriod"/>
            </a:pPr>
            <a:r>
              <a:rPr lang="pl-PL" dirty="0"/>
              <a:t>Określ odpowiedzialność nabywcy za długi Sorbona sp. z o.o. za długi związane z prowadzeniem sprzedanego hotelu. </a:t>
            </a:r>
          </a:p>
        </p:txBody>
      </p:sp>
    </p:spTree>
    <p:extLst>
      <p:ext uri="{BB962C8B-B14F-4D97-AF65-F5344CB8AC3E}">
        <p14:creationId xmlns:p14="http://schemas.microsoft.com/office/powerpoint/2010/main" val="12666910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498521F-194B-47F0-93C7-BA8367A695AC}"/>
              </a:ext>
            </a:extLst>
          </p:cNvPr>
          <p:cNvSpPr>
            <a:spLocks noGrp="1"/>
          </p:cNvSpPr>
          <p:nvPr>
            <p:ph type="title"/>
          </p:nvPr>
        </p:nvSpPr>
        <p:spPr/>
        <p:txBody>
          <a:bodyPr/>
          <a:lstStyle/>
          <a:p>
            <a:r>
              <a:rPr lang="pl-PL" dirty="0"/>
              <a:t>Dziękuję za uwagę</a:t>
            </a:r>
          </a:p>
        </p:txBody>
      </p:sp>
      <p:sp>
        <p:nvSpPr>
          <p:cNvPr id="5" name="Symbol zastępczy tekstu 4">
            <a:extLst>
              <a:ext uri="{FF2B5EF4-FFF2-40B4-BE49-F238E27FC236}">
                <a16:creationId xmlns:a16="http://schemas.microsoft.com/office/drawing/2014/main" id="{7C82CB54-DB08-40E2-A106-B9A3999D6367}"/>
              </a:ext>
            </a:extLst>
          </p:cNvPr>
          <p:cNvSpPr>
            <a:spLocks noGrp="1"/>
          </p:cNvSpPr>
          <p:nvPr>
            <p:ph type="body" sz="half" idx="2"/>
          </p:nvPr>
        </p:nvSpPr>
        <p:spPr/>
        <p:txBody>
          <a:bodyPr/>
          <a:lstStyle/>
          <a:p>
            <a:endParaRPr lang="pl-PL" dirty="0"/>
          </a:p>
        </p:txBody>
      </p:sp>
    </p:spTree>
    <p:extLst>
      <p:ext uri="{BB962C8B-B14F-4D97-AF65-F5344CB8AC3E}">
        <p14:creationId xmlns:p14="http://schemas.microsoft.com/office/powerpoint/2010/main" val="30591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7CFEB9-29BA-4128-A8A0-74D37CA32FBD}"/>
              </a:ext>
            </a:extLst>
          </p:cNvPr>
          <p:cNvSpPr>
            <a:spLocks noGrp="1"/>
          </p:cNvSpPr>
          <p:nvPr>
            <p:ph type="title"/>
          </p:nvPr>
        </p:nvSpPr>
        <p:spPr/>
        <p:txBody>
          <a:bodyPr/>
          <a:lstStyle/>
          <a:p>
            <a:r>
              <a:rPr lang="pl-PL" dirty="0"/>
              <a:t>Mienie</a:t>
            </a:r>
          </a:p>
        </p:txBody>
      </p:sp>
      <p:sp>
        <p:nvSpPr>
          <p:cNvPr id="3" name="Symbol zastępczy zawartości 2">
            <a:extLst>
              <a:ext uri="{FF2B5EF4-FFF2-40B4-BE49-F238E27FC236}">
                <a16:creationId xmlns:a16="http://schemas.microsoft.com/office/drawing/2014/main" id="{FA921555-00B0-4636-A13D-2EA855E9B0E6}"/>
              </a:ext>
            </a:extLst>
          </p:cNvPr>
          <p:cNvSpPr>
            <a:spLocks noGrp="1"/>
          </p:cNvSpPr>
          <p:nvPr>
            <p:ph idx="1"/>
          </p:nvPr>
        </p:nvSpPr>
        <p:spPr/>
        <p:txBody>
          <a:bodyPr/>
          <a:lstStyle/>
          <a:p>
            <a:r>
              <a:rPr lang="pl-PL" dirty="0"/>
              <a:t>Mienie jest pojęciem ogólnym, wyrażającym ogół praw majątkowych, w tym zwłaszcza prawo własności i inne prawa rzeczowe (art. 44 KC). Na mienie składają się więc aktywa, należące do podmiotów prawa, jako mienie państwowe (Skarbu Państwa i innych państwowych osób prawnych, art. 44(1) KC), mienie komunalne (komunalnych osób prawnych) i inne mienie.</a:t>
            </a:r>
          </a:p>
          <a:p>
            <a:r>
              <a:rPr lang="pl-PL" dirty="0"/>
              <a:t>Do pojęcia mienia nie wchodzą długi, które własność i inne prawa majątkowe tylko obciążają. </a:t>
            </a:r>
          </a:p>
        </p:txBody>
      </p:sp>
    </p:spTree>
    <p:extLst>
      <p:ext uri="{BB962C8B-B14F-4D97-AF65-F5344CB8AC3E}">
        <p14:creationId xmlns:p14="http://schemas.microsoft.com/office/powerpoint/2010/main" val="1925400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01E50B-7C9D-4FF6-8FCA-016C5FCEFB66}"/>
              </a:ext>
            </a:extLst>
          </p:cNvPr>
          <p:cNvSpPr>
            <a:spLocks noGrp="1"/>
          </p:cNvSpPr>
          <p:nvPr>
            <p:ph type="title"/>
          </p:nvPr>
        </p:nvSpPr>
        <p:spPr/>
        <p:txBody>
          <a:bodyPr/>
          <a:lstStyle/>
          <a:p>
            <a:r>
              <a:rPr lang="pl-PL" dirty="0"/>
              <a:t>Majątek</a:t>
            </a:r>
          </a:p>
        </p:txBody>
      </p:sp>
      <p:sp>
        <p:nvSpPr>
          <p:cNvPr id="3" name="Symbol zastępczy zawartości 2">
            <a:extLst>
              <a:ext uri="{FF2B5EF4-FFF2-40B4-BE49-F238E27FC236}">
                <a16:creationId xmlns:a16="http://schemas.microsoft.com/office/drawing/2014/main" id="{11B5CACA-1EE4-4BED-A28D-76E4EB222484}"/>
              </a:ext>
            </a:extLst>
          </p:cNvPr>
          <p:cNvSpPr>
            <a:spLocks noGrp="1"/>
          </p:cNvSpPr>
          <p:nvPr>
            <p:ph idx="1"/>
          </p:nvPr>
        </p:nvSpPr>
        <p:spPr/>
        <p:txBody>
          <a:bodyPr>
            <a:normAutofit fontScale="85000" lnSpcReduction="20000"/>
          </a:bodyPr>
          <a:lstStyle/>
          <a:p>
            <a:r>
              <a:rPr lang="pl-PL" dirty="0"/>
              <a:t>W znaczeniu szerszym jest to ogół praw i obowiązków majątkowych podmiotu. </a:t>
            </a:r>
          </a:p>
          <a:p>
            <a:r>
              <a:rPr lang="pl-PL" dirty="0"/>
              <a:t>W węższym znaczeniu majątek ogranicza się tylko do aktywów, czyli posiadanych przez podmiot praw majątkowych.</a:t>
            </a:r>
          </a:p>
          <a:p>
            <a:r>
              <a:rPr lang="pl-PL" dirty="0"/>
              <a:t>Majątek oznacza składniki mienia, dające się wyodrębnić jako zespół aktywów (nieraz i pasywów), będących przedmiotem dziedziczenia, obrotu, zabezpieczenia wierzytelności, podstawą odpowiedzialności za zobowiązania itp. Znany jest majątek wspólny i odrębny (np. wspólny majątek małżonków i odrębny majątek każdego z nich, wspólny majątek wspólników spółki cywilnej, która własnego majątku nie posiada, wspólny majątek spółki handlowej, osobisty majątek wspólników, art. 863 KC, art. 2 KSH).</a:t>
            </a:r>
          </a:p>
          <a:p>
            <a:r>
              <a:rPr lang="pl-PL" dirty="0"/>
              <a:t>Widać z powyższego, że o „majątku” mówimy oznaczając prawa majątkowe danego podmiotu, rozpatrywane w dokonywanej czynności prawnej, analizowanym przepisie itp.</a:t>
            </a:r>
          </a:p>
        </p:txBody>
      </p:sp>
    </p:spTree>
    <p:extLst>
      <p:ext uri="{BB962C8B-B14F-4D97-AF65-F5344CB8AC3E}">
        <p14:creationId xmlns:p14="http://schemas.microsoft.com/office/powerpoint/2010/main" val="4176145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0A627D-6A59-4237-BAEA-D2EAD7E8B6E3}"/>
              </a:ext>
            </a:extLst>
          </p:cNvPr>
          <p:cNvSpPr>
            <a:spLocks noGrp="1"/>
          </p:cNvSpPr>
          <p:nvPr>
            <p:ph type="title"/>
          </p:nvPr>
        </p:nvSpPr>
        <p:spPr/>
        <p:txBody>
          <a:bodyPr/>
          <a:lstStyle/>
          <a:p>
            <a:r>
              <a:rPr lang="pl-PL" dirty="0"/>
              <a:t>Pojęcie rzeczy </a:t>
            </a:r>
          </a:p>
        </p:txBody>
      </p:sp>
      <p:sp>
        <p:nvSpPr>
          <p:cNvPr id="3" name="Symbol zastępczy zawartości 2">
            <a:extLst>
              <a:ext uri="{FF2B5EF4-FFF2-40B4-BE49-F238E27FC236}">
                <a16:creationId xmlns:a16="http://schemas.microsoft.com/office/drawing/2014/main" id="{228F761A-976D-4AC5-827D-408D7F5FCCB6}"/>
              </a:ext>
            </a:extLst>
          </p:cNvPr>
          <p:cNvSpPr>
            <a:spLocks noGrp="1"/>
          </p:cNvSpPr>
          <p:nvPr>
            <p:ph idx="1"/>
          </p:nvPr>
        </p:nvSpPr>
        <p:spPr/>
        <p:txBody>
          <a:bodyPr>
            <a:normAutofit/>
          </a:bodyPr>
          <a:lstStyle/>
          <a:p>
            <a:r>
              <a:rPr lang="pl-PL" dirty="0"/>
              <a:t>Rzeczami są tylko przedmioty materialne (art. 45 KC). </a:t>
            </a:r>
          </a:p>
          <a:p>
            <a:r>
              <a:rPr lang="pl-PL" dirty="0"/>
              <a:t>Zgodnie z utrwalonymi poglądami, są to </a:t>
            </a:r>
            <a:r>
              <a:rPr lang="pl-PL" b="1" u="sng" dirty="0"/>
              <a:t>części przyrody </a:t>
            </a:r>
            <a:r>
              <a:rPr lang="pl-PL" u="sng" dirty="0"/>
              <a:t>w stanie pierwotnym lub przetworzonym, </a:t>
            </a:r>
            <a:r>
              <a:rPr lang="pl-PL" b="1" u="sng" dirty="0"/>
              <a:t>wyodrębnione</a:t>
            </a:r>
            <a:r>
              <a:rPr lang="pl-PL" u="sng" dirty="0"/>
              <a:t> spośród innych (naturalnie lub sztucznie) w sposób umożliwiający samoistne traktowanie w stosunkach społeczno-gospodarczych</a:t>
            </a:r>
            <a:r>
              <a:rPr lang="pl-PL" dirty="0"/>
              <a:t>, wyrażonych przez prawo rzeczowe, zobowiązaniowe i inne. (</a:t>
            </a:r>
            <a:r>
              <a:rPr lang="pl-PL" altLang="pl-PL" dirty="0"/>
              <a:t>Definicja J. Wasilkowskiego)</a:t>
            </a:r>
            <a:endParaRPr lang="pl-PL" dirty="0"/>
          </a:p>
        </p:txBody>
      </p:sp>
    </p:spTree>
    <p:extLst>
      <p:ext uri="{BB962C8B-B14F-4D97-AF65-F5344CB8AC3E}">
        <p14:creationId xmlns:p14="http://schemas.microsoft.com/office/powerpoint/2010/main" val="3788000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BF091E-071A-470D-9AB7-3C9807D796E4}"/>
              </a:ext>
            </a:extLst>
          </p:cNvPr>
          <p:cNvSpPr>
            <a:spLocks noGrp="1"/>
          </p:cNvSpPr>
          <p:nvPr>
            <p:ph type="title"/>
          </p:nvPr>
        </p:nvSpPr>
        <p:spPr/>
        <p:txBody>
          <a:bodyPr/>
          <a:lstStyle/>
          <a:p>
            <a:r>
              <a:rPr lang="pl-PL" dirty="0"/>
              <a:t>Dobra niebędące rzeczami</a:t>
            </a:r>
          </a:p>
        </p:txBody>
      </p:sp>
      <p:sp>
        <p:nvSpPr>
          <p:cNvPr id="3" name="Symbol zastępczy zawartości 2">
            <a:extLst>
              <a:ext uri="{FF2B5EF4-FFF2-40B4-BE49-F238E27FC236}">
                <a16:creationId xmlns:a16="http://schemas.microsoft.com/office/drawing/2014/main" id="{B0836EAF-B0EB-42E2-AE03-3058AA5EDF4B}"/>
              </a:ext>
            </a:extLst>
          </p:cNvPr>
          <p:cNvSpPr>
            <a:spLocks noGrp="1"/>
          </p:cNvSpPr>
          <p:nvPr>
            <p:ph idx="1"/>
          </p:nvPr>
        </p:nvSpPr>
        <p:spPr>
          <a:xfrm>
            <a:off x="680321" y="2336872"/>
            <a:ext cx="9613861" cy="3850863"/>
          </a:xfrm>
        </p:spPr>
        <p:txBody>
          <a:bodyPr>
            <a:normAutofit fontScale="92500" lnSpcReduction="20000"/>
          </a:bodyPr>
          <a:lstStyle/>
          <a:p>
            <a:r>
              <a:rPr lang="pl-PL" dirty="0"/>
              <a:t>Nie są rzeczami </a:t>
            </a:r>
            <a:r>
              <a:rPr lang="pl-PL" u="sng" dirty="0"/>
              <a:t>dobra wolne </a:t>
            </a:r>
            <a:r>
              <a:rPr lang="pl-PL" dirty="0"/>
              <a:t>(powietrze, woda, kopaliny w złożu), aż do postaci nadającej się do wyodrębnienia (miara wody w butelce, ilość węgla na hałdzie). </a:t>
            </a:r>
          </a:p>
          <a:p>
            <a:r>
              <a:rPr lang="pl-PL" dirty="0"/>
              <a:t>Nie jest rzeczą </a:t>
            </a:r>
            <a:r>
              <a:rPr lang="pl-PL" u="sng" dirty="0"/>
              <a:t>człowiek</a:t>
            </a:r>
            <a:r>
              <a:rPr lang="pl-PL" dirty="0"/>
              <a:t>, jego zwłoki, narządy, tkanki, nawet, jeśli znajdują się w obrocie (krew) będąc dobrami </a:t>
            </a:r>
            <a:r>
              <a:rPr lang="pl-PL" i="1" dirty="0" err="1"/>
              <a:t>sui</a:t>
            </a:r>
            <a:r>
              <a:rPr lang="pl-PL" i="1" dirty="0"/>
              <a:t> </a:t>
            </a:r>
            <a:r>
              <a:rPr lang="pl-PL" i="1" dirty="0" err="1"/>
              <a:t>generis</a:t>
            </a:r>
            <a:r>
              <a:rPr lang="pl-PL" dirty="0"/>
              <a:t>. </a:t>
            </a:r>
          </a:p>
          <a:p>
            <a:r>
              <a:rPr lang="pl-PL" u="sng" dirty="0"/>
              <a:t>Zwierzęta</a:t>
            </a:r>
            <a:r>
              <a:rPr lang="pl-PL" dirty="0"/>
              <a:t>, po długotrwałych dyskusjach zostały wyłączone z kategorii rzeczy, chociaż w obrocie zwierzętami (np. sprzedaż zwierząt domowych, hodowlanych) stosuje się odpowiednio, co zrozumiałe, przepisy dotyczące rzeczy.</a:t>
            </a:r>
          </a:p>
          <a:p>
            <a:r>
              <a:rPr lang="pl-PL" dirty="0"/>
              <a:t> </a:t>
            </a:r>
            <a:r>
              <a:rPr lang="pl-PL" u="sng" dirty="0"/>
              <a:t>Dobra niematerialne (</a:t>
            </a:r>
            <a:r>
              <a:rPr lang="pl-PL" dirty="0"/>
              <a:t>dzieła literackie, muzyczne, filmowe, naukowe, programy komputerowe, wynalazki i dobra osobiste) </a:t>
            </a:r>
          </a:p>
          <a:p>
            <a:pPr lvl="1"/>
            <a:r>
              <a:rPr lang="pl-PL" dirty="0"/>
              <a:t>Czasami występuje ich uzewnętrznienie, np. w postaci książki, nut, obrazu, dyskietki, płyty, jest to jednak, co najwyżej </a:t>
            </a:r>
            <a:r>
              <a:rPr lang="pl-PL" i="1" dirty="0" err="1"/>
              <a:t>corpus</a:t>
            </a:r>
            <a:r>
              <a:rPr lang="pl-PL" i="1" dirty="0"/>
              <a:t> </a:t>
            </a:r>
            <a:r>
              <a:rPr lang="pl-PL" i="1" dirty="0" err="1"/>
              <a:t>mechanicum</a:t>
            </a:r>
            <a:r>
              <a:rPr lang="pl-PL" dirty="0"/>
              <a:t>, przenoszący dobra niematerialne jako dzieło twórcy. </a:t>
            </a:r>
          </a:p>
        </p:txBody>
      </p:sp>
    </p:spTree>
    <p:extLst>
      <p:ext uri="{BB962C8B-B14F-4D97-AF65-F5344CB8AC3E}">
        <p14:creationId xmlns:p14="http://schemas.microsoft.com/office/powerpoint/2010/main" val="2912827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3FFCBE-36C4-44D2-BFBA-21DA735E45D2}"/>
              </a:ext>
            </a:extLst>
          </p:cNvPr>
          <p:cNvSpPr>
            <a:spLocks noGrp="1"/>
          </p:cNvSpPr>
          <p:nvPr>
            <p:ph type="title"/>
          </p:nvPr>
        </p:nvSpPr>
        <p:spPr/>
        <p:txBody>
          <a:bodyPr/>
          <a:lstStyle/>
          <a:p>
            <a:r>
              <a:rPr lang="pl-PL" dirty="0"/>
              <a:t>Klasyfikacje rzeczy</a:t>
            </a:r>
          </a:p>
        </p:txBody>
      </p:sp>
      <p:sp>
        <p:nvSpPr>
          <p:cNvPr id="3" name="Symbol zastępczy zawartości 2">
            <a:extLst>
              <a:ext uri="{FF2B5EF4-FFF2-40B4-BE49-F238E27FC236}">
                <a16:creationId xmlns:a16="http://schemas.microsoft.com/office/drawing/2014/main" id="{50F8C35D-F789-4525-A5FA-C610DD5E30F7}"/>
              </a:ext>
            </a:extLst>
          </p:cNvPr>
          <p:cNvSpPr>
            <a:spLocks noGrp="1"/>
          </p:cNvSpPr>
          <p:nvPr>
            <p:ph idx="1"/>
          </p:nvPr>
        </p:nvSpPr>
        <p:spPr/>
        <p:txBody>
          <a:bodyPr>
            <a:normAutofit fontScale="85000" lnSpcReduction="10000"/>
          </a:bodyPr>
          <a:lstStyle/>
          <a:p>
            <a:r>
              <a:rPr lang="pl-PL" b="1" dirty="0"/>
              <a:t>1) </a:t>
            </a:r>
            <a:r>
              <a:rPr lang="pl-PL" dirty="0"/>
              <a:t>rzeczy znajdujące się w obrocie (</a:t>
            </a:r>
            <a:r>
              <a:rPr lang="pl-PL" i="1" dirty="0"/>
              <a:t>res in </a:t>
            </a:r>
            <a:r>
              <a:rPr lang="pl-PL" i="1" dirty="0" err="1"/>
              <a:t>commercio</a:t>
            </a:r>
            <a:r>
              <a:rPr lang="pl-PL" dirty="0"/>
              <a:t>)</a:t>
            </a:r>
            <a:r>
              <a:rPr lang="pl-PL" i="1" dirty="0"/>
              <a:t> i </a:t>
            </a:r>
            <a:r>
              <a:rPr lang="pl-PL" dirty="0"/>
              <a:t>wyłączone z obrotu (</a:t>
            </a:r>
            <a:r>
              <a:rPr lang="pl-PL" i="1" dirty="0"/>
              <a:t>res extra </a:t>
            </a:r>
            <a:r>
              <a:rPr lang="pl-PL" i="1" dirty="0" err="1"/>
              <a:t>commercium</a:t>
            </a:r>
            <a:r>
              <a:rPr lang="pl-PL" dirty="0"/>
              <a:t>);</a:t>
            </a:r>
          </a:p>
          <a:p>
            <a:r>
              <a:rPr lang="pl-PL" b="1" dirty="0"/>
              <a:t>2) </a:t>
            </a:r>
            <a:r>
              <a:rPr lang="pl-PL" dirty="0"/>
              <a:t>nieruchomości i rzeczy ruchome;</a:t>
            </a:r>
          </a:p>
          <a:p>
            <a:r>
              <a:rPr lang="pl-PL" b="1" dirty="0"/>
              <a:t>3)</a:t>
            </a:r>
            <a:r>
              <a:rPr lang="pl-PL" dirty="0"/>
              <a:t> rzeczy oznaczone co do gatunku i co do tożsamości oraz rzeczy przyszłe.</a:t>
            </a:r>
          </a:p>
          <a:p>
            <a:pPr marL="0" indent="0">
              <a:buNone/>
            </a:pPr>
            <a:r>
              <a:rPr lang="pl-PL" dirty="0"/>
              <a:t>Tylko ruchomości mogą być oznaczone co do gatunku (rodzaju), bez określania cech indywidualnych, np. tona węgla, kopa jaj, meble, samochody. Ograniczone rodzajowo będą rzeczy ruchome, określone trochę dokładniej: tona węgla pierwszego gatunku, kopa jaj kurzych średniej wielkości, samochody „Fiat” z 2011 r., a nawet z podaniem dalszych szczegółów, np. buty męskie czarne nr 42, model X, produkcji fabryki Y,</a:t>
            </a:r>
          </a:p>
          <a:p>
            <a:pPr marL="0" indent="0">
              <a:buNone/>
            </a:pPr>
            <a:r>
              <a:rPr lang="pl-PL" dirty="0"/>
              <a:t>Rzeczy oznaczone co do tożsamości, to z istoty swojej wszystkie nieruchomości oraz ruchomości określone indywidualnie</a:t>
            </a:r>
          </a:p>
        </p:txBody>
      </p:sp>
    </p:spTree>
    <p:extLst>
      <p:ext uri="{BB962C8B-B14F-4D97-AF65-F5344CB8AC3E}">
        <p14:creationId xmlns:p14="http://schemas.microsoft.com/office/powerpoint/2010/main" val="765552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F7BD4D-A836-4ED5-BE79-7CACC56B9B8F}"/>
              </a:ext>
            </a:extLst>
          </p:cNvPr>
          <p:cNvSpPr>
            <a:spLocks noGrp="1"/>
          </p:cNvSpPr>
          <p:nvPr>
            <p:ph type="title"/>
          </p:nvPr>
        </p:nvSpPr>
        <p:spPr/>
        <p:txBody>
          <a:bodyPr/>
          <a:lstStyle/>
          <a:p>
            <a:r>
              <a:rPr lang="pl-PL" dirty="0"/>
              <a:t>Nieruchomości</a:t>
            </a:r>
          </a:p>
        </p:txBody>
      </p:sp>
      <p:sp>
        <p:nvSpPr>
          <p:cNvPr id="3" name="Symbol zastępczy zawartości 2">
            <a:extLst>
              <a:ext uri="{FF2B5EF4-FFF2-40B4-BE49-F238E27FC236}">
                <a16:creationId xmlns:a16="http://schemas.microsoft.com/office/drawing/2014/main" id="{A94D9985-D295-4CE1-9C27-4F5AC6C64A74}"/>
              </a:ext>
            </a:extLst>
          </p:cNvPr>
          <p:cNvSpPr>
            <a:spLocks noGrp="1"/>
          </p:cNvSpPr>
          <p:nvPr>
            <p:ph idx="1"/>
          </p:nvPr>
        </p:nvSpPr>
        <p:spPr/>
        <p:txBody>
          <a:bodyPr>
            <a:normAutofit fontScale="92500" lnSpcReduction="10000"/>
          </a:bodyPr>
          <a:lstStyle/>
          <a:p>
            <a:r>
              <a:rPr lang="pl-PL" dirty="0"/>
              <a:t>Art. 46 § 1 KC, nieruchomościami są </a:t>
            </a:r>
            <a:r>
              <a:rPr lang="pl-PL" b="1" dirty="0"/>
              <a:t>części powierzchni ziemskiej</a:t>
            </a:r>
            <a:r>
              <a:rPr lang="pl-PL" dirty="0"/>
              <a:t> stanowiące odrębny przedmiot własności (grunty), jak również budynki trwale z gruntem związane lub części takich budynków, </a:t>
            </a:r>
            <a:r>
              <a:rPr lang="pl-PL" u="sng" dirty="0"/>
              <a:t>jeżeli na mocy przepisów szczególnych stanowią odrębny od gruntu przedmiot własności </a:t>
            </a:r>
          </a:p>
          <a:p>
            <a:pPr lvl="1"/>
            <a:r>
              <a:rPr lang="pl-PL" dirty="0"/>
              <a:t>(np. budynki na gruncie państwowym lub gminnym oddanym w użytkowanie wieczyste są własnością użytkownika wieczystego, art. 235 KC). </a:t>
            </a:r>
          </a:p>
          <a:p>
            <a:r>
              <a:rPr lang="pl-PL" dirty="0"/>
              <a:t>Własność gruntu rozciąga się na przestrzeń nad i pod powierzchnią gruntu w granicach określonych przez społeczno-gospodarcze jego przeznaczenie (art. 143 KC)</a:t>
            </a:r>
          </a:p>
          <a:p>
            <a:r>
              <a:rPr lang="pl-PL" dirty="0"/>
              <a:t>Poza kopalinami znajdującymi się na różnych głębokościach gruntu i mającymi odrębną regulację prawną, obejmuje również słup powietrza ponad gruntem i sam grunt, po obrysie jego granic.</a:t>
            </a:r>
          </a:p>
        </p:txBody>
      </p:sp>
    </p:spTree>
    <p:extLst>
      <p:ext uri="{BB962C8B-B14F-4D97-AF65-F5344CB8AC3E}">
        <p14:creationId xmlns:p14="http://schemas.microsoft.com/office/powerpoint/2010/main" val="269825637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135</TotalTime>
  <Words>2430</Words>
  <Application>Microsoft Office PowerPoint</Application>
  <PresentationFormat>Panoramiczny</PresentationFormat>
  <Paragraphs>160</Paragraphs>
  <Slides>35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35</vt:i4>
      </vt:variant>
    </vt:vector>
  </HeadingPairs>
  <TitlesOfParts>
    <vt:vector size="38" baseType="lpstr">
      <vt:lpstr>Arial</vt:lpstr>
      <vt:lpstr>Trebuchet MS</vt:lpstr>
      <vt:lpstr>Berlin</vt:lpstr>
      <vt:lpstr>Przedmioty stosunku cywilnoprawnego</vt:lpstr>
      <vt:lpstr>Definicje</vt:lpstr>
      <vt:lpstr>Jakie jest miejsce przedmiotu w stosunku prawnym?</vt:lpstr>
      <vt:lpstr>Mienie</vt:lpstr>
      <vt:lpstr>Majątek</vt:lpstr>
      <vt:lpstr>Pojęcie rzeczy </vt:lpstr>
      <vt:lpstr>Dobra niebędące rzeczami</vt:lpstr>
      <vt:lpstr>Klasyfikacje rzeczy</vt:lpstr>
      <vt:lpstr>Nieruchomości</vt:lpstr>
      <vt:lpstr>Rodzaje nieruchomości</vt:lpstr>
      <vt:lpstr>Grunty i grunty rolne</vt:lpstr>
      <vt:lpstr>Budynki</vt:lpstr>
      <vt:lpstr>Części budynków</vt:lpstr>
      <vt:lpstr> Rzeczy ruchome (ruchomości)</vt:lpstr>
      <vt:lpstr>Rzeczy oznaczone co do gatunku i oznaczone co do tożsamości</vt:lpstr>
      <vt:lpstr>Ruchomości oznaczone co do gatunku i co do tożsamości </vt:lpstr>
      <vt:lpstr> Rzeczy ruchome zużywalne i niezużywalne </vt:lpstr>
      <vt:lpstr>Rzeczy przyszłe </vt:lpstr>
      <vt:lpstr>Rzeczy proste i rzeczy złożone. Części składowe rzeczy </vt:lpstr>
      <vt:lpstr>Przynależności </vt:lpstr>
      <vt:lpstr>Przynależność czy część składowa?</vt:lpstr>
      <vt:lpstr>Przedmioty zbiorowe i zbiory rzeczy </vt:lpstr>
      <vt:lpstr>Rzeczy wyłączone z obrotu </vt:lpstr>
      <vt:lpstr>Pożytki </vt:lpstr>
      <vt:lpstr>Zasady pobierania pożytków</vt:lpstr>
      <vt:lpstr>Przedmioty inne niż rzeczy</vt:lpstr>
      <vt:lpstr>Przedmioty materialne niebędące rzeczami</vt:lpstr>
      <vt:lpstr>Przedmioty niematerialne</vt:lpstr>
      <vt:lpstr>Przedsiębiorstwo </vt:lpstr>
      <vt:lpstr>Zbycie przedsiębiorstwa</vt:lpstr>
      <vt:lpstr>Odpowiedzialność za długi</vt:lpstr>
      <vt:lpstr>Gospodarstwo rolne</vt:lpstr>
      <vt:lpstr>KAZUS</vt:lpstr>
      <vt:lpstr>Kazus</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Przedmioty stosunku cywilnoprawnego</dc:title>
  <dc:creator>Agnieszka Agnieszka</dc:creator>
  <cp:lastModifiedBy>Agnieszka Agnieszka</cp:lastModifiedBy>
  <cp:revision>15</cp:revision>
  <dcterms:created xsi:type="dcterms:W3CDTF">2019-02-21T18:11:38Z</dcterms:created>
  <dcterms:modified xsi:type="dcterms:W3CDTF">2019-02-25T11:20:49Z</dcterms:modified>
</cp:coreProperties>
</file>