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4" r:id="rId6"/>
    <p:sldId id="261" r:id="rId7"/>
    <p:sldId id="265" r:id="rId8"/>
    <p:sldId id="257" r:id="rId9"/>
    <p:sldId id="266" r:id="rId10"/>
    <p:sldId id="267" r:id="rId11"/>
    <p:sldId id="268" r:id="rId12"/>
    <p:sldId id="269" r:id="rId13"/>
    <p:sldId id="270" r:id="rId14"/>
    <p:sldId id="262" r:id="rId15"/>
    <p:sldId id="263" r:id="rId16"/>
    <p:sldId id="271" r:id="rId17"/>
    <p:sldId id="272" r:id="rId18"/>
    <p:sldId id="273" r:id="rId19"/>
    <p:sldId id="281" r:id="rId20"/>
    <p:sldId id="283" r:id="rId21"/>
    <p:sldId id="274" r:id="rId22"/>
    <p:sldId id="275" r:id="rId23"/>
    <p:sldId id="282" r:id="rId24"/>
    <p:sldId id="276" r:id="rId25"/>
    <p:sldId id="277" r:id="rId26"/>
    <p:sldId id="279" r:id="rId27"/>
    <p:sldId id="280" r:id="rId28"/>
    <p:sldId id="289" r:id="rId29"/>
    <p:sldId id="290" r:id="rId3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4277EE-A4EB-48D6-AD70-593B305A4D57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D5737E6-2AD5-4F66-BE90-8D491F5A75B0}">
      <dgm:prSet phldrT="[Tekst]"/>
      <dgm:spPr/>
      <dgm:t>
        <a:bodyPr/>
        <a:lstStyle/>
        <a:p>
          <a:r>
            <a:rPr lang="pl-PL" dirty="0">
              <a:solidFill>
                <a:srgbClr val="FF0000"/>
              </a:solidFill>
              <a:latin typeface="Book Antiqua" panose="02040602050305030304" pitchFamily="18" charset="0"/>
            </a:rPr>
            <a:t>Sprzedający</a:t>
          </a:r>
          <a:r>
            <a:rPr lang="pl-PL" baseline="0" dirty="0">
              <a:latin typeface="Book Antiqua" panose="02040602050305030304" pitchFamily="18" charset="0"/>
            </a:rPr>
            <a:t> jako </a:t>
          </a:r>
          <a:r>
            <a:rPr lang="pl-PL" baseline="0" dirty="0">
              <a:solidFill>
                <a:srgbClr val="FF0000"/>
              </a:solidFill>
              <a:latin typeface="Book Antiqua" panose="02040602050305030304" pitchFamily="18" charset="0"/>
            </a:rPr>
            <a:t>adresat normy </a:t>
          </a:r>
          <a:r>
            <a:rPr lang="pl-PL" baseline="0" dirty="0">
              <a:latin typeface="Book Antiqua" panose="02040602050305030304" pitchFamily="18" charset="0"/>
            </a:rPr>
            <a:t>(kupujący jest uprawnionym)</a:t>
          </a:r>
          <a:endParaRPr lang="pl-PL" dirty="0">
            <a:latin typeface="Book Antiqua" panose="02040602050305030304" pitchFamily="18" charset="0"/>
          </a:endParaRPr>
        </a:p>
      </dgm:t>
    </dgm:pt>
    <dgm:pt modelId="{703ACF3A-CD65-478D-9D80-98AFD9886B8F}" type="parTrans" cxnId="{4DEF6908-9B60-4BD1-BA82-1664B173A268}">
      <dgm:prSet/>
      <dgm:spPr/>
      <dgm:t>
        <a:bodyPr/>
        <a:lstStyle/>
        <a:p>
          <a:endParaRPr lang="pl-PL"/>
        </a:p>
      </dgm:t>
    </dgm:pt>
    <dgm:pt modelId="{31E579F6-0B1F-4B97-9FC6-5232619218CA}" type="sibTrans" cxnId="{4DEF6908-9B60-4BD1-BA82-1664B173A268}">
      <dgm:prSet/>
      <dgm:spPr/>
      <dgm:t>
        <a:bodyPr/>
        <a:lstStyle/>
        <a:p>
          <a:endParaRPr lang="pl-PL"/>
        </a:p>
      </dgm:t>
    </dgm:pt>
    <dgm:pt modelId="{C3615D8A-A0B4-4A6B-A3F3-614AC1910967}">
      <dgm:prSet phldrT="[Tekst]"/>
      <dgm:spPr/>
      <dgm:t>
        <a:bodyPr/>
        <a:lstStyle/>
        <a:p>
          <a:r>
            <a:rPr lang="pl-PL" dirty="0">
              <a:latin typeface="Book Antiqua" panose="02040602050305030304" pitchFamily="18" charset="0"/>
            </a:rPr>
            <a:t>Przeniesienie własności rzeczy</a:t>
          </a:r>
        </a:p>
      </dgm:t>
    </dgm:pt>
    <dgm:pt modelId="{D9E9DDAD-E305-420E-AB48-BCE78125479B}" type="parTrans" cxnId="{A5745CFC-A026-4DEE-9EA8-4F1AA8E6EA1B}">
      <dgm:prSet/>
      <dgm:spPr/>
      <dgm:t>
        <a:bodyPr/>
        <a:lstStyle/>
        <a:p>
          <a:endParaRPr lang="pl-PL"/>
        </a:p>
      </dgm:t>
    </dgm:pt>
    <dgm:pt modelId="{0A3E3D31-76D7-4B8C-80E6-7024664D1D65}" type="sibTrans" cxnId="{A5745CFC-A026-4DEE-9EA8-4F1AA8E6EA1B}">
      <dgm:prSet/>
      <dgm:spPr/>
      <dgm:t>
        <a:bodyPr/>
        <a:lstStyle/>
        <a:p>
          <a:endParaRPr lang="pl-PL"/>
        </a:p>
      </dgm:t>
    </dgm:pt>
    <dgm:pt modelId="{1322087F-F4C8-44C3-9756-EEF62BAB92F9}">
      <dgm:prSet phldrT="[Tekst]"/>
      <dgm:spPr/>
      <dgm:t>
        <a:bodyPr/>
        <a:lstStyle/>
        <a:p>
          <a:r>
            <a:rPr lang="pl-PL" dirty="0">
              <a:latin typeface="Book Antiqua" panose="02040602050305030304" pitchFamily="18" charset="0"/>
            </a:rPr>
            <a:t>Wydanie rzeczy</a:t>
          </a:r>
        </a:p>
      </dgm:t>
    </dgm:pt>
    <dgm:pt modelId="{6EE865B0-E54A-4ED2-9DD0-643BF4B9CCA5}" type="parTrans" cxnId="{4E52810A-CD6B-4F1E-B925-BAFD53994998}">
      <dgm:prSet/>
      <dgm:spPr/>
      <dgm:t>
        <a:bodyPr/>
        <a:lstStyle/>
        <a:p>
          <a:endParaRPr lang="pl-PL"/>
        </a:p>
      </dgm:t>
    </dgm:pt>
    <dgm:pt modelId="{E84B4F40-708F-4C61-B575-C5F49B11B2B9}" type="sibTrans" cxnId="{4E52810A-CD6B-4F1E-B925-BAFD53994998}">
      <dgm:prSet/>
      <dgm:spPr/>
      <dgm:t>
        <a:bodyPr/>
        <a:lstStyle/>
        <a:p>
          <a:endParaRPr lang="pl-PL"/>
        </a:p>
      </dgm:t>
    </dgm:pt>
    <dgm:pt modelId="{73E0F09B-5625-4945-B182-F7342FC9E1DD}">
      <dgm:prSet phldrT="[Tekst]"/>
      <dgm:spPr/>
      <dgm:t>
        <a:bodyPr/>
        <a:lstStyle/>
        <a:p>
          <a:r>
            <a:rPr lang="pl-PL" dirty="0">
              <a:solidFill>
                <a:srgbClr val="FF0000"/>
              </a:solidFill>
              <a:latin typeface="Book Antiqua" panose="02040602050305030304" pitchFamily="18" charset="0"/>
            </a:rPr>
            <a:t>Kupujący</a:t>
          </a:r>
          <a:r>
            <a:rPr lang="pl-PL" dirty="0">
              <a:latin typeface="Book Antiqua" panose="02040602050305030304" pitchFamily="18" charset="0"/>
            </a:rPr>
            <a:t> </a:t>
          </a:r>
          <a:r>
            <a:rPr lang="pl-PL" baseline="0" dirty="0">
              <a:latin typeface="Book Antiqua" panose="02040602050305030304" pitchFamily="18" charset="0"/>
            </a:rPr>
            <a:t>jako </a:t>
          </a:r>
          <a:r>
            <a:rPr lang="pl-PL" baseline="0" dirty="0">
              <a:solidFill>
                <a:srgbClr val="FF0000"/>
              </a:solidFill>
              <a:latin typeface="Book Antiqua" panose="02040602050305030304" pitchFamily="18" charset="0"/>
            </a:rPr>
            <a:t>adresat normy</a:t>
          </a:r>
          <a:r>
            <a:rPr lang="pl-PL" dirty="0">
              <a:solidFill>
                <a:srgbClr val="FF0000"/>
              </a:solidFill>
              <a:latin typeface="Book Antiqua" panose="02040602050305030304" pitchFamily="18" charset="0"/>
            </a:rPr>
            <a:t>  </a:t>
          </a:r>
          <a:r>
            <a:rPr lang="pl-PL" baseline="0" dirty="0">
              <a:latin typeface="Book Antiqua" panose="02040602050305030304" pitchFamily="18" charset="0"/>
            </a:rPr>
            <a:t>(sprzedający jest uprawnionym)</a:t>
          </a:r>
          <a:endParaRPr lang="pl-PL" dirty="0">
            <a:latin typeface="Book Antiqua" panose="02040602050305030304" pitchFamily="18" charset="0"/>
          </a:endParaRPr>
        </a:p>
      </dgm:t>
    </dgm:pt>
    <dgm:pt modelId="{817E4DE7-C983-4885-81F9-20A6258466E8}" type="parTrans" cxnId="{390452C4-4B4F-4CB0-BA3D-65E84B41D325}">
      <dgm:prSet/>
      <dgm:spPr/>
      <dgm:t>
        <a:bodyPr/>
        <a:lstStyle/>
        <a:p>
          <a:endParaRPr lang="pl-PL"/>
        </a:p>
      </dgm:t>
    </dgm:pt>
    <dgm:pt modelId="{E640A10A-C38E-4BFE-ACC7-FC3F8490F71A}" type="sibTrans" cxnId="{390452C4-4B4F-4CB0-BA3D-65E84B41D325}">
      <dgm:prSet/>
      <dgm:spPr/>
      <dgm:t>
        <a:bodyPr/>
        <a:lstStyle/>
        <a:p>
          <a:endParaRPr lang="pl-PL"/>
        </a:p>
      </dgm:t>
    </dgm:pt>
    <dgm:pt modelId="{BC9C9DBB-894C-4BC0-B3DD-687E108B223C}">
      <dgm:prSet phldrT="[Tekst]"/>
      <dgm:spPr/>
      <dgm:t>
        <a:bodyPr/>
        <a:lstStyle/>
        <a:p>
          <a:r>
            <a:rPr lang="pl-PL" dirty="0">
              <a:latin typeface="Book Antiqua" panose="02040602050305030304" pitchFamily="18" charset="0"/>
            </a:rPr>
            <a:t>Zapłata ceny</a:t>
          </a:r>
        </a:p>
      </dgm:t>
    </dgm:pt>
    <dgm:pt modelId="{CDD8E3D0-E5EB-46EE-822F-B93053BC1BE6}" type="parTrans" cxnId="{3A105CE3-DA6D-41E9-AE3E-64603A171690}">
      <dgm:prSet/>
      <dgm:spPr/>
      <dgm:t>
        <a:bodyPr/>
        <a:lstStyle/>
        <a:p>
          <a:endParaRPr lang="pl-PL"/>
        </a:p>
      </dgm:t>
    </dgm:pt>
    <dgm:pt modelId="{B9EDE5CE-2A18-440F-8CB1-444DAD1A719B}" type="sibTrans" cxnId="{3A105CE3-DA6D-41E9-AE3E-64603A171690}">
      <dgm:prSet/>
      <dgm:spPr/>
      <dgm:t>
        <a:bodyPr/>
        <a:lstStyle/>
        <a:p>
          <a:endParaRPr lang="pl-PL"/>
        </a:p>
      </dgm:t>
    </dgm:pt>
    <dgm:pt modelId="{77579261-7AD3-48DA-A55F-01D646FE4ABF}">
      <dgm:prSet phldrT="[Tekst]"/>
      <dgm:spPr/>
      <dgm:t>
        <a:bodyPr/>
        <a:lstStyle/>
        <a:p>
          <a:r>
            <a:rPr lang="pl-PL" dirty="0">
              <a:latin typeface="Book Antiqua" panose="02040602050305030304" pitchFamily="18" charset="0"/>
            </a:rPr>
            <a:t>Odebranie rzeczy</a:t>
          </a:r>
        </a:p>
      </dgm:t>
    </dgm:pt>
    <dgm:pt modelId="{C2618AF3-F77C-4B57-97C1-2BDD597EEB1A}" type="parTrans" cxnId="{7F6ABE3A-DC88-46CC-9EE4-91E1C6F68A9B}">
      <dgm:prSet/>
      <dgm:spPr/>
      <dgm:t>
        <a:bodyPr/>
        <a:lstStyle/>
        <a:p>
          <a:endParaRPr lang="pl-PL"/>
        </a:p>
      </dgm:t>
    </dgm:pt>
    <dgm:pt modelId="{7EEBDC81-B7F6-45CF-AEC5-5F7AA58EF428}" type="sibTrans" cxnId="{7F6ABE3A-DC88-46CC-9EE4-91E1C6F68A9B}">
      <dgm:prSet/>
      <dgm:spPr/>
      <dgm:t>
        <a:bodyPr/>
        <a:lstStyle/>
        <a:p>
          <a:endParaRPr lang="pl-PL"/>
        </a:p>
      </dgm:t>
    </dgm:pt>
    <dgm:pt modelId="{E29A8C67-0E49-4356-B83D-014DC9E7334A}" type="pres">
      <dgm:prSet presAssocID="{0C4277EE-A4EB-48D6-AD70-593B305A4D5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B828D04-5946-439A-830A-DF257599CBB0}" type="pres">
      <dgm:prSet presAssocID="{CD5737E6-2AD5-4F66-BE90-8D491F5A75B0}" presName="root" presStyleCnt="0"/>
      <dgm:spPr/>
    </dgm:pt>
    <dgm:pt modelId="{9DF4083E-512A-4660-912E-8539F9121522}" type="pres">
      <dgm:prSet presAssocID="{CD5737E6-2AD5-4F66-BE90-8D491F5A75B0}" presName="rootComposite" presStyleCnt="0"/>
      <dgm:spPr/>
    </dgm:pt>
    <dgm:pt modelId="{278C3F49-175C-4013-B599-45FF5674386C}" type="pres">
      <dgm:prSet presAssocID="{CD5737E6-2AD5-4F66-BE90-8D491F5A75B0}" presName="rootText" presStyleLbl="node1" presStyleIdx="0" presStyleCnt="2" custLinFactNeighborX="-344" custLinFactNeighborY="-167"/>
      <dgm:spPr/>
    </dgm:pt>
    <dgm:pt modelId="{0102F41A-C831-46D8-B4A4-9924FF8C5D3D}" type="pres">
      <dgm:prSet presAssocID="{CD5737E6-2AD5-4F66-BE90-8D491F5A75B0}" presName="rootConnector" presStyleLbl="node1" presStyleIdx="0" presStyleCnt="2"/>
      <dgm:spPr/>
    </dgm:pt>
    <dgm:pt modelId="{D2FC15EA-F202-4D09-A62E-5C75035EF787}" type="pres">
      <dgm:prSet presAssocID="{CD5737E6-2AD5-4F66-BE90-8D491F5A75B0}" presName="childShape" presStyleCnt="0"/>
      <dgm:spPr/>
    </dgm:pt>
    <dgm:pt modelId="{2F8BFCC5-1819-4671-A02C-DB68B1A69B49}" type="pres">
      <dgm:prSet presAssocID="{D9E9DDAD-E305-420E-AB48-BCE78125479B}" presName="Name13" presStyleLbl="parChTrans1D2" presStyleIdx="0" presStyleCnt="4"/>
      <dgm:spPr/>
    </dgm:pt>
    <dgm:pt modelId="{54512862-019E-4A80-93CC-8A53EC08284B}" type="pres">
      <dgm:prSet presAssocID="{C3615D8A-A0B4-4A6B-A3F3-614AC1910967}" presName="childText" presStyleLbl="bgAcc1" presStyleIdx="0" presStyleCnt="4">
        <dgm:presLayoutVars>
          <dgm:bulletEnabled val="1"/>
        </dgm:presLayoutVars>
      </dgm:prSet>
      <dgm:spPr/>
    </dgm:pt>
    <dgm:pt modelId="{E79593C0-D1D4-4CC6-9FD4-6C539C212835}" type="pres">
      <dgm:prSet presAssocID="{6EE865B0-E54A-4ED2-9DD0-643BF4B9CCA5}" presName="Name13" presStyleLbl="parChTrans1D2" presStyleIdx="1" presStyleCnt="4"/>
      <dgm:spPr/>
    </dgm:pt>
    <dgm:pt modelId="{5C46A505-0B12-4B8E-AB0D-8E04D03C80C2}" type="pres">
      <dgm:prSet presAssocID="{1322087F-F4C8-44C3-9756-EEF62BAB92F9}" presName="childText" presStyleLbl="bgAcc1" presStyleIdx="1" presStyleCnt="4">
        <dgm:presLayoutVars>
          <dgm:bulletEnabled val="1"/>
        </dgm:presLayoutVars>
      </dgm:prSet>
      <dgm:spPr/>
    </dgm:pt>
    <dgm:pt modelId="{FFFA17E9-4F17-494A-AC17-8A3EBAD61659}" type="pres">
      <dgm:prSet presAssocID="{73E0F09B-5625-4945-B182-F7342FC9E1DD}" presName="root" presStyleCnt="0"/>
      <dgm:spPr/>
    </dgm:pt>
    <dgm:pt modelId="{BAB92E2E-BBBA-477D-A271-EA21A7000544}" type="pres">
      <dgm:prSet presAssocID="{73E0F09B-5625-4945-B182-F7342FC9E1DD}" presName="rootComposite" presStyleCnt="0"/>
      <dgm:spPr/>
    </dgm:pt>
    <dgm:pt modelId="{13E2D328-6228-44FB-B1E4-C5BCC1B45875}" type="pres">
      <dgm:prSet presAssocID="{73E0F09B-5625-4945-B182-F7342FC9E1DD}" presName="rootText" presStyleLbl="node1" presStyleIdx="1" presStyleCnt="2"/>
      <dgm:spPr/>
    </dgm:pt>
    <dgm:pt modelId="{42D39A85-264D-47AE-9FD1-E8E1CB89481C}" type="pres">
      <dgm:prSet presAssocID="{73E0F09B-5625-4945-B182-F7342FC9E1DD}" presName="rootConnector" presStyleLbl="node1" presStyleIdx="1" presStyleCnt="2"/>
      <dgm:spPr/>
    </dgm:pt>
    <dgm:pt modelId="{FA141DA9-BB81-4AA8-9E9C-D4BAADEBC4D7}" type="pres">
      <dgm:prSet presAssocID="{73E0F09B-5625-4945-B182-F7342FC9E1DD}" presName="childShape" presStyleCnt="0"/>
      <dgm:spPr/>
    </dgm:pt>
    <dgm:pt modelId="{EB1598E3-9BB8-483D-B185-0673B85C3660}" type="pres">
      <dgm:prSet presAssocID="{CDD8E3D0-E5EB-46EE-822F-B93053BC1BE6}" presName="Name13" presStyleLbl="parChTrans1D2" presStyleIdx="2" presStyleCnt="4"/>
      <dgm:spPr/>
    </dgm:pt>
    <dgm:pt modelId="{399FE6C2-FB3E-4316-9629-DED955A61493}" type="pres">
      <dgm:prSet presAssocID="{BC9C9DBB-894C-4BC0-B3DD-687E108B223C}" presName="childText" presStyleLbl="bgAcc1" presStyleIdx="2" presStyleCnt="4">
        <dgm:presLayoutVars>
          <dgm:bulletEnabled val="1"/>
        </dgm:presLayoutVars>
      </dgm:prSet>
      <dgm:spPr/>
    </dgm:pt>
    <dgm:pt modelId="{32F93B6D-AF09-49A5-BF14-5001EE2A223A}" type="pres">
      <dgm:prSet presAssocID="{C2618AF3-F77C-4B57-97C1-2BDD597EEB1A}" presName="Name13" presStyleLbl="parChTrans1D2" presStyleIdx="3" presStyleCnt="4"/>
      <dgm:spPr/>
    </dgm:pt>
    <dgm:pt modelId="{CD1791F2-E66D-4401-9ACC-E1B5BFA2B845}" type="pres">
      <dgm:prSet presAssocID="{77579261-7AD3-48DA-A55F-01D646FE4ABF}" presName="childText" presStyleLbl="bgAcc1" presStyleIdx="3" presStyleCnt="4">
        <dgm:presLayoutVars>
          <dgm:bulletEnabled val="1"/>
        </dgm:presLayoutVars>
      </dgm:prSet>
      <dgm:spPr/>
    </dgm:pt>
  </dgm:ptLst>
  <dgm:cxnLst>
    <dgm:cxn modelId="{4DEF6908-9B60-4BD1-BA82-1664B173A268}" srcId="{0C4277EE-A4EB-48D6-AD70-593B305A4D57}" destId="{CD5737E6-2AD5-4F66-BE90-8D491F5A75B0}" srcOrd="0" destOrd="0" parTransId="{703ACF3A-CD65-478D-9D80-98AFD9886B8F}" sibTransId="{31E579F6-0B1F-4B97-9FC6-5232619218CA}"/>
    <dgm:cxn modelId="{4E52810A-CD6B-4F1E-B925-BAFD53994998}" srcId="{CD5737E6-2AD5-4F66-BE90-8D491F5A75B0}" destId="{1322087F-F4C8-44C3-9756-EEF62BAB92F9}" srcOrd="1" destOrd="0" parTransId="{6EE865B0-E54A-4ED2-9DD0-643BF4B9CCA5}" sibTransId="{E84B4F40-708F-4C61-B575-C5F49B11B2B9}"/>
    <dgm:cxn modelId="{F4DFA60D-224C-40ED-B6AB-0F46F3987164}" type="presOf" srcId="{CD5737E6-2AD5-4F66-BE90-8D491F5A75B0}" destId="{278C3F49-175C-4013-B599-45FF5674386C}" srcOrd="0" destOrd="0" presId="urn:microsoft.com/office/officeart/2005/8/layout/hierarchy3"/>
    <dgm:cxn modelId="{AA532214-8A89-4B55-814E-336EE5B51729}" type="presOf" srcId="{6EE865B0-E54A-4ED2-9DD0-643BF4B9CCA5}" destId="{E79593C0-D1D4-4CC6-9FD4-6C539C212835}" srcOrd="0" destOrd="0" presId="urn:microsoft.com/office/officeart/2005/8/layout/hierarchy3"/>
    <dgm:cxn modelId="{8AAA0B30-D86E-4B70-BDDD-FDB1F9E9AF34}" type="presOf" srcId="{BC9C9DBB-894C-4BC0-B3DD-687E108B223C}" destId="{399FE6C2-FB3E-4316-9629-DED955A61493}" srcOrd="0" destOrd="0" presId="urn:microsoft.com/office/officeart/2005/8/layout/hierarchy3"/>
    <dgm:cxn modelId="{7F6ABE3A-DC88-46CC-9EE4-91E1C6F68A9B}" srcId="{73E0F09B-5625-4945-B182-F7342FC9E1DD}" destId="{77579261-7AD3-48DA-A55F-01D646FE4ABF}" srcOrd="1" destOrd="0" parTransId="{C2618AF3-F77C-4B57-97C1-2BDD597EEB1A}" sibTransId="{7EEBDC81-B7F6-45CF-AEC5-5F7AA58EF428}"/>
    <dgm:cxn modelId="{C5CB3249-CA14-4BF7-8C30-7507E48619F0}" type="presOf" srcId="{73E0F09B-5625-4945-B182-F7342FC9E1DD}" destId="{42D39A85-264D-47AE-9FD1-E8E1CB89481C}" srcOrd="1" destOrd="0" presId="urn:microsoft.com/office/officeart/2005/8/layout/hierarchy3"/>
    <dgm:cxn modelId="{DE50B475-6E55-4A63-87FD-DF6A172329F7}" type="presOf" srcId="{1322087F-F4C8-44C3-9756-EEF62BAB92F9}" destId="{5C46A505-0B12-4B8E-AB0D-8E04D03C80C2}" srcOrd="0" destOrd="0" presId="urn:microsoft.com/office/officeart/2005/8/layout/hierarchy3"/>
    <dgm:cxn modelId="{44B5977D-BCFB-4675-A717-0B65994F9E86}" type="presOf" srcId="{C3615D8A-A0B4-4A6B-A3F3-614AC1910967}" destId="{54512862-019E-4A80-93CC-8A53EC08284B}" srcOrd="0" destOrd="0" presId="urn:microsoft.com/office/officeart/2005/8/layout/hierarchy3"/>
    <dgm:cxn modelId="{17A8948C-155A-4076-9236-0EF1C97DBEBC}" type="presOf" srcId="{C2618AF3-F77C-4B57-97C1-2BDD597EEB1A}" destId="{32F93B6D-AF09-49A5-BF14-5001EE2A223A}" srcOrd="0" destOrd="0" presId="urn:microsoft.com/office/officeart/2005/8/layout/hierarchy3"/>
    <dgm:cxn modelId="{52D2C7A7-E606-4747-B070-A746D1DA6692}" type="presOf" srcId="{CD5737E6-2AD5-4F66-BE90-8D491F5A75B0}" destId="{0102F41A-C831-46D8-B4A4-9924FF8C5D3D}" srcOrd="1" destOrd="0" presId="urn:microsoft.com/office/officeart/2005/8/layout/hierarchy3"/>
    <dgm:cxn modelId="{084128B4-9EE4-4235-BB16-487D592B8F98}" type="presOf" srcId="{CDD8E3D0-E5EB-46EE-822F-B93053BC1BE6}" destId="{EB1598E3-9BB8-483D-B185-0673B85C3660}" srcOrd="0" destOrd="0" presId="urn:microsoft.com/office/officeart/2005/8/layout/hierarchy3"/>
    <dgm:cxn modelId="{80617FBE-B751-4EC5-AB3F-E975292AF4C3}" type="presOf" srcId="{77579261-7AD3-48DA-A55F-01D646FE4ABF}" destId="{CD1791F2-E66D-4401-9ACC-E1B5BFA2B845}" srcOrd="0" destOrd="0" presId="urn:microsoft.com/office/officeart/2005/8/layout/hierarchy3"/>
    <dgm:cxn modelId="{390452C4-4B4F-4CB0-BA3D-65E84B41D325}" srcId="{0C4277EE-A4EB-48D6-AD70-593B305A4D57}" destId="{73E0F09B-5625-4945-B182-F7342FC9E1DD}" srcOrd="1" destOrd="0" parTransId="{817E4DE7-C983-4885-81F9-20A6258466E8}" sibTransId="{E640A10A-C38E-4BFE-ACC7-FC3F8490F71A}"/>
    <dgm:cxn modelId="{3A105CE3-DA6D-41E9-AE3E-64603A171690}" srcId="{73E0F09B-5625-4945-B182-F7342FC9E1DD}" destId="{BC9C9DBB-894C-4BC0-B3DD-687E108B223C}" srcOrd="0" destOrd="0" parTransId="{CDD8E3D0-E5EB-46EE-822F-B93053BC1BE6}" sibTransId="{B9EDE5CE-2A18-440F-8CB1-444DAD1A719B}"/>
    <dgm:cxn modelId="{8E2CBFE9-B4D0-4C85-BAF1-7F473D0CCDF9}" type="presOf" srcId="{0C4277EE-A4EB-48D6-AD70-593B305A4D57}" destId="{E29A8C67-0E49-4356-B83D-014DC9E7334A}" srcOrd="0" destOrd="0" presId="urn:microsoft.com/office/officeart/2005/8/layout/hierarchy3"/>
    <dgm:cxn modelId="{A29564F8-2057-460A-AA28-3C3DFCCFC01C}" type="presOf" srcId="{73E0F09B-5625-4945-B182-F7342FC9E1DD}" destId="{13E2D328-6228-44FB-B1E4-C5BCC1B45875}" srcOrd="0" destOrd="0" presId="urn:microsoft.com/office/officeart/2005/8/layout/hierarchy3"/>
    <dgm:cxn modelId="{A5745CFC-A026-4DEE-9EA8-4F1AA8E6EA1B}" srcId="{CD5737E6-2AD5-4F66-BE90-8D491F5A75B0}" destId="{C3615D8A-A0B4-4A6B-A3F3-614AC1910967}" srcOrd="0" destOrd="0" parTransId="{D9E9DDAD-E305-420E-AB48-BCE78125479B}" sibTransId="{0A3E3D31-76D7-4B8C-80E6-7024664D1D65}"/>
    <dgm:cxn modelId="{A4D713FE-D8BC-4634-9C9B-15E224C358EC}" type="presOf" srcId="{D9E9DDAD-E305-420E-AB48-BCE78125479B}" destId="{2F8BFCC5-1819-4671-A02C-DB68B1A69B49}" srcOrd="0" destOrd="0" presId="urn:microsoft.com/office/officeart/2005/8/layout/hierarchy3"/>
    <dgm:cxn modelId="{6548E0E9-10A5-4866-A98C-B3044041BC3B}" type="presParOf" srcId="{E29A8C67-0E49-4356-B83D-014DC9E7334A}" destId="{EB828D04-5946-439A-830A-DF257599CBB0}" srcOrd="0" destOrd="0" presId="urn:microsoft.com/office/officeart/2005/8/layout/hierarchy3"/>
    <dgm:cxn modelId="{D40D9B6F-1BFD-403F-9CC6-B2D7724C7722}" type="presParOf" srcId="{EB828D04-5946-439A-830A-DF257599CBB0}" destId="{9DF4083E-512A-4660-912E-8539F9121522}" srcOrd="0" destOrd="0" presId="urn:microsoft.com/office/officeart/2005/8/layout/hierarchy3"/>
    <dgm:cxn modelId="{526ED6DE-ED56-4033-99D2-C580759D5A3E}" type="presParOf" srcId="{9DF4083E-512A-4660-912E-8539F9121522}" destId="{278C3F49-175C-4013-B599-45FF5674386C}" srcOrd="0" destOrd="0" presId="urn:microsoft.com/office/officeart/2005/8/layout/hierarchy3"/>
    <dgm:cxn modelId="{BF88FE87-1B83-491E-92CA-5715006292B7}" type="presParOf" srcId="{9DF4083E-512A-4660-912E-8539F9121522}" destId="{0102F41A-C831-46D8-B4A4-9924FF8C5D3D}" srcOrd="1" destOrd="0" presId="urn:microsoft.com/office/officeart/2005/8/layout/hierarchy3"/>
    <dgm:cxn modelId="{10A2B246-2F1F-47BE-8D87-D345F01C12B0}" type="presParOf" srcId="{EB828D04-5946-439A-830A-DF257599CBB0}" destId="{D2FC15EA-F202-4D09-A62E-5C75035EF787}" srcOrd="1" destOrd="0" presId="urn:microsoft.com/office/officeart/2005/8/layout/hierarchy3"/>
    <dgm:cxn modelId="{07E3254E-6BE6-4F1F-8146-A5ADC3740D51}" type="presParOf" srcId="{D2FC15EA-F202-4D09-A62E-5C75035EF787}" destId="{2F8BFCC5-1819-4671-A02C-DB68B1A69B49}" srcOrd="0" destOrd="0" presId="urn:microsoft.com/office/officeart/2005/8/layout/hierarchy3"/>
    <dgm:cxn modelId="{17446034-BD75-4DF4-9560-80B1ACFE01CB}" type="presParOf" srcId="{D2FC15EA-F202-4D09-A62E-5C75035EF787}" destId="{54512862-019E-4A80-93CC-8A53EC08284B}" srcOrd="1" destOrd="0" presId="urn:microsoft.com/office/officeart/2005/8/layout/hierarchy3"/>
    <dgm:cxn modelId="{9923C4D3-1123-4E40-878C-E3CAE0C7E5BB}" type="presParOf" srcId="{D2FC15EA-F202-4D09-A62E-5C75035EF787}" destId="{E79593C0-D1D4-4CC6-9FD4-6C539C212835}" srcOrd="2" destOrd="0" presId="urn:microsoft.com/office/officeart/2005/8/layout/hierarchy3"/>
    <dgm:cxn modelId="{7C2374A1-781A-4CA6-8354-B31FE4843667}" type="presParOf" srcId="{D2FC15EA-F202-4D09-A62E-5C75035EF787}" destId="{5C46A505-0B12-4B8E-AB0D-8E04D03C80C2}" srcOrd="3" destOrd="0" presId="urn:microsoft.com/office/officeart/2005/8/layout/hierarchy3"/>
    <dgm:cxn modelId="{38B1684B-971E-45A4-A09D-FCA9A60E2E88}" type="presParOf" srcId="{E29A8C67-0E49-4356-B83D-014DC9E7334A}" destId="{FFFA17E9-4F17-494A-AC17-8A3EBAD61659}" srcOrd="1" destOrd="0" presId="urn:microsoft.com/office/officeart/2005/8/layout/hierarchy3"/>
    <dgm:cxn modelId="{44E3F8F8-FE03-4406-97F2-13FA2872FB86}" type="presParOf" srcId="{FFFA17E9-4F17-494A-AC17-8A3EBAD61659}" destId="{BAB92E2E-BBBA-477D-A271-EA21A7000544}" srcOrd="0" destOrd="0" presId="urn:microsoft.com/office/officeart/2005/8/layout/hierarchy3"/>
    <dgm:cxn modelId="{16025174-7862-41E8-829A-D5A4E718F8D0}" type="presParOf" srcId="{BAB92E2E-BBBA-477D-A271-EA21A7000544}" destId="{13E2D328-6228-44FB-B1E4-C5BCC1B45875}" srcOrd="0" destOrd="0" presId="urn:microsoft.com/office/officeart/2005/8/layout/hierarchy3"/>
    <dgm:cxn modelId="{2B16EE97-B7C3-4119-8C36-F8BF0DDC26F2}" type="presParOf" srcId="{BAB92E2E-BBBA-477D-A271-EA21A7000544}" destId="{42D39A85-264D-47AE-9FD1-E8E1CB89481C}" srcOrd="1" destOrd="0" presId="urn:microsoft.com/office/officeart/2005/8/layout/hierarchy3"/>
    <dgm:cxn modelId="{CA45D62C-3164-45BF-9967-BD0D07A67181}" type="presParOf" srcId="{FFFA17E9-4F17-494A-AC17-8A3EBAD61659}" destId="{FA141DA9-BB81-4AA8-9E9C-D4BAADEBC4D7}" srcOrd="1" destOrd="0" presId="urn:microsoft.com/office/officeart/2005/8/layout/hierarchy3"/>
    <dgm:cxn modelId="{D499EA80-C721-43BC-80D3-CBB7A7A4FBC2}" type="presParOf" srcId="{FA141DA9-BB81-4AA8-9E9C-D4BAADEBC4D7}" destId="{EB1598E3-9BB8-483D-B185-0673B85C3660}" srcOrd="0" destOrd="0" presId="urn:microsoft.com/office/officeart/2005/8/layout/hierarchy3"/>
    <dgm:cxn modelId="{7835B1B2-6CA7-4127-82AE-0C2FE881D57A}" type="presParOf" srcId="{FA141DA9-BB81-4AA8-9E9C-D4BAADEBC4D7}" destId="{399FE6C2-FB3E-4316-9629-DED955A61493}" srcOrd="1" destOrd="0" presId="urn:microsoft.com/office/officeart/2005/8/layout/hierarchy3"/>
    <dgm:cxn modelId="{9B1C4DBE-A8C5-44CD-AE4E-3E8685A1A16B}" type="presParOf" srcId="{FA141DA9-BB81-4AA8-9E9C-D4BAADEBC4D7}" destId="{32F93B6D-AF09-49A5-BF14-5001EE2A223A}" srcOrd="2" destOrd="0" presId="urn:microsoft.com/office/officeart/2005/8/layout/hierarchy3"/>
    <dgm:cxn modelId="{C4C7CB98-45B5-4C9F-AAB5-BA342B4CFFDF}" type="presParOf" srcId="{FA141DA9-BB81-4AA8-9E9C-D4BAADEBC4D7}" destId="{CD1791F2-E66D-4401-9ACC-E1B5BFA2B845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4277EE-A4EB-48D6-AD70-593B305A4D57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D5737E6-2AD5-4F66-BE90-8D491F5A75B0}">
      <dgm:prSet phldrT="[Tekst]"/>
      <dgm:spPr/>
      <dgm:t>
        <a:bodyPr/>
        <a:lstStyle/>
        <a:p>
          <a:r>
            <a:rPr lang="pl-PL" dirty="0">
              <a:solidFill>
                <a:schemeClr val="bg1"/>
              </a:solidFill>
              <a:latin typeface="Book Antiqua" panose="02040602050305030304" pitchFamily="18" charset="0"/>
            </a:rPr>
            <a:t>Obowiązki sprzedającego</a:t>
          </a:r>
        </a:p>
      </dgm:t>
    </dgm:pt>
    <dgm:pt modelId="{703ACF3A-CD65-478D-9D80-98AFD9886B8F}" type="parTrans" cxnId="{4DEF6908-9B60-4BD1-BA82-1664B173A268}">
      <dgm:prSet/>
      <dgm:spPr/>
      <dgm:t>
        <a:bodyPr/>
        <a:lstStyle/>
        <a:p>
          <a:endParaRPr lang="pl-PL"/>
        </a:p>
      </dgm:t>
    </dgm:pt>
    <dgm:pt modelId="{31E579F6-0B1F-4B97-9FC6-5232619218CA}" type="sibTrans" cxnId="{4DEF6908-9B60-4BD1-BA82-1664B173A268}">
      <dgm:prSet/>
      <dgm:spPr/>
      <dgm:t>
        <a:bodyPr/>
        <a:lstStyle/>
        <a:p>
          <a:endParaRPr lang="pl-PL"/>
        </a:p>
      </dgm:t>
    </dgm:pt>
    <dgm:pt modelId="{C3615D8A-A0B4-4A6B-A3F3-614AC1910967}">
      <dgm:prSet phldrT="[Tekst]"/>
      <dgm:spPr/>
      <dgm:t>
        <a:bodyPr/>
        <a:lstStyle/>
        <a:p>
          <a:r>
            <a:rPr lang="pl-PL" dirty="0">
              <a:latin typeface="Book Antiqua" panose="02040602050305030304" pitchFamily="18" charset="0"/>
            </a:rPr>
            <a:t>Przeniesienie własności rzeczy</a:t>
          </a:r>
        </a:p>
      </dgm:t>
    </dgm:pt>
    <dgm:pt modelId="{D9E9DDAD-E305-420E-AB48-BCE78125479B}" type="parTrans" cxnId="{A5745CFC-A026-4DEE-9EA8-4F1AA8E6EA1B}">
      <dgm:prSet/>
      <dgm:spPr/>
      <dgm:t>
        <a:bodyPr/>
        <a:lstStyle/>
        <a:p>
          <a:endParaRPr lang="pl-PL"/>
        </a:p>
      </dgm:t>
    </dgm:pt>
    <dgm:pt modelId="{0A3E3D31-76D7-4B8C-80E6-7024664D1D65}" type="sibTrans" cxnId="{A5745CFC-A026-4DEE-9EA8-4F1AA8E6EA1B}">
      <dgm:prSet/>
      <dgm:spPr/>
      <dgm:t>
        <a:bodyPr/>
        <a:lstStyle/>
        <a:p>
          <a:endParaRPr lang="pl-PL"/>
        </a:p>
      </dgm:t>
    </dgm:pt>
    <dgm:pt modelId="{1322087F-F4C8-44C3-9756-EEF62BAB92F9}">
      <dgm:prSet phldrT="[Tekst]"/>
      <dgm:spPr/>
      <dgm:t>
        <a:bodyPr/>
        <a:lstStyle/>
        <a:p>
          <a:r>
            <a:rPr lang="pl-PL" dirty="0">
              <a:latin typeface="Book Antiqua" panose="02040602050305030304" pitchFamily="18" charset="0"/>
            </a:rPr>
            <a:t>Wydanie rzeczy</a:t>
          </a:r>
        </a:p>
      </dgm:t>
    </dgm:pt>
    <dgm:pt modelId="{6EE865B0-E54A-4ED2-9DD0-643BF4B9CCA5}" type="parTrans" cxnId="{4E52810A-CD6B-4F1E-B925-BAFD53994998}">
      <dgm:prSet/>
      <dgm:spPr/>
      <dgm:t>
        <a:bodyPr/>
        <a:lstStyle/>
        <a:p>
          <a:endParaRPr lang="pl-PL"/>
        </a:p>
      </dgm:t>
    </dgm:pt>
    <dgm:pt modelId="{E84B4F40-708F-4C61-B575-C5F49B11B2B9}" type="sibTrans" cxnId="{4E52810A-CD6B-4F1E-B925-BAFD53994998}">
      <dgm:prSet/>
      <dgm:spPr/>
      <dgm:t>
        <a:bodyPr/>
        <a:lstStyle/>
        <a:p>
          <a:endParaRPr lang="pl-PL"/>
        </a:p>
      </dgm:t>
    </dgm:pt>
    <dgm:pt modelId="{73E0F09B-5625-4945-B182-F7342FC9E1DD}">
      <dgm:prSet phldrT="[Tekst]"/>
      <dgm:spPr/>
      <dgm:t>
        <a:bodyPr/>
        <a:lstStyle/>
        <a:p>
          <a:r>
            <a:rPr lang="pl-PL" dirty="0">
              <a:solidFill>
                <a:schemeClr val="bg1"/>
              </a:solidFill>
              <a:latin typeface="Book Antiqua" panose="02040602050305030304" pitchFamily="18" charset="0"/>
            </a:rPr>
            <a:t>Obowiązki kupującego</a:t>
          </a:r>
        </a:p>
      </dgm:t>
    </dgm:pt>
    <dgm:pt modelId="{817E4DE7-C983-4885-81F9-20A6258466E8}" type="parTrans" cxnId="{390452C4-4B4F-4CB0-BA3D-65E84B41D325}">
      <dgm:prSet/>
      <dgm:spPr/>
      <dgm:t>
        <a:bodyPr/>
        <a:lstStyle/>
        <a:p>
          <a:endParaRPr lang="pl-PL"/>
        </a:p>
      </dgm:t>
    </dgm:pt>
    <dgm:pt modelId="{E640A10A-C38E-4BFE-ACC7-FC3F8490F71A}" type="sibTrans" cxnId="{390452C4-4B4F-4CB0-BA3D-65E84B41D325}">
      <dgm:prSet/>
      <dgm:spPr/>
      <dgm:t>
        <a:bodyPr/>
        <a:lstStyle/>
        <a:p>
          <a:endParaRPr lang="pl-PL"/>
        </a:p>
      </dgm:t>
    </dgm:pt>
    <dgm:pt modelId="{BC9C9DBB-894C-4BC0-B3DD-687E108B223C}">
      <dgm:prSet phldrT="[Tekst]"/>
      <dgm:spPr/>
      <dgm:t>
        <a:bodyPr/>
        <a:lstStyle/>
        <a:p>
          <a:r>
            <a:rPr lang="pl-PL" dirty="0">
              <a:latin typeface="Book Antiqua" panose="02040602050305030304" pitchFamily="18" charset="0"/>
            </a:rPr>
            <a:t>Zapłata ceny</a:t>
          </a:r>
        </a:p>
      </dgm:t>
    </dgm:pt>
    <dgm:pt modelId="{CDD8E3D0-E5EB-46EE-822F-B93053BC1BE6}" type="parTrans" cxnId="{3A105CE3-DA6D-41E9-AE3E-64603A171690}">
      <dgm:prSet/>
      <dgm:spPr/>
      <dgm:t>
        <a:bodyPr/>
        <a:lstStyle/>
        <a:p>
          <a:endParaRPr lang="pl-PL"/>
        </a:p>
      </dgm:t>
    </dgm:pt>
    <dgm:pt modelId="{B9EDE5CE-2A18-440F-8CB1-444DAD1A719B}" type="sibTrans" cxnId="{3A105CE3-DA6D-41E9-AE3E-64603A171690}">
      <dgm:prSet/>
      <dgm:spPr/>
      <dgm:t>
        <a:bodyPr/>
        <a:lstStyle/>
        <a:p>
          <a:endParaRPr lang="pl-PL"/>
        </a:p>
      </dgm:t>
    </dgm:pt>
    <dgm:pt modelId="{77579261-7AD3-48DA-A55F-01D646FE4ABF}">
      <dgm:prSet phldrT="[Tekst]"/>
      <dgm:spPr/>
      <dgm:t>
        <a:bodyPr/>
        <a:lstStyle/>
        <a:p>
          <a:r>
            <a:rPr lang="pl-PL" dirty="0">
              <a:latin typeface="Book Antiqua" panose="02040602050305030304" pitchFamily="18" charset="0"/>
            </a:rPr>
            <a:t>Odebranie rzeczy</a:t>
          </a:r>
        </a:p>
      </dgm:t>
    </dgm:pt>
    <dgm:pt modelId="{C2618AF3-F77C-4B57-97C1-2BDD597EEB1A}" type="parTrans" cxnId="{7F6ABE3A-DC88-46CC-9EE4-91E1C6F68A9B}">
      <dgm:prSet/>
      <dgm:spPr/>
      <dgm:t>
        <a:bodyPr/>
        <a:lstStyle/>
        <a:p>
          <a:endParaRPr lang="pl-PL"/>
        </a:p>
      </dgm:t>
    </dgm:pt>
    <dgm:pt modelId="{7EEBDC81-B7F6-45CF-AEC5-5F7AA58EF428}" type="sibTrans" cxnId="{7F6ABE3A-DC88-46CC-9EE4-91E1C6F68A9B}">
      <dgm:prSet/>
      <dgm:spPr/>
      <dgm:t>
        <a:bodyPr/>
        <a:lstStyle/>
        <a:p>
          <a:endParaRPr lang="pl-PL"/>
        </a:p>
      </dgm:t>
    </dgm:pt>
    <dgm:pt modelId="{E29A8C67-0E49-4356-B83D-014DC9E7334A}" type="pres">
      <dgm:prSet presAssocID="{0C4277EE-A4EB-48D6-AD70-593B305A4D5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B828D04-5946-439A-830A-DF257599CBB0}" type="pres">
      <dgm:prSet presAssocID="{CD5737E6-2AD5-4F66-BE90-8D491F5A75B0}" presName="root" presStyleCnt="0"/>
      <dgm:spPr/>
    </dgm:pt>
    <dgm:pt modelId="{9DF4083E-512A-4660-912E-8539F9121522}" type="pres">
      <dgm:prSet presAssocID="{CD5737E6-2AD5-4F66-BE90-8D491F5A75B0}" presName="rootComposite" presStyleCnt="0"/>
      <dgm:spPr/>
    </dgm:pt>
    <dgm:pt modelId="{278C3F49-175C-4013-B599-45FF5674386C}" type="pres">
      <dgm:prSet presAssocID="{CD5737E6-2AD5-4F66-BE90-8D491F5A75B0}" presName="rootText" presStyleLbl="node1" presStyleIdx="0" presStyleCnt="2" custLinFactNeighborX="-344" custLinFactNeighborY="-167"/>
      <dgm:spPr/>
    </dgm:pt>
    <dgm:pt modelId="{0102F41A-C831-46D8-B4A4-9924FF8C5D3D}" type="pres">
      <dgm:prSet presAssocID="{CD5737E6-2AD5-4F66-BE90-8D491F5A75B0}" presName="rootConnector" presStyleLbl="node1" presStyleIdx="0" presStyleCnt="2"/>
      <dgm:spPr/>
    </dgm:pt>
    <dgm:pt modelId="{D2FC15EA-F202-4D09-A62E-5C75035EF787}" type="pres">
      <dgm:prSet presAssocID="{CD5737E6-2AD5-4F66-BE90-8D491F5A75B0}" presName="childShape" presStyleCnt="0"/>
      <dgm:spPr/>
    </dgm:pt>
    <dgm:pt modelId="{2F8BFCC5-1819-4671-A02C-DB68B1A69B49}" type="pres">
      <dgm:prSet presAssocID="{D9E9DDAD-E305-420E-AB48-BCE78125479B}" presName="Name13" presStyleLbl="parChTrans1D2" presStyleIdx="0" presStyleCnt="4"/>
      <dgm:spPr/>
    </dgm:pt>
    <dgm:pt modelId="{54512862-019E-4A80-93CC-8A53EC08284B}" type="pres">
      <dgm:prSet presAssocID="{C3615D8A-A0B4-4A6B-A3F3-614AC1910967}" presName="childText" presStyleLbl="bgAcc1" presStyleIdx="0" presStyleCnt="4">
        <dgm:presLayoutVars>
          <dgm:bulletEnabled val="1"/>
        </dgm:presLayoutVars>
      </dgm:prSet>
      <dgm:spPr/>
    </dgm:pt>
    <dgm:pt modelId="{E79593C0-D1D4-4CC6-9FD4-6C539C212835}" type="pres">
      <dgm:prSet presAssocID="{6EE865B0-E54A-4ED2-9DD0-643BF4B9CCA5}" presName="Name13" presStyleLbl="parChTrans1D2" presStyleIdx="1" presStyleCnt="4"/>
      <dgm:spPr/>
    </dgm:pt>
    <dgm:pt modelId="{5C46A505-0B12-4B8E-AB0D-8E04D03C80C2}" type="pres">
      <dgm:prSet presAssocID="{1322087F-F4C8-44C3-9756-EEF62BAB92F9}" presName="childText" presStyleLbl="bgAcc1" presStyleIdx="1" presStyleCnt="4">
        <dgm:presLayoutVars>
          <dgm:bulletEnabled val="1"/>
        </dgm:presLayoutVars>
      </dgm:prSet>
      <dgm:spPr/>
    </dgm:pt>
    <dgm:pt modelId="{FFFA17E9-4F17-494A-AC17-8A3EBAD61659}" type="pres">
      <dgm:prSet presAssocID="{73E0F09B-5625-4945-B182-F7342FC9E1DD}" presName="root" presStyleCnt="0"/>
      <dgm:spPr/>
    </dgm:pt>
    <dgm:pt modelId="{BAB92E2E-BBBA-477D-A271-EA21A7000544}" type="pres">
      <dgm:prSet presAssocID="{73E0F09B-5625-4945-B182-F7342FC9E1DD}" presName="rootComposite" presStyleCnt="0"/>
      <dgm:spPr/>
    </dgm:pt>
    <dgm:pt modelId="{13E2D328-6228-44FB-B1E4-C5BCC1B45875}" type="pres">
      <dgm:prSet presAssocID="{73E0F09B-5625-4945-B182-F7342FC9E1DD}" presName="rootText" presStyleLbl="node1" presStyleIdx="1" presStyleCnt="2"/>
      <dgm:spPr/>
    </dgm:pt>
    <dgm:pt modelId="{42D39A85-264D-47AE-9FD1-E8E1CB89481C}" type="pres">
      <dgm:prSet presAssocID="{73E0F09B-5625-4945-B182-F7342FC9E1DD}" presName="rootConnector" presStyleLbl="node1" presStyleIdx="1" presStyleCnt="2"/>
      <dgm:spPr/>
    </dgm:pt>
    <dgm:pt modelId="{FA141DA9-BB81-4AA8-9E9C-D4BAADEBC4D7}" type="pres">
      <dgm:prSet presAssocID="{73E0F09B-5625-4945-B182-F7342FC9E1DD}" presName="childShape" presStyleCnt="0"/>
      <dgm:spPr/>
    </dgm:pt>
    <dgm:pt modelId="{EB1598E3-9BB8-483D-B185-0673B85C3660}" type="pres">
      <dgm:prSet presAssocID="{CDD8E3D0-E5EB-46EE-822F-B93053BC1BE6}" presName="Name13" presStyleLbl="parChTrans1D2" presStyleIdx="2" presStyleCnt="4"/>
      <dgm:spPr/>
    </dgm:pt>
    <dgm:pt modelId="{399FE6C2-FB3E-4316-9629-DED955A61493}" type="pres">
      <dgm:prSet presAssocID="{BC9C9DBB-894C-4BC0-B3DD-687E108B223C}" presName="childText" presStyleLbl="bgAcc1" presStyleIdx="2" presStyleCnt="4">
        <dgm:presLayoutVars>
          <dgm:bulletEnabled val="1"/>
        </dgm:presLayoutVars>
      </dgm:prSet>
      <dgm:spPr/>
    </dgm:pt>
    <dgm:pt modelId="{32F93B6D-AF09-49A5-BF14-5001EE2A223A}" type="pres">
      <dgm:prSet presAssocID="{C2618AF3-F77C-4B57-97C1-2BDD597EEB1A}" presName="Name13" presStyleLbl="parChTrans1D2" presStyleIdx="3" presStyleCnt="4"/>
      <dgm:spPr/>
    </dgm:pt>
    <dgm:pt modelId="{CD1791F2-E66D-4401-9ACC-E1B5BFA2B845}" type="pres">
      <dgm:prSet presAssocID="{77579261-7AD3-48DA-A55F-01D646FE4ABF}" presName="childText" presStyleLbl="bgAcc1" presStyleIdx="3" presStyleCnt="4">
        <dgm:presLayoutVars>
          <dgm:bulletEnabled val="1"/>
        </dgm:presLayoutVars>
      </dgm:prSet>
      <dgm:spPr/>
    </dgm:pt>
  </dgm:ptLst>
  <dgm:cxnLst>
    <dgm:cxn modelId="{4DEF6908-9B60-4BD1-BA82-1664B173A268}" srcId="{0C4277EE-A4EB-48D6-AD70-593B305A4D57}" destId="{CD5737E6-2AD5-4F66-BE90-8D491F5A75B0}" srcOrd="0" destOrd="0" parTransId="{703ACF3A-CD65-478D-9D80-98AFD9886B8F}" sibTransId="{31E579F6-0B1F-4B97-9FC6-5232619218CA}"/>
    <dgm:cxn modelId="{4E52810A-CD6B-4F1E-B925-BAFD53994998}" srcId="{CD5737E6-2AD5-4F66-BE90-8D491F5A75B0}" destId="{1322087F-F4C8-44C3-9756-EEF62BAB92F9}" srcOrd="1" destOrd="0" parTransId="{6EE865B0-E54A-4ED2-9DD0-643BF4B9CCA5}" sibTransId="{E84B4F40-708F-4C61-B575-C5F49B11B2B9}"/>
    <dgm:cxn modelId="{F4DFA60D-224C-40ED-B6AB-0F46F3987164}" type="presOf" srcId="{CD5737E6-2AD5-4F66-BE90-8D491F5A75B0}" destId="{278C3F49-175C-4013-B599-45FF5674386C}" srcOrd="0" destOrd="0" presId="urn:microsoft.com/office/officeart/2005/8/layout/hierarchy3"/>
    <dgm:cxn modelId="{AA532214-8A89-4B55-814E-336EE5B51729}" type="presOf" srcId="{6EE865B0-E54A-4ED2-9DD0-643BF4B9CCA5}" destId="{E79593C0-D1D4-4CC6-9FD4-6C539C212835}" srcOrd="0" destOrd="0" presId="urn:microsoft.com/office/officeart/2005/8/layout/hierarchy3"/>
    <dgm:cxn modelId="{8AAA0B30-D86E-4B70-BDDD-FDB1F9E9AF34}" type="presOf" srcId="{BC9C9DBB-894C-4BC0-B3DD-687E108B223C}" destId="{399FE6C2-FB3E-4316-9629-DED955A61493}" srcOrd="0" destOrd="0" presId="urn:microsoft.com/office/officeart/2005/8/layout/hierarchy3"/>
    <dgm:cxn modelId="{7F6ABE3A-DC88-46CC-9EE4-91E1C6F68A9B}" srcId="{73E0F09B-5625-4945-B182-F7342FC9E1DD}" destId="{77579261-7AD3-48DA-A55F-01D646FE4ABF}" srcOrd="1" destOrd="0" parTransId="{C2618AF3-F77C-4B57-97C1-2BDD597EEB1A}" sibTransId="{7EEBDC81-B7F6-45CF-AEC5-5F7AA58EF428}"/>
    <dgm:cxn modelId="{C5CB3249-CA14-4BF7-8C30-7507E48619F0}" type="presOf" srcId="{73E0F09B-5625-4945-B182-F7342FC9E1DD}" destId="{42D39A85-264D-47AE-9FD1-E8E1CB89481C}" srcOrd="1" destOrd="0" presId="urn:microsoft.com/office/officeart/2005/8/layout/hierarchy3"/>
    <dgm:cxn modelId="{DE50B475-6E55-4A63-87FD-DF6A172329F7}" type="presOf" srcId="{1322087F-F4C8-44C3-9756-EEF62BAB92F9}" destId="{5C46A505-0B12-4B8E-AB0D-8E04D03C80C2}" srcOrd="0" destOrd="0" presId="urn:microsoft.com/office/officeart/2005/8/layout/hierarchy3"/>
    <dgm:cxn modelId="{44B5977D-BCFB-4675-A717-0B65994F9E86}" type="presOf" srcId="{C3615D8A-A0B4-4A6B-A3F3-614AC1910967}" destId="{54512862-019E-4A80-93CC-8A53EC08284B}" srcOrd="0" destOrd="0" presId="urn:microsoft.com/office/officeart/2005/8/layout/hierarchy3"/>
    <dgm:cxn modelId="{17A8948C-155A-4076-9236-0EF1C97DBEBC}" type="presOf" srcId="{C2618AF3-F77C-4B57-97C1-2BDD597EEB1A}" destId="{32F93B6D-AF09-49A5-BF14-5001EE2A223A}" srcOrd="0" destOrd="0" presId="urn:microsoft.com/office/officeart/2005/8/layout/hierarchy3"/>
    <dgm:cxn modelId="{52D2C7A7-E606-4747-B070-A746D1DA6692}" type="presOf" srcId="{CD5737E6-2AD5-4F66-BE90-8D491F5A75B0}" destId="{0102F41A-C831-46D8-B4A4-9924FF8C5D3D}" srcOrd="1" destOrd="0" presId="urn:microsoft.com/office/officeart/2005/8/layout/hierarchy3"/>
    <dgm:cxn modelId="{084128B4-9EE4-4235-BB16-487D592B8F98}" type="presOf" srcId="{CDD8E3D0-E5EB-46EE-822F-B93053BC1BE6}" destId="{EB1598E3-9BB8-483D-B185-0673B85C3660}" srcOrd="0" destOrd="0" presId="urn:microsoft.com/office/officeart/2005/8/layout/hierarchy3"/>
    <dgm:cxn modelId="{80617FBE-B751-4EC5-AB3F-E975292AF4C3}" type="presOf" srcId="{77579261-7AD3-48DA-A55F-01D646FE4ABF}" destId="{CD1791F2-E66D-4401-9ACC-E1B5BFA2B845}" srcOrd="0" destOrd="0" presId="urn:microsoft.com/office/officeart/2005/8/layout/hierarchy3"/>
    <dgm:cxn modelId="{390452C4-4B4F-4CB0-BA3D-65E84B41D325}" srcId="{0C4277EE-A4EB-48D6-AD70-593B305A4D57}" destId="{73E0F09B-5625-4945-B182-F7342FC9E1DD}" srcOrd="1" destOrd="0" parTransId="{817E4DE7-C983-4885-81F9-20A6258466E8}" sibTransId="{E640A10A-C38E-4BFE-ACC7-FC3F8490F71A}"/>
    <dgm:cxn modelId="{3A105CE3-DA6D-41E9-AE3E-64603A171690}" srcId="{73E0F09B-5625-4945-B182-F7342FC9E1DD}" destId="{BC9C9DBB-894C-4BC0-B3DD-687E108B223C}" srcOrd="0" destOrd="0" parTransId="{CDD8E3D0-E5EB-46EE-822F-B93053BC1BE6}" sibTransId="{B9EDE5CE-2A18-440F-8CB1-444DAD1A719B}"/>
    <dgm:cxn modelId="{8E2CBFE9-B4D0-4C85-BAF1-7F473D0CCDF9}" type="presOf" srcId="{0C4277EE-A4EB-48D6-AD70-593B305A4D57}" destId="{E29A8C67-0E49-4356-B83D-014DC9E7334A}" srcOrd="0" destOrd="0" presId="urn:microsoft.com/office/officeart/2005/8/layout/hierarchy3"/>
    <dgm:cxn modelId="{A29564F8-2057-460A-AA28-3C3DFCCFC01C}" type="presOf" srcId="{73E0F09B-5625-4945-B182-F7342FC9E1DD}" destId="{13E2D328-6228-44FB-B1E4-C5BCC1B45875}" srcOrd="0" destOrd="0" presId="urn:microsoft.com/office/officeart/2005/8/layout/hierarchy3"/>
    <dgm:cxn modelId="{A5745CFC-A026-4DEE-9EA8-4F1AA8E6EA1B}" srcId="{CD5737E6-2AD5-4F66-BE90-8D491F5A75B0}" destId="{C3615D8A-A0B4-4A6B-A3F3-614AC1910967}" srcOrd="0" destOrd="0" parTransId="{D9E9DDAD-E305-420E-AB48-BCE78125479B}" sibTransId="{0A3E3D31-76D7-4B8C-80E6-7024664D1D65}"/>
    <dgm:cxn modelId="{A4D713FE-D8BC-4634-9C9B-15E224C358EC}" type="presOf" srcId="{D9E9DDAD-E305-420E-AB48-BCE78125479B}" destId="{2F8BFCC5-1819-4671-A02C-DB68B1A69B49}" srcOrd="0" destOrd="0" presId="urn:microsoft.com/office/officeart/2005/8/layout/hierarchy3"/>
    <dgm:cxn modelId="{6548E0E9-10A5-4866-A98C-B3044041BC3B}" type="presParOf" srcId="{E29A8C67-0E49-4356-B83D-014DC9E7334A}" destId="{EB828D04-5946-439A-830A-DF257599CBB0}" srcOrd="0" destOrd="0" presId="urn:microsoft.com/office/officeart/2005/8/layout/hierarchy3"/>
    <dgm:cxn modelId="{D40D9B6F-1BFD-403F-9CC6-B2D7724C7722}" type="presParOf" srcId="{EB828D04-5946-439A-830A-DF257599CBB0}" destId="{9DF4083E-512A-4660-912E-8539F9121522}" srcOrd="0" destOrd="0" presId="urn:microsoft.com/office/officeart/2005/8/layout/hierarchy3"/>
    <dgm:cxn modelId="{526ED6DE-ED56-4033-99D2-C580759D5A3E}" type="presParOf" srcId="{9DF4083E-512A-4660-912E-8539F9121522}" destId="{278C3F49-175C-4013-B599-45FF5674386C}" srcOrd="0" destOrd="0" presId="urn:microsoft.com/office/officeart/2005/8/layout/hierarchy3"/>
    <dgm:cxn modelId="{BF88FE87-1B83-491E-92CA-5715006292B7}" type="presParOf" srcId="{9DF4083E-512A-4660-912E-8539F9121522}" destId="{0102F41A-C831-46D8-B4A4-9924FF8C5D3D}" srcOrd="1" destOrd="0" presId="urn:microsoft.com/office/officeart/2005/8/layout/hierarchy3"/>
    <dgm:cxn modelId="{10A2B246-2F1F-47BE-8D87-D345F01C12B0}" type="presParOf" srcId="{EB828D04-5946-439A-830A-DF257599CBB0}" destId="{D2FC15EA-F202-4D09-A62E-5C75035EF787}" srcOrd="1" destOrd="0" presId="urn:microsoft.com/office/officeart/2005/8/layout/hierarchy3"/>
    <dgm:cxn modelId="{07E3254E-6BE6-4F1F-8146-A5ADC3740D51}" type="presParOf" srcId="{D2FC15EA-F202-4D09-A62E-5C75035EF787}" destId="{2F8BFCC5-1819-4671-A02C-DB68B1A69B49}" srcOrd="0" destOrd="0" presId="urn:microsoft.com/office/officeart/2005/8/layout/hierarchy3"/>
    <dgm:cxn modelId="{17446034-BD75-4DF4-9560-80B1ACFE01CB}" type="presParOf" srcId="{D2FC15EA-F202-4D09-A62E-5C75035EF787}" destId="{54512862-019E-4A80-93CC-8A53EC08284B}" srcOrd="1" destOrd="0" presId="urn:microsoft.com/office/officeart/2005/8/layout/hierarchy3"/>
    <dgm:cxn modelId="{9923C4D3-1123-4E40-878C-E3CAE0C7E5BB}" type="presParOf" srcId="{D2FC15EA-F202-4D09-A62E-5C75035EF787}" destId="{E79593C0-D1D4-4CC6-9FD4-6C539C212835}" srcOrd="2" destOrd="0" presId="urn:microsoft.com/office/officeart/2005/8/layout/hierarchy3"/>
    <dgm:cxn modelId="{7C2374A1-781A-4CA6-8354-B31FE4843667}" type="presParOf" srcId="{D2FC15EA-F202-4D09-A62E-5C75035EF787}" destId="{5C46A505-0B12-4B8E-AB0D-8E04D03C80C2}" srcOrd="3" destOrd="0" presId="urn:microsoft.com/office/officeart/2005/8/layout/hierarchy3"/>
    <dgm:cxn modelId="{38B1684B-971E-45A4-A09D-FCA9A60E2E88}" type="presParOf" srcId="{E29A8C67-0E49-4356-B83D-014DC9E7334A}" destId="{FFFA17E9-4F17-494A-AC17-8A3EBAD61659}" srcOrd="1" destOrd="0" presId="urn:microsoft.com/office/officeart/2005/8/layout/hierarchy3"/>
    <dgm:cxn modelId="{44E3F8F8-FE03-4406-97F2-13FA2872FB86}" type="presParOf" srcId="{FFFA17E9-4F17-494A-AC17-8A3EBAD61659}" destId="{BAB92E2E-BBBA-477D-A271-EA21A7000544}" srcOrd="0" destOrd="0" presId="urn:microsoft.com/office/officeart/2005/8/layout/hierarchy3"/>
    <dgm:cxn modelId="{16025174-7862-41E8-829A-D5A4E718F8D0}" type="presParOf" srcId="{BAB92E2E-BBBA-477D-A271-EA21A7000544}" destId="{13E2D328-6228-44FB-B1E4-C5BCC1B45875}" srcOrd="0" destOrd="0" presId="urn:microsoft.com/office/officeart/2005/8/layout/hierarchy3"/>
    <dgm:cxn modelId="{2B16EE97-B7C3-4119-8C36-F8BF0DDC26F2}" type="presParOf" srcId="{BAB92E2E-BBBA-477D-A271-EA21A7000544}" destId="{42D39A85-264D-47AE-9FD1-E8E1CB89481C}" srcOrd="1" destOrd="0" presId="urn:microsoft.com/office/officeart/2005/8/layout/hierarchy3"/>
    <dgm:cxn modelId="{CA45D62C-3164-45BF-9967-BD0D07A67181}" type="presParOf" srcId="{FFFA17E9-4F17-494A-AC17-8A3EBAD61659}" destId="{FA141DA9-BB81-4AA8-9E9C-D4BAADEBC4D7}" srcOrd="1" destOrd="0" presId="urn:microsoft.com/office/officeart/2005/8/layout/hierarchy3"/>
    <dgm:cxn modelId="{D499EA80-C721-43BC-80D3-CBB7A7A4FBC2}" type="presParOf" srcId="{FA141DA9-BB81-4AA8-9E9C-D4BAADEBC4D7}" destId="{EB1598E3-9BB8-483D-B185-0673B85C3660}" srcOrd="0" destOrd="0" presId="urn:microsoft.com/office/officeart/2005/8/layout/hierarchy3"/>
    <dgm:cxn modelId="{7835B1B2-6CA7-4127-82AE-0C2FE881D57A}" type="presParOf" srcId="{FA141DA9-BB81-4AA8-9E9C-D4BAADEBC4D7}" destId="{399FE6C2-FB3E-4316-9629-DED955A61493}" srcOrd="1" destOrd="0" presId="urn:microsoft.com/office/officeart/2005/8/layout/hierarchy3"/>
    <dgm:cxn modelId="{9B1C4DBE-A8C5-44CD-AE4E-3E8685A1A16B}" type="presParOf" srcId="{FA141DA9-BB81-4AA8-9E9C-D4BAADEBC4D7}" destId="{32F93B6D-AF09-49A5-BF14-5001EE2A223A}" srcOrd="2" destOrd="0" presId="urn:microsoft.com/office/officeart/2005/8/layout/hierarchy3"/>
    <dgm:cxn modelId="{C4C7CB98-45B5-4C9F-AAB5-BA342B4CFFDF}" type="presParOf" srcId="{FA141DA9-BB81-4AA8-9E9C-D4BAADEBC4D7}" destId="{CD1791F2-E66D-4401-9ACC-E1B5BFA2B845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8C3F49-175C-4013-B599-45FF5674386C}">
      <dsp:nvSpPr>
        <dsp:cNvPr id="0" name=""/>
        <dsp:cNvSpPr/>
      </dsp:nvSpPr>
      <dsp:spPr>
        <a:xfrm>
          <a:off x="1199130" y="0"/>
          <a:ext cx="2583805" cy="12919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solidFill>
                <a:srgbClr val="FF0000"/>
              </a:solidFill>
              <a:latin typeface="Book Antiqua" panose="02040602050305030304" pitchFamily="18" charset="0"/>
            </a:rPr>
            <a:t>Sprzedający</a:t>
          </a:r>
          <a:r>
            <a:rPr lang="pl-PL" sz="2000" kern="1200" baseline="0" dirty="0">
              <a:latin typeface="Book Antiqua" panose="02040602050305030304" pitchFamily="18" charset="0"/>
            </a:rPr>
            <a:t> jako </a:t>
          </a:r>
          <a:r>
            <a:rPr lang="pl-PL" sz="2000" kern="1200" baseline="0" dirty="0">
              <a:solidFill>
                <a:srgbClr val="FF0000"/>
              </a:solidFill>
              <a:latin typeface="Book Antiqua" panose="02040602050305030304" pitchFamily="18" charset="0"/>
            </a:rPr>
            <a:t>adresat normy </a:t>
          </a:r>
          <a:r>
            <a:rPr lang="pl-PL" sz="2000" kern="1200" baseline="0" dirty="0">
              <a:latin typeface="Book Antiqua" panose="02040602050305030304" pitchFamily="18" charset="0"/>
            </a:rPr>
            <a:t>(kupujący jest uprawnionym)</a:t>
          </a:r>
          <a:endParaRPr lang="pl-PL" sz="2000" kern="1200" dirty="0">
            <a:latin typeface="Book Antiqua" panose="02040602050305030304" pitchFamily="18" charset="0"/>
          </a:endParaRPr>
        </a:p>
      </dsp:txBody>
      <dsp:txXfrm>
        <a:off x="1236969" y="37839"/>
        <a:ext cx="2508127" cy="1216224"/>
      </dsp:txXfrm>
    </dsp:sp>
    <dsp:sp modelId="{2F8BFCC5-1819-4671-A02C-DB68B1A69B49}">
      <dsp:nvSpPr>
        <dsp:cNvPr id="0" name=""/>
        <dsp:cNvSpPr/>
      </dsp:nvSpPr>
      <dsp:spPr>
        <a:xfrm>
          <a:off x="1457511" y="1291902"/>
          <a:ext cx="267268" cy="9710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1078"/>
              </a:lnTo>
              <a:lnTo>
                <a:pt x="267268" y="9710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512862-019E-4A80-93CC-8A53EC08284B}">
      <dsp:nvSpPr>
        <dsp:cNvPr id="0" name=""/>
        <dsp:cNvSpPr/>
      </dsp:nvSpPr>
      <dsp:spPr>
        <a:xfrm>
          <a:off x="1724780" y="1617030"/>
          <a:ext cx="2067044" cy="1291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>
              <a:latin typeface="Book Antiqua" panose="02040602050305030304" pitchFamily="18" charset="0"/>
            </a:rPr>
            <a:t>Przeniesienie własności rzeczy</a:t>
          </a:r>
        </a:p>
      </dsp:txBody>
      <dsp:txXfrm>
        <a:off x="1762619" y="1654869"/>
        <a:ext cx="1991366" cy="1216224"/>
      </dsp:txXfrm>
    </dsp:sp>
    <dsp:sp modelId="{E79593C0-D1D4-4CC6-9FD4-6C539C212835}">
      <dsp:nvSpPr>
        <dsp:cNvPr id="0" name=""/>
        <dsp:cNvSpPr/>
      </dsp:nvSpPr>
      <dsp:spPr>
        <a:xfrm>
          <a:off x="1457511" y="1291902"/>
          <a:ext cx="267268" cy="25859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5957"/>
              </a:lnTo>
              <a:lnTo>
                <a:pt x="267268" y="25859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46A505-0B12-4B8E-AB0D-8E04D03C80C2}">
      <dsp:nvSpPr>
        <dsp:cNvPr id="0" name=""/>
        <dsp:cNvSpPr/>
      </dsp:nvSpPr>
      <dsp:spPr>
        <a:xfrm>
          <a:off x="1724780" y="3231908"/>
          <a:ext cx="2067044" cy="1291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>
              <a:latin typeface="Book Antiqua" panose="02040602050305030304" pitchFamily="18" charset="0"/>
            </a:rPr>
            <a:t>Wydanie rzeczy</a:t>
          </a:r>
        </a:p>
      </dsp:txBody>
      <dsp:txXfrm>
        <a:off x="1762619" y="3269747"/>
        <a:ext cx="1991366" cy="1216224"/>
      </dsp:txXfrm>
    </dsp:sp>
    <dsp:sp modelId="{13E2D328-6228-44FB-B1E4-C5BCC1B45875}">
      <dsp:nvSpPr>
        <dsp:cNvPr id="0" name=""/>
        <dsp:cNvSpPr/>
      </dsp:nvSpPr>
      <dsp:spPr>
        <a:xfrm>
          <a:off x="4437775" y="2152"/>
          <a:ext cx="2583805" cy="12919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solidFill>
                <a:srgbClr val="FF0000"/>
              </a:solidFill>
              <a:latin typeface="Book Antiqua" panose="02040602050305030304" pitchFamily="18" charset="0"/>
            </a:rPr>
            <a:t>Kupujący</a:t>
          </a:r>
          <a:r>
            <a:rPr lang="pl-PL" sz="2000" kern="1200" dirty="0">
              <a:latin typeface="Book Antiqua" panose="02040602050305030304" pitchFamily="18" charset="0"/>
            </a:rPr>
            <a:t> </a:t>
          </a:r>
          <a:r>
            <a:rPr lang="pl-PL" sz="2000" kern="1200" baseline="0" dirty="0">
              <a:latin typeface="Book Antiqua" panose="02040602050305030304" pitchFamily="18" charset="0"/>
            </a:rPr>
            <a:t>jako </a:t>
          </a:r>
          <a:r>
            <a:rPr lang="pl-PL" sz="2000" kern="1200" baseline="0" dirty="0">
              <a:solidFill>
                <a:srgbClr val="FF0000"/>
              </a:solidFill>
              <a:latin typeface="Book Antiqua" panose="02040602050305030304" pitchFamily="18" charset="0"/>
            </a:rPr>
            <a:t>adresat normy</a:t>
          </a:r>
          <a:r>
            <a:rPr lang="pl-PL" sz="2000" kern="1200" dirty="0">
              <a:solidFill>
                <a:srgbClr val="FF0000"/>
              </a:solidFill>
              <a:latin typeface="Book Antiqua" panose="02040602050305030304" pitchFamily="18" charset="0"/>
            </a:rPr>
            <a:t>  </a:t>
          </a:r>
          <a:r>
            <a:rPr lang="pl-PL" sz="2000" kern="1200" baseline="0" dirty="0">
              <a:latin typeface="Book Antiqua" panose="02040602050305030304" pitchFamily="18" charset="0"/>
            </a:rPr>
            <a:t>(sprzedający jest uprawnionym)</a:t>
          </a:r>
          <a:endParaRPr lang="pl-PL" sz="2000" kern="1200" dirty="0">
            <a:latin typeface="Book Antiqua" panose="02040602050305030304" pitchFamily="18" charset="0"/>
          </a:endParaRPr>
        </a:p>
      </dsp:txBody>
      <dsp:txXfrm>
        <a:off x="4475614" y="39991"/>
        <a:ext cx="2508127" cy="1216224"/>
      </dsp:txXfrm>
    </dsp:sp>
    <dsp:sp modelId="{EB1598E3-9BB8-483D-B185-0673B85C3660}">
      <dsp:nvSpPr>
        <dsp:cNvPr id="0" name=""/>
        <dsp:cNvSpPr/>
      </dsp:nvSpPr>
      <dsp:spPr>
        <a:xfrm>
          <a:off x="4696156" y="1294054"/>
          <a:ext cx="258380" cy="968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8926"/>
              </a:lnTo>
              <a:lnTo>
                <a:pt x="258380" y="9689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9FE6C2-FB3E-4316-9629-DED955A61493}">
      <dsp:nvSpPr>
        <dsp:cNvPr id="0" name=""/>
        <dsp:cNvSpPr/>
      </dsp:nvSpPr>
      <dsp:spPr>
        <a:xfrm>
          <a:off x="4954536" y="1617030"/>
          <a:ext cx="2067044" cy="1291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>
              <a:latin typeface="Book Antiqua" panose="02040602050305030304" pitchFamily="18" charset="0"/>
            </a:rPr>
            <a:t>Zapłata ceny</a:t>
          </a:r>
        </a:p>
      </dsp:txBody>
      <dsp:txXfrm>
        <a:off x="4992375" y="1654869"/>
        <a:ext cx="1991366" cy="1216224"/>
      </dsp:txXfrm>
    </dsp:sp>
    <dsp:sp modelId="{32F93B6D-AF09-49A5-BF14-5001EE2A223A}">
      <dsp:nvSpPr>
        <dsp:cNvPr id="0" name=""/>
        <dsp:cNvSpPr/>
      </dsp:nvSpPr>
      <dsp:spPr>
        <a:xfrm>
          <a:off x="4696156" y="1294054"/>
          <a:ext cx="258380" cy="25838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3805"/>
              </a:lnTo>
              <a:lnTo>
                <a:pt x="258380" y="25838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1791F2-E66D-4401-9ACC-E1B5BFA2B845}">
      <dsp:nvSpPr>
        <dsp:cNvPr id="0" name=""/>
        <dsp:cNvSpPr/>
      </dsp:nvSpPr>
      <dsp:spPr>
        <a:xfrm>
          <a:off x="4954536" y="3231908"/>
          <a:ext cx="2067044" cy="1291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>
              <a:latin typeface="Book Antiqua" panose="02040602050305030304" pitchFamily="18" charset="0"/>
            </a:rPr>
            <a:t>Odebranie rzeczy</a:t>
          </a:r>
        </a:p>
      </dsp:txBody>
      <dsp:txXfrm>
        <a:off x="4992375" y="3269747"/>
        <a:ext cx="1991366" cy="12162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8C3F49-175C-4013-B599-45FF5674386C}">
      <dsp:nvSpPr>
        <dsp:cNvPr id="0" name=""/>
        <dsp:cNvSpPr/>
      </dsp:nvSpPr>
      <dsp:spPr>
        <a:xfrm>
          <a:off x="1199130" y="0"/>
          <a:ext cx="2583805" cy="12919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 dirty="0">
              <a:solidFill>
                <a:schemeClr val="bg1"/>
              </a:solidFill>
              <a:latin typeface="Book Antiqua" panose="02040602050305030304" pitchFamily="18" charset="0"/>
            </a:rPr>
            <a:t>Obowiązki sprzedającego</a:t>
          </a:r>
        </a:p>
      </dsp:txBody>
      <dsp:txXfrm>
        <a:off x="1236969" y="37839"/>
        <a:ext cx="2508127" cy="1216224"/>
      </dsp:txXfrm>
    </dsp:sp>
    <dsp:sp modelId="{2F8BFCC5-1819-4671-A02C-DB68B1A69B49}">
      <dsp:nvSpPr>
        <dsp:cNvPr id="0" name=""/>
        <dsp:cNvSpPr/>
      </dsp:nvSpPr>
      <dsp:spPr>
        <a:xfrm>
          <a:off x="1457511" y="1291902"/>
          <a:ext cx="267268" cy="9710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1078"/>
              </a:lnTo>
              <a:lnTo>
                <a:pt x="267268" y="9710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512862-019E-4A80-93CC-8A53EC08284B}">
      <dsp:nvSpPr>
        <dsp:cNvPr id="0" name=""/>
        <dsp:cNvSpPr/>
      </dsp:nvSpPr>
      <dsp:spPr>
        <a:xfrm>
          <a:off x="1724780" y="1617030"/>
          <a:ext cx="2067044" cy="1291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>
              <a:latin typeface="Book Antiqua" panose="02040602050305030304" pitchFamily="18" charset="0"/>
            </a:rPr>
            <a:t>Przeniesienie własności rzeczy</a:t>
          </a:r>
        </a:p>
      </dsp:txBody>
      <dsp:txXfrm>
        <a:off x="1762619" y="1654869"/>
        <a:ext cx="1991366" cy="1216224"/>
      </dsp:txXfrm>
    </dsp:sp>
    <dsp:sp modelId="{E79593C0-D1D4-4CC6-9FD4-6C539C212835}">
      <dsp:nvSpPr>
        <dsp:cNvPr id="0" name=""/>
        <dsp:cNvSpPr/>
      </dsp:nvSpPr>
      <dsp:spPr>
        <a:xfrm>
          <a:off x="1457511" y="1291902"/>
          <a:ext cx="267268" cy="25859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5957"/>
              </a:lnTo>
              <a:lnTo>
                <a:pt x="267268" y="25859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46A505-0B12-4B8E-AB0D-8E04D03C80C2}">
      <dsp:nvSpPr>
        <dsp:cNvPr id="0" name=""/>
        <dsp:cNvSpPr/>
      </dsp:nvSpPr>
      <dsp:spPr>
        <a:xfrm>
          <a:off x="1724780" y="3231908"/>
          <a:ext cx="2067044" cy="1291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>
              <a:latin typeface="Book Antiqua" panose="02040602050305030304" pitchFamily="18" charset="0"/>
            </a:rPr>
            <a:t>Wydanie rzeczy</a:t>
          </a:r>
        </a:p>
      </dsp:txBody>
      <dsp:txXfrm>
        <a:off x="1762619" y="3269747"/>
        <a:ext cx="1991366" cy="1216224"/>
      </dsp:txXfrm>
    </dsp:sp>
    <dsp:sp modelId="{13E2D328-6228-44FB-B1E4-C5BCC1B45875}">
      <dsp:nvSpPr>
        <dsp:cNvPr id="0" name=""/>
        <dsp:cNvSpPr/>
      </dsp:nvSpPr>
      <dsp:spPr>
        <a:xfrm>
          <a:off x="4437775" y="2152"/>
          <a:ext cx="2583805" cy="12919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 dirty="0">
              <a:solidFill>
                <a:schemeClr val="bg1"/>
              </a:solidFill>
              <a:latin typeface="Book Antiqua" panose="02040602050305030304" pitchFamily="18" charset="0"/>
            </a:rPr>
            <a:t>Obowiązki kupującego</a:t>
          </a:r>
        </a:p>
      </dsp:txBody>
      <dsp:txXfrm>
        <a:off x="4475614" y="39991"/>
        <a:ext cx="2508127" cy="1216224"/>
      </dsp:txXfrm>
    </dsp:sp>
    <dsp:sp modelId="{EB1598E3-9BB8-483D-B185-0673B85C3660}">
      <dsp:nvSpPr>
        <dsp:cNvPr id="0" name=""/>
        <dsp:cNvSpPr/>
      </dsp:nvSpPr>
      <dsp:spPr>
        <a:xfrm>
          <a:off x="4696156" y="1294054"/>
          <a:ext cx="258380" cy="968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8926"/>
              </a:lnTo>
              <a:lnTo>
                <a:pt x="258380" y="96892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9FE6C2-FB3E-4316-9629-DED955A61493}">
      <dsp:nvSpPr>
        <dsp:cNvPr id="0" name=""/>
        <dsp:cNvSpPr/>
      </dsp:nvSpPr>
      <dsp:spPr>
        <a:xfrm>
          <a:off x="4954536" y="1617030"/>
          <a:ext cx="2067044" cy="1291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>
              <a:latin typeface="Book Antiqua" panose="02040602050305030304" pitchFamily="18" charset="0"/>
            </a:rPr>
            <a:t>Zapłata ceny</a:t>
          </a:r>
        </a:p>
      </dsp:txBody>
      <dsp:txXfrm>
        <a:off x="4992375" y="1654869"/>
        <a:ext cx="1991366" cy="1216224"/>
      </dsp:txXfrm>
    </dsp:sp>
    <dsp:sp modelId="{32F93B6D-AF09-49A5-BF14-5001EE2A223A}">
      <dsp:nvSpPr>
        <dsp:cNvPr id="0" name=""/>
        <dsp:cNvSpPr/>
      </dsp:nvSpPr>
      <dsp:spPr>
        <a:xfrm>
          <a:off x="4696156" y="1294054"/>
          <a:ext cx="258380" cy="25838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3805"/>
              </a:lnTo>
              <a:lnTo>
                <a:pt x="258380" y="25838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1791F2-E66D-4401-9ACC-E1B5BFA2B845}">
      <dsp:nvSpPr>
        <dsp:cNvPr id="0" name=""/>
        <dsp:cNvSpPr/>
      </dsp:nvSpPr>
      <dsp:spPr>
        <a:xfrm>
          <a:off x="4954536" y="3231908"/>
          <a:ext cx="2067044" cy="1291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>
              <a:latin typeface="Book Antiqua" panose="02040602050305030304" pitchFamily="18" charset="0"/>
            </a:rPr>
            <a:t>Odebranie rzeczy</a:t>
          </a:r>
        </a:p>
      </dsp:txBody>
      <dsp:txXfrm>
        <a:off x="4992375" y="3269747"/>
        <a:ext cx="1991366" cy="12162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9E8E94-8FC6-4ED0-B3EC-C72372FA08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996978D-F3A8-478A-A676-E245F76E0B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042873D-C1CF-467F-AC10-EB665576D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E207B-F3E4-4229-A1CE-F20A942F6D81}" type="datetimeFigureOut">
              <a:rPr lang="pl-PL" smtClean="0"/>
              <a:t>18.03.2019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7AE2DFA-D16F-4D3E-8010-F78CB3F3C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71A0F69-718E-4382-A190-B74125824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4D01C-FD6D-4374-B73F-FA688AC548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1138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D17691-FAB8-4C2D-BB6C-2D35C9394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93779B0-17E5-4469-BB97-2FE19FDD0C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4D878AD-AE40-47D1-9496-8C2A6B2F2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E207B-F3E4-4229-A1CE-F20A942F6D81}" type="datetimeFigureOut">
              <a:rPr lang="pl-PL" smtClean="0"/>
              <a:t>18.03.2019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B463733-4C05-4A8E-AD61-8FAB5301C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3242E38-162B-49BA-A7C4-387CB32CB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4D01C-FD6D-4374-B73F-FA688AC548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7739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0D31A90A-1C8D-4670-870E-6E780805A6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D72EA76-6BB4-4D40-AE4A-F412CCC67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F8645CF-C9EE-4CB9-91FE-EA3A949D3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E207B-F3E4-4229-A1CE-F20A942F6D81}" type="datetimeFigureOut">
              <a:rPr lang="pl-PL" smtClean="0"/>
              <a:t>18.03.2019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A58454C-D262-41BF-A533-227B1310D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D4990A1-A6D5-4CEA-9BD3-C4176229F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4D01C-FD6D-4374-B73F-FA688AC548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0688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E12A8F-0DFF-4ACC-B473-537DF07F5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AEDF2ED-61AC-4F6B-A838-DC61B0EAD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52FA753-E39B-480E-8314-B1BF282D0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E207B-F3E4-4229-A1CE-F20A942F6D81}" type="datetimeFigureOut">
              <a:rPr lang="pl-PL" smtClean="0"/>
              <a:t>18.03.2019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B34A994-16D5-45C3-90CE-AECBE382C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7EB6634-E233-4C63-8AC7-2B0108D15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4D01C-FD6D-4374-B73F-FA688AC548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7564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8C748C-9DAD-4D96-A4CC-7E8264CD6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FC8BA46-7DBA-43BD-8523-A5DCCDFD62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4AFDFA4-3D2D-4B9C-871E-0CA497F1F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E207B-F3E4-4229-A1CE-F20A942F6D81}" type="datetimeFigureOut">
              <a:rPr lang="pl-PL" smtClean="0"/>
              <a:t>18.03.2019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A8D55A4-A7B1-4090-8FDE-D7A1FA8AF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916F272-65CE-4FAB-8E64-50EEED8E6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4D01C-FD6D-4374-B73F-FA688AC548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4790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9FDE98-122B-478A-8448-C44D287C9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9DC467-13F6-41A5-AC0C-F0A9B2C42C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B973C80-3AA1-45C3-A5FC-FECCE8E69A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50C59B5-D93A-424C-804A-7C411B130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E207B-F3E4-4229-A1CE-F20A942F6D81}" type="datetimeFigureOut">
              <a:rPr lang="pl-PL" smtClean="0"/>
              <a:t>18.03.2019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A5702F7-36C8-4DFD-AFD9-06186BF09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8FF3A85-AC10-45BE-B989-F8F696DB4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4D01C-FD6D-4374-B73F-FA688AC548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9792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EA9C50-B09E-4060-BE80-B4CE0D335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DD34B9C-7CB3-4F12-8554-F820632C77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11424AD-C31E-4967-B2E1-09EB41031B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077938E-5D05-448C-8BDB-6C2BE15B91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A12B4FBC-7D9E-476D-814E-6FD856FF3D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07320F40-B5EF-4E0B-94FE-4F8D37D76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E207B-F3E4-4229-A1CE-F20A942F6D81}" type="datetimeFigureOut">
              <a:rPr lang="pl-PL" smtClean="0"/>
              <a:t>18.03.2019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028EFFBD-2220-44A0-A891-4471A7603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BAA7695A-FF99-44FE-8D98-9E7761721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4D01C-FD6D-4374-B73F-FA688AC548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076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B37DF1-655C-4B95-8B66-23FE972E1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10CECE7F-C3AB-4C56-99F7-2A07F8705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E207B-F3E4-4229-A1CE-F20A942F6D81}" type="datetimeFigureOut">
              <a:rPr lang="pl-PL" smtClean="0"/>
              <a:t>18.03.2019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7BDA729-0154-4E88-9842-E5C3DCE6B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72254F11-B6D7-4C43-918B-C79773DA2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4D01C-FD6D-4374-B73F-FA688AC548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6086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3CFF891D-8F94-4FF9-A040-0E178ABA3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E207B-F3E4-4229-A1CE-F20A942F6D81}" type="datetimeFigureOut">
              <a:rPr lang="pl-PL" smtClean="0"/>
              <a:t>18.03.2019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592BDAAE-69A1-451A-84AE-017414BED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ED0C32E-A139-4486-8AB8-F3F56FB3D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4D01C-FD6D-4374-B73F-FA688AC548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0738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727022-DC21-4026-9BA4-A15EF6242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9E3A8CF-401F-48D7-A072-16F2DD6611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6D7C12D-867B-4BA8-953B-F7498361D2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8EA0E1F-3CFE-4A7D-A5DD-2A1986ACE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E207B-F3E4-4229-A1CE-F20A942F6D81}" type="datetimeFigureOut">
              <a:rPr lang="pl-PL" smtClean="0"/>
              <a:t>18.03.2019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96882C3-F892-4B5C-B8EA-DEFDDEAD7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E1DA036-B79E-459F-943F-AF82325C2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4D01C-FD6D-4374-B73F-FA688AC548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3429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2E734D5-D9C7-4281-8770-E046E4C0E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DD8287C9-BD95-4EBA-BB17-B575BFFF41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3A6CF05-C783-42C4-B5E1-D9BC69F2AC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79D99EB-8031-42F0-9538-CD619E4D5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E207B-F3E4-4229-A1CE-F20A942F6D81}" type="datetimeFigureOut">
              <a:rPr lang="pl-PL" smtClean="0"/>
              <a:t>18.03.2019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292C805-67F6-4E3D-B23A-3C84FE421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0977ACF-DFF0-42DE-BAE3-1D08B7B54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4D01C-FD6D-4374-B73F-FA688AC548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3928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E6203DB8-BFB9-4DD8-BF33-204A0DE55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EA36C58-322D-4E58-8C5F-19E1A0F36A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146939B-3ACC-43AF-B10B-7812899E7B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E207B-F3E4-4229-A1CE-F20A942F6D81}" type="datetimeFigureOut">
              <a:rPr lang="pl-PL" smtClean="0"/>
              <a:t>18.03.2019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E230E3D-DD44-45D3-90DA-14AD0D2CD0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BAC9D04-AE94-48FD-A9AB-793A67C7F1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4D01C-FD6D-4374-B73F-FA688AC548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9593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0337D8-814A-43C0-B295-C9B36D3361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solidFill>
                  <a:srgbClr val="00000A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Przedmioty stosunku cywilnoprawnego</a:t>
            </a:r>
            <a:br>
              <a:rPr lang="pl-PL" dirty="0"/>
            </a:b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676199E-A55D-404B-BE28-C2E8D5B017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32749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Rzeczy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>
                <a:latin typeface="Book Antiqua" panose="02040602050305030304" pitchFamily="18" charset="0"/>
              </a:rPr>
              <a:t>Rzeczami nie są np.:</a:t>
            </a:r>
          </a:p>
          <a:p>
            <a:r>
              <a:rPr lang="pl-PL" dirty="0">
                <a:solidFill>
                  <a:srgbClr val="FF0000"/>
                </a:solidFill>
                <a:latin typeface="Book Antiqua" panose="02040602050305030304" pitchFamily="18" charset="0"/>
              </a:rPr>
              <a:t>dobra niematerialne </a:t>
            </a:r>
            <a:r>
              <a:rPr lang="pl-PL" dirty="0">
                <a:latin typeface="Book Antiqua" panose="02040602050305030304" pitchFamily="18" charset="0"/>
              </a:rPr>
              <a:t>(utwory literackie, naukowe),</a:t>
            </a:r>
          </a:p>
          <a:p>
            <a:r>
              <a:rPr lang="pl-PL" dirty="0">
                <a:solidFill>
                  <a:srgbClr val="FF0000"/>
                </a:solidFill>
                <a:latin typeface="Book Antiqua" panose="02040602050305030304" pitchFamily="18" charset="0"/>
              </a:rPr>
              <a:t>Prawa</a:t>
            </a:r>
          </a:p>
          <a:p>
            <a:pPr marL="0" indent="0">
              <a:buNone/>
            </a:pPr>
            <a:r>
              <a:rPr lang="pl-PL" dirty="0">
                <a:solidFill>
                  <a:srgbClr val="FF0000"/>
                </a:solidFill>
                <a:latin typeface="Book Antiqua" panose="02040602050305030304" pitchFamily="18" charset="0"/>
                <a:sym typeface="Wingdings" pitchFamily="2" charset="2"/>
              </a:rPr>
              <a:t>niematerialne</a:t>
            </a:r>
            <a:endParaRPr lang="pl-PL" dirty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r>
              <a:rPr lang="pl-PL" dirty="0">
                <a:latin typeface="Book Antiqua" panose="02040602050305030304" pitchFamily="18" charset="0"/>
              </a:rPr>
              <a:t>Ze względu na </a:t>
            </a:r>
            <a:r>
              <a:rPr lang="pl-PL" dirty="0">
                <a:solidFill>
                  <a:srgbClr val="00B050"/>
                </a:solidFill>
                <a:latin typeface="Book Antiqua" panose="02040602050305030304" pitchFamily="18" charset="0"/>
              </a:rPr>
              <a:t>brak samoistności </a:t>
            </a:r>
            <a:r>
              <a:rPr lang="pl-PL" dirty="0">
                <a:latin typeface="Book Antiqua" panose="02040602050305030304" pitchFamily="18" charset="0"/>
              </a:rPr>
              <a:t>rzeczami nie są:</a:t>
            </a:r>
          </a:p>
          <a:p>
            <a:r>
              <a:rPr lang="pl-PL" dirty="0">
                <a:solidFill>
                  <a:srgbClr val="00B050"/>
                </a:solidFill>
                <a:latin typeface="Book Antiqua" panose="02040602050305030304" pitchFamily="18" charset="0"/>
              </a:rPr>
              <a:t>Złoża minerałów</a:t>
            </a:r>
          </a:p>
          <a:p>
            <a:r>
              <a:rPr lang="pl-PL" i="1" dirty="0">
                <a:solidFill>
                  <a:srgbClr val="00B050"/>
                </a:solidFill>
                <a:latin typeface="Book Antiqua" panose="02040602050305030304" pitchFamily="18" charset="0"/>
              </a:rPr>
              <a:t>Res </a:t>
            </a:r>
            <a:r>
              <a:rPr lang="pl-PL" i="1" dirty="0" err="1">
                <a:solidFill>
                  <a:srgbClr val="00B050"/>
                </a:solidFill>
                <a:latin typeface="Book Antiqua" panose="02040602050305030304" pitchFamily="18" charset="0"/>
              </a:rPr>
              <a:t>omnium</a:t>
            </a:r>
            <a:r>
              <a:rPr lang="pl-PL" i="1" dirty="0">
                <a:solidFill>
                  <a:srgbClr val="00B050"/>
                </a:solidFill>
                <a:latin typeface="Book Antiqua" panose="02040602050305030304" pitchFamily="18" charset="0"/>
              </a:rPr>
              <a:t> </a:t>
            </a:r>
            <a:r>
              <a:rPr lang="pl-PL" i="1" dirty="0" err="1">
                <a:solidFill>
                  <a:srgbClr val="00B050"/>
                </a:solidFill>
                <a:latin typeface="Book Antiqua" panose="02040602050305030304" pitchFamily="18" charset="0"/>
              </a:rPr>
              <a:t>communes</a:t>
            </a:r>
            <a:r>
              <a:rPr lang="pl-PL" i="1" dirty="0">
                <a:solidFill>
                  <a:srgbClr val="00B050"/>
                </a:solidFill>
                <a:latin typeface="Book Antiqua" panose="02040602050305030304" pitchFamily="18" charset="0"/>
              </a:rPr>
              <a:t> </a:t>
            </a:r>
            <a:r>
              <a:rPr lang="pl-PL" dirty="0">
                <a:latin typeface="Book Antiqua" panose="02040602050305030304" pitchFamily="18" charset="0"/>
              </a:rPr>
              <a:t>(np. woda płynąca)</a:t>
            </a:r>
            <a:endParaRPr lang="pl-PL" dirty="0">
              <a:solidFill>
                <a:srgbClr val="00B050"/>
              </a:solidFill>
              <a:latin typeface="Book Antiqua" panose="02040602050305030304" pitchFamily="18" charset="0"/>
            </a:endParaRPr>
          </a:p>
          <a:p>
            <a:r>
              <a:rPr lang="pl-PL" dirty="0">
                <a:solidFill>
                  <a:srgbClr val="00B050"/>
                </a:solidFill>
                <a:latin typeface="Book Antiqua" panose="02040602050305030304" pitchFamily="18" charset="0"/>
              </a:rPr>
              <a:t>Zwierzęta dzikie, żyjące na wolności.</a:t>
            </a:r>
          </a:p>
          <a:p>
            <a:endParaRPr lang="pl-PL" dirty="0">
              <a:solidFill>
                <a:srgbClr val="FF0000"/>
              </a:solidFill>
            </a:endParaRP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20872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Prawna klasyfikacja rodzajów rzeczy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latin typeface="Book Antiqua" panose="02040602050305030304" pitchFamily="18" charset="0"/>
              </a:rPr>
              <a:t>Rzeczy w obrocie (</a:t>
            </a:r>
            <a:r>
              <a:rPr lang="pl-PL" i="1" dirty="0">
                <a:latin typeface="Book Antiqua" panose="02040602050305030304" pitchFamily="18" charset="0"/>
              </a:rPr>
              <a:t>res in </a:t>
            </a:r>
            <a:r>
              <a:rPr lang="pl-PL" i="1" dirty="0" err="1">
                <a:latin typeface="Book Antiqua" panose="02040602050305030304" pitchFamily="18" charset="0"/>
              </a:rPr>
              <a:t>commertio</a:t>
            </a:r>
            <a:r>
              <a:rPr lang="pl-PL" dirty="0">
                <a:latin typeface="Book Antiqua" panose="02040602050305030304" pitchFamily="18" charset="0"/>
              </a:rPr>
              <a:t>)</a:t>
            </a:r>
          </a:p>
          <a:p>
            <a:r>
              <a:rPr lang="pl-PL" dirty="0">
                <a:latin typeface="Book Antiqua" panose="02040602050305030304" pitchFamily="18" charset="0"/>
              </a:rPr>
              <a:t>Rzeczy wyłączone z obrotu (</a:t>
            </a:r>
            <a:r>
              <a:rPr lang="pl-PL" i="1" dirty="0">
                <a:latin typeface="Book Antiqua" panose="02040602050305030304" pitchFamily="18" charset="0"/>
              </a:rPr>
              <a:t>res extra </a:t>
            </a:r>
            <a:r>
              <a:rPr lang="pl-PL" i="1" dirty="0" err="1">
                <a:latin typeface="Book Antiqua" panose="02040602050305030304" pitchFamily="18" charset="0"/>
              </a:rPr>
              <a:t>commertium</a:t>
            </a:r>
            <a:r>
              <a:rPr lang="pl-PL" dirty="0">
                <a:latin typeface="Book Antiqua" panose="02040602050305030304" pitchFamily="18" charset="0"/>
              </a:rPr>
              <a:t>)</a:t>
            </a:r>
          </a:p>
          <a:p>
            <a:r>
              <a:rPr lang="pl-PL" dirty="0">
                <a:latin typeface="Book Antiqua" panose="02040602050305030304" pitchFamily="18" charset="0"/>
              </a:rPr>
              <a:t>Rzeczy ograniczone w obrocie</a:t>
            </a:r>
          </a:p>
        </p:txBody>
      </p:sp>
    </p:spTree>
    <p:extLst>
      <p:ext uri="{BB962C8B-B14F-4D97-AF65-F5344CB8AC3E}">
        <p14:creationId xmlns:p14="http://schemas.microsoft.com/office/powerpoint/2010/main" val="2110746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latin typeface="Book Antiqua" panose="02040602050305030304" pitchFamily="18" charset="0"/>
              </a:rPr>
              <a:t>Prawna klasyfikacja rodzajów rzeczy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i="1" cap="small" dirty="0">
                <a:solidFill>
                  <a:srgbClr val="FF0000"/>
                </a:solidFill>
                <a:latin typeface="Book Antiqua" panose="02040602050305030304" pitchFamily="18" charset="0"/>
              </a:rPr>
              <a:t>Rzeczy ruchome i nieruchomości</a:t>
            </a:r>
          </a:p>
          <a:p>
            <a:r>
              <a:rPr lang="pl-PL" dirty="0">
                <a:latin typeface="Book Antiqua" panose="02040602050305030304" pitchFamily="18" charset="0"/>
              </a:rPr>
              <a:t>Ustawodawca definiuje pojęcie nieruchomości. Definicję ruchomości wyprowadzamy </a:t>
            </a:r>
            <a:r>
              <a:rPr lang="pl-PL" i="1" dirty="0">
                <a:latin typeface="Book Antiqua" panose="02040602050305030304" pitchFamily="18" charset="0"/>
              </a:rPr>
              <a:t>a contrario </a:t>
            </a:r>
            <a:r>
              <a:rPr lang="pl-PL" dirty="0">
                <a:latin typeface="Book Antiqua" panose="02040602050305030304" pitchFamily="18" charset="0"/>
              </a:rPr>
              <a:t>z definicji nieruchomości. </a:t>
            </a:r>
          </a:p>
          <a:p>
            <a:r>
              <a:rPr lang="pl-PL" b="1" dirty="0">
                <a:latin typeface="Book Antiqua" panose="02040602050305030304" pitchFamily="18" charset="0"/>
              </a:rPr>
              <a:t>Art. 46. Definicja nieruchomości </a:t>
            </a:r>
          </a:p>
          <a:p>
            <a:r>
              <a:rPr lang="pl-PL" dirty="0">
                <a:latin typeface="Book Antiqua" panose="02040602050305030304" pitchFamily="18" charset="0"/>
              </a:rPr>
              <a:t>§ 1. Nieruchomościami są </a:t>
            </a: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  <a:t>części powierzchni ziemskiej stanowiące odrębny przedmiot własności (</a:t>
            </a:r>
            <a:r>
              <a:rPr lang="pl-PL" b="1" dirty="0">
                <a:solidFill>
                  <a:schemeClr val="tx2"/>
                </a:solidFill>
                <a:latin typeface="Book Antiqua" panose="02040602050305030304" pitchFamily="18" charset="0"/>
              </a:rPr>
              <a:t>grunty</a:t>
            </a: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  <a:t>)</a:t>
            </a:r>
            <a:r>
              <a:rPr lang="pl-PL" dirty="0">
                <a:latin typeface="Book Antiqua" panose="02040602050305030304" pitchFamily="18" charset="0"/>
              </a:rPr>
              <a:t>, jak również </a:t>
            </a:r>
            <a:r>
              <a:rPr lang="pl-PL" b="1" dirty="0">
                <a:solidFill>
                  <a:schemeClr val="tx2"/>
                </a:solidFill>
                <a:latin typeface="Book Antiqua" panose="02040602050305030304" pitchFamily="18" charset="0"/>
              </a:rPr>
              <a:t>budynki</a:t>
            </a: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  <a:t> </a:t>
            </a:r>
            <a:r>
              <a:rPr lang="pl-PL" b="1" u="sng" dirty="0">
                <a:solidFill>
                  <a:srgbClr val="FF0000"/>
                </a:solidFill>
                <a:latin typeface="Book Antiqua" panose="02040602050305030304" pitchFamily="18" charset="0"/>
              </a:rPr>
              <a:t>trwale</a:t>
            </a: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  <a:t> z gruntem związane</a:t>
            </a:r>
            <a:r>
              <a:rPr lang="pl-PL" dirty="0">
                <a:latin typeface="Book Antiqua" panose="02040602050305030304" pitchFamily="18" charset="0"/>
              </a:rPr>
              <a:t> lub </a:t>
            </a:r>
            <a:r>
              <a:rPr lang="pl-PL" b="1" dirty="0">
                <a:solidFill>
                  <a:schemeClr val="tx2"/>
                </a:solidFill>
                <a:latin typeface="Book Antiqua" panose="02040602050305030304" pitchFamily="18" charset="0"/>
              </a:rPr>
              <a:t>części</a:t>
            </a: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  <a:t> takich </a:t>
            </a:r>
            <a:r>
              <a:rPr lang="pl-PL" b="1" dirty="0">
                <a:solidFill>
                  <a:schemeClr val="tx2"/>
                </a:solidFill>
                <a:latin typeface="Book Antiqua" panose="02040602050305030304" pitchFamily="18" charset="0"/>
              </a:rPr>
              <a:t>budynków</a:t>
            </a:r>
            <a:r>
              <a:rPr lang="pl-PL" dirty="0">
                <a:latin typeface="Book Antiqua" panose="02040602050305030304" pitchFamily="18" charset="0"/>
              </a:rPr>
              <a:t>, jeżeli na mocy przepisów szczególnych stanowią odrębny od gruntu przedmiot własności.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85154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Prawna klasyfikacja rodzajów rzeczy</a:t>
            </a:r>
            <a:br>
              <a:rPr lang="pl-PL" dirty="0">
                <a:latin typeface="Book Antiqua" panose="02040602050305030304" pitchFamily="18" charset="0"/>
              </a:rPr>
            </a:br>
            <a:r>
              <a:rPr lang="pl-PL" dirty="0">
                <a:latin typeface="Book Antiqua" panose="02040602050305030304" pitchFamily="18" charset="0"/>
              </a:rPr>
              <a:t>-nieruchomości-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>
                <a:latin typeface="Book Antiqua" panose="02040602050305030304" pitchFamily="18" charset="0"/>
              </a:rPr>
              <a:t>Grunty – wyodrębnione części powierzchni ziemskiej</a:t>
            </a:r>
          </a:p>
          <a:p>
            <a:r>
              <a:rPr lang="pl-PL" dirty="0">
                <a:latin typeface="Book Antiqua" panose="02040602050305030304" pitchFamily="18" charset="0"/>
              </a:rPr>
              <a:t>Budynki – jeżeli </a:t>
            </a: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  <a:t>na mocy przepisów szczególnych </a:t>
            </a:r>
            <a:r>
              <a:rPr lang="pl-PL" dirty="0">
                <a:latin typeface="Book Antiqua" panose="02040602050305030304" pitchFamily="18" charset="0"/>
              </a:rPr>
              <a:t>stanowią odrębny od gruntu przedmiot własności</a:t>
            </a:r>
            <a:r>
              <a:rPr lang="pl-PL" sz="2200" dirty="0">
                <a:solidFill>
                  <a:schemeClr val="bg1">
                    <a:lumMod val="50000"/>
                  </a:schemeClr>
                </a:solidFill>
                <a:latin typeface="Book Antiqua" panose="02040602050305030304" pitchFamily="18" charset="0"/>
              </a:rPr>
              <a:t> (przykład – budynek wzniesiony przez użytkownika wieczystego na gruncie oddanym w użytkowanie wieczyste)</a:t>
            </a:r>
            <a:r>
              <a:rPr lang="pl-PL" sz="2200" dirty="0">
                <a:latin typeface="Book Antiqua" panose="02040602050305030304" pitchFamily="18" charset="0"/>
              </a:rPr>
              <a:t>; </a:t>
            </a:r>
            <a:r>
              <a:rPr lang="pl-PL" dirty="0">
                <a:latin typeface="Book Antiqua" panose="02040602050305030304" pitchFamily="18" charset="0"/>
              </a:rPr>
              <a:t>jeśli brak przepisów szczególnych, stanowią </a:t>
            </a:r>
            <a:r>
              <a:rPr lang="pl-PL" b="1" dirty="0">
                <a:latin typeface="Book Antiqua" panose="02040602050305030304" pitchFamily="18" charset="0"/>
              </a:rPr>
              <a:t>część składową </a:t>
            </a:r>
            <a:r>
              <a:rPr lang="pl-PL" dirty="0">
                <a:latin typeface="Book Antiqua" panose="02040602050305030304" pitchFamily="18" charset="0"/>
              </a:rPr>
              <a:t>nieruchomości (art. 48 </a:t>
            </a:r>
            <a:r>
              <a:rPr lang="pl-PL" dirty="0" err="1">
                <a:latin typeface="Book Antiqua" panose="02040602050305030304" pitchFamily="18" charset="0"/>
              </a:rPr>
              <a:t>kc</a:t>
            </a:r>
            <a:r>
              <a:rPr lang="pl-PL" dirty="0">
                <a:latin typeface="Book Antiqua" panose="02040602050305030304" pitchFamily="18" charset="0"/>
              </a:rPr>
              <a:t>)</a:t>
            </a:r>
          </a:p>
          <a:p>
            <a:r>
              <a:rPr lang="pl-PL" dirty="0">
                <a:latin typeface="Book Antiqua" panose="02040602050305030304" pitchFamily="18" charset="0"/>
              </a:rPr>
              <a:t>Nieruchomości lokalowe – ustawa o własności lokali </a:t>
            </a:r>
          </a:p>
        </p:txBody>
      </p:sp>
    </p:spTree>
    <p:extLst>
      <p:ext uri="{BB962C8B-B14F-4D97-AF65-F5344CB8AC3E}">
        <p14:creationId xmlns:p14="http://schemas.microsoft.com/office/powerpoint/2010/main" val="28814172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91544" y="47667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Prawna klasyfikacja rodzajów rzeczy</a:t>
            </a:r>
            <a:br>
              <a:rPr lang="pl-PL" dirty="0">
                <a:latin typeface="Book Antiqua" panose="02040602050305030304" pitchFamily="18" charset="0"/>
              </a:rPr>
            </a:br>
            <a:r>
              <a:rPr lang="pl-PL" dirty="0">
                <a:latin typeface="Book Antiqua" panose="02040602050305030304" pitchFamily="18" charset="0"/>
              </a:rPr>
              <a:t>-nieruchomości-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6359" y="1541539"/>
            <a:ext cx="10515600" cy="4351338"/>
          </a:xfrm>
        </p:spPr>
        <p:txBody>
          <a:bodyPr/>
          <a:lstStyle/>
          <a:p>
            <a:endParaRPr lang="pl-PL" dirty="0"/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Art. 46</a:t>
            </a:r>
            <a:r>
              <a:rPr lang="pl-PL" baseline="30000" dirty="0">
                <a:latin typeface="Book Antiqua" panose="02040602050305030304" pitchFamily="18" charset="0"/>
              </a:rPr>
              <a:t>1</a:t>
            </a:r>
            <a:r>
              <a:rPr lang="pl-PL" dirty="0">
                <a:latin typeface="Book Antiqua" panose="02040602050305030304" pitchFamily="18" charset="0"/>
              </a:rPr>
              <a:t>. Definicja nieruchomości rolnej</a:t>
            </a:r>
          </a:p>
          <a:p>
            <a:r>
              <a:rPr lang="pl-PL" dirty="0">
                <a:latin typeface="Book Antiqua" panose="02040602050305030304" pitchFamily="18" charset="0"/>
              </a:rPr>
              <a:t>Nieruchomościami rolnymi (</a:t>
            </a:r>
            <a:r>
              <a:rPr lang="pl-PL" b="1" dirty="0">
                <a:solidFill>
                  <a:schemeClr val="tx2"/>
                </a:solidFill>
                <a:latin typeface="Book Antiqua" panose="02040602050305030304" pitchFamily="18" charset="0"/>
              </a:rPr>
              <a:t>gruntami rolnymi</a:t>
            </a:r>
            <a:r>
              <a:rPr lang="pl-PL" dirty="0">
                <a:latin typeface="Book Antiqua" panose="02040602050305030304" pitchFamily="18" charset="0"/>
              </a:rPr>
              <a:t>) są </a:t>
            </a: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  <a:t>nieruchomości, które </a:t>
            </a:r>
            <a:r>
              <a:rPr lang="pl-PL" b="1" u="sng" dirty="0">
                <a:solidFill>
                  <a:srgbClr val="FF0000"/>
                </a:solidFill>
                <a:latin typeface="Book Antiqua" panose="02040602050305030304" pitchFamily="18" charset="0"/>
              </a:rPr>
              <a:t>są lub mogą być </a:t>
            </a: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  <a:t>wykorzystywane do prowadzenia działalności wytwórczej w rolnictwie</a:t>
            </a:r>
            <a:r>
              <a:rPr lang="pl-PL" dirty="0">
                <a:latin typeface="Book Antiqua" panose="02040602050305030304" pitchFamily="18" charset="0"/>
              </a:rPr>
              <a:t> w zakresie produkcji roślinnej i zwierzęcej, nie wyłączając produkcji ogrodniczej, sadowniczej i rybnej.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032070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Prawna klasyfikacja rodzajów rzeczy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>
                <a:latin typeface="Book Antiqua" panose="02040602050305030304" pitchFamily="18" charset="0"/>
              </a:rPr>
              <a:t>Rzeczy oznaczone co do tożsamości</a:t>
            </a:r>
            <a:r>
              <a:rPr lang="pl-PL" dirty="0">
                <a:latin typeface="Book Antiqua" panose="02040602050305030304" pitchFamily="18" charset="0"/>
                <a:sym typeface="Wingdings" pitchFamily="2" charset="2"/>
              </a:rPr>
              <a:t> oznaczenie rzeczy wg jej indywidualnych cech</a:t>
            </a:r>
            <a:endParaRPr lang="pl-PL" dirty="0">
              <a:latin typeface="Book Antiqua" panose="02040602050305030304" pitchFamily="18" charset="0"/>
            </a:endParaRPr>
          </a:p>
          <a:p>
            <a:r>
              <a:rPr lang="pl-PL" dirty="0">
                <a:latin typeface="Book Antiqua" panose="02040602050305030304" pitchFamily="18" charset="0"/>
              </a:rPr>
              <a:t>Rzeczy oznaczone co do gatunku </a:t>
            </a:r>
            <a:r>
              <a:rPr lang="pl-PL" dirty="0">
                <a:latin typeface="Book Antiqua" panose="02040602050305030304" pitchFamily="18" charset="0"/>
                <a:sym typeface="Wingdings" pitchFamily="2" charset="2"/>
              </a:rPr>
              <a:t> występują w obrocie w większej masie, są zamienne</a:t>
            </a:r>
            <a:endParaRPr lang="pl-PL" dirty="0">
              <a:latin typeface="Book Antiqua" panose="02040602050305030304" pitchFamily="18" charset="0"/>
            </a:endParaRPr>
          </a:p>
          <a:p>
            <a:pPr algn="ctr"/>
            <a:r>
              <a:rPr lang="pl-PL" dirty="0">
                <a:solidFill>
                  <a:srgbClr val="FF0000"/>
                </a:solidFill>
                <a:latin typeface="Book Antiqua" panose="02040602050305030304" pitchFamily="18" charset="0"/>
              </a:rPr>
              <a:t>Odrębny mechanizm przeniesienia własności!</a:t>
            </a:r>
          </a:p>
          <a:p>
            <a:pPr algn="just"/>
            <a:endParaRPr lang="pl-PL" dirty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algn="just"/>
            <a:r>
              <a:rPr lang="pl-PL" dirty="0">
                <a:latin typeface="Book Antiqua" panose="02040602050305030304" pitchFamily="18" charset="0"/>
              </a:rPr>
              <a:t> Art. 155 KC</a:t>
            </a:r>
          </a:p>
          <a:p>
            <a:pPr algn="just"/>
            <a:r>
              <a:rPr lang="pl-PL" dirty="0">
                <a:latin typeface="Book Antiqua" panose="02040602050305030304" pitchFamily="18" charset="0"/>
              </a:rPr>
              <a:t>§ 1. Umowa sprzedaży, zamiany, darowizny, przekazania nieruchomości lub inna </a:t>
            </a:r>
            <a:r>
              <a:rPr lang="pl-PL" b="1" dirty="0">
                <a:latin typeface="Book Antiqua" panose="02040602050305030304" pitchFamily="18" charset="0"/>
              </a:rPr>
              <a:t>umowa zobowiązująca do przeniesienia własności </a:t>
            </a: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  <a:t>rzeczy co do tożsamości oznaczonej </a:t>
            </a:r>
            <a:r>
              <a:rPr lang="pl-PL" b="1" dirty="0">
                <a:latin typeface="Book Antiqua" panose="02040602050305030304" pitchFamily="18" charset="0"/>
              </a:rPr>
              <a:t>przenosi własność na nabywcę</a:t>
            </a:r>
            <a:r>
              <a:rPr lang="pl-PL" dirty="0">
                <a:latin typeface="Book Antiqua" panose="02040602050305030304" pitchFamily="18" charset="0"/>
              </a:rPr>
              <a:t>, chyba że przepis szczególny stanowi inaczej albo że strony inaczej postanowiły.</a:t>
            </a:r>
          </a:p>
          <a:p>
            <a:pPr algn="just"/>
            <a:r>
              <a:rPr lang="pl-PL" dirty="0">
                <a:latin typeface="Book Antiqua" panose="02040602050305030304" pitchFamily="18" charset="0"/>
              </a:rPr>
              <a:t>§ 2. Jeżeli przedmiotem umowy zobowiązującej do przeniesienia własności są </a:t>
            </a: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  <a:t>rzeczy oznaczone tylko co do gatunku</a:t>
            </a:r>
            <a:r>
              <a:rPr lang="pl-PL" b="1" dirty="0">
                <a:latin typeface="Book Antiqua" panose="02040602050305030304" pitchFamily="18" charset="0"/>
              </a:rPr>
              <a:t>, do przeniesienia własności potrzebne jest przeniesienie posiadania rzeczy</a:t>
            </a:r>
            <a:r>
              <a:rPr lang="pl-PL" dirty="0">
                <a:latin typeface="Book Antiqua" panose="02040602050305030304" pitchFamily="18" charset="0"/>
              </a:rPr>
              <a:t>. To samo dotyczy wypadku, gdy przedmiotem umowy zobowiązującej do przeniesienia własności są rzeczy przyszłe.</a:t>
            </a:r>
          </a:p>
        </p:txBody>
      </p:sp>
    </p:spTree>
    <p:extLst>
      <p:ext uri="{BB962C8B-B14F-4D97-AF65-F5344CB8AC3E}">
        <p14:creationId xmlns:p14="http://schemas.microsoft.com/office/powerpoint/2010/main" val="17339022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Prawna</a:t>
            </a:r>
            <a:r>
              <a:rPr lang="pl-PL" dirty="0"/>
              <a:t> </a:t>
            </a:r>
            <a:r>
              <a:rPr lang="pl-PL" dirty="0">
                <a:latin typeface="Book Antiqua" panose="02040602050305030304" pitchFamily="18" charset="0"/>
              </a:rPr>
              <a:t>klasyfikacja rodzajów rzeczy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latin typeface="Book Antiqua" panose="02040602050305030304" pitchFamily="18" charset="0"/>
              </a:rPr>
              <a:t>Rzeczy podzielne</a:t>
            </a:r>
          </a:p>
          <a:p>
            <a:r>
              <a:rPr lang="pl-PL" dirty="0">
                <a:latin typeface="Book Antiqua" panose="02040602050305030304" pitchFamily="18" charset="0"/>
              </a:rPr>
              <a:t>Rzeczy niepodzielne</a:t>
            </a:r>
          </a:p>
          <a:p>
            <a:r>
              <a:rPr lang="pl-PL" dirty="0">
                <a:latin typeface="Book Antiqua" panose="02040602050305030304" pitchFamily="18" charset="0"/>
              </a:rPr>
              <a:t>Czy da się rzecz podzielić bez  istotnej zmiany samego przedmiotu lub jego wartości?</a:t>
            </a:r>
          </a:p>
        </p:txBody>
      </p:sp>
    </p:spTree>
    <p:extLst>
      <p:ext uri="{BB962C8B-B14F-4D97-AF65-F5344CB8AC3E}">
        <p14:creationId xmlns:p14="http://schemas.microsoft.com/office/powerpoint/2010/main" val="31530105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Prawna klasyfikacja rodzajów rzeczy</a:t>
            </a:r>
            <a:br>
              <a:rPr lang="pl-PL" dirty="0">
                <a:latin typeface="Book Antiqua" panose="02040602050305030304" pitchFamily="18" charset="0"/>
              </a:rPr>
            </a:br>
            <a:r>
              <a:rPr lang="pl-PL" dirty="0">
                <a:latin typeface="Book Antiqua" panose="02040602050305030304" pitchFamily="18" charset="0"/>
              </a:rPr>
              <a:t>-podsumowanie-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latin typeface="Book Antiqua" panose="02040602050305030304" pitchFamily="18" charset="0"/>
              </a:rPr>
              <a:t>1. rzeczy występujące w obrocie, rzeczy ograniczone w obrocie, rzeczy poza obrotem</a:t>
            </a:r>
          </a:p>
          <a:p>
            <a:r>
              <a:rPr lang="pl-PL" dirty="0">
                <a:latin typeface="Book Antiqua" panose="02040602050305030304" pitchFamily="18" charset="0"/>
              </a:rPr>
              <a:t>2. rzeczy ruchome i nieruchomości</a:t>
            </a:r>
          </a:p>
          <a:p>
            <a:r>
              <a:rPr lang="pl-PL" dirty="0">
                <a:latin typeface="Book Antiqua" panose="02040602050305030304" pitchFamily="18" charset="0"/>
              </a:rPr>
              <a:t>3. rzeczy oznaczone co do tożsamości i co do gatunku</a:t>
            </a:r>
          </a:p>
          <a:p>
            <a:r>
              <a:rPr lang="pl-PL" dirty="0">
                <a:latin typeface="Book Antiqua" panose="02040602050305030304" pitchFamily="18" charset="0"/>
              </a:rPr>
              <a:t>4. rzeczy podzielne i niepodzielne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002267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Czy zwierzęta są rzeczami?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  <a:t>DEREIFIKACJA </a:t>
            </a:r>
            <a:r>
              <a:rPr lang="pl-PL" b="1" dirty="0">
                <a:latin typeface="Book Antiqua" panose="02040602050305030304" pitchFamily="18" charset="0"/>
              </a:rPr>
              <a:t>– </a:t>
            </a:r>
            <a:r>
              <a:rPr lang="pl-PL" dirty="0">
                <a:latin typeface="Book Antiqua" panose="02040602050305030304" pitchFamily="18" charset="0"/>
              </a:rPr>
              <a:t>zwierzęta nie są rzeczami, choć stosujemy do nich odpowiednio przepisy dotyczące rzeczy.</a:t>
            </a:r>
          </a:p>
          <a:p>
            <a:r>
              <a:rPr lang="pl-PL" b="1" dirty="0">
                <a:latin typeface="Book Antiqua" panose="02040602050305030304" pitchFamily="18" charset="0"/>
              </a:rPr>
              <a:t> </a:t>
            </a:r>
            <a:r>
              <a:rPr lang="pl-PL" dirty="0">
                <a:latin typeface="Book Antiqua" panose="02040602050305030304" pitchFamily="18" charset="0"/>
              </a:rPr>
              <a:t>art. 1 ust. 1 ustawy o ochronie zwierząt </a:t>
            </a:r>
            <a:r>
              <a:rPr lang="pl-PL" dirty="0">
                <a:latin typeface="Book Antiqua" panose="02040602050305030304" pitchFamily="18" charset="0"/>
                <a:sym typeface="Wingdings" panose="05000000000000000000" pitchFamily="2" charset="2"/>
              </a:rPr>
              <a:t></a:t>
            </a:r>
            <a:r>
              <a:rPr lang="pl-PL" dirty="0">
                <a:latin typeface="Book Antiqua" panose="02040602050305030304" pitchFamily="18" charset="0"/>
              </a:rPr>
              <a:t>zwierzę jako istota żyjąca, zdolna do odczuwania cierpienia, nie jest rzeczą, a człowiek jest mu winien poszanowanie, ochronę i opiekę.</a:t>
            </a:r>
          </a:p>
        </p:txBody>
      </p:sp>
    </p:spTree>
    <p:extLst>
      <p:ext uri="{BB962C8B-B14F-4D97-AF65-F5344CB8AC3E}">
        <p14:creationId xmlns:p14="http://schemas.microsoft.com/office/powerpoint/2010/main" val="39111210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2109EE-C3EC-4054-A9FC-2E742C924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Czy pieniądze są rzeczami?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2B32CB-22AE-43CA-AE7C-8BDACE5A9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l-PL" dirty="0">
                <a:latin typeface="Book Antiqua" panose="02040602050305030304" pitchFamily="18" charset="0"/>
              </a:rPr>
              <a:t>pieniądze pełnią swoją rolę w obrocie wyniku przyznanej przez państwo </a:t>
            </a:r>
            <a:r>
              <a:rPr lang="pl-PL" b="1" dirty="0">
                <a:latin typeface="Book Antiqua" panose="02040602050305030304" pitchFamily="18" charset="0"/>
              </a:rPr>
              <a:t>mocy umarzania zobowiązań pieniężnych</a:t>
            </a:r>
            <a:r>
              <a:rPr lang="pl-PL" dirty="0">
                <a:latin typeface="Book Antiqua" panose="02040602050305030304" pitchFamily="18" charset="0"/>
              </a:rPr>
              <a:t>,</a:t>
            </a:r>
          </a:p>
          <a:p>
            <a:r>
              <a:rPr lang="pl-PL" dirty="0">
                <a:latin typeface="Book Antiqua" panose="02040602050305030304" pitchFamily="18" charset="0"/>
              </a:rPr>
              <a:t>rzeczami sensu stricto, z reguły oznaczonymi co do tożsamości, są </a:t>
            </a:r>
            <a:r>
              <a:rPr lang="pl-PL" b="1" dirty="0">
                <a:latin typeface="Book Antiqua" panose="02040602050305030304" pitchFamily="18" charset="0"/>
              </a:rPr>
              <a:t>numizmaty</a:t>
            </a:r>
            <a:r>
              <a:rPr lang="pl-PL" dirty="0">
                <a:latin typeface="Book Antiqua" panose="02040602050305030304" pitchFamily="18" charset="0"/>
              </a:rPr>
              <a:t> </a:t>
            </a:r>
          </a:p>
          <a:p>
            <a:r>
              <a:rPr lang="pl-PL" dirty="0">
                <a:latin typeface="Book Antiqua" panose="02040602050305030304" pitchFamily="18" charset="0"/>
              </a:rPr>
              <a:t>zasada nominalizmu pieniężnego </a:t>
            </a:r>
          </a:p>
          <a:p>
            <a:r>
              <a:rPr lang="pl-PL" dirty="0">
                <a:latin typeface="Book Antiqua" panose="02040602050305030304" pitchFamily="18" charset="0"/>
              </a:rPr>
              <a:t>art. 358</a:t>
            </a:r>
            <a:r>
              <a:rPr lang="pl-PL" baseline="30000" dirty="0">
                <a:latin typeface="Book Antiqua" panose="02040602050305030304" pitchFamily="18" charset="0"/>
              </a:rPr>
              <a:t>1</a:t>
            </a:r>
            <a:r>
              <a:rPr lang="pl-PL" dirty="0">
                <a:latin typeface="Book Antiqua" panose="02040602050305030304" pitchFamily="18" charset="0"/>
              </a:rPr>
              <a:t> KC: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§ 1. </a:t>
            </a:r>
            <a:r>
              <a:rPr lang="pl-PL" b="1" dirty="0">
                <a:latin typeface="Book Antiqua" panose="02040602050305030304" pitchFamily="18" charset="0"/>
              </a:rPr>
              <a:t>Jeżeli przedmiotem zobowiązania od chwili jego powstania jest suma pieniężna, spełnienie świadczenia następuje przez zapłatę sumy nominalnej</a:t>
            </a:r>
            <a:r>
              <a:rPr lang="pl-PL" dirty="0">
                <a:latin typeface="Book Antiqua" panose="02040602050305030304" pitchFamily="18" charset="0"/>
              </a:rPr>
              <a:t>, chyba że przepisy szczególne stanowią inaczej.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§ 2. Strony mogą zastrzec w umowie, że wysokość świadczenia pieniężnego zostanie ustalona według innego niż pieniądz miernika wartości.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§ 3. W razie istotnej zmiany siły nabywczej pieniądza po powstaniu zobowiązania, sąd może po rozważeniu interesów stron, zgodnie z zasadami współżycia społecznego, zmienić wysokość lub sposób spełnienia świadczenia pieniężnego, chociażby były ustalone w orzeczeniu lub umowie.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§ 4. Z żądaniem zmiany wysokości lub sposobu spełnienia świadczenia pieniężnego nie może wystąpić strona prowadząca przedsiębiorstwo, jeżeli świadczenie pozostaje w związku z prowadzeniem tego przedsiębiorstwa.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§ 5. Przepisy § 2 i 3 nie uchybiają przepisom regulującym wysokość cen i innych świadczeń pieniężnych.</a:t>
            </a:r>
          </a:p>
          <a:p>
            <a:endParaRPr lang="pl-PL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375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B014A9-7629-49A9-BD52-BC265667BF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3750" y="476251"/>
            <a:ext cx="7772400" cy="1470025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pl-PL" b="1" cap="small" dirty="0">
                <a:latin typeface="Book Antiqua" panose="02040602050305030304" pitchFamily="18" charset="0"/>
                <a:cs typeface="Times New Roman" pitchFamily="18" charset="0"/>
              </a:rPr>
              <a:t>Stosunek prawny</a:t>
            </a:r>
            <a:br>
              <a:rPr lang="pl-PL" cap="small" dirty="0">
                <a:latin typeface="Times New Roman" pitchFamily="18" charset="0"/>
                <a:cs typeface="Times New Roman" pitchFamily="18" charset="0"/>
              </a:rPr>
            </a:br>
            <a:endParaRPr lang="pl-PL" cap="sm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3" name="Podtytuł 2">
            <a:extLst>
              <a:ext uri="{FF2B5EF4-FFF2-40B4-BE49-F238E27FC236}">
                <a16:creationId xmlns:a16="http://schemas.microsoft.com/office/drawing/2014/main" id="{5A23FC7D-8F86-4F8C-950A-1E8B42C916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9850" y="1412874"/>
            <a:ext cx="9206822" cy="4819249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 sz="3500" dirty="0">
                <a:latin typeface="Book Antiqua" panose="02040602050305030304" pitchFamily="18" charset="0"/>
                <a:cs typeface="Times New Roman" panose="02020603050405020304" pitchFamily="18" charset="0"/>
              </a:rPr>
              <a:t>Relacja między dwoma </a:t>
            </a:r>
            <a:r>
              <a:rPr lang="pl-PL" altLang="pl-PL" sz="3500" dirty="0">
                <a:solidFill>
                  <a:schemeClr val="bg1">
                    <a:lumMod val="50000"/>
                  </a:schemeClr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(lub więcej) </a:t>
            </a:r>
            <a:r>
              <a:rPr lang="pl-PL" altLang="pl-PL" sz="3500" dirty="0">
                <a:latin typeface="Book Antiqua" panose="02040602050305030304" pitchFamily="18" charset="0"/>
                <a:cs typeface="Times New Roman" panose="02020603050405020304" pitchFamily="18" charset="0"/>
              </a:rPr>
              <a:t>podmiotami, istniejąca ze względu na obowiązywanie normy prawnej, która wyznacza jednemu podmiotowi </a:t>
            </a:r>
            <a:br>
              <a:rPr lang="pl-PL" altLang="pl-PL" sz="3500" dirty="0">
                <a:latin typeface="Book Antiqua" panose="02040602050305030304" pitchFamily="18" charset="0"/>
                <a:cs typeface="Times New Roman" panose="02020603050405020304" pitchFamily="18" charset="0"/>
              </a:rPr>
            </a:br>
            <a:r>
              <a:rPr lang="pl-PL" altLang="pl-PL" sz="3500" dirty="0">
                <a:solidFill>
                  <a:schemeClr val="bg1">
                    <a:lumMod val="50000"/>
                  </a:schemeClr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(lub podmiotom) </a:t>
            </a:r>
            <a:r>
              <a:rPr lang="pl-PL" altLang="pl-PL" sz="3500" b="1" dirty="0">
                <a:latin typeface="Book Antiqua" panose="02040602050305030304" pitchFamily="18" charset="0"/>
                <a:cs typeface="Times New Roman" panose="02020603050405020304" pitchFamily="18" charset="0"/>
              </a:rPr>
              <a:t>określone zachowanie</a:t>
            </a:r>
            <a:r>
              <a:rPr lang="pl-PL" altLang="pl-PL" sz="3500" dirty="0">
                <a:latin typeface="Book Antiqua" panose="02040602050305030304" pitchFamily="18" charset="0"/>
                <a:cs typeface="Times New Roman" panose="02020603050405020304" pitchFamily="18" charset="0"/>
              </a:rPr>
              <a:t> względem drugiego podmiotu </a:t>
            </a:r>
            <a:br>
              <a:rPr lang="pl-PL" altLang="pl-PL" sz="3500" dirty="0">
                <a:latin typeface="Book Antiqua" panose="02040602050305030304" pitchFamily="18" charset="0"/>
                <a:cs typeface="Times New Roman" panose="02020603050405020304" pitchFamily="18" charset="0"/>
              </a:rPr>
            </a:br>
            <a:r>
              <a:rPr lang="pl-PL" altLang="pl-PL" sz="3500" dirty="0">
                <a:solidFill>
                  <a:schemeClr val="bg1">
                    <a:lumMod val="50000"/>
                  </a:schemeClr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(lub podmiotom)</a:t>
            </a:r>
            <a:r>
              <a:rPr lang="pl-PL" altLang="pl-PL" sz="3500" dirty="0">
                <a:latin typeface="Book Antiqua" panose="0204060205030503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22E27F-7F56-4553-80DE-15D101B74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Papiery wartościowe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59414E4-0ABD-41F3-ACA5-78A18ED18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latin typeface="Book Antiqua" panose="02040602050305030304" pitchFamily="18" charset="0"/>
              </a:rPr>
              <a:t>Papier wartościowy – dokument dłużny (stwierdzający istnienie stosunku prawnego), opiewający na wierzytelność lub inne prawo podmiotowe, którego przedłożenie osobie zobowiązanej jest niezbędne do zrealizowania uprawnień.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87304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>
                <a:latin typeface="Book Antiqua" panose="02040602050305030304" pitchFamily="18" charset="0"/>
              </a:rPr>
              <a:t>Części składowe </a:t>
            </a:r>
            <a:r>
              <a:rPr lang="pl-PL" dirty="0">
                <a:latin typeface="Book Antiqua" panose="02040602050305030304" pitchFamily="18" charset="0"/>
              </a:rPr>
              <a:t>rzeczy i przynależności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Części składowe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 połączenie w sensie fizycznym, na tyle mocne, że odłączenie spowodowałoby zasadnicze zmiany bądź to dla całości, bądź dla części przedmiotu odłączanego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 przedmioty połączone z rzeczą tylko dla przemijającego użytku nie stanowią części składowych!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>
                <a:latin typeface="Book Antiqua" panose="02040602050305030304" pitchFamily="18" charset="0"/>
              </a:rPr>
              <a:t>Nie może być odrębnym przedmiotem własności ani innych praw rzeczowych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297229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47528" y="40466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>
                <a:latin typeface="Book Antiqua" panose="02040602050305030304" pitchFamily="18" charset="0"/>
              </a:rPr>
              <a:t>Części składowe </a:t>
            </a:r>
            <a:r>
              <a:rPr lang="pl-PL" dirty="0">
                <a:latin typeface="Book Antiqua" panose="02040602050305030304" pitchFamily="18" charset="0"/>
              </a:rPr>
              <a:t>rzeczy i przynależności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>
              <a:latin typeface="Book Antiqua" panose="02040602050305030304" pitchFamily="18" charset="0"/>
            </a:endParaRPr>
          </a:p>
          <a:p>
            <a:r>
              <a:rPr lang="pl-PL" dirty="0">
                <a:latin typeface="Book Antiqua" panose="02040602050305030304" pitchFamily="18" charset="0"/>
              </a:rPr>
              <a:t>Art. 48 KC </a:t>
            </a:r>
          </a:p>
          <a:p>
            <a:r>
              <a:rPr lang="pl-PL" dirty="0">
                <a:latin typeface="Book Antiqua" panose="02040602050305030304" pitchFamily="18" charset="0"/>
              </a:rPr>
              <a:t>Z zastrzeżeniem wyjątków w ustawie przewidzianych, do części składowych gruntu należą w szczególności </a:t>
            </a:r>
            <a:r>
              <a:rPr lang="pl-PL" b="1" dirty="0">
                <a:latin typeface="Book Antiqua" panose="02040602050305030304" pitchFamily="18" charset="0"/>
              </a:rPr>
              <a:t>budynki i inne urządzenia trwale z gruntem związane, jak również drzewa i inne rośliny od chwili zasadzenia lub zasiania</a:t>
            </a:r>
            <a:r>
              <a:rPr lang="pl-PL" dirty="0">
                <a:latin typeface="Book Antiqua" panose="02040602050305030304" pitchFamily="18" charset="0"/>
              </a:rPr>
              <a:t>.</a:t>
            </a:r>
          </a:p>
          <a:p>
            <a:r>
              <a:rPr lang="pl-PL" dirty="0">
                <a:latin typeface="Book Antiqua" panose="02040602050305030304" pitchFamily="18" charset="0"/>
              </a:rPr>
              <a:t>Art. 50. Prawa częściami składowymi gruntu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Za części składowe nieruchomości uważa się </a:t>
            </a:r>
            <a:r>
              <a:rPr lang="pl-PL" b="1" dirty="0">
                <a:latin typeface="Book Antiqua" panose="02040602050305030304" pitchFamily="18" charset="0"/>
              </a:rPr>
              <a:t>także </a:t>
            </a: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  <a:t>prawa</a:t>
            </a:r>
            <a:r>
              <a:rPr lang="pl-PL" b="1" dirty="0">
                <a:latin typeface="Book Antiqua" panose="02040602050305030304" pitchFamily="18" charset="0"/>
              </a:rPr>
              <a:t> związane z jej własnością</a:t>
            </a:r>
            <a:r>
              <a:rPr lang="pl-PL" dirty="0">
                <a:latin typeface="Book Antiqua" panose="02040602050305030304" pitchFamily="18" charset="0"/>
              </a:rPr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258675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E8B3F4-BB43-4665-B2B2-9196B2E05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latin typeface="Book Antiqua" panose="02040602050305030304" pitchFamily="18" charset="0"/>
              </a:rPr>
              <a:t>Części składowe </a:t>
            </a:r>
            <a:r>
              <a:rPr lang="pl-PL" dirty="0">
                <a:latin typeface="Book Antiqua" panose="02040602050305030304" pitchFamily="18" charset="0"/>
              </a:rPr>
              <a:t>rzeczy i przynależności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A72E65-407D-4DA8-B1E9-659F6007D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pl-PL" dirty="0"/>
          </a:p>
          <a:p>
            <a:r>
              <a:rPr lang="pl-PL" dirty="0">
                <a:latin typeface="Book Antiqua" panose="02040602050305030304" pitchFamily="18" charset="0"/>
              </a:rPr>
              <a:t>Art. 48 KC </a:t>
            </a:r>
          </a:p>
          <a:p>
            <a:pPr marL="0" indent="0">
              <a:buNone/>
            </a:pP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  <a:t>Z zastrzeżeniem wyjątków w ustawie przewidzianych</a:t>
            </a:r>
            <a:r>
              <a:rPr lang="pl-PL" dirty="0">
                <a:latin typeface="Book Antiqua" panose="02040602050305030304" pitchFamily="18" charset="0"/>
              </a:rPr>
              <a:t>, do części składowych gruntu należą w szczególności </a:t>
            </a: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  <a:t>budynki</a:t>
            </a:r>
            <a:r>
              <a:rPr lang="pl-PL" b="1" dirty="0">
                <a:latin typeface="Book Antiqua" panose="02040602050305030304" pitchFamily="18" charset="0"/>
              </a:rPr>
              <a:t> i inne urządzenia trwale z gruntem związane, jak również drzewa i inne rośliny od chwili zasadzenia lub zasiania</a:t>
            </a:r>
            <a:r>
              <a:rPr lang="pl-PL" dirty="0">
                <a:latin typeface="Book Antiqua" panose="02040602050305030304" pitchFamily="18" charset="0"/>
              </a:rPr>
              <a:t>.</a:t>
            </a:r>
          </a:p>
          <a:p>
            <a:r>
              <a:rPr lang="pl-PL" dirty="0">
                <a:latin typeface="Book Antiqua" panose="02040602050305030304" pitchFamily="18" charset="0"/>
              </a:rPr>
              <a:t>Art. 49 KC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§ 1. Urządzenia służące do doprowadzania lub odprowadzania płynów, pary, gazu, energii elektrycznej oraz inne urządzenia podobne </a:t>
            </a: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  <a:t>nie</a:t>
            </a:r>
            <a:r>
              <a:rPr lang="pl-PL" b="1" dirty="0">
                <a:latin typeface="Book Antiqua" panose="02040602050305030304" pitchFamily="18" charset="0"/>
              </a:rPr>
              <a:t> należą do części składowych nieruchomości, </a:t>
            </a: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  <a:t>jeżeli wchodzą w skład przedsiębiorstwa</a:t>
            </a:r>
            <a:r>
              <a:rPr lang="pl-PL" dirty="0">
                <a:solidFill>
                  <a:srgbClr val="FF0000"/>
                </a:solidFill>
                <a:latin typeface="Book Antiqua" panose="02040602050305030304" pitchFamily="18" charset="0"/>
              </a:rPr>
              <a:t>.</a:t>
            </a:r>
          </a:p>
          <a:p>
            <a:r>
              <a:rPr lang="pl-PL" dirty="0">
                <a:latin typeface="Book Antiqua" panose="02040602050305030304" pitchFamily="18" charset="0"/>
              </a:rPr>
              <a:t> odrębna własność budynków: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latin typeface="Book Antiqua" panose="02040602050305030304" pitchFamily="18" charset="0"/>
              </a:rPr>
              <a:t>budynki wzniesione lub nabyte przez użytkownika wieczystego (art. 235 § 1 KC),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latin typeface="Book Antiqua" panose="02040602050305030304" pitchFamily="18" charset="0"/>
              </a:rPr>
              <a:t>budynki przekazane lub wzniesione przez rolniczą spółdzielnię produkcyjną na gruncie Skarbu Państwa (art. 272 § 1 i 2 KC)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>
                <a:latin typeface="Book Antiqua" panose="02040602050305030304" pitchFamily="18" charset="0"/>
              </a:rPr>
              <a:t>budynki wzniesione przez rolniczą spółdzielnię produkcyjną na gruncie stanowiącym wkład gruntowy członka spółdzielni (art. 279 § 1 KC). Dodajmy, że w tych przypadkach budynki stanowią odrębną nieruchomość.</a:t>
            </a:r>
          </a:p>
          <a:p>
            <a:pPr>
              <a:buFont typeface="Wingdings" panose="05000000000000000000" pitchFamily="2" charset="2"/>
              <a:buChar char="ü"/>
            </a:pPr>
            <a:endParaRPr lang="pl-PL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7908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Części składowe rzeczy i </a:t>
            </a:r>
            <a:r>
              <a:rPr lang="pl-PL" b="1" dirty="0">
                <a:latin typeface="Book Antiqua" panose="02040602050305030304" pitchFamily="18" charset="0"/>
              </a:rPr>
              <a:t>przynależności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>
                <a:latin typeface="Book Antiqua" panose="02040602050305030304" pitchFamily="18" charset="0"/>
              </a:rPr>
              <a:t>Przynależnościami są </a:t>
            </a:r>
            <a:r>
              <a:rPr lang="pl-PL" b="1" dirty="0">
                <a:latin typeface="Book Antiqua" panose="02040602050305030304" pitchFamily="18" charset="0"/>
              </a:rPr>
              <a:t>rzeczy ruchome </a:t>
            </a:r>
            <a:r>
              <a:rPr lang="pl-PL" dirty="0">
                <a:latin typeface="Book Antiqua" panose="02040602050305030304" pitchFamily="18" charset="0"/>
              </a:rPr>
              <a:t>potrzebne do korzystania z innej rzeczy (rzeczy głównej) zgodnie z jej przeznaczeniem, jeżeli pozostają z nią </a:t>
            </a:r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  <a:t>w faktycznym związku</a:t>
            </a:r>
            <a:r>
              <a:rPr lang="pl-PL" dirty="0">
                <a:latin typeface="Book Antiqua" panose="02040602050305030304" pitchFamily="18" charset="0"/>
              </a:rPr>
              <a:t> odpowiadającym temu celowi.</a:t>
            </a:r>
          </a:p>
          <a:p>
            <a:r>
              <a:rPr lang="pl-PL" b="1" dirty="0">
                <a:solidFill>
                  <a:srgbClr val="FF0000"/>
                </a:solidFill>
                <a:latin typeface="Book Antiqua" panose="02040602050305030304" pitchFamily="18" charset="0"/>
              </a:rPr>
              <a:t>Nie</a:t>
            </a:r>
            <a:r>
              <a:rPr lang="pl-PL" dirty="0">
                <a:solidFill>
                  <a:srgbClr val="FF0000"/>
                </a:solidFill>
                <a:latin typeface="Book Antiqua" panose="02040602050305030304" pitchFamily="18" charset="0"/>
              </a:rPr>
              <a:t> </a:t>
            </a:r>
            <a:r>
              <a:rPr lang="pl-PL" dirty="0">
                <a:latin typeface="Book Antiqua" panose="02040602050305030304" pitchFamily="18" charset="0"/>
              </a:rPr>
              <a:t>może być przynależnością </a:t>
            </a:r>
            <a:r>
              <a:rPr lang="pl-PL" dirty="0">
                <a:solidFill>
                  <a:srgbClr val="FF0000"/>
                </a:solidFill>
                <a:latin typeface="Book Antiqua" panose="02040602050305030304" pitchFamily="18" charset="0"/>
              </a:rPr>
              <a:t>rzecz nie należąca do właściciela rzeczy głównej.</a:t>
            </a:r>
          </a:p>
          <a:p>
            <a:r>
              <a:rPr lang="pl-PL" dirty="0">
                <a:latin typeface="Book Antiqua" panose="02040602050305030304" pitchFamily="18" charset="0"/>
              </a:rPr>
              <a:t>Przynależność nie traci tego charakteru przez przemijające pozbawienie jej faktycznego związku z rzeczą główną.</a:t>
            </a:r>
          </a:p>
          <a:p>
            <a:r>
              <a:rPr lang="pl-PL" dirty="0">
                <a:latin typeface="Book Antiqua" panose="02040602050305030304" pitchFamily="18" charset="0"/>
              </a:rPr>
              <a:t>Czynność prawna mająca za przedmiot rzecz główną odnosi skutek także względem przynależności, chyba że co innego wynika z treści czynności albo z przepisów szczególnych.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377591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Pożytki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>
                <a:latin typeface="Book Antiqua" panose="02040602050305030304" pitchFamily="18" charset="0"/>
              </a:rPr>
              <a:t>Naturalne</a:t>
            </a:r>
          </a:p>
          <a:p>
            <a:r>
              <a:rPr lang="pl-PL" dirty="0">
                <a:latin typeface="Book Antiqua" panose="02040602050305030304" pitchFamily="18" charset="0"/>
              </a:rPr>
              <a:t>Cywilne </a:t>
            </a:r>
          </a:p>
          <a:p>
            <a:r>
              <a:rPr lang="pl-PL" dirty="0">
                <a:latin typeface="Book Antiqua" panose="02040602050305030304" pitchFamily="18" charset="0"/>
              </a:rPr>
              <a:t>Pożytki praw</a:t>
            </a:r>
          </a:p>
          <a:p>
            <a:r>
              <a:rPr lang="pl-PL" b="1" dirty="0">
                <a:latin typeface="Book Antiqua" panose="02040602050305030304" pitchFamily="18" charset="0"/>
              </a:rPr>
              <a:t>Pożytkami naturalnymi </a:t>
            </a:r>
            <a:r>
              <a:rPr lang="pl-PL" dirty="0">
                <a:latin typeface="Book Antiqua" panose="02040602050305030304" pitchFamily="18" charset="0"/>
              </a:rPr>
              <a:t>rzeczy są jej płody i inne odłączone od niej części składowe, o ile według zasad prawidłowej gospodarki stanowią normalny dochód z rzeczy.</a:t>
            </a:r>
          </a:p>
          <a:p>
            <a:r>
              <a:rPr lang="pl-PL" b="1" dirty="0">
                <a:latin typeface="Book Antiqua" panose="02040602050305030304" pitchFamily="18" charset="0"/>
              </a:rPr>
              <a:t>Pożytkami cywilnymi </a:t>
            </a:r>
            <a:r>
              <a:rPr lang="pl-PL" dirty="0">
                <a:latin typeface="Book Antiqua" panose="02040602050305030304" pitchFamily="18" charset="0"/>
              </a:rPr>
              <a:t>rzeczy są dochody, które rzecz przynosi na podstawie stosunku prawnego.</a:t>
            </a:r>
          </a:p>
          <a:p>
            <a:r>
              <a:rPr lang="pl-PL" b="1" dirty="0">
                <a:latin typeface="Book Antiqua" panose="02040602050305030304" pitchFamily="18" charset="0"/>
              </a:rPr>
              <a:t>Pożytkami prawa </a:t>
            </a:r>
            <a:r>
              <a:rPr lang="pl-PL" dirty="0">
                <a:latin typeface="Book Antiqua" panose="02040602050305030304" pitchFamily="18" charset="0"/>
              </a:rPr>
              <a:t>są dochody, które prawo to przynosi zgodnie ze swym społeczno-gospodarczym przeznaczeniem. </a:t>
            </a:r>
          </a:p>
          <a:p>
            <a:endParaRPr lang="pl-PL" dirty="0"/>
          </a:p>
        </p:txBody>
      </p:sp>
      <p:sp>
        <p:nvSpPr>
          <p:cNvPr id="4" name="Nawias klamrowy zamykający 3"/>
          <p:cNvSpPr/>
          <p:nvPr/>
        </p:nvSpPr>
        <p:spPr>
          <a:xfrm>
            <a:off x="4151784" y="1700809"/>
            <a:ext cx="1008112" cy="70704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5503948" y="186966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Pożytki rzeczy</a:t>
            </a:r>
          </a:p>
        </p:txBody>
      </p:sp>
    </p:spTree>
    <p:extLst>
      <p:ext uri="{BB962C8B-B14F-4D97-AF65-F5344CB8AC3E}">
        <p14:creationId xmlns:p14="http://schemas.microsoft.com/office/powerpoint/2010/main" val="24994418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przedsiębiorstwo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latin typeface="Book Antiqua" panose="02040602050305030304" pitchFamily="18" charset="0"/>
              </a:rPr>
              <a:t>Zespół składników materialnych i niematerialnych, przeznaczonych do prowadzenia działalności gospodarczej.</a:t>
            </a:r>
          </a:p>
          <a:p>
            <a:r>
              <a:rPr lang="pl-PL" dirty="0">
                <a:latin typeface="Book Antiqua" panose="02040602050305030304" pitchFamily="18" charset="0"/>
              </a:rPr>
              <a:t>Czynność prawna mająca za przedmiot przedsiębiorstwo obejmuje </a:t>
            </a:r>
            <a:r>
              <a:rPr lang="pl-PL" b="1" dirty="0">
                <a:latin typeface="Book Antiqua" panose="02040602050305030304" pitchFamily="18" charset="0"/>
              </a:rPr>
              <a:t>wszystko, co wchodzi w skład przedsiębiorstwa</a:t>
            </a:r>
            <a:r>
              <a:rPr lang="pl-PL" dirty="0">
                <a:latin typeface="Book Antiqua" panose="02040602050305030304" pitchFamily="18" charset="0"/>
              </a:rPr>
              <a:t>, chyba że co innego wynika z treści czynności prawnej albo z przepisów szczególnych. </a:t>
            </a:r>
          </a:p>
        </p:txBody>
      </p:sp>
    </p:spTree>
    <p:extLst>
      <p:ext uri="{BB962C8B-B14F-4D97-AF65-F5344CB8AC3E}">
        <p14:creationId xmlns:p14="http://schemas.microsoft.com/office/powerpoint/2010/main" val="22697401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Gospodarstwo rolne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dirty="0">
                <a:latin typeface="Book Antiqua" panose="02040602050305030304" pitchFamily="18" charset="0"/>
              </a:rPr>
              <a:t>Art. 55</a:t>
            </a:r>
            <a:r>
              <a:rPr lang="pl-PL" baseline="30000" dirty="0">
                <a:latin typeface="Book Antiqua" panose="02040602050305030304" pitchFamily="18" charset="0"/>
              </a:rPr>
              <a:t>3 </a:t>
            </a:r>
            <a:r>
              <a:rPr lang="pl-PL" dirty="0">
                <a:latin typeface="Book Antiqua" panose="02040602050305030304" pitchFamily="18" charset="0"/>
              </a:rPr>
              <a:t>KC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Za gospodarstwo rolne uważa się </a:t>
            </a:r>
            <a:r>
              <a:rPr lang="pl-PL" b="1" dirty="0">
                <a:latin typeface="Book Antiqua" panose="02040602050305030304" pitchFamily="18" charset="0"/>
              </a:rPr>
              <a:t>grunty rolne </a:t>
            </a:r>
            <a:r>
              <a:rPr lang="pl-PL" dirty="0">
                <a:latin typeface="Book Antiqua" panose="02040602050305030304" pitchFamily="18" charset="0"/>
              </a:rPr>
              <a:t>wraz </a:t>
            </a:r>
            <a:r>
              <a:rPr lang="pl-PL" b="1" dirty="0">
                <a:latin typeface="Book Antiqua" panose="02040602050305030304" pitchFamily="18" charset="0"/>
              </a:rPr>
              <a:t>z gruntami leśnymi, budynkami lub ich częściami, urządzeniami i inwentarzem</a:t>
            </a:r>
            <a:r>
              <a:rPr lang="pl-PL" dirty="0">
                <a:latin typeface="Book Antiqua" panose="02040602050305030304" pitchFamily="18" charset="0"/>
              </a:rPr>
              <a:t>, jeżeli </a:t>
            </a:r>
            <a:r>
              <a:rPr lang="pl-PL" b="1" dirty="0">
                <a:latin typeface="Book Antiqua" panose="02040602050305030304" pitchFamily="18" charset="0"/>
              </a:rPr>
              <a:t>stanowią lub mogą stanowić </a:t>
            </a:r>
            <a:r>
              <a:rPr lang="pl-PL" dirty="0">
                <a:latin typeface="Book Antiqua" panose="02040602050305030304" pitchFamily="18" charset="0"/>
              </a:rPr>
              <a:t>zorganizowaną całość gospodarczą, oraz prawami związanymi z prowadzeniem gospodarstwa rolnego.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657122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Book Antiqua" panose="02040602050305030304" pitchFamily="18" charset="0"/>
              </a:rPr>
              <a:t>Kazus 1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l-PL" sz="2000" dirty="0">
                <a:latin typeface="Book Antiqua" panose="02040602050305030304" pitchFamily="18" charset="0"/>
              </a:rPr>
              <a:t>76- letnia Eugenia R. postanowiła zapisać swemu kotu, Ciastkowi, drewnianą szopę. Napisała testament, w którym znalazło się sformułowanie:  „mojemu kotu, Ciastkowi, zapisuję nieruchomość budynkową – szopę, położoną na podwórzu przy mym domu.” </a:t>
            </a:r>
          </a:p>
          <a:p>
            <a:pPr marL="0" indent="0">
              <a:buNone/>
            </a:pPr>
            <a:r>
              <a:rPr lang="pl-PL" sz="2000" dirty="0">
                <a:latin typeface="Book Antiqua" panose="02040602050305030304" pitchFamily="18" charset="0"/>
              </a:rPr>
              <a:t>1.Czy kot może dziedziczyć?</a:t>
            </a:r>
          </a:p>
          <a:p>
            <a:pPr marL="0" indent="0">
              <a:buNone/>
            </a:pPr>
            <a:r>
              <a:rPr lang="pl-PL" sz="2000" dirty="0">
                <a:latin typeface="Book Antiqua" panose="02040602050305030304" pitchFamily="18" charset="0"/>
              </a:rPr>
              <a:t>2. Czy szopa stanowi nieruchomość?</a:t>
            </a:r>
          </a:p>
        </p:txBody>
      </p:sp>
    </p:spTree>
    <p:extLst>
      <p:ext uri="{BB962C8B-B14F-4D97-AF65-F5344CB8AC3E}">
        <p14:creationId xmlns:p14="http://schemas.microsoft.com/office/powerpoint/2010/main" val="37016354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E172CF-3E72-4EDA-B0D5-8DF8486F1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Book Antiqua" panose="02040602050305030304" pitchFamily="18" charset="0"/>
              </a:rPr>
              <a:t>Kazus 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5423312-5072-49BE-A17A-B9C49702D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latin typeface="Book Antiqua" panose="02040602050305030304" pitchFamily="18" charset="0"/>
              </a:rPr>
              <a:t>Ksymena G. zasadziła w przydomowym ogrodzie różane krzewy, które obrodziły pięknymi kwiatami. Ksymena postanowiła sprzedać kwiaty swej sąsiadce, Serafinie O.</a:t>
            </a:r>
          </a:p>
          <a:p>
            <a:pPr marL="514350" indent="-514350">
              <a:buAutoNum type="arabicPeriod"/>
            </a:pPr>
            <a:r>
              <a:rPr lang="pl-PL" dirty="0">
                <a:latin typeface="Book Antiqua" panose="02040602050305030304" pitchFamily="18" charset="0"/>
              </a:rPr>
              <a:t>Proszę określić, jaki rodzaj rzeczy stanowią kwiaty przed ich zerwaniem.</a:t>
            </a:r>
          </a:p>
          <a:p>
            <a:pPr marL="514350" indent="-514350">
              <a:buAutoNum type="arabicPeriod"/>
            </a:pPr>
            <a:r>
              <a:rPr lang="pl-PL" dirty="0">
                <a:latin typeface="Book Antiqua" panose="02040602050305030304" pitchFamily="18" charset="0"/>
              </a:rPr>
              <a:t>Proszę określić, czy sprzedane kwiaty będą mieścić się w cywilnoprawnej kategorii pożytków, a jeśli tak – jaki rodzaj pożytków stanowią?</a:t>
            </a:r>
          </a:p>
        </p:txBody>
      </p:sp>
    </p:spTree>
    <p:extLst>
      <p:ext uri="{BB962C8B-B14F-4D97-AF65-F5344CB8AC3E}">
        <p14:creationId xmlns:p14="http://schemas.microsoft.com/office/powerpoint/2010/main" val="4267610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B3AB2EF-919C-4336-9924-8120B7865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>
              <a:defRPr/>
            </a:pPr>
            <a:r>
              <a:rPr lang="pl-PL" cap="small" dirty="0">
                <a:latin typeface="Book Antiqua" panose="02040602050305030304" pitchFamily="18" charset="0"/>
                <a:cs typeface="Times New Roman" pitchFamily="18" charset="0"/>
              </a:rPr>
              <a:t>Stosunek </a:t>
            </a:r>
            <a:r>
              <a:rPr lang="pl-PL" b="1" cap="small" dirty="0">
                <a:latin typeface="Book Antiqua" panose="02040602050305030304" pitchFamily="18" charset="0"/>
                <a:cs typeface="Times New Roman" pitchFamily="18" charset="0"/>
              </a:rPr>
              <a:t>cywilnoprawny</a:t>
            </a:r>
          </a:p>
        </p:txBody>
      </p:sp>
      <p:sp>
        <p:nvSpPr>
          <p:cNvPr id="26627" name="Symbol zastępczy zawartości 2">
            <a:extLst>
              <a:ext uri="{FF2B5EF4-FFF2-40B4-BE49-F238E27FC236}">
                <a16:creationId xmlns:a16="http://schemas.microsoft.com/office/drawing/2014/main" id="{72159B36-3C90-4534-847E-B61704C49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altLang="pl-PL" dirty="0">
                <a:latin typeface="Book Antiqua" panose="02040602050305030304" pitchFamily="18" charset="0"/>
                <a:cs typeface="Times New Roman" panose="02020603050405020304" pitchFamily="18" charset="0"/>
              </a:rPr>
              <a:t>Poszczególne obowiązki lub uprawnienia, połączone </a:t>
            </a:r>
            <a:r>
              <a:rPr lang="pl-PL" altLang="pl-PL" b="1" dirty="0">
                <a:latin typeface="Book Antiqua" panose="02040602050305030304" pitchFamily="18" charset="0"/>
                <a:cs typeface="Times New Roman" panose="02020603050405020304" pitchFamily="18" charset="0"/>
              </a:rPr>
              <a:t>więzią funkcjonalną, </a:t>
            </a:r>
            <a:r>
              <a:rPr lang="pl-PL" altLang="pl-PL" dirty="0">
                <a:latin typeface="Book Antiqua" panose="02040602050305030304" pitchFamily="18" charset="0"/>
                <a:cs typeface="Times New Roman" panose="02020603050405020304" pitchFamily="18" charset="0"/>
              </a:rPr>
              <a:t>tworzą stosunek cywilnoprawny.</a:t>
            </a:r>
          </a:p>
          <a:p>
            <a:pPr marL="0" indent="0" algn="just">
              <a:buNone/>
            </a:pPr>
            <a:endParaRPr lang="pl-PL" alt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altLang="pl-PL" dirty="0">
                <a:latin typeface="Book Antiqua" panose="02040602050305030304" pitchFamily="18" charset="0"/>
                <a:cs typeface="Times New Roman" panose="02020603050405020304" pitchFamily="18" charset="0"/>
              </a:rPr>
              <a:t>Przykład – sprzedaż.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DC2639-8BEF-4D27-8313-158F515FD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>
              <a:defRPr/>
            </a:pPr>
            <a:r>
              <a:rPr lang="pl-PL" dirty="0">
                <a:latin typeface="Book Antiqua" panose="02040602050305030304" pitchFamily="18" charset="0"/>
                <a:cs typeface="Times New Roman" pitchFamily="18" charset="0"/>
              </a:rPr>
              <a:t>Obowiązek pewnego zachowania się na rzecz określonego podmiotu</a:t>
            </a:r>
          </a:p>
        </p:txBody>
      </p:sp>
      <p:sp>
        <p:nvSpPr>
          <p:cNvPr id="27651" name="Symbol zastępczy zawartości 2">
            <a:extLst>
              <a:ext uri="{FF2B5EF4-FFF2-40B4-BE49-F238E27FC236}">
                <a16:creationId xmlns:a16="http://schemas.microsoft.com/office/drawing/2014/main" id="{9F0011B1-FD03-444B-B05F-852BB3233A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altLang="pl-PL" b="1" dirty="0">
                <a:latin typeface="Book Antiqua" panose="02040602050305030304" pitchFamily="18" charset="0"/>
                <a:cs typeface="Times New Roman" panose="02020603050405020304" pitchFamily="18" charset="0"/>
              </a:rPr>
              <a:t>Art. 535 KC</a:t>
            </a:r>
          </a:p>
          <a:p>
            <a:pPr marL="0" indent="0">
              <a:buNone/>
            </a:pPr>
            <a:r>
              <a:rPr lang="pl-PL" altLang="pl-PL" b="1" dirty="0">
                <a:latin typeface="Book Antiqua" panose="02040602050305030304" pitchFamily="18" charset="0"/>
                <a:cs typeface="Times New Roman" panose="02020603050405020304" pitchFamily="18" charset="0"/>
              </a:rPr>
              <a:t>Pojęcie umowy sprzedaży </a:t>
            </a:r>
          </a:p>
          <a:p>
            <a:pPr marL="0" indent="0">
              <a:buNone/>
            </a:pPr>
            <a:r>
              <a:rPr lang="pl-PL" altLang="pl-PL" dirty="0">
                <a:latin typeface="Book Antiqua" panose="02040602050305030304" pitchFamily="18" charset="0"/>
                <a:cs typeface="Times New Roman" panose="02020603050405020304" pitchFamily="18" charset="0"/>
              </a:rPr>
              <a:t>§ 1. Przez umowę sprzedaży </a:t>
            </a:r>
            <a:r>
              <a:rPr lang="pl-PL" altLang="pl-PL" b="1" dirty="0">
                <a:solidFill>
                  <a:srgbClr val="FF0000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sprzedawca</a:t>
            </a:r>
            <a:r>
              <a:rPr lang="pl-PL" altLang="pl-PL" dirty="0">
                <a:solidFill>
                  <a:srgbClr val="FF0000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pl-PL" altLang="pl-PL" b="1" dirty="0">
                <a:solidFill>
                  <a:srgbClr val="FF0000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zobowiązuje się </a:t>
            </a:r>
            <a:r>
              <a:rPr lang="pl-PL" altLang="pl-PL" dirty="0">
                <a:solidFill>
                  <a:srgbClr val="FF0000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przenieść na kupującego własność rzeczy i wydać mu rzecz,</a:t>
            </a:r>
            <a:r>
              <a:rPr lang="pl-PL" altLang="pl-PL" dirty="0">
                <a:latin typeface="Book Antiqua" panose="02040602050305030304" pitchFamily="18" charset="0"/>
                <a:cs typeface="Times New Roman" panose="02020603050405020304" pitchFamily="18" charset="0"/>
              </a:rPr>
              <a:t> a </a:t>
            </a:r>
            <a:r>
              <a:rPr lang="pl-PL" altLang="pl-PL" b="1" dirty="0">
                <a:solidFill>
                  <a:srgbClr val="00B050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kupujący</a:t>
            </a:r>
            <a:r>
              <a:rPr lang="pl-PL" altLang="pl-PL" dirty="0">
                <a:solidFill>
                  <a:srgbClr val="00B050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</a:t>
            </a:r>
            <a:r>
              <a:rPr lang="pl-PL" altLang="pl-PL" b="1" dirty="0">
                <a:solidFill>
                  <a:srgbClr val="00B050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zobowiązuje się </a:t>
            </a:r>
            <a:r>
              <a:rPr lang="pl-PL" altLang="pl-PL" dirty="0">
                <a:solidFill>
                  <a:srgbClr val="00B050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rzecz odebrać i zapłacić sprzedawcy cenę.</a:t>
            </a:r>
          </a:p>
          <a:p>
            <a:pPr marL="0" indent="0" algn="ctr">
              <a:buNone/>
            </a:pPr>
            <a:br>
              <a:rPr lang="pl-PL" altLang="pl-PL" dirty="0">
                <a:latin typeface="Book Antiqua" panose="02040602050305030304" pitchFamily="18" charset="0"/>
                <a:cs typeface="Times New Roman" panose="02020603050405020304" pitchFamily="18" charset="0"/>
              </a:rPr>
            </a:br>
            <a:r>
              <a:rPr lang="pl-PL" altLang="pl-PL" dirty="0">
                <a:latin typeface="Book Antiqua" panose="0204060205030503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2 podmioty (</a:t>
            </a:r>
            <a:r>
              <a:rPr lang="pl-PL" altLang="pl-PL" b="1" dirty="0">
                <a:latin typeface="Book Antiqua" panose="0204060205030503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adresat normy i uprawniony</a:t>
            </a:r>
            <a:r>
              <a:rPr lang="pl-PL" altLang="pl-PL" dirty="0">
                <a:latin typeface="Book Antiqua" panose="0204060205030503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).</a:t>
            </a:r>
            <a:endParaRPr lang="pl-PL" altLang="pl-PL" dirty="0">
              <a:latin typeface="Book Antiqua" panose="0204060205030503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Sprzedaż</a:t>
            </a:r>
            <a:br>
              <a:rPr lang="pl-PL" dirty="0">
                <a:latin typeface="Book Antiqua" panose="02040602050305030304" pitchFamily="18" charset="0"/>
              </a:rPr>
            </a:br>
            <a:endParaRPr lang="pl-PL" dirty="0">
              <a:latin typeface="Book Antiqua" panose="02040602050305030304" pitchFamily="18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189449"/>
              </p:ext>
            </p:extLst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2931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15810B-D087-4D1A-9038-B483AE16E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pl-PL" cap="small" dirty="0">
                <a:latin typeface="Book Antiqua" panose="02040602050305030304" pitchFamily="18" charset="0"/>
                <a:cs typeface="Times New Roman" pitchFamily="18" charset="0"/>
              </a:rPr>
              <a:t>Elementy stosunku cywilnoprawnego</a:t>
            </a:r>
          </a:p>
        </p:txBody>
      </p:sp>
      <p:sp>
        <p:nvSpPr>
          <p:cNvPr id="29699" name="Symbol zastępczy zawartości 2">
            <a:extLst>
              <a:ext uri="{FF2B5EF4-FFF2-40B4-BE49-F238E27FC236}">
                <a16:creationId xmlns:a16="http://schemas.microsoft.com/office/drawing/2014/main" id="{78814EB2-1E7E-4CB0-A221-B323FA054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altLang="pl-PL" dirty="0">
                <a:latin typeface="Book Antiqua" panose="02040602050305030304" pitchFamily="18" charset="0"/>
                <a:cs typeface="Times" panose="02020603050405020304" pitchFamily="18" charset="0"/>
              </a:rPr>
              <a:t>Strony </a:t>
            </a:r>
            <a:r>
              <a:rPr lang="pl-PL" altLang="pl-PL" dirty="0">
                <a:latin typeface="Book Antiqua" panose="02040602050305030304" pitchFamily="18" charset="0"/>
                <a:cs typeface="Times" panose="02020603050405020304" pitchFamily="18" charset="0"/>
                <a:sym typeface="Wingdings" panose="05000000000000000000" pitchFamily="2" charset="2"/>
              </a:rPr>
              <a:t> podmioty zobowiązane i uprawnione</a:t>
            </a:r>
            <a:endParaRPr lang="pl-PL" altLang="pl-PL" dirty="0">
              <a:latin typeface="Book Antiqua" panose="02040602050305030304" pitchFamily="18" charset="0"/>
              <a:cs typeface="Times" panose="02020603050405020304" pitchFamily="18" charset="0"/>
            </a:endParaRPr>
          </a:p>
          <a:p>
            <a:pPr eaLnBrk="1" hangingPunct="1"/>
            <a:r>
              <a:rPr lang="pl-PL" altLang="pl-PL" dirty="0">
                <a:latin typeface="Book Antiqua" panose="02040602050305030304" pitchFamily="18" charset="0"/>
                <a:cs typeface="Times" panose="02020603050405020304" pitchFamily="18" charset="0"/>
              </a:rPr>
              <a:t>Treść</a:t>
            </a:r>
            <a:r>
              <a:rPr lang="pl-PL" altLang="pl-PL" dirty="0">
                <a:latin typeface="Book Antiqua" panose="02040602050305030304" pitchFamily="18" charset="0"/>
                <a:cs typeface="Times" panose="02020603050405020304" pitchFamily="18" charset="0"/>
                <a:sym typeface="Wingdings" panose="05000000000000000000" pitchFamily="2" charset="2"/>
              </a:rPr>
              <a:t> uprawnienia i obowiązki podmiotów</a:t>
            </a:r>
            <a:endParaRPr lang="pl-PL" altLang="pl-PL" dirty="0">
              <a:latin typeface="Book Antiqua" panose="02040602050305030304" pitchFamily="18" charset="0"/>
              <a:cs typeface="Times" panose="02020603050405020304" pitchFamily="18" charset="0"/>
            </a:endParaRPr>
          </a:p>
          <a:p>
            <a:pPr eaLnBrk="1" hangingPunct="1"/>
            <a:r>
              <a:rPr lang="pl-PL" altLang="pl-PL" b="1" dirty="0">
                <a:latin typeface="Book Antiqua" panose="02040602050305030304" pitchFamily="18" charset="0"/>
                <a:cs typeface="Times" panose="02020603050405020304" pitchFamily="18" charset="0"/>
              </a:rPr>
              <a:t>Przedmiot</a:t>
            </a:r>
            <a:r>
              <a:rPr lang="pl-PL" altLang="pl-PL" b="1" dirty="0">
                <a:latin typeface="Book Antiqua" panose="02040602050305030304" pitchFamily="18" charset="0"/>
                <a:cs typeface="Times" panose="02020603050405020304" pitchFamily="18" charset="0"/>
                <a:sym typeface="Wingdings" panose="05000000000000000000" pitchFamily="2" charset="2"/>
              </a:rPr>
              <a:t> zachowania, do którego strona stosunku jest zobowiązana (niekiedy oznacza także dobro, do którego zachowania te się odnoszą)</a:t>
            </a:r>
            <a:endParaRPr lang="pl-PL" altLang="pl-PL" b="1" dirty="0">
              <a:latin typeface="Book Antiqua" panose="02040602050305030304" pitchFamily="18" charset="0"/>
              <a:cs typeface="Times" panose="02020603050405020304" pitchFamily="18" charset="0"/>
            </a:endParaRPr>
          </a:p>
          <a:p>
            <a:pPr eaLnBrk="1" hangingPunct="1"/>
            <a:endParaRPr lang="pl-PL" alt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cap="small" dirty="0">
                <a:latin typeface="Book Antiqua" panose="02040602050305030304" pitchFamily="18" charset="0"/>
              </a:rPr>
              <a:t>zachowania, do którego strona stosunku jest zobowiązana </a:t>
            </a:r>
            <a:endParaRPr lang="pl-PL" dirty="0">
              <a:latin typeface="Book Antiqua" panose="02040602050305030304" pitchFamily="18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7953044"/>
              </p:ext>
            </p:extLst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5348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5974CA-8761-426D-8086-781A52F0C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cap="small" dirty="0">
                <a:latin typeface="Book Antiqua" panose="02040602050305030304" pitchFamily="18" charset="0"/>
              </a:rPr>
              <a:t> dobro, do którego zachowania stron stosunku cywilnoprawnego się odnoszą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B6C93A-247D-4EAE-A4D2-BF838C60F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9250" indent="-457200" algn="just">
              <a:buFontTx/>
              <a:buChar char="-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l-PL" altLang="pl-PL" dirty="0">
                <a:latin typeface="Book Antiqua" panose="02040602050305030304" pitchFamily="18" charset="0"/>
              </a:rPr>
              <a:t>rzeczy, przedmioty materialne niebędące rzeczami, dobra niematerialne </a:t>
            </a:r>
            <a:r>
              <a:rPr lang="pl-PL" altLang="pl-PL" dirty="0">
                <a:latin typeface="Book Antiqua" panose="02040602050305030304" pitchFamily="18" charset="0"/>
                <a:sym typeface="Wingdings" panose="05000000000000000000" pitchFamily="2" charset="2"/>
              </a:rPr>
              <a:t> </a:t>
            </a:r>
            <a:r>
              <a:rPr lang="pl-PL" altLang="pl-PL" dirty="0">
                <a:latin typeface="Book Antiqua" panose="02040602050305030304" pitchFamily="18" charset="0"/>
              </a:rPr>
              <a:t>(„przedmiot przedmiotu stosunku cywilnoprawnego”)</a:t>
            </a:r>
          </a:p>
          <a:p>
            <a:pPr indent="-336550" algn="just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74651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latin typeface="Book Antiqua" panose="02040602050305030304" pitchFamily="18" charset="0"/>
              </a:rPr>
              <a:t>Pojęcie rzeczy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>
                <a:latin typeface="Book Antiqua" panose="02040602050305030304" pitchFamily="18" charset="0"/>
              </a:rPr>
              <a:t>Art. 45 KC Definicja rzeczy 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</a:rPr>
              <a:t>Rzeczami w rozumieniu niniejszego kodeksu są </a:t>
            </a:r>
            <a:r>
              <a:rPr lang="pl-PL" b="1" dirty="0">
                <a:latin typeface="Book Antiqua" panose="02040602050305030304" pitchFamily="18" charset="0"/>
              </a:rPr>
              <a:t>tylko przedmioty materialne</a:t>
            </a:r>
            <a:r>
              <a:rPr lang="pl-PL" dirty="0">
                <a:latin typeface="Book Antiqua" panose="02040602050305030304" pitchFamily="18" charset="0"/>
              </a:rPr>
              <a:t>.</a:t>
            </a:r>
          </a:p>
          <a:p>
            <a:pPr marL="0" indent="0">
              <a:buNone/>
            </a:pPr>
            <a:r>
              <a:rPr lang="pl-PL" dirty="0">
                <a:latin typeface="Book Antiqua" panose="02040602050305030304" pitchFamily="18" charset="0"/>
                <a:sym typeface="Wingdings" pitchFamily="2" charset="2"/>
              </a:rPr>
              <a:t></a:t>
            </a:r>
            <a:r>
              <a:rPr lang="pl-PL" b="1" dirty="0">
                <a:latin typeface="Book Antiqua" panose="02040602050305030304" pitchFamily="18" charset="0"/>
              </a:rPr>
              <a:t>Materialne</a:t>
            </a:r>
            <a:r>
              <a:rPr lang="pl-PL" dirty="0">
                <a:latin typeface="Book Antiqua" panose="02040602050305030304" pitchFamily="18" charset="0"/>
              </a:rPr>
              <a:t> części przyrody w stanie pierwotnym lub przetworzonym, na tyle </a:t>
            </a:r>
            <a:r>
              <a:rPr lang="pl-PL" b="1" dirty="0">
                <a:latin typeface="Book Antiqua" panose="02040602050305030304" pitchFamily="18" charset="0"/>
              </a:rPr>
              <a:t>wyodrębnione</a:t>
            </a:r>
            <a:r>
              <a:rPr lang="pl-PL" dirty="0">
                <a:latin typeface="Book Antiqua" panose="02040602050305030304" pitchFamily="18" charset="0"/>
              </a:rPr>
              <a:t> (w sposób naturalny lub sztuczny), że mogą stanowić samoistny przedmiot obrotu.</a:t>
            </a:r>
          </a:p>
        </p:txBody>
      </p:sp>
    </p:spTree>
    <p:extLst>
      <p:ext uri="{BB962C8B-B14F-4D97-AF65-F5344CB8AC3E}">
        <p14:creationId xmlns:p14="http://schemas.microsoft.com/office/powerpoint/2010/main" val="238755020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1588</Words>
  <Application>Microsoft Office PowerPoint</Application>
  <PresentationFormat>Panoramiczny</PresentationFormat>
  <Paragraphs>144</Paragraphs>
  <Slides>29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29</vt:i4>
      </vt:variant>
    </vt:vector>
  </HeadingPairs>
  <TitlesOfParts>
    <vt:vector size="36" baseType="lpstr">
      <vt:lpstr>Arial</vt:lpstr>
      <vt:lpstr>Book Antiqua</vt:lpstr>
      <vt:lpstr>Calibri</vt:lpstr>
      <vt:lpstr>Calibri Light</vt:lpstr>
      <vt:lpstr>Times New Roman</vt:lpstr>
      <vt:lpstr>Wingdings</vt:lpstr>
      <vt:lpstr>Motyw pakietu Office</vt:lpstr>
      <vt:lpstr>Przedmioty stosunku cywilnoprawnego </vt:lpstr>
      <vt:lpstr>Stosunek prawny </vt:lpstr>
      <vt:lpstr>Stosunek cywilnoprawny</vt:lpstr>
      <vt:lpstr>Obowiązek pewnego zachowania się na rzecz określonego podmiotu</vt:lpstr>
      <vt:lpstr>Sprzedaż </vt:lpstr>
      <vt:lpstr>Elementy stosunku cywilnoprawnego</vt:lpstr>
      <vt:lpstr>zachowania, do którego strona stosunku jest zobowiązana </vt:lpstr>
      <vt:lpstr> dobro, do którego zachowania stron stosunku cywilnoprawnego się odnoszą</vt:lpstr>
      <vt:lpstr>Pojęcie rzeczy</vt:lpstr>
      <vt:lpstr>Rzeczy</vt:lpstr>
      <vt:lpstr>Prawna klasyfikacja rodzajów rzeczy</vt:lpstr>
      <vt:lpstr>Prawna klasyfikacja rodzajów rzeczy</vt:lpstr>
      <vt:lpstr>Prawna klasyfikacja rodzajów rzeczy -nieruchomości-</vt:lpstr>
      <vt:lpstr>Prawna klasyfikacja rodzajów rzeczy -nieruchomości-</vt:lpstr>
      <vt:lpstr>Prawna klasyfikacja rodzajów rzeczy </vt:lpstr>
      <vt:lpstr>Prawna klasyfikacja rodzajów rzeczy </vt:lpstr>
      <vt:lpstr>Prawna klasyfikacja rodzajów rzeczy -podsumowanie-</vt:lpstr>
      <vt:lpstr>Czy zwierzęta są rzeczami?</vt:lpstr>
      <vt:lpstr>Czy pieniądze są rzeczami?</vt:lpstr>
      <vt:lpstr>Papiery wartościowe</vt:lpstr>
      <vt:lpstr>Części składowe rzeczy i przynależności</vt:lpstr>
      <vt:lpstr>Części składowe rzeczy i przynależności</vt:lpstr>
      <vt:lpstr>Części składowe rzeczy i przynależności</vt:lpstr>
      <vt:lpstr>Części składowe rzeczy i przynależności</vt:lpstr>
      <vt:lpstr>Pożytki</vt:lpstr>
      <vt:lpstr>przedsiębiorstwo</vt:lpstr>
      <vt:lpstr>Gospodarstwo rolne</vt:lpstr>
      <vt:lpstr>Kazus 1</vt:lpstr>
      <vt:lpstr>Kazus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Przedmioty stosunku cywilnoprawnego </dc:title>
  <dc:creator>WLASCCIEL</dc:creator>
  <cp:lastModifiedBy>WLASCCIEL</cp:lastModifiedBy>
  <cp:revision>12</cp:revision>
  <dcterms:created xsi:type="dcterms:W3CDTF">2019-03-18T08:05:42Z</dcterms:created>
  <dcterms:modified xsi:type="dcterms:W3CDTF">2019-03-18T12:13:41Z</dcterms:modified>
</cp:coreProperties>
</file>