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65" r:id="rId3"/>
    <p:sldId id="260" r:id="rId4"/>
    <p:sldId id="257" r:id="rId5"/>
    <p:sldId id="267" r:id="rId6"/>
    <p:sldId id="266" r:id="rId7"/>
    <p:sldId id="259" r:id="rId8"/>
    <p:sldId id="261" r:id="rId9"/>
    <p:sldId id="263" r:id="rId10"/>
    <p:sldId id="258" r:id="rId11"/>
    <p:sldId id="268" r:id="rId12"/>
    <p:sldId id="269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1E96D7-2F7C-4148-8D36-C448F0C4BFEA}" type="doc">
      <dgm:prSet loTypeId="urn:microsoft.com/office/officeart/2005/8/layout/radial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4136C14-88FC-4890-9F6A-E8C2E540EAFD}">
      <dgm:prSet custT="1"/>
      <dgm:spPr/>
      <dgm:t>
        <a:bodyPr/>
        <a:lstStyle/>
        <a:p>
          <a:pPr rtl="0"/>
          <a:r>
            <a:rPr lang="pl-PL" sz="2400" b="1" dirty="0" smtClean="0">
              <a:latin typeface="Georgia" pitchFamily="18" charset="0"/>
            </a:rPr>
            <a:t>Zakład pracy</a:t>
          </a:r>
          <a:endParaRPr lang="pl-PL" sz="2400" b="1" dirty="0">
            <a:latin typeface="Georgia" pitchFamily="18" charset="0"/>
          </a:endParaRPr>
        </a:p>
      </dgm:t>
    </dgm:pt>
    <dgm:pt modelId="{AB87A147-E822-4F2D-B5A9-CC2BBA85F0B9}" type="parTrans" cxnId="{8B949D96-F9B4-4F78-BF7D-EB484C213B84}">
      <dgm:prSet/>
      <dgm:spPr/>
      <dgm:t>
        <a:bodyPr/>
        <a:lstStyle/>
        <a:p>
          <a:endParaRPr lang="pl-PL"/>
        </a:p>
      </dgm:t>
    </dgm:pt>
    <dgm:pt modelId="{041281B9-C860-4CBE-A3B3-D5D8BC4BFF7E}" type="sibTrans" cxnId="{8B949D96-F9B4-4F78-BF7D-EB484C213B84}">
      <dgm:prSet/>
      <dgm:spPr/>
      <dgm:t>
        <a:bodyPr/>
        <a:lstStyle/>
        <a:p>
          <a:endParaRPr lang="pl-PL"/>
        </a:p>
      </dgm:t>
    </dgm:pt>
    <dgm:pt modelId="{8374A099-8661-4A60-8653-24EBCEECC7A5}">
      <dgm:prSet custT="1"/>
      <dgm:spPr/>
      <dgm:t>
        <a:bodyPr/>
        <a:lstStyle/>
        <a:p>
          <a:pPr rtl="0"/>
          <a:r>
            <a:rPr lang="pl-PL" sz="2000" b="1" dirty="0" smtClean="0">
              <a:latin typeface="Georgia" pitchFamily="18" charset="0"/>
            </a:rPr>
            <a:t>skład osobowy</a:t>
          </a:r>
          <a:endParaRPr lang="pl-PL" sz="2000" b="1" dirty="0">
            <a:latin typeface="Georgia" pitchFamily="18" charset="0"/>
          </a:endParaRPr>
        </a:p>
      </dgm:t>
    </dgm:pt>
    <dgm:pt modelId="{DD15490D-650D-4AA2-82D3-34FD48E7265A}" type="parTrans" cxnId="{F388CC98-BBEB-4C58-92C7-1F9C1DDBB11A}">
      <dgm:prSet/>
      <dgm:spPr/>
      <dgm:t>
        <a:bodyPr/>
        <a:lstStyle/>
        <a:p>
          <a:endParaRPr lang="pl-PL"/>
        </a:p>
      </dgm:t>
    </dgm:pt>
    <dgm:pt modelId="{67EF8500-054A-416B-8A92-70B53453FBAA}" type="sibTrans" cxnId="{F388CC98-BBEB-4C58-92C7-1F9C1DDBB11A}">
      <dgm:prSet/>
      <dgm:spPr/>
      <dgm:t>
        <a:bodyPr/>
        <a:lstStyle/>
        <a:p>
          <a:endParaRPr lang="pl-PL"/>
        </a:p>
      </dgm:t>
    </dgm:pt>
    <dgm:pt modelId="{D3C2AC49-19D9-4CA8-8BDF-CC44720634DF}">
      <dgm:prSet custT="1"/>
      <dgm:spPr/>
      <dgm:t>
        <a:bodyPr/>
        <a:lstStyle/>
        <a:p>
          <a:pPr rtl="0"/>
          <a:r>
            <a:rPr lang="pl-PL" sz="2000" b="1" dirty="0" smtClean="0">
              <a:latin typeface="Georgia" pitchFamily="18" charset="0"/>
            </a:rPr>
            <a:t>środki o </a:t>
          </a:r>
          <a:r>
            <a:rPr lang="pl-PL" sz="2000" b="1" dirty="0" err="1" smtClean="0">
              <a:latin typeface="Georgia" pitchFamily="18" charset="0"/>
            </a:rPr>
            <a:t>charakte-rze</a:t>
          </a:r>
          <a:r>
            <a:rPr lang="pl-PL" sz="2000" b="1" dirty="0" smtClean="0">
              <a:latin typeface="Georgia" pitchFamily="18" charset="0"/>
            </a:rPr>
            <a:t> </a:t>
          </a:r>
          <a:r>
            <a:rPr lang="pl-PL" sz="2000" b="1" dirty="0" err="1" smtClean="0">
              <a:latin typeface="Georgia" pitchFamily="18" charset="0"/>
            </a:rPr>
            <a:t>niemate-rialnym</a:t>
          </a:r>
          <a:endParaRPr lang="pl-PL" sz="2000" b="1" dirty="0">
            <a:latin typeface="Georgia" pitchFamily="18" charset="0"/>
          </a:endParaRPr>
        </a:p>
      </dgm:t>
    </dgm:pt>
    <dgm:pt modelId="{1CFE435B-EF49-4C97-A776-6B781DA96FFF}" type="parTrans" cxnId="{EA3D04D7-3E87-4903-AD6E-C3B1C5457BB0}">
      <dgm:prSet/>
      <dgm:spPr/>
      <dgm:t>
        <a:bodyPr/>
        <a:lstStyle/>
        <a:p>
          <a:endParaRPr lang="pl-PL"/>
        </a:p>
      </dgm:t>
    </dgm:pt>
    <dgm:pt modelId="{84CB65D2-D21B-420B-B9F2-3B389A23ED81}" type="sibTrans" cxnId="{EA3D04D7-3E87-4903-AD6E-C3B1C5457BB0}">
      <dgm:prSet/>
      <dgm:spPr/>
      <dgm:t>
        <a:bodyPr/>
        <a:lstStyle/>
        <a:p>
          <a:endParaRPr lang="pl-PL"/>
        </a:p>
      </dgm:t>
    </dgm:pt>
    <dgm:pt modelId="{01A71C4C-8270-40C1-9ED0-775C82505ED9}">
      <dgm:prSet custT="1"/>
      <dgm:spPr/>
      <dgm:t>
        <a:bodyPr/>
        <a:lstStyle/>
        <a:p>
          <a:r>
            <a:rPr lang="pl-PL" sz="2000" b="1" dirty="0" smtClean="0">
              <a:latin typeface="Georgia" pitchFamily="18" charset="0"/>
              <a:cs typeface="Times New Roman" pitchFamily="18" charset="0"/>
            </a:rPr>
            <a:t>środki o </a:t>
          </a:r>
          <a:r>
            <a:rPr lang="pl-PL" sz="2000" b="1" dirty="0" err="1" smtClean="0">
              <a:latin typeface="Georgia" pitchFamily="18" charset="0"/>
              <a:cs typeface="Times New Roman" pitchFamily="18" charset="0"/>
            </a:rPr>
            <a:t>charakte-rze</a:t>
          </a:r>
          <a:r>
            <a:rPr lang="pl-PL" sz="2000" b="1" dirty="0" smtClean="0">
              <a:latin typeface="Georgia" pitchFamily="18" charset="0"/>
              <a:cs typeface="Times New Roman" pitchFamily="18" charset="0"/>
            </a:rPr>
            <a:t> </a:t>
          </a:r>
          <a:r>
            <a:rPr lang="pl-PL" sz="2000" b="1" dirty="0" err="1" smtClean="0">
              <a:latin typeface="Georgia" pitchFamily="18" charset="0"/>
              <a:cs typeface="Times New Roman" pitchFamily="18" charset="0"/>
            </a:rPr>
            <a:t>rzeczo-wym</a:t>
          </a:r>
          <a:endParaRPr lang="pl-PL" sz="2000" b="1" dirty="0"/>
        </a:p>
      </dgm:t>
    </dgm:pt>
    <dgm:pt modelId="{AA261D40-D5E6-42ED-B426-5025AB999BB4}" type="parTrans" cxnId="{EE47400F-47C7-4570-B64E-0DDD2FC1545D}">
      <dgm:prSet/>
      <dgm:spPr/>
      <dgm:t>
        <a:bodyPr/>
        <a:lstStyle/>
        <a:p>
          <a:endParaRPr lang="pl-PL"/>
        </a:p>
      </dgm:t>
    </dgm:pt>
    <dgm:pt modelId="{92B4D6B9-B4DE-46F0-9DC6-49D30FA0F6A8}" type="sibTrans" cxnId="{EE47400F-47C7-4570-B64E-0DDD2FC1545D}">
      <dgm:prSet/>
      <dgm:spPr/>
      <dgm:t>
        <a:bodyPr/>
        <a:lstStyle/>
        <a:p>
          <a:endParaRPr lang="pl-PL"/>
        </a:p>
      </dgm:t>
    </dgm:pt>
    <dgm:pt modelId="{7EF969BA-3F1A-4BD1-BD68-C390FAB6FC33}" type="pres">
      <dgm:prSet presAssocID="{8A1E96D7-2F7C-4148-8D36-C448F0C4BFEA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C958D33-BF50-4A77-BFDB-7A3157B2C2AC}" type="pres">
      <dgm:prSet presAssocID="{8A1E96D7-2F7C-4148-8D36-C448F0C4BFEA}" presName="cycle" presStyleCnt="0"/>
      <dgm:spPr/>
    </dgm:pt>
    <dgm:pt modelId="{B447D437-DE66-425F-A033-1CB9D4F6DA6D}" type="pres">
      <dgm:prSet presAssocID="{8A1E96D7-2F7C-4148-8D36-C448F0C4BFEA}" presName="centerShape" presStyleCnt="0"/>
      <dgm:spPr/>
    </dgm:pt>
    <dgm:pt modelId="{7B1BBF28-DAE5-422E-AFC1-7FE03C9966A5}" type="pres">
      <dgm:prSet presAssocID="{8A1E96D7-2F7C-4148-8D36-C448F0C4BFEA}" presName="connSite" presStyleLbl="node1" presStyleIdx="0" presStyleCnt="5"/>
      <dgm:spPr/>
    </dgm:pt>
    <dgm:pt modelId="{34C3DF4C-347C-4DC6-B0DB-EB48092EA5D3}" type="pres">
      <dgm:prSet presAssocID="{8A1E96D7-2F7C-4148-8D36-C448F0C4BFEA}" presName="visible" presStyleLbl="node1" presStyleIdx="0" presStyleCnt="5" custFlipVert="1" custFlipHor="0" custScaleX="16577" custScaleY="5789" custLinFactNeighborX="20469" custLinFactNeighborY="-3242"/>
      <dgm:spPr/>
    </dgm:pt>
    <dgm:pt modelId="{DF91638B-D17F-4E5F-90AA-D1F9EAEE3692}" type="pres">
      <dgm:prSet presAssocID="{AB87A147-E822-4F2D-B5A9-CC2BBA85F0B9}" presName="Name25" presStyleLbl="parChTrans1D1" presStyleIdx="0" presStyleCnt="4"/>
      <dgm:spPr/>
      <dgm:t>
        <a:bodyPr/>
        <a:lstStyle/>
        <a:p>
          <a:endParaRPr lang="pl-PL"/>
        </a:p>
      </dgm:t>
    </dgm:pt>
    <dgm:pt modelId="{7616258A-5BA9-4990-BD32-7209F85A169B}" type="pres">
      <dgm:prSet presAssocID="{14136C14-88FC-4890-9F6A-E8C2E540EAFD}" presName="node" presStyleCnt="0"/>
      <dgm:spPr/>
    </dgm:pt>
    <dgm:pt modelId="{8F309E28-964A-4886-B5BE-BC5F662DABEF}" type="pres">
      <dgm:prSet presAssocID="{14136C14-88FC-4890-9F6A-E8C2E540EAFD}" presName="parentNode" presStyleLbl="node1" presStyleIdx="1" presStyleCnt="5" custScaleX="155766" custScaleY="162477" custLinFactY="63041" custLinFactNeighborX="-76552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3A6C210-8CBA-448D-874B-DA5A771468F5}" type="pres">
      <dgm:prSet presAssocID="{14136C14-88FC-4890-9F6A-E8C2E540EAFD}" presName="childNode" presStyleLbl="revTx" presStyleIdx="0" presStyleCnt="0">
        <dgm:presLayoutVars>
          <dgm:bulletEnabled val="1"/>
        </dgm:presLayoutVars>
      </dgm:prSet>
      <dgm:spPr/>
    </dgm:pt>
    <dgm:pt modelId="{9E3D84D8-BC82-4E60-AF9F-F76BFD969017}" type="pres">
      <dgm:prSet presAssocID="{DD15490D-650D-4AA2-82D3-34FD48E7265A}" presName="Name25" presStyleLbl="parChTrans1D1" presStyleIdx="1" presStyleCnt="4"/>
      <dgm:spPr/>
      <dgm:t>
        <a:bodyPr/>
        <a:lstStyle/>
        <a:p>
          <a:endParaRPr lang="pl-PL"/>
        </a:p>
      </dgm:t>
    </dgm:pt>
    <dgm:pt modelId="{CDBE8547-A33B-4AB3-A853-568B1C0ABD58}" type="pres">
      <dgm:prSet presAssocID="{8374A099-8661-4A60-8653-24EBCEECC7A5}" presName="node" presStyleCnt="0"/>
      <dgm:spPr/>
    </dgm:pt>
    <dgm:pt modelId="{671A1EFE-E7E6-4561-A2CF-FB81DDD293AF}" type="pres">
      <dgm:prSet presAssocID="{8374A099-8661-4A60-8653-24EBCEECC7A5}" presName="parentNode" presStyleLbl="node1" presStyleIdx="2" presStyleCnt="5" custScaleX="165034" custScaleY="166552" custLinFactX="33389" custLinFactNeighborX="100000" custLinFactNeighborY="-9971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049FE99-3906-463C-BDB8-339A09D3F04F}" type="pres">
      <dgm:prSet presAssocID="{8374A099-8661-4A60-8653-24EBCEECC7A5}" presName="childNode" presStyleLbl="revTx" presStyleIdx="0" presStyleCnt="0">
        <dgm:presLayoutVars>
          <dgm:bulletEnabled val="1"/>
        </dgm:presLayoutVars>
      </dgm:prSet>
      <dgm:spPr/>
    </dgm:pt>
    <dgm:pt modelId="{DFF58F4F-3D63-4103-A624-BD92387609AC}" type="pres">
      <dgm:prSet presAssocID="{1CFE435B-EF49-4C97-A776-6B781DA96FFF}" presName="Name25" presStyleLbl="parChTrans1D1" presStyleIdx="2" presStyleCnt="4"/>
      <dgm:spPr/>
      <dgm:t>
        <a:bodyPr/>
        <a:lstStyle/>
        <a:p>
          <a:endParaRPr lang="pl-PL"/>
        </a:p>
      </dgm:t>
    </dgm:pt>
    <dgm:pt modelId="{3D465F2C-D98B-4B10-84B0-B2A38D0C0271}" type="pres">
      <dgm:prSet presAssocID="{D3C2AC49-19D9-4CA8-8BDF-CC44720634DF}" presName="node" presStyleCnt="0"/>
      <dgm:spPr/>
    </dgm:pt>
    <dgm:pt modelId="{E0BEFCEE-E4DB-4380-BC4F-AC6CA17B0ABC}" type="pres">
      <dgm:prSet presAssocID="{D3C2AC49-19D9-4CA8-8BDF-CC44720634DF}" presName="parentNode" presStyleLbl="node1" presStyleIdx="3" presStyleCnt="5" custScaleX="181325" custScaleY="164899" custLinFactX="60784" custLinFactNeighborX="100000" custLinFactNeighborY="-2612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4973ABA-BA4E-4E65-AE7D-28D68B38429D}" type="pres">
      <dgm:prSet presAssocID="{D3C2AC49-19D9-4CA8-8BDF-CC44720634DF}" presName="childNode" presStyleLbl="revTx" presStyleIdx="0" presStyleCnt="0">
        <dgm:presLayoutVars>
          <dgm:bulletEnabled val="1"/>
        </dgm:presLayoutVars>
      </dgm:prSet>
      <dgm:spPr/>
    </dgm:pt>
    <dgm:pt modelId="{092E8B2F-608A-4135-A69F-C67B666A6FA5}" type="pres">
      <dgm:prSet presAssocID="{AA261D40-D5E6-42ED-B426-5025AB999BB4}" presName="Name25" presStyleLbl="parChTrans1D1" presStyleIdx="3" presStyleCnt="4"/>
      <dgm:spPr/>
      <dgm:t>
        <a:bodyPr/>
        <a:lstStyle/>
        <a:p>
          <a:endParaRPr lang="pl-PL"/>
        </a:p>
      </dgm:t>
    </dgm:pt>
    <dgm:pt modelId="{25C41E11-365D-4906-AC34-1C3C1338E90A}" type="pres">
      <dgm:prSet presAssocID="{01A71C4C-8270-40C1-9ED0-775C82505ED9}" presName="node" presStyleCnt="0"/>
      <dgm:spPr/>
    </dgm:pt>
    <dgm:pt modelId="{CF04DBEA-A67D-4AD8-88C2-4EA06C04C975}" type="pres">
      <dgm:prSet presAssocID="{01A71C4C-8270-40C1-9ED0-775C82505ED9}" presName="parentNode" presStyleLbl="node1" presStyleIdx="4" presStyleCnt="5" custScaleX="171484" custScaleY="164299" custLinFactNeighborX="88635" custLinFactNeighborY="-14749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B13C958-5E74-4229-AAB5-BF8E63EFF332}" type="pres">
      <dgm:prSet presAssocID="{01A71C4C-8270-40C1-9ED0-775C82505ED9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F388CC98-BBEB-4C58-92C7-1F9C1DDBB11A}" srcId="{8A1E96D7-2F7C-4148-8D36-C448F0C4BFEA}" destId="{8374A099-8661-4A60-8653-24EBCEECC7A5}" srcOrd="1" destOrd="0" parTransId="{DD15490D-650D-4AA2-82D3-34FD48E7265A}" sibTransId="{67EF8500-054A-416B-8A92-70B53453FBAA}"/>
    <dgm:cxn modelId="{EE47400F-47C7-4570-B64E-0DDD2FC1545D}" srcId="{8A1E96D7-2F7C-4148-8D36-C448F0C4BFEA}" destId="{01A71C4C-8270-40C1-9ED0-775C82505ED9}" srcOrd="3" destOrd="0" parTransId="{AA261D40-D5E6-42ED-B426-5025AB999BB4}" sibTransId="{92B4D6B9-B4DE-46F0-9DC6-49D30FA0F6A8}"/>
    <dgm:cxn modelId="{CEF4717C-148D-4006-8DB8-51DD9DDEDD9D}" type="presOf" srcId="{8374A099-8661-4A60-8653-24EBCEECC7A5}" destId="{671A1EFE-E7E6-4561-A2CF-FB81DDD293AF}" srcOrd="0" destOrd="0" presId="urn:microsoft.com/office/officeart/2005/8/layout/radial2"/>
    <dgm:cxn modelId="{8B949D96-F9B4-4F78-BF7D-EB484C213B84}" srcId="{8A1E96D7-2F7C-4148-8D36-C448F0C4BFEA}" destId="{14136C14-88FC-4890-9F6A-E8C2E540EAFD}" srcOrd="0" destOrd="0" parTransId="{AB87A147-E822-4F2D-B5A9-CC2BBA85F0B9}" sibTransId="{041281B9-C860-4CBE-A3B3-D5D8BC4BFF7E}"/>
    <dgm:cxn modelId="{EA3D04D7-3E87-4903-AD6E-C3B1C5457BB0}" srcId="{8A1E96D7-2F7C-4148-8D36-C448F0C4BFEA}" destId="{D3C2AC49-19D9-4CA8-8BDF-CC44720634DF}" srcOrd="2" destOrd="0" parTransId="{1CFE435B-EF49-4C97-A776-6B781DA96FFF}" sibTransId="{84CB65D2-D21B-420B-B9F2-3B389A23ED81}"/>
    <dgm:cxn modelId="{8044FF64-06FA-4040-B111-1BDE12703196}" type="presOf" srcId="{AA261D40-D5E6-42ED-B426-5025AB999BB4}" destId="{092E8B2F-608A-4135-A69F-C67B666A6FA5}" srcOrd="0" destOrd="0" presId="urn:microsoft.com/office/officeart/2005/8/layout/radial2"/>
    <dgm:cxn modelId="{009DC2FF-3167-4901-8965-7BFF74DC3289}" type="presOf" srcId="{01A71C4C-8270-40C1-9ED0-775C82505ED9}" destId="{CF04DBEA-A67D-4AD8-88C2-4EA06C04C975}" srcOrd="0" destOrd="0" presId="urn:microsoft.com/office/officeart/2005/8/layout/radial2"/>
    <dgm:cxn modelId="{93F01C51-5EDC-467F-9BC1-C84D2C82F01B}" type="presOf" srcId="{DD15490D-650D-4AA2-82D3-34FD48E7265A}" destId="{9E3D84D8-BC82-4E60-AF9F-F76BFD969017}" srcOrd="0" destOrd="0" presId="urn:microsoft.com/office/officeart/2005/8/layout/radial2"/>
    <dgm:cxn modelId="{44F893B0-8965-40AB-AAA9-C1BFEFD26387}" type="presOf" srcId="{D3C2AC49-19D9-4CA8-8BDF-CC44720634DF}" destId="{E0BEFCEE-E4DB-4380-BC4F-AC6CA17B0ABC}" srcOrd="0" destOrd="0" presId="urn:microsoft.com/office/officeart/2005/8/layout/radial2"/>
    <dgm:cxn modelId="{BA8B1457-AD0C-4CEF-844D-3BBF95F2B087}" type="presOf" srcId="{1CFE435B-EF49-4C97-A776-6B781DA96FFF}" destId="{DFF58F4F-3D63-4103-A624-BD92387609AC}" srcOrd="0" destOrd="0" presId="urn:microsoft.com/office/officeart/2005/8/layout/radial2"/>
    <dgm:cxn modelId="{1EFBB1BA-015E-406A-BCE7-5D133D6D2C6B}" type="presOf" srcId="{14136C14-88FC-4890-9F6A-E8C2E540EAFD}" destId="{8F309E28-964A-4886-B5BE-BC5F662DABEF}" srcOrd="0" destOrd="0" presId="urn:microsoft.com/office/officeart/2005/8/layout/radial2"/>
    <dgm:cxn modelId="{A4B0E56A-9164-4A3F-8655-B1DBE5A92EFB}" type="presOf" srcId="{AB87A147-E822-4F2D-B5A9-CC2BBA85F0B9}" destId="{DF91638B-D17F-4E5F-90AA-D1F9EAEE3692}" srcOrd="0" destOrd="0" presId="urn:microsoft.com/office/officeart/2005/8/layout/radial2"/>
    <dgm:cxn modelId="{B9203ABC-6AEC-452B-9FF4-5210578F00B0}" type="presOf" srcId="{8A1E96D7-2F7C-4148-8D36-C448F0C4BFEA}" destId="{7EF969BA-3F1A-4BD1-BD68-C390FAB6FC33}" srcOrd="0" destOrd="0" presId="urn:microsoft.com/office/officeart/2005/8/layout/radial2"/>
    <dgm:cxn modelId="{E1A4A7A7-F416-425F-920D-448AEB863FBB}" type="presParOf" srcId="{7EF969BA-3F1A-4BD1-BD68-C390FAB6FC33}" destId="{9C958D33-BF50-4A77-BFDB-7A3157B2C2AC}" srcOrd="0" destOrd="0" presId="urn:microsoft.com/office/officeart/2005/8/layout/radial2"/>
    <dgm:cxn modelId="{33118475-14C0-4F48-85AC-7892F4E833EF}" type="presParOf" srcId="{9C958D33-BF50-4A77-BFDB-7A3157B2C2AC}" destId="{B447D437-DE66-425F-A033-1CB9D4F6DA6D}" srcOrd="0" destOrd="0" presId="urn:microsoft.com/office/officeart/2005/8/layout/radial2"/>
    <dgm:cxn modelId="{B51941D9-7169-4DFE-AB32-CDADE3D8F794}" type="presParOf" srcId="{B447D437-DE66-425F-A033-1CB9D4F6DA6D}" destId="{7B1BBF28-DAE5-422E-AFC1-7FE03C9966A5}" srcOrd="0" destOrd="0" presId="urn:microsoft.com/office/officeart/2005/8/layout/radial2"/>
    <dgm:cxn modelId="{06BD04D8-4C03-4E7E-9114-6023DE316A11}" type="presParOf" srcId="{B447D437-DE66-425F-A033-1CB9D4F6DA6D}" destId="{34C3DF4C-347C-4DC6-B0DB-EB48092EA5D3}" srcOrd="1" destOrd="0" presId="urn:microsoft.com/office/officeart/2005/8/layout/radial2"/>
    <dgm:cxn modelId="{96679DA8-6A6C-49E9-91EE-7252169BB3E2}" type="presParOf" srcId="{9C958D33-BF50-4A77-BFDB-7A3157B2C2AC}" destId="{DF91638B-D17F-4E5F-90AA-D1F9EAEE3692}" srcOrd="1" destOrd="0" presId="urn:microsoft.com/office/officeart/2005/8/layout/radial2"/>
    <dgm:cxn modelId="{1A34C98D-C30A-47CD-8874-9B34F5628890}" type="presParOf" srcId="{9C958D33-BF50-4A77-BFDB-7A3157B2C2AC}" destId="{7616258A-5BA9-4990-BD32-7209F85A169B}" srcOrd="2" destOrd="0" presId="urn:microsoft.com/office/officeart/2005/8/layout/radial2"/>
    <dgm:cxn modelId="{0B52B4EE-C4CA-47A3-9E6D-9E456C5A8D09}" type="presParOf" srcId="{7616258A-5BA9-4990-BD32-7209F85A169B}" destId="{8F309E28-964A-4886-B5BE-BC5F662DABEF}" srcOrd="0" destOrd="0" presId="urn:microsoft.com/office/officeart/2005/8/layout/radial2"/>
    <dgm:cxn modelId="{764ED9D4-4686-4BA2-9214-991A6C267B9E}" type="presParOf" srcId="{7616258A-5BA9-4990-BD32-7209F85A169B}" destId="{C3A6C210-8CBA-448D-874B-DA5A771468F5}" srcOrd="1" destOrd="0" presId="urn:microsoft.com/office/officeart/2005/8/layout/radial2"/>
    <dgm:cxn modelId="{92FF694D-B41F-427D-B450-0ABDA6D973CC}" type="presParOf" srcId="{9C958D33-BF50-4A77-BFDB-7A3157B2C2AC}" destId="{9E3D84D8-BC82-4E60-AF9F-F76BFD969017}" srcOrd="3" destOrd="0" presId="urn:microsoft.com/office/officeart/2005/8/layout/radial2"/>
    <dgm:cxn modelId="{E6E0DC9A-7592-4915-B0A4-8D97D2410908}" type="presParOf" srcId="{9C958D33-BF50-4A77-BFDB-7A3157B2C2AC}" destId="{CDBE8547-A33B-4AB3-A853-568B1C0ABD58}" srcOrd="4" destOrd="0" presId="urn:microsoft.com/office/officeart/2005/8/layout/radial2"/>
    <dgm:cxn modelId="{772F6E38-94BB-440F-A69D-15F03F3030DC}" type="presParOf" srcId="{CDBE8547-A33B-4AB3-A853-568B1C0ABD58}" destId="{671A1EFE-E7E6-4561-A2CF-FB81DDD293AF}" srcOrd="0" destOrd="0" presId="urn:microsoft.com/office/officeart/2005/8/layout/radial2"/>
    <dgm:cxn modelId="{02AABFBA-12A1-4656-9FF1-E85946D97A17}" type="presParOf" srcId="{CDBE8547-A33B-4AB3-A853-568B1C0ABD58}" destId="{5049FE99-3906-463C-BDB8-339A09D3F04F}" srcOrd="1" destOrd="0" presId="urn:microsoft.com/office/officeart/2005/8/layout/radial2"/>
    <dgm:cxn modelId="{8C17CCB4-B276-432E-AD5D-0F523E895340}" type="presParOf" srcId="{9C958D33-BF50-4A77-BFDB-7A3157B2C2AC}" destId="{DFF58F4F-3D63-4103-A624-BD92387609AC}" srcOrd="5" destOrd="0" presId="urn:microsoft.com/office/officeart/2005/8/layout/radial2"/>
    <dgm:cxn modelId="{86D7C8CB-52C8-4303-9304-06968D945AA9}" type="presParOf" srcId="{9C958D33-BF50-4A77-BFDB-7A3157B2C2AC}" destId="{3D465F2C-D98B-4B10-84B0-B2A38D0C0271}" srcOrd="6" destOrd="0" presId="urn:microsoft.com/office/officeart/2005/8/layout/radial2"/>
    <dgm:cxn modelId="{AE9EA85B-C686-4BB9-B964-691DE8AF90A6}" type="presParOf" srcId="{3D465F2C-D98B-4B10-84B0-B2A38D0C0271}" destId="{E0BEFCEE-E4DB-4380-BC4F-AC6CA17B0ABC}" srcOrd="0" destOrd="0" presId="urn:microsoft.com/office/officeart/2005/8/layout/radial2"/>
    <dgm:cxn modelId="{181BDE6A-BD2A-42B7-80CE-E05B139D9879}" type="presParOf" srcId="{3D465F2C-D98B-4B10-84B0-B2A38D0C0271}" destId="{A4973ABA-BA4E-4E65-AE7D-28D68B38429D}" srcOrd="1" destOrd="0" presId="urn:microsoft.com/office/officeart/2005/8/layout/radial2"/>
    <dgm:cxn modelId="{D10C68F0-8C29-40AE-9998-100BEB7D8299}" type="presParOf" srcId="{9C958D33-BF50-4A77-BFDB-7A3157B2C2AC}" destId="{092E8B2F-608A-4135-A69F-C67B666A6FA5}" srcOrd="7" destOrd="0" presId="urn:microsoft.com/office/officeart/2005/8/layout/radial2"/>
    <dgm:cxn modelId="{ADDF5B3D-7132-4FC6-81C6-20E8A42956F4}" type="presParOf" srcId="{9C958D33-BF50-4A77-BFDB-7A3157B2C2AC}" destId="{25C41E11-365D-4906-AC34-1C3C1338E90A}" srcOrd="8" destOrd="0" presId="urn:microsoft.com/office/officeart/2005/8/layout/radial2"/>
    <dgm:cxn modelId="{3DB8B4E5-6D23-4B1A-A938-E019AC82CFC0}" type="presParOf" srcId="{25C41E11-365D-4906-AC34-1C3C1338E90A}" destId="{CF04DBEA-A67D-4AD8-88C2-4EA06C04C975}" srcOrd="0" destOrd="0" presId="urn:microsoft.com/office/officeart/2005/8/layout/radial2"/>
    <dgm:cxn modelId="{BEC1CDE3-2F4F-4EA5-BD2A-A0F13A82E46D}" type="presParOf" srcId="{25C41E11-365D-4906-AC34-1C3C1338E90A}" destId="{EB13C958-5E74-4229-AAB5-BF8E63EFF33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4B718A-FC3E-47CA-BD34-19EB209C06F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66B8C48-4F34-4EE6-A8A0-36C58E929A96}">
      <dgm:prSet phldrT="[Tekst]" custT="1"/>
      <dgm:spPr/>
      <dgm:t>
        <a:bodyPr/>
        <a:lstStyle/>
        <a:p>
          <a:pPr algn="ctr"/>
          <a:r>
            <a:rPr lang="pl-PL" sz="2400" b="1" dirty="0" smtClean="0">
              <a:latin typeface="Georgia" pitchFamily="18" charset="0"/>
            </a:rPr>
            <a:t>czynności prawne </a:t>
          </a:r>
          <a:endParaRPr lang="pl-PL" sz="2400" b="1" dirty="0">
            <a:latin typeface="Georgia" pitchFamily="18" charset="0"/>
          </a:endParaRPr>
        </a:p>
      </dgm:t>
    </dgm:pt>
    <dgm:pt modelId="{D4DC7AB8-674D-4D20-9DE2-FA548D99EC38}" type="parTrans" cxnId="{BD083C01-D20D-4EEB-AA47-B0BA169FA630}">
      <dgm:prSet/>
      <dgm:spPr/>
      <dgm:t>
        <a:bodyPr/>
        <a:lstStyle/>
        <a:p>
          <a:endParaRPr lang="pl-PL"/>
        </a:p>
      </dgm:t>
    </dgm:pt>
    <dgm:pt modelId="{BCC9753D-8606-4F29-AE9A-87E446EB1DB0}" type="sibTrans" cxnId="{BD083C01-D20D-4EEB-AA47-B0BA169FA630}">
      <dgm:prSet/>
      <dgm:spPr/>
      <dgm:t>
        <a:bodyPr/>
        <a:lstStyle/>
        <a:p>
          <a:endParaRPr lang="pl-PL"/>
        </a:p>
      </dgm:t>
    </dgm:pt>
    <dgm:pt modelId="{2EB74BF3-4C95-4297-861E-E5024C22D1AC}">
      <dgm:prSet phldrT="[Tekst]"/>
      <dgm:spPr/>
      <dgm:t>
        <a:bodyPr/>
        <a:lstStyle/>
        <a:p>
          <a:r>
            <a:rPr lang="pl-PL" dirty="0" smtClean="0">
              <a:latin typeface="Georgia" pitchFamily="18" charset="0"/>
            </a:rPr>
            <a:t>sprzedaż</a:t>
          </a:r>
          <a:endParaRPr lang="pl-PL" dirty="0">
            <a:latin typeface="Georgia" pitchFamily="18" charset="0"/>
          </a:endParaRPr>
        </a:p>
      </dgm:t>
    </dgm:pt>
    <dgm:pt modelId="{75CEFC18-C8EB-4D47-A56A-DDBC7B251856}" type="parTrans" cxnId="{6BA1E8DB-5178-462E-B4B3-13F5D8E6F74C}">
      <dgm:prSet/>
      <dgm:spPr/>
      <dgm:t>
        <a:bodyPr/>
        <a:lstStyle/>
        <a:p>
          <a:endParaRPr lang="pl-PL"/>
        </a:p>
      </dgm:t>
    </dgm:pt>
    <dgm:pt modelId="{6C2B94B7-D711-4E0F-8716-8ACC2C83CE49}" type="sibTrans" cxnId="{6BA1E8DB-5178-462E-B4B3-13F5D8E6F74C}">
      <dgm:prSet/>
      <dgm:spPr/>
      <dgm:t>
        <a:bodyPr/>
        <a:lstStyle/>
        <a:p>
          <a:endParaRPr lang="pl-PL"/>
        </a:p>
      </dgm:t>
    </dgm:pt>
    <dgm:pt modelId="{E7008A00-B692-4559-AAA3-B051A1838BA1}">
      <dgm:prSet phldrT="[Tekst]"/>
      <dgm:spPr/>
      <dgm:t>
        <a:bodyPr/>
        <a:lstStyle/>
        <a:p>
          <a:r>
            <a:rPr lang="pl-PL" dirty="0" smtClean="0">
              <a:latin typeface="Georgia" pitchFamily="18" charset="0"/>
            </a:rPr>
            <a:t>dzierżawa</a:t>
          </a:r>
          <a:endParaRPr lang="pl-PL" dirty="0">
            <a:latin typeface="Georgia" pitchFamily="18" charset="0"/>
          </a:endParaRPr>
        </a:p>
      </dgm:t>
    </dgm:pt>
    <dgm:pt modelId="{46F70568-A4C0-4736-B514-39778D5C0491}" type="parTrans" cxnId="{D2DCAE1D-F424-45A7-B24C-46C2CE4294A1}">
      <dgm:prSet/>
      <dgm:spPr/>
      <dgm:t>
        <a:bodyPr/>
        <a:lstStyle/>
        <a:p>
          <a:endParaRPr lang="pl-PL"/>
        </a:p>
      </dgm:t>
    </dgm:pt>
    <dgm:pt modelId="{9D0D526A-D195-41A4-B7B0-E28ACDA1559E}" type="sibTrans" cxnId="{D2DCAE1D-F424-45A7-B24C-46C2CE4294A1}">
      <dgm:prSet/>
      <dgm:spPr/>
      <dgm:t>
        <a:bodyPr/>
        <a:lstStyle/>
        <a:p>
          <a:endParaRPr lang="pl-PL"/>
        </a:p>
      </dgm:t>
    </dgm:pt>
    <dgm:pt modelId="{D80835F0-4D49-46BE-8E52-FED64416A1BD}">
      <dgm:prSet phldrT="[Tekst]" custT="1"/>
      <dgm:spPr/>
      <dgm:t>
        <a:bodyPr/>
        <a:lstStyle/>
        <a:p>
          <a:pPr algn="ctr"/>
          <a:r>
            <a:rPr lang="pl-PL" sz="2400" b="1" dirty="0" smtClean="0">
              <a:latin typeface="Georgia" pitchFamily="18" charset="0"/>
            </a:rPr>
            <a:t>orzeczenia</a:t>
          </a:r>
          <a:r>
            <a:rPr lang="pl-PL" sz="2400" dirty="0" smtClean="0">
              <a:latin typeface="Georgia" pitchFamily="18" charset="0"/>
            </a:rPr>
            <a:t> </a:t>
          </a:r>
          <a:r>
            <a:rPr lang="pl-PL" sz="2400" b="1" dirty="0" smtClean="0">
              <a:latin typeface="Georgia" pitchFamily="18" charset="0"/>
            </a:rPr>
            <a:t>sądowe</a:t>
          </a:r>
          <a:r>
            <a:rPr lang="pl-PL" sz="2400" dirty="0" smtClean="0">
              <a:latin typeface="Georgia" pitchFamily="18" charset="0"/>
            </a:rPr>
            <a:t> </a:t>
          </a:r>
          <a:endParaRPr lang="pl-PL" sz="2400" dirty="0">
            <a:latin typeface="Georgia" pitchFamily="18" charset="0"/>
          </a:endParaRPr>
        </a:p>
      </dgm:t>
    </dgm:pt>
    <dgm:pt modelId="{E3CA85EE-D065-4423-B98F-E280FD19B683}" type="parTrans" cxnId="{7C72A513-CD5E-463A-B26B-B5937D4FB3F3}">
      <dgm:prSet/>
      <dgm:spPr/>
      <dgm:t>
        <a:bodyPr/>
        <a:lstStyle/>
        <a:p>
          <a:endParaRPr lang="pl-PL"/>
        </a:p>
      </dgm:t>
    </dgm:pt>
    <dgm:pt modelId="{33C170BC-6A42-486F-89F9-EDCC19A21CA3}" type="sibTrans" cxnId="{7C72A513-CD5E-463A-B26B-B5937D4FB3F3}">
      <dgm:prSet/>
      <dgm:spPr/>
      <dgm:t>
        <a:bodyPr/>
        <a:lstStyle/>
        <a:p>
          <a:endParaRPr lang="pl-PL"/>
        </a:p>
      </dgm:t>
    </dgm:pt>
    <dgm:pt modelId="{3FBD2744-88DD-4716-8551-A6C57C6AFD97}">
      <dgm:prSet phldrT="[Tekst]"/>
      <dgm:spPr/>
      <dgm:t>
        <a:bodyPr/>
        <a:lstStyle/>
        <a:p>
          <a:r>
            <a:rPr lang="pl-PL" dirty="0" smtClean="0">
              <a:latin typeface="Georgia" pitchFamily="18" charset="0"/>
            </a:rPr>
            <a:t>dział spadku</a:t>
          </a:r>
          <a:endParaRPr lang="pl-PL" dirty="0">
            <a:latin typeface="Georgia" pitchFamily="18" charset="0"/>
          </a:endParaRPr>
        </a:p>
      </dgm:t>
    </dgm:pt>
    <dgm:pt modelId="{191EE590-936B-4D57-80B5-FADE03F8EFCD}" type="parTrans" cxnId="{AA159348-342B-495B-9031-CF8B6F1FA1B1}">
      <dgm:prSet/>
      <dgm:spPr/>
      <dgm:t>
        <a:bodyPr/>
        <a:lstStyle/>
        <a:p>
          <a:endParaRPr lang="pl-PL"/>
        </a:p>
      </dgm:t>
    </dgm:pt>
    <dgm:pt modelId="{2168D2F0-14F7-49E1-8E23-60C408C269C6}" type="sibTrans" cxnId="{AA159348-342B-495B-9031-CF8B6F1FA1B1}">
      <dgm:prSet/>
      <dgm:spPr/>
      <dgm:t>
        <a:bodyPr/>
        <a:lstStyle/>
        <a:p>
          <a:endParaRPr lang="pl-PL"/>
        </a:p>
      </dgm:t>
    </dgm:pt>
    <dgm:pt modelId="{C9F2D0D0-A2B0-43B9-BBC8-618D3EE31126}">
      <dgm:prSet phldrT="[Tekst]"/>
      <dgm:spPr/>
      <dgm:t>
        <a:bodyPr/>
        <a:lstStyle/>
        <a:p>
          <a:r>
            <a:rPr lang="pl-PL" dirty="0" smtClean="0">
              <a:latin typeface="Georgia" pitchFamily="18" charset="0"/>
            </a:rPr>
            <a:t>zniesienie współwłasności</a:t>
          </a:r>
          <a:endParaRPr lang="pl-PL" dirty="0">
            <a:latin typeface="Georgia" pitchFamily="18" charset="0"/>
          </a:endParaRPr>
        </a:p>
      </dgm:t>
    </dgm:pt>
    <dgm:pt modelId="{6679414D-3622-4E27-B42F-3382CCF70142}" type="parTrans" cxnId="{9A456C03-68E1-4364-9DA3-9A5D1F95CB26}">
      <dgm:prSet/>
      <dgm:spPr/>
      <dgm:t>
        <a:bodyPr/>
        <a:lstStyle/>
        <a:p>
          <a:endParaRPr lang="pl-PL"/>
        </a:p>
      </dgm:t>
    </dgm:pt>
    <dgm:pt modelId="{39363180-A151-4DE8-B8C5-0E72FED04710}" type="sibTrans" cxnId="{9A456C03-68E1-4364-9DA3-9A5D1F95CB26}">
      <dgm:prSet/>
      <dgm:spPr/>
      <dgm:t>
        <a:bodyPr/>
        <a:lstStyle/>
        <a:p>
          <a:endParaRPr lang="pl-PL"/>
        </a:p>
      </dgm:t>
    </dgm:pt>
    <dgm:pt modelId="{2115AEE2-8276-463A-99FD-0F9488EA6BE4}">
      <dgm:prSet phldrT="[Tekst]" custT="1"/>
      <dgm:spPr/>
      <dgm:t>
        <a:bodyPr/>
        <a:lstStyle/>
        <a:p>
          <a:pPr algn="ctr"/>
          <a:r>
            <a:rPr lang="pl-PL" sz="2400" b="1" dirty="0" smtClean="0">
              <a:latin typeface="Georgia" pitchFamily="18" charset="0"/>
            </a:rPr>
            <a:t>akty administracyjne</a:t>
          </a:r>
          <a:endParaRPr lang="pl-PL" sz="2400" b="1" dirty="0">
            <a:latin typeface="Georgia" pitchFamily="18" charset="0"/>
          </a:endParaRPr>
        </a:p>
      </dgm:t>
    </dgm:pt>
    <dgm:pt modelId="{AF8837C1-176F-45C3-9C68-8D0063A09154}" type="parTrans" cxnId="{0CDBE8AC-5F52-426C-B68C-12687189317B}">
      <dgm:prSet/>
      <dgm:spPr/>
      <dgm:t>
        <a:bodyPr/>
        <a:lstStyle/>
        <a:p>
          <a:endParaRPr lang="pl-PL"/>
        </a:p>
      </dgm:t>
    </dgm:pt>
    <dgm:pt modelId="{B8CD7B9F-D42F-4266-9A0C-107FB806C425}" type="sibTrans" cxnId="{0CDBE8AC-5F52-426C-B68C-12687189317B}">
      <dgm:prSet/>
      <dgm:spPr/>
      <dgm:t>
        <a:bodyPr/>
        <a:lstStyle/>
        <a:p>
          <a:endParaRPr lang="pl-PL"/>
        </a:p>
      </dgm:t>
    </dgm:pt>
    <dgm:pt modelId="{D78809F6-5B13-4BCE-9C7B-64B79235D036}">
      <dgm:prSet phldrT="[Tekst]"/>
      <dgm:spPr/>
      <dgm:t>
        <a:bodyPr/>
        <a:lstStyle/>
        <a:p>
          <a:r>
            <a:rPr lang="pl-PL" dirty="0" smtClean="0">
              <a:latin typeface="Georgia" pitchFamily="18" charset="0"/>
            </a:rPr>
            <a:t>decyzja o oddaniu nieruchomości </a:t>
          </a:r>
          <a:br>
            <a:rPr lang="pl-PL" dirty="0" smtClean="0">
              <a:latin typeface="Georgia" pitchFamily="18" charset="0"/>
            </a:rPr>
          </a:br>
          <a:r>
            <a:rPr lang="pl-PL" dirty="0" smtClean="0">
              <a:latin typeface="Georgia" pitchFamily="18" charset="0"/>
            </a:rPr>
            <a:t>w trwały zarząd (II PK 391/0444) </a:t>
          </a:r>
          <a:endParaRPr lang="pl-PL" dirty="0">
            <a:latin typeface="Georgia" pitchFamily="18" charset="0"/>
          </a:endParaRPr>
        </a:p>
      </dgm:t>
    </dgm:pt>
    <dgm:pt modelId="{B2460F20-A94A-4F1C-83FC-0AD63B08C7A2}" type="parTrans" cxnId="{72DFDDB4-254F-407D-B969-DF6657FD5259}">
      <dgm:prSet/>
      <dgm:spPr/>
      <dgm:t>
        <a:bodyPr/>
        <a:lstStyle/>
        <a:p>
          <a:endParaRPr lang="pl-PL"/>
        </a:p>
      </dgm:t>
    </dgm:pt>
    <dgm:pt modelId="{26E064E4-EF95-4F99-9D87-64BDB06F693C}" type="sibTrans" cxnId="{72DFDDB4-254F-407D-B969-DF6657FD5259}">
      <dgm:prSet/>
      <dgm:spPr/>
      <dgm:t>
        <a:bodyPr/>
        <a:lstStyle/>
        <a:p>
          <a:endParaRPr lang="pl-PL"/>
        </a:p>
      </dgm:t>
    </dgm:pt>
    <dgm:pt modelId="{A83F00AF-2A5C-45E8-B0A2-1610FEFCE1D2}">
      <dgm:prSet phldrT="[Tekst]"/>
      <dgm:spPr/>
      <dgm:t>
        <a:bodyPr/>
        <a:lstStyle/>
        <a:p>
          <a:r>
            <a:rPr lang="pl-PL" dirty="0" smtClean="0">
              <a:latin typeface="Georgia" pitchFamily="18" charset="0"/>
            </a:rPr>
            <a:t>przedsiębiorstwa państwowe</a:t>
          </a:r>
          <a:endParaRPr lang="pl-PL" dirty="0">
            <a:latin typeface="Georgia" pitchFamily="18" charset="0"/>
          </a:endParaRPr>
        </a:p>
      </dgm:t>
    </dgm:pt>
    <dgm:pt modelId="{4E4EC317-3BFD-42D0-83C5-51EA3C1E012E}" type="parTrans" cxnId="{140C4033-29FE-40B5-AEE0-34E63E2A3BF1}">
      <dgm:prSet/>
      <dgm:spPr/>
      <dgm:t>
        <a:bodyPr/>
        <a:lstStyle/>
        <a:p>
          <a:endParaRPr lang="pl-PL"/>
        </a:p>
      </dgm:t>
    </dgm:pt>
    <dgm:pt modelId="{6BF31A0D-CAE4-452A-9F3C-69C37E28FC93}" type="sibTrans" cxnId="{140C4033-29FE-40B5-AEE0-34E63E2A3BF1}">
      <dgm:prSet/>
      <dgm:spPr/>
      <dgm:t>
        <a:bodyPr/>
        <a:lstStyle/>
        <a:p>
          <a:endParaRPr lang="pl-PL"/>
        </a:p>
      </dgm:t>
    </dgm:pt>
    <dgm:pt modelId="{1B401C08-3D8D-4329-98BB-5ED689C41DFC}">
      <dgm:prSet phldrT="[Tekst]"/>
      <dgm:spPr/>
      <dgm:t>
        <a:bodyPr/>
        <a:lstStyle/>
        <a:p>
          <a:r>
            <a:rPr lang="pl-PL" dirty="0" smtClean="0">
              <a:latin typeface="Georgia" pitchFamily="18" charset="0"/>
            </a:rPr>
            <a:t>franchising</a:t>
          </a:r>
          <a:endParaRPr lang="pl-PL" dirty="0">
            <a:latin typeface="Georgia" pitchFamily="18" charset="0"/>
          </a:endParaRPr>
        </a:p>
      </dgm:t>
    </dgm:pt>
    <dgm:pt modelId="{52DADE23-6D0D-4FA1-8F8F-F5DEDD21D2D8}" type="parTrans" cxnId="{AF3B89B2-3E68-4422-8C24-ADC189DC4018}">
      <dgm:prSet/>
      <dgm:spPr/>
      <dgm:t>
        <a:bodyPr/>
        <a:lstStyle/>
        <a:p>
          <a:endParaRPr lang="pl-PL"/>
        </a:p>
      </dgm:t>
    </dgm:pt>
    <dgm:pt modelId="{F02C951F-1F22-4744-ADFE-91C73377B9B7}" type="sibTrans" cxnId="{AF3B89B2-3E68-4422-8C24-ADC189DC4018}">
      <dgm:prSet/>
      <dgm:spPr/>
      <dgm:t>
        <a:bodyPr/>
        <a:lstStyle/>
        <a:p>
          <a:endParaRPr lang="pl-PL"/>
        </a:p>
      </dgm:t>
    </dgm:pt>
    <dgm:pt modelId="{C06DEEB5-CBB8-4DD2-90A9-C5B869BF5460}" type="pres">
      <dgm:prSet presAssocID="{AF4B718A-FC3E-47CA-BD34-19EB209C06F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E119F4B-AEE5-474E-AE8C-920719697D55}" type="pres">
      <dgm:prSet presAssocID="{E66B8C48-4F34-4EE6-A8A0-36C58E929A96}" presName="parentLin" presStyleCnt="0"/>
      <dgm:spPr/>
    </dgm:pt>
    <dgm:pt modelId="{862B8804-389F-406E-8F06-3401C5AF7E78}" type="pres">
      <dgm:prSet presAssocID="{E66B8C48-4F34-4EE6-A8A0-36C58E929A96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DF7D873E-C184-4D94-B4A5-2D5C8F19AB1A}" type="pres">
      <dgm:prSet presAssocID="{E66B8C48-4F34-4EE6-A8A0-36C58E929A96}" presName="parentText" presStyleLbl="node1" presStyleIdx="0" presStyleCnt="3" custScaleX="142857" custScaleY="150840" custLinFactNeighborX="-57168" custLinFactNeighborY="-620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18E8F92-C5CD-4F0A-874F-AF09C2160A26}" type="pres">
      <dgm:prSet presAssocID="{E66B8C48-4F34-4EE6-A8A0-36C58E929A96}" presName="negativeSpace" presStyleCnt="0"/>
      <dgm:spPr/>
    </dgm:pt>
    <dgm:pt modelId="{D3B1EF7D-1415-4093-96EA-4E8646B94568}" type="pres">
      <dgm:prSet presAssocID="{E66B8C48-4F34-4EE6-A8A0-36C58E929A96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3C45494-42E0-41F0-B007-15B74026146B}" type="pres">
      <dgm:prSet presAssocID="{BCC9753D-8606-4F29-AE9A-87E446EB1DB0}" presName="spaceBetweenRectangles" presStyleCnt="0"/>
      <dgm:spPr/>
    </dgm:pt>
    <dgm:pt modelId="{47DBDE7C-6B1F-4555-8F1D-76124639FEDA}" type="pres">
      <dgm:prSet presAssocID="{D80835F0-4D49-46BE-8E52-FED64416A1BD}" presName="parentLin" presStyleCnt="0"/>
      <dgm:spPr/>
    </dgm:pt>
    <dgm:pt modelId="{9BBFD154-6D84-4B74-B0EC-BE7C6D4E25B3}" type="pres">
      <dgm:prSet presAssocID="{D80835F0-4D49-46BE-8E52-FED64416A1BD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43D97194-F7F2-4422-9962-3A98B2EE8EDC}" type="pres">
      <dgm:prSet presAssocID="{D80835F0-4D49-46BE-8E52-FED64416A1BD}" presName="parentText" presStyleLbl="node1" presStyleIdx="1" presStyleCnt="3" custScaleX="142857" custScaleY="179012" custLinFactNeighborX="-57168" custLinFactNeighborY="-911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D411C5A-F465-4507-8AA8-BF87F25305E0}" type="pres">
      <dgm:prSet presAssocID="{D80835F0-4D49-46BE-8E52-FED64416A1BD}" presName="negativeSpace" presStyleCnt="0"/>
      <dgm:spPr/>
    </dgm:pt>
    <dgm:pt modelId="{E1A05ECA-33A6-40C4-B1F4-8A6357FE5F3B}" type="pres">
      <dgm:prSet presAssocID="{D80835F0-4D49-46BE-8E52-FED64416A1BD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635701F-6236-406A-A08F-5C8726342EE3}" type="pres">
      <dgm:prSet presAssocID="{33C170BC-6A42-486F-89F9-EDCC19A21CA3}" presName="spaceBetweenRectangles" presStyleCnt="0"/>
      <dgm:spPr/>
    </dgm:pt>
    <dgm:pt modelId="{1CB92FB9-46EC-487F-87E5-0BB5A236BD4F}" type="pres">
      <dgm:prSet presAssocID="{2115AEE2-8276-463A-99FD-0F9488EA6BE4}" presName="parentLin" presStyleCnt="0"/>
      <dgm:spPr/>
    </dgm:pt>
    <dgm:pt modelId="{DB09EDED-9F10-4264-9D92-F34174F337B4}" type="pres">
      <dgm:prSet presAssocID="{2115AEE2-8276-463A-99FD-0F9488EA6BE4}" presName="parentLeftMargin" presStyleLbl="node1" presStyleIdx="1" presStyleCnt="3"/>
      <dgm:spPr/>
      <dgm:t>
        <a:bodyPr/>
        <a:lstStyle/>
        <a:p>
          <a:endParaRPr lang="pl-PL"/>
        </a:p>
      </dgm:t>
    </dgm:pt>
    <dgm:pt modelId="{0BA7762D-722F-4586-8986-01078AE295F3}" type="pres">
      <dgm:prSet presAssocID="{2115AEE2-8276-463A-99FD-0F9488EA6BE4}" presName="parentText" presStyleLbl="node1" presStyleIdx="2" presStyleCnt="3" custScaleX="142857" custScaleY="196287" custLinFactNeighborX="-57168" custLinFactNeighborY="-452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11F136C-9D05-4BE7-BDAD-A81412A2428F}" type="pres">
      <dgm:prSet presAssocID="{2115AEE2-8276-463A-99FD-0F9488EA6BE4}" presName="negativeSpace" presStyleCnt="0"/>
      <dgm:spPr/>
    </dgm:pt>
    <dgm:pt modelId="{EE769619-8F05-49A6-9DFF-ED52B752B21B}" type="pres">
      <dgm:prSet presAssocID="{2115AEE2-8276-463A-99FD-0F9488EA6BE4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F2D9C6C-6056-4BE9-B77C-0E29D60AE65B}" type="presOf" srcId="{AF4B718A-FC3E-47CA-BD34-19EB209C06F1}" destId="{C06DEEB5-CBB8-4DD2-90A9-C5B869BF5460}" srcOrd="0" destOrd="0" presId="urn:microsoft.com/office/officeart/2005/8/layout/list1"/>
    <dgm:cxn modelId="{91E9BA48-E099-4BD6-88C2-81A9B452CC61}" type="presOf" srcId="{D78809F6-5B13-4BCE-9C7B-64B79235D036}" destId="{EE769619-8F05-49A6-9DFF-ED52B752B21B}" srcOrd="0" destOrd="0" presId="urn:microsoft.com/office/officeart/2005/8/layout/list1"/>
    <dgm:cxn modelId="{DBB9730C-794E-4591-BD1E-6C9EB947D95C}" type="presOf" srcId="{2EB74BF3-4C95-4297-861E-E5024C22D1AC}" destId="{D3B1EF7D-1415-4093-96EA-4E8646B94568}" srcOrd="0" destOrd="0" presId="urn:microsoft.com/office/officeart/2005/8/layout/list1"/>
    <dgm:cxn modelId="{1B5230C4-C96F-422F-83BD-D5875C9528FF}" type="presOf" srcId="{A83F00AF-2A5C-45E8-B0A2-1610FEFCE1D2}" destId="{EE769619-8F05-49A6-9DFF-ED52B752B21B}" srcOrd="0" destOrd="1" presId="urn:microsoft.com/office/officeart/2005/8/layout/list1"/>
    <dgm:cxn modelId="{FFFCFEF7-DE16-4F49-A233-041EF4BCA224}" type="presOf" srcId="{E66B8C48-4F34-4EE6-A8A0-36C58E929A96}" destId="{862B8804-389F-406E-8F06-3401C5AF7E78}" srcOrd="0" destOrd="0" presId="urn:microsoft.com/office/officeart/2005/8/layout/list1"/>
    <dgm:cxn modelId="{7C72A513-CD5E-463A-B26B-B5937D4FB3F3}" srcId="{AF4B718A-FC3E-47CA-BD34-19EB209C06F1}" destId="{D80835F0-4D49-46BE-8E52-FED64416A1BD}" srcOrd="1" destOrd="0" parTransId="{E3CA85EE-D065-4423-B98F-E280FD19B683}" sibTransId="{33C170BC-6A42-486F-89F9-EDCC19A21CA3}"/>
    <dgm:cxn modelId="{AA159348-342B-495B-9031-CF8B6F1FA1B1}" srcId="{D80835F0-4D49-46BE-8E52-FED64416A1BD}" destId="{3FBD2744-88DD-4716-8551-A6C57C6AFD97}" srcOrd="0" destOrd="0" parTransId="{191EE590-936B-4D57-80B5-FADE03F8EFCD}" sibTransId="{2168D2F0-14F7-49E1-8E23-60C408C269C6}"/>
    <dgm:cxn modelId="{C3C26FCD-4E06-40D2-8FE9-DD89FBDD93C7}" type="presOf" srcId="{1B401C08-3D8D-4329-98BB-5ED689C41DFC}" destId="{D3B1EF7D-1415-4093-96EA-4E8646B94568}" srcOrd="0" destOrd="2" presId="urn:microsoft.com/office/officeart/2005/8/layout/list1"/>
    <dgm:cxn modelId="{E559603D-9177-4D10-8DF8-E808E3DCB7E1}" type="presOf" srcId="{D80835F0-4D49-46BE-8E52-FED64416A1BD}" destId="{9BBFD154-6D84-4B74-B0EC-BE7C6D4E25B3}" srcOrd="0" destOrd="0" presId="urn:microsoft.com/office/officeart/2005/8/layout/list1"/>
    <dgm:cxn modelId="{E45DF335-4408-4011-AEB1-1BF0BE0CD730}" type="presOf" srcId="{2115AEE2-8276-463A-99FD-0F9488EA6BE4}" destId="{0BA7762D-722F-4586-8986-01078AE295F3}" srcOrd="1" destOrd="0" presId="urn:microsoft.com/office/officeart/2005/8/layout/list1"/>
    <dgm:cxn modelId="{6BA1E8DB-5178-462E-B4B3-13F5D8E6F74C}" srcId="{E66B8C48-4F34-4EE6-A8A0-36C58E929A96}" destId="{2EB74BF3-4C95-4297-861E-E5024C22D1AC}" srcOrd="0" destOrd="0" parTransId="{75CEFC18-C8EB-4D47-A56A-DDBC7B251856}" sibTransId="{6C2B94B7-D711-4E0F-8716-8ACC2C83CE49}"/>
    <dgm:cxn modelId="{E7EFC779-CDBA-48AD-ACF4-DC5A98A7F402}" type="presOf" srcId="{C9F2D0D0-A2B0-43B9-BBC8-618D3EE31126}" destId="{E1A05ECA-33A6-40C4-B1F4-8A6357FE5F3B}" srcOrd="0" destOrd="1" presId="urn:microsoft.com/office/officeart/2005/8/layout/list1"/>
    <dgm:cxn modelId="{0CDBE8AC-5F52-426C-B68C-12687189317B}" srcId="{AF4B718A-FC3E-47CA-BD34-19EB209C06F1}" destId="{2115AEE2-8276-463A-99FD-0F9488EA6BE4}" srcOrd="2" destOrd="0" parTransId="{AF8837C1-176F-45C3-9C68-8D0063A09154}" sibTransId="{B8CD7B9F-D42F-4266-9A0C-107FB806C425}"/>
    <dgm:cxn modelId="{305E83C0-366A-4981-9C1F-7A37A60032FD}" type="presOf" srcId="{3FBD2744-88DD-4716-8551-A6C57C6AFD97}" destId="{E1A05ECA-33A6-40C4-B1F4-8A6357FE5F3B}" srcOrd="0" destOrd="0" presId="urn:microsoft.com/office/officeart/2005/8/layout/list1"/>
    <dgm:cxn modelId="{D2DCAE1D-F424-45A7-B24C-46C2CE4294A1}" srcId="{E66B8C48-4F34-4EE6-A8A0-36C58E929A96}" destId="{E7008A00-B692-4559-AAA3-B051A1838BA1}" srcOrd="1" destOrd="0" parTransId="{46F70568-A4C0-4736-B514-39778D5C0491}" sibTransId="{9D0D526A-D195-41A4-B7B0-E28ACDA1559E}"/>
    <dgm:cxn modelId="{72DFDDB4-254F-407D-B969-DF6657FD5259}" srcId="{2115AEE2-8276-463A-99FD-0F9488EA6BE4}" destId="{D78809F6-5B13-4BCE-9C7B-64B79235D036}" srcOrd="0" destOrd="0" parTransId="{B2460F20-A94A-4F1C-83FC-0AD63B08C7A2}" sibTransId="{26E064E4-EF95-4F99-9D87-64BDB06F693C}"/>
    <dgm:cxn modelId="{8AB9A46E-E651-45C7-AA7C-04DC07426AE0}" type="presOf" srcId="{E66B8C48-4F34-4EE6-A8A0-36C58E929A96}" destId="{DF7D873E-C184-4D94-B4A5-2D5C8F19AB1A}" srcOrd="1" destOrd="0" presId="urn:microsoft.com/office/officeart/2005/8/layout/list1"/>
    <dgm:cxn modelId="{9A456C03-68E1-4364-9DA3-9A5D1F95CB26}" srcId="{D80835F0-4D49-46BE-8E52-FED64416A1BD}" destId="{C9F2D0D0-A2B0-43B9-BBC8-618D3EE31126}" srcOrd="1" destOrd="0" parTransId="{6679414D-3622-4E27-B42F-3382CCF70142}" sibTransId="{39363180-A151-4DE8-B8C5-0E72FED04710}"/>
    <dgm:cxn modelId="{E2DED15A-9B86-4FD8-A57A-47C5674E7FF3}" type="presOf" srcId="{2115AEE2-8276-463A-99FD-0F9488EA6BE4}" destId="{DB09EDED-9F10-4264-9D92-F34174F337B4}" srcOrd="0" destOrd="0" presId="urn:microsoft.com/office/officeart/2005/8/layout/list1"/>
    <dgm:cxn modelId="{AAD53503-150F-4F6B-BFA1-E631F56BDAC2}" type="presOf" srcId="{E7008A00-B692-4559-AAA3-B051A1838BA1}" destId="{D3B1EF7D-1415-4093-96EA-4E8646B94568}" srcOrd="0" destOrd="1" presId="urn:microsoft.com/office/officeart/2005/8/layout/list1"/>
    <dgm:cxn modelId="{140C4033-29FE-40B5-AEE0-34E63E2A3BF1}" srcId="{2115AEE2-8276-463A-99FD-0F9488EA6BE4}" destId="{A83F00AF-2A5C-45E8-B0A2-1610FEFCE1D2}" srcOrd="1" destOrd="0" parTransId="{4E4EC317-3BFD-42D0-83C5-51EA3C1E012E}" sibTransId="{6BF31A0D-CAE4-452A-9F3C-69C37E28FC93}"/>
    <dgm:cxn modelId="{BD083C01-D20D-4EEB-AA47-B0BA169FA630}" srcId="{AF4B718A-FC3E-47CA-BD34-19EB209C06F1}" destId="{E66B8C48-4F34-4EE6-A8A0-36C58E929A96}" srcOrd="0" destOrd="0" parTransId="{D4DC7AB8-674D-4D20-9DE2-FA548D99EC38}" sibTransId="{BCC9753D-8606-4F29-AE9A-87E446EB1DB0}"/>
    <dgm:cxn modelId="{AF3B89B2-3E68-4422-8C24-ADC189DC4018}" srcId="{E66B8C48-4F34-4EE6-A8A0-36C58E929A96}" destId="{1B401C08-3D8D-4329-98BB-5ED689C41DFC}" srcOrd="2" destOrd="0" parTransId="{52DADE23-6D0D-4FA1-8F8F-F5DEDD21D2D8}" sibTransId="{F02C951F-1F22-4744-ADFE-91C73377B9B7}"/>
    <dgm:cxn modelId="{7330EB45-4DCF-463D-86CE-03F74CE02C60}" type="presOf" srcId="{D80835F0-4D49-46BE-8E52-FED64416A1BD}" destId="{43D97194-F7F2-4422-9962-3A98B2EE8EDC}" srcOrd="1" destOrd="0" presId="urn:microsoft.com/office/officeart/2005/8/layout/list1"/>
    <dgm:cxn modelId="{47886510-3B45-4DF9-8784-0FDAF7B192B0}" type="presParOf" srcId="{C06DEEB5-CBB8-4DD2-90A9-C5B869BF5460}" destId="{5E119F4B-AEE5-474E-AE8C-920719697D55}" srcOrd="0" destOrd="0" presId="urn:microsoft.com/office/officeart/2005/8/layout/list1"/>
    <dgm:cxn modelId="{859D9DB9-46D8-4D1B-8E50-410CC650514D}" type="presParOf" srcId="{5E119F4B-AEE5-474E-AE8C-920719697D55}" destId="{862B8804-389F-406E-8F06-3401C5AF7E78}" srcOrd="0" destOrd="0" presId="urn:microsoft.com/office/officeart/2005/8/layout/list1"/>
    <dgm:cxn modelId="{A1B69D26-A06B-4342-AF32-4811A0BB6CD3}" type="presParOf" srcId="{5E119F4B-AEE5-474E-AE8C-920719697D55}" destId="{DF7D873E-C184-4D94-B4A5-2D5C8F19AB1A}" srcOrd="1" destOrd="0" presId="urn:microsoft.com/office/officeart/2005/8/layout/list1"/>
    <dgm:cxn modelId="{D8DAAFC1-D296-49E8-84DE-3182EF73971C}" type="presParOf" srcId="{C06DEEB5-CBB8-4DD2-90A9-C5B869BF5460}" destId="{218E8F92-C5CD-4F0A-874F-AF09C2160A26}" srcOrd="1" destOrd="0" presId="urn:microsoft.com/office/officeart/2005/8/layout/list1"/>
    <dgm:cxn modelId="{68C4F418-88CC-4192-8ACD-03F1389288AA}" type="presParOf" srcId="{C06DEEB5-CBB8-4DD2-90A9-C5B869BF5460}" destId="{D3B1EF7D-1415-4093-96EA-4E8646B94568}" srcOrd="2" destOrd="0" presId="urn:microsoft.com/office/officeart/2005/8/layout/list1"/>
    <dgm:cxn modelId="{272DBCEC-2540-459D-85AC-C75BFB62EE8B}" type="presParOf" srcId="{C06DEEB5-CBB8-4DD2-90A9-C5B869BF5460}" destId="{F3C45494-42E0-41F0-B007-15B74026146B}" srcOrd="3" destOrd="0" presId="urn:microsoft.com/office/officeart/2005/8/layout/list1"/>
    <dgm:cxn modelId="{1C058D09-3AF2-4110-8065-F66C36790AF4}" type="presParOf" srcId="{C06DEEB5-CBB8-4DD2-90A9-C5B869BF5460}" destId="{47DBDE7C-6B1F-4555-8F1D-76124639FEDA}" srcOrd="4" destOrd="0" presId="urn:microsoft.com/office/officeart/2005/8/layout/list1"/>
    <dgm:cxn modelId="{82375D13-8D1D-485D-8A8E-C5ECB8D296D7}" type="presParOf" srcId="{47DBDE7C-6B1F-4555-8F1D-76124639FEDA}" destId="{9BBFD154-6D84-4B74-B0EC-BE7C6D4E25B3}" srcOrd="0" destOrd="0" presId="urn:microsoft.com/office/officeart/2005/8/layout/list1"/>
    <dgm:cxn modelId="{9291E790-16AE-47CE-8CDE-197703E3FBA1}" type="presParOf" srcId="{47DBDE7C-6B1F-4555-8F1D-76124639FEDA}" destId="{43D97194-F7F2-4422-9962-3A98B2EE8EDC}" srcOrd="1" destOrd="0" presId="urn:microsoft.com/office/officeart/2005/8/layout/list1"/>
    <dgm:cxn modelId="{486D0589-2BF0-4E02-AF9A-468C7E4B6922}" type="presParOf" srcId="{C06DEEB5-CBB8-4DD2-90A9-C5B869BF5460}" destId="{8D411C5A-F465-4507-8AA8-BF87F25305E0}" srcOrd="5" destOrd="0" presId="urn:microsoft.com/office/officeart/2005/8/layout/list1"/>
    <dgm:cxn modelId="{27F3908A-8841-4123-96E5-4756BE508583}" type="presParOf" srcId="{C06DEEB5-CBB8-4DD2-90A9-C5B869BF5460}" destId="{E1A05ECA-33A6-40C4-B1F4-8A6357FE5F3B}" srcOrd="6" destOrd="0" presId="urn:microsoft.com/office/officeart/2005/8/layout/list1"/>
    <dgm:cxn modelId="{A1C200E6-D12C-468F-966F-9BADC31585CF}" type="presParOf" srcId="{C06DEEB5-CBB8-4DD2-90A9-C5B869BF5460}" destId="{F635701F-6236-406A-A08F-5C8726342EE3}" srcOrd="7" destOrd="0" presId="urn:microsoft.com/office/officeart/2005/8/layout/list1"/>
    <dgm:cxn modelId="{85C08C60-9955-4ADC-B52D-2514C64B1D42}" type="presParOf" srcId="{C06DEEB5-CBB8-4DD2-90A9-C5B869BF5460}" destId="{1CB92FB9-46EC-487F-87E5-0BB5A236BD4F}" srcOrd="8" destOrd="0" presId="urn:microsoft.com/office/officeart/2005/8/layout/list1"/>
    <dgm:cxn modelId="{A98A520E-A2F0-4EFC-871C-96BF0251F77F}" type="presParOf" srcId="{1CB92FB9-46EC-487F-87E5-0BB5A236BD4F}" destId="{DB09EDED-9F10-4264-9D92-F34174F337B4}" srcOrd="0" destOrd="0" presId="urn:microsoft.com/office/officeart/2005/8/layout/list1"/>
    <dgm:cxn modelId="{D739E21C-D6AF-4E45-92C6-27ACCB33DD03}" type="presParOf" srcId="{1CB92FB9-46EC-487F-87E5-0BB5A236BD4F}" destId="{0BA7762D-722F-4586-8986-01078AE295F3}" srcOrd="1" destOrd="0" presId="urn:microsoft.com/office/officeart/2005/8/layout/list1"/>
    <dgm:cxn modelId="{2B7B5C9A-E159-42B6-95E1-D3B8D31D987A}" type="presParOf" srcId="{C06DEEB5-CBB8-4DD2-90A9-C5B869BF5460}" destId="{911F136C-9D05-4BE7-BDAD-A81412A2428F}" srcOrd="9" destOrd="0" presId="urn:microsoft.com/office/officeart/2005/8/layout/list1"/>
    <dgm:cxn modelId="{2E2AD2A3-BA96-4046-AA7F-8707AD0B4710}" type="presParOf" srcId="{C06DEEB5-CBB8-4DD2-90A9-C5B869BF5460}" destId="{EE769619-8F05-49A6-9DFF-ED52B752B21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62B6E8-3C26-475F-AC94-A5AC12D24C6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D62414D-8312-4607-B8FC-FE5A5CDE16F5}">
      <dgm:prSet phldrT="[Tekst]" custT="1"/>
      <dgm:spPr/>
      <dgm:t>
        <a:bodyPr/>
        <a:lstStyle/>
        <a:p>
          <a:pPr algn="ctr"/>
          <a:r>
            <a:rPr lang="pl-PL" sz="2400" b="1" dirty="0" smtClean="0">
              <a:latin typeface="Georgia" pitchFamily="18" charset="0"/>
            </a:rPr>
            <a:t>śmierć pracodawcy – osoby fizycznej</a:t>
          </a:r>
          <a:endParaRPr lang="pl-PL" sz="2400" b="1" dirty="0">
            <a:latin typeface="Georgia" pitchFamily="18" charset="0"/>
          </a:endParaRPr>
        </a:p>
      </dgm:t>
    </dgm:pt>
    <dgm:pt modelId="{8EE79E7B-2623-45ED-BAB6-0D8C956B475E}" type="parTrans" cxnId="{D00A027D-1274-4EB8-A56B-2BD71DA02B7B}">
      <dgm:prSet/>
      <dgm:spPr/>
      <dgm:t>
        <a:bodyPr/>
        <a:lstStyle/>
        <a:p>
          <a:endParaRPr lang="pl-PL"/>
        </a:p>
      </dgm:t>
    </dgm:pt>
    <dgm:pt modelId="{F479F139-B022-4010-974A-C20818366A2E}" type="sibTrans" cxnId="{D00A027D-1274-4EB8-A56B-2BD71DA02B7B}">
      <dgm:prSet/>
      <dgm:spPr/>
      <dgm:t>
        <a:bodyPr/>
        <a:lstStyle/>
        <a:p>
          <a:endParaRPr lang="pl-PL"/>
        </a:p>
      </dgm:t>
    </dgm:pt>
    <dgm:pt modelId="{1314DF02-62C8-45A0-9853-4F8FBF75942F}">
      <dgm:prSet phldrT="[Tekst]" custT="1"/>
      <dgm:spPr/>
      <dgm:t>
        <a:bodyPr/>
        <a:lstStyle/>
        <a:p>
          <a:pPr algn="ctr"/>
          <a:r>
            <a:rPr lang="pl-PL" sz="2400" b="1" dirty="0" smtClean="0">
              <a:latin typeface="Georgia" pitchFamily="18" charset="0"/>
            </a:rPr>
            <a:t>przepisy prawne </a:t>
          </a:r>
          <a:endParaRPr lang="pl-PL" sz="2400" b="1" dirty="0">
            <a:latin typeface="Georgia" pitchFamily="18" charset="0"/>
          </a:endParaRPr>
        </a:p>
      </dgm:t>
    </dgm:pt>
    <dgm:pt modelId="{4C78BC41-0644-411A-898A-9D63EDAD24D3}" type="parTrans" cxnId="{2C57BE15-CB54-4855-93AF-BA479DBC1082}">
      <dgm:prSet/>
      <dgm:spPr/>
      <dgm:t>
        <a:bodyPr/>
        <a:lstStyle/>
        <a:p>
          <a:endParaRPr lang="pl-PL"/>
        </a:p>
      </dgm:t>
    </dgm:pt>
    <dgm:pt modelId="{129615C2-AA78-453A-AEF0-2AF701E564B0}" type="sibTrans" cxnId="{2C57BE15-CB54-4855-93AF-BA479DBC1082}">
      <dgm:prSet/>
      <dgm:spPr/>
      <dgm:t>
        <a:bodyPr/>
        <a:lstStyle/>
        <a:p>
          <a:endParaRPr lang="pl-PL"/>
        </a:p>
      </dgm:t>
    </dgm:pt>
    <dgm:pt modelId="{D2209577-2283-4975-82C6-BF4187F1F6A0}">
      <dgm:prSet phldrT="[Tekst]" custT="1"/>
      <dgm:spPr/>
      <dgm:t>
        <a:bodyPr/>
        <a:lstStyle/>
        <a:p>
          <a:pPr algn="ctr"/>
          <a:r>
            <a:rPr lang="pl-PL" sz="2400" b="1" dirty="0" smtClean="0">
              <a:latin typeface="Georgia" pitchFamily="18" charset="0"/>
            </a:rPr>
            <a:t>czynności faktyczne bez podstawy prawnej </a:t>
          </a:r>
        </a:p>
        <a:p>
          <a:pPr algn="ctr"/>
          <a:r>
            <a:rPr lang="pl-PL" sz="2400" b="1" dirty="0" smtClean="0">
              <a:latin typeface="Georgia" pitchFamily="18" charset="0"/>
            </a:rPr>
            <a:t>(kontrowersje)</a:t>
          </a:r>
          <a:endParaRPr lang="pl-PL" sz="2400" b="1" dirty="0">
            <a:latin typeface="Georgia" pitchFamily="18" charset="0"/>
          </a:endParaRPr>
        </a:p>
      </dgm:t>
    </dgm:pt>
    <dgm:pt modelId="{BFA27985-465A-4196-9EB9-1131FCC75741}" type="parTrans" cxnId="{79C9A305-CF54-4DC7-96CF-16B4C9CC95DA}">
      <dgm:prSet/>
      <dgm:spPr/>
      <dgm:t>
        <a:bodyPr/>
        <a:lstStyle/>
        <a:p>
          <a:endParaRPr lang="pl-PL"/>
        </a:p>
      </dgm:t>
    </dgm:pt>
    <dgm:pt modelId="{55C96F8C-DEAF-4C45-8A72-24CAD3362102}" type="sibTrans" cxnId="{79C9A305-CF54-4DC7-96CF-16B4C9CC95DA}">
      <dgm:prSet/>
      <dgm:spPr/>
      <dgm:t>
        <a:bodyPr/>
        <a:lstStyle/>
        <a:p>
          <a:endParaRPr lang="pl-PL"/>
        </a:p>
      </dgm:t>
    </dgm:pt>
    <dgm:pt modelId="{7BDA9BC5-ADC2-4544-9EB6-A1E2C0096F30}" type="pres">
      <dgm:prSet presAssocID="{BD62B6E8-3C26-475F-AC94-A5AC12D24C6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85BF3CF-C08D-4BA3-86B4-9E69082123A6}" type="pres">
      <dgm:prSet presAssocID="{9D62414D-8312-4607-B8FC-FE5A5CDE16F5}" presName="parentText" presStyleLbl="node1" presStyleIdx="0" presStyleCnt="3" custScaleY="50694" custLinFactY="-9689" custLinFactNeighborX="-10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393B5D2-7371-43A7-B45C-C60685DAE080}" type="pres">
      <dgm:prSet presAssocID="{F479F139-B022-4010-974A-C20818366A2E}" presName="spacer" presStyleCnt="0"/>
      <dgm:spPr/>
    </dgm:pt>
    <dgm:pt modelId="{58960E40-A2ED-452B-8584-8AAAD22A4D79}" type="pres">
      <dgm:prSet presAssocID="{1314DF02-62C8-45A0-9853-4F8FBF75942F}" presName="parentText" presStyleLbl="node1" presStyleIdx="1" presStyleCnt="3" custScaleY="4836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F884CB7-75F5-46E4-8676-527C416CFD3C}" type="pres">
      <dgm:prSet presAssocID="{129615C2-AA78-453A-AEF0-2AF701E564B0}" presName="spacer" presStyleCnt="0"/>
      <dgm:spPr/>
    </dgm:pt>
    <dgm:pt modelId="{8BDB01BB-CEFB-4861-939B-05B5BC97F1C1}" type="pres">
      <dgm:prSet presAssocID="{D2209577-2283-4975-82C6-BF4187F1F6A0}" presName="parentText" presStyleLbl="node1" presStyleIdx="2" presStyleCnt="3" custScaleX="95922" custScaleY="89143" custLinFactY="10262" custLinFactNeighborX="-10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8386C61-5914-4A81-B34E-A6FF0B4D4948}" type="presOf" srcId="{BD62B6E8-3C26-475F-AC94-A5AC12D24C6B}" destId="{7BDA9BC5-ADC2-4544-9EB6-A1E2C0096F30}" srcOrd="0" destOrd="0" presId="urn:microsoft.com/office/officeart/2005/8/layout/vList2"/>
    <dgm:cxn modelId="{79C9A305-CF54-4DC7-96CF-16B4C9CC95DA}" srcId="{BD62B6E8-3C26-475F-AC94-A5AC12D24C6B}" destId="{D2209577-2283-4975-82C6-BF4187F1F6A0}" srcOrd="2" destOrd="0" parTransId="{BFA27985-465A-4196-9EB9-1131FCC75741}" sibTransId="{55C96F8C-DEAF-4C45-8A72-24CAD3362102}"/>
    <dgm:cxn modelId="{2C57BE15-CB54-4855-93AF-BA479DBC1082}" srcId="{BD62B6E8-3C26-475F-AC94-A5AC12D24C6B}" destId="{1314DF02-62C8-45A0-9853-4F8FBF75942F}" srcOrd="1" destOrd="0" parTransId="{4C78BC41-0644-411A-898A-9D63EDAD24D3}" sibTransId="{129615C2-AA78-453A-AEF0-2AF701E564B0}"/>
    <dgm:cxn modelId="{27362B5F-2783-46FD-8803-34AA1F78F902}" type="presOf" srcId="{1314DF02-62C8-45A0-9853-4F8FBF75942F}" destId="{58960E40-A2ED-452B-8584-8AAAD22A4D79}" srcOrd="0" destOrd="0" presId="urn:microsoft.com/office/officeart/2005/8/layout/vList2"/>
    <dgm:cxn modelId="{022AD93B-BFB6-44B5-826F-9513F9BD5BD6}" type="presOf" srcId="{9D62414D-8312-4607-B8FC-FE5A5CDE16F5}" destId="{E85BF3CF-C08D-4BA3-86B4-9E69082123A6}" srcOrd="0" destOrd="0" presId="urn:microsoft.com/office/officeart/2005/8/layout/vList2"/>
    <dgm:cxn modelId="{D00A027D-1274-4EB8-A56B-2BD71DA02B7B}" srcId="{BD62B6E8-3C26-475F-AC94-A5AC12D24C6B}" destId="{9D62414D-8312-4607-B8FC-FE5A5CDE16F5}" srcOrd="0" destOrd="0" parTransId="{8EE79E7B-2623-45ED-BAB6-0D8C956B475E}" sibTransId="{F479F139-B022-4010-974A-C20818366A2E}"/>
    <dgm:cxn modelId="{430175C5-A8FE-4CE9-80F7-C0DBFD741975}" type="presOf" srcId="{D2209577-2283-4975-82C6-BF4187F1F6A0}" destId="{8BDB01BB-CEFB-4861-939B-05B5BC97F1C1}" srcOrd="0" destOrd="0" presId="urn:microsoft.com/office/officeart/2005/8/layout/vList2"/>
    <dgm:cxn modelId="{435E6540-D5F5-444E-AA30-3B0A85F98FA8}" type="presParOf" srcId="{7BDA9BC5-ADC2-4544-9EB6-A1E2C0096F30}" destId="{E85BF3CF-C08D-4BA3-86B4-9E69082123A6}" srcOrd="0" destOrd="0" presId="urn:microsoft.com/office/officeart/2005/8/layout/vList2"/>
    <dgm:cxn modelId="{B08F2364-E5C5-446A-9A32-E165AE3E48FB}" type="presParOf" srcId="{7BDA9BC5-ADC2-4544-9EB6-A1E2C0096F30}" destId="{1393B5D2-7371-43A7-B45C-C60685DAE080}" srcOrd="1" destOrd="0" presId="urn:microsoft.com/office/officeart/2005/8/layout/vList2"/>
    <dgm:cxn modelId="{399FD116-F69F-48BA-B26B-550249CEE735}" type="presParOf" srcId="{7BDA9BC5-ADC2-4544-9EB6-A1E2C0096F30}" destId="{58960E40-A2ED-452B-8584-8AAAD22A4D79}" srcOrd="2" destOrd="0" presId="urn:microsoft.com/office/officeart/2005/8/layout/vList2"/>
    <dgm:cxn modelId="{A690B9E9-86A0-4EE2-BF8D-843D31B28A54}" type="presParOf" srcId="{7BDA9BC5-ADC2-4544-9EB6-A1E2C0096F30}" destId="{EF884CB7-75F5-46E4-8676-527C416CFD3C}" srcOrd="3" destOrd="0" presId="urn:microsoft.com/office/officeart/2005/8/layout/vList2"/>
    <dgm:cxn modelId="{FF2CD4D1-BB0C-4E2C-BD9E-928FA9BCE3BD}" type="presParOf" srcId="{7BDA9BC5-ADC2-4544-9EB6-A1E2C0096F30}" destId="{8BDB01BB-CEFB-4861-939B-05B5BC97F1C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2D14DC-27D3-4AA7-B0C9-2DE1B19EC53E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8193B88-C58F-48EF-B9B1-3012302E2849}">
      <dgm:prSet custT="1"/>
      <dgm:spPr/>
      <dgm:t>
        <a:bodyPr/>
        <a:lstStyle/>
        <a:p>
          <a:pPr rtl="0"/>
          <a:r>
            <a:rPr lang="pl-PL" sz="2300" b="1" dirty="0" smtClean="0">
              <a:latin typeface="Georgia" pitchFamily="18" charset="0"/>
            </a:rPr>
            <a:t>Obowiązki informacyjne nowego i poprzedniego pracodawcy względem swoich pracowników, zakładowych organizacji związkowych</a:t>
          </a:r>
        </a:p>
        <a:p>
          <a:pPr rtl="0"/>
          <a:r>
            <a:rPr lang="pl-PL" sz="2300" b="0" dirty="0" smtClean="0">
              <a:latin typeface="Georgia" pitchFamily="18" charset="0"/>
            </a:rPr>
            <a:t>(art. 26</a:t>
          </a:r>
          <a:r>
            <a:rPr lang="pl-PL" sz="2300" b="0" baseline="30000" dirty="0" smtClean="0">
              <a:latin typeface="Georgia" pitchFamily="18" charset="0"/>
            </a:rPr>
            <a:t>1</a:t>
          </a:r>
          <a:r>
            <a:rPr lang="pl-PL" sz="2300" b="0" dirty="0" smtClean="0">
              <a:latin typeface="Georgia" pitchFamily="18" charset="0"/>
            </a:rPr>
            <a:t> ustawy o związkach zawodowych)</a:t>
          </a:r>
        </a:p>
      </dgm:t>
    </dgm:pt>
    <dgm:pt modelId="{46F811A5-C9EA-4352-BF5C-111833DF74D5}" type="parTrans" cxnId="{D7502AFC-B4FF-4309-B39B-E56EFD014A21}">
      <dgm:prSet/>
      <dgm:spPr/>
      <dgm:t>
        <a:bodyPr/>
        <a:lstStyle/>
        <a:p>
          <a:endParaRPr lang="pl-PL"/>
        </a:p>
      </dgm:t>
    </dgm:pt>
    <dgm:pt modelId="{363CA8B2-9337-4035-9F36-D070A65B93AD}" type="sibTrans" cxnId="{D7502AFC-B4FF-4309-B39B-E56EFD014A21}">
      <dgm:prSet/>
      <dgm:spPr/>
      <dgm:t>
        <a:bodyPr/>
        <a:lstStyle/>
        <a:p>
          <a:endParaRPr lang="pl-PL"/>
        </a:p>
      </dgm:t>
    </dgm:pt>
    <dgm:pt modelId="{98490E73-F6E8-4381-BE88-48A604508D91}">
      <dgm:prSet custT="1"/>
      <dgm:spPr/>
      <dgm:t>
        <a:bodyPr/>
        <a:lstStyle/>
        <a:p>
          <a:pPr rtl="0"/>
          <a:r>
            <a:rPr lang="pl-PL" sz="2200" dirty="0" err="1" smtClean="0">
              <a:latin typeface="Georgia" pitchFamily="18" charset="0"/>
            </a:rPr>
            <a:t>przewidywa-ny</a:t>
          </a:r>
          <a:r>
            <a:rPr lang="pl-PL" sz="2200" dirty="0" smtClean="0">
              <a:latin typeface="Georgia" pitchFamily="18" charset="0"/>
            </a:rPr>
            <a:t> termin przejścia zakładu</a:t>
          </a:r>
          <a:endParaRPr lang="pl-PL" sz="2200" dirty="0">
            <a:latin typeface="Georgia" pitchFamily="18" charset="0"/>
          </a:endParaRPr>
        </a:p>
      </dgm:t>
    </dgm:pt>
    <dgm:pt modelId="{227CDA23-C08C-4C8B-AA84-16F6D3D447E8}" type="parTrans" cxnId="{164CCA1A-913F-4A71-9813-9CD95FCB7065}">
      <dgm:prSet/>
      <dgm:spPr/>
      <dgm:t>
        <a:bodyPr/>
        <a:lstStyle/>
        <a:p>
          <a:endParaRPr lang="pl-PL"/>
        </a:p>
      </dgm:t>
    </dgm:pt>
    <dgm:pt modelId="{29EF8743-4464-4B8A-99A7-4A469620DE8B}" type="sibTrans" cxnId="{164CCA1A-913F-4A71-9813-9CD95FCB7065}">
      <dgm:prSet/>
      <dgm:spPr/>
      <dgm:t>
        <a:bodyPr/>
        <a:lstStyle/>
        <a:p>
          <a:endParaRPr lang="pl-PL"/>
        </a:p>
      </dgm:t>
    </dgm:pt>
    <dgm:pt modelId="{1316EBA4-BCBF-4EDA-A90C-E2687547450A}">
      <dgm:prSet custT="1"/>
      <dgm:spPr/>
      <dgm:t>
        <a:bodyPr/>
        <a:lstStyle/>
        <a:p>
          <a:pPr rtl="0"/>
          <a:r>
            <a:rPr lang="pl-PL" sz="2400" dirty="0" smtClean="0">
              <a:latin typeface="Georgia" pitchFamily="18" charset="0"/>
            </a:rPr>
            <a:t>przyczyny </a:t>
          </a:r>
          <a:endParaRPr lang="pl-PL" sz="2400" dirty="0">
            <a:latin typeface="Georgia" pitchFamily="18" charset="0"/>
          </a:endParaRPr>
        </a:p>
      </dgm:t>
    </dgm:pt>
    <dgm:pt modelId="{43F563B0-7E76-4F26-8E97-006002677B56}" type="parTrans" cxnId="{1703AD44-2D1A-40FC-96CC-9D247FA79D70}">
      <dgm:prSet/>
      <dgm:spPr/>
      <dgm:t>
        <a:bodyPr/>
        <a:lstStyle/>
        <a:p>
          <a:endParaRPr lang="pl-PL"/>
        </a:p>
      </dgm:t>
    </dgm:pt>
    <dgm:pt modelId="{ED089F5A-44BC-49C4-A9F1-5A60D61B31DF}" type="sibTrans" cxnId="{1703AD44-2D1A-40FC-96CC-9D247FA79D70}">
      <dgm:prSet/>
      <dgm:spPr/>
      <dgm:t>
        <a:bodyPr/>
        <a:lstStyle/>
        <a:p>
          <a:endParaRPr lang="pl-PL"/>
        </a:p>
      </dgm:t>
    </dgm:pt>
    <dgm:pt modelId="{35FC2A53-DC31-4A1D-A969-E580355E7C09}">
      <dgm:prSet custT="1"/>
      <dgm:spPr/>
      <dgm:t>
        <a:bodyPr/>
        <a:lstStyle/>
        <a:p>
          <a:pPr rtl="0"/>
          <a:r>
            <a:rPr lang="pl-PL" sz="2000" dirty="0" smtClean="0">
              <a:latin typeface="Georgia" pitchFamily="18" charset="0"/>
            </a:rPr>
            <a:t>prawne, ekonomiczne, socjalne skutki przejścia zakładu</a:t>
          </a:r>
          <a:endParaRPr lang="pl-PL" sz="2000" dirty="0">
            <a:latin typeface="Georgia" pitchFamily="18" charset="0"/>
          </a:endParaRPr>
        </a:p>
      </dgm:t>
    </dgm:pt>
    <dgm:pt modelId="{806F6F8D-8E56-44F9-A94D-77C8218BF297}" type="parTrans" cxnId="{E2799BFB-5668-4361-A7F8-197266DDBB15}">
      <dgm:prSet/>
      <dgm:spPr/>
      <dgm:t>
        <a:bodyPr/>
        <a:lstStyle/>
        <a:p>
          <a:endParaRPr lang="pl-PL"/>
        </a:p>
      </dgm:t>
    </dgm:pt>
    <dgm:pt modelId="{C4525874-3EB3-4817-BB89-07693C09F700}" type="sibTrans" cxnId="{E2799BFB-5668-4361-A7F8-197266DDBB15}">
      <dgm:prSet/>
      <dgm:spPr/>
      <dgm:t>
        <a:bodyPr/>
        <a:lstStyle/>
        <a:p>
          <a:endParaRPr lang="pl-PL"/>
        </a:p>
      </dgm:t>
    </dgm:pt>
    <dgm:pt modelId="{3E03807F-B3EE-47B8-A28D-6FCAC44903C8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dirty="0" smtClean="0">
              <a:latin typeface="Georgia" pitchFamily="18" charset="0"/>
            </a:rPr>
            <a:t>zamierzone działania dotyczące warunków zatrudnienia </a:t>
          </a:r>
        </a:p>
      </dgm:t>
    </dgm:pt>
    <dgm:pt modelId="{B0867CA4-BA1B-4861-B2CD-A09BD1D89561}" type="parTrans" cxnId="{49905F53-3628-44BC-A43E-1CC27509D845}">
      <dgm:prSet/>
      <dgm:spPr/>
      <dgm:t>
        <a:bodyPr/>
        <a:lstStyle/>
        <a:p>
          <a:endParaRPr lang="pl-PL"/>
        </a:p>
      </dgm:t>
    </dgm:pt>
    <dgm:pt modelId="{477431C9-9218-4704-9096-CC4E2CAF26CB}" type="sibTrans" cxnId="{49905F53-3628-44BC-A43E-1CC27509D845}">
      <dgm:prSet/>
      <dgm:spPr/>
      <dgm:t>
        <a:bodyPr/>
        <a:lstStyle/>
        <a:p>
          <a:endParaRPr lang="pl-PL"/>
        </a:p>
      </dgm:t>
    </dgm:pt>
    <dgm:pt modelId="{8610A683-1FC2-40B2-9024-50CE902A08A6}" type="pres">
      <dgm:prSet presAssocID="{BC2D14DC-27D3-4AA7-B0C9-2DE1B19EC53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A5A42755-CE0D-4A77-9778-47505AFE9508}" type="pres">
      <dgm:prSet presAssocID="{F8193B88-C58F-48EF-B9B1-3012302E2849}" presName="vertOne" presStyleCnt="0"/>
      <dgm:spPr/>
    </dgm:pt>
    <dgm:pt modelId="{4E2156CB-0FE0-472A-A764-57D85AF73B89}" type="pres">
      <dgm:prSet presAssocID="{F8193B88-C58F-48EF-B9B1-3012302E2849}" presName="txOne" presStyleLbl="node0" presStyleIdx="0" presStyleCnt="1" custScaleX="100032" custLinFactY="-386" custLinFactNeighborX="-16" custLinFactNeighborY="-10000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5230688-1BD7-4FD1-A110-1C347B5A60DD}" type="pres">
      <dgm:prSet presAssocID="{F8193B88-C58F-48EF-B9B1-3012302E2849}" presName="parTransOne" presStyleCnt="0"/>
      <dgm:spPr/>
    </dgm:pt>
    <dgm:pt modelId="{9FA31449-D663-4E0A-AA41-8BBA983A5D6E}" type="pres">
      <dgm:prSet presAssocID="{F8193B88-C58F-48EF-B9B1-3012302E2849}" presName="horzOne" presStyleCnt="0"/>
      <dgm:spPr/>
    </dgm:pt>
    <dgm:pt modelId="{D0C5ED87-A6C2-41E8-A1D2-C2276A4D5A4B}" type="pres">
      <dgm:prSet presAssocID="{98490E73-F6E8-4381-BE88-48A604508D91}" presName="vertTwo" presStyleCnt="0"/>
      <dgm:spPr/>
    </dgm:pt>
    <dgm:pt modelId="{EBDEB359-644D-43FF-A510-9F726AE90209}" type="pres">
      <dgm:prSet presAssocID="{98490E73-F6E8-4381-BE88-48A604508D91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98F418E-0FAD-4EFE-BD44-9A137C13CF4F}" type="pres">
      <dgm:prSet presAssocID="{98490E73-F6E8-4381-BE88-48A604508D91}" presName="horzTwo" presStyleCnt="0"/>
      <dgm:spPr/>
    </dgm:pt>
    <dgm:pt modelId="{2962C544-4558-455D-B623-9CA2EF7F3424}" type="pres">
      <dgm:prSet presAssocID="{29EF8743-4464-4B8A-99A7-4A469620DE8B}" presName="sibSpaceTwo" presStyleCnt="0"/>
      <dgm:spPr/>
    </dgm:pt>
    <dgm:pt modelId="{33D3F742-A7AB-4657-AE0C-3F24E2B7B6BC}" type="pres">
      <dgm:prSet presAssocID="{1316EBA4-BCBF-4EDA-A90C-E2687547450A}" presName="vertTwo" presStyleCnt="0"/>
      <dgm:spPr/>
    </dgm:pt>
    <dgm:pt modelId="{3EA44EF9-92BA-46B7-A2A7-74A368A22AA3}" type="pres">
      <dgm:prSet presAssocID="{1316EBA4-BCBF-4EDA-A90C-E2687547450A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FBC4C7E-53D0-44BF-906D-F61B0E133EEA}" type="pres">
      <dgm:prSet presAssocID="{1316EBA4-BCBF-4EDA-A90C-E2687547450A}" presName="horzTwo" presStyleCnt="0"/>
      <dgm:spPr/>
    </dgm:pt>
    <dgm:pt modelId="{9E4782FD-688E-4A3A-9599-C272C343673D}" type="pres">
      <dgm:prSet presAssocID="{ED089F5A-44BC-49C4-A9F1-5A60D61B31DF}" presName="sibSpaceTwo" presStyleCnt="0"/>
      <dgm:spPr/>
    </dgm:pt>
    <dgm:pt modelId="{97027F9F-5287-47BE-ADA6-352B357E7CDF}" type="pres">
      <dgm:prSet presAssocID="{35FC2A53-DC31-4A1D-A969-E580355E7C09}" presName="vertTwo" presStyleCnt="0"/>
      <dgm:spPr/>
    </dgm:pt>
    <dgm:pt modelId="{93347D68-662D-411D-A222-40CE0813E9B2}" type="pres">
      <dgm:prSet presAssocID="{35FC2A53-DC31-4A1D-A969-E580355E7C09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F31AC11-4D63-46AC-B03F-70A13DE832FB}" type="pres">
      <dgm:prSet presAssocID="{35FC2A53-DC31-4A1D-A969-E580355E7C09}" presName="horzTwo" presStyleCnt="0"/>
      <dgm:spPr/>
    </dgm:pt>
    <dgm:pt modelId="{BEA946D1-A2BB-4183-8FF3-8901F0E1856C}" type="pres">
      <dgm:prSet presAssocID="{C4525874-3EB3-4817-BB89-07693C09F700}" presName="sibSpaceTwo" presStyleCnt="0"/>
      <dgm:spPr/>
    </dgm:pt>
    <dgm:pt modelId="{2B5F2F94-9E0E-4601-B8B1-BE8507EAF976}" type="pres">
      <dgm:prSet presAssocID="{3E03807F-B3EE-47B8-A28D-6FCAC44903C8}" presName="vertTwo" presStyleCnt="0"/>
      <dgm:spPr/>
    </dgm:pt>
    <dgm:pt modelId="{622F934E-14F8-4876-8488-DE13FF0C9860}" type="pres">
      <dgm:prSet presAssocID="{3E03807F-B3EE-47B8-A28D-6FCAC44903C8}" presName="txTwo" presStyleLbl="node2" presStyleIdx="3" presStyleCnt="4" custLinFactNeighborX="-5207" custLinFactNeighborY="16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5B34F1A-9E73-4FF7-8092-C19C77D9C6B5}" type="pres">
      <dgm:prSet presAssocID="{3E03807F-B3EE-47B8-A28D-6FCAC44903C8}" presName="horzTwo" presStyleCnt="0"/>
      <dgm:spPr/>
    </dgm:pt>
  </dgm:ptLst>
  <dgm:cxnLst>
    <dgm:cxn modelId="{1703AD44-2D1A-40FC-96CC-9D247FA79D70}" srcId="{F8193B88-C58F-48EF-B9B1-3012302E2849}" destId="{1316EBA4-BCBF-4EDA-A90C-E2687547450A}" srcOrd="1" destOrd="0" parTransId="{43F563B0-7E76-4F26-8E97-006002677B56}" sibTransId="{ED089F5A-44BC-49C4-A9F1-5A60D61B31DF}"/>
    <dgm:cxn modelId="{E9CE57BC-1F3C-4BA9-87C3-E60CB20207F5}" type="presOf" srcId="{3E03807F-B3EE-47B8-A28D-6FCAC44903C8}" destId="{622F934E-14F8-4876-8488-DE13FF0C9860}" srcOrd="0" destOrd="0" presId="urn:microsoft.com/office/officeart/2005/8/layout/hierarchy4"/>
    <dgm:cxn modelId="{5FDD05F1-D80E-4412-8E7A-789A7CB8D678}" type="presOf" srcId="{1316EBA4-BCBF-4EDA-A90C-E2687547450A}" destId="{3EA44EF9-92BA-46B7-A2A7-74A368A22AA3}" srcOrd="0" destOrd="0" presId="urn:microsoft.com/office/officeart/2005/8/layout/hierarchy4"/>
    <dgm:cxn modelId="{E2799BFB-5668-4361-A7F8-197266DDBB15}" srcId="{F8193B88-C58F-48EF-B9B1-3012302E2849}" destId="{35FC2A53-DC31-4A1D-A969-E580355E7C09}" srcOrd="2" destOrd="0" parTransId="{806F6F8D-8E56-44F9-A94D-77C8218BF297}" sibTransId="{C4525874-3EB3-4817-BB89-07693C09F700}"/>
    <dgm:cxn modelId="{37FB3787-92C6-40A5-BFF9-01FD7F72103F}" type="presOf" srcId="{35FC2A53-DC31-4A1D-A969-E580355E7C09}" destId="{93347D68-662D-411D-A222-40CE0813E9B2}" srcOrd="0" destOrd="0" presId="urn:microsoft.com/office/officeart/2005/8/layout/hierarchy4"/>
    <dgm:cxn modelId="{D7502AFC-B4FF-4309-B39B-E56EFD014A21}" srcId="{BC2D14DC-27D3-4AA7-B0C9-2DE1B19EC53E}" destId="{F8193B88-C58F-48EF-B9B1-3012302E2849}" srcOrd="0" destOrd="0" parTransId="{46F811A5-C9EA-4352-BF5C-111833DF74D5}" sibTransId="{363CA8B2-9337-4035-9F36-D070A65B93AD}"/>
    <dgm:cxn modelId="{8A550C12-6A65-431B-8386-FAC15CDD0AFA}" type="presOf" srcId="{BC2D14DC-27D3-4AA7-B0C9-2DE1B19EC53E}" destId="{8610A683-1FC2-40B2-9024-50CE902A08A6}" srcOrd="0" destOrd="0" presId="urn:microsoft.com/office/officeart/2005/8/layout/hierarchy4"/>
    <dgm:cxn modelId="{B35EA9DA-F94A-4C01-9D92-C56CC153E429}" type="presOf" srcId="{F8193B88-C58F-48EF-B9B1-3012302E2849}" destId="{4E2156CB-0FE0-472A-A764-57D85AF73B89}" srcOrd="0" destOrd="0" presId="urn:microsoft.com/office/officeart/2005/8/layout/hierarchy4"/>
    <dgm:cxn modelId="{164CCA1A-913F-4A71-9813-9CD95FCB7065}" srcId="{F8193B88-C58F-48EF-B9B1-3012302E2849}" destId="{98490E73-F6E8-4381-BE88-48A604508D91}" srcOrd="0" destOrd="0" parTransId="{227CDA23-C08C-4C8B-AA84-16F6D3D447E8}" sibTransId="{29EF8743-4464-4B8A-99A7-4A469620DE8B}"/>
    <dgm:cxn modelId="{6288369B-2348-4125-9C51-132860464796}" type="presOf" srcId="{98490E73-F6E8-4381-BE88-48A604508D91}" destId="{EBDEB359-644D-43FF-A510-9F726AE90209}" srcOrd="0" destOrd="0" presId="urn:microsoft.com/office/officeart/2005/8/layout/hierarchy4"/>
    <dgm:cxn modelId="{49905F53-3628-44BC-A43E-1CC27509D845}" srcId="{F8193B88-C58F-48EF-B9B1-3012302E2849}" destId="{3E03807F-B3EE-47B8-A28D-6FCAC44903C8}" srcOrd="3" destOrd="0" parTransId="{B0867CA4-BA1B-4861-B2CD-A09BD1D89561}" sibTransId="{477431C9-9218-4704-9096-CC4E2CAF26CB}"/>
    <dgm:cxn modelId="{65D40935-F8DC-43BF-A56A-FC5D9DAE2A97}" type="presParOf" srcId="{8610A683-1FC2-40B2-9024-50CE902A08A6}" destId="{A5A42755-CE0D-4A77-9778-47505AFE9508}" srcOrd="0" destOrd="0" presId="urn:microsoft.com/office/officeart/2005/8/layout/hierarchy4"/>
    <dgm:cxn modelId="{0E6E399B-C7E9-407C-9538-2AEA8AC7FE55}" type="presParOf" srcId="{A5A42755-CE0D-4A77-9778-47505AFE9508}" destId="{4E2156CB-0FE0-472A-A764-57D85AF73B89}" srcOrd="0" destOrd="0" presId="urn:microsoft.com/office/officeart/2005/8/layout/hierarchy4"/>
    <dgm:cxn modelId="{1FE5BEB1-67E0-4BA4-BB06-B26998CF4E96}" type="presParOf" srcId="{A5A42755-CE0D-4A77-9778-47505AFE9508}" destId="{05230688-1BD7-4FD1-A110-1C347B5A60DD}" srcOrd="1" destOrd="0" presId="urn:microsoft.com/office/officeart/2005/8/layout/hierarchy4"/>
    <dgm:cxn modelId="{C3AE2DDA-9EDB-47D6-8048-B431AF917C63}" type="presParOf" srcId="{A5A42755-CE0D-4A77-9778-47505AFE9508}" destId="{9FA31449-D663-4E0A-AA41-8BBA983A5D6E}" srcOrd="2" destOrd="0" presId="urn:microsoft.com/office/officeart/2005/8/layout/hierarchy4"/>
    <dgm:cxn modelId="{BB1DFA43-ED82-4BCE-B3CC-09473591670A}" type="presParOf" srcId="{9FA31449-D663-4E0A-AA41-8BBA983A5D6E}" destId="{D0C5ED87-A6C2-41E8-A1D2-C2276A4D5A4B}" srcOrd="0" destOrd="0" presId="urn:microsoft.com/office/officeart/2005/8/layout/hierarchy4"/>
    <dgm:cxn modelId="{DF3DEF94-3CA3-4D32-8656-1950787D1732}" type="presParOf" srcId="{D0C5ED87-A6C2-41E8-A1D2-C2276A4D5A4B}" destId="{EBDEB359-644D-43FF-A510-9F726AE90209}" srcOrd="0" destOrd="0" presId="urn:microsoft.com/office/officeart/2005/8/layout/hierarchy4"/>
    <dgm:cxn modelId="{173C72F6-1B99-4D0C-8B52-99FDA4C3947B}" type="presParOf" srcId="{D0C5ED87-A6C2-41E8-A1D2-C2276A4D5A4B}" destId="{E98F418E-0FAD-4EFE-BD44-9A137C13CF4F}" srcOrd="1" destOrd="0" presId="urn:microsoft.com/office/officeart/2005/8/layout/hierarchy4"/>
    <dgm:cxn modelId="{24A0D1E4-B8C5-497E-8E33-295BF4751C49}" type="presParOf" srcId="{9FA31449-D663-4E0A-AA41-8BBA983A5D6E}" destId="{2962C544-4558-455D-B623-9CA2EF7F3424}" srcOrd="1" destOrd="0" presId="urn:microsoft.com/office/officeart/2005/8/layout/hierarchy4"/>
    <dgm:cxn modelId="{8008D4EB-AA45-4814-9857-DBBDEE86046A}" type="presParOf" srcId="{9FA31449-D663-4E0A-AA41-8BBA983A5D6E}" destId="{33D3F742-A7AB-4657-AE0C-3F24E2B7B6BC}" srcOrd="2" destOrd="0" presId="urn:microsoft.com/office/officeart/2005/8/layout/hierarchy4"/>
    <dgm:cxn modelId="{711C0B97-2944-401B-AEDF-E53915692979}" type="presParOf" srcId="{33D3F742-A7AB-4657-AE0C-3F24E2B7B6BC}" destId="{3EA44EF9-92BA-46B7-A2A7-74A368A22AA3}" srcOrd="0" destOrd="0" presId="urn:microsoft.com/office/officeart/2005/8/layout/hierarchy4"/>
    <dgm:cxn modelId="{10046227-9097-4B51-8BF3-2E3D07F29F62}" type="presParOf" srcId="{33D3F742-A7AB-4657-AE0C-3F24E2B7B6BC}" destId="{AFBC4C7E-53D0-44BF-906D-F61B0E133EEA}" srcOrd="1" destOrd="0" presId="urn:microsoft.com/office/officeart/2005/8/layout/hierarchy4"/>
    <dgm:cxn modelId="{E642F174-4EED-4232-BBC1-E235F66A542E}" type="presParOf" srcId="{9FA31449-D663-4E0A-AA41-8BBA983A5D6E}" destId="{9E4782FD-688E-4A3A-9599-C272C343673D}" srcOrd="3" destOrd="0" presId="urn:microsoft.com/office/officeart/2005/8/layout/hierarchy4"/>
    <dgm:cxn modelId="{CF72803D-1772-4BE6-B16D-A6C6B3736DD5}" type="presParOf" srcId="{9FA31449-D663-4E0A-AA41-8BBA983A5D6E}" destId="{97027F9F-5287-47BE-ADA6-352B357E7CDF}" srcOrd="4" destOrd="0" presId="urn:microsoft.com/office/officeart/2005/8/layout/hierarchy4"/>
    <dgm:cxn modelId="{C1CD0ABD-DD27-4B75-AD65-0EFD03C00FFC}" type="presParOf" srcId="{97027F9F-5287-47BE-ADA6-352B357E7CDF}" destId="{93347D68-662D-411D-A222-40CE0813E9B2}" srcOrd="0" destOrd="0" presId="urn:microsoft.com/office/officeart/2005/8/layout/hierarchy4"/>
    <dgm:cxn modelId="{C2E5625E-B849-4330-9F48-DA16000D9005}" type="presParOf" srcId="{97027F9F-5287-47BE-ADA6-352B357E7CDF}" destId="{0F31AC11-4D63-46AC-B03F-70A13DE832FB}" srcOrd="1" destOrd="0" presId="urn:microsoft.com/office/officeart/2005/8/layout/hierarchy4"/>
    <dgm:cxn modelId="{8D4253DD-2ED6-41F5-A6AA-BE1F1777BF28}" type="presParOf" srcId="{9FA31449-D663-4E0A-AA41-8BBA983A5D6E}" destId="{BEA946D1-A2BB-4183-8FF3-8901F0E1856C}" srcOrd="5" destOrd="0" presId="urn:microsoft.com/office/officeart/2005/8/layout/hierarchy4"/>
    <dgm:cxn modelId="{095B7456-FF5B-43AD-8E88-31732506D4D0}" type="presParOf" srcId="{9FA31449-D663-4E0A-AA41-8BBA983A5D6E}" destId="{2B5F2F94-9E0E-4601-B8B1-BE8507EAF976}" srcOrd="6" destOrd="0" presId="urn:microsoft.com/office/officeart/2005/8/layout/hierarchy4"/>
    <dgm:cxn modelId="{CEEFA33C-5300-4392-BCA6-87FD215295FF}" type="presParOf" srcId="{2B5F2F94-9E0E-4601-B8B1-BE8507EAF976}" destId="{622F934E-14F8-4876-8488-DE13FF0C9860}" srcOrd="0" destOrd="0" presId="urn:microsoft.com/office/officeart/2005/8/layout/hierarchy4"/>
    <dgm:cxn modelId="{6CEF2236-30A2-4592-AA4C-09CF6B266F54}" type="presParOf" srcId="{2B5F2F94-9E0E-4601-B8B1-BE8507EAF976}" destId="{95B34F1A-9E73-4FF7-8092-C19C77D9C6B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460B6F-EE52-4C45-9A4D-0AFAF9D2062C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21C34D6-E79B-47FC-A4BF-AE7A5471C8F6}">
      <dgm:prSet phldrT="[Tekst]"/>
      <dgm:spPr/>
      <dgm:t>
        <a:bodyPr/>
        <a:lstStyle/>
        <a:p>
          <a:r>
            <a:rPr lang="pl-PL" b="1" dirty="0" smtClean="0">
              <a:latin typeface="Georgia" pitchFamily="18" charset="0"/>
            </a:rPr>
            <a:t>przejście zakładu pracy </a:t>
          </a:r>
          <a:r>
            <a:rPr lang="pl-PL" b="1" u="sng" dirty="0" smtClean="0">
              <a:latin typeface="Georgia" pitchFamily="18" charset="0"/>
            </a:rPr>
            <a:t>nie może stanowić przyczyny uzasadniającej wypowiedzenie </a:t>
          </a:r>
          <a:r>
            <a:rPr lang="pl-PL" b="1" dirty="0" smtClean="0">
              <a:latin typeface="Georgia" pitchFamily="18" charset="0"/>
            </a:rPr>
            <a:t>przez pracodawcę stosunku pracy</a:t>
          </a:r>
          <a:endParaRPr lang="pl-PL" b="1" dirty="0">
            <a:latin typeface="Georgia" pitchFamily="18" charset="0"/>
          </a:endParaRPr>
        </a:p>
      </dgm:t>
    </dgm:pt>
    <dgm:pt modelId="{5EE2A8B7-EC46-4703-B98F-3ED0AACA76D7}" type="parTrans" cxnId="{6CB6FDDF-FF78-4684-A6E2-6674AF02759C}">
      <dgm:prSet/>
      <dgm:spPr/>
      <dgm:t>
        <a:bodyPr/>
        <a:lstStyle/>
        <a:p>
          <a:endParaRPr lang="pl-PL"/>
        </a:p>
      </dgm:t>
    </dgm:pt>
    <dgm:pt modelId="{F580DCBB-91FE-41D6-9911-485271FFE594}" type="sibTrans" cxnId="{6CB6FDDF-FF78-4684-A6E2-6674AF02759C}">
      <dgm:prSet/>
      <dgm:spPr/>
      <dgm:t>
        <a:bodyPr/>
        <a:lstStyle/>
        <a:p>
          <a:endParaRPr lang="pl-PL"/>
        </a:p>
      </dgm:t>
    </dgm:pt>
    <dgm:pt modelId="{2E0F9854-B475-490A-826E-2DA68E26A9A2}">
      <dgm:prSet phldrT="[Tekst]" custT="1"/>
      <dgm:spPr/>
      <dgm:t>
        <a:bodyPr/>
        <a:lstStyle/>
        <a:p>
          <a:r>
            <a:rPr lang="pl-PL" sz="2000" b="1" dirty="0" smtClean="0">
              <a:latin typeface="Georgia" pitchFamily="18" charset="0"/>
            </a:rPr>
            <a:t>pracownik ma </a:t>
          </a:r>
          <a:r>
            <a:rPr lang="pl-PL" sz="2000" b="1" u="none" dirty="0" smtClean="0">
              <a:latin typeface="Georgia" pitchFamily="18" charset="0"/>
            </a:rPr>
            <a:t>uprawnienie do </a:t>
          </a:r>
          <a:r>
            <a:rPr lang="pl-PL" sz="2000" b="1" u="sng" dirty="0" smtClean="0">
              <a:latin typeface="Georgia" pitchFamily="18" charset="0"/>
            </a:rPr>
            <a:t>rozwiązania stosunku pracy za siedmiodniowym uprzedzeniem w ciągu 2 miesięcy </a:t>
          </a:r>
          <a:r>
            <a:rPr lang="pl-PL" sz="2000" b="1" u="none" dirty="0" smtClean="0">
              <a:latin typeface="Georgia" pitchFamily="18" charset="0"/>
            </a:rPr>
            <a:t>od przejścia zakładu </a:t>
          </a:r>
          <a:r>
            <a:rPr lang="pl-PL" sz="2000" b="1" dirty="0" smtClean="0">
              <a:latin typeface="Georgia" pitchFamily="18" charset="0"/>
            </a:rPr>
            <a:t>pracy </a:t>
          </a:r>
          <a:endParaRPr lang="pl-PL" sz="2000" b="1" dirty="0">
            <a:latin typeface="Georgia" pitchFamily="18" charset="0"/>
          </a:endParaRPr>
        </a:p>
      </dgm:t>
    </dgm:pt>
    <dgm:pt modelId="{3422D4F8-BD5E-4AD7-88C8-62A9363B3DA5}" type="parTrans" cxnId="{46C467D4-47F4-4331-B5A3-625218E46A89}">
      <dgm:prSet/>
      <dgm:spPr/>
      <dgm:t>
        <a:bodyPr/>
        <a:lstStyle/>
        <a:p>
          <a:endParaRPr lang="pl-PL"/>
        </a:p>
      </dgm:t>
    </dgm:pt>
    <dgm:pt modelId="{2D6D96AA-7C73-4340-9CEE-6F5D6C3526F1}" type="sibTrans" cxnId="{46C467D4-47F4-4331-B5A3-625218E46A89}">
      <dgm:prSet/>
      <dgm:spPr/>
      <dgm:t>
        <a:bodyPr/>
        <a:lstStyle/>
        <a:p>
          <a:endParaRPr lang="pl-PL"/>
        </a:p>
      </dgm:t>
    </dgm:pt>
    <dgm:pt modelId="{F85EED41-310B-4F42-9984-ACF717830916}" type="pres">
      <dgm:prSet presAssocID="{BE460B6F-EE52-4C45-9A4D-0AFAF9D2062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97BFF9E-218F-480C-8CAB-7C9B5BAC841A}" type="pres">
      <dgm:prSet presAssocID="{BE460B6F-EE52-4C45-9A4D-0AFAF9D2062C}" presName="ribbon" presStyleLbl="node1" presStyleIdx="0" presStyleCnt="1"/>
      <dgm:spPr/>
    </dgm:pt>
    <dgm:pt modelId="{2D480D5D-9D06-4348-A348-91730E08A79F}" type="pres">
      <dgm:prSet presAssocID="{BE460B6F-EE52-4C45-9A4D-0AFAF9D2062C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4C7B789-5A53-4467-921F-924107B9EABB}" type="pres">
      <dgm:prSet presAssocID="{BE460B6F-EE52-4C45-9A4D-0AFAF9D2062C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FFEECE2-0A25-44BB-A2C9-0E1E9B63D5AD}" type="presOf" srcId="{2E0F9854-B475-490A-826E-2DA68E26A9A2}" destId="{64C7B789-5A53-4467-921F-924107B9EABB}" srcOrd="0" destOrd="0" presId="urn:microsoft.com/office/officeart/2005/8/layout/arrow6"/>
    <dgm:cxn modelId="{46C467D4-47F4-4331-B5A3-625218E46A89}" srcId="{BE460B6F-EE52-4C45-9A4D-0AFAF9D2062C}" destId="{2E0F9854-B475-490A-826E-2DA68E26A9A2}" srcOrd="1" destOrd="0" parTransId="{3422D4F8-BD5E-4AD7-88C8-62A9363B3DA5}" sibTransId="{2D6D96AA-7C73-4340-9CEE-6F5D6C3526F1}"/>
    <dgm:cxn modelId="{5DA6367D-2024-4A47-A552-29E1C356C3EF}" type="presOf" srcId="{D21C34D6-E79B-47FC-A4BF-AE7A5471C8F6}" destId="{2D480D5D-9D06-4348-A348-91730E08A79F}" srcOrd="0" destOrd="0" presId="urn:microsoft.com/office/officeart/2005/8/layout/arrow6"/>
    <dgm:cxn modelId="{BC219556-6737-4033-BE75-AF09CEDAEB3C}" type="presOf" srcId="{BE460B6F-EE52-4C45-9A4D-0AFAF9D2062C}" destId="{F85EED41-310B-4F42-9984-ACF717830916}" srcOrd="0" destOrd="0" presId="urn:microsoft.com/office/officeart/2005/8/layout/arrow6"/>
    <dgm:cxn modelId="{6CB6FDDF-FF78-4684-A6E2-6674AF02759C}" srcId="{BE460B6F-EE52-4C45-9A4D-0AFAF9D2062C}" destId="{D21C34D6-E79B-47FC-A4BF-AE7A5471C8F6}" srcOrd="0" destOrd="0" parTransId="{5EE2A8B7-EC46-4703-B98F-3ED0AACA76D7}" sibTransId="{F580DCBB-91FE-41D6-9911-485271FFE594}"/>
    <dgm:cxn modelId="{B63D1176-9973-4F03-A3CA-24FECC1CBDAD}" type="presParOf" srcId="{F85EED41-310B-4F42-9984-ACF717830916}" destId="{197BFF9E-218F-480C-8CAB-7C9B5BAC841A}" srcOrd="0" destOrd="0" presId="urn:microsoft.com/office/officeart/2005/8/layout/arrow6"/>
    <dgm:cxn modelId="{23197834-ACDC-4533-A7DB-5F0223562510}" type="presParOf" srcId="{F85EED41-310B-4F42-9984-ACF717830916}" destId="{2D480D5D-9D06-4348-A348-91730E08A79F}" srcOrd="1" destOrd="0" presId="urn:microsoft.com/office/officeart/2005/8/layout/arrow6"/>
    <dgm:cxn modelId="{5106EFB0-F5C8-444A-8E05-7AD4227795A9}" type="presParOf" srcId="{F85EED41-310B-4F42-9984-ACF717830916}" destId="{64C7B789-5A53-4467-921F-924107B9EABB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5CEC74-1414-4F06-9AC8-15ED735AA28E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0"/>
      <dgm:spPr/>
    </dgm:pt>
    <dgm:pt modelId="{1C31BA5C-3F73-4DE9-B640-CF49E313C7CC}" type="pres">
      <dgm:prSet presAssocID="{205CEC74-1414-4F06-9AC8-15ED735AA28E}" presName="Name0" presStyleCnt="0">
        <dgm:presLayoutVars>
          <dgm:dir/>
          <dgm:animLvl val="lvl"/>
          <dgm:resizeHandles val="exact"/>
        </dgm:presLayoutVars>
      </dgm:prSet>
      <dgm:spPr/>
    </dgm:pt>
    <dgm:pt modelId="{77C4CBF1-7281-41DA-B8E7-C46A42F6ABA7}" type="pres">
      <dgm:prSet presAssocID="{205CEC74-1414-4F06-9AC8-15ED735AA28E}" presName="dummy" presStyleCnt="0"/>
      <dgm:spPr/>
    </dgm:pt>
    <dgm:pt modelId="{DF083C7D-297C-4CD1-A875-1E93BD603C13}" type="pres">
      <dgm:prSet presAssocID="{205CEC74-1414-4F06-9AC8-15ED735AA28E}" presName="linH" presStyleCnt="0"/>
      <dgm:spPr/>
    </dgm:pt>
    <dgm:pt modelId="{EA279E72-9C92-4100-B7B8-2CCA269B2C8B}" type="pres">
      <dgm:prSet presAssocID="{205CEC74-1414-4F06-9AC8-15ED735AA28E}" presName="padding1" presStyleCnt="0"/>
      <dgm:spPr/>
    </dgm:pt>
    <dgm:pt modelId="{631B95E9-C341-4160-996F-B3D44960E654}" type="pres">
      <dgm:prSet presAssocID="{205CEC74-1414-4F06-9AC8-15ED735AA28E}" presName="padding2" presStyleCnt="0"/>
      <dgm:spPr/>
    </dgm:pt>
    <dgm:pt modelId="{3C96E78C-EA81-4B99-B6FC-513D20BF57D0}" type="pres">
      <dgm:prSet presAssocID="{205CEC74-1414-4F06-9AC8-15ED735AA28E}" presName="negArrow" presStyleCnt="0"/>
      <dgm:spPr/>
    </dgm:pt>
    <dgm:pt modelId="{52D65375-5CB0-4C2A-B4F8-610C3689A244}" type="pres">
      <dgm:prSet presAssocID="{205CEC74-1414-4F06-9AC8-15ED735AA28E}" presName="backgroundArrow" presStyleLbl="node1" presStyleIdx="0" presStyleCnt="1" custAng="5400000" custLinFactNeighborY="1223"/>
      <dgm:spPr/>
    </dgm:pt>
  </dgm:ptLst>
  <dgm:cxnLst>
    <dgm:cxn modelId="{95E48061-B394-4828-B4CA-E67E6DA4B328}" type="presOf" srcId="{205CEC74-1414-4F06-9AC8-15ED735AA28E}" destId="{1C31BA5C-3F73-4DE9-B640-CF49E313C7CC}" srcOrd="0" destOrd="0" presId="urn:microsoft.com/office/officeart/2005/8/layout/hProcess3"/>
    <dgm:cxn modelId="{1D5161BA-7F88-4341-B4B3-57973484A4FA}" type="presParOf" srcId="{1C31BA5C-3F73-4DE9-B640-CF49E313C7CC}" destId="{77C4CBF1-7281-41DA-B8E7-C46A42F6ABA7}" srcOrd="0" destOrd="0" presId="urn:microsoft.com/office/officeart/2005/8/layout/hProcess3"/>
    <dgm:cxn modelId="{83A0824D-1873-4B54-B0AE-49ED5B938E73}" type="presParOf" srcId="{1C31BA5C-3F73-4DE9-B640-CF49E313C7CC}" destId="{DF083C7D-297C-4CD1-A875-1E93BD603C13}" srcOrd="1" destOrd="0" presId="urn:microsoft.com/office/officeart/2005/8/layout/hProcess3"/>
    <dgm:cxn modelId="{419AB819-B2BD-4F1C-B2C7-BF7E2CF00CD5}" type="presParOf" srcId="{DF083C7D-297C-4CD1-A875-1E93BD603C13}" destId="{EA279E72-9C92-4100-B7B8-2CCA269B2C8B}" srcOrd="0" destOrd="0" presId="urn:microsoft.com/office/officeart/2005/8/layout/hProcess3"/>
    <dgm:cxn modelId="{8619F678-EA9F-4396-8BB3-ED14471B74D3}" type="presParOf" srcId="{DF083C7D-297C-4CD1-A875-1E93BD603C13}" destId="{631B95E9-C341-4160-996F-B3D44960E654}" srcOrd="1" destOrd="0" presId="urn:microsoft.com/office/officeart/2005/8/layout/hProcess3"/>
    <dgm:cxn modelId="{11871CEF-17CF-4DA3-A7BB-66236BD16EFD}" type="presParOf" srcId="{DF083C7D-297C-4CD1-A875-1E93BD603C13}" destId="{3C96E78C-EA81-4B99-B6FC-513D20BF57D0}" srcOrd="2" destOrd="0" presId="urn:microsoft.com/office/officeart/2005/8/layout/hProcess3"/>
    <dgm:cxn modelId="{1F6260D1-4139-4049-BE22-48A3D65E8C53}" type="presParOf" srcId="{DF083C7D-297C-4CD1-A875-1E93BD603C13}" destId="{52D65375-5CB0-4C2A-B4F8-610C3689A244}" srcOrd="3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05CEC74-1414-4F06-9AC8-15ED735AA28E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0"/>
      <dgm:spPr/>
    </dgm:pt>
    <dgm:pt modelId="{1C31BA5C-3F73-4DE9-B640-CF49E313C7CC}" type="pres">
      <dgm:prSet presAssocID="{205CEC74-1414-4F06-9AC8-15ED735AA28E}" presName="Name0" presStyleCnt="0">
        <dgm:presLayoutVars>
          <dgm:dir/>
          <dgm:animLvl val="lvl"/>
          <dgm:resizeHandles val="exact"/>
        </dgm:presLayoutVars>
      </dgm:prSet>
      <dgm:spPr/>
    </dgm:pt>
    <dgm:pt modelId="{77C4CBF1-7281-41DA-B8E7-C46A42F6ABA7}" type="pres">
      <dgm:prSet presAssocID="{205CEC74-1414-4F06-9AC8-15ED735AA28E}" presName="dummy" presStyleCnt="0"/>
      <dgm:spPr/>
    </dgm:pt>
    <dgm:pt modelId="{DF083C7D-297C-4CD1-A875-1E93BD603C13}" type="pres">
      <dgm:prSet presAssocID="{205CEC74-1414-4F06-9AC8-15ED735AA28E}" presName="linH" presStyleCnt="0"/>
      <dgm:spPr/>
    </dgm:pt>
    <dgm:pt modelId="{EA279E72-9C92-4100-B7B8-2CCA269B2C8B}" type="pres">
      <dgm:prSet presAssocID="{205CEC74-1414-4F06-9AC8-15ED735AA28E}" presName="padding1" presStyleCnt="0"/>
      <dgm:spPr/>
    </dgm:pt>
    <dgm:pt modelId="{631B95E9-C341-4160-996F-B3D44960E654}" type="pres">
      <dgm:prSet presAssocID="{205CEC74-1414-4F06-9AC8-15ED735AA28E}" presName="padding2" presStyleCnt="0"/>
      <dgm:spPr/>
    </dgm:pt>
    <dgm:pt modelId="{3C96E78C-EA81-4B99-B6FC-513D20BF57D0}" type="pres">
      <dgm:prSet presAssocID="{205CEC74-1414-4F06-9AC8-15ED735AA28E}" presName="negArrow" presStyleCnt="0"/>
      <dgm:spPr/>
    </dgm:pt>
    <dgm:pt modelId="{52D65375-5CB0-4C2A-B4F8-610C3689A244}" type="pres">
      <dgm:prSet presAssocID="{205CEC74-1414-4F06-9AC8-15ED735AA28E}" presName="backgroundArrow" presStyleLbl="node1" presStyleIdx="0" presStyleCnt="1" custAng="5400000" custLinFactNeighborY="1223"/>
      <dgm:spPr/>
    </dgm:pt>
  </dgm:ptLst>
  <dgm:cxnLst>
    <dgm:cxn modelId="{2A07E8A1-353D-48C3-8D4B-308A8F3EB9F9}" type="presOf" srcId="{205CEC74-1414-4F06-9AC8-15ED735AA28E}" destId="{1C31BA5C-3F73-4DE9-B640-CF49E313C7CC}" srcOrd="0" destOrd="0" presId="urn:microsoft.com/office/officeart/2005/8/layout/hProcess3"/>
    <dgm:cxn modelId="{DAA3A6D6-2D1F-45B3-AE94-034EFC0DD238}" type="presParOf" srcId="{1C31BA5C-3F73-4DE9-B640-CF49E313C7CC}" destId="{77C4CBF1-7281-41DA-B8E7-C46A42F6ABA7}" srcOrd="0" destOrd="0" presId="urn:microsoft.com/office/officeart/2005/8/layout/hProcess3"/>
    <dgm:cxn modelId="{B32C68F9-0BA5-4629-BE8D-95DB278AA232}" type="presParOf" srcId="{1C31BA5C-3F73-4DE9-B640-CF49E313C7CC}" destId="{DF083C7D-297C-4CD1-A875-1E93BD603C13}" srcOrd="1" destOrd="0" presId="urn:microsoft.com/office/officeart/2005/8/layout/hProcess3"/>
    <dgm:cxn modelId="{3A8D51B2-5C11-403C-881E-EAA837A74801}" type="presParOf" srcId="{DF083C7D-297C-4CD1-A875-1E93BD603C13}" destId="{EA279E72-9C92-4100-B7B8-2CCA269B2C8B}" srcOrd="0" destOrd="0" presId="urn:microsoft.com/office/officeart/2005/8/layout/hProcess3"/>
    <dgm:cxn modelId="{2F630ACB-4EAB-438D-8E1B-8BB25994A681}" type="presParOf" srcId="{DF083C7D-297C-4CD1-A875-1E93BD603C13}" destId="{631B95E9-C341-4160-996F-B3D44960E654}" srcOrd="1" destOrd="0" presId="urn:microsoft.com/office/officeart/2005/8/layout/hProcess3"/>
    <dgm:cxn modelId="{D0980434-66F8-4FD3-A915-C706B09E18FD}" type="presParOf" srcId="{DF083C7D-297C-4CD1-A875-1E93BD603C13}" destId="{3C96E78C-EA81-4B99-B6FC-513D20BF57D0}" srcOrd="2" destOrd="0" presId="urn:microsoft.com/office/officeart/2005/8/layout/hProcess3"/>
    <dgm:cxn modelId="{F1F0E7F2-A18D-4594-9171-A1A7B6827544}" type="presParOf" srcId="{DF083C7D-297C-4CD1-A875-1E93BD603C13}" destId="{52D65375-5CB0-4C2A-B4F8-610C3689A244}" srcOrd="3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2E8B2F-608A-4135-A69F-C67B666A6FA5}">
      <dsp:nvSpPr>
        <dsp:cNvPr id="0" name=""/>
        <dsp:cNvSpPr/>
      </dsp:nvSpPr>
      <dsp:spPr>
        <a:xfrm rot="2552769">
          <a:off x="1385419" y="3193312"/>
          <a:ext cx="797023" cy="56777"/>
        </a:xfrm>
        <a:custGeom>
          <a:avLst/>
          <a:gdLst/>
          <a:ahLst/>
          <a:cxnLst/>
          <a:rect l="0" t="0" r="0" b="0"/>
          <a:pathLst>
            <a:path>
              <a:moveTo>
                <a:pt x="0" y="28388"/>
              </a:moveTo>
              <a:lnTo>
                <a:pt x="797023" y="28388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F58F4F-3D63-4103-A624-BD92387609AC}">
      <dsp:nvSpPr>
        <dsp:cNvPr id="0" name=""/>
        <dsp:cNvSpPr/>
      </dsp:nvSpPr>
      <dsp:spPr>
        <a:xfrm rot="421361">
          <a:off x="1483822" y="2540009"/>
          <a:ext cx="1735989" cy="56777"/>
        </a:xfrm>
        <a:custGeom>
          <a:avLst/>
          <a:gdLst/>
          <a:ahLst/>
          <a:cxnLst/>
          <a:rect l="0" t="0" r="0" b="0"/>
          <a:pathLst>
            <a:path>
              <a:moveTo>
                <a:pt x="0" y="28388"/>
              </a:moveTo>
              <a:lnTo>
                <a:pt x="1735989" y="28388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3D84D8-BC82-4E60-AF9F-F76BFD969017}">
      <dsp:nvSpPr>
        <dsp:cNvPr id="0" name=""/>
        <dsp:cNvSpPr/>
      </dsp:nvSpPr>
      <dsp:spPr>
        <a:xfrm rot="20010187">
          <a:off x="1395114" y="1646120"/>
          <a:ext cx="1812992" cy="56777"/>
        </a:xfrm>
        <a:custGeom>
          <a:avLst/>
          <a:gdLst/>
          <a:ahLst/>
          <a:cxnLst/>
          <a:rect l="0" t="0" r="0" b="0"/>
          <a:pathLst>
            <a:path>
              <a:moveTo>
                <a:pt x="0" y="28388"/>
              </a:moveTo>
              <a:lnTo>
                <a:pt x="1812992" y="28388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91638B-D17F-4E5F-90AA-D1F9EAEE3692}">
      <dsp:nvSpPr>
        <dsp:cNvPr id="0" name=""/>
        <dsp:cNvSpPr/>
      </dsp:nvSpPr>
      <dsp:spPr>
        <a:xfrm rot="8035420">
          <a:off x="192708" y="2283501"/>
          <a:ext cx="1505443" cy="56777"/>
        </a:xfrm>
        <a:custGeom>
          <a:avLst/>
          <a:gdLst/>
          <a:ahLst/>
          <a:cxnLst/>
          <a:rect l="0" t="0" r="0" b="0"/>
          <a:pathLst>
            <a:path>
              <a:moveTo>
                <a:pt x="0" y="28388"/>
              </a:moveTo>
              <a:lnTo>
                <a:pt x="1505443" y="28388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C3DF4C-347C-4DC6-B0DB-EB48092EA5D3}">
      <dsp:nvSpPr>
        <dsp:cNvPr id="0" name=""/>
        <dsp:cNvSpPr/>
      </dsp:nvSpPr>
      <dsp:spPr>
        <a:xfrm flipV="1">
          <a:off x="1088327" y="2278214"/>
          <a:ext cx="292034" cy="10198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309E28-964A-4886-B5BE-BC5F662DABEF}">
      <dsp:nvSpPr>
        <dsp:cNvPr id="0" name=""/>
        <dsp:cNvSpPr/>
      </dsp:nvSpPr>
      <dsp:spPr>
        <a:xfrm>
          <a:off x="183486" y="1389557"/>
          <a:ext cx="1646461" cy="171739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>
              <a:latin typeface="Georgia" pitchFamily="18" charset="0"/>
            </a:rPr>
            <a:t>Zakład pracy</a:t>
          </a:r>
          <a:endParaRPr lang="pl-PL" sz="2400" b="1" kern="1200" dirty="0">
            <a:latin typeface="Georgia" pitchFamily="18" charset="0"/>
          </a:endParaRPr>
        </a:p>
      </dsp:txBody>
      <dsp:txXfrm>
        <a:off x="183486" y="1389557"/>
        <a:ext cx="1646461" cy="1717396"/>
      </dsp:txXfrm>
    </dsp:sp>
    <dsp:sp modelId="{671A1EFE-E7E6-4561-A2CF-FB81DDD293AF}">
      <dsp:nvSpPr>
        <dsp:cNvPr id="0" name=""/>
        <dsp:cNvSpPr/>
      </dsp:nvSpPr>
      <dsp:spPr>
        <a:xfrm>
          <a:off x="3022683" y="0"/>
          <a:ext cx="1744424" cy="176047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Georgia" pitchFamily="18" charset="0"/>
            </a:rPr>
            <a:t>skład osobowy</a:t>
          </a:r>
          <a:endParaRPr lang="pl-PL" sz="2000" b="1" kern="1200" dirty="0">
            <a:latin typeface="Georgia" pitchFamily="18" charset="0"/>
          </a:endParaRPr>
        </a:p>
      </dsp:txBody>
      <dsp:txXfrm>
        <a:off x="3022683" y="0"/>
        <a:ext cx="1744424" cy="1760470"/>
      </dsp:txXfrm>
    </dsp:sp>
    <dsp:sp modelId="{E0BEFCEE-E4DB-4380-BC4F-AC6CA17B0ABC}">
      <dsp:nvSpPr>
        <dsp:cNvPr id="0" name=""/>
        <dsp:cNvSpPr/>
      </dsp:nvSpPr>
      <dsp:spPr>
        <a:xfrm>
          <a:off x="3204627" y="1920005"/>
          <a:ext cx="1916621" cy="174299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Georgia" pitchFamily="18" charset="0"/>
            </a:rPr>
            <a:t>środki o </a:t>
          </a:r>
          <a:r>
            <a:rPr lang="pl-PL" sz="2000" b="1" kern="1200" dirty="0" err="1" smtClean="0">
              <a:latin typeface="Georgia" pitchFamily="18" charset="0"/>
            </a:rPr>
            <a:t>charakte-rze</a:t>
          </a:r>
          <a:r>
            <a:rPr lang="pl-PL" sz="2000" b="1" kern="1200" dirty="0" smtClean="0">
              <a:latin typeface="Georgia" pitchFamily="18" charset="0"/>
            </a:rPr>
            <a:t> </a:t>
          </a:r>
          <a:r>
            <a:rPr lang="pl-PL" sz="2000" b="1" kern="1200" dirty="0" err="1" smtClean="0">
              <a:latin typeface="Georgia" pitchFamily="18" charset="0"/>
            </a:rPr>
            <a:t>niemate-rialnym</a:t>
          </a:r>
          <a:endParaRPr lang="pl-PL" sz="2000" b="1" kern="1200" dirty="0">
            <a:latin typeface="Georgia" pitchFamily="18" charset="0"/>
          </a:endParaRPr>
        </a:p>
      </dsp:txBody>
      <dsp:txXfrm>
        <a:off x="3204627" y="1920005"/>
        <a:ext cx="1916621" cy="1742997"/>
      </dsp:txXfrm>
    </dsp:sp>
    <dsp:sp modelId="{CF04DBEA-A67D-4AD8-88C2-4EA06C04C975}">
      <dsp:nvSpPr>
        <dsp:cNvPr id="0" name=""/>
        <dsp:cNvSpPr/>
      </dsp:nvSpPr>
      <dsp:spPr>
        <a:xfrm>
          <a:off x="1825690" y="3223515"/>
          <a:ext cx="1812601" cy="173665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Georgia" pitchFamily="18" charset="0"/>
              <a:cs typeface="Times New Roman" pitchFamily="18" charset="0"/>
            </a:rPr>
            <a:t>środki o </a:t>
          </a:r>
          <a:r>
            <a:rPr lang="pl-PL" sz="2000" b="1" kern="1200" dirty="0" err="1" smtClean="0">
              <a:latin typeface="Georgia" pitchFamily="18" charset="0"/>
              <a:cs typeface="Times New Roman" pitchFamily="18" charset="0"/>
            </a:rPr>
            <a:t>charakte-rze</a:t>
          </a:r>
          <a:r>
            <a:rPr lang="pl-PL" sz="2000" b="1" kern="1200" dirty="0" smtClean="0">
              <a:latin typeface="Georgia" pitchFamily="18" charset="0"/>
              <a:cs typeface="Times New Roman" pitchFamily="18" charset="0"/>
            </a:rPr>
            <a:t> </a:t>
          </a:r>
          <a:r>
            <a:rPr lang="pl-PL" sz="2000" b="1" kern="1200" dirty="0" err="1" smtClean="0">
              <a:latin typeface="Georgia" pitchFamily="18" charset="0"/>
              <a:cs typeface="Times New Roman" pitchFamily="18" charset="0"/>
            </a:rPr>
            <a:t>rzeczo-wym</a:t>
          </a:r>
          <a:endParaRPr lang="pl-PL" sz="2000" b="1" kern="1200" dirty="0"/>
        </a:p>
      </dsp:txBody>
      <dsp:txXfrm>
        <a:off x="1825690" y="3223515"/>
        <a:ext cx="1812601" cy="173665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3B1EF7D-1415-4093-96EA-4E8646B94568}">
      <dsp:nvSpPr>
        <dsp:cNvPr id="0" name=""/>
        <dsp:cNvSpPr/>
      </dsp:nvSpPr>
      <dsp:spPr>
        <a:xfrm>
          <a:off x="0" y="486941"/>
          <a:ext cx="4038600" cy="101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3440" tIns="291592" rIns="313440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>
              <a:latin typeface="Georgia" pitchFamily="18" charset="0"/>
            </a:rPr>
            <a:t>sprzedaż</a:t>
          </a:r>
          <a:endParaRPr lang="pl-PL" sz="1400" kern="1200" dirty="0">
            <a:latin typeface="Georg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>
              <a:latin typeface="Georgia" pitchFamily="18" charset="0"/>
            </a:rPr>
            <a:t>dzierżawa</a:t>
          </a:r>
          <a:endParaRPr lang="pl-PL" sz="1400" kern="1200" dirty="0">
            <a:latin typeface="Georg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>
              <a:latin typeface="Georgia" pitchFamily="18" charset="0"/>
            </a:rPr>
            <a:t>franchising</a:t>
          </a:r>
          <a:endParaRPr lang="pl-PL" sz="1400" kern="1200" dirty="0">
            <a:latin typeface="Georgia" pitchFamily="18" charset="0"/>
          </a:endParaRPr>
        </a:p>
      </dsp:txBody>
      <dsp:txXfrm>
        <a:off x="0" y="486941"/>
        <a:ext cx="4038600" cy="1014300"/>
      </dsp:txXfrm>
    </dsp:sp>
    <dsp:sp modelId="{DF7D873E-C184-4D94-B4A5-2D5C8F19AB1A}">
      <dsp:nvSpPr>
        <dsp:cNvPr id="0" name=""/>
        <dsp:cNvSpPr/>
      </dsp:nvSpPr>
      <dsp:spPr>
        <a:xfrm>
          <a:off x="82351" y="44549"/>
          <a:ext cx="3845342" cy="6233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55" tIns="0" rIns="106855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>
              <a:latin typeface="Georgia" pitchFamily="18" charset="0"/>
            </a:rPr>
            <a:t>czynności prawne </a:t>
          </a:r>
          <a:endParaRPr lang="pl-PL" sz="2400" b="1" kern="1200" dirty="0">
            <a:latin typeface="Georgia" pitchFamily="18" charset="0"/>
          </a:endParaRPr>
        </a:p>
      </dsp:txBody>
      <dsp:txXfrm>
        <a:off x="82351" y="44549"/>
        <a:ext cx="3845342" cy="623391"/>
      </dsp:txXfrm>
    </dsp:sp>
    <dsp:sp modelId="{E1A05ECA-33A6-40C4-B1F4-8A6357FE5F3B}">
      <dsp:nvSpPr>
        <dsp:cNvPr id="0" name=""/>
        <dsp:cNvSpPr/>
      </dsp:nvSpPr>
      <dsp:spPr>
        <a:xfrm>
          <a:off x="0" y="2110022"/>
          <a:ext cx="4038600" cy="79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3440" tIns="291592" rIns="313440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>
              <a:latin typeface="Georgia" pitchFamily="18" charset="0"/>
            </a:rPr>
            <a:t>dział spadku</a:t>
          </a:r>
          <a:endParaRPr lang="pl-PL" sz="1400" kern="1200" dirty="0">
            <a:latin typeface="Georg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>
              <a:latin typeface="Georgia" pitchFamily="18" charset="0"/>
            </a:rPr>
            <a:t>zniesienie współwłasności</a:t>
          </a:r>
          <a:endParaRPr lang="pl-PL" sz="1400" kern="1200" dirty="0">
            <a:latin typeface="Georgia" pitchFamily="18" charset="0"/>
          </a:endParaRPr>
        </a:p>
      </dsp:txBody>
      <dsp:txXfrm>
        <a:off x="0" y="2110022"/>
        <a:ext cx="4038600" cy="793800"/>
      </dsp:txXfrm>
    </dsp:sp>
    <dsp:sp modelId="{43D97194-F7F2-4422-9962-3A98B2EE8EDC}">
      <dsp:nvSpPr>
        <dsp:cNvPr id="0" name=""/>
        <dsp:cNvSpPr/>
      </dsp:nvSpPr>
      <dsp:spPr>
        <a:xfrm>
          <a:off x="82351" y="1539166"/>
          <a:ext cx="3845342" cy="739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55" tIns="0" rIns="106855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>
              <a:latin typeface="Georgia" pitchFamily="18" charset="0"/>
            </a:rPr>
            <a:t>orzeczenia</a:t>
          </a:r>
          <a:r>
            <a:rPr lang="pl-PL" sz="2400" kern="1200" dirty="0" smtClean="0">
              <a:latin typeface="Georgia" pitchFamily="18" charset="0"/>
            </a:rPr>
            <a:t> </a:t>
          </a:r>
          <a:r>
            <a:rPr lang="pl-PL" sz="2400" b="1" kern="1200" dirty="0" smtClean="0">
              <a:latin typeface="Georgia" pitchFamily="18" charset="0"/>
            </a:rPr>
            <a:t>sądowe</a:t>
          </a:r>
          <a:r>
            <a:rPr lang="pl-PL" sz="2400" kern="1200" dirty="0" smtClean="0">
              <a:latin typeface="Georgia" pitchFamily="18" charset="0"/>
            </a:rPr>
            <a:t> </a:t>
          </a:r>
          <a:endParaRPr lang="pl-PL" sz="2400" kern="1200" dirty="0">
            <a:latin typeface="Georgia" pitchFamily="18" charset="0"/>
          </a:endParaRPr>
        </a:p>
      </dsp:txBody>
      <dsp:txXfrm>
        <a:off x="82351" y="1539166"/>
        <a:ext cx="3845342" cy="739820"/>
      </dsp:txXfrm>
    </dsp:sp>
    <dsp:sp modelId="{EE769619-8F05-49A6-9DFF-ED52B752B21B}">
      <dsp:nvSpPr>
        <dsp:cNvPr id="0" name=""/>
        <dsp:cNvSpPr/>
      </dsp:nvSpPr>
      <dsp:spPr>
        <a:xfrm>
          <a:off x="0" y="3583997"/>
          <a:ext cx="4038600" cy="970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3440" tIns="291592" rIns="313440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>
              <a:latin typeface="Georgia" pitchFamily="18" charset="0"/>
            </a:rPr>
            <a:t>decyzja o oddaniu nieruchomości </a:t>
          </a:r>
          <a:br>
            <a:rPr lang="pl-PL" sz="1400" kern="1200" dirty="0" smtClean="0">
              <a:latin typeface="Georgia" pitchFamily="18" charset="0"/>
            </a:rPr>
          </a:br>
          <a:r>
            <a:rPr lang="pl-PL" sz="1400" kern="1200" dirty="0" smtClean="0">
              <a:latin typeface="Georgia" pitchFamily="18" charset="0"/>
            </a:rPr>
            <a:t>w trwały zarząd (II PK 391/0444) </a:t>
          </a:r>
          <a:endParaRPr lang="pl-PL" sz="1400" kern="1200" dirty="0">
            <a:latin typeface="Georg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>
              <a:latin typeface="Georgia" pitchFamily="18" charset="0"/>
            </a:rPr>
            <a:t>przedsiębiorstwa państwowe</a:t>
          </a:r>
          <a:endParaRPr lang="pl-PL" sz="1400" kern="1200" dirty="0">
            <a:latin typeface="Georgia" pitchFamily="18" charset="0"/>
          </a:endParaRPr>
        </a:p>
      </dsp:txBody>
      <dsp:txXfrm>
        <a:off x="0" y="3583997"/>
        <a:ext cx="4038600" cy="970200"/>
      </dsp:txXfrm>
    </dsp:sp>
    <dsp:sp modelId="{0BA7762D-722F-4586-8986-01078AE295F3}">
      <dsp:nvSpPr>
        <dsp:cNvPr id="0" name=""/>
        <dsp:cNvSpPr/>
      </dsp:nvSpPr>
      <dsp:spPr>
        <a:xfrm>
          <a:off x="82351" y="2960717"/>
          <a:ext cx="3845342" cy="8112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55" tIns="0" rIns="106855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>
              <a:latin typeface="Georgia" pitchFamily="18" charset="0"/>
            </a:rPr>
            <a:t>akty administracyjne</a:t>
          </a:r>
          <a:endParaRPr lang="pl-PL" sz="2400" b="1" kern="1200" dirty="0">
            <a:latin typeface="Georgia" pitchFamily="18" charset="0"/>
          </a:endParaRPr>
        </a:p>
      </dsp:txBody>
      <dsp:txXfrm>
        <a:off x="82351" y="2960717"/>
        <a:ext cx="3845342" cy="81121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5BF3CF-C08D-4BA3-86B4-9E69082123A6}">
      <dsp:nvSpPr>
        <dsp:cNvPr id="0" name=""/>
        <dsp:cNvSpPr/>
      </dsp:nvSpPr>
      <dsp:spPr>
        <a:xfrm>
          <a:off x="0" y="505806"/>
          <a:ext cx="4038600" cy="7022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>
              <a:latin typeface="Georgia" pitchFamily="18" charset="0"/>
            </a:rPr>
            <a:t>śmierć pracodawcy – osoby fizycznej</a:t>
          </a:r>
          <a:endParaRPr lang="pl-PL" sz="2400" b="1" kern="1200" dirty="0">
            <a:latin typeface="Georgia" pitchFamily="18" charset="0"/>
          </a:endParaRPr>
        </a:p>
      </dsp:txBody>
      <dsp:txXfrm>
        <a:off x="0" y="505806"/>
        <a:ext cx="4038600" cy="702253"/>
      </dsp:txXfrm>
    </dsp:sp>
    <dsp:sp modelId="{58960E40-A2ED-452B-8584-8AAAD22A4D79}">
      <dsp:nvSpPr>
        <dsp:cNvPr id="0" name=""/>
        <dsp:cNvSpPr/>
      </dsp:nvSpPr>
      <dsp:spPr>
        <a:xfrm>
          <a:off x="0" y="1710919"/>
          <a:ext cx="4038600" cy="6699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>
              <a:latin typeface="Georgia" pitchFamily="18" charset="0"/>
            </a:rPr>
            <a:t>przepisy prawne </a:t>
          </a:r>
          <a:endParaRPr lang="pl-PL" sz="2400" b="1" kern="1200" dirty="0">
            <a:latin typeface="Georgia" pitchFamily="18" charset="0"/>
          </a:endParaRPr>
        </a:p>
      </dsp:txBody>
      <dsp:txXfrm>
        <a:off x="0" y="1710919"/>
        <a:ext cx="4038600" cy="669921"/>
      </dsp:txXfrm>
    </dsp:sp>
    <dsp:sp modelId="{8BDB01BB-CEFB-4861-939B-05B5BC97F1C1}">
      <dsp:nvSpPr>
        <dsp:cNvPr id="0" name=""/>
        <dsp:cNvSpPr/>
      </dsp:nvSpPr>
      <dsp:spPr>
        <a:xfrm>
          <a:off x="78146" y="2891638"/>
          <a:ext cx="3873905" cy="1234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>
              <a:latin typeface="Georgia" pitchFamily="18" charset="0"/>
            </a:rPr>
            <a:t>czynności faktyczne bez podstawy prawnej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>
              <a:latin typeface="Georgia" pitchFamily="18" charset="0"/>
            </a:rPr>
            <a:t>(kontrowersje)</a:t>
          </a:r>
          <a:endParaRPr lang="pl-PL" sz="2400" b="1" kern="1200" dirty="0">
            <a:latin typeface="Georgia" pitchFamily="18" charset="0"/>
          </a:endParaRPr>
        </a:p>
      </dsp:txBody>
      <dsp:txXfrm>
        <a:off x="78146" y="2891638"/>
        <a:ext cx="3873905" cy="12348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2156CB-0FE0-472A-A764-57D85AF73B89}">
      <dsp:nvSpPr>
        <dsp:cNvPr id="0" name=""/>
        <dsp:cNvSpPr/>
      </dsp:nvSpPr>
      <dsp:spPr>
        <a:xfrm>
          <a:off x="0" y="0"/>
          <a:ext cx="8229572" cy="1440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b="1" kern="1200" dirty="0" smtClean="0">
              <a:latin typeface="Georgia" pitchFamily="18" charset="0"/>
            </a:rPr>
            <a:t>Obowiązki informacyjne nowego i poprzedniego pracodawcy względem swoich pracowników, zakładowych organizacji związkowych</a:t>
          </a:r>
        </a:p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b="0" kern="1200" dirty="0" smtClean="0">
              <a:latin typeface="Georgia" pitchFamily="18" charset="0"/>
            </a:rPr>
            <a:t>(art. 26</a:t>
          </a:r>
          <a:r>
            <a:rPr lang="pl-PL" sz="2300" b="0" kern="1200" baseline="30000" dirty="0" smtClean="0">
              <a:latin typeface="Georgia" pitchFamily="18" charset="0"/>
            </a:rPr>
            <a:t>1</a:t>
          </a:r>
          <a:r>
            <a:rPr lang="pl-PL" sz="2300" b="0" kern="1200" dirty="0" smtClean="0">
              <a:latin typeface="Georgia" pitchFamily="18" charset="0"/>
            </a:rPr>
            <a:t> ustawy o związkach zawodowych)</a:t>
          </a:r>
        </a:p>
      </dsp:txBody>
      <dsp:txXfrm>
        <a:off x="0" y="0"/>
        <a:ext cx="8229572" cy="1440828"/>
      </dsp:txXfrm>
    </dsp:sp>
    <dsp:sp modelId="{EBDEB359-644D-43FF-A510-9F726AE90209}">
      <dsp:nvSpPr>
        <dsp:cNvPr id="0" name=""/>
        <dsp:cNvSpPr/>
      </dsp:nvSpPr>
      <dsp:spPr>
        <a:xfrm>
          <a:off x="1330" y="1655397"/>
          <a:ext cx="1934840" cy="1440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err="1" smtClean="0">
              <a:latin typeface="Georgia" pitchFamily="18" charset="0"/>
            </a:rPr>
            <a:t>przewidywa-ny</a:t>
          </a:r>
          <a:r>
            <a:rPr lang="pl-PL" sz="2200" kern="1200" dirty="0" smtClean="0">
              <a:latin typeface="Georgia" pitchFamily="18" charset="0"/>
            </a:rPr>
            <a:t> termin przejścia zakładu</a:t>
          </a:r>
          <a:endParaRPr lang="pl-PL" sz="2200" kern="1200" dirty="0">
            <a:latin typeface="Georgia" pitchFamily="18" charset="0"/>
          </a:endParaRPr>
        </a:p>
      </dsp:txBody>
      <dsp:txXfrm>
        <a:off x="1330" y="1655397"/>
        <a:ext cx="1934840" cy="1440828"/>
      </dsp:txXfrm>
    </dsp:sp>
    <dsp:sp modelId="{3EA44EF9-92BA-46B7-A2A7-74A368A22AA3}">
      <dsp:nvSpPr>
        <dsp:cNvPr id="0" name=""/>
        <dsp:cNvSpPr/>
      </dsp:nvSpPr>
      <dsp:spPr>
        <a:xfrm>
          <a:off x="2098696" y="1655397"/>
          <a:ext cx="1934840" cy="1440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Georgia" pitchFamily="18" charset="0"/>
            </a:rPr>
            <a:t>przyczyny </a:t>
          </a:r>
          <a:endParaRPr lang="pl-PL" sz="2400" kern="1200" dirty="0">
            <a:latin typeface="Georgia" pitchFamily="18" charset="0"/>
          </a:endParaRPr>
        </a:p>
      </dsp:txBody>
      <dsp:txXfrm>
        <a:off x="2098696" y="1655397"/>
        <a:ext cx="1934840" cy="1440828"/>
      </dsp:txXfrm>
    </dsp:sp>
    <dsp:sp modelId="{93347D68-662D-411D-A222-40CE0813E9B2}">
      <dsp:nvSpPr>
        <dsp:cNvPr id="0" name=""/>
        <dsp:cNvSpPr/>
      </dsp:nvSpPr>
      <dsp:spPr>
        <a:xfrm>
          <a:off x="4196063" y="1655397"/>
          <a:ext cx="1934840" cy="1440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Georgia" pitchFamily="18" charset="0"/>
            </a:rPr>
            <a:t>prawne, ekonomiczne, socjalne skutki przejścia zakładu</a:t>
          </a:r>
          <a:endParaRPr lang="pl-PL" sz="2000" kern="1200" dirty="0">
            <a:latin typeface="Georgia" pitchFamily="18" charset="0"/>
          </a:endParaRPr>
        </a:p>
      </dsp:txBody>
      <dsp:txXfrm>
        <a:off x="4196063" y="1655397"/>
        <a:ext cx="1934840" cy="1440828"/>
      </dsp:txXfrm>
    </dsp:sp>
    <dsp:sp modelId="{622F934E-14F8-4876-8488-DE13FF0C9860}">
      <dsp:nvSpPr>
        <dsp:cNvPr id="0" name=""/>
        <dsp:cNvSpPr/>
      </dsp:nvSpPr>
      <dsp:spPr>
        <a:xfrm>
          <a:off x="6192682" y="1655515"/>
          <a:ext cx="1934840" cy="1440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kern="1200" dirty="0" smtClean="0">
              <a:latin typeface="Georgia" pitchFamily="18" charset="0"/>
            </a:rPr>
            <a:t>zamierzone działania dotyczące warunków zatrudnienia </a:t>
          </a:r>
        </a:p>
      </dsp:txBody>
      <dsp:txXfrm>
        <a:off x="6192682" y="1655515"/>
        <a:ext cx="1934840" cy="144082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7BFF9E-218F-480C-8CAB-7C9B5BAC841A}">
      <dsp:nvSpPr>
        <dsp:cNvPr id="0" name=""/>
        <dsp:cNvSpPr/>
      </dsp:nvSpPr>
      <dsp:spPr>
        <a:xfrm>
          <a:off x="0" y="203200"/>
          <a:ext cx="9144000" cy="3657600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480D5D-9D06-4348-A348-91730E08A79F}">
      <dsp:nvSpPr>
        <dsp:cNvPr id="0" name=""/>
        <dsp:cNvSpPr/>
      </dsp:nvSpPr>
      <dsp:spPr>
        <a:xfrm>
          <a:off x="1097280" y="843280"/>
          <a:ext cx="3017519" cy="1792224"/>
        </a:xfrm>
        <a:prstGeom prst="rect">
          <a:avLst/>
        </a:prstGeom>
        <a:noFill/>
        <a:ln w="48000" cap="flat" cmpd="thickThin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4008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>
              <a:latin typeface="Georgia" pitchFamily="18" charset="0"/>
            </a:rPr>
            <a:t>przejście zakładu pracy </a:t>
          </a:r>
          <a:r>
            <a:rPr lang="pl-PL" sz="1800" b="1" u="sng" kern="1200" dirty="0" smtClean="0">
              <a:latin typeface="Georgia" pitchFamily="18" charset="0"/>
            </a:rPr>
            <a:t>nie może stanowić przyczyny uzasadniającej wypowiedzenie </a:t>
          </a:r>
          <a:r>
            <a:rPr lang="pl-PL" sz="1800" b="1" kern="1200" dirty="0" smtClean="0">
              <a:latin typeface="Georgia" pitchFamily="18" charset="0"/>
            </a:rPr>
            <a:t>przez pracodawcę stosunku pracy</a:t>
          </a:r>
          <a:endParaRPr lang="pl-PL" sz="1800" b="1" kern="1200" dirty="0">
            <a:latin typeface="Georgia" pitchFamily="18" charset="0"/>
          </a:endParaRPr>
        </a:p>
      </dsp:txBody>
      <dsp:txXfrm>
        <a:off x="1097280" y="843280"/>
        <a:ext cx="3017519" cy="1792224"/>
      </dsp:txXfrm>
    </dsp:sp>
    <dsp:sp modelId="{64C7B789-5A53-4467-921F-924107B9EABB}">
      <dsp:nvSpPr>
        <dsp:cNvPr id="0" name=""/>
        <dsp:cNvSpPr/>
      </dsp:nvSpPr>
      <dsp:spPr>
        <a:xfrm>
          <a:off x="4572000" y="1428496"/>
          <a:ext cx="3566160" cy="1792224"/>
        </a:xfrm>
        <a:prstGeom prst="rect">
          <a:avLst/>
        </a:prstGeom>
        <a:noFill/>
        <a:ln w="48000" cap="flat" cmpd="thickThin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Georgia" pitchFamily="18" charset="0"/>
            </a:rPr>
            <a:t>pracownik ma </a:t>
          </a:r>
          <a:r>
            <a:rPr lang="pl-PL" sz="2000" b="1" u="none" kern="1200" dirty="0" smtClean="0">
              <a:latin typeface="Georgia" pitchFamily="18" charset="0"/>
            </a:rPr>
            <a:t>uprawnienie do </a:t>
          </a:r>
          <a:r>
            <a:rPr lang="pl-PL" sz="2000" b="1" u="sng" kern="1200" dirty="0" smtClean="0">
              <a:latin typeface="Georgia" pitchFamily="18" charset="0"/>
            </a:rPr>
            <a:t>rozwiązania stosunku pracy za siedmiodniowym uprzedzeniem w ciągu 2 miesięcy </a:t>
          </a:r>
          <a:r>
            <a:rPr lang="pl-PL" sz="2000" b="1" u="none" kern="1200" dirty="0" smtClean="0">
              <a:latin typeface="Georgia" pitchFamily="18" charset="0"/>
            </a:rPr>
            <a:t>od przejścia zakładu </a:t>
          </a:r>
          <a:r>
            <a:rPr lang="pl-PL" sz="2000" b="1" kern="1200" dirty="0" smtClean="0">
              <a:latin typeface="Georgia" pitchFamily="18" charset="0"/>
            </a:rPr>
            <a:t>pracy </a:t>
          </a:r>
          <a:endParaRPr lang="pl-PL" sz="2000" b="1" kern="1200" dirty="0">
            <a:latin typeface="Georgia" pitchFamily="18" charset="0"/>
          </a:endParaRPr>
        </a:p>
      </dsp:txBody>
      <dsp:txXfrm>
        <a:off x="4572000" y="1428496"/>
        <a:ext cx="3566160" cy="179222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D65375-5CB0-4C2A-B4F8-610C3689A244}">
      <dsp:nvSpPr>
        <dsp:cNvPr id="0" name=""/>
        <dsp:cNvSpPr/>
      </dsp:nvSpPr>
      <dsp:spPr>
        <a:xfrm rot="5400000">
          <a:off x="0" y="22344"/>
          <a:ext cx="743744" cy="576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D65375-5CB0-4C2A-B4F8-610C3689A244}">
      <dsp:nvSpPr>
        <dsp:cNvPr id="0" name=""/>
        <dsp:cNvSpPr/>
      </dsp:nvSpPr>
      <dsp:spPr>
        <a:xfrm rot="5400000">
          <a:off x="0" y="22344"/>
          <a:ext cx="743744" cy="576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2018-03-03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2018-03-03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2018-03-03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2018-03-03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2018-03-03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2018-03-03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2018-03-03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2018-03-03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2018-03-03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2018-03-03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10EFE87-3D97-484B-BB9F-C79A0AFBD451}" type="datetimeFigureOut">
              <a:rPr lang="pl-PL" smtClean="0"/>
              <a:pPr/>
              <a:t>2018-03-03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10EFE87-3D97-484B-BB9F-C79A0AFBD451}" type="datetimeFigureOut">
              <a:rPr lang="pl-PL" smtClean="0"/>
              <a:pPr/>
              <a:t>2018-03-03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Georgia" pitchFamily="18" charset="0"/>
                <a:cs typeface="Times New Roman" pitchFamily="18" charset="0"/>
              </a:rPr>
              <a:t>Przejście zakładu pracy na innego pracodawcę</a:t>
            </a:r>
            <a:endParaRPr lang="pl-PL" dirty="0">
              <a:latin typeface="Georgia" pitchFamily="18" charset="0"/>
              <a:cs typeface="Times New Roman" pitchFamily="18" charset="0"/>
            </a:endParaRPr>
          </a:p>
        </p:txBody>
      </p:sp>
      <p:pic>
        <p:nvPicPr>
          <p:cNvPr id="14" name="Symbol zastępczy zawartości 13" descr="dokumen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22951" y="1916832"/>
            <a:ext cx="3505233" cy="4673644"/>
          </a:xfrm>
        </p:spPr>
      </p:pic>
      <p:sp>
        <p:nvSpPr>
          <p:cNvPr id="8" name="pole tekstowe 7"/>
          <p:cNvSpPr txBox="1"/>
          <p:nvPr/>
        </p:nvSpPr>
        <p:spPr>
          <a:xfrm>
            <a:off x="539552" y="256490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solidFill>
                  <a:srgbClr val="FFC000"/>
                </a:solidFill>
                <a:latin typeface="Georgia" pitchFamily="18" charset="0"/>
              </a:rPr>
              <a:t>23</a:t>
            </a:r>
            <a:r>
              <a:rPr lang="pl-PL" sz="3600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r>
              <a:rPr lang="pl-PL" sz="3600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pl-PL" sz="3600" dirty="0" err="1" smtClean="0">
                <a:solidFill>
                  <a:srgbClr val="FFC000"/>
                </a:solidFill>
                <a:latin typeface="Georgia" pitchFamily="18" charset="0"/>
              </a:rPr>
              <a:t>kp</a:t>
            </a:r>
            <a:endParaRPr lang="pl-PL" sz="3600" dirty="0">
              <a:solidFill>
                <a:srgbClr val="FFC000"/>
              </a:solidFill>
              <a:latin typeface="Georgia" pitchFamily="18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5436096" y="1556792"/>
            <a:ext cx="816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23</a:t>
            </a:r>
            <a:r>
              <a:rPr lang="pl-PL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pl-PL" dirty="0" err="1" smtClean="0">
                <a:solidFill>
                  <a:srgbClr val="FFC000"/>
                </a:solidFill>
                <a:latin typeface="Georgia" pitchFamily="18" charset="0"/>
              </a:rPr>
              <a:t>kp</a:t>
            </a:r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 rot="1841424">
            <a:off x="-159518" y="3988031"/>
            <a:ext cx="272061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7200" dirty="0" smtClean="0">
                <a:solidFill>
                  <a:srgbClr val="FFC000"/>
                </a:solidFill>
                <a:latin typeface="Georgia" pitchFamily="18" charset="0"/>
              </a:rPr>
              <a:t>23</a:t>
            </a:r>
            <a:r>
              <a:rPr lang="pl-PL" sz="7200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r>
              <a:rPr lang="pl-PL" sz="7200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pl-PL" sz="7200" dirty="0" err="1" smtClean="0">
                <a:solidFill>
                  <a:srgbClr val="FFC000"/>
                </a:solidFill>
                <a:latin typeface="Georgia" pitchFamily="18" charset="0"/>
              </a:rPr>
              <a:t>kp</a:t>
            </a:r>
            <a:endParaRPr lang="pl-PL" sz="7200" dirty="0"/>
          </a:p>
        </p:txBody>
      </p:sp>
      <p:sp>
        <p:nvSpPr>
          <p:cNvPr id="11" name="Prostokąt 10"/>
          <p:cNvSpPr/>
          <p:nvPr/>
        </p:nvSpPr>
        <p:spPr>
          <a:xfrm rot="20205149">
            <a:off x="1083361" y="1990919"/>
            <a:ext cx="816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23</a:t>
            </a:r>
            <a:r>
              <a:rPr lang="pl-PL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pl-PL" dirty="0" err="1" smtClean="0">
                <a:solidFill>
                  <a:srgbClr val="FFC000"/>
                </a:solidFill>
                <a:latin typeface="Georgia" pitchFamily="18" charset="0"/>
              </a:rPr>
              <a:t>kp</a:t>
            </a:r>
            <a:endParaRPr lang="pl-PL" dirty="0"/>
          </a:p>
        </p:txBody>
      </p:sp>
      <p:sp>
        <p:nvSpPr>
          <p:cNvPr id="12" name="Prostokąt 11"/>
          <p:cNvSpPr/>
          <p:nvPr/>
        </p:nvSpPr>
        <p:spPr>
          <a:xfrm rot="1060869">
            <a:off x="7092280" y="3861048"/>
            <a:ext cx="1008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23</a:t>
            </a:r>
            <a:r>
              <a:rPr lang="pl-PL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pl-PL" dirty="0" err="1" smtClean="0">
                <a:solidFill>
                  <a:srgbClr val="FFC000"/>
                </a:solidFill>
                <a:latin typeface="Georgia" pitchFamily="18" charset="0"/>
              </a:rPr>
              <a:t>kp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 rot="5400000">
            <a:off x="7712940" y="4248500"/>
            <a:ext cx="20391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spc="600" dirty="0" smtClean="0">
                <a:solidFill>
                  <a:srgbClr val="FFC000"/>
                </a:solidFill>
                <a:latin typeface="Georgia" pitchFamily="18" charset="0"/>
              </a:rPr>
              <a:t>23</a:t>
            </a:r>
            <a:r>
              <a:rPr lang="pl-PL" sz="2000" spc="600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r>
              <a:rPr lang="pl-PL" sz="2000" spc="600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pl-PL" sz="2000" spc="600" dirty="0" err="1" smtClean="0">
                <a:solidFill>
                  <a:srgbClr val="FFC000"/>
                </a:solidFill>
                <a:latin typeface="Georgia" pitchFamily="18" charset="0"/>
              </a:rPr>
              <a:t>kp</a:t>
            </a:r>
            <a:endParaRPr lang="pl-PL" sz="2000" spc="600" dirty="0"/>
          </a:p>
        </p:txBody>
      </p:sp>
      <p:sp>
        <p:nvSpPr>
          <p:cNvPr id="16" name="Prostokąt 15"/>
          <p:cNvSpPr/>
          <p:nvPr/>
        </p:nvSpPr>
        <p:spPr>
          <a:xfrm>
            <a:off x="6516216" y="2420888"/>
            <a:ext cx="6783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dirty="0" smtClean="0">
                <a:solidFill>
                  <a:srgbClr val="FFC000"/>
                </a:solidFill>
                <a:latin typeface="Georgia" pitchFamily="18" charset="0"/>
              </a:rPr>
              <a:t>23</a:t>
            </a:r>
            <a:r>
              <a:rPr lang="pl-PL" sz="1400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r>
              <a:rPr lang="pl-PL" sz="1400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pl-PL" sz="1400" dirty="0" err="1" smtClean="0">
                <a:solidFill>
                  <a:srgbClr val="FFC000"/>
                </a:solidFill>
                <a:latin typeface="Georgia" pitchFamily="18" charset="0"/>
              </a:rPr>
              <a:t>kp</a:t>
            </a:r>
            <a:endParaRPr lang="pl-PL" sz="1400" dirty="0"/>
          </a:p>
        </p:txBody>
      </p:sp>
      <p:sp>
        <p:nvSpPr>
          <p:cNvPr id="17" name="Prostokąt 16"/>
          <p:cNvSpPr/>
          <p:nvPr/>
        </p:nvSpPr>
        <p:spPr>
          <a:xfrm rot="854627">
            <a:off x="3294965" y="1605716"/>
            <a:ext cx="6078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200" dirty="0" smtClean="0">
                <a:solidFill>
                  <a:srgbClr val="FFC000"/>
                </a:solidFill>
                <a:latin typeface="Georgia" pitchFamily="18" charset="0"/>
              </a:rPr>
              <a:t>23</a:t>
            </a:r>
            <a:r>
              <a:rPr lang="pl-PL" sz="1200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r>
              <a:rPr lang="pl-PL" sz="1200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pl-PL" sz="1200" dirty="0" err="1" smtClean="0">
                <a:solidFill>
                  <a:srgbClr val="FFC000"/>
                </a:solidFill>
                <a:latin typeface="Georgia" pitchFamily="18" charset="0"/>
              </a:rPr>
              <a:t>kp</a:t>
            </a:r>
            <a:endParaRPr lang="pl-PL" sz="1200" dirty="0"/>
          </a:p>
        </p:txBody>
      </p:sp>
      <p:sp>
        <p:nvSpPr>
          <p:cNvPr id="18" name="Prostokąt 17"/>
          <p:cNvSpPr/>
          <p:nvPr/>
        </p:nvSpPr>
        <p:spPr>
          <a:xfrm rot="6909035">
            <a:off x="1912198" y="3764257"/>
            <a:ext cx="816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23</a:t>
            </a:r>
            <a:r>
              <a:rPr lang="pl-PL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pl-PL" dirty="0" err="1" smtClean="0">
                <a:solidFill>
                  <a:srgbClr val="FFC000"/>
                </a:solidFill>
                <a:latin typeface="Georgia" pitchFamily="18" charset="0"/>
              </a:rPr>
              <a:t>kp</a:t>
            </a:r>
            <a:endParaRPr lang="pl-PL" dirty="0"/>
          </a:p>
        </p:txBody>
      </p:sp>
      <p:sp>
        <p:nvSpPr>
          <p:cNvPr id="19" name="Prostokąt 18"/>
          <p:cNvSpPr/>
          <p:nvPr/>
        </p:nvSpPr>
        <p:spPr>
          <a:xfrm rot="1438813">
            <a:off x="6746412" y="5880165"/>
            <a:ext cx="2300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dirty="0" smtClean="0">
                <a:solidFill>
                  <a:srgbClr val="FFC000"/>
                </a:solidFill>
                <a:latin typeface="Georgia" pitchFamily="18" charset="0"/>
              </a:rPr>
              <a:t>23</a:t>
            </a:r>
            <a:r>
              <a:rPr lang="pl-PL" sz="3200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r>
              <a:rPr lang="pl-PL" sz="3200" dirty="0" smtClean="0">
                <a:solidFill>
                  <a:srgbClr val="FFC000"/>
                </a:solidFill>
                <a:latin typeface="Georgia" pitchFamily="18" charset="0"/>
              </a:rPr>
              <a:t> k 23</a:t>
            </a:r>
            <a:r>
              <a:rPr lang="pl-PL" sz="3200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r>
              <a:rPr lang="pl-PL" sz="3200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pl-PL" sz="3200" dirty="0" err="1" smtClean="0">
                <a:solidFill>
                  <a:srgbClr val="FFC000"/>
                </a:solidFill>
                <a:latin typeface="Georgia" pitchFamily="18" charset="0"/>
              </a:rPr>
              <a:t>kp</a:t>
            </a:r>
            <a:endParaRPr lang="pl-PL" sz="3200" dirty="0"/>
          </a:p>
        </p:txBody>
      </p:sp>
      <p:sp>
        <p:nvSpPr>
          <p:cNvPr id="20" name="Prostokąt 19"/>
          <p:cNvSpPr/>
          <p:nvPr/>
        </p:nvSpPr>
        <p:spPr>
          <a:xfrm>
            <a:off x="6659857" y="4627989"/>
            <a:ext cx="187583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4800" dirty="0" smtClean="0">
                <a:solidFill>
                  <a:srgbClr val="FFC000"/>
                </a:solidFill>
                <a:latin typeface="Georgia" pitchFamily="18" charset="0"/>
              </a:rPr>
              <a:t>23</a:t>
            </a:r>
            <a:r>
              <a:rPr lang="pl-PL" sz="4800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r>
              <a:rPr lang="pl-PL" sz="4800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pl-PL" sz="4800" dirty="0" err="1" smtClean="0">
                <a:solidFill>
                  <a:srgbClr val="FFC000"/>
                </a:solidFill>
                <a:latin typeface="Georgia" pitchFamily="18" charset="0"/>
              </a:rPr>
              <a:t>kp</a:t>
            </a:r>
            <a:endParaRPr lang="pl-PL" sz="4800" dirty="0">
              <a:solidFill>
                <a:prstClr val="black"/>
              </a:solidFill>
            </a:endParaRPr>
          </a:p>
        </p:txBody>
      </p:sp>
      <p:sp>
        <p:nvSpPr>
          <p:cNvPr id="21" name="Prostokąt 20"/>
          <p:cNvSpPr/>
          <p:nvPr/>
        </p:nvSpPr>
        <p:spPr>
          <a:xfrm rot="1737869">
            <a:off x="7778732" y="2379407"/>
            <a:ext cx="816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23</a:t>
            </a:r>
            <a:r>
              <a:rPr lang="pl-PL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pl-PL" dirty="0" err="1" smtClean="0">
                <a:solidFill>
                  <a:srgbClr val="FFC000"/>
                </a:solidFill>
                <a:latin typeface="Georgia" pitchFamily="18" charset="0"/>
              </a:rPr>
              <a:t>kp</a:t>
            </a:r>
            <a:endParaRPr lang="pl-PL" dirty="0"/>
          </a:p>
        </p:txBody>
      </p:sp>
      <p:sp>
        <p:nvSpPr>
          <p:cNvPr id="22" name="Prostokąt 21"/>
          <p:cNvSpPr/>
          <p:nvPr/>
        </p:nvSpPr>
        <p:spPr>
          <a:xfrm>
            <a:off x="179512" y="1772816"/>
            <a:ext cx="440313" cy="1441036"/>
          </a:xfrm>
          <a:prstGeom prst="rect">
            <a:avLst/>
          </a:prstGeom>
        </p:spPr>
        <p:txBody>
          <a:bodyPr vert="wordArtVert" wrap="none">
            <a:spAutoFit/>
          </a:bodyPr>
          <a:lstStyle/>
          <a:p>
            <a:r>
              <a:rPr lang="pl-PL" sz="1400" dirty="0" smtClean="0">
                <a:solidFill>
                  <a:srgbClr val="FFC000"/>
                </a:solidFill>
                <a:latin typeface="Georgia" pitchFamily="18" charset="0"/>
              </a:rPr>
              <a:t>23</a:t>
            </a:r>
            <a:r>
              <a:rPr lang="pl-PL" sz="1400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r>
              <a:rPr lang="pl-PL" sz="1400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pl-PL" sz="1400" dirty="0" err="1" smtClean="0">
                <a:solidFill>
                  <a:srgbClr val="FFC000"/>
                </a:solidFill>
                <a:latin typeface="Georgia" pitchFamily="18" charset="0"/>
              </a:rPr>
              <a:t>kp</a:t>
            </a:r>
            <a:endParaRPr lang="pl-PL" sz="1400" dirty="0"/>
          </a:p>
        </p:txBody>
      </p:sp>
      <p:sp>
        <p:nvSpPr>
          <p:cNvPr id="23" name="Prostokąt 22"/>
          <p:cNvSpPr/>
          <p:nvPr/>
        </p:nvSpPr>
        <p:spPr>
          <a:xfrm rot="19129356">
            <a:off x="410262" y="5684008"/>
            <a:ext cx="8640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23</a:t>
            </a:r>
            <a:r>
              <a:rPr lang="pl-PL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pl-PL" dirty="0" err="1" smtClean="0">
                <a:solidFill>
                  <a:srgbClr val="FFC000"/>
                </a:solidFill>
                <a:latin typeface="Georgia" pitchFamily="18" charset="0"/>
              </a:rPr>
              <a:t>kp</a:t>
            </a:r>
            <a:endParaRPr lang="pl-PL" dirty="0"/>
          </a:p>
        </p:txBody>
      </p:sp>
      <p:sp>
        <p:nvSpPr>
          <p:cNvPr id="24" name="Prostokąt 23"/>
          <p:cNvSpPr/>
          <p:nvPr/>
        </p:nvSpPr>
        <p:spPr>
          <a:xfrm rot="1368908">
            <a:off x="1403648" y="6165304"/>
            <a:ext cx="816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23</a:t>
            </a:r>
            <a:r>
              <a:rPr lang="pl-PL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pl-PL" dirty="0" err="1" smtClean="0">
                <a:solidFill>
                  <a:srgbClr val="FFC000"/>
                </a:solidFill>
                <a:latin typeface="Georgia" pitchFamily="18" charset="0"/>
              </a:rPr>
              <a:t>kp</a:t>
            </a:r>
            <a:endParaRPr lang="pl-PL" dirty="0"/>
          </a:p>
        </p:txBody>
      </p:sp>
      <p:sp>
        <p:nvSpPr>
          <p:cNvPr id="25" name="Prostokąt 24"/>
          <p:cNvSpPr/>
          <p:nvPr/>
        </p:nvSpPr>
        <p:spPr>
          <a:xfrm rot="1359756">
            <a:off x="6395054" y="3191997"/>
            <a:ext cx="7681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23</a:t>
            </a:r>
            <a:r>
              <a:rPr lang="pl-PL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pl-PL" dirty="0" err="1" smtClean="0">
                <a:solidFill>
                  <a:srgbClr val="FFC000"/>
                </a:solidFill>
                <a:latin typeface="Georgia" pitchFamily="18" charset="0"/>
              </a:rPr>
              <a:t>kp</a:t>
            </a:r>
            <a:endParaRPr lang="pl-PL" dirty="0"/>
          </a:p>
        </p:txBody>
      </p:sp>
      <p:sp>
        <p:nvSpPr>
          <p:cNvPr id="26" name="Prostokąt 25"/>
          <p:cNvSpPr/>
          <p:nvPr/>
        </p:nvSpPr>
        <p:spPr>
          <a:xfrm>
            <a:off x="7236296" y="2996952"/>
            <a:ext cx="816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23</a:t>
            </a:r>
            <a:r>
              <a:rPr lang="pl-PL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pl-PL" dirty="0" err="1" smtClean="0">
                <a:solidFill>
                  <a:srgbClr val="FFC000"/>
                </a:solidFill>
                <a:latin typeface="Georgia" pitchFamily="18" charset="0"/>
              </a:rPr>
              <a:t>kp</a:t>
            </a:r>
            <a:endParaRPr lang="pl-PL" dirty="0"/>
          </a:p>
        </p:txBody>
      </p:sp>
      <p:sp>
        <p:nvSpPr>
          <p:cNvPr id="27" name="Prostokąt 26"/>
          <p:cNvSpPr/>
          <p:nvPr/>
        </p:nvSpPr>
        <p:spPr>
          <a:xfrm rot="572240">
            <a:off x="7308304" y="1628800"/>
            <a:ext cx="1252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pc="600" dirty="0" smtClean="0">
                <a:solidFill>
                  <a:srgbClr val="FFC000"/>
                </a:solidFill>
                <a:latin typeface="Georgia" pitchFamily="18" charset="0"/>
              </a:rPr>
              <a:t>23</a:t>
            </a:r>
            <a:r>
              <a:rPr lang="pl-PL" spc="600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r>
              <a:rPr lang="pl-PL" spc="600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pl-PL" spc="600" dirty="0" err="1" smtClean="0">
                <a:solidFill>
                  <a:srgbClr val="FFC000"/>
                </a:solidFill>
                <a:latin typeface="Georgia" pitchFamily="18" charset="0"/>
              </a:rPr>
              <a:t>kp</a:t>
            </a:r>
            <a:endParaRPr lang="pl-PL" spc="600" dirty="0"/>
          </a:p>
        </p:txBody>
      </p:sp>
      <p:sp>
        <p:nvSpPr>
          <p:cNvPr id="28" name="Prostokąt 27"/>
          <p:cNvSpPr/>
          <p:nvPr/>
        </p:nvSpPr>
        <p:spPr>
          <a:xfrm>
            <a:off x="3707904" y="6488668"/>
            <a:ext cx="816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23</a:t>
            </a:r>
            <a:r>
              <a:rPr lang="pl-PL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pl-PL" dirty="0" err="1" smtClean="0">
                <a:solidFill>
                  <a:srgbClr val="FFC000"/>
                </a:solidFill>
                <a:latin typeface="Georgia" pitchFamily="18" charset="0"/>
              </a:rPr>
              <a:t>kp</a:t>
            </a:r>
            <a:endParaRPr lang="pl-PL" dirty="0"/>
          </a:p>
        </p:txBody>
      </p:sp>
      <p:sp>
        <p:nvSpPr>
          <p:cNvPr id="29" name="Prostokąt 28"/>
          <p:cNvSpPr/>
          <p:nvPr/>
        </p:nvSpPr>
        <p:spPr>
          <a:xfrm>
            <a:off x="6300192" y="6237312"/>
            <a:ext cx="816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23</a:t>
            </a:r>
            <a:r>
              <a:rPr lang="pl-PL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r>
              <a:rPr lang="pl-PL" dirty="0" smtClean="0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pl-PL" dirty="0" err="1" smtClean="0">
                <a:solidFill>
                  <a:srgbClr val="FFC000"/>
                </a:solidFill>
                <a:latin typeface="Georgia" pitchFamily="18" charset="0"/>
              </a:rPr>
              <a:t>kp</a:t>
            </a:r>
            <a:endParaRPr lang="pl-PL" dirty="0"/>
          </a:p>
        </p:txBody>
      </p:sp>
      <p:sp>
        <p:nvSpPr>
          <p:cNvPr id="30" name="pole tekstowe 29"/>
          <p:cNvSpPr txBox="1"/>
          <p:nvPr/>
        </p:nvSpPr>
        <p:spPr>
          <a:xfrm>
            <a:off x="2699792" y="6309320"/>
            <a:ext cx="30598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err="1" smtClean="0"/>
              <a:t>www.prawopracy.pl</a:t>
            </a:r>
            <a:r>
              <a:rPr lang="pl-PL" sz="1200" dirty="0" smtClean="0"/>
              <a:t>  </a:t>
            </a:r>
            <a:endParaRPr lang="pl-PL" sz="1200" dirty="0"/>
          </a:p>
        </p:txBody>
      </p:sp>
      <p:sp>
        <p:nvSpPr>
          <p:cNvPr id="31" name="pole tekstowe 30"/>
          <p:cNvSpPr txBox="1"/>
          <p:nvPr/>
        </p:nvSpPr>
        <p:spPr>
          <a:xfrm>
            <a:off x="0" y="6597352"/>
            <a:ext cx="2267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Kamila </a:t>
            </a:r>
            <a:r>
              <a:rPr lang="pl-PL" sz="1400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Siejka</a:t>
            </a:r>
            <a:endParaRPr lang="pl-PL" sz="1400" dirty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l-PL" sz="3600" dirty="0" smtClean="0">
                <a:latin typeface="Georgia" pitchFamily="18" charset="0"/>
                <a:cs typeface="Times New Roman" pitchFamily="18" charset="0"/>
              </a:rPr>
              <a:t>Przejście zakładu pracy na innego pracodawcę</a:t>
            </a:r>
            <a:endParaRPr lang="pl-PL" sz="3600" dirty="0">
              <a:latin typeface="Georgi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5191"/>
            <a:ext cx="8219256" cy="5082809"/>
          </a:xfrm>
        </p:spPr>
        <p:txBody>
          <a:bodyPr>
            <a:normAutofit/>
          </a:bodyPr>
          <a:lstStyle/>
          <a:p>
            <a:endParaRPr lang="pl-PL" sz="2800" b="1" dirty="0">
              <a:latin typeface="Georgia" pitchFamily="18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4294967295"/>
          </p:nvPr>
        </p:nvSpPr>
        <p:spPr>
          <a:xfrm>
            <a:off x="467544" y="1556792"/>
            <a:ext cx="8136904" cy="201622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pl-PL" sz="1900" b="1" dirty="0" smtClean="0">
                <a:latin typeface="Georgia" pitchFamily="18" charset="0"/>
              </a:rPr>
              <a:t>Pracodawca, z dniem przejęcia zakładu pracy, jest obowiązany zaproponować nowe warunki pracy i płacy </a:t>
            </a:r>
            <a:r>
              <a:rPr lang="pl-PL" sz="1900" b="1" u="sng" dirty="0" smtClean="0">
                <a:latin typeface="Georgia" pitchFamily="18" charset="0"/>
              </a:rPr>
              <a:t>pracownikom świadczącym dotychczas pracę na innej podstawie niż umowa o pracę </a:t>
            </a:r>
            <a:r>
              <a:rPr lang="pl-PL" sz="1900" b="1" dirty="0" smtClean="0">
                <a:latin typeface="Georgia" pitchFamily="18" charset="0"/>
              </a:rPr>
              <a:t>oraz </a:t>
            </a:r>
            <a:r>
              <a:rPr lang="pl-PL" sz="1900" b="1" u="sng" dirty="0" smtClean="0">
                <a:latin typeface="Georgia" pitchFamily="18" charset="0"/>
              </a:rPr>
              <a:t>wskazać</a:t>
            </a:r>
            <a:r>
              <a:rPr lang="pl-PL" sz="1900" b="1" dirty="0" smtClean="0">
                <a:latin typeface="Georgia" pitchFamily="18" charset="0"/>
              </a:rPr>
              <a:t> </a:t>
            </a:r>
            <a:r>
              <a:rPr lang="pl-PL" sz="1900" b="1" u="sng" dirty="0" smtClean="0">
                <a:latin typeface="Georgia" pitchFamily="18" charset="0"/>
              </a:rPr>
              <a:t>termin, nie krótszy niż 7 dni</a:t>
            </a:r>
            <a:r>
              <a:rPr lang="pl-PL" sz="1900" b="1" dirty="0" smtClean="0">
                <a:latin typeface="Georgia" pitchFamily="18" charset="0"/>
              </a:rPr>
              <a:t>, do którego mogą złożyć </a:t>
            </a:r>
            <a:r>
              <a:rPr lang="pl-PL" sz="1900" b="1" u="sng" dirty="0" smtClean="0">
                <a:latin typeface="Georgia" pitchFamily="18" charset="0"/>
              </a:rPr>
              <a:t>oświadczenie o przyjęciu lub odmowie przyjęcia proponowanych warunków</a:t>
            </a:r>
          </a:p>
          <a:p>
            <a:pPr algn="ctr"/>
            <a:endParaRPr lang="pl-PL" sz="2400" b="1" u="sng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pl-PL" sz="1900" b="1" dirty="0" smtClean="0">
                <a:solidFill>
                  <a:schemeClr val="tx1"/>
                </a:solidFill>
                <a:latin typeface="Georgia" pitchFamily="18" charset="0"/>
              </a:rPr>
              <a:t>w razie nieuzgodnienia nowych warunków stosunek pracy rozwiązuje się z upływem okresu równego okresowi wypowiedzenia, liczonego od dnia, w którym pracownik złożył oświadczenie o odmowie przyjęcia proponowanych warunków lub od dnia, do którego mógł złożyć takie oświadczenie</a:t>
            </a:r>
          </a:p>
          <a:p>
            <a:pPr>
              <a:buFont typeface="Wingdings" pitchFamily="2" charset="2"/>
              <a:buChar char="v"/>
            </a:pPr>
            <a:r>
              <a:rPr lang="pl-PL" sz="1900" b="1" dirty="0" smtClean="0">
                <a:solidFill>
                  <a:schemeClr val="tx1"/>
                </a:solidFill>
                <a:latin typeface="Georgia" pitchFamily="18" charset="0"/>
              </a:rPr>
              <a:t>w terminie 2 miesięcy od przejścia zakładu pracy wspomniani pracownicy również mogą rozwiązać stosunek pracy bez wypowiedzenia, za siedmiodniowym uprzedzeniem</a:t>
            </a:r>
            <a:endParaRPr lang="pl-PL" sz="1900" b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95536" y="1916832"/>
          <a:ext cx="8229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latin typeface="Georgia" pitchFamily="18" charset="0"/>
                        </a:rPr>
                        <a:t>Pracodawca posiadający związki zawodowe</a:t>
                      </a:r>
                      <a:endParaRPr lang="pl-PL" b="1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 smtClean="0">
                          <a:latin typeface="Georgia" pitchFamily="18" charset="0"/>
                        </a:rPr>
                        <a:t>Pracodawca nieposiadający związków zawodowych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l-PL" b="0" dirty="0" smtClean="0">
                          <a:latin typeface="Georgia" pitchFamily="18" charset="0"/>
                        </a:rPr>
                        <a:t>poinformowanie</a:t>
                      </a:r>
                      <a:r>
                        <a:rPr lang="pl-PL" b="0" baseline="0" dirty="0" smtClean="0">
                          <a:latin typeface="Georgia" pitchFamily="18" charset="0"/>
                        </a:rPr>
                        <a:t> wraz z nowym pracodawcą związków zawodowych co najmniej na 30 dni  przed datą przejęcia o jego przyczynach </a:t>
                      </a:r>
                      <a:br>
                        <a:rPr lang="pl-PL" b="0" baseline="0" dirty="0" smtClean="0">
                          <a:latin typeface="Georgia" pitchFamily="18" charset="0"/>
                        </a:rPr>
                      </a:br>
                      <a:r>
                        <a:rPr lang="pl-PL" b="0" baseline="0" dirty="0" smtClean="0">
                          <a:latin typeface="Georgia" pitchFamily="18" charset="0"/>
                        </a:rPr>
                        <a:t>i skutkach</a:t>
                      </a:r>
                      <a:endParaRPr lang="pl-PL" b="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b="0" dirty="0" smtClean="0">
                          <a:latin typeface="Georgia" pitchFamily="18" charset="0"/>
                        </a:rPr>
                        <a:t>poinformowanie</a:t>
                      </a:r>
                      <a:r>
                        <a:rPr lang="pl-PL" b="0" baseline="0" dirty="0" smtClean="0">
                          <a:latin typeface="Georgia" pitchFamily="18" charset="0"/>
                        </a:rPr>
                        <a:t> wraz z nowym pracodawcą pracowników co najmniej na 30 dni  przed datą transferu o jego przyczynach </a:t>
                      </a:r>
                      <a:r>
                        <a:rPr lang="pl-PL" b="0" baseline="0" dirty="0" smtClean="0">
                          <a:latin typeface="Georgia" pitchFamily="18" charset="0"/>
                        </a:rPr>
                        <a:t>i </a:t>
                      </a:r>
                      <a:r>
                        <a:rPr lang="pl-PL" b="0" baseline="0" dirty="0" smtClean="0">
                          <a:latin typeface="Georgia" pitchFamily="18" charset="0"/>
                        </a:rPr>
                        <a:t>skutkach</a:t>
                      </a:r>
                      <a:endParaRPr lang="pl-PL" b="0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l-PL" b="0" dirty="0" smtClean="0">
                          <a:latin typeface="Georgia" pitchFamily="18" charset="0"/>
                        </a:rPr>
                        <a:t>w przypadku gdyby przejęcie miało skutki dla pracowników – podjęci</a:t>
                      </a:r>
                      <a:r>
                        <a:rPr lang="pl-PL" b="0" baseline="0" dirty="0" smtClean="0">
                          <a:latin typeface="Georgia" pitchFamily="18" charset="0"/>
                        </a:rPr>
                        <a:t>e negocjacji </a:t>
                      </a:r>
                      <a:r>
                        <a:rPr lang="pl-PL" b="0" dirty="0" smtClean="0">
                          <a:latin typeface="Georgia" pitchFamily="18" charset="0"/>
                        </a:rPr>
                        <a:t> w celu zawarcia porozumienia</a:t>
                      </a:r>
                      <a:endParaRPr lang="pl-PL" b="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b="0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l-PL" b="0" dirty="0" smtClean="0">
                          <a:latin typeface="Georgia" pitchFamily="18" charset="0"/>
                        </a:rPr>
                        <a:t>konsultacja</a:t>
                      </a:r>
                      <a:r>
                        <a:rPr lang="pl-PL" b="0" baseline="0" dirty="0" smtClean="0">
                          <a:latin typeface="Georgia" pitchFamily="18" charset="0"/>
                        </a:rPr>
                        <a:t>  z radą pracowników, o ile taka istnieje, w sprawie planu przejęcia i jego skutków</a:t>
                      </a:r>
                      <a:endParaRPr lang="pl-PL" b="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0" dirty="0" smtClean="0">
                          <a:latin typeface="Georgia" pitchFamily="18" charset="0"/>
                        </a:rPr>
                        <a:t>konsultacja</a:t>
                      </a:r>
                      <a:r>
                        <a:rPr lang="pl-PL" b="0" baseline="0" dirty="0" smtClean="0">
                          <a:latin typeface="Georgia" pitchFamily="18" charset="0"/>
                        </a:rPr>
                        <a:t>  z radą pracowników, o ile taka istnieje , w sprawie planu przejęcia i jego skutków</a:t>
                      </a:r>
                      <a:endParaRPr lang="pl-PL" b="0" dirty="0" smtClean="0">
                        <a:latin typeface="Georg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ytuł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l-PL" sz="3600" dirty="0" smtClean="0">
                <a:latin typeface="Georgia" pitchFamily="18" charset="0"/>
                <a:cs typeface="Times New Roman" pitchFamily="18" charset="0"/>
              </a:rPr>
              <a:t>Przejście zakładu pracy na innego pracodawcę</a:t>
            </a:r>
            <a:endParaRPr lang="pl-PL" sz="3600" dirty="0">
              <a:latin typeface="Georgia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39552" y="1556792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latin typeface="Georgia" pitchFamily="18" charset="0"/>
              </a:rPr>
              <a:t>Obowiązki dotychczasowego pracodawcy</a:t>
            </a:r>
            <a:endParaRPr lang="pl-PL" b="1" dirty="0">
              <a:latin typeface="Georgia" pitchFamily="18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323528" y="6237312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latin typeface="Georgia" pitchFamily="18" charset="0"/>
              </a:rPr>
              <a:t>Obowiązki </a:t>
            </a:r>
            <a:r>
              <a:rPr lang="pl-PL" b="1" dirty="0" smtClean="0">
                <a:latin typeface="Georgia" pitchFamily="18" charset="0"/>
              </a:rPr>
              <a:t>nowego pracodawcy</a:t>
            </a:r>
            <a:endParaRPr lang="pl-PL" b="1" dirty="0">
              <a:latin typeface="Georgia" pitchFamily="18" charset="0"/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6876256" y="6237312"/>
          <a:ext cx="743744" cy="620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1331640" y="6237312"/>
          <a:ext cx="743744" cy="620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0" y="1508760"/>
          <a:ext cx="9144000" cy="534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 smtClean="0">
                          <a:latin typeface="Georgia" pitchFamily="18" charset="0"/>
                        </a:rPr>
                        <a:t>Pracodawca posiadający związki zawodowe</a:t>
                      </a:r>
                      <a:endParaRPr lang="pl-PL" sz="15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1" dirty="0" smtClean="0">
                          <a:latin typeface="Georgia" pitchFamily="18" charset="0"/>
                        </a:rPr>
                        <a:t>Pracodawca nieposiadający związków zawodowych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l-PL" sz="1500" b="0" dirty="0" smtClean="0">
                          <a:latin typeface="Georgia" pitchFamily="18" charset="0"/>
                        </a:rPr>
                        <a:t>poinformowanie</a:t>
                      </a:r>
                      <a:r>
                        <a:rPr lang="pl-PL" sz="1500" b="0" baseline="0" dirty="0" smtClean="0">
                          <a:latin typeface="Georgia" pitchFamily="18" charset="0"/>
                        </a:rPr>
                        <a:t> wraz z nowym pracodawcą związków zawodowych co najmniej na 30 dni  przed datą przejęcia o jego przyczynach  i skutkach</a:t>
                      </a:r>
                      <a:endParaRPr lang="pl-PL" sz="15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0" dirty="0" smtClean="0">
                          <a:latin typeface="Georgia" pitchFamily="18" charset="0"/>
                        </a:rPr>
                        <a:t>poinformowanie</a:t>
                      </a:r>
                      <a:r>
                        <a:rPr lang="pl-PL" sz="1500" b="0" baseline="0" dirty="0" smtClean="0">
                          <a:latin typeface="Georgia" pitchFamily="18" charset="0"/>
                        </a:rPr>
                        <a:t> wraz z nowym pracodawcą pracowników co najmniej na 30 dni  przed datą transferu o jego przyczynach i skutkach</a:t>
                      </a:r>
                      <a:endParaRPr lang="pl-PL" sz="1500" b="0" dirty="0" smtClean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500" dirty="0" smtClean="0">
                          <a:latin typeface="Georgia" pitchFamily="18" charset="0"/>
                        </a:rPr>
                        <a:t>w  przypadku gdyby transfer miał skutki dla pracowników – podjęcie negocjacji w celu</a:t>
                      </a:r>
                      <a:r>
                        <a:rPr lang="pl-PL" sz="1500" baseline="0" dirty="0" smtClean="0">
                          <a:latin typeface="Georgia" pitchFamily="18" charset="0"/>
                        </a:rPr>
                        <a:t> zawarcia porozumienia</a:t>
                      </a:r>
                      <a:endParaRPr lang="pl-PL" sz="15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500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l-PL" sz="1500" dirty="0" smtClean="0">
                          <a:latin typeface="Georgia" pitchFamily="18" charset="0"/>
                        </a:rPr>
                        <a:t>generalna  sukcesja praw i obowiązków w stosunku do pracowników</a:t>
                      </a:r>
                      <a:endParaRPr lang="pl-PL" sz="15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dirty="0" smtClean="0">
                          <a:latin typeface="Georgia" pitchFamily="18" charset="0"/>
                        </a:rPr>
                        <a:t>generalna  sukcesja praw i obowiązków w stosunku do pracowników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l-PL" sz="1500" dirty="0" smtClean="0">
                          <a:latin typeface="Georgia" pitchFamily="18" charset="0"/>
                        </a:rPr>
                        <a:t>w  przypadku obowiązywania</a:t>
                      </a:r>
                      <a:r>
                        <a:rPr lang="pl-PL" sz="1500" baseline="0" dirty="0" smtClean="0">
                          <a:latin typeface="Georgia" pitchFamily="18" charset="0"/>
                        </a:rPr>
                        <a:t> układu zbiorowego pracy brak możliwości pogorszenia warunków umów o pracę wynikających z układu zbiorowego pracy w czasie roku, chyba że termin ten został przedłużony  </a:t>
                      </a:r>
                      <a:br>
                        <a:rPr lang="pl-PL" sz="1500" baseline="0" dirty="0" smtClean="0">
                          <a:latin typeface="Georgia" pitchFamily="18" charset="0"/>
                        </a:rPr>
                      </a:br>
                      <a:r>
                        <a:rPr lang="pl-PL" sz="1500" baseline="0" dirty="0" smtClean="0">
                          <a:latin typeface="Georgia" pitchFamily="18" charset="0"/>
                        </a:rPr>
                        <a:t>w porozumieniu zawartym ze związkami zawodowymi</a:t>
                      </a:r>
                      <a:endParaRPr lang="pl-PL" sz="15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500">
                        <a:latin typeface="Georg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l-PL" sz="1500" dirty="0" smtClean="0">
                          <a:latin typeface="Georgia" pitchFamily="18" charset="0"/>
                        </a:rPr>
                        <a:t>możliwość  zmiany warunków umów o pracę od</a:t>
                      </a:r>
                      <a:r>
                        <a:rPr lang="pl-PL" sz="1500" baseline="0" dirty="0" smtClean="0">
                          <a:latin typeface="Georgia" pitchFamily="18" charset="0"/>
                        </a:rPr>
                        <a:t> pierwszego dnia po przejęciu pracowników  przy braku obowiązywania układu zbiorowego pracy lub innych porozumień ze związkami zawodowymi</a:t>
                      </a:r>
                      <a:endParaRPr lang="pl-PL" sz="15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500" dirty="0" smtClean="0">
                          <a:latin typeface="Georgia" pitchFamily="18" charset="0"/>
                        </a:rPr>
                        <a:t>możliwość  zmiany warunków umów o pracę od</a:t>
                      </a:r>
                      <a:r>
                        <a:rPr lang="pl-PL" sz="1500" baseline="0" dirty="0" smtClean="0">
                          <a:latin typeface="Georgia" pitchFamily="18" charset="0"/>
                        </a:rPr>
                        <a:t> pierwszego dnia po przejęciu pracowników</a:t>
                      </a:r>
                      <a:endParaRPr lang="pl-PL" sz="1500" dirty="0">
                        <a:latin typeface="Georg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l-PL" sz="3600" dirty="0" smtClean="0">
                <a:latin typeface="Georgia" pitchFamily="18" charset="0"/>
                <a:cs typeface="Times New Roman" pitchFamily="18" charset="0"/>
              </a:rPr>
              <a:t>Przejście zakładu pracy na innego pracodawcę</a:t>
            </a:r>
            <a:endParaRPr lang="pl-PL" sz="36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Georgia" pitchFamily="18" charset="0"/>
                <a:cs typeface="Times New Roman" pitchFamily="18" charset="0"/>
              </a:rPr>
              <a:t>Przejście zakładu pracy na innego pracodawcę</a:t>
            </a:r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pl-PL" dirty="0" smtClean="0">
                <a:latin typeface="Georgia" pitchFamily="18" charset="0"/>
              </a:rPr>
              <a:t>podstawowe zdarzenie prowadzące do zmiany pracodawcy, do której dochodzi </a:t>
            </a:r>
            <a:r>
              <a:rPr lang="pl-PL" i="1" dirty="0" smtClean="0">
                <a:latin typeface="Georgia" pitchFamily="18" charset="0"/>
              </a:rPr>
              <a:t>ex </a:t>
            </a:r>
            <a:r>
              <a:rPr lang="pl-PL" i="1" dirty="0" err="1" smtClean="0">
                <a:latin typeface="Georgia" pitchFamily="18" charset="0"/>
              </a:rPr>
              <a:t>lege</a:t>
            </a:r>
            <a:endParaRPr lang="pl-PL" i="1" dirty="0" smtClean="0">
              <a:latin typeface="Georgia" pitchFamily="18" charset="0"/>
            </a:endParaRPr>
          </a:p>
          <a:p>
            <a:pPr algn="just">
              <a:buNone/>
            </a:pPr>
            <a:endParaRPr lang="pl-PL" i="1" dirty="0" smtClean="0">
              <a:latin typeface="Georgia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l-PL" dirty="0" smtClean="0">
                <a:latin typeface="Georgia" pitchFamily="18" charset="0"/>
              </a:rPr>
              <a:t>do kodeksu pracy przepis art. 23</a:t>
            </a:r>
            <a:r>
              <a:rPr lang="pl-PL" baseline="30000" dirty="0" smtClean="0">
                <a:latin typeface="Georgia" pitchFamily="18" charset="0"/>
              </a:rPr>
              <a:t>1</a:t>
            </a:r>
            <a:r>
              <a:rPr lang="pl-PL" dirty="0" smtClean="0">
                <a:latin typeface="Georgia" pitchFamily="18" charset="0"/>
              </a:rPr>
              <a:t> został wprowadzony w 1989 roku, co wiązało się ze zmianą ustroju </a:t>
            </a:r>
          </a:p>
          <a:p>
            <a:pPr algn="just">
              <a:buNone/>
            </a:pPr>
            <a:endParaRPr lang="pl-PL" dirty="0" smtClean="0">
              <a:latin typeface="Georgia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l-PL" dirty="0" smtClean="0">
                <a:latin typeface="Georgia" pitchFamily="18" charset="0"/>
              </a:rPr>
              <a:t>w prawie unijnym to zagadnienie reguluje dyrektywa Rady 2001/23/WE</a:t>
            </a:r>
            <a:endParaRPr lang="pl-PL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Georgia" pitchFamily="18" charset="0"/>
                <a:cs typeface="Times New Roman" pitchFamily="18" charset="0"/>
              </a:rPr>
              <a:t>Przejście zakładu pracy na innego pracodawcę</a:t>
            </a:r>
            <a:endParaRPr lang="pl-PL" dirty="0">
              <a:latin typeface="Georgia" pitchFamily="18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>
                <a:latin typeface="Georgia" pitchFamily="18" charset="0"/>
              </a:rPr>
              <a:t>Zakład pracy </a:t>
            </a:r>
            <a:endParaRPr lang="pl-PL" sz="3200" dirty="0">
              <a:latin typeface="Georgia" pitchFamily="18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4040188" cy="395128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pl-PL" sz="2800" b="1" u="sng" dirty="0" smtClean="0">
                <a:latin typeface="Georgia" pitchFamily="18" charset="0"/>
              </a:rPr>
              <a:t>zorganizowany kompleks składników</a:t>
            </a:r>
            <a:r>
              <a:rPr lang="pl-PL" sz="2800" b="1" dirty="0" smtClean="0">
                <a:latin typeface="Georgia" pitchFamily="18" charset="0"/>
              </a:rPr>
              <a:t> </a:t>
            </a:r>
            <a:r>
              <a:rPr lang="pl-PL" sz="2800" dirty="0" smtClean="0">
                <a:latin typeface="Georgia" pitchFamily="18" charset="0"/>
              </a:rPr>
              <a:t>materialnych </a:t>
            </a:r>
            <a:br>
              <a:rPr lang="pl-PL" sz="2800" dirty="0" smtClean="0">
                <a:latin typeface="Georgia" pitchFamily="18" charset="0"/>
              </a:rPr>
            </a:br>
            <a:r>
              <a:rPr lang="pl-PL" sz="2800" dirty="0" smtClean="0">
                <a:latin typeface="Georgia" pitchFamily="18" charset="0"/>
              </a:rPr>
              <a:t>i niematerialnych, przeznaczony do realizacji określonych celów, </a:t>
            </a:r>
            <a:r>
              <a:rPr lang="pl-PL" sz="2800" b="1" u="sng" dirty="0" smtClean="0">
                <a:latin typeface="Georgia" pitchFamily="18" charset="0"/>
              </a:rPr>
              <a:t>stanowiący placówkę zatrudnienia</a:t>
            </a:r>
            <a:r>
              <a:rPr lang="pl-PL" sz="2800" b="1" dirty="0" smtClean="0">
                <a:latin typeface="Georgia" pitchFamily="18" charset="0"/>
              </a:rPr>
              <a:t> </a:t>
            </a:r>
            <a:r>
              <a:rPr lang="pl-PL" sz="2800" dirty="0" smtClean="0">
                <a:latin typeface="Georgia" pitchFamily="18" charset="0"/>
              </a:rPr>
              <a:t>pracowników</a:t>
            </a:r>
          </a:p>
          <a:p>
            <a:pPr>
              <a:buNone/>
            </a:pPr>
            <a:endParaRPr lang="pl-PL" sz="2800" dirty="0">
              <a:latin typeface="Georgia" pitchFamily="18" charset="0"/>
            </a:endParaRP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713534"/>
          </a:xfrm>
        </p:spPr>
        <p:txBody>
          <a:bodyPr>
            <a:noAutofit/>
          </a:bodyPr>
          <a:lstStyle/>
          <a:p>
            <a:pPr algn="ctr"/>
            <a:r>
              <a:rPr lang="pl-PL" sz="3200" dirty="0" smtClean="0">
                <a:latin typeface="Georgia" pitchFamily="18" charset="0"/>
              </a:rPr>
              <a:t>Część zakładu pracy</a:t>
            </a:r>
            <a:endParaRPr lang="pl-PL" sz="3200" dirty="0">
              <a:latin typeface="Georgia" pitchFamily="18" charset="0"/>
            </a:endParaRPr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"/>
          </p:nvPr>
        </p:nvSpPr>
        <p:spPr>
          <a:xfrm>
            <a:off x="4644008" y="2636912"/>
            <a:ext cx="4041775" cy="3951288"/>
          </a:xfrm>
        </p:spPr>
        <p:txBody>
          <a:bodyPr/>
          <a:lstStyle/>
          <a:p>
            <a:r>
              <a:rPr lang="pl-PL" dirty="0" smtClean="0">
                <a:latin typeface="Georgia" pitchFamily="18" charset="0"/>
              </a:rPr>
              <a:t>taki zespół składników zakładu pracy,  który </a:t>
            </a:r>
            <a:r>
              <a:rPr lang="pl-PL" b="1" u="sng" dirty="0" smtClean="0">
                <a:latin typeface="Georgia" pitchFamily="18" charset="0"/>
              </a:rPr>
              <a:t>sam w sobie daje możliwość zatrudnienia</a:t>
            </a:r>
            <a:endParaRPr lang="pl-PL" b="1" u="sng" dirty="0">
              <a:latin typeface="Georgia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44820">
            <a:off x="4380707" y="4838653"/>
            <a:ext cx="2526095" cy="1415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19872" y="188640"/>
            <a:ext cx="5400600" cy="1122424"/>
          </a:xfrm>
        </p:spPr>
        <p:txBody>
          <a:bodyPr>
            <a:noAutofit/>
          </a:bodyPr>
          <a:lstStyle/>
          <a:p>
            <a:pPr algn="ctr"/>
            <a:r>
              <a:rPr lang="pl-PL" sz="3600" dirty="0" smtClean="0">
                <a:latin typeface="Georgia" pitchFamily="18" charset="0"/>
                <a:cs typeface="Times New Roman" pitchFamily="18" charset="0"/>
              </a:rPr>
              <a:t>Przejście zakładu pracy na innego pracodawcę</a:t>
            </a:r>
            <a:endParaRPr lang="pl-PL" sz="3600" dirty="0">
              <a:latin typeface="Georgia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347864" y="1844824"/>
          <a:ext cx="5585023" cy="4782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>
          <a:xfrm>
            <a:off x="251520" y="1628800"/>
            <a:ext cx="3528392" cy="5229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pl-PL" sz="2000" b="1" dirty="0" smtClean="0">
                <a:latin typeface="Georgia" pitchFamily="18" charset="0"/>
              </a:rPr>
              <a:t> relacja między substratem rzeczowym </a:t>
            </a:r>
          </a:p>
          <a:p>
            <a:r>
              <a:rPr lang="pl-PL" sz="2000" b="1" dirty="0" smtClean="0">
                <a:latin typeface="Georgia" pitchFamily="18" charset="0"/>
              </a:rPr>
              <a:t>i niematerialnym kształtuje się różnie</a:t>
            </a:r>
          </a:p>
          <a:p>
            <a:pPr>
              <a:buFont typeface="Wingdings" pitchFamily="2" charset="2"/>
              <a:buChar char="v"/>
            </a:pPr>
            <a:endParaRPr lang="pl-PL" sz="2000" b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pl-PL" sz="2000" b="1" dirty="0" smtClean="0">
                <a:latin typeface="Georgia" pitchFamily="18" charset="0"/>
              </a:rPr>
              <a:t>prawa i wartości niematerialne mają większe znaczenie </a:t>
            </a:r>
            <a:br>
              <a:rPr lang="pl-PL" sz="2000" b="1" dirty="0" smtClean="0">
                <a:latin typeface="Georgia" pitchFamily="18" charset="0"/>
              </a:rPr>
            </a:br>
            <a:r>
              <a:rPr lang="pl-PL" sz="2000" b="1" dirty="0" smtClean="0">
                <a:latin typeface="Georgia" pitchFamily="18" charset="0"/>
              </a:rPr>
              <a:t>w handlu i usługach</a:t>
            </a:r>
          </a:p>
          <a:p>
            <a:pPr>
              <a:buFont typeface="Wingdings" pitchFamily="2" charset="2"/>
              <a:buChar char="v"/>
            </a:pPr>
            <a:endParaRPr lang="pl-PL" sz="2000" b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pl-PL" sz="2000" b="1" dirty="0" smtClean="0">
                <a:latin typeface="Georgia" pitchFamily="18" charset="0"/>
              </a:rPr>
              <a:t>w urzędach, administracji, szkołach czy fundacjach element osobowy pełni rolę nadrzędną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Georgia" pitchFamily="18" charset="0"/>
                <a:cs typeface="Times New Roman" pitchFamily="18" charset="0"/>
              </a:rPr>
              <a:t>Przejście zakładu pracy na innego pracodawcę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397991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pl-PL" b="1" u="sng" dirty="0" smtClean="0">
              <a:solidFill>
                <a:schemeClr val="bg1"/>
              </a:solidFill>
              <a:latin typeface="Georgia" pitchFamily="18" charset="0"/>
            </a:endParaRPr>
          </a:p>
          <a:p>
            <a:pPr algn="ctr">
              <a:buNone/>
            </a:pPr>
            <a:r>
              <a:rPr lang="pl-PL" b="1" u="sng" dirty="0" smtClean="0">
                <a:latin typeface="Georgia" pitchFamily="18" charset="0"/>
              </a:rPr>
              <a:t>Przejście zakładu pracy</a:t>
            </a:r>
            <a:r>
              <a:rPr lang="pl-PL" b="1" dirty="0" smtClean="0">
                <a:latin typeface="Georgia" pitchFamily="18" charset="0"/>
              </a:rPr>
              <a:t> </a:t>
            </a:r>
          </a:p>
          <a:p>
            <a:pPr algn="ctr">
              <a:buNone/>
            </a:pPr>
            <a:r>
              <a:rPr lang="pl-PL" b="1" dirty="0" smtClean="0">
                <a:latin typeface="Georgia" pitchFamily="18" charset="0"/>
              </a:rPr>
              <a:t>należy rozumieć jako </a:t>
            </a:r>
            <a:r>
              <a:rPr lang="pl-PL" b="1" u="sng" dirty="0" smtClean="0">
                <a:latin typeface="Georgia" pitchFamily="18" charset="0"/>
              </a:rPr>
              <a:t>faktyczne objęcie</a:t>
            </a:r>
            <a:r>
              <a:rPr lang="pl-PL" b="1" dirty="0" smtClean="0">
                <a:latin typeface="Georgia" pitchFamily="18" charset="0"/>
              </a:rPr>
              <a:t> zakładu pracy lub jego zorganizowanej części na podstawie określonego zdarzenia prawnego przez inny podmiot zatrudniający, istotna jest </a:t>
            </a:r>
            <a:r>
              <a:rPr lang="pl-PL" b="1" u="sng" dirty="0" smtClean="0">
                <a:latin typeface="Georgia" pitchFamily="18" charset="0"/>
              </a:rPr>
              <a:t>realna możliwość dysponowania</a:t>
            </a:r>
            <a:r>
              <a:rPr lang="pl-PL" b="1" dirty="0" smtClean="0">
                <a:latin typeface="Georgia" pitchFamily="18" charset="0"/>
              </a:rPr>
              <a:t> zakładem pracy</a:t>
            </a:r>
            <a:endParaRPr lang="pl-PL" b="1" dirty="0">
              <a:latin typeface="Georgia" pitchFamily="18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179512" y="1772816"/>
            <a:ext cx="8640960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2800" dirty="0" smtClean="0">
                <a:latin typeface="Georgia" pitchFamily="18" charset="0"/>
              </a:rPr>
              <a:t>Data przejścia zakładu pracy:</a:t>
            </a:r>
            <a:r>
              <a:rPr lang="pl-PL" sz="2800" b="1" dirty="0" smtClean="0">
                <a:latin typeface="Georgia" pitchFamily="18" charset="0"/>
              </a:rPr>
              <a:t> </a:t>
            </a:r>
          </a:p>
          <a:p>
            <a:pPr algn="ctr"/>
            <a:r>
              <a:rPr lang="pl-PL" sz="2800" b="1" dirty="0" smtClean="0">
                <a:latin typeface="Georgia" pitchFamily="18" charset="0"/>
              </a:rPr>
              <a:t>moment faktycznego przejęcia</a:t>
            </a:r>
            <a:endParaRPr lang="pl-PL" sz="28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Georgia" pitchFamily="18" charset="0"/>
                <a:cs typeface="Times New Roman" pitchFamily="18" charset="0"/>
              </a:rPr>
              <a:t>Przejście zakładu pracy na innego pracodawcę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1"/>
          </p:nvPr>
        </p:nvGraphicFramePr>
        <p:xfrm>
          <a:off x="457200" y="1773238"/>
          <a:ext cx="4038600" cy="4624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Symbol zastępczy zawartości 8"/>
          <p:cNvGraphicFramePr>
            <a:graphicFrameLocks noGrp="1"/>
          </p:cNvGraphicFramePr>
          <p:nvPr>
            <p:ph sz="half" idx="2"/>
          </p:nvPr>
        </p:nvGraphicFramePr>
        <p:xfrm>
          <a:off x="4648200" y="1773238"/>
          <a:ext cx="4038600" cy="4624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Georgia" pitchFamily="18" charset="0"/>
                <a:cs typeface="Times New Roman" pitchFamily="18" charset="0"/>
              </a:rPr>
              <a:t>Przejście zakładu pracy na innego pracodawcę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323528" y="1772816"/>
          <a:ext cx="8229600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323528" y="5157192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latin typeface="Georgia" pitchFamily="18" charset="0"/>
              </a:rPr>
              <a:t>Przekazanie informacji </a:t>
            </a:r>
            <a:r>
              <a:rPr lang="pl-PL" sz="2400" b="1" u="sng" dirty="0" smtClean="0">
                <a:latin typeface="Georgia" pitchFamily="18" charset="0"/>
              </a:rPr>
              <a:t>na piśmie </a:t>
            </a:r>
            <a:r>
              <a:rPr lang="pl-PL" sz="2400" b="1" dirty="0" smtClean="0">
                <a:latin typeface="Georgia" pitchFamily="18" charset="0"/>
              </a:rPr>
              <a:t>powinno nastąpić </a:t>
            </a:r>
            <a:r>
              <a:rPr lang="pl-PL" sz="2400" b="1" u="sng" dirty="0" smtClean="0">
                <a:latin typeface="Georgia" pitchFamily="18" charset="0"/>
              </a:rPr>
              <a:t>co najmniej na 30 dni przed</a:t>
            </a:r>
            <a:r>
              <a:rPr lang="pl-PL" sz="2400" b="1" dirty="0" smtClean="0">
                <a:latin typeface="Georgia" pitchFamily="18" charset="0"/>
              </a:rPr>
              <a:t> przewidywanym terminem przejścia zakładu pracy lub jego części na innego pracodawcę</a:t>
            </a:r>
            <a:endParaRPr lang="pl-PL" sz="24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Georgia" pitchFamily="18" charset="0"/>
                <a:cs typeface="Times New Roman" pitchFamily="18" charset="0"/>
              </a:rPr>
              <a:t>Przejście zakładu pracy na innego pracodawcę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pl-PL" b="1" dirty="0" smtClean="0">
                <a:solidFill>
                  <a:schemeClr val="bg1"/>
                </a:solidFill>
                <a:latin typeface="Georgia" pitchFamily="18" charset="0"/>
              </a:rPr>
              <a:t>nowy pracodawca staje się  z mocy prawa stroną w dotychczasowych stosunkach pracy</a:t>
            </a:r>
          </a:p>
          <a:p>
            <a:pPr>
              <a:buNone/>
            </a:pPr>
            <a:r>
              <a:rPr lang="pl-PL" b="1" dirty="0" smtClean="0">
                <a:solidFill>
                  <a:schemeClr val="bg1"/>
                </a:solidFill>
                <a:latin typeface="Georgia" pitchFamily="18" charset="0"/>
              </a:rPr>
              <a:t>	(zobowiązania istniejące w chwili przejścia)</a:t>
            </a:r>
          </a:p>
          <a:p>
            <a:pPr>
              <a:buFont typeface="Wingdings" pitchFamily="2" charset="2"/>
              <a:buChar char="Ø"/>
            </a:pPr>
            <a:endParaRPr lang="pl-PL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pl-PL" sz="3100" b="1" dirty="0" smtClean="0">
                <a:latin typeface="Georgia" pitchFamily="18" charset="0"/>
              </a:rPr>
              <a:t>za zobowiązania wynikające ze stosunku pracy, powstałe </a:t>
            </a:r>
            <a:r>
              <a:rPr lang="pl-PL" sz="3100" b="1" u="sng" dirty="0" smtClean="0">
                <a:latin typeface="Georgia" pitchFamily="18" charset="0"/>
              </a:rPr>
              <a:t>przed przejściem części zakładu pracy </a:t>
            </a:r>
            <a:r>
              <a:rPr lang="pl-PL" sz="3100" b="1" dirty="0" smtClean="0">
                <a:latin typeface="Georgia" pitchFamily="18" charset="0"/>
              </a:rPr>
              <a:t>na innego pracodawcę, dotychczasowy i nowy pracodawca odpowiadają solidarnie</a:t>
            </a:r>
          </a:p>
          <a:p>
            <a:pPr>
              <a:buFont typeface="Wingdings" pitchFamily="2" charset="2"/>
              <a:buChar char="Ø"/>
            </a:pPr>
            <a:endParaRPr lang="pl-PL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pl-PL" b="1" dirty="0" smtClean="0">
                <a:latin typeface="Georgia" pitchFamily="18" charset="0"/>
              </a:rPr>
              <a:t>w okresie </a:t>
            </a:r>
            <a:r>
              <a:rPr lang="pl-PL" b="1" u="sng" dirty="0" smtClean="0">
                <a:latin typeface="Georgia" pitchFamily="18" charset="0"/>
              </a:rPr>
              <a:t>jednego roku</a:t>
            </a:r>
            <a:r>
              <a:rPr lang="pl-PL" b="1" dirty="0" smtClean="0">
                <a:latin typeface="Georgia" pitchFamily="18" charset="0"/>
              </a:rPr>
              <a:t> od dnia przejścia zakładu pracy do pracowników </a:t>
            </a:r>
            <a:r>
              <a:rPr lang="pl-PL" b="1" u="sng" dirty="0" smtClean="0">
                <a:latin typeface="Georgia" pitchFamily="18" charset="0"/>
              </a:rPr>
              <a:t>stosuje się postanowienia układu zbiorowego pracy</a:t>
            </a:r>
            <a:r>
              <a:rPr lang="pl-PL" b="1" dirty="0" smtClean="0">
                <a:latin typeface="Georgia" pitchFamily="18" charset="0"/>
              </a:rPr>
              <a:t>, którym byli objęci przed przejściem, po upływie okresu stosowania dotychczasowego układu wynikające z tego układu warunki umów o pracę stosuje się do upływu okresu wypowiedzenia tych warunków</a:t>
            </a:r>
          </a:p>
          <a:p>
            <a:endParaRPr lang="pl-PL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539552" y="1772816"/>
            <a:ext cx="8147248" cy="10057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54864" tIns="91440" rtlCol="0">
            <a:normAutofit fontScale="70000" lnSpcReduction="20000"/>
          </a:bodyPr>
          <a:lstStyle/>
          <a:p>
            <a:pPr marL="438912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pl-PL" sz="3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nowy pracodawca staje się  z mocy prawa stroną </a:t>
            </a:r>
          </a:p>
          <a:p>
            <a:pPr marL="438912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pl-PL" sz="3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w dotychczasowych stosunkach pracy</a:t>
            </a:r>
          </a:p>
          <a:p>
            <a:pPr marL="438912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	(zobowiązania istniejące w chwili przejścia)</a:t>
            </a:r>
            <a:endParaRPr kumimoji="0" lang="pl-PL" sz="3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Georgia" pitchFamily="18" charset="0"/>
                <a:cs typeface="Times New Roman" pitchFamily="18" charset="0"/>
              </a:rPr>
              <a:t>Przejście zakładu pracy na innego pracodawcę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sz="2400" b="1" dirty="0" smtClean="0">
                <a:latin typeface="Georgia" pitchFamily="18" charset="0"/>
              </a:rPr>
              <a:t>Stosunek pracy zachowuje tożsamość podstawy </a:t>
            </a:r>
          </a:p>
          <a:p>
            <a:pPr algn="ctr">
              <a:buNone/>
            </a:pPr>
            <a:r>
              <a:rPr lang="pl-PL" sz="2400" dirty="0" smtClean="0">
                <a:latin typeface="Georgia" pitchFamily="18" charset="0"/>
              </a:rPr>
              <a:t>	chroniona jest trwałość stosunków pracy </a:t>
            </a:r>
            <a:br>
              <a:rPr lang="pl-PL" sz="2400" dirty="0" smtClean="0">
                <a:latin typeface="Georgia" pitchFamily="18" charset="0"/>
              </a:rPr>
            </a:br>
            <a:r>
              <a:rPr lang="pl-PL" sz="2400" dirty="0" smtClean="0">
                <a:latin typeface="Georgia" pitchFamily="18" charset="0"/>
              </a:rPr>
              <a:t>i dotychczasowych warunków pracy i płacy</a:t>
            </a:r>
          </a:p>
          <a:p>
            <a:pPr algn="ctr">
              <a:buNone/>
            </a:pPr>
            <a:endParaRPr lang="pl-PL" sz="2400" dirty="0" smtClean="0">
              <a:solidFill>
                <a:schemeClr val="bg1"/>
              </a:solidFill>
              <a:latin typeface="Georgia" pitchFamily="18" charset="0"/>
            </a:endParaRPr>
          </a:p>
          <a:p>
            <a:pPr algn="just">
              <a:buNone/>
            </a:pPr>
            <a:endParaRPr lang="pl-PL" sz="2400" dirty="0" smtClean="0">
              <a:latin typeface="Georgia" pitchFamily="18" charset="0"/>
            </a:endParaRPr>
          </a:p>
          <a:p>
            <a:pPr algn="just">
              <a:buNone/>
            </a:pPr>
            <a:endParaRPr lang="pl-PL" sz="2400" dirty="0" smtClean="0">
              <a:solidFill>
                <a:schemeClr val="bg1"/>
              </a:solidFill>
              <a:latin typeface="Georgia" pitchFamily="18" charset="0"/>
            </a:endParaRPr>
          </a:p>
          <a:p>
            <a:pPr algn="just">
              <a:buNone/>
            </a:pPr>
            <a:endParaRPr lang="pl-PL" sz="2400" dirty="0" smtClean="0">
              <a:solidFill>
                <a:schemeClr val="bg1"/>
              </a:solidFill>
              <a:latin typeface="Georgia" pitchFamily="18" charset="0"/>
            </a:endParaRPr>
          </a:p>
          <a:p>
            <a:pPr>
              <a:buNone/>
            </a:pPr>
            <a:endParaRPr lang="pl-PL" sz="2400" dirty="0" smtClean="0">
              <a:solidFill>
                <a:schemeClr val="bg1"/>
              </a:solidFill>
              <a:latin typeface="Georgia" pitchFamily="18" charset="0"/>
            </a:endParaRPr>
          </a:p>
          <a:p>
            <a:endParaRPr lang="pl-PL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0" y="2636912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467</TotalTime>
  <Words>758</Words>
  <Application>Microsoft Office PowerPoint</Application>
  <PresentationFormat>Pokaz na ekranie (4:3)</PresentationFormat>
  <Paragraphs>119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Moduł</vt:lpstr>
      <vt:lpstr>Przejście zakładu pracy na innego pracodawcę</vt:lpstr>
      <vt:lpstr>Przejście zakładu pracy na innego pracodawcę</vt:lpstr>
      <vt:lpstr>Przejście zakładu pracy na innego pracodawcę</vt:lpstr>
      <vt:lpstr>Przejście zakładu pracy na innego pracodawcę</vt:lpstr>
      <vt:lpstr>Przejście zakładu pracy na innego pracodawcę</vt:lpstr>
      <vt:lpstr>Przejście zakładu pracy na innego pracodawcę</vt:lpstr>
      <vt:lpstr>Przejście zakładu pracy na innego pracodawcę</vt:lpstr>
      <vt:lpstr>Przejście zakładu pracy na innego pracodawcę</vt:lpstr>
      <vt:lpstr>Przejście zakładu pracy na innego pracodawcę</vt:lpstr>
      <vt:lpstr>Przejście zakładu pracy na innego pracodawcę</vt:lpstr>
      <vt:lpstr>Przejście zakładu pracy na innego pracodawcę</vt:lpstr>
      <vt:lpstr>Przejście zakładu pracy na innego pracodawcę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Kamila</dc:creator>
  <cp:lastModifiedBy>Kamila</cp:lastModifiedBy>
  <cp:revision>50</cp:revision>
  <dcterms:created xsi:type="dcterms:W3CDTF">2016-12-01T20:18:25Z</dcterms:created>
  <dcterms:modified xsi:type="dcterms:W3CDTF">2018-03-03T20:59:18Z</dcterms:modified>
</cp:coreProperties>
</file>