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DEAA7D-9BD8-E240-B828-15344E74753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78C09A6-5B1B-6741-AB64-FAAD18F3F5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31E0694-8746-D941-9B03-8038650F6B39}"/>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32D79E54-8FC5-EA4D-B6AF-6BCD3CDAC3E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333994-FE1B-0E42-9B5C-B62083357775}"/>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170914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179558-07A5-4B4B-9C0E-EE01B4C9713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D34BE7E-F63A-9340-913E-C189F85B540E}"/>
              </a:ext>
            </a:extLst>
          </p:cNvPr>
          <p:cNvSpPr>
            <a:spLocks noGrp="1"/>
          </p:cNvSpPr>
          <p:nvPr>
            <p:ph type="body" orient="vert" idx="1"/>
          </p:nvPr>
        </p:nvSpPr>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155398E8-8B20-DD45-BBC3-26518EB425E3}"/>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0EF180FE-46F9-8C4F-B4F0-ED6218A1549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F44014C-C856-0943-BE93-3231B63BBDCC}"/>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449893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1F207C3-6143-F440-90D4-34A92B9D03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4B14AB5-AFE7-7046-98C7-90A013F31696}"/>
              </a:ext>
            </a:extLst>
          </p:cNvPr>
          <p:cNvSpPr>
            <a:spLocks noGrp="1"/>
          </p:cNvSpPr>
          <p:nvPr>
            <p:ph type="body" orient="vert" idx="1"/>
          </p:nvPr>
        </p:nvSpPr>
        <p:spPr>
          <a:xfrm>
            <a:off x="838200" y="365125"/>
            <a:ext cx="7734300" cy="5811838"/>
          </a:xfrm>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58E3FB65-3571-D946-9741-2A491F4A7285}"/>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40987C46-35C2-FD4B-AE43-B2D023B464D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8AF80B-6011-4A4D-BB8D-CE250FF6CE37}"/>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334778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D36E12-FB45-B84E-AC1F-156D3D4C094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D88C087-10BB-F54E-8AC4-B2272989BDF3}"/>
              </a:ext>
            </a:extLst>
          </p:cNvPr>
          <p:cNvSpPr>
            <a:spLocks noGrp="1"/>
          </p:cNvSpPr>
          <p:nvPr>
            <p:ph idx="1"/>
          </p:nvPr>
        </p:nvSpPr>
        <p:spPr/>
        <p:txBody>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5B4ED394-DB2D-7B46-869E-4A95FE6E44B6}"/>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CCC9C1B2-77E4-2341-A4AF-3699984693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08FAA2E-A5E5-B54F-AC73-555174F144B1}"/>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121922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AE7AF9-B4A8-204B-AC9B-E682A9EBD63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6E4D5FE-B67A-4444-8289-2511A82C6F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E528B43C-010B-834C-913D-E30FC1C01804}"/>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67D3CE11-4EC7-F042-B48B-5C2750D38DB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D90D539-BB88-5B4D-BA7A-8F544A20B9D1}"/>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21200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EA98F-E5FE-C041-88B7-A49C34410E9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6247EAA-31C7-EE48-AE6B-2671800B29D9}"/>
              </a:ext>
            </a:extLst>
          </p:cNvPr>
          <p:cNvSpPr>
            <a:spLocks noGrp="1"/>
          </p:cNvSpPr>
          <p:nvPr>
            <p:ph sz="half" idx="1"/>
          </p:nvPr>
        </p:nvSpPr>
        <p:spPr>
          <a:xfrm>
            <a:off x="838200" y="1825625"/>
            <a:ext cx="5181600" cy="4351338"/>
          </a:xfrm>
        </p:spPr>
        <p:txBody>
          <a:body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F4E071C7-6082-0945-BE5B-2E8C0A12E55A}"/>
              </a:ext>
            </a:extLst>
          </p:cNvPr>
          <p:cNvSpPr>
            <a:spLocks noGrp="1"/>
          </p:cNvSpPr>
          <p:nvPr>
            <p:ph sz="half" idx="2"/>
          </p:nvPr>
        </p:nvSpPr>
        <p:spPr>
          <a:xfrm>
            <a:off x="6172200" y="1825625"/>
            <a:ext cx="5181600" cy="4351338"/>
          </a:xfrm>
        </p:spPr>
        <p:txBody>
          <a:body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8FE451D3-63FB-1545-924A-32C3245C8C48}"/>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6" name="Symbol zastępczy stopki 5">
            <a:extLst>
              <a:ext uri="{FF2B5EF4-FFF2-40B4-BE49-F238E27FC236}">
                <a16:creationId xmlns:a16="http://schemas.microsoft.com/office/drawing/2014/main" id="{740F183E-D0EB-774F-B590-2C3B737AD95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0FDDA25-B187-EE41-B12D-3B5EAF5651FE}"/>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305280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1A5B9B-B702-1A4B-B77A-D98EAD94B0B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D2DB392-8AF4-314E-9DE6-B86DB27F08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4E1570C6-623F-9C40-A032-94742D4399E8}"/>
              </a:ext>
            </a:extLst>
          </p:cNvPr>
          <p:cNvSpPr>
            <a:spLocks noGrp="1"/>
          </p:cNvSpPr>
          <p:nvPr>
            <p:ph sz="half" idx="2"/>
          </p:nvPr>
        </p:nvSpPr>
        <p:spPr>
          <a:xfrm>
            <a:off x="839788" y="2505075"/>
            <a:ext cx="5157787" cy="3684588"/>
          </a:xfrm>
        </p:spPr>
        <p:txBody>
          <a:bodyPr/>
          <a:lstStyle/>
          <a:p>
            <a:r>
              <a:rPr lang="pl-PL"/>
              <a:t>Edytuj style wzorca tekstu
Drugi poziom
Trzeci poziom
Czwarty poziom
Piąty poziom</a:t>
            </a:r>
          </a:p>
        </p:txBody>
      </p:sp>
      <p:sp>
        <p:nvSpPr>
          <p:cNvPr id="5" name="Symbol zastępczy tekstu 4">
            <a:extLst>
              <a:ext uri="{FF2B5EF4-FFF2-40B4-BE49-F238E27FC236}">
                <a16:creationId xmlns:a16="http://schemas.microsoft.com/office/drawing/2014/main" id="{B1826CD5-E272-2C44-8538-9323070EA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6" name="Symbol zastępczy zawartości 5">
            <a:extLst>
              <a:ext uri="{FF2B5EF4-FFF2-40B4-BE49-F238E27FC236}">
                <a16:creationId xmlns:a16="http://schemas.microsoft.com/office/drawing/2014/main" id="{E537C327-0FFF-E641-9D9C-B98BFAFC0881}"/>
              </a:ext>
            </a:extLst>
          </p:cNvPr>
          <p:cNvSpPr>
            <a:spLocks noGrp="1"/>
          </p:cNvSpPr>
          <p:nvPr>
            <p:ph sz="quarter" idx="4"/>
          </p:nvPr>
        </p:nvSpPr>
        <p:spPr>
          <a:xfrm>
            <a:off x="6172200" y="2505075"/>
            <a:ext cx="5183188" cy="3684588"/>
          </a:xfrm>
        </p:spPr>
        <p:txBody>
          <a:bodyPr/>
          <a:lstStyle/>
          <a:p>
            <a:r>
              <a:rPr lang="pl-PL"/>
              <a:t>Edytuj style wzorca tekstu
Drugi poziom
Trzeci poziom
Czwarty poziom
Piąty poziom</a:t>
            </a:r>
          </a:p>
        </p:txBody>
      </p:sp>
      <p:sp>
        <p:nvSpPr>
          <p:cNvPr id="7" name="Symbol zastępczy daty 6">
            <a:extLst>
              <a:ext uri="{FF2B5EF4-FFF2-40B4-BE49-F238E27FC236}">
                <a16:creationId xmlns:a16="http://schemas.microsoft.com/office/drawing/2014/main" id="{56A21D11-182A-F44D-BDE7-B3C5D08C1881}"/>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8" name="Symbol zastępczy stopki 7">
            <a:extLst>
              <a:ext uri="{FF2B5EF4-FFF2-40B4-BE49-F238E27FC236}">
                <a16:creationId xmlns:a16="http://schemas.microsoft.com/office/drawing/2014/main" id="{2C466CEE-5550-414C-8C23-3D68043C6CC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E84E7B2-2C01-284F-91B4-59B552550FE8}"/>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292083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47B3BF-E5CD-6040-AF98-CA6AF9987E0E}"/>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B56940D-1A2B-EF43-8A1F-1FECA1D3B0EC}"/>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4" name="Symbol zastępczy stopki 3">
            <a:extLst>
              <a:ext uri="{FF2B5EF4-FFF2-40B4-BE49-F238E27FC236}">
                <a16:creationId xmlns:a16="http://schemas.microsoft.com/office/drawing/2014/main" id="{A5E0ACDE-BF74-1C47-A485-45B06DC0C69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848FFD9-D32E-9041-9A9E-3CFB4044F342}"/>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81603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A7AA63B-B78E-4F41-8BEB-FCB73CABEE52}"/>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3" name="Symbol zastępczy stopki 2">
            <a:extLst>
              <a:ext uri="{FF2B5EF4-FFF2-40B4-BE49-F238E27FC236}">
                <a16:creationId xmlns:a16="http://schemas.microsoft.com/office/drawing/2014/main" id="{9D088F12-D88F-F743-82E4-ECFDD56B198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03DA315-D4B8-964F-B84F-B70447678285}"/>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154445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113C3-1D3D-8D46-9554-AF781EF4F3E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0A58DEB-3775-AA48-8902-7290AF8F0E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l-PL"/>
              <a:t>Edytuj style wzorca tekstu
Drugi poziom
Trzeci poziom
Czwarty poziom
Piąty poziom</a:t>
            </a:r>
          </a:p>
        </p:txBody>
      </p:sp>
      <p:sp>
        <p:nvSpPr>
          <p:cNvPr id="4" name="Symbol zastępczy tekstu 3">
            <a:extLst>
              <a:ext uri="{FF2B5EF4-FFF2-40B4-BE49-F238E27FC236}">
                <a16:creationId xmlns:a16="http://schemas.microsoft.com/office/drawing/2014/main" id="{8108A057-581C-5F47-96DB-E60FEDACB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1E67B54F-8BE7-824A-A150-BD723B75E307}"/>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6" name="Symbol zastępczy stopki 5">
            <a:extLst>
              <a:ext uri="{FF2B5EF4-FFF2-40B4-BE49-F238E27FC236}">
                <a16:creationId xmlns:a16="http://schemas.microsoft.com/office/drawing/2014/main" id="{BAEACBC9-87BB-E140-8CAA-D8CCD54BF9C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BB188E9-E555-F344-8284-CB685141C96D}"/>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281111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1D21FC-0F43-0740-B754-17D7196DC10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056AAF9-2C62-BE4B-8C23-D573D7BF41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4DA539C-4A35-C84C-A9A9-1A5AEF109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E8767969-67E1-CE4B-966B-B47287B2952F}"/>
              </a:ext>
            </a:extLst>
          </p:cNvPr>
          <p:cNvSpPr>
            <a:spLocks noGrp="1"/>
          </p:cNvSpPr>
          <p:nvPr>
            <p:ph type="dt" sz="half" idx="10"/>
          </p:nvPr>
        </p:nvSpPr>
        <p:spPr/>
        <p:txBody>
          <a:bodyPr/>
          <a:lstStyle/>
          <a:p>
            <a:fld id="{9287B7DD-C4AA-0C46-92DE-91C3B39FEA25}" type="datetimeFigureOut">
              <a:rPr lang="pl-PL" smtClean="0"/>
              <a:t>12.04.2019</a:t>
            </a:fld>
            <a:endParaRPr lang="pl-PL"/>
          </a:p>
        </p:txBody>
      </p:sp>
      <p:sp>
        <p:nvSpPr>
          <p:cNvPr id="6" name="Symbol zastępczy stopki 5">
            <a:extLst>
              <a:ext uri="{FF2B5EF4-FFF2-40B4-BE49-F238E27FC236}">
                <a16:creationId xmlns:a16="http://schemas.microsoft.com/office/drawing/2014/main" id="{993196B1-0A1E-AA45-A988-978F13FB0A0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DC38DC1-04D6-BB48-8200-2231A4445E4D}"/>
              </a:ext>
            </a:extLst>
          </p:cNvPr>
          <p:cNvSpPr>
            <a:spLocks noGrp="1"/>
          </p:cNvSpPr>
          <p:nvPr>
            <p:ph type="sldNum" sz="quarter" idx="12"/>
          </p:nvPr>
        </p:nvSpPr>
        <p:spPr/>
        <p:txBody>
          <a:bodyPr/>
          <a:lstStyle/>
          <a:p>
            <a:fld id="{E4C5BFE7-3ED8-DE43-9E48-5186E8F3B1AB}" type="slidenum">
              <a:rPr lang="pl-PL" smtClean="0"/>
              <a:t>‹#›</a:t>
            </a:fld>
            <a:endParaRPr lang="pl-PL"/>
          </a:p>
        </p:txBody>
      </p:sp>
    </p:spTree>
    <p:extLst>
      <p:ext uri="{BB962C8B-B14F-4D97-AF65-F5344CB8AC3E}">
        <p14:creationId xmlns:p14="http://schemas.microsoft.com/office/powerpoint/2010/main" val="2634998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83B126CB-D358-1845-8B20-4EC1C328CE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DEFBFA5-46CA-9A40-A0EE-BC22BD3D2D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B5F13CDD-EFB0-0C4E-B0C8-87933AFC70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7B7DD-C4AA-0C46-92DE-91C3B39FEA25}" type="datetimeFigureOut">
              <a:rPr lang="pl-PL" smtClean="0"/>
              <a:t>12.04.2019</a:t>
            </a:fld>
            <a:endParaRPr lang="pl-PL"/>
          </a:p>
        </p:txBody>
      </p:sp>
      <p:sp>
        <p:nvSpPr>
          <p:cNvPr id="5" name="Symbol zastępczy stopki 4">
            <a:extLst>
              <a:ext uri="{FF2B5EF4-FFF2-40B4-BE49-F238E27FC236}">
                <a16:creationId xmlns:a16="http://schemas.microsoft.com/office/drawing/2014/main" id="{B7FC95D5-1D98-7343-A8E9-4E5D771FE8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44686EAB-8DC9-CF45-8C93-628956B99E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C5BFE7-3ED8-DE43-9E48-5186E8F3B1AB}" type="slidenum">
              <a:rPr lang="pl-PL" smtClean="0"/>
              <a:t>‹#›</a:t>
            </a:fld>
            <a:endParaRPr lang="pl-PL"/>
          </a:p>
        </p:txBody>
      </p:sp>
    </p:spTree>
    <p:extLst>
      <p:ext uri="{BB962C8B-B14F-4D97-AF65-F5344CB8AC3E}">
        <p14:creationId xmlns:p14="http://schemas.microsoft.com/office/powerpoint/2010/main" val="3089702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2E9136-F3A5-8144-83BE-EBD9CF671B32}"/>
              </a:ext>
            </a:extLst>
          </p:cNvPr>
          <p:cNvSpPr>
            <a:spLocks noGrp="1"/>
          </p:cNvSpPr>
          <p:nvPr>
            <p:ph type="ctrTitle"/>
          </p:nvPr>
        </p:nvSpPr>
        <p:spPr/>
        <p:txBody>
          <a:bodyPr/>
          <a:lstStyle/>
          <a:p>
            <a:r>
              <a:rPr lang="pl-PL" b="1" dirty="0"/>
              <a:t>Przestępstwa przeciwko mieniu - kazusy</a:t>
            </a:r>
          </a:p>
        </p:txBody>
      </p:sp>
      <p:sp>
        <p:nvSpPr>
          <p:cNvPr id="3" name="Podtytuł 2">
            <a:extLst>
              <a:ext uri="{FF2B5EF4-FFF2-40B4-BE49-F238E27FC236}">
                <a16:creationId xmlns:a16="http://schemas.microsoft.com/office/drawing/2014/main" id="{A303C064-EA1F-164D-8732-AE1C2F844BD3}"/>
              </a:ext>
            </a:extLst>
          </p:cNvPr>
          <p:cNvSpPr>
            <a:spLocks noGrp="1"/>
          </p:cNvSpPr>
          <p:nvPr>
            <p:ph type="subTitle" idx="1"/>
          </p:nvPr>
        </p:nvSpPr>
        <p:spPr/>
        <p:txBody>
          <a:bodyPr/>
          <a:lstStyle/>
          <a:p>
            <a:pPr algn="r"/>
            <a:r>
              <a:rPr lang="pl-PL" i="1" dirty="0"/>
              <a:t>mgr Katarzyna Piątkowska</a:t>
            </a:r>
          </a:p>
          <a:p>
            <a:pPr algn="r"/>
            <a:r>
              <a:rPr lang="pl-PL" i="1" dirty="0"/>
              <a:t>Katedra Prawa Karnego Materialnego</a:t>
            </a:r>
          </a:p>
        </p:txBody>
      </p:sp>
    </p:spTree>
    <p:extLst>
      <p:ext uri="{BB962C8B-B14F-4D97-AF65-F5344CB8AC3E}">
        <p14:creationId xmlns:p14="http://schemas.microsoft.com/office/powerpoint/2010/main" val="253121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F82B21-4925-F24A-9437-A890DCA9AC09}"/>
              </a:ext>
            </a:extLst>
          </p:cNvPr>
          <p:cNvSpPr>
            <a:spLocks noGrp="1"/>
          </p:cNvSpPr>
          <p:nvPr>
            <p:ph idx="1"/>
          </p:nvPr>
        </p:nvSpPr>
        <p:spPr>
          <a:xfrm>
            <a:off x="838200" y="485774"/>
            <a:ext cx="10515600" cy="6186489"/>
          </a:xfrm>
        </p:spPr>
        <p:txBody>
          <a:bodyPr>
            <a:normAutofit/>
          </a:bodyPr>
          <a:lstStyle/>
          <a:p>
            <a:pPr marL="0" indent="0" algn="just">
              <a:buNone/>
            </a:pPr>
            <a:r>
              <a:rPr lang="pl-PL" sz="3000" b="1" dirty="0"/>
              <a:t>Wyrok SN z dnia 27 lutego 2008 r., V KK 397/07, LEX nr 419312</a:t>
            </a:r>
          </a:p>
          <a:p>
            <a:pPr marL="0" indent="0" algn="just">
              <a:buNone/>
            </a:pPr>
            <a:endParaRPr lang="pl-PL" sz="3000" dirty="0"/>
          </a:p>
          <a:p>
            <a:pPr marL="0" indent="0" algn="just">
              <a:buNone/>
            </a:pPr>
            <a:r>
              <a:rPr lang="pl-PL" sz="3000" dirty="0"/>
              <a:t>Gaz ziemny nie jest energią, o której mowa w art. 278 § 5 k.k., ale "cudzą rzeczą ruchomą", w rozumieniu § 1 art. 278 k.k.</a:t>
            </a:r>
          </a:p>
          <a:p>
            <a:pPr marL="0" indent="0" algn="just">
              <a:buNone/>
            </a:pPr>
            <a:r>
              <a:rPr lang="pl-PL" sz="3000" dirty="0"/>
              <a:t>1. Gaz ziemny nie jest energią, o której mowa w art. 278 § 5 k.k., ale wchodzi w skład znamienia (desygnatów pojęcia) "cudza rzecz ruchoma", użytego w § 1 art. 278 k.k. Skradziony przez oskarżonego gaz ziemny to tylko nośnik energii, będący przedmiotem czynności wykonawczej, określonym zbiorczo w tym ostatnim przepisie.</a:t>
            </a:r>
          </a:p>
          <a:p>
            <a:pPr marL="0" indent="0" algn="just">
              <a:buNone/>
            </a:pPr>
            <a:r>
              <a:rPr lang="pl-PL" sz="3000" dirty="0"/>
              <a:t>2. Kradzież rzeczy ruchomej, której wartość nie przekracza 250 zł, stanowi wykroczenie określone w art. 119 § 1 k.w. Zabór gazu ziemnego wartości 27,12 zł realizuje znamiona tego wykroczenia.</a:t>
            </a:r>
          </a:p>
          <a:p>
            <a:endParaRPr lang="pl-PL" dirty="0"/>
          </a:p>
        </p:txBody>
      </p:sp>
    </p:spTree>
    <p:extLst>
      <p:ext uri="{BB962C8B-B14F-4D97-AF65-F5344CB8AC3E}">
        <p14:creationId xmlns:p14="http://schemas.microsoft.com/office/powerpoint/2010/main" val="1282716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9319A03-BB75-824C-8034-3D5E6696975C}"/>
              </a:ext>
            </a:extLst>
          </p:cNvPr>
          <p:cNvSpPr>
            <a:spLocks noGrp="1"/>
          </p:cNvSpPr>
          <p:nvPr>
            <p:ph idx="1"/>
          </p:nvPr>
        </p:nvSpPr>
        <p:spPr>
          <a:xfrm>
            <a:off x="838199" y="542925"/>
            <a:ext cx="10691813" cy="5829300"/>
          </a:xfrm>
        </p:spPr>
        <p:txBody>
          <a:bodyPr>
            <a:normAutofit/>
          </a:bodyPr>
          <a:lstStyle/>
          <a:p>
            <a:pPr marL="0" indent="0" algn="just">
              <a:buNone/>
            </a:pPr>
            <a:r>
              <a:rPr lang="pl-PL" sz="3000" b="1" dirty="0"/>
              <a:t>Postanowienie SN z dnia 9 stycznia 2014 r., V KK 340/13, LEX nr 1427295</a:t>
            </a:r>
          </a:p>
          <a:p>
            <a:pPr marL="0" indent="0" algn="just">
              <a:buNone/>
            </a:pPr>
            <a:endParaRPr lang="pl-PL" sz="3000" b="1" dirty="0"/>
          </a:p>
          <a:p>
            <a:pPr marL="0" indent="0" algn="just">
              <a:buNone/>
            </a:pPr>
            <a:r>
              <a:rPr lang="pl-PL" sz="3000" dirty="0"/>
              <a:t>Wykonanie przez sprawców tzw. obejścia licznika, poprzez prowadzenie energii elektrycznej obwodem, który nie podlega pomiarowi, stanowi typowy casus zaboru energii elektrycznej. </a:t>
            </a:r>
          </a:p>
          <a:p>
            <a:pPr marL="0" indent="0" algn="just">
              <a:buNone/>
            </a:pPr>
            <a:r>
              <a:rPr lang="pl-PL" sz="3000" dirty="0"/>
              <a:t>Nie ma przy tym znaczenia to, że sprawcy mieli umowę z dostawcą energii, albowiem w tym zakresie nie oszukali go, skoro licznik pokazywał właściwe zużycie energii elektrycznej.</a:t>
            </a:r>
          </a:p>
          <a:p>
            <a:endParaRPr lang="pl-PL" dirty="0"/>
          </a:p>
        </p:txBody>
      </p:sp>
    </p:spTree>
    <p:extLst>
      <p:ext uri="{BB962C8B-B14F-4D97-AF65-F5344CB8AC3E}">
        <p14:creationId xmlns:p14="http://schemas.microsoft.com/office/powerpoint/2010/main" val="2265962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2B13C49-EA18-EE42-BA59-9C03F676F11C}"/>
              </a:ext>
            </a:extLst>
          </p:cNvPr>
          <p:cNvSpPr>
            <a:spLocks noGrp="1"/>
          </p:cNvSpPr>
          <p:nvPr>
            <p:ph idx="1"/>
          </p:nvPr>
        </p:nvSpPr>
        <p:spPr>
          <a:xfrm>
            <a:off x="742950" y="814388"/>
            <a:ext cx="10610850" cy="5362575"/>
          </a:xfrm>
        </p:spPr>
        <p:txBody>
          <a:bodyPr>
            <a:normAutofit/>
          </a:bodyPr>
          <a:lstStyle/>
          <a:p>
            <a:pPr marL="0" indent="0" algn="just">
              <a:buNone/>
            </a:pPr>
            <a:r>
              <a:rPr lang="pl-PL" sz="3000" b="1" dirty="0"/>
              <a:t>Postanowienie SN z dnia 16 stycznia 2007 r., V KK 390/06, LEX nr 444669</a:t>
            </a:r>
          </a:p>
          <a:p>
            <a:pPr marL="0" indent="0" algn="just">
              <a:buNone/>
            </a:pPr>
            <a:endParaRPr lang="pl-PL" sz="3000" b="1" dirty="0"/>
          </a:p>
          <a:p>
            <a:pPr marL="0" indent="0" algn="just">
              <a:buNone/>
            </a:pPr>
            <a:r>
              <a:rPr lang="pl-PL" sz="3000" dirty="0"/>
              <a:t>Fakt naprawienia szkody nie jest wystarczającym powodem dla postulowanej w kasacji oceny prawnokarnej czynu M. B. jako „wypadku mniejszej wagi" i sytuuje się jedynie jako mający wpływ na wysokość kary w ramach sędziowskiego wymiaru kary, a nie jako racja na rzecz kwalifikowania czynu skazanego jako uprzywilejowanej postaci przestępstwa kradzieży.</a:t>
            </a:r>
          </a:p>
          <a:p>
            <a:endParaRPr lang="pl-PL" dirty="0"/>
          </a:p>
        </p:txBody>
      </p:sp>
    </p:spTree>
    <p:extLst>
      <p:ext uri="{BB962C8B-B14F-4D97-AF65-F5344CB8AC3E}">
        <p14:creationId xmlns:p14="http://schemas.microsoft.com/office/powerpoint/2010/main" val="3647972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E0AC464-AFF9-2442-8E40-3A83B6E2D51E}"/>
              </a:ext>
            </a:extLst>
          </p:cNvPr>
          <p:cNvSpPr>
            <a:spLocks noGrp="1"/>
          </p:cNvSpPr>
          <p:nvPr>
            <p:ph idx="1"/>
          </p:nvPr>
        </p:nvSpPr>
        <p:spPr>
          <a:xfrm>
            <a:off x="838200" y="433137"/>
            <a:ext cx="10515600" cy="5743826"/>
          </a:xfrm>
        </p:spPr>
        <p:txBody>
          <a:bodyPr>
            <a:normAutofit fontScale="92500" lnSpcReduction="10000"/>
          </a:bodyPr>
          <a:lstStyle/>
          <a:p>
            <a:pPr marL="0" indent="0" algn="just">
              <a:buNone/>
            </a:pPr>
            <a:r>
              <a:rPr lang="pl-PL" dirty="0"/>
              <a:t>KAZUS 6</a:t>
            </a:r>
          </a:p>
          <a:p>
            <a:pPr marL="0" indent="0" algn="just">
              <a:buNone/>
            </a:pPr>
            <a:endParaRPr lang="pl-PL" dirty="0"/>
          </a:p>
          <a:p>
            <a:pPr marL="0" indent="0" algn="just">
              <a:buNone/>
            </a:pPr>
            <a:r>
              <a:rPr lang="pl-PL" dirty="0"/>
              <a:t>Konrad C. potrzebował pilnie pieniędzy. Pewnego dnia przyszedł pod budynek elitarnej szkoły licząc na to, że spotka dzieci, które będą miały przy sobie telefony komórkowe, tablety i sporą ilość gotówki. Zaczepił jednego z chłopców, 13-letniego Adama M. i rzekł: „Dawaj </a:t>
            </a:r>
            <a:r>
              <a:rPr lang="pl-PL" dirty="0" err="1"/>
              <a:t>hajs</a:t>
            </a:r>
            <a:r>
              <a:rPr lang="pl-PL" dirty="0"/>
              <a:t> i </a:t>
            </a:r>
            <a:r>
              <a:rPr lang="pl-PL" dirty="0" err="1"/>
              <a:t>komórę</a:t>
            </a:r>
            <a:r>
              <a:rPr lang="pl-PL" dirty="0"/>
              <a:t> albo spuszczę Ci łomot!”. Adam M. rozpłakał się i powiedział, że nic przy sobie nie ma – telefonu zapomniał z domu, a wszystkie pieniądze które miał, wydał. Konrad C. już chciał go zbić, ale pomyślał, że da chłopakowi szansę na poprawę. Powiedział do przerażonego Adama M.: „Jutro o tej samej porze masz tu być i czekać na mnie z kasą, inaczej po tobie, jasne?” Chłopak odparł: „Jasne” i wystraszony odszedł. Następnego dnia spełnił żądanie, po czym zadzwonił do rodziców, z którymi udał się na najbliższy posterunek.</a:t>
            </a:r>
          </a:p>
          <a:p>
            <a:pPr marL="0" indent="0" algn="just">
              <a:buNone/>
            </a:pPr>
            <a:r>
              <a:rPr lang="pl-PL" dirty="0"/>
              <a:t>Oceń odpowiedzialność Konrada C., mając na uwadze, że Adam M. przekazał mu całe swoje kieszonkowe – 200 zł.</a:t>
            </a:r>
          </a:p>
        </p:txBody>
      </p:sp>
    </p:spTree>
    <p:extLst>
      <p:ext uri="{BB962C8B-B14F-4D97-AF65-F5344CB8AC3E}">
        <p14:creationId xmlns:p14="http://schemas.microsoft.com/office/powerpoint/2010/main" val="1152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CC02DF3-D0C6-9541-AAFA-E3B857310860}"/>
              </a:ext>
            </a:extLst>
          </p:cNvPr>
          <p:cNvSpPr>
            <a:spLocks noGrp="1"/>
          </p:cNvSpPr>
          <p:nvPr>
            <p:ph idx="1"/>
          </p:nvPr>
        </p:nvSpPr>
        <p:spPr>
          <a:xfrm>
            <a:off x="733926" y="709863"/>
            <a:ext cx="10619874" cy="5515227"/>
          </a:xfrm>
        </p:spPr>
        <p:txBody>
          <a:bodyPr>
            <a:normAutofit/>
          </a:bodyPr>
          <a:lstStyle/>
          <a:p>
            <a:pPr marL="0" indent="0" algn="just">
              <a:buNone/>
            </a:pPr>
            <a:r>
              <a:rPr lang="pl-PL" b="1" dirty="0"/>
              <a:t>Wyrok SN z dnia 16 grudnia 1999 r., IV KKN 478/99, LEX nr 39912</a:t>
            </a:r>
          </a:p>
          <a:p>
            <a:pPr marL="0" indent="0" algn="just">
              <a:buNone/>
            </a:pPr>
            <a:endParaRPr lang="pl-PL" dirty="0"/>
          </a:p>
          <a:p>
            <a:pPr marL="0" indent="0" algn="just">
              <a:buNone/>
            </a:pPr>
            <a:r>
              <a:rPr lang="pl-PL" dirty="0"/>
              <a:t>Zachowanie polegające na obrabowaniu pokrzywdzonego przy użyciu noża kuchennego w żadnym razie nie może być postrzegane jako przestępstwo wymuszenia rozbójniczego (art. 282 k.k.). Przestępstwo to bowiem ma miejsce wówczas, gdy sprawca - za pomocą środków w przepisie tym wskazanych - zmusza pokrzywdzonego do rozporządzenia mieniem dopiero na przyszłość i wyraźnie różni się od rozboju (art. 280 § 1 i 2 k.k.), do istoty którego należy stosowanie przemocy bądź groźby natychmiastowego jej użycia na osobie po to, by niezwłocznie zawładnąć cudzą rzeczą, niezależnie od tego, czy sprawca rzecz tę sam zabiera, czy też zmusza pokrzywdzonego do jej wydania.</a:t>
            </a:r>
          </a:p>
          <a:p>
            <a:endParaRPr lang="pl-PL" dirty="0"/>
          </a:p>
        </p:txBody>
      </p:sp>
    </p:spTree>
    <p:extLst>
      <p:ext uri="{BB962C8B-B14F-4D97-AF65-F5344CB8AC3E}">
        <p14:creationId xmlns:p14="http://schemas.microsoft.com/office/powerpoint/2010/main" val="1608129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36949B7-1165-DD48-8843-8C45D20E42E1}"/>
              </a:ext>
            </a:extLst>
          </p:cNvPr>
          <p:cNvSpPr>
            <a:spLocks noGrp="1"/>
          </p:cNvSpPr>
          <p:nvPr>
            <p:ph idx="1"/>
          </p:nvPr>
        </p:nvSpPr>
        <p:spPr>
          <a:xfrm>
            <a:off x="838200" y="336884"/>
            <a:ext cx="10515600" cy="5840079"/>
          </a:xfrm>
        </p:spPr>
        <p:txBody>
          <a:bodyPr>
            <a:normAutofit fontScale="92500"/>
          </a:bodyPr>
          <a:lstStyle/>
          <a:p>
            <a:pPr marL="0" indent="0" algn="just">
              <a:buNone/>
            </a:pPr>
            <a:r>
              <a:rPr lang="pl-PL" dirty="0"/>
              <a:t>Wyrok SA w Białymstoku z dnia 4 lipca 1991 r., II </a:t>
            </a:r>
            <a:r>
              <a:rPr lang="pl-PL" dirty="0" err="1"/>
              <a:t>AKr</a:t>
            </a:r>
            <a:r>
              <a:rPr lang="pl-PL" dirty="0"/>
              <a:t> 41/91, OSA 1992/2/12</a:t>
            </a:r>
          </a:p>
          <a:p>
            <a:pPr marL="0" indent="0" algn="just">
              <a:buNone/>
            </a:pPr>
            <a:r>
              <a:rPr lang="pl-PL" dirty="0"/>
              <a:t>Różnica między ustawowymi stanami faktycznymi określonymi w art. 210 i 211 k.k. nie polega bowiem na tym, czy sprawca dokonuje osobiście faktycznego aktu zaboru mienia, czy też stosuje wskazane w treści art. 210 k.k. środki przymusu przeciwko osobie, zmusza ją do wydania wartości materialnych, które przywłaszcza. Decydujący natomiast jest czas, w którym następuje zawładnięcie cudzym mieniem. </a:t>
            </a:r>
          </a:p>
          <a:p>
            <a:pPr marL="0" indent="0" algn="just">
              <a:buNone/>
            </a:pPr>
            <a:r>
              <a:rPr lang="pl-PL" dirty="0"/>
              <a:t>II. Ustawowy stan faktyczny określony w art. 210 wymaga aby zabór mienia następował jednocześnie lub bezpośrednio po użyciu gwałtu na osobie lub groźby natychmiastowego użycia gwałtu. </a:t>
            </a:r>
          </a:p>
          <a:p>
            <a:pPr marL="0" indent="0" algn="just">
              <a:buNone/>
            </a:pPr>
            <a:r>
              <a:rPr lang="pl-PL" dirty="0"/>
              <a:t>W przypadku przestępstwa z art. 211 k.k. rozporządzenie mieniem, co zarówno w znaczeniu semantycznym jak i prawnym nie jest tożsame z wydaniem, następuje w przyszłości, jako skutek poddania się presji psychicznej w postaci groźby lub zamachu na życie, zdrowie lub mienie (szantaż).</a:t>
            </a:r>
          </a:p>
          <a:p>
            <a:endParaRPr lang="pl-PL" dirty="0"/>
          </a:p>
        </p:txBody>
      </p:sp>
    </p:spTree>
    <p:extLst>
      <p:ext uri="{BB962C8B-B14F-4D97-AF65-F5344CB8AC3E}">
        <p14:creationId xmlns:p14="http://schemas.microsoft.com/office/powerpoint/2010/main" val="734854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7C09BE-938C-9B46-BACA-DA749DEFEAC3}"/>
              </a:ext>
            </a:extLst>
          </p:cNvPr>
          <p:cNvSpPr>
            <a:spLocks noGrp="1"/>
          </p:cNvSpPr>
          <p:nvPr>
            <p:ph idx="1"/>
          </p:nvPr>
        </p:nvSpPr>
        <p:spPr>
          <a:xfrm>
            <a:off x="697832" y="421106"/>
            <a:ext cx="10655968" cy="6244390"/>
          </a:xfrm>
        </p:spPr>
        <p:txBody>
          <a:bodyPr>
            <a:noAutofit/>
          </a:bodyPr>
          <a:lstStyle/>
          <a:p>
            <a:pPr marL="0" indent="0" algn="just">
              <a:buNone/>
            </a:pPr>
            <a:r>
              <a:rPr lang="pl-PL" sz="2900" dirty="0"/>
              <a:t>KAZUS 7</a:t>
            </a:r>
          </a:p>
          <a:p>
            <a:pPr marL="0" indent="0" algn="just">
              <a:buNone/>
            </a:pPr>
            <a:r>
              <a:rPr lang="pl-PL" sz="2900" dirty="0"/>
              <a:t>Daniel D. pilnie potrzebował gotówki, gdyż męczyła go nieznośna chęć zapalenia papierosa. Było już ciemno, więc doszedł do wniosku, że najlepszym sposobem będzie znalezienie samotnej spacerowiczki, wystraszenie jej i zdobycie paru drobniaków. Przez kilka minut przechadzał się po pustym parku, kiedy ujrzał młodą dziewczynę i natychmiast do niej podbiegł. Lekko chwycił ją za ramię i nakazał milczenie, jednak zaskoczona kobieta krzyknęła, że nie ma pieniędzy. Daniel D. zauważył na jej palcu okazały srebrny pierścionek. Był to prezent od chłopaka, więc dziewczyna pomyślała, że nie odda go bez walki, dlatego zacisnęła dłoń najmocniej jak tylko mogła. Napastnik jednak chwycił jej pięść i siłą odgiął palce, z trudem zdjął pierścionek, po czym natychmiast uciekł i pobiegł do najbliższego lombardu, gdzie dowiedział się, że wartość błyskotki wynosi 100 zł.</a:t>
            </a:r>
          </a:p>
          <a:p>
            <a:pPr marL="0" indent="0" algn="just">
              <a:buNone/>
            </a:pPr>
            <a:r>
              <a:rPr lang="pl-PL" sz="2900" dirty="0"/>
              <a:t>Za co odpowie Daniel D.?</a:t>
            </a:r>
          </a:p>
        </p:txBody>
      </p:sp>
    </p:spTree>
    <p:extLst>
      <p:ext uri="{BB962C8B-B14F-4D97-AF65-F5344CB8AC3E}">
        <p14:creationId xmlns:p14="http://schemas.microsoft.com/office/powerpoint/2010/main" val="3518897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AE6A87D-A402-814A-B476-97DD4C0F84EC}"/>
              </a:ext>
            </a:extLst>
          </p:cNvPr>
          <p:cNvSpPr>
            <a:spLocks noGrp="1"/>
          </p:cNvSpPr>
          <p:nvPr>
            <p:ph idx="1"/>
          </p:nvPr>
        </p:nvSpPr>
        <p:spPr>
          <a:xfrm>
            <a:off x="838200" y="697832"/>
            <a:ext cx="10515600" cy="5479131"/>
          </a:xfrm>
        </p:spPr>
        <p:txBody>
          <a:bodyPr/>
          <a:lstStyle/>
          <a:p>
            <a:pPr marL="0" indent="0">
              <a:buNone/>
            </a:pPr>
            <a:r>
              <a:rPr lang="pl-PL" b="1" dirty="0"/>
              <a:t>Uchwała SN 7 sędziów z dnia 30 czerwca 2008 r., I KZP 10/08, LEX nr 393993</a:t>
            </a:r>
          </a:p>
          <a:p>
            <a:endParaRPr lang="pl-PL" b="1" dirty="0"/>
          </a:p>
          <a:p>
            <a:pPr marL="0" indent="0" algn="just">
              <a:buNone/>
            </a:pPr>
            <a:r>
              <a:rPr lang="pl-PL" i="1" dirty="0"/>
              <a:t>Zakresy znaczeniowe zwrotów: „przemoc wobec osoby", użytego w art. 280 § 1 k.k. i „gwałt na osobie", użytego w art. 130 § 3 k.w. - są tożsame.</a:t>
            </a:r>
          </a:p>
          <a:p>
            <a:pPr marL="0" indent="0" algn="just">
              <a:buNone/>
            </a:pPr>
            <a:endParaRPr lang="pl-PL" i="1" dirty="0"/>
          </a:p>
          <a:p>
            <a:pPr marL="0" indent="0" algn="just">
              <a:buNone/>
            </a:pPr>
            <a:endParaRPr lang="pl-PL" i="1" dirty="0"/>
          </a:p>
          <a:p>
            <a:endParaRPr lang="pl-PL" dirty="0"/>
          </a:p>
        </p:txBody>
      </p:sp>
    </p:spTree>
    <p:extLst>
      <p:ext uri="{BB962C8B-B14F-4D97-AF65-F5344CB8AC3E}">
        <p14:creationId xmlns:p14="http://schemas.microsoft.com/office/powerpoint/2010/main" val="4045298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CBEEEC-CBD3-8E4B-8AFA-DBBA8737B7EF}"/>
              </a:ext>
            </a:extLst>
          </p:cNvPr>
          <p:cNvSpPr>
            <a:spLocks noGrp="1"/>
          </p:cNvSpPr>
          <p:nvPr>
            <p:ph idx="1"/>
          </p:nvPr>
        </p:nvSpPr>
        <p:spPr>
          <a:xfrm>
            <a:off x="462455" y="199697"/>
            <a:ext cx="11006959" cy="5809101"/>
          </a:xfrm>
        </p:spPr>
        <p:txBody>
          <a:bodyPr>
            <a:normAutofit fontScale="92500" lnSpcReduction="10000"/>
          </a:bodyPr>
          <a:lstStyle/>
          <a:p>
            <a:pPr marL="0" indent="0" algn="just">
              <a:buNone/>
            </a:pPr>
            <a:r>
              <a:rPr lang="pl-PL" b="1" dirty="0"/>
              <a:t>Wyrok SA w Katowicach z dnia 8 lutego 2001 r., II </a:t>
            </a:r>
            <a:r>
              <a:rPr lang="pl-PL" b="1" dirty="0" err="1"/>
              <a:t>AKa</a:t>
            </a:r>
            <a:r>
              <a:rPr lang="pl-PL" b="1" dirty="0"/>
              <a:t> 18/01, OSA 2002/4/32</a:t>
            </a:r>
          </a:p>
          <a:p>
            <a:pPr marL="0" indent="0" algn="just">
              <a:buNone/>
            </a:pPr>
            <a:r>
              <a:rPr lang="pl-PL" b="1" dirty="0"/>
              <a:t> </a:t>
            </a:r>
          </a:p>
          <a:p>
            <a:pPr marL="0" indent="0" algn="just">
              <a:buNone/>
            </a:pPr>
            <a:r>
              <a:rPr lang="pl-PL" i="1" dirty="0"/>
              <a:t>Wprawdzie skreślenie typu kradzieży szczególnie zuchwałej oraz wprowadzenie do ustawy typu uprzywilejowanego rozboju w postaci przypadku mniejszej wagi (art. 283 k.k.) stwarza podstawy do szerokiej, zgodnej z zasadami wykładni językowej, interpretacji znamienia „używa przemocy wobec osoby" pozwalającej przyjąć, że już naruszenie nietykalności cielesnej może być uznane za użycie przemocy wobec osoby, ale musi to być naruszenie nietykalności cielesnej nie tylko odpowiednio ukierunkowane i stanowiące sposób objęcia przez sprawcę władztwa nad rzeczą, ale także mające pewien większy od minimalnego, stopień intensywności i dolegliwości wobec oskarżonego. O ile więc zachowanie polegające na stosowaniu przemocy w postaci szarpania, uderzania, kopania, które w poprzednim stanie prawnym zostało przez Sąd Najwyższy ocenione jako nie wyczerpujące pojęcia „gwałtu na osobie" należy traktować jako „użycie przemocy" w rozumieniu art. 280 § 1 k.k., to zachowanie sprawcy polegające na odgięciu zaciśniętych palców pokrzywdzonej i zabraniu pierścionka, za takie uznane być nie może.</a:t>
            </a:r>
          </a:p>
          <a:p>
            <a:endParaRPr lang="pl-PL" dirty="0"/>
          </a:p>
        </p:txBody>
      </p:sp>
    </p:spTree>
    <p:extLst>
      <p:ext uri="{BB962C8B-B14F-4D97-AF65-F5344CB8AC3E}">
        <p14:creationId xmlns:p14="http://schemas.microsoft.com/office/powerpoint/2010/main" val="123022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6D0A79C-1CFB-8E4E-B8C8-3E36DCF1B8A5}"/>
              </a:ext>
            </a:extLst>
          </p:cNvPr>
          <p:cNvSpPr>
            <a:spLocks noGrp="1"/>
          </p:cNvSpPr>
          <p:nvPr>
            <p:ph idx="1"/>
          </p:nvPr>
        </p:nvSpPr>
        <p:spPr>
          <a:xfrm>
            <a:off x="457200" y="517358"/>
            <a:ext cx="11215688" cy="5869155"/>
          </a:xfrm>
        </p:spPr>
        <p:txBody>
          <a:bodyPr>
            <a:normAutofit/>
          </a:bodyPr>
          <a:lstStyle/>
          <a:p>
            <a:pPr marL="0" indent="0" algn="just">
              <a:buNone/>
            </a:pPr>
            <a:r>
              <a:rPr lang="pl-PL" sz="3000" dirty="0"/>
              <a:t>KAZUS 1</a:t>
            </a:r>
          </a:p>
          <a:p>
            <a:pPr marL="0" indent="0" algn="just">
              <a:buNone/>
            </a:pPr>
            <a:r>
              <a:rPr lang="pl-PL" sz="3000" dirty="0"/>
              <a:t>Dariusz K. marzył o zestawie kina domowego, na który nie było go stać. Postanowił jednak zdobyć go za wszelką cenę. Udał się do sklepu RTV, wziął z półki odtwarzacz DVD i głośniki, przy czym odtwarzacz schował do pudła z krzesłem, natomiast na pudło z głośnikiem nakleił metkę zdjętą z pojemnika na odpady. Następnie udał się do kasy i zapłacił. Zniknięcie zestawu kina domowego pracownicy sklepu RTV wykryli sporządzając remanent. Po przejrzeniu taśmy z kamer przemysłowych ustalono sprawcę.</a:t>
            </a:r>
          </a:p>
          <a:p>
            <a:pPr marL="0" indent="0" algn="just">
              <a:buNone/>
            </a:pPr>
            <a:endParaRPr lang="pl-PL" sz="3000" dirty="0"/>
          </a:p>
          <a:p>
            <a:pPr marL="0" indent="0" algn="just">
              <a:buNone/>
            </a:pPr>
            <a:r>
              <a:rPr lang="pl-PL" sz="3000" dirty="0"/>
              <a:t>Oceń odpowiedzialność karną Dariusza K.</a:t>
            </a:r>
          </a:p>
        </p:txBody>
      </p:sp>
    </p:spTree>
    <p:extLst>
      <p:ext uri="{BB962C8B-B14F-4D97-AF65-F5344CB8AC3E}">
        <p14:creationId xmlns:p14="http://schemas.microsoft.com/office/powerpoint/2010/main" val="812944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36AA199-1C8E-E440-9008-183B1730270A}"/>
              </a:ext>
            </a:extLst>
          </p:cNvPr>
          <p:cNvSpPr>
            <a:spLocks noGrp="1"/>
          </p:cNvSpPr>
          <p:nvPr>
            <p:ph idx="1"/>
          </p:nvPr>
        </p:nvSpPr>
        <p:spPr>
          <a:xfrm>
            <a:off x="838200" y="400050"/>
            <a:ext cx="10706100" cy="5943600"/>
          </a:xfrm>
        </p:spPr>
        <p:txBody>
          <a:bodyPr>
            <a:normAutofit/>
          </a:bodyPr>
          <a:lstStyle/>
          <a:p>
            <a:pPr marL="0" indent="0" algn="just">
              <a:buNone/>
            </a:pPr>
            <a:r>
              <a:rPr lang="pl-PL" sz="3000" dirty="0"/>
              <a:t>KAZUS 2</a:t>
            </a:r>
          </a:p>
          <a:p>
            <a:pPr marL="0" indent="0" algn="just">
              <a:buNone/>
            </a:pPr>
            <a:r>
              <a:rPr lang="pl-PL" sz="3000" dirty="0"/>
              <a:t>Adam O. i Jacek G. dostali się do mieszkania Piotra C. przez otwarte okno na dachu, a następnie kluczem znalezionym w kredensie kuchennym otworzyli drzwi do pokoju, w którym – schowane w pudełku w szafce nocnej – znajdowało się stanowiące własność Piotra C. pieniądze w kwocie 400 zł.</a:t>
            </a:r>
          </a:p>
          <a:p>
            <a:pPr marL="0" indent="0" algn="just">
              <a:buNone/>
            </a:pPr>
            <a:r>
              <a:rPr lang="pl-PL" sz="3000" dirty="0"/>
              <a:t>Prokurator postawił Adamowi O. i Jackowi G. zarzut popełnienia wspólnie i w porozumieniu przestępstwa przestępstwa kradzieży z włamaniem.  Uwzględniając treść art. 119 k.w. – </a:t>
            </a:r>
            <a:r>
              <a:rPr lang="pl-PL" sz="3000" i="1" dirty="0"/>
              <a:t>Kto kradnie lub przywłaszcza sobie cudzą rzecz ruchomą, jeżeli jej wartość nie przekracza 500 złotych, podlega karze aresztu, ograniczenia wolności albo grzywny</a:t>
            </a:r>
            <a:r>
              <a:rPr lang="pl-PL" sz="3000" dirty="0"/>
              <a:t>. – dokonaj oceny trafności postawionego im zarzutu.</a:t>
            </a:r>
          </a:p>
          <a:p>
            <a:endParaRPr lang="pl-PL" dirty="0"/>
          </a:p>
        </p:txBody>
      </p:sp>
    </p:spTree>
    <p:extLst>
      <p:ext uri="{BB962C8B-B14F-4D97-AF65-F5344CB8AC3E}">
        <p14:creationId xmlns:p14="http://schemas.microsoft.com/office/powerpoint/2010/main" val="3137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D1CAB6B-54D4-1741-B0AD-FD2CED74C732}"/>
              </a:ext>
            </a:extLst>
          </p:cNvPr>
          <p:cNvSpPr>
            <a:spLocks noGrp="1"/>
          </p:cNvSpPr>
          <p:nvPr>
            <p:ph idx="1"/>
          </p:nvPr>
        </p:nvSpPr>
        <p:spPr>
          <a:xfrm>
            <a:off x="1014413" y="900112"/>
            <a:ext cx="10525125" cy="5405438"/>
          </a:xfrm>
        </p:spPr>
        <p:txBody>
          <a:bodyPr>
            <a:normAutofit/>
          </a:bodyPr>
          <a:lstStyle/>
          <a:p>
            <a:pPr marL="0" indent="0" algn="just">
              <a:buNone/>
            </a:pPr>
            <a:r>
              <a:rPr lang="pl-PL" b="1" dirty="0"/>
              <a:t>Wyrok SN  z dnia 9 listopada 1971 r., V KRN 406/71, LEX nr 18382</a:t>
            </a:r>
          </a:p>
          <a:p>
            <a:pPr marL="0" indent="0" algn="just">
              <a:buNone/>
            </a:pPr>
            <a:endParaRPr lang="pl-PL" b="1" dirty="0"/>
          </a:p>
          <a:p>
            <a:pPr marL="0" indent="0" algn="just">
              <a:buNone/>
            </a:pPr>
            <a:r>
              <a:rPr lang="pl-PL" i="1" dirty="0"/>
              <a:t>Kradzież pieniędzy z zamkniętego pokoju w mieszkaniu pokrzywdzonego, dokonana przez oskarżonych po dostaniu się do mieszkania przez okno i otwarciu drzwi do pokoju znalezionym kluczem, zawiera znamiona kradzieży z włamaniem w rozumieniu art. 208 k.k.</a:t>
            </a:r>
          </a:p>
          <a:p>
            <a:endParaRPr lang="pl-PL" dirty="0"/>
          </a:p>
        </p:txBody>
      </p:sp>
    </p:spTree>
    <p:extLst>
      <p:ext uri="{BB962C8B-B14F-4D97-AF65-F5344CB8AC3E}">
        <p14:creationId xmlns:p14="http://schemas.microsoft.com/office/powerpoint/2010/main" val="238190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0B2DB6D-4E37-A544-9F83-EFD488C7ED11}"/>
              </a:ext>
            </a:extLst>
          </p:cNvPr>
          <p:cNvSpPr>
            <a:spLocks noGrp="1"/>
          </p:cNvSpPr>
          <p:nvPr>
            <p:ph idx="1"/>
          </p:nvPr>
        </p:nvSpPr>
        <p:spPr>
          <a:xfrm>
            <a:off x="385763" y="542925"/>
            <a:ext cx="11144250" cy="5634038"/>
          </a:xfrm>
        </p:spPr>
        <p:txBody>
          <a:bodyPr>
            <a:normAutofit fontScale="92500" lnSpcReduction="10000"/>
          </a:bodyPr>
          <a:lstStyle/>
          <a:p>
            <a:pPr marL="0" indent="0" algn="just">
              <a:buNone/>
            </a:pPr>
            <a:r>
              <a:rPr lang="pl-PL" dirty="0"/>
              <a:t>KAZUS 3</a:t>
            </a:r>
          </a:p>
          <a:p>
            <a:pPr marL="0" indent="0" algn="just">
              <a:buNone/>
            </a:pPr>
            <a:r>
              <a:rPr lang="pl-PL" dirty="0"/>
              <a:t>Maciej B. postanowił włamać się do domu swojej sąsiadki, aby ukraść znajdujący się w jej posiadaniu cenny obraz autorstwa Wojciecha Kossaka, wiszący w jej sypialni. W tym celu, przy jednej z wizyt zabrał jej klucze do domu, zrobił ich duplikaty, po czym odłożył na miejsce. Kiedy sąsiadka wyjechała na urlop, otworzył drzwi do jej domu dorobionymi kluczami i wszedł do środka. Skierował się prosto do sypialni, z której zabrał obraz. Wychodząc z pokoju zauważył stojącą na nocnej szafce kiczowatą wazę, na którą wcześniej nie zwrócił uwagi. Wziął tę wazę w zamiarze przeznaczenia jej na prezent dla swojej partnerki – zbliżały się Walentynki.</a:t>
            </a:r>
          </a:p>
          <a:p>
            <a:pPr marL="0" indent="0" algn="just">
              <a:buNone/>
            </a:pPr>
            <a:endParaRPr lang="pl-PL" dirty="0"/>
          </a:p>
          <a:p>
            <a:pPr marL="0" indent="0" algn="just">
              <a:buNone/>
            </a:pPr>
            <a:r>
              <a:rPr lang="pl-PL" dirty="0"/>
              <a:t>Oceń odpowiedzialność Macieja B. w zakresie zaboru obrazu oraz wazy w kontekście uprzednio podjętego zamiaru zaboru wyłącznie obrazu.</a:t>
            </a:r>
          </a:p>
          <a:p>
            <a:pPr marL="0" indent="0" algn="just">
              <a:buNone/>
            </a:pPr>
            <a:r>
              <a:rPr lang="pl-PL" dirty="0"/>
              <a:t>Czy kwalifikacja prawna zachowania Macieja B. uległaby zmianie, gdyby sąsiadka dała mu klucze, aby ten podlewał kwiaty w jej domu podczas jej nieobecności?</a:t>
            </a:r>
          </a:p>
        </p:txBody>
      </p:sp>
    </p:spTree>
    <p:extLst>
      <p:ext uri="{BB962C8B-B14F-4D97-AF65-F5344CB8AC3E}">
        <p14:creationId xmlns:p14="http://schemas.microsoft.com/office/powerpoint/2010/main" val="243310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0F0533-3CC7-6D43-B670-680884EB50EE}"/>
              </a:ext>
            </a:extLst>
          </p:cNvPr>
          <p:cNvSpPr>
            <a:spLocks noGrp="1"/>
          </p:cNvSpPr>
          <p:nvPr>
            <p:ph idx="1"/>
          </p:nvPr>
        </p:nvSpPr>
        <p:spPr>
          <a:xfrm>
            <a:off x="614363" y="714375"/>
            <a:ext cx="10987087" cy="5462588"/>
          </a:xfrm>
        </p:spPr>
        <p:txBody>
          <a:bodyPr>
            <a:normAutofit/>
          </a:bodyPr>
          <a:lstStyle/>
          <a:p>
            <a:pPr marL="0" indent="0" algn="just">
              <a:buNone/>
            </a:pPr>
            <a:r>
              <a:rPr lang="pl-PL" sz="3200" b="1" dirty="0"/>
              <a:t>Wyrok SA we Wrocławiu z dnia 1 marca 2013 r., II </a:t>
            </a:r>
            <a:r>
              <a:rPr lang="pl-PL" sz="3200" b="1" dirty="0" err="1"/>
              <a:t>AKa</a:t>
            </a:r>
            <a:r>
              <a:rPr lang="pl-PL" sz="3200" b="1" dirty="0"/>
              <a:t> 39/13, LEX nr 1294878</a:t>
            </a:r>
          </a:p>
          <a:p>
            <a:pPr marL="0" indent="0" algn="just">
              <a:buNone/>
            </a:pPr>
            <a:endParaRPr lang="pl-PL" sz="3200" b="1" dirty="0"/>
          </a:p>
          <a:p>
            <a:pPr marL="0" indent="0" algn="just">
              <a:buNone/>
            </a:pPr>
            <a:r>
              <a:rPr lang="pl-PL" sz="3200" i="1" dirty="0"/>
              <a:t>Należy traktować jako kradzież z włamaniem zachowanie polegające na otwarciu drzwi oryginalnym kluczem wbrew woli osoby uprawnionej do dysponowania pomieszczeniem z zamiarem dokonania w ten sposób kradzieży.</a:t>
            </a:r>
          </a:p>
          <a:p>
            <a:endParaRPr lang="pl-PL" dirty="0"/>
          </a:p>
        </p:txBody>
      </p:sp>
    </p:spTree>
    <p:extLst>
      <p:ext uri="{BB962C8B-B14F-4D97-AF65-F5344CB8AC3E}">
        <p14:creationId xmlns:p14="http://schemas.microsoft.com/office/powerpoint/2010/main" val="895044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83A4593-BD6C-F44C-A933-F761884ECF63}"/>
              </a:ext>
            </a:extLst>
          </p:cNvPr>
          <p:cNvSpPr>
            <a:spLocks noGrp="1"/>
          </p:cNvSpPr>
          <p:nvPr>
            <p:ph idx="1"/>
          </p:nvPr>
        </p:nvSpPr>
        <p:spPr>
          <a:xfrm>
            <a:off x="838200" y="528638"/>
            <a:ext cx="10515600" cy="5943600"/>
          </a:xfrm>
        </p:spPr>
        <p:txBody>
          <a:bodyPr>
            <a:normAutofit/>
          </a:bodyPr>
          <a:lstStyle/>
          <a:p>
            <a:pPr marL="0" indent="0" algn="just">
              <a:buNone/>
            </a:pPr>
            <a:r>
              <a:rPr lang="pl-PL" dirty="0"/>
              <a:t>KAZUS 4</a:t>
            </a:r>
          </a:p>
          <a:p>
            <a:pPr marL="0" indent="0" algn="just">
              <a:buNone/>
            </a:pPr>
            <a:r>
              <a:rPr lang="pl-PL" dirty="0"/>
              <a:t>Piotr C. potrzebował pilnie gotówki. Wiedział, że w pobliskim sklepie utarg liczony jest codziennie około godziny 21, tuż po zamknięciu o 20:30. Około godziny 20:45 wszedł do sklepu i posługując się atrapą broni zażądał od kasjerki wydania mu całej gotówki. Przerażona kobieta oddała mu wszystkie pieniądze, które były w kasie – 2000 zł. Zadowolony z siebie Piotr C. uśmiechnął się do niej szyderczo, podziękował za współpracę i wyszedł. Kasjerka, po upewnieniu się, że już nic jej nie grozi, zadzwoniła po pomoc. Okazało się, że Piotr C. znany był miejscowym policjantom, bowiem często się awanturował będąc pod wpływem alkoholu. Został zatrzymany następnego dnia. Prokurator postawił mu zarzut popełnienia przestępstwa z art. 280 § 2 k.k.</a:t>
            </a:r>
          </a:p>
          <a:p>
            <a:pPr marL="0" indent="0" algn="just">
              <a:buNone/>
            </a:pPr>
            <a:r>
              <a:rPr lang="pl-PL" dirty="0"/>
              <a:t>Oceń trafność postawionego mu zarzutu.</a:t>
            </a:r>
          </a:p>
        </p:txBody>
      </p:sp>
    </p:spTree>
    <p:extLst>
      <p:ext uri="{BB962C8B-B14F-4D97-AF65-F5344CB8AC3E}">
        <p14:creationId xmlns:p14="http://schemas.microsoft.com/office/powerpoint/2010/main" val="161685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961658-9F26-6741-9742-971333398C8A}"/>
              </a:ext>
            </a:extLst>
          </p:cNvPr>
          <p:cNvSpPr>
            <a:spLocks noGrp="1"/>
          </p:cNvSpPr>
          <p:nvPr>
            <p:ph idx="1"/>
          </p:nvPr>
        </p:nvSpPr>
        <p:spPr>
          <a:xfrm>
            <a:off x="628650" y="685800"/>
            <a:ext cx="10929938" cy="5491163"/>
          </a:xfrm>
        </p:spPr>
        <p:txBody>
          <a:bodyPr>
            <a:normAutofit/>
          </a:bodyPr>
          <a:lstStyle/>
          <a:p>
            <a:pPr marL="0" indent="0" algn="just">
              <a:buNone/>
            </a:pPr>
            <a:r>
              <a:rPr lang="pl-PL" b="1" dirty="0"/>
              <a:t>Wyrok SN z dnia 8 października 1976 r., IV KR 196/76, LEX nr 19200</a:t>
            </a:r>
          </a:p>
          <a:p>
            <a:pPr marL="0" indent="0" algn="just">
              <a:buNone/>
            </a:pPr>
            <a:endParaRPr lang="pl-PL" b="1" dirty="0"/>
          </a:p>
          <a:p>
            <a:pPr marL="0" indent="0" algn="just">
              <a:buNone/>
            </a:pPr>
            <a:r>
              <a:rPr lang="pl-PL" dirty="0"/>
              <a:t>Do przyjęcia, że przedmiot, którym posługiwał się sprawca rozboju, stanowi broń palną, konieczne jest stwierdzenie przedmiotowej cechy w postaci zdatności do rażenia pociskiem z odpowiedniej odległości. Straszaki i zbliżone do nich przedmioty, które służą do zabawy, cechy tej nie mają.</a:t>
            </a:r>
          </a:p>
          <a:p>
            <a:endParaRPr lang="pl-PL" dirty="0"/>
          </a:p>
        </p:txBody>
      </p:sp>
    </p:spTree>
    <p:extLst>
      <p:ext uri="{BB962C8B-B14F-4D97-AF65-F5344CB8AC3E}">
        <p14:creationId xmlns:p14="http://schemas.microsoft.com/office/powerpoint/2010/main" val="3987939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630008A-96E5-B340-A77D-E7E0EFB89A3C}"/>
              </a:ext>
            </a:extLst>
          </p:cNvPr>
          <p:cNvSpPr>
            <a:spLocks noGrp="1"/>
          </p:cNvSpPr>
          <p:nvPr>
            <p:ph idx="1"/>
          </p:nvPr>
        </p:nvSpPr>
        <p:spPr>
          <a:xfrm>
            <a:off x="838200" y="571500"/>
            <a:ext cx="10515600" cy="5900738"/>
          </a:xfrm>
        </p:spPr>
        <p:txBody>
          <a:bodyPr/>
          <a:lstStyle/>
          <a:p>
            <a:pPr marL="0" indent="0" algn="just">
              <a:buNone/>
            </a:pPr>
            <a:r>
              <a:rPr lang="pl-PL" sz="3000" dirty="0"/>
              <a:t>KAZUS 5</a:t>
            </a:r>
          </a:p>
          <a:p>
            <a:pPr marL="0" indent="0" algn="just">
              <a:buNone/>
            </a:pPr>
            <a:r>
              <a:rPr lang="pl-PL" sz="3000" dirty="0"/>
              <a:t>Kazimierz W. podłączył się nielegalnie do sieci gazowniczej, gdyż rachunki za ogrzewanie mieszkania w kamienicy znacznie przewyższały jego możliwości finansowe. Ogrzewał się piecykami gazowymi przez całą zimę. Na wiosnę do kamienicy przyszedł pracownik gazowni i zauważył nielegalnie podłączenie Kazimierza W. Strata, jaką poniósł dostawca gazu, wyniosła ok. 2000 zł. Mężczyzna – podczas postępowania przygotowawczego – naprawił szkodę, płacąc gazowni należność.</a:t>
            </a:r>
          </a:p>
          <a:p>
            <a:pPr marL="0" indent="0" algn="just">
              <a:buNone/>
            </a:pPr>
            <a:r>
              <a:rPr lang="pl-PL" sz="3000" dirty="0"/>
              <a:t>Prokurator zakwalifikował zachowanie Kazimierza W. z art. 278 § 1 i 5 k.k. w zw. z § 3 tego artykułu, gdyż szkoda została naprawiona. Oceń dokonaną przez prokuratora kwalifikację. </a:t>
            </a:r>
          </a:p>
          <a:p>
            <a:pPr marL="0" indent="0">
              <a:buNone/>
            </a:pPr>
            <a:endParaRPr lang="pl-PL" dirty="0"/>
          </a:p>
        </p:txBody>
      </p:sp>
    </p:spTree>
    <p:extLst>
      <p:ext uri="{BB962C8B-B14F-4D97-AF65-F5344CB8AC3E}">
        <p14:creationId xmlns:p14="http://schemas.microsoft.com/office/powerpoint/2010/main" val="133236654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686</Words>
  <Application>Microsoft Macintosh PowerPoint</Application>
  <PresentationFormat>Panoramiczny</PresentationFormat>
  <Paragraphs>63</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Calibri</vt:lpstr>
      <vt:lpstr>Calibri Light</vt:lpstr>
      <vt:lpstr>Motyw pakietu Office</vt:lpstr>
      <vt:lpstr>Przestępstwa przeciwko mieniu - kazusy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Przestępstwa przeciwko życiu i zdrowiu - kazusy</dc:title>
  <dc:creator>Katarzyna Piątkowska</dc:creator>
  <cp:lastModifiedBy>Katarzyna Piątkowska</cp:lastModifiedBy>
  <cp:revision>17</cp:revision>
  <dcterms:created xsi:type="dcterms:W3CDTF">2019-03-09T11:54:46Z</dcterms:created>
  <dcterms:modified xsi:type="dcterms:W3CDTF">2019-04-12T13:06:09Z</dcterms:modified>
</cp:coreProperties>
</file>