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9"/>
          </a:solidFill>
        </a:fill>
      </a:tcStyle>
    </a:wholeTbl>
    <a:band2H>
      <a:tcTxStyle/>
      <a:tcStyle>
        <a:tcBdr/>
        <a:fill>
          <a:solidFill>
            <a:srgbClr val="E6EA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DACA"/>
          </a:solidFill>
        </a:fill>
      </a:tcStyle>
    </a:wholeTbl>
    <a:band2H>
      <a:tcTxStyle/>
      <a:tcStyle>
        <a:tcBdr/>
        <a:fill>
          <a:solidFill>
            <a:srgbClr val="E7ED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CEE9"/>
          </a:solidFill>
        </a:fill>
      </a:tcStyle>
    </a:wholeTbl>
    <a:band2H>
      <a:tcTxStyle/>
      <a:tcStyle>
        <a:tcBdr/>
        <a:fill>
          <a:solidFill>
            <a:srgbClr val="E9E8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Light"/>
          <a:ea typeface="Helvetica Light"/>
          <a:cs typeface="Helvetica Ligh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0" d="100"/>
          <a:sy n="60" d="100"/>
        </p:scale>
        <p:origin x="-1160" y="-112"/>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esProps" Target="presProps.xml"/><Relationship Id="rId64" Type="http://schemas.openxmlformats.org/officeDocument/2006/relationships/viewProps" Target="viewProps.xml"/><Relationship Id="rId65" Type="http://schemas.openxmlformats.org/officeDocument/2006/relationships/theme" Target="theme/theme1.xml"/><Relationship Id="rId66"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notesMaster" Target="notesMasters/notesMaster1.xml"/><Relationship Id="rId62"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0" name="Shape 160"/>
          <p:cNvSpPr>
            <a:spLocks noGrp="1" noRot="1" noChangeAspect="1"/>
          </p:cNvSpPr>
          <p:nvPr>
            <p:ph type="sldImg"/>
          </p:nvPr>
        </p:nvSpPr>
        <p:spPr>
          <a:xfrm>
            <a:off x="1143000" y="685800"/>
            <a:ext cx="4572000" cy="3429000"/>
          </a:xfrm>
          <a:prstGeom prst="rect">
            <a:avLst/>
          </a:prstGeom>
        </p:spPr>
        <p:txBody>
          <a:bodyPr/>
          <a:lstStyle/>
          <a:p>
            <a:endParaRPr/>
          </a:p>
        </p:txBody>
      </p:sp>
      <p:sp>
        <p:nvSpPr>
          <p:cNvPr id="161" name="Shape 161"/>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597969594"/>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ytuł i podtytuł">
    <p:spTree>
      <p:nvGrpSpPr>
        <p:cNvPr id="1" name=""/>
        <p:cNvGrpSpPr/>
        <p:nvPr/>
      </p:nvGrpSpPr>
      <p:grpSpPr>
        <a:xfrm>
          <a:off x="0" y="0"/>
          <a:ext cx="0" cy="0"/>
          <a:chOff x="0" y="0"/>
          <a:chExt cx="0" cy="0"/>
        </a:xfrm>
      </p:grpSpPr>
      <p:sp>
        <p:nvSpPr>
          <p:cNvPr id="11" name="Tekst tytułowy"/>
          <p:cNvSpPr txBox="1">
            <a:spLocks noGrp="1"/>
          </p:cNvSpPr>
          <p:nvPr>
            <p:ph type="title"/>
          </p:nvPr>
        </p:nvSpPr>
        <p:spPr>
          <a:xfrm>
            <a:off x="1270000" y="1638300"/>
            <a:ext cx="10464800" cy="3302000"/>
          </a:xfrm>
          <a:prstGeom prst="rect">
            <a:avLst/>
          </a:prstGeom>
        </p:spPr>
        <p:txBody>
          <a:bodyPr anchor="b"/>
          <a:lstStyle/>
          <a:p>
            <a:r>
              <a:t>Tekst tytułowy</a:t>
            </a:r>
          </a:p>
        </p:txBody>
      </p:sp>
      <p:sp>
        <p:nvSpPr>
          <p:cNvPr id="12" name="Treść - poziom 1…"/>
          <p:cNvSpPr txBox="1">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Treść - poziom 1</a:t>
            </a:r>
          </a:p>
          <a:p>
            <a:pPr lvl="1"/>
            <a:r>
              <a:t>Treść - poziom 2</a:t>
            </a:r>
          </a:p>
          <a:p>
            <a:pPr lvl="2"/>
            <a:r>
              <a:t>Treść - poziom 3</a:t>
            </a:r>
          </a:p>
          <a:p>
            <a:pPr lvl="3"/>
            <a:r>
              <a:t>Treść - poziom 4</a:t>
            </a:r>
          </a:p>
          <a:p>
            <a:pPr lvl="4"/>
            <a:r>
              <a:t>Treść - poziom 5</a:t>
            </a:r>
          </a:p>
        </p:txBody>
      </p:sp>
      <p:sp>
        <p:nvSpPr>
          <p:cNvPr id="13"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ytat">
    <p:spTree>
      <p:nvGrpSpPr>
        <p:cNvPr id="1" name=""/>
        <p:cNvGrpSpPr/>
        <p:nvPr/>
      </p:nvGrpSpPr>
      <p:grpSpPr>
        <a:xfrm>
          <a:off x="0" y="0"/>
          <a:ext cx="0" cy="0"/>
          <a:chOff x="0" y="0"/>
          <a:chExt cx="0" cy="0"/>
        </a:xfrm>
      </p:grpSpPr>
      <p:sp>
        <p:nvSpPr>
          <p:cNvPr id="93" name="Treść - poziom 1…"/>
          <p:cNvSpPr txBox="1">
            <a:spLocks noGrp="1"/>
          </p:cNvSpPr>
          <p:nvPr>
            <p:ph type="body" sz="quarter" idx="1"/>
          </p:nvPr>
        </p:nvSpPr>
        <p:spPr>
          <a:xfrm>
            <a:off x="1270000" y="6362700"/>
            <a:ext cx="10464800" cy="469900"/>
          </a:xfrm>
          <a:prstGeom prst="rect">
            <a:avLst/>
          </a:prstGeom>
        </p:spPr>
        <p:txBody>
          <a:bodyPr anchor="t"/>
          <a:lstStyle>
            <a:lvl1pPr marL="0" indent="0" algn="ctr">
              <a:spcBef>
                <a:spcPts val="0"/>
              </a:spcBef>
              <a:buSzTx/>
              <a:buNone/>
              <a:defRPr sz="2400" i="1"/>
            </a:lvl1pPr>
            <a:lvl2pPr marL="725236" indent="-280736" algn="ctr">
              <a:spcBef>
                <a:spcPts val="0"/>
              </a:spcBef>
              <a:defRPr sz="2400" i="1"/>
            </a:lvl2pPr>
            <a:lvl3pPr marL="1169736" indent="-280736" algn="ctr">
              <a:spcBef>
                <a:spcPts val="0"/>
              </a:spcBef>
              <a:defRPr sz="2400" i="1"/>
            </a:lvl3pPr>
            <a:lvl4pPr marL="1614236" indent="-280736" algn="ctr">
              <a:spcBef>
                <a:spcPts val="0"/>
              </a:spcBef>
              <a:defRPr sz="2400" i="1"/>
            </a:lvl4pPr>
            <a:lvl5pPr marL="2058736" indent="-280736" algn="ctr">
              <a:spcBef>
                <a:spcPts val="0"/>
              </a:spcBef>
              <a:defRPr sz="2400" i="1"/>
            </a:lvl5pPr>
          </a:lstStyle>
          <a:p>
            <a:r>
              <a:t>Treść - poziom 1</a:t>
            </a:r>
          </a:p>
          <a:p>
            <a:pPr lvl="1"/>
            <a:r>
              <a:t>Treść - poziom 2</a:t>
            </a:r>
          </a:p>
          <a:p>
            <a:pPr lvl="2"/>
            <a:r>
              <a:t>Treść - poziom 3</a:t>
            </a:r>
          </a:p>
          <a:p>
            <a:pPr lvl="3"/>
            <a:r>
              <a:t>Treść - poziom 4</a:t>
            </a:r>
          </a:p>
          <a:p>
            <a:pPr lvl="4"/>
            <a:r>
              <a:t>Treść - poziom 5</a:t>
            </a:r>
          </a:p>
        </p:txBody>
      </p:sp>
      <p:sp>
        <p:nvSpPr>
          <p:cNvPr id="94" name="„Wpisz tu cytat.”"/>
          <p:cNvSpPr>
            <a:spLocks noGrp="1"/>
          </p:cNvSpPr>
          <p:nvPr>
            <p:ph type="body" sz="quarter" idx="13"/>
          </p:nvPr>
        </p:nvSpPr>
        <p:spPr>
          <a:xfrm>
            <a:off x="1270000" y="4267200"/>
            <a:ext cx="10464800" cy="685800"/>
          </a:xfrm>
          <a:prstGeom prst="rect">
            <a:avLst/>
          </a:prstGeom>
        </p:spPr>
        <p:txBody>
          <a:bodyPr/>
          <a:lstStyle/>
          <a:p>
            <a:pPr marL="0" indent="0" algn="ctr">
              <a:spcBef>
                <a:spcPts val="0"/>
              </a:spcBef>
              <a:buSzTx/>
              <a:buNone/>
            </a:pPr>
            <a:endParaRPr/>
          </a:p>
        </p:txBody>
      </p:sp>
      <p:sp>
        <p:nvSpPr>
          <p:cNvPr id="95"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Zdjęcie">
    <p:spTree>
      <p:nvGrpSpPr>
        <p:cNvPr id="1" name=""/>
        <p:cNvGrpSpPr/>
        <p:nvPr/>
      </p:nvGrpSpPr>
      <p:grpSpPr>
        <a:xfrm>
          <a:off x="0" y="0"/>
          <a:ext cx="0" cy="0"/>
          <a:chOff x="0" y="0"/>
          <a:chExt cx="0" cy="0"/>
        </a:xfrm>
      </p:grpSpPr>
      <p:sp>
        <p:nvSpPr>
          <p:cNvPr id="102" name="Obrazek"/>
          <p:cNvSpPr>
            <a:spLocks noGrp="1"/>
          </p:cNvSpPr>
          <p:nvPr>
            <p:ph type="pic" idx="13"/>
          </p:nvPr>
        </p:nvSpPr>
        <p:spPr>
          <a:xfrm>
            <a:off x="-3175" y="0"/>
            <a:ext cx="13004800" cy="9753600"/>
          </a:xfrm>
          <a:prstGeom prst="rect">
            <a:avLst/>
          </a:prstGeom>
        </p:spPr>
        <p:txBody>
          <a:bodyPr lIns="91439" tIns="45719" rIns="91439" bIns="45719" anchor="t">
            <a:noAutofit/>
          </a:bodyPr>
          <a:lstStyle/>
          <a:p>
            <a:endParaRPr/>
          </a:p>
        </p:txBody>
      </p:sp>
      <p:sp>
        <p:nvSpPr>
          <p:cNvPr id="103"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usty">
    <p:spTree>
      <p:nvGrpSpPr>
        <p:cNvPr id="1" name=""/>
        <p:cNvGrpSpPr/>
        <p:nvPr/>
      </p:nvGrpSpPr>
      <p:grpSpPr>
        <a:xfrm>
          <a:off x="0" y="0"/>
          <a:ext cx="0" cy="0"/>
          <a:chOff x="0" y="0"/>
          <a:chExt cx="0" cy="0"/>
        </a:xfrm>
      </p:grpSpPr>
      <p:sp>
        <p:nvSpPr>
          <p:cNvPr id="110"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Default">
    <p:bg>
      <p:bgPr>
        <a:gradFill flip="none" rotWithShape="1">
          <a:gsLst>
            <a:gs pos="0">
              <a:srgbClr val="641C66">
                <a:alpha val="90979"/>
              </a:srgbClr>
            </a:gs>
            <a:gs pos="42001">
              <a:srgbClr val="000000">
                <a:alpha val="94767"/>
              </a:srgbClr>
            </a:gs>
            <a:gs pos="100000">
              <a:srgbClr val="000000"/>
            </a:gs>
          </a:gsLst>
          <a:lin ang="16200000" scaled="0"/>
        </a:gradFill>
        <a:effectLst/>
      </p:bgPr>
    </p:bg>
    <p:spTree>
      <p:nvGrpSpPr>
        <p:cNvPr id="1" name=""/>
        <p:cNvGrpSpPr/>
        <p:nvPr/>
      </p:nvGrpSpPr>
      <p:grpSpPr>
        <a:xfrm>
          <a:off x="0" y="0"/>
          <a:ext cx="0" cy="0"/>
          <a:chOff x="0" y="0"/>
          <a:chExt cx="0" cy="0"/>
        </a:xfrm>
      </p:grpSpPr>
      <p:sp>
        <p:nvSpPr>
          <p:cNvPr id="117" name="Tekst tytułowy"/>
          <p:cNvSpPr txBox="1">
            <a:spLocks noGrp="1"/>
          </p:cNvSpPr>
          <p:nvPr>
            <p:ph type="title"/>
          </p:nvPr>
        </p:nvSpPr>
        <p:spPr>
          <a:xfrm>
            <a:off x="650238" y="390595"/>
            <a:ext cx="11704325" cy="1625601"/>
          </a:xfrm>
          <a:prstGeom prst="rect">
            <a:avLst/>
          </a:prstGeom>
        </p:spPr>
        <p:txBody>
          <a:bodyPr lIns="65021" tIns="65021" rIns="65021" bIns="65021"/>
          <a:lstStyle>
            <a:lvl1pPr defTabSz="1300480">
              <a:defRPr sz="6200">
                <a:solidFill>
                  <a:srgbClr val="000000"/>
                </a:solidFill>
                <a:latin typeface="Calibri"/>
                <a:ea typeface="Calibri"/>
                <a:cs typeface="Calibri"/>
                <a:sym typeface="Calibri"/>
              </a:defRPr>
            </a:lvl1pPr>
          </a:lstStyle>
          <a:p>
            <a:r>
              <a:t>Tekst tytułowy</a:t>
            </a:r>
          </a:p>
        </p:txBody>
      </p:sp>
      <p:sp>
        <p:nvSpPr>
          <p:cNvPr id="118" name="Treść - poziom 1…"/>
          <p:cNvSpPr txBox="1">
            <a:spLocks noGrp="1"/>
          </p:cNvSpPr>
          <p:nvPr>
            <p:ph type="body" idx="1"/>
          </p:nvPr>
        </p:nvSpPr>
        <p:spPr>
          <a:xfrm>
            <a:off x="650238" y="2275838"/>
            <a:ext cx="11704325" cy="6436929"/>
          </a:xfrm>
          <a:prstGeom prst="rect">
            <a:avLst/>
          </a:prstGeom>
        </p:spPr>
        <p:txBody>
          <a:bodyPr lIns="65021" tIns="65021" rIns="65021" bIns="65021" anchor="t"/>
          <a:lstStyle>
            <a:lvl1pPr marL="471487" indent="-471487" defTabSz="1300480">
              <a:spcBef>
                <a:spcPts val="900"/>
              </a:spcBef>
              <a:buSzPct val="100000"/>
              <a:buFont typeface="Arial"/>
              <a:buChar char="»"/>
              <a:defRPr sz="4400">
                <a:solidFill>
                  <a:srgbClr val="000000"/>
                </a:solidFill>
                <a:latin typeface="Calibri"/>
                <a:ea typeface="Calibri"/>
                <a:cs typeface="Calibri"/>
                <a:sym typeface="Calibri"/>
              </a:defRPr>
            </a:lvl1pPr>
            <a:lvl2pPr marL="1252713" indent="-795513" defTabSz="1300480">
              <a:spcBef>
                <a:spcPts val="900"/>
              </a:spcBef>
              <a:buSzPct val="100000"/>
              <a:buFont typeface="Arial"/>
              <a:buChar char="–"/>
              <a:defRPr sz="4400">
                <a:solidFill>
                  <a:srgbClr val="000000"/>
                </a:solidFill>
                <a:latin typeface="Calibri"/>
                <a:ea typeface="Calibri"/>
                <a:cs typeface="Calibri"/>
                <a:sym typeface="Calibri"/>
              </a:defRPr>
            </a:lvl2pPr>
            <a:lvl3pPr marL="1659464" indent="-745064" defTabSz="1300480">
              <a:spcBef>
                <a:spcPts val="900"/>
              </a:spcBef>
              <a:buSzPct val="100000"/>
              <a:buFont typeface="Arial"/>
              <a:defRPr sz="4400">
                <a:solidFill>
                  <a:srgbClr val="000000"/>
                </a:solidFill>
                <a:latin typeface="Calibri"/>
                <a:ea typeface="Calibri"/>
                <a:cs typeface="Calibri"/>
                <a:sym typeface="Calibri"/>
              </a:defRPr>
            </a:lvl3pPr>
            <a:lvl4pPr marL="2264125" indent="-892527" defTabSz="1300480">
              <a:spcBef>
                <a:spcPts val="900"/>
              </a:spcBef>
              <a:buSzPct val="100000"/>
              <a:buFont typeface="Arial"/>
              <a:buChar char="–"/>
              <a:defRPr sz="4400">
                <a:solidFill>
                  <a:srgbClr val="000000"/>
                </a:solidFill>
                <a:latin typeface="Calibri"/>
                <a:ea typeface="Calibri"/>
                <a:cs typeface="Calibri"/>
                <a:sym typeface="Calibri"/>
              </a:defRPr>
            </a:lvl4pPr>
            <a:lvl5pPr marL="2721325" indent="-892525" defTabSz="1300480">
              <a:spcBef>
                <a:spcPts val="900"/>
              </a:spcBef>
              <a:buSzPct val="100000"/>
              <a:buFont typeface="Arial"/>
              <a:buChar char="»"/>
              <a:defRPr sz="4400">
                <a:solidFill>
                  <a:srgbClr val="000000"/>
                </a:solidFill>
                <a:latin typeface="Calibri"/>
                <a:ea typeface="Calibri"/>
                <a:cs typeface="Calibri"/>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19" name="Numer slajdu"/>
          <p:cNvSpPr txBox="1">
            <a:spLocks noGrp="1"/>
          </p:cNvSpPr>
          <p:nvPr>
            <p:ph type="sldNum" sz="quarter" idx="2"/>
          </p:nvPr>
        </p:nvSpPr>
        <p:spPr>
          <a:xfrm>
            <a:off x="11985797" y="9122660"/>
            <a:ext cx="368763" cy="351996"/>
          </a:xfrm>
          <a:prstGeom prst="rect">
            <a:avLst/>
          </a:prstGeom>
        </p:spPr>
        <p:txBody>
          <a:bodyPr lIns="65021" tIns="65021" rIns="65021" bIns="65021" anchor="ctr"/>
          <a:lstStyle>
            <a:lvl1pPr algn="r" defTabSz="1300480">
              <a:defRPr sz="1600">
                <a:solidFill>
                  <a:srgbClr val="888888"/>
                </a:solidFill>
                <a:latin typeface="Arial"/>
                <a:ea typeface="Arial"/>
                <a:cs typeface="Arial"/>
                <a:sym typeface="Arial"/>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ytuł i zawartość">
    <p:bg>
      <p:bgPr>
        <a:gradFill flip="none" rotWithShape="1">
          <a:gsLst>
            <a:gs pos="58000">
              <a:srgbClr val="000000"/>
            </a:gs>
            <a:gs pos="100000">
              <a:srgbClr val="641C66">
                <a:alpha val="90980"/>
              </a:srgbClr>
            </a:gs>
          </a:gsLst>
          <a:lin ang="5400000" scaled="0"/>
        </a:gradFill>
        <a:effectLst/>
      </p:bgPr>
    </p:bg>
    <p:spTree>
      <p:nvGrpSpPr>
        <p:cNvPr id="1" name=""/>
        <p:cNvGrpSpPr/>
        <p:nvPr/>
      </p:nvGrpSpPr>
      <p:grpSpPr>
        <a:xfrm>
          <a:off x="0" y="0"/>
          <a:ext cx="0" cy="0"/>
          <a:chOff x="0" y="0"/>
          <a:chExt cx="0" cy="0"/>
        </a:xfrm>
      </p:grpSpPr>
      <p:sp>
        <p:nvSpPr>
          <p:cNvPr id="126" name="Tekst tytułowy"/>
          <p:cNvSpPr txBox="1">
            <a:spLocks noGrp="1"/>
          </p:cNvSpPr>
          <p:nvPr>
            <p:ph type="title"/>
          </p:nvPr>
        </p:nvSpPr>
        <p:spPr>
          <a:xfrm>
            <a:off x="650238" y="390595"/>
            <a:ext cx="11704324" cy="1625603"/>
          </a:xfrm>
          <a:prstGeom prst="rect">
            <a:avLst/>
          </a:prstGeom>
        </p:spPr>
        <p:txBody>
          <a:bodyPr lIns="65021" tIns="65021" rIns="65021" bIns="65021"/>
          <a:lstStyle>
            <a:lvl1pPr defTabSz="1300480">
              <a:defRPr sz="6200">
                <a:solidFill>
                  <a:srgbClr val="000000"/>
                </a:solidFill>
                <a:latin typeface="Calibri"/>
                <a:ea typeface="Calibri"/>
                <a:cs typeface="Calibri"/>
                <a:sym typeface="Calibri"/>
              </a:defRPr>
            </a:lvl1pPr>
          </a:lstStyle>
          <a:p>
            <a:r>
              <a:t>Tekst tytułowy</a:t>
            </a:r>
          </a:p>
        </p:txBody>
      </p:sp>
      <p:sp>
        <p:nvSpPr>
          <p:cNvPr id="127" name="Treść - poziom 1…"/>
          <p:cNvSpPr txBox="1">
            <a:spLocks noGrp="1"/>
          </p:cNvSpPr>
          <p:nvPr>
            <p:ph type="body" idx="1"/>
          </p:nvPr>
        </p:nvSpPr>
        <p:spPr>
          <a:xfrm>
            <a:off x="650238" y="2275838"/>
            <a:ext cx="11704324" cy="6436928"/>
          </a:xfrm>
          <a:prstGeom prst="rect">
            <a:avLst/>
          </a:prstGeom>
        </p:spPr>
        <p:txBody>
          <a:bodyPr lIns="65021" tIns="65021" rIns="65021" bIns="65021" anchor="t"/>
          <a:lstStyle>
            <a:lvl1pPr marL="471487" indent="-471487" defTabSz="1300480">
              <a:spcBef>
                <a:spcPts val="900"/>
              </a:spcBef>
              <a:buSzPct val="100000"/>
              <a:buFont typeface="Arial"/>
              <a:defRPr sz="4400">
                <a:solidFill>
                  <a:srgbClr val="000000"/>
                </a:solidFill>
                <a:latin typeface="Calibri"/>
                <a:ea typeface="Calibri"/>
                <a:cs typeface="Calibri"/>
                <a:sym typeface="Calibri"/>
              </a:defRPr>
            </a:lvl1pPr>
            <a:lvl2pPr marL="906234" indent="-449034" defTabSz="1300480">
              <a:spcBef>
                <a:spcPts val="900"/>
              </a:spcBef>
              <a:buSzPct val="100000"/>
              <a:buFont typeface="Arial"/>
              <a:buChar char="–"/>
              <a:defRPr sz="4400">
                <a:solidFill>
                  <a:srgbClr val="000000"/>
                </a:solidFill>
                <a:latin typeface="Calibri"/>
                <a:ea typeface="Calibri"/>
                <a:cs typeface="Calibri"/>
                <a:sym typeface="Calibri"/>
              </a:defRPr>
            </a:lvl2pPr>
            <a:lvl3pPr indent="-419100" defTabSz="1300480">
              <a:spcBef>
                <a:spcPts val="900"/>
              </a:spcBef>
              <a:buSzPct val="100000"/>
              <a:buFont typeface="Arial"/>
              <a:defRPr sz="4400">
                <a:solidFill>
                  <a:srgbClr val="000000"/>
                </a:solidFill>
                <a:latin typeface="Calibri"/>
                <a:ea typeface="Calibri"/>
                <a:cs typeface="Calibri"/>
                <a:sym typeface="Calibri"/>
              </a:defRPr>
            </a:lvl3pPr>
            <a:lvl4pPr marL="1874520" indent="-502919" defTabSz="1300480">
              <a:spcBef>
                <a:spcPts val="900"/>
              </a:spcBef>
              <a:buSzPct val="100000"/>
              <a:buFont typeface="Arial"/>
              <a:buChar char="–"/>
              <a:defRPr sz="4400">
                <a:solidFill>
                  <a:srgbClr val="000000"/>
                </a:solidFill>
                <a:latin typeface="Calibri"/>
                <a:ea typeface="Calibri"/>
                <a:cs typeface="Calibri"/>
                <a:sym typeface="Calibri"/>
              </a:defRPr>
            </a:lvl4pPr>
            <a:lvl5pPr marL="2331720" indent="-502920" defTabSz="1300480">
              <a:spcBef>
                <a:spcPts val="900"/>
              </a:spcBef>
              <a:buSzPct val="100000"/>
              <a:buFont typeface="Arial"/>
              <a:buChar char="»"/>
              <a:defRPr sz="4400">
                <a:solidFill>
                  <a:srgbClr val="000000"/>
                </a:solidFill>
                <a:latin typeface="Calibri"/>
                <a:ea typeface="Calibri"/>
                <a:cs typeface="Calibri"/>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28" name="Numer slajdu"/>
          <p:cNvSpPr txBox="1">
            <a:spLocks noGrp="1"/>
          </p:cNvSpPr>
          <p:nvPr>
            <p:ph type="sldNum" sz="quarter" idx="2"/>
          </p:nvPr>
        </p:nvSpPr>
        <p:spPr>
          <a:xfrm>
            <a:off x="12005842" y="9114115"/>
            <a:ext cx="348721" cy="371343"/>
          </a:xfrm>
          <a:prstGeom prst="rect">
            <a:avLst/>
          </a:prstGeom>
        </p:spPr>
        <p:txBody>
          <a:bodyPr lIns="65021" tIns="65021" rIns="65021" bIns="65021" anchor="ctr"/>
          <a:lstStyle>
            <a:lvl1pPr algn="r" defTabSz="1300480">
              <a:defRPr sz="1600">
                <a:solidFill>
                  <a:srgbClr val="888888"/>
                </a:solidFill>
                <a:latin typeface="Calibri"/>
                <a:ea typeface="Calibri"/>
                <a:cs typeface="Calibri"/>
                <a:sym typeface="Calibri"/>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ytuł i zawartość">
    <p:bg>
      <p:bgPr>
        <a:gradFill flip="none" rotWithShape="1">
          <a:gsLst>
            <a:gs pos="58000">
              <a:srgbClr val="000000"/>
            </a:gs>
            <a:gs pos="100000">
              <a:srgbClr val="641C66">
                <a:alpha val="90980"/>
              </a:srgbClr>
            </a:gs>
          </a:gsLst>
          <a:lin ang="5400000" scaled="0"/>
        </a:gradFill>
        <a:effectLst/>
      </p:bgPr>
    </p:bg>
    <p:spTree>
      <p:nvGrpSpPr>
        <p:cNvPr id="1" name=""/>
        <p:cNvGrpSpPr/>
        <p:nvPr/>
      </p:nvGrpSpPr>
      <p:grpSpPr>
        <a:xfrm>
          <a:off x="0" y="0"/>
          <a:ext cx="0" cy="0"/>
          <a:chOff x="0" y="0"/>
          <a:chExt cx="0" cy="0"/>
        </a:xfrm>
      </p:grpSpPr>
      <p:sp>
        <p:nvSpPr>
          <p:cNvPr id="135" name="Tekst tytułowy"/>
          <p:cNvSpPr txBox="1">
            <a:spLocks noGrp="1"/>
          </p:cNvSpPr>
          <p:nvPr>
            <p:ph type="title"/>
          </p:nvPr>
        </p:nvSpPr>
        <p:spPr>
          <a:xfrm>
            <a:off x="650238" y="390595"/>
            <a:ext cx="11704324" cy="1625603"/>
          </a:xfrm>
          <a:prstGeom prst="rect">
            <a:avLst/>
          </a:prstGeom>
        </p:spPr>
        <p:txBody>
          <a:bodyPr lIns="65021" tIns="65021" rIns="65021" bIns="65021"/>
          <a:lstStyle>
            <a:lvl1pPr defTabSz="1300480">
              <a:defRPr sz="6200">
                <a:solidFill>
                  <a:srgbClr val="000000"/>
                </a:solidFill>
                <a:latin typeface="Calibri"/>
                <a:ea typeface="Calibri"/>
                <a:cs typeface="Calibri"/>
                <a:sym typeface="Calibri"/>
              </a:defRPr>
            </a:lvl1pPr>
          </a:lstStyle>
          <a:p>
            <a:r>
              <a:t>Tekst tytułowy</a:t>
            </a:r>
          </a:p>
        </p:txBody>
      </p:sp>
      <p:sp>
        <p:nvSpPr>
          <p:cNvPr id="136" name="Treść - poziom 1…"/>
          <p:cNvSpPr txBox="1">
            <a:spLocks noGrp="1"/>
          </p:cNvSpPr>
          <p:nvPr>
            <p:ph type="body" idx="1"/>
          </p:nvPr>
        </p:nvSpPr>
        <p:spPr>
          <a:xfrm>
            <a:off x="650238" y="2275838"/>
            <a:ext cx="11704324" cy="6436928"/>
          </a:xfrm>
          <a:prstGeom prst="rect">
            <a:avLst/>
          </a:prstGeom>
        </p:spPr>
        <p:txBody>
          <a:bodyPr lIns="65021" tIns="65021" rIns="65021" bIns="65021" anchor="t"/>
          <a:lstStyle>
            <a:lvl1pPr marL="471487" indent="-471487" defTabSz="1300480">
              <a:spcBef>
                <a:spcPts val="900"/>
              </a:spcBef>
              <a:buSzPct val="100000"/>
              <a:buFont typeface="Arial"/>
              <a:defRPr sz="4400">
                <a:solidFill>
                  <a:srgbClr val="000000"/>
                </a:solidFill>
                <a:latin typeface="Calibri"/>
                <a:ea typeface="Calibri"/>
                <a:cs typeface="Calibri"/>
                <a:sym typeface="Calibri"/>
              </a:defRPr>
            </a:lvl1pPr>
            <a:lvl2pPr marL="906234" indent="-449034" defTabSz="1300480">
              <a:spcBef>
                <a:spcPts val="900"/>
              </a:spcBef>
              <a:buSzPct val="100000"/>
              <a:buFont typeface="Arial"/>
              <a:buChar char="–"/>
              <a:defRPr sz="4400">
                <a:solidFill>
                  <a:srgbClr val="000000"/>
                </a:solidFill>
                <a:latin typeface="Calibri"/>
                <a:ea typeface="Calibri"/>
                <a:cs typeface="Calibri"/>
                <a:sym typeface="Calibri"/>
              </a:defRPr>
            </a:lvl2pPr>
            <a:lvl3pPr indent="-419100" defTabSz="1300480">
              <a:spcBef>
                <a:spcPts val="900"/>
              </a:spcBef>
              <a:buSzPct val="100000"/>
              <a:buFont typeface="Arial"/>
              <a:defRPr sz="4400">
                <a:solidFill>
                  <a:srgbClr val="000000"/>
                </a:solidFill>
                <a:latin typeface="Calibri"/>
                <a:ea typeface="Calibri"/>
                <a:cs typeface="Calibri"/>
                <a:sym typeface="Calibri"/>
              </a:defRPr>
            </a:lvl3pPr>
            <a:lvl4pPr marL="1874520" indent="-502919" defTabSz="1300480">
              <a:spcBef>
                <a:spcPts val="900"/>
              </a:spcBef>
              <a:buSzPct val="100000"/>
              <a:buFont typeface="Arial"/>
              <a:buChar char="–"/>
              <a:defRPr sz="4400">
                <a:solidFill>
                  <a:srgbClr val="000000"/>
                </a:solidFill>
                <a:latin typeface="Calibri"/>
                <a:ea typeface="Calibri"/>
                <a:cs typeface="Calibri"/>
                <a:sym typeface="Calibri"/>
              </a:defRPr>
            </a:lvl4pPr>
            <a:lvl5pPr marL="2331720" indent="-502920" defTabSz="1300480">
              <a:spcBef>
                <a:spcPts val="900"/>
              </a:spcBef>
              <a:buSzPct val="100000"/>
              <a:buFont typeface="Arial"/>
              <a:buChar char="»"/>
              <a:defRPr sz="4400">
                <a:solidFill>
                  <a:srgbClr val="000000"/>
                </a:solidFill>
                <a:latin typeface="Calibri"/>
                <a:ea typeface="Calibri"/>
                <a:cs typeface="Calibri"/>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37" name="Numer slajdu"/>
          <p:cNvSpPr txBox="1">
            <a:spLocks noGrp="1"/>
          </p:cNvSpPr>
          <p:nvPr>
            <p:ph type="sldNum" sz="quarter" idx="2"/>
          </p:nvPr>
        </p:nvSpPr>
        <p:spPr>
          <a:xfrm>
            <a:off x="12005841" y="9114115"/>
            <a:ext cx="348721" cy="371343"/>
          </a:xfrm>
          <a:prstGeom prst="rect">
            <a:avLst/>
          </a:prstGeom>
        </p:spPr>
        <p:txBody>
          <a:bodyPr lIns="65021" tIns="65021" rIns="65021" bIns="65021" anchor="ctr"/>
          <a:lstStyle>
            <a:lvl1pPr algn="r" defTabSz="1300480">
              <a:defRPr sz="1600">
                <a:solidFill>
                  <a:srgbClr val="888888"/>
                </a:solidFill>
                <a:latin typeface="Calibri"/>
                <a:ea typeface="Calibri"/>
                <a:cs typeface="Calibri"/>
                <a:sym typeface="Calibri"/>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Porównanie">
    <p:bg>
      <p:bgPr>
        <a:gradFill flip="none" rotWithShape="1">
          <a:gsLst>
            <a:gs pos="58000">
              <a:srgbClr val="000000"/>
            </a:gs>
            <a:gs pos="100000">
              <a:srgbClr val="641C66">
                <a:alpha val="90980"/>
              </a:srgbClr>
            </a:gs>
          </a:gsLst>
          <a:lin ang="5400000" scaled="0"/>
        </a:gradFill>
        <a:effectLst/>
      </p:bgPr>
    </p:bg>
    <p:spTree>
      <p:nvGrpSpPr>
        <p:cNvPr id="1" name=""/>
        <p:cNvGrpSpPr/>
        <p:nvPr/>
      </p:nvGrpSpPr>
      <p:grpSpPr>
        <a:xfrm>
          <a:off x="0" y="0"/>
          <a:ext cx="0" cy="0"/>
          <a:chOff x="0" y="0"/>
          <a:chExt cx="0" cy="0"/>
        </a:xfrm>
      </p:grpSpPr>
      <p:sp>
        <p:nvSpPr>
          <p:cNvPr id="144" name="Tekst tytułowy"/>
          <p:cNvSpPr txBox="1">
            <a:spLocks noGrp="1"/>
          </p:cNvSpPr>
          <p:nvPr>
            <p:ph type="title"/>
          </p:nvPr>
        </p:nvSpPr>
        <p:spPr>
          <a:xfrm>
            <a:off x="650238" y="390595"/>
            <a:ext cx="11704324" cy="1625603"/>
          </a:xfrm>
          <a:prstGeom prst="rect">
            <a:avLst/>
          </a:prstGeom>
        </p:spPr>
        <p:txBody>
          <a:bodyPr lIns="65021" tIns="65021" rIns="65021" bIns="65021"/>
          <a:lstStyle>
            <a:lvl1pPr defTabSz="1300480">
              <a:defRPr sz="6200">
                <a:solidFill>
                  <a:srgbClr val="000000"/>
                </a:solidFill>
                <a:latin typeface="Calibri"/>
                <a:ea typeface="Calibri"/>
                <a:cs typeface="Calibri"/>
                <a:sym typeface="Calibri"/>
              </a:defRPr>
            </a:lvl1pPr>
          </a:lstStyle>
          <a:p>
            <a:r>
              <a:t>Tekst tytułowy</a:t>
            </a:r>
          </a:p>
        </p:txBody>
      </p:sp>
      <p:sp>
        <p:nvSpPr>
          <p:cNvPr id="145" name="Treść - poziom 1…"/>
          <p:cNvSpPr txBox="1">
            <a:spLocks noGrp="1"/>
          </p:cNvSpPr>
          <p:nvPr>
            <p:ph type="body" sz="quarter" idx="1"/>
          </p:nvPr>
        </p:nvSpPr>
        <p:spPr>
          <a:xfrm>
            <a:off x="650238" y="2183270"/>
            <a:ext cx="5746048" cy="909887"/>
          </a:xfrm>
          <a:prstGeom prst="rect">
            <a:avLst/>
          </a:prstGeom>
        </p:spPr>
        <p:txBody>
          <a:bodyPr lIns="65021" tIns="65021" rIns="65021" bIns="65021" anchor="b"/>
          <a:lstStyle>
            <a:lvl1pPr marL="0" indent="0" defTabSz="1300480">
              <a:spcBef>
                <a:spcPts val="700"/>
              </a:spcBef>
              <a:buSzTx/>
              <a:buNone/>
              <a:defRPr sz="3400" b="1">
                <a:solidFill>
                  <a:srgbClr val="000000"/>
                </a:solidFill>
                <a:latin typeface="Calibri"/>
                <a:ea typeface="Calibri"/>
                <a:cs typeface="Calibri"/>
                <a:sym typeface="Calibri"/>
              </a:defRPr>
            </a:lvl1pPr>
            <a:lvl2pPr marL="0" indent="0" defTabSz="1300480">
              <a:spcBef>
                <a:spcPts val="700"/>
              </a:spcBef>
              <a:buSzTx/>
              <a:buNone/>
              <a:defRPr sz="3400" b="1">
                <a:solidFill>
                  <a:srgbClr val="000000"/>
                </a:solidFill>
                <a:latin typeface="Calibri"/>
                <a:ea typeface="Calibri"/>
                <a:cs typeface="Calibri"/>
                <a:sym typeface="Calibri"/>
              </a:defRPr>
            </a:lvl2pPr>
            <a:lvl3pPr marL="0" indent="0" defTabSz="1300480">
              <a:spcBef>
                <a:spcPts val="700"/>
              </a:spcBef>
              <a:buSzTx/>
              <a:buNone/>
              <a:defRPr sz="3400" b="1">
                <a:solidFill>
                  <a:srgbClr val="000000"/>
                </a:solidFill>
                <a:latin typeface="Calibri"/>
                <a:ea typeface="Calibri"/>
                <a:cs typeface="Calibri"/>
                <a:sym typeface="Calibri"/>
              </a:defRPr>
            </a:lvl3pPr>
            <a:lvl4pPr marL="0" indent="0" defTabSz="1300480">
              <a:spcBef>
                <a:spcPts val="700"/>
              </a:spcBef>
              <a:buSzTx/>
              <a:buNone/>
              <a:defRPr sz="3400" b="1">
                <a:solidFill>
                  <a:srgbClr val="000000"/>
                </a:solidFill>
                <a:latin typeface="Calibri"/>
                <a:ea typeface="Calibri"/>
                <a:cs typeface="Calibri"/>
                <a:sym typeface="Calibri"/>
              </a:defRPr>
            </a:lvl4pPr>
            <a:lvl5pPr marL="0" indent="0" defTabSz="1300480">
              <a:spcBef>
                <a:spcPts val="700"/>
              </a:spcBef>
              <a:buSzTx/>
              <a:buNone/>
              <a:defRPr sz="3400" b="1">
                <a:solidFill>
                  <a:srgbClr val="000000"/>
                </a:solidFill>
                <a:latin typeface="Calibri"/>
                <a:ea typeface="Calibri"/>
                <a:cs typeface="Calibri"/>
                <a:sym typeface="Calibri"/>
              </a:defRPr>
            </a:lvl5pPr>
          </a:lstStyle>
          <a:p>
            <a:r>
              <a:t>Treść - poziom 1</a:t>
            </a:r>
          </a:p>
          <a:p>
            <a:pPr lvl="1"/>
            <a:r>
              <a:t>Treść - poziom 2</a:t>
            </a:r>
          </a:p>
          <a:p>
            <a:pPr lvl="2"/>
            <a:r>
              <a:t>Treść - poziom 3</a:t>
            </a:r>
          </a:p>
          <a:p>
            <a:pPr lvl="3"/>
            <a:r>
              <a:t>Treść - poziom 4</a:t>
            </a:r>
          </a:p>
          <a:p>
            <a:pPr lvl="4"/>
            <a:r>
              <a:t>Treść - poziom 5</a:t>
            </a:r>
          </a:p>
        </p:txBody>
      </p:sp>
      <p:sp>
        <p:nvSpPr>
          <p:cNvPr id="146" name="Shape 139"/>
          <p:cNvSpPr>
            <a:spLocks noGrp="1"/>
          </p:cNvSpPr>
          <p:nvPr>
            <p:ph type="body" sz="quarter" idx="13"/>
          </p:nvPr>
        </p:nvSpPr>
        <p:spPr>
          <a:xfrm>
            <a:off x="6606257" y="2183270"/>
            <a:ext cx="5748305" cy="909886"/>
          </a:xfrm>
          <a:prstGeom prst="rect">
            <a:avLst/>
          </a:prstGeom>
        </p:spPr>
        <p:txBody>
          <a:bodyPr lIns="65021" tIns="65021" rIns="65021" bIns="65021" anchor="b"/>
          <a:lstStyle/>
          <a:p>
            <a:endParaRPr/>
          </a:p>
        </p:txBody>
      </p:sp>
      <p:sp>
        <p:nvSpPr>
          <p:cNvPr id="147" name="Numer slajdu"/>
          <p:cNvSpPr txBox="1">
            <a:spLocks noGrp="1"/>
          </p:cNvSpPr>
          <p:nvPr>
            <p:ph type="sldNum" sz="quarter" idx="2"/>
          </p:nvPr>
        </p:nvSpPr>
        <p:spPr>
          <a:xfrm>
            <a:off x="12005841" y="9114115"/>
            <a:ext cx="348721" cy="371343"/>
          </a:xfrm>
          <a:prstGeom prst="rect">
            <a:avLst/>
          </a:prstGeom>
        </p:spPr>
        <p:txBody>
          <a:bodyPr lIns="65021" tIns="65021" rIns="65021" bIns="65021" anchor="ctr"/>
          <a:lstStyle>
            <a:lvl1pPr algn="r" defTabSz="1300480">
              <a:defRPr sz="1600">
                <a:solidFill>
                  <a:srgbClr val="888888"/>
                </a:solidFill>
                <a:latin typeface="Calibri"/>
                <a:ea typeface="Calibri"/>
                <a:cs typeface="Calibri"/>
                <a:sym typeface="Calibri"/>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Pusty">
    <p:bg>
      <p:bgPr>
        <a:gradFill flip="none" rotWithShape="1">
          <a:gsLst>
            <a:gs pos="58000">
              <a:srgbClr val="000000"/>
            </a:gs>
            <a:gs pos="100000">
              <a:srgbClr val="641C66">
                <a:alpha val="90980"/>
              </a:srgbClr>
            </a:gs>
          </a:gsLst>
          <a:lin ang="5400000" scaled="0"/>
        </a:gradFill>
        <a:effectLst/>
      </p:bgPr>
    </p:bg>
    <p:spTree>
      <p:nvGrpSpPr>
        <p:cNvPr id="1" name=""/>
        <p:cNvGrpSpPr/>
        <p:nvPr/>
      </p:nvGrpSpPr>
      <p:grpSpPr>
        <a:xfrm>
          <a:off x="0" y="0"/>
          <a:ext cx="0" cy="0"/>
          <a:chOff x="0" y="0"/>
          <a:chExt cx="0" cy="0"/>
        </a:xfrm>
      </p:grpSpPr>
      <p:sp>
        <p:nvSpPr>
          <p:cNvPr id="154" name="Numer slajdu"/>
          <p:cNvSpPr txBox="1">
            <a:spLocks noGrp="1"/>
          </p:cNvSpPr>
          <p:nvPr>
            <p:ph type="sldNum" sz="quarter" idx="2"/>
          </p:nvPr>
        </p:nvSpPr>
        <p:spPr>
          <a:xfrm>
            <a:off x="11985800" y="9123789"/>
            <a:ext cx="368763" cy="351995"/>
          </a:xfrm>
          <a:prstGeom prst="rect">
            <a:avLst/>
          </a:prstGeom>
        </p:spPr>
        <p:txBody>
          <a:bodyPr lIns="65021" tIns="65021" rIns="65021" bIns="65021" anchor="ctr"/>
          <a:lstStyle>
            <a:lvl1pPr algn="r" defTabSz="1300480">
              <a:defRPr sz="1600">
                <a:solidFill>
                  <a:srgbClr val="888888"/>
                </a:solidFill>
                <a:latin typeface="Arial"/>
                <a:ea typeface="Arial"/>
                <a:cs typeface="Arial"/>
                <a:sym typeface="Arial"/>
              </a:defRPr>
            </a:lvl1p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Zdjęcie (poziomo)">
    <p:spTree>
      <p:nvGrpSpPr>
        <p:cNvPr id="1" name=""/>
        <p:cNvGrpSpPr/>
        <p:nvPr/>
      </p:nvGrpSpPr>
      <p:grpSpPr>
        <a:xfrm>
          <a:off x="0" y="0"/>
          <a:ext cx="0" cy="0"/>
          <a:chOff x="0" y="0"/>
          <a:chExt cx="0" cy="0"/>
        </a:xfrm>
      </p:grpSpPr>
      <p:sp>
        <p:nvSpPr>
          <p:cNvPr id="20" name="Obrazek"/>
          <p:cNvSpPr>
            <a:spLocks noGrp="1"/>
          </p:cNvSpPr>
          <p:nvPr>
            <p:ph type="pic" idx="13"/>
          </p:nvPr>
        </p:nvSpPr>
        <p:spPr>
          <a:xfrm>
            <a:off x="1619250" y="660400"/>
            <a:ext cx="9758017" cy="5905500"/>
          </a:xfrm>
          <a:prstGeom prst="rect">
            <a:avLst/>
          </a:prstGeom>
        </p:spPr>
        <p:txBody>
          <a:bodyPr lIns="91439" tIns="45719" rIns="91439" bIns="45719" anchor="t">
            <a:noAutofit/>
          </a:bodyPr>
          <a:lstStyle/>
          <a:p>
            <a:endParaRPr/>
          </a:p>
        </p:txBody>
      </p:sp>
      <p:sp>
        <p:nvSpPr>
          <p:cNvPr id="21" name="Tekst tytułowy"/>
          <p:cNvSpPr txBox="1">
            <a:spLocks noGrp="1"/>
          </p:cNvSpPr>
          <p:nvPr>
            <p:ph type="title"/>
          </p:nvPr>
        </p:nvSpPr>
        <p:spPr>
          <a:xfrm>
            <a:off x="1270000" y="6718300"/>
            <a:ext cx="10464800" cy="1422400"/>
          </a:xfrm>
          <a:prstGeom prst="rect">
            <a:avLst/>
          </a:prstGeom>
        </p:spPr>
        <p:txBody>
          <a:bodyPr/>
          <a:lstStyle/>
          <a:p>
            <a:r>
              <a:t>Tekst tytułowy</a:t>
            </a:r>
          </a:p>
        </p:txBody>
      </p:sp>
      <p:sp>
        <p:nvSpPr>
          <p:cNvPr id="22" name="Treść - poziom 1…"/>
          <p:cNvSpPr txBox="1">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Treść - poziom 1</a:t>
            </a:r>
          </a:p>
          <a:p>
            <a:pPr lvl="1"/>
            <a:r>
              <a:t>Treść - poziom 2</a:t>
            </a:r>
          </a:p>
          <a:p>
            <a:pPr lvl="2"/>
            <a:r>
              <a:t>Treść - poziom 3</a:t>
            </a:r>
          </a:p>
          <a:p>
            <a:pPr lvl="3"/>
            <a:r>
              <a:t>Treść - poziom 4</a:t>
            </a:r>
          </a:p>
          <a:p>
            <a:pPr lvl="4"/>
            <a:r>
              <a:t>Treść - poziom 5</a:t>
            </a:r>
          </a:p>
        </p:txBody>
      </p:sp>
      <p:sp>
        <p:nvSpPr>
          <p:cNvPr id="23"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ytuł (na środku)">
    <p:spTree>
      <p:nvGrpSpPr>
        <p:cNvPr id="1" name=""/>
        <p:cNvGrpSpPr/>
        <p:nvPr/>
      </p:nvGrpSpPr>
      <p:grpSpPr>
        <a:xfrm>
          <a:off x="0" y="0"/>
          <a:ext cx="0" cy="0"/>
          <a:chOff x="0" y="0"/>
          <a:chExt cx="0" cy="0"/>
        </a:xfrm>
      </p:grpSpPr>
      <p:sp>
        <p:nvSpPr>
          <p:cNvPr id="30" name="Tekst tytułowy"/>
          <p:cNvSpPr txBox="1">
            <a:spLocks noGrp="1"/>
          </p:cNvSpPr>
          <p:nvPr>
            <p:ph type="title"/>
          </p:nvPr>
        </p:nvSpPr>
        <p:spPr>
          <a:xfrm>
            <a:off x="1270000" y="3225800"/>
            <a:ext cx="10464800" cy="3302000"/>
          </a:xfrm>
          <a:prstGeom prst="rect">
            <a:avLst/>
          </a:prstGeom>
        </p:spPr>
        <p:txBody>
          <a:bodyPr/>
          <a:lstStyle/>
          <a:p>
            <a:r>
              <a:t>Tekst tytułowy</a:t>
            </a:r>
          </a:p>
        </p:txBody>
      </p:sp>
      <p:sp>
        <p:nvSpPr>
          <p:cNvPr id="31"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Zdjęcie (pionowo)">
    <p:spTree>
      <p:nvGrpSpPr>
        <p:cNvPr id="1" name=""/>
        <p:cNvGrpSpPr/>
        <p:nvPr/>
      </p:nvGrpSpPr>
      <p:grpSpPr>
        <a:xfrm>
          <a:off x="0" y="0"/>
          <a:ext cx="0" cy="0"/>
          <a:chOff x="0" y="0"/>
          <a:chExt cx="0" cy="0"/>
        </a:xfrm>
      </p:grpSpPr>
      <p:sp>
        <p:nvSpPr>
          <p:cNvPr id="38" name="Obrazek"/>
          <p:cNvSpPr>
            <a:spLocks noGrp="1"/>
          </p:cNvSpPr>
          <p:nvPr>
            <p:ph type="pic" sz="half" idx="13"/>
          </p:nvPr>
        </p:nvSpPr>
        <p:spPr>
          <a:xfrm>
            <a:off x="6718299" y="638918"/>
            <a:ext cx="5325771" cy="8216902"/>
          </a:xfrm>
          <a:prstGeom prst="rect">
            <a:avLst/>
          </a:prstGeom>
        </p:spPr>
        <p:txBody>
          <a:bodyPr lIns="91439" tIns="45719" rIns="91439" bIns="45719" anchor="t">
            <a:noAutofit/>
          </a:bodyPr>
          <a:lstStyle/>
          <a:p>
            <a:endParaRPr/>
          </a:p>
        </p:txBody>
      </p:sp>
      <p:sp>
        <p:nvSpPr>
          <p:cNvPr id="39" name="Tekst tytułowy"/>
          <p:cNvSpPr txBox="1">
            <a:spLocks noGrp="1"/>
          </p:cNvSpPr>
          <p:nvPr>
            <p:ph type="title"/>
          </p:nvPr>
        </p:nvSpPr>
        <p:spPr>
          <a:xfrm>
            <a:off x="952500" y="635000"/>
            <a:ext cx="5334000" cy="3987800"/>
          </a:xfrm>
          <a:prstGeom prst="rect">
            <a:avLst/>
          </a:prstGeom>
        </p:spPr>
        <p:txBody>
          <a:bodyPr anchor="b"/>
          <a:lstStyle>
            <a:lvl1pPr>
              <a:defRPr sz="6000"/>
            </a:lvl1pPr>
          </a:lstStyle>
          <a:p>
            <a:r>
              <a:t>Tekst tytułowy</a:t>
            </a:r>
          </a:p>
        </p:txBody>
      </p:sp>
      <p:sp>
        <p:nvSpPr>
          <p:cNvPr id="40" name="Treść - poziom 1…"/>
          <p:cNvSpPr txBox="1">
            <a:spLocks noGrp="1"/>
          </p:cNvSpPr>
          <p:nvPr>
            <p:ph type="body" sz="quarter" idx="1"/>
          </p:nvPr>
        </p:nvSpPr>
        <p:spPr>
          <a:xfrm>
            <a:off x="952500" y="4762500"/>
            <a:ext cx="5334000" cy="41148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Treść - poziom 1</a:t>
            </a:r>
          </a:p>
          <a:p>
            <a:pPr lvl="1"/>
            <a:r>
              <a:t>Treść - poziom 2</a:t>
            </a:r>
          </a:p>
          <a:p>
            <a:pPr lvl="2"/>
            <a:r>
              <a:t>Treść - poziom 3</a:t>
            </a:r>
          </a:p>
          <a:p>
            <a:pPr lvl="3"/>
            <a:r>
              <a:t>Treść - poziom 4</a:t>
            </a:r>
          </a:p>
          <a:p>
            <a:pPr lvl="4"/>
            <a:r>
              <a:t>Treść - poziom 5</a:t>
            </a:r>
          </a:p>
        </p:txBody>
      </p:sp>
      <p:sp>
        <p:nvSpPr>
          <p:cNvPr id="41"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ytuł (na górze)">
    <p:spTree>
      <p:nvGrpSpPr>
        <p:cNvPr id="1" name=""/>
        <p:cNvGrpSpPr/>
        <p:nvPr/>
      </p:nvGrpSpPr>
      <p:grpSpPr>
        <a:xfrm>
          <a:off x="0" y="0"/>
          <a:ext cx="0" cy="0"/>
          <a:chOff x="0" y="0"/>
          <a:chExt cx="0" cy="0"/>
        </a:xfrm>
      </p:grpSpPr>
      <p:sp>
        <p:nvSpPr>
          <p:cNvPr id="48" name="Tekst tytułowy"/>
          <p:cNvSpPr txBox="1">
            <a:spLocks noGrp="1"/>
          </p:cNvSpPr>
          <p:nvPr>
            <p:ph type="title"/>
          </p:nvPr>
        </p:nvSpPr>
        <p:spPr>
          <a:prstGeom prst="rect">
            <a:avLst/>
          </a:prstGeom>
        </p:spPr>
        <p:txBody>
          <a:bodyPr/>
          <a:lstStyle/>
          <a:p>
            <a:r>
              <a:t>Tekst tytułowy</a:t>
            </a:r>
          </a:p>
        </p:txBody>
      </p:sp>
      <p:sp>
        <p:nvSpPr>
          <p:cNvPr id="49"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ytuł i punktory">
    <p:spTree>
      <p:nvGrpSpPr>
        <p:cNvPr id="1" name=""/>
        <p:cNvGrpSpPr/>
        <p:nvPr/>
      </p:nvGrpSpPr>
      <p:grpSpPr>
        <a:xfrm>
          <a:off x="0" y="0"/>
          <a:ext cx="0" cy="0"/>
          <a:chOff x="0" y="0"/>
          <a:chExt cx="0" cy="0"/>
        </a:xfrm>
      </p:grpSpPr>
      <p:sp>
        <p:nvSpPr>
          <p:cNvPr id="56" name="Tekst tytułowy"/>
          <p:cNvSpPr txBox="1">
            <a:spLocks noGrp="1"/>
          </p:cNvSpPr>
          <p:nvPr>
            <p:ph type="title"/>
          </p:nvPr>
        </p:nvSpPr>
        <p:spPr>
          <a:prstGeom prst="rect">
            <a:avLst/>
          </a:prstGeom>
        </p:spPr>
        <p:txBody>
          <a:bodyPr/>
          <a:lstStyle/>
          <a:p>
            <a:r>
              <a:t>Tekst tytułowy</a:t>
            </a:r>
          </a:p>
        </p:txBody>
      </p:sp>
      <p:sp>
        <p:nvSpPr>
          <p:cNvPr id="57" name="Treść - poziom 1…"/>
          <p:cNvSpPr txBox="1">
            <a:spLocks noGrp="1"/>
          </p:cNvSpPr>
          <p:nvPr>
            <p:ph type="body" idx="1"/>
          </p:nvPr>
        </p:nvSpPr>
        <p:spPr>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58"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ytuł i punktory ze zdjęciem">
    <p:spTree>
      <p:nvGrpSpPr>
        <p:cNvPr id="1" name=""/>
        <p:cNvGrpSpPr/>
        <p:nvPr/>
      </p:nvGrpSpPr>
      <p:grpSpPr>
        <a:xfrm>
          <a:off x="0" y="0"/>
          <a:ext cx="0" cy="0"/>
          <a:chOff x="0" y="0"/>
          <a:chExt cx="0" cy="0"/>
        </a:xfrm>
      </p:grpSpPr>
      <p:sp>
        <p:nvSpPr>
          <p:cNvPr id="65" name="Obrazek"/>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ekst tytułowy"/>
          <p:cNvSpPr txBox="1">
            <a:spLocks noGrp="1"/>
          </p:cNvSpPr>
          <p:nvPr>
            <p:ph type="title"/>
          </p:nvPr>
        </p:nvSpPr>
        <p:spPr>
          <a:prstGeom prst="rect">
            <a:avLst/>
          </a:prstGeom>
        </p:spPr>
        <p:txBody>
          <a:bodyPr/>
          <a:lstStyle/>
          <a:p>
            <a:r>
              <a:t>Tekst tytułowy</a:t>
            </a:r>
          </a:p>
        </p:txBody>
      </p:sp>
      <p:sp>
        <p:nvSpPr>
          <p:cNvPr id="67" name="Treść - poziom 1…"/>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231900" indent="-342900">
              <a:spcBef>
                <a:spcPts val="3200"/>
              </a:spcBef>
              <a:defRPr sz="2800"/>
            </a:lvl3pPr>
            <a:lvl4pPr marL="1676400" indent="-342900">
              <a:spcBef>
                <a:spcPts val="3200"/>
              </a:spcBef>
              <a:defRPr sz="2800"/>
            </a:lvl4pPr>
            <a:lvl5pPr marL="2120900" indent="-342900">
              <a:spcBef>
                <a:spcPts val="3200"/>
              </a:spcBef>
              <a:defRPr sz="2800"/>
            </a:lvl5pPr>
          </a:lstStyle>
          <a:p>
            <a:r>
              <a:t>Treść - poziom 1</a:t>
            </a:r>
          </a:p>
          <a:p>
            <a:pPr lvl="1"/>
            <a:r>
              <a:t>Treść - poziom 2</a:t>
            </a:r>
          </a:p>
          <a:p>
            <a:pPr lvl="2"/>
            <a:r>
              <a:t>Treść - poziom 3</a:t>
            </a:r>
          </a:p>
          <a:p>
            <a:pPr lvl="3"/>
            <a:r>
              <a:t>Treść - poziom 4</a:t>
            </a:r>
          </a:p>
          <a:p>
            <a:pPr lvl="4"/>
            <a:r>
              <a:t>Treść - poziom 5</a:t>
            </a:r>
          </a:p>
        </p:txBody>
      </p:sp>
      <p:sp>
        <p:nvSpPr>
          <p:cNvPr id="68"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nktory">
    <p:spTree>
      <p:nvGrpSpPr>
        <p:cNvPr id="1" name=""/>
        <p:cNvGrpSpPr/>
        <p:nvPr/>
      </p:nvGrpSpPr>
      <p:grpSpPr>
        <a:xfrm>
          <a:off x="0" y="0"/>
          <a:ext cx="0" cy="0"/>
          <a:chOff x="0" y="0"/>
          <a:chExt cx="0" cy="0"/>
        </a:xfrm>
      </p:grpSpPr>
      <p:sp>
        <p:nvSpPr>
          <p:cNvPr id="75" name="Treść - poziom 1…"/>
          <p:cNvSpPr txBox="1">
            <a:spLocks noGrp="1"/>
          </p:cNvSpPr>
          <p:nvPr>
            <p:ph type="body" idx="1"/>
          </p:nvPr>
        </p:nvSpPr>
        <p:spPr>
          <a:xfrm>
            <a:off x="952500" y="1270000"/>
            <a:ext cx="11099800" cy="7213600"/>
          </a:xfrm>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76"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Zdjęcie (3 sztuki)">
    <p:spTree>
      <p:nvGrpSpPr>
        <p:cNvPr id="1" name=""/>
        <p:cNvGrpSpPr/>
        <p:nvPr/>
      </p:nvGrpSpPr>
      <p:grpSpPr>
        <a:xfrm>
          <a:off x="0" y="0"/>
          <a:ext cx="0" cy="0"/>
          <a:chOff x="0" y="0"/>
          <a:chExt cx="0" cy="0"/>
        </a:xfrm>
      </p:grpSpPr>
      <p:sp>
        <p:nvSpPr>
          <p:cNvPr id="83" name="Obrazek"/>
          <p:cNvSpPr>
            <a:spLocks noGrp="1"/>
          </p:cNvSpPr>
          <p:nvPr>
            <p:ph type="pic" sz="quarter" idx="13"/>
          </p:nvPr>
        </p:nvSpPr>
        <p:spPr>
          <a:xfrm>
            <a:off x="6731000" y="4965700"/>
            <a:ext cx="5334000" cy="3898900"/>
          </a:xfrm>
          <a:prstGeom prst="rect">
            <a:avLst/>
          </a:prstGeom>
        </p:spPr>
        <p:txBody>
          <a:bodyPr lIns="91439" tIns="45719" rIns="91439" bIns="45719" anchor="t">
            <a:noAutofit/>
          </a:bodyPr>
          <a:lstStyle/>
          <a:p>
            <a:endParaRPr/>
          </a:p>
        </p:txBody>
      </p:sp>
      <p:sp>
        <p:nvSpPr>
          <p:cNvPr id="84" name="Obrazek"/>
          <p:cNvSpPr>
            <a:spLocks noGrp="1"/>
          </p:cNvSpPr>
          <p:nvPr>
            <p:ph type="pic" sz="quarter" idx="14"/>
          </p:nvPr>
        </p:nvSpPr>
        <p:spPr>
          <a:xfrm>
            <a:off x="6731000" y="635000"/>
            <a:ext cx="5334000" cy="3898900"/>
          </a:xfrm>
          <a:prstGeom prst="rect">
            <a:avLst/>
          </a:prstGeom>
        </p:spPr>
        <p:txBody>
          <a:bodyPr lIns="91439" tIns="45719" rIns="91439" bIns="45719" anchor="t">
            <a:noAutofit/>
          </a:bodyPr>
          <a:lstStyle/>
          <a:p>
            <a:endParaRPr/>
          </a:p>
        </p:txBody>
      </p:sp>
      <p:sp>
        <p:nvSpPr>
          <p:cNvPr id="85" name="Obrazek"/>
          <p:cNvSpPr>
            <a:spLocks noGrp="1"/>
          </p:cNvSpPr>
          <p:nvPr>
            <p:ph type="pic" sz="half" idx="15"/>
          </p:nvPr>
        </p:nvSpPr>
        <p:spPr>
          <a:xfrm>
            <a:off x="952500" y="635000"/>
            <a:ext cx="5334000" cy="8229600"/>
          </a:xfrm>
          <a:prstGeom prst="rect">
            <a:avLst/>
          </a:prstGeom>
        </p:spPr>
        <p:txBody>
          <a:bodyPr lIns="91439" tIns="45719" rIns="91439" bIns="45719" anchor="t">
            <a:noAutofit/>
          </a:bodyPr>
          <a:lstStyle/>
          <a:p>
            <a:endParaRPr/>
          </a:p>
        </p:txBody>
      </p:sp>
      <p:sp>
        <p:nvSpPr>
          <p:cNvPr id="86" name="Numer slajdu"/>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kst tytułowy"/>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Tekst tytułowy</a:t>
            </a:r>
          </a:p>
        </p:txBody>
      </p:sp>
      <p:sp>
        <p:nvSpPr>
          <p:cNvPr id="3" name="Treść - poziom 1…"/>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Treść - poziom 1</a:t>
            </a:r>
          </a:p>
          <a:p>
            <a:pPr lvl="1"/>
            <a:r>
              <a:t>Treść - poziom 2</a:t>
            </a:r>
          </a:p>
          <a:p>
            <a:pPr lvl="2"/>
            <a:r>
              <a:t>Treść - poziom 3</a:t>
            </a:r>
          </a:p>
          <a:p>
            <a:pPr lvl="3"/>
            <a:r>
              <a:t>Treść - poziom 4</a:t>
            </a:r>
          </a:p>
          <a:p>
            <a:pPr lvl="4"/>
            <a:r>
              <a:t>Treść - poziom 5</a:t>
            </a:r>
          </a:p>
        </p:txBody>
      </p:sp>
      <p:sp>
        <p:nvSpPr>
          <p:cNvPr id="4" name="Numer slajdu"/>
          <p:cNvSpPr txBox="1">
            <a:spLocks noGrp="1"/>
          </p:cNvSpPr>
          <p:nvPr>
            <p:ph type="sldNum" sz="quarter" idx="2"/>
          </p:nvPr>
        </p:nvSpPr>
        <p:spPr>
          <a:xfrm>
            <a:off x="6311798" y="9258300"/>
            <a:ext cx="368504" cy="381000"/>
          </a:xfrm>
          <a:prstGeom prst="rect">
            <a:avLst/>
          </a:prstGeom>
          <a:ln w="12700">
            <a:miter lim="400000"/>
          </a:ln>
        </p:spPr>
        <p:txBody>
          <a:bodyPr wrap="none" lIns="50800" tIns="50800" rIns="50800" bIns="50800">
            <a:spAutoFit/>
          </a:bodyPr>
          <a:lstStyle>
            <a:lvl1pPr>
              <a:defRPr sz="1800">
                <a:solidFill>
                  <a:srgbClr val="FFFFFF"/>
                </a:solidFill>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xmlns:p14="http://schemas.microsoft.com/office/powerpoint/2010/mai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FFFFFF"/>
          </a:solidFill>
          <a:uFillTx/>
          <a:latin typeface="Helvetica Light"/>
          <a:ea typeface="Helvetica Light"/>
          <a:cs typeface="Helvetica Light"/>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800" b="0" i="0" u="none" strike="noStrike" cap="none" spc="0" baseline="0">
          <a:ln>
            <a:noFill/>
          </a:ln>
          <a:solidFill>
            <a:srgbClr val="FFFFFF"/>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Prawo rzymskie 2017 - zajęcia IX: Kontrakty konsensualne"/>
          <p:cNvSpPr txBox="1">
            <a:spLocks noGrp="1"/>
          </p:cNvSpPr>
          <p:nvPr>
            <p:ph type="title"/>
          </p:nvPr>
        </p:nvSpPr>
        <p:spPr>
          <a:xfrm>
            <a:off x="975359" y="3029935"/>
            <a:ext cx="11054082" cy="2090705"/>
          </a:xfrm>
          <a:prstGeom prst="rect">
            <a:avLst/>
          </a:prstGeom>
        </p:spPr>
        <p:txBody>
          <a:bodyPr/>
          <a:lstStyle/>
          <a:p>
            <a:pPr defTabSz="715263">
              <a:defRPr sz="2900">
                <a:solidFill>
                  <a:srgbClr val="FFFFFF"/>
                </a:solidFill>
                <a:latin typeface="Book Antiqua"/>
                <a:ea typeface="Book Antiqua"/>
                <a:cs typeface="Book Antiqua"/>
                <a:sym typeface="Book Antiqua"/>
              </a:defRPr>
            </a:pPr>
            <a:r>
              <a:rPr dirty="0"/>
              <a:t>Prawo rzymskie </a:t>
            </a:r>
          </a:p>
          <a:p>
            <a:pPr defTabSz="715263">
              <a:defRPr sz="2900">
                <a:solidFill>
                  <a:srgbClr val="FFFFFF"/>
                </a:solidFill>
                <a:latin typeface="Book Antiqua"/>
                <a:ea typeface="Book Antiqua"/>
                <a:cs typeface="Book Antiqua"/>
                <a:sym typeface="Book Antiqua"/>
              </a:defRPr>
            </a:pPr>
            <a:r>
              <a:rPr dirty="0"/>
              <a:t>Rozszerzenie systemu kontraktowego, zobowiązania quasi ex contractu, quasi ex delictu, zobowiązania deliktowe</a:t>
            </a:r>
          </a:p>
        </p:txBody>
      </p:sp>
      <p:sp>
        <p:nvSpPr>
          <p:cNvPr id="164" name="dr Mateusz Szymura…"/>
          <p:cNvSpPr txBox="1">
            <a:spLocks noGrp="1"/>
          </p:cNvSpPr>
          <p:nvPr>
            <p:ph type="body" sz="quarter" idx="1"/>
          </p:nvPr>
        </p:nvSpPr>
        <p:spPr>
          <a:xfrm>
            <a:off x="1950719" y="5527040"/>
            <a:ext cx="9103361" cy="2492589"/>
          </a:xfrm>
          <a:prstGeom prst="rect">
            <a:avLst/>
          </a:prstGeom>
        </p:spPr>
        <p:txBody>
          <a:bodyPr/>
          <a:lstStyle/>
          <a:p>
            <a:pPr marL="0" indent="0" algn="ctr">
              <a:lnSpc>
                <a:spcPct val="80000"/>
              </a:lnSpc>
              <a:spcBef>
                <a:spcPts val="800"/>
              </a:spcBef>
              <a:buSzTx/>
              <a:buNone/>
              <a:defRPr sz="3600" i="1">
                <a:solidFill>
                  <a:srgbClr val="FFFFFF"/>
                </a:solidFill>
                <a:effectLst>
                  <a:outerShdw blurRad="12700" dist="25400" dir="2700000" rotWithShape="0">
                    <a:srgbClr val="000000"/>
                  </a:outerShdw>
                </a:effectLst>
                <a:latin typeface="Book Antiqua"/>
                <a:ea typeface="Book Antiqua"/>
                <a:cs typeface="Book Antiqua"/>
                <a:sym typeface="Book Antiqua"/>
              </a:defRPr>
            </a:pPr>
            <a:r>
              <a:rPr dirty="0" smtClean="0"/>
              <a:t>Zakład </a:t>
            </a:r>
            <a:r>
              <a:rPr dirty="0"/>
              <a:t>Prawa Rzymskiego</a:t>
            </a:r>
            <a:endParaRPr sz="4000" dirty="0"/>
          </a:p>
          <a:p>
            <a:pPr marL="0" indent="0" algn="ctr">
              <a:lnSpc>
                <a:spcPct val="80000"/>
              </a:lnSpc>
              <a:spcBef>
                <a:spcPts val="800"/>
              </a:spcBef>
              <a:buSzTx/>
              <a:buNone/>
              <a:defRPr sz="3600" i="1">
                <a:solidFill>
                  <a:srgbClr val="FFFFFF"/>
                </a:solidFill>
                <a:effectLst>
                  <a:outerShdw blurRad="12700" dist="25400" dir="2700000" rotWithShape="0">
                    <a:srgbClr val="000000"/>
                  </a:outerShdw>
                </a:effectLst>
                <a:latin typeface="Book Antiqua"/>
                <a:ea typeface="Book Antiqua"/>
                <a:cs typeface="Book Antiqua"/>
                <a:sym typeface="Book Antiqua"/>
              </a:defRPr>
            </a:pPr>
            <a:r>
              <a:rPr dirty="0"/>
              <a:t>Wydział Prawa Administracji i Ekonomii</a:t>
            </a:r>
            <a:endParaRPr sz="4000" dirty="0"/>
          </a:p>
          <a:p>
            <a:pPr marL="0" indent="0" algn="ctr">
              <a:lnSpc>
                <a:spcPct val="80000"/>
              </a:lnSpc>
              <a:spcBef>
                <a:spcPts val="800"/>
              </a:spcBef>
              <a:buSzTx/>
              <a:buNone/>
              <a:defRPr sz="3600" i="1">
                <a:solidFill>
                  <a:srgbClr val="FFFFFF"/>
                </a:solidFill>
                <a:effectLst>
                  <a:outerShdw blurRad="12700" dist="25400" dir="2700000" rotWithShape="0">
                    <a:srgbClr val="000000"/>
                  </a:outerShdw>
                </a:effectLst>
                <a:latin typeface="Book Antiqua"/>
                <a:ea typeface="Book Antiqua"/>
                <a:cs typeface="Book Antiqua"/>
                <a:sym typeface="Book Antiqua"/>
              </a:defRPr>
            </a:pPr>
            <a:r>
              <a:rPr dirty="0"/>
              <a:t>Uniwersytet Wrocławski</a:t>
            </a:r>
          </a:p>
        </p:txBody>
      </p:sp>
    </p:spTree>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Shape 726"/>
          <p:cNvSpPr txBox="1">
            <a:spLocks noGrp="1"/>
          </p:cNvSpPr>
          <p:nvPr>
            <p:ph type="title"/>
          </p:nvPr>
        </p:nvSpPr>
        <p:spPr>
          <a:xfrm>
            <a:off x="650238" y="390595"/>
            <a:ext cx="11704324" cy="799397"/>
          </a:xfrm>
          <a:prstGeom prst="rect">
            <a:avLst/>
          </a:prstGeom>
        </p:spPr>
        <p:txBody>
          <a:bodyPr/>
          <a:lstStyle>
            <a:lvl1pPr defTabSz="1027378">
              <a:defRPr sz="4200">
                <a:solidFill>
                  <a:srgbClr val="FFFFFF"/>
                </a:solidFill>
              </a:defRPr>
            </a:lvl1pPr>
          </a:lstStyle>
          <a:p>
            <a:r>
              <a:t>Pacta vestima - podział</a:t>
            </a:r>
          </a:p>
        </p:txBody>
      </p:sp>
      <p:sp>
        <p:nvSpPr>
          <p:cNvPr id="187" name="Shape 727"/>
          <p:cNvSpPr txBox="1">
            <a:spLocks noGrp="1"/>
          </p:cNvSpPr>
          <p:nvPr>
            <p:ph type="body" idx="1"/>
          </p:nvPr>
        </p:nvSpPr>
        <p:spPr>
          <a:xfrm>
            <a:off x="650238" y="1599630"/>
            <a:ext cx="11704324" cy="7578454"/>
          </a:xfrm>
          <a:prstGeom prst="rect">
            <a:avLst/>
          </a:prstGeom>
        </p:spPr>
        <p:txBody>
          <a:bodyPr/>
          <a:lstStyle/>
          <a:p>
            <a:pPr marL="487680" indent="-487680" algn="just">
              <a:buSzTx/>
              <a:buNone/>
              <a:defRPr>
                <a:solidFill>
                  <a:srgbClr val="FFFFFF"/>
                </a:solidFill>
              </a:defRPr>
            </a:pPr>
            <a:r>
              <a:t>Zaskarżalność poszczególnych rodzajów umów typu pacta kształtowała się stopniowo. Dlatego mówimy tradycyjnie o trzech grupach tych umów:</a:t>
            </a:r>
          </a:p>
          <a:p>
            <a:pPr marL="785812" indent="-785812" algn="just">
              <a:buFontTx/>
              <a:buAutoNum type="romanUcPeriod"/>
              <a:defRPr>
                <a:solidFill>
                  <a:srgbClr val="FFFFFF"/>
                </a:solidFill>
              </a:defRPr>
            </a:pPr>
            <a:r>
              <a:t>Pacta adiecta – zaskarżalne na gruncie prawa cywilnego</a:t>
            </a:r>
          </a:p>
          <a:p>
            <a:pPr marL="785812" indent="-785812" algn="just">
              <a:buFontTx/>
              <a:buAutoNum type="romanUcPeriod"/>
              <a:defRPr>
                <a:solidFill>
                  <a:srgbClr val="FFFFFF"/>
                </a:solidFill>
              </a:defRPr>
            </a:pPr>
            <a:r>
              <a:t>Pacta praetoria – zaskarżalne na gruncie prawa pretorskiego</a:t>
            </a:r>
          </a:p>
          <a:p>
            <a:pPr marL="785812" indent="-785812" algn="just">
              <a:buFontTx/>
              <a:buAutoNum type="romanUcPeriod"/>
              <a:defRPr>
                <a:solidFill>
                  <a:srgbClr val="FFFFFF"/>
                </a:solidFill>
              </a:defRPr>
            </a:pPr>
            <a:r>
              <a:t>Pacta legitima – zaskarżalne na gruncie prawa cesarskiego</a:t>
            </a:r>
          </a:p>
        </p:txBody>
      </p:sp>
    </p:spTree>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Shape 729"/>
          <p:cNvSpPr txBox="1">
            <a:spLocks noGrp="1"/>
          </p:cNvSpPr>
          <p:nvPr>
            <p:ph type="body" idx="1"/>
          </p:nvPr>
        </p:nvSpPr>
        <p:spPr>
          <a:xfrm>
            <a:off x="650238" y="370698"/>
            <a:ext cx="11704324" cy="9114616"/>
          </a:xfrm>
          <a:prstGeom prst="rect">
            <a:avLst/>
          </a:prstGeom>
        </p:spPr>
        <p:txBody>
          <a:bodyPr/>
          <a:lstStyle/>
          <a:p>
            <a:pPr marL="341376" indent="-341376" algn="ctr" defTabSz="910336">
              <a:spcBef>
                <a:spcPts val="600"/>
              </a:spcBef>
              <a:buSzTx/>
              <a:buNone/>
              <a:defRPr sz="3080">
                <a:solidFill>
                  <a:srgbClr val="FFFFFF"/>
                </a:solidFill>
              </a:defRPr>
            </a:pPr>
            <a:r>
              <a:t>Pacta adiecta</a:t>
            </a:r>
          </a:p>
          <a:p>
            <a:pPr marL="341376" indent="-341376" algn="just" defTabSz="910336">
              <a:spcBef>
                <a:spcPts val="600"/>
              </a:spcBef>
              <a:buSzTx/>
              <a:buNone/>
              <a:defRPr sz="3080">
                <a:solidFill>
                  <a:srgbClr val="FFFFFF"/>
                </a:solidFill>
              </a:defRPr>
            </a:pPr>
            <a:r>
              <a:t>Były to klauzule dodatkowe dołączane do kontraktów bonae fidei w calu zwiększenia bądź zmniejszenia odpowiedzialności dłużnika.</a:t>
            </a:r>
          </a:p>
          <a:p>
            <a:pPr marL="341376" indent="-341376" algn="just" defTabSz="910336">
              <a:spcBef>
                <a:spcPts val="600"/>
              </a:spcBef>
              <a:buSzTx/>
              <a:buNone/>
              <a:defRPr sz="3080">
                <a:solidFill>
                  <a:srgbClr val="FFFFFF"/>
                </a:solidFill>
              </a:defRPr>
            </a:pPr>
            <a:r>
              <a:t>Aby stały się zaskarżalne, musiały być dodane do kontraktu w chwili jego zawarcia (in continenti). Pacta adiecta zwiększały bądź zmniejszały zakres obowiązków dłużnika ( mogły wtedy przynosić korzyść jednej lub drugiej stronie). Zwiększenie obowiązków dłużnika (np. obowiązek płacenia odsetek) mogło być dochodzone w ramach zwyczajnego powództwa z kontraktu, natomiast zmniejszenie obowiązków dłużnika ( np. możliwość rozłożenia na raty płatności) było podstawą do exceptio, gdy dłużnik został pozwany przez wierzyciela.</a:t>
            </a:r>
          </a:p>
          <a:p>
            <a:pPr marL="341376" indent="-341376" algn="just" defTabSz="910336">
              <a:spcBef>
                <a:spcPts val="600"/>
              </a:spcBef>
              <a:buSzTx/>
              <a:buNone/>
              <a:defRPr sz="3080">
                <a:solidFill>
                  <a:srgbClr val="FFFFFF"/>
                </a:solidFill>
              </a:defRPr>
            </a:pPr>
            <a:endParaRPr/>
          </a:p>
          <a:p>
            <a:pPr marL="341376" indent="-341376" algn="just" defTabSz="910336">
              <a:spcBef>
                <a:spcPts val="600"/>
              </a:spcBef>
              <a:buSzTx/>
              <a:buNone/>
              <a:defRPr sz="3080">
                <a:solidFill>
                  <a:srgbClr val="FFFFFF"/>
                </a:solidFill>
              </a:defRPr>
            </a:pPr>
            <a:r>
              <a:t>Jeżeli zostały dodane w pewnym odstępie czasu od chwili zawarcia kontraktu (ex intervallo) mogły spowodować tylko umniejszenie obowiązków dłużnika, także i one pozwalały mu się bronić przez exceptio. Późniejsze pactum, które obciążało by dłużnika ( czyli jednocześnie było podstawą do dochodzenia swoim praw w procesie) było niezgodne z zasadą, że z samego pactum nie rodzi się actio.</a:t>
            </a:r>
          </a:p>
        </p:txBody>
      </p:sp>
    </p:spTree>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731"/>
          <p:cNvSpPr txBox="1">
            <a:spLocks noGrp="1"/>
          </p:cNvSpPr>
          <p:nvPr>
            <p:ph type="body" idx="1"/>
          </p:nvPr>
        </p:nvSpPr>
        <p:spPr>
          <a:xfrm>
            <a:off x="460126" y="370698"/>
            <a:ext cx="11982137" cy="9114616"/>
          </a:xfrm>
          <a:prstGeom prst="rect">
            <a:avLst/>
          </a:prstGeom>
        </p:spPr>
        <p:txBody>
          <a:bodyPr/>
          <a:lstStyle/>
          <a:p>
            <a:pPr marL="487680" indent="-487680" algn="ctr">
              <a:lnSpc>
                <a:spcPct val="90000"/>
              </a:lnSpc>
              <a:spcBef>
                <a:spcPts val="800"/>
              </a:spcBef>
              <a:buSzTx/>
              <a:buNone/>
              <a:defRPr sz="4000">
                <a:solidFill>
                  <a:srgbClr val="FFFFFF"/>
                </a:solidFill>
              </a:defRPr>
            </a:pPr>
            <a:r>
              <a:t>Pacta pretoria</a:t>
            </a:r>
          </a:p>
          <a:p>
            <a:pPr marL="487680" indent="-487680" algn="just">
              <a:lnSpc>
                <a:spcPct val="90000"/>
              </a:lnSpc>
              <a:spcBef>
                <a:spcPts val="800"/>
              </a:spcBef>
              <a:buSzTx/>
              <a:buNone/>
              <a:defRPr sz="4000">
                <a:solidFill>
                  <a:srgbClr val="FFFFFF"/>
                </a:solidFill>
              </a:defRPr>
            </a:pPr>
            <a:r>
              <a:t>Były to nieformalne umowy uznane i chronione według prawa pretorskiego. Pacta praetoria sankcjonowały umowy, w których przyrzeczenie składała tylko jedna strona ( należy tu zaznaczyć, że umowy o charakterze wzajemnym znalazły swoje miejsce w systemie kontraktowym w ramach kontraktów nienazwanych). Był uważane za praktyczne zjawisko z dziedziny prawa procesowego, a nie obligationes oparte na ius civile. Te subtelne rozróżnienie z czasem zatarło się, a kodyfikacja justyniańska eksponuje je na równi z zobowiązaniami cywilnymi.</a:t>
            </a:r>
          </a:p>
        </p:txBody>
      </p:sp>
    </p:spTree>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Shape 731"/>
          <p:cNvSpPr txBox="1">
            <a:spLocks noGrp="1"/>
          </p:cNvSpPr>
          <p:nvPr>
            <p:ph type="body" idx="1"/>
          </p:nvPr>
        </p:nvSpPr>
        <p:spPr>
          <a:xfrm>
            <a:off x="460126" y="370698"/>
            <a:ext cx="11982137" cy="9114616"/>
          </a:xfrm>
          <a:prstGeom prst="rect">
            <a:avLst/>
          </a:prstGeom>
        </p:spPr>
        <p:txBody>
          <a:bodyPr/>
          <a:lstStyle/>
          <a:p>
            <a:pPr marL="487680" indent="-487680" algn="ctr">
              <a:lnSpc>
                <a:spcPct val="90000"/>
              </a:lnSpc>
              <a:spcBef>
                <a:spcPts val="800"/>
              </a:spcBef>
              <a:buSzTx/>
              <a:buNone/>
              <a:defRPr sz="4000">
                <a:solidFill>
                  <a:srgbClr val="FFFFFF"/>
                </a:solidFill>
              </a:defRPr>
            </a:pPr>
            <a:r>
              <a:t>Pacta pretoria</a:t>
            </a:r>
          </a:p>
          <a:p>
            <a:pPr marL="487680" indent="-487680" algn="just">
              <a:lnSpc>
                <a:spcPct val="90000"/>
              </a:lnSpc>
              <a:spcBef>
                <a:spcPts val="800"/>
              </a:spcBef>
              <a:buSzTx/>
              <a:buNone/>
              <a:defRPr sz="4000">
                <a:solidFill>
                  <a:srgbClr val="FFFFFF"/>
                </a:solidFill>
              </a:defRPr>
            </a:pPr>
            <a:r>
              <a:t>Przykłady:</a:t>
            </a:r>
          </a:p>
          <a:p>
            <a:pPr marL="709448" indent="-709448" algn="just">
              <a:lnSpc>
                <a:spcPct val="90000"/>
              </a:lnSpc>
              <a:spcBef>
                <a:spcPts val="800"/>
              </a:spcBef>
              <a:buFontTx/>
              <a:buAutoNum type="arabicPeriod"/>
              <a:defRPr sz="4000">
                <a:solidFill>
                  <a:srgbClr val="FFFFFF"/>
                </a:solidFill>
              </a:defRPr>
            </a:pPr>
            <a:r>
              <a:t>Constitutum debiti – własnego lub cudzego</a:t>
            </a:r>
          </a:p>
          <a:p>
            <a:pPr marL="709448" indent="-709448" algn="just">
              <a:lnSpc>
                <a:spcPct val="90000"/>
              </a:lnSpc>
              <a:spcBef>
                <a:spcPts val="800"/>
              </a:spcBef>
              <a:buFontTx/>
              <a:buAutoNum type="arabicPeriod"/>
              <a:defRPr sz="4000">
                <a:solidFill>
                  <a:srgbClr val="FFFFFF"/>
                </a:solidFill>
              </a:defRPr>
            </a:pPr>
            <a:r>
              <a:t>Recepta arbitrii – umowa o arbitraż (umowa z sędzią polubownym)</a:t>
            </a:r>
          </a:p>
          <a:p>
            <a:pPr marL="709448" indent="-709448" algn="just">
              <a:lnSpc>
                <a:spcPct val="90000"/>
              </a:lnSpc>
              <a:spcBef>
                <a:spcPts val="800"/>
              </a:spcBef>
              <a:buFontTx/>
              <a:buAutoNum type="arabicPeriod"/>
              <a:defRPr sz="4000">
                <a:solidFill>
                  <a:srgbClr val="FFFFFF"/>
                </a:solidFill>
              </a:defRPr>
            </a:pPr>
            <a:r>
              <a:t>Receptum stabulatorium – nieformalna umowa gwarancyjna z właścicielem stajni (podobne w odniesieniu do gospód i właścicieli statków)</a:t>
            </a:r>
          </a:p>
          <a:p>
            <a:pPr marL="709448" indent="-709448" algn="just">
              <a:lnSpc>
                <a:spcPct val="90000"/>
              </a:lnSpc>
              <a:spcBef>
                <a:spcPts val="800"/>
              </a:spcBef>
              <a:buFontTx/>
              <a:buAutoNum type="arabicPeriod"/>
              <a:defRPr sz="4000">
                <a:solidFill>
                  <a:srgbClr val="FFFFFF"/>
                </a:solidFill>
              </a:defRPr>
            </a:pPr>
            <a:r>
              <a:t>Receptum argentarii – nieformalne przyrzeczenie bankiera do zapłaty długu swojego klienta zaciągniętego wobec osoby trzeciej</a:t>
            </a:r>
          </a:p>
          <a:p>
            <a:pPr marL="709448" indent="-709448" algn="just">
              <a:lnSpc>
                <a:spcPct val="90000"/>
              </a:lnSpc>
              <a:spcBef>
                <a:spcPts val="800"/>
              </a:spcBef>
              <a:buFontTx/>
              <a:buAutoNum type="arabicPeriod"/>
              <a:defRPr sz="4000">
                <a:solidFill>
                  <a:srgbClr val="FFFFFF"/>
                </a:solidFill>
              </a:defRPr>
            </a:pPr>
            <a:r>
              <a:t>Iusiurandum voluntarium – pactum w sprawie dobrowolnej przysięgi</a:t>
            </a:r>
          </a:p>
        </p:txBody>
      </p:sp>
    </p:spTree>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733"/>
          <p:cNvSpPr txBox="1">
            <a:spLocks noGrp="1"/>
          </p:cNvSpPr>
          <p:nvPr>
            <p:ph type="title"/>
          </p:nvPr>
        </p:nvSpPr>
        <p:spPr>
          <a:xfrm>
            <a:off x="650238" y="390591"/>
            <a:ext cx="11704324" cy="901816"/>
          </a:xfrm>
          <a:prstGeom prst="rect">
            <a:avLst/>
          </a:prstGeom>
        </p:spPr>
        <p:txBody>
          <a:bodyPr/>
          <a:lstStyle>
            <a:lvl1pPr defTabSz="1170429">
              <a:defRPr sz="4800">
                <a:solidFill>
                  <a:srgbClr val="FFFFFF"/>
                </a:solidFill>
              </a:defRPr>
            </a:lvl1pPr>
          </a:lstStyle>
          <a:p>
            <a:r>
              <a:t>Pacta legitima</a:t>
            </a:r>
          </a:p>
        </p:txBody>
      </p:sp>
      <p:sp>
        <p:nvSpPr>
          <p:cNvPr id="196" name="Shape 734"/>
          <p:cNvSpPr txBox="1">
            <a:spLocks noGrp="1"/>
          </p:cNvSpPr>
          <p:nvPr>
            <p:ph type="body" idx="1"/>
          </p:nvPr>
        </p:nvSpPr>
        <p:spPr>
          <a:xfrm>
            <a:off x="650238" y="1497224"/>
            <a:ext cx="11704324" cy="7783267"/>
          </a:xfrm>
          <a:prstGeom prst="rect">
            <a:avLst/>
          </a:prstGeom>
        </p:spPr>
        <p:txBody>
          <a:bodyPr/>
          <a:lstStyle/>
          <a:p>
            <a:pPr marL="487680" indent="-487680" algn="just">
              <a:lnSpc>
                <a:spcPct val="90000"/>
              </a:lnSpc>
              <a:spcBef>
                <a:spcPts val="800"/>
              </a:spcBef>
              <a:buSzTx/>
              <a:buNone/>
              <a:defRPr sz="4000">
                <a:solidFill>
                  <a:srgbClr val="FFFFFF"/>
                </a:solidFill>
              </a:defRPr>
            </a:pPr>
            <a:r>
              <a:t>Przykłady:</a:t>
            </a:r>
          </a:p>
          <a:p>
            <a:pPr marL="709448" indent="-709448" algn="just">
              <a:lnSpc>
                <a:spcPct val="90000"/>
              </a:lnSpc>
              <a:spcBef>
                <a:spcPts val="800"/>
              </a:spcBef>
              <a:buFontTx/>
              <a:buAutoNum type="arabicPeriod"/>
              <a:defRPr sz="4000">
                <a:solidFill>
                  <a:srgbClr val="FFFFFF"/>
                </a:solidFill>
              </a:defRPr>
            </a:pPr>
            <a:r>
              <a:t>Compromissum – nieformalna umowa, której przedmiotem było oddanie sprawy pod rozstrzygnięcie sądu polubownego</a:t>
            </a:r>
          </a:p>
          <a:p>
            <a:pPr marL="709448" indent="-709448" algn="just">
              <a:lnSpc>
                <a:spcPct val="90000"/>
              </a:lnSpc>
              <a:spcBef>
                <a:spcPts val="800"/>
              </a:spcBef>
              <a:buFontTx/>
              <a:buAutoNum type="arabicPeriod"/>
              <a:defRPr sz="4000">
                <a:solidFill>
                  <a:srgbClr val="FFFFFF"/>
                </a:solidFill>
              </a:defRPr>
            </a:pPr>
            <a:r>
              <a:t>Darowizna – przedmiotem tej umowy było zobowiązanie darczyńcy do dokonania bezpłatnego przysporzenia majątkowego na rzecz obdarowanego (dwustronna czynność prawna).</a:t>
            </a:r>
          </a:p>
          <a:p>
            <a:pPr marL="731519" indent="-731519" algn="just">
              <a:lnSpc>
                <a:spcPct val="90000"/>
              </a:lnSpc>
              <a:spcBef>
                <a:spcPts val="800"/>
              </a:spcBef>
              <a:buSzTx/>
              <a:buNone/>
              <a:defRPr sz="4000">
                <a:solidFill>
                  <a:srgbClr val="FFFFFF"/>
                </a:solidFill>
              </a:defRPr>
            </a:pPr>
            <a:r>
              <a:t>Ograniczenia: darowizny między małżonkami, wymóg rejestracji większych darowizn w aktach publicznych (cele podatkowe) .</a:t>
            </a:r>
          </a:p>
        </p:txBody>
      </p:sp>
    </p:spTree>
  </p:cSld>
  <p:clrMapOvr>
    <a:masterClrMapping/>
  </p:clrMapOvr>
  <p:transition xmlns:p14="http://schemas.microsoft.com/office/powerpoint/2010/mai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834"/>
          <p:cNvSpPr txBox="1">
            <a:spLocks noGrp="1"/>
          </p:cNvSpPr>
          <p:nvPr>
            <p:ph type="title"/>
          </p:nvPr>
        </p:nvSpPr>
        <p:spPr>
          <a:xfrm>
            <a:off x="650238" y="390596"/>
            <a:ext cx="11704324" cy="1625602"/>
          </a:xfrm>
          <a:prstGeom prst="rect">
            <a:avLst/>
          </a:prstGeom>
        </p:spPr>
        <p:txBody>
          <a:bodyPr/>
          <a:lstStyle/>
          <a:p>
            <a:pPr>
              <a:defRPr>
                <a:solidFill>
                  <a:srgbClr val="FFFFFF"/>
                </a:solidFill>
              </a:defRPr>
            </a:pPr>
            <a:r>
              <a:t>Zobowiązania </a:t>
            </a:r>
            <a:r>
              <a:rPr i="1"/>
              <a:t>quasi ex contractu</a:t>
            </a:r>
          </a:p>
        </p:txBody>
      </p:sp>
      <p:sp>
        <p:nvSpPr>
          <p:cNvPr id="199" name="Shape 835"/>
          <p:cNvSpPr txBox="1">
            <a:spLocks noGrp="1"/>
          </p:cNvSpPr>
          <p:nvPr>
            <p:ph type="body" idx="1"/>
          </p:nvPr>
        </p:nvSpPr>
        <p:spPr>
          <a:xfrm>
            <a:off x="650238" y="2275838"/>
            <a:ext cx="11704324" cy="6902241"/>
          </a:xfrm>
          <a:prstGeom prst="rect">
            <a:avLst/>
          </a:prstGeom>
        </p:spPr>
        <p:txBody>
          <a:bodyPr/>
          <a:lstStyle/>
          <a:p>
            <a:pPr marL="320611" indent="-320611" defTabSz="884326">
              <a:lnSpc>
                <a:spcPct val="90000"/>
              </a:lnSpc>
              <a:spcBef>
                <a:spcPts val="600"/>
              </a:spcBef>
              <a:defRPr sz="2992">
                <a:solidFill>
                  <a:srgbClr val="FFFFFF"/>
                </a:solidFill>
              </a:defRPr>
            </a:pPr>
            <a:r>
              <a:t>Różne podstawy faktyczne</a:t>
            </a:r>
          </a:p>
          <a:p>
            <a:pPr marL="320611" indent="-320611" defTabSz="884326">
              <a:lnSpc>
                <a:spcPct val="90000"/>
              </a:lnSpc>
              <a:spcBef>
                <a:spcPts val="600"/>
              </a:spcBef>
              <a:defRPr sz="2992">
                <a:solidFill>
                  <a:srgbClr val="FFFFFF"/>
                </a:solidFill>
              </a:defRPr>
            </a:pPr>
            <a:r>
              <a:t>Podobieństwo do kontraktów, kwestia braku porozumienia</a:t>
            </a:r>
          </a:p>
          <a:p>
            <a:pPr marL="0" indent="0" defTabSz="884326">
              <a:lnSpc>
                <a:spcPct val="90000"/>
              </a:lnSpc>
              <a:spcBef>
                <a:spcPts val="600"/>
              </a:spcBef>
              <a:buSzTx/>
              <a:buFontTx/>
              <a:buNone/>
              <a:defRPr sz="2992">
                <a:solidFill>
                  <a:srgbClr val="FFFFFF"/>
                </a:solidFill>
              </a:defRPr>
            </a:pPr>
            <a:r>
              <a:t>Do zobowiązań quasi ex contractu zalicza się: prowadzenie cudzych spraw bez zlecenia (negotiorum gestio), bezpodstawne wzbogacenie się. To były najważniejsze zobowiązania, które powstawały ze zdarzeń quasi ex contractu. </a:t>
            </a:r>
          </a:p>
          <a:p>
            <a:pPr marL="0" indent="0" defTabSz="884326">
              <a:lnSpc>
                <a:spcPct val="90000"/>
              </a:lnSpc>
              <a:spcBef>
                <a:spcPts val="600"/>
              </a:spcBef>
              <a:buSzTx/>
              <a:buFontTx/>
              <a:buNone/>
              <a:defRPr sz="2992">
                <a:solidFill>
                  <a:srgbClr val="FFFFFF"/>
                </a:solidFill>
              </a:defRPr>
            </a:pPr>
            <a:endParaRPr/>
          </a:p>
          <a:p>
            <a:pPr marL="0" indent="0" defTabSz="884326">
              <a:lnSpc>
                <a:spcPct val="90000"/>
              </a:lnSpc>
              <a:spcBef>
                <a:spcPts val="600"/>
              </a:spcBef>
              <a:buSzTx/>
              <a:buFontTx/>
              <a:buNone/>
              <a:defRPr sz="2992">
                <a:solidFill>
                  <a:srgbClr val="FFFFFF"/>
                </a:solidFill>
              </a:defRPr>
            </a:pPr>
            <a:r>
              <a:t>Ponadto Instytucje Justyniana zaliczały do tej kategorii jeszcze zobowiązania dalsze, które również nie powstawały ani z kontraktów, ani z deliktów, ale bliższe były kontraktom. W szczególności należały tutaj:</a:t>
            </a:r>
          </a:p>
          <a:p>
            <a:pPr marL="0" indent="0" defTabSz="884326">
              <a:lnSpc>
                <a:spcPct val="90000"/>
              </a:lnSpc>
              <a:spcBef>
                <a:spcPts val="600"/>
              </a:spcBef>
              <a:buSzTx/>
              <a:buFontTx/>
              <a:buNone/>
              <a:defRPr sz="2992">
                <a:solidFill>
                  <a:srgbClr val="FFFFFF"/>
                </a:solidFill>
              </a:defRPr>
            </a:pPr>
            <a:r>
              <a:t>-	zobowiązania z tytułu opieki, chronione za pomocą actio tutelae</a:t>
            </a:r>
          </a:p>
          <a:p>
            <a:pPr marL="0" indent="0" defTabSz="884326">
              <a:lnSpc>
                <a:spcPct val="90000"/>
              </a:lnSpc>
              <a:spcBef>
                <a:spcPts val="600"/>
              </a:spcBef>
              <a:buSzTx/>
              <a:buFontTx/>
              <a:buNone/>
              <a:defRPr sz="2992">
                <a:solidFill>
                  <a:srgbClr val="FFFFFF"/>
                </a:solidFill>
              </a:defRPr>
            </a:pPr>
            <a:r>
              <a:t>-	zobowiązania pomiędzy uczestnikami przypadkowej wspólności majątkowej – communio</a:t>
            </a:r>
          </a:p>
          <a:p>
            <a:pPr marL="0" indent="0" defTabSz="884326">
              <a:lnSpc>
                <a:spcPct val="90000"/>
              </a:lnSpc>
              <a:spcBef>
                <a:spcPts val="600"/>
              </a:spcBef>
              <a:buSzTx/>
              <a:buFontTx/>
              <a:buNone/>
              <a:defRPr sz="2992">
                <a:solidFill>
                  <a:srgbClr val="FFFFFF"/>
                </a:solidFill>
              </a:defRPr>
            </a:pPr>
            <a:r>
              <a:t>-	zobowiązanie spadkobiercy wobec legatariuszy, zawiązane przez objęcie spadku.</a:t>
            </a:r>
          </a:p>
        </p:txBody>
      </p:sp>
    </p:spTree>
  </p:cSld>
  <p:clrMapOvr>
    <a:masterClrMapping/>
  </p:clrMapOvr>
  <p:transition xmlns:p14="http://schemas.microsoft.com/office/powerpoint/2010/mai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Shape 834"/>
          <p:cNvSpPr txBox="1">
            <a:spLocks noGrp="1"/>
          </p:cNvSpPr>
          <p:nvPr>
            <p:ph type="title"/>
          </p:nvPr>
        </p:nvSpPr>
        <p:spPr>
          <a:xfrm>
            <a:off x="650238" y="390596"/>
            <a:ext cx="11704324" cy="757930"/>
          </a:xfrm>
          <a:prstGeom prst="rect">
            <a:avLst/>
          </a:prstGeom>
        </p:spPr>
        <p:txBody>
          <a:bodyPr/>
          <a:lstStyle>
            <a:lvl1pPr defTabSz="845311">
              <a:defRPr sz="4030">
                <a:solidFill>
                  <a:srgbClr val="FFFFFF"/>
                </a:solidFill>
              </a:defRPr>
            </a:lvl1pPr>
          </a:lstStyle>
          <a:p>
            <a:r>
              <a:t>Bezpodstawne wzbogacenie</a:t>
            </a:r>
          </a:p>
        </p:txBody>
      </p:sp>
      <p:sp>
        <p:nvSpPr>
          <p:cNvPr id="202" name="Shape 835"/>
          <p:cNvSpPr txBox="1">
            <a:spLocks noGrp="1"/>
          </p:cNvSpPr>
          <p:nvPr>
            <p:ph type="body" idx="1"/>
          </p:nvPr>
        </p:nvSpPr>
        <p:spPr>
          <a:xfrm>
            <a:off x="650238" y="1375586"/>
            <a:ext cx="11704324" cy="7802493"/>
          </a:xfrm>
          <a:prstGeom prst="rect">
            <a:avLst/>
          </a:prstGeom>
        </p:spPr>
        <p:txBody>
          <a:bodyPr/>
          <a:lstStyle/>
          <a:p>
            <a:pPr marL="0" indent="0" algn="just" defTabSz="624230">
              <a:lnSpc>
                <a:spcPct val="90000"/>
              </a:lnSpc>
              <a:spcBef>
                <a:spcPts val="400"/>
              </a:spcBef>
              <a:buSzTx/>
              <a:buNone/>
              <a:defRPr sz="2112">
                <a:solidFill>
                  <a:srgbClr val="FFFFFF"/>
                </a:solidFill>
              </a:defRPr>
            </a:pPr>
            <a:r>
              <a:t>Juryści epoki republikańskiej głosili zasadę, że można domagać się od kogoś zwrotu tego, co znalazło się u niego z niesłusznej przyczyny. Działo się tak m.in. poprzez abstrakcyjny charakter mancipatio i in iure cessio. </a:t>
            </a:r>
          </a:p>
          <a:p>
            <a:pPr marL="0" indent="0" algn="just" defTabSz="624230">
              <a:lnSpc>
                <a:spcPct val="90000"/>
              </a:lnSpc>
              <a:spcBef>
                <a:spcPts val="400"/>
              </a:spcBef>
              <a:buSzTx/>
              <a:buNone/>
              <a:defRPr sz="2112">
                <a:solidFill>
                  <a:srgbClr val="FFFFFF"/>
                </a:solidFill>
              </a:defRPr>
            </a:pPr>
            <a:endParaRPr/>
          </a:p>
          <a:p>
            <a:pPr marL="0" indent="0" algn="just" defTabSz="624230">
              <a:lnSpc>
                <a:spcPct val="90000"/>
              </a:lnSpc>
              <a:spcBef>
                <a:spcPts val="400"/>
              </a:spcBef>
              <a:buSzTx/>
              <a:buNone/>
              <a:defRPr sz="2112">
                <a:solidFill>
                  <a:srgbClr val="FFFFFF"/>
                </a:solidFill>
              </a:defRPr>
            </a:pPr>
            <a:r>
              <a:t>Zbywca, który przez pomyłkę lub w sytuacji przymusowej umniejszał swój majątek, tracił normalne środki ochrony, ponieważ przestawał być właścicielem. Można było doznać bezpodstawnego uszczerbku majątkowego w inny sposób niż tylko przez alienacje wierzytelności - np. przez umorzenie wierzytelności.</a:t>
            </a:r>
          </a:p>
          <a:p>
            <a:pPr marL="0" indent="0" algn="just" defTabSz="624230">
              <a:lnSpc>
                <a:spcPct val="90000"/>
              </a:lnSpc>
              <a:spcBef>
                <a:spcPts val="400"/>
              </a:spcBef>
              <a:buSzTx/>
              <a:buNone/>
              <a:defRPr sz="2112">
                <a:solidFill>
                  <a:srgbClr val="FFFFFF"/>
                </a:solidFill>
              </a:defRPr>
            </a:pPr>
            <a:endParaRPr/>
          </a:p>
          <a:p>
            <a:pPr marL="0" indent="0" algn="just" defTabSz="624230">
              <a:lnSpc>
                <a:spcPct val="90000"/>
              </a:lnSpc>
              <a:spcBef>
                <a:spcPts val="400"/>
              </a:spcBef>
              <a:buSzTx/>
              <a:buNone/>
              <a:defRPr sz="2112">
                <a:solidFill>
                  <a:srgbClr val="FFFFFF"/>
                </a:solidFill>
              </a:defRPr>
            </a:pPr>
            <a:r>
              <a:t>Bezpodstawne wzbogacenie jakiejś osoby musiało pierwotnie następować przez nieuzasadnione nabycie prawa własności. W następnym etapie zaczęto udzielać powództwa również w takich przypadkach, gdy wzbogacenie polegało na nabyciu jakiegoś prawa. Prawo rzymskie nie wykształciło tu jednolitych zasad dla wszystkich poszczególnych przypadków bezpodstawnego wzbogacenia, lecz dla poszczególnych jego rodzajów wprowadzało sukcesywnie odrębne codictiones. Nie jest rzeczą przypadku, że condictio służyła również do dochodzenia zwrotu pożyczki, była to pożyczka jak gdyby niezamierzona, tak jak negotiorum gestio było czymś w rodzaju domniemanego zlecenia. Condictiones były powództwami ścisłego prawa, nie miały charakteru karnego, nie miały też dać pełnego odszkodowania - miały tylko doprowadzić do zwrotu bezpodstawnie otrzymanych rzeczy. </a:t>
            </a:r>
          </a:p>
          <a:p>
            <a:pPr marL="0" indent="0" algn="just" defTabSz="624230">
              <a:lnSpc>
                <a:spcPct val="90000"/>
              </a:lnSpc>
              <a:spcBef>
                <a:spcPts val="400"/>
              </a:spcBef>
              <a:buSzTx/>
              <a:buNone/>
              <a:defRPr sz="2112">
                <a:solidFill>
                  <a:srgbClr val="FFFFFF"/>
                </a:solidFill>
              </a:defRPr>
            </a:pPr>
            <a:endParaRPr/>
          </a:p>
          <a:p>
            <a:pPr marL="0" indent="0" algn="just" defTabSz="624230">
              <a:lnSpc>
                <a:spcPct val="90000"/>
              </a:lnSpc>
              <a:spcBef>
                <a:spcPts val="400"/>
              </a:spcBef>
              <a:buSzTx/>
              <a:buNone/>
              <a:defRPr sz="2112">
                <a:solidFill>
                  <a:srgbClr val="FFFFFF"/>
                </a:solidFill>
              </a:defRPr>
            </a:pPr>
            <a:r>
              <a:t>Zobowiązania z tytułu bezpodstawnego wzbogacenia służyły postulatowi słuszności dokonywania przesunięć majątkowych, rozgraniczaniu majątków i utrwalaniu indywidualistycznej ekonomiki rzymskiej. Uregulowanie problemu bezpodstawnych wzbogaceń było dla prawa rzymskiego osiągnięciem ważnym i oryginalnym, bo nieznanym w innych prawach antycznych. Instytucja ta weszła na stałe w poczet instytucji prawa prywatnego.</a:t>
            </a:r>
          </a:p>
        </p:txBody>
      </p:sp>
    </p:spTree>
  </p:cSld>
  <p:clrMapOvr>
    <a:masterClrMapping/>
  </p:clrMapOvr>
  <p:transition xmlns:p14="http://schemas.microsoft.com/office/powerpoint/2010/mai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Shape 834"/>
          <p:cNvSpPr txBox="1">
            <a:spLocks noGrp="1"/>
          </p:cNvSpPr>
          <p:nvPr>
            <p:ph type="title"/>
          </p:nvPr>
        </p:nvSpPr>
        <p:spPr>
          <a:xfrm>
            <a:off x="650238" y="390596"/>
            <a:ext cx="11704324" cy="1625602"/>
          </a:xfrm>
          <a:prstGeom prst="rect">
            <a:avLst/>
          </a:prstGeom>
        </p:spPr>
        <p:txBody>
          <a:bodyPr/>
          <a:lstStyle>
            <a:lvl1pPr>
              <a:defRPr>
                <a:solidFill>
                  <a:srgbClr val="FFFFFF"/>
                </a:solidFill>
              </a:defRPr>
            </a:lvl1pPr>
          </a:lstStyle>
          <a:p>
            <a:r>
              <a:t>Conditiones</a:t>
            </a:r>
          </a:p>
        </p:txBody>
      </p:sp>
      <p:sp>
        <p:nvSpPr>
          <p:cNvPr id="205" name="Shape 835"/>
          <p:cNvSpPr txBox="1">
            <a:spLocks noGrp="1"/>
          </p:cNvSpPr>
          <p:nvPr>
            <p:ph type="body" idx="1"/>
          </p:nvPr>
        </p:nvSpPr>
        <p:spPr>
          <a:xfrm>
            <a:off x="650238" y="1832071"/>
            <a:ext cx="11704324" cy="7346008"/>
          </a:xfrm>
          <a:prstGeom prst="rect">
            <a:avLst/>
          </a:prstGeom>
        </p:spPr>
        <p:txBody>
          <a:bodyPr/>
          <a:lstStyle/>
          <a:p>
            <a:pPr marL="0" indent="0" algn="just" defTabSz="741273">
              <a:lnSpc>
                <a:spcPct val="90000"/>
              </a:lnSpc>
              <a:spcBef>
                <a:spcPts val="500"/>
              </a:spcBef>
              <a:buSzTx/>
              <a:buNone/>
              <a:defRPr sz="2508">
                <a:solidFill>
                  <a:srgbClr val="FFFFFF"/>
                </a:solidFill>
              </a:defRPr>
            </a:pPr>
            <a:r>
              <a:t>condictio indebiti – służyło do zwrotu nienależnego świadczenia, przy omyłkowej zapłacie długów nieistniejących ( musiało to być w Rzymie zjawisko częste - obywatel rzymski występował w obrocie nie tylko osobiście, ale przez całą gamę pośredników - zarówno obcy, jak i osób alieni iuris. Zwrotu nienależnego świadczenia można było dochodzić za pomocą tego typu condictio. Była ona skuteczna tylko wtedy, jeżeli zostały spełnione następujące wymogi:</a:t>
            </a:r>
          </a:p>
          <a:p>
            <a:pPr marL="0" indent="0" algn="just" defTabSz="741273">
              <a:lnSpc>
                <a:spcPct val="90000"/>
              </a:lnSpc>
              <a:spcBef>
                <a:spcPts val="500"/>
              </a:spcBef>
              <a:buSzTx/>
              <a:buNone/>
              <a:defRPr sz="2508">
                <a:solidFill>
                  <a:srgbClr val="FFFFFF"/>
                </a:solidFill>
              </a:defRPr>
            </a:pPr>
            <a:r>
              <a:t>•	nastąpiło przesunięcie majątkowe (datio) w celu umorzenia oznaczonego długu</a:t>
            </a:r>
          </a:p>
          <a:p>
            <a:pPr marL="0" indent="0" algn="just" defTabSz="741273">
              <a:lnSpc>
                <a:spcPct val="90000"/>
              </a:lnSpc>
              <a:spcBef>
                <a:spcPts val="500"/>
              </a:spcBef>
              <a:buSzTx/>
              <a:buNone/>
              <a:defRPr sz="2508">
                <a:solidFill>
                  <a:srgbClr val="FFFFFF"/>
                </a:solidFill>
              </a:defRPr>
            </a:pPr>
            <a:r>
              <a:t>•	rzekomy dług w rzeczywistości nie istniał, nawet jako obligatio naturalis ( był to dług spłacony, warunkowy o niespełnionym warunku)</a:t>
            </a:r>
          </a:p>
          <a:p>
            <a:pPr marL="0" indent="0" algn="just" defTabSz="741273">
              <a:lnSpc>
                <a:spcPct val="90000"/>
              </a:lnSpc>
              <a:spcBef>
                <a:spcPts val="500"/>
              </a:spcBef>
              <a:buSzTx/>
              <a:buNone/>
              <a:defRPr sz="2508">
                <a:solidFill>
                  <a:srgbClr val="FFFFFF"/>
                </a:solidFill>
              </a:defRPr>
            </a:pPr>
            <a:r>
              <a:t>•	strony były błędnie przekonane o istnieniu długu: jeżeli spełniający świadczenie wiedział, że sług nie istnieje, jego świadczenie mogło być poczytane za darowiznę; jeżeli przyjmujący wiedział, że przyjmuje coś co mu się nie należy, dopuszczał się kradzieży i odpowiadał jak za kradzież.</a:t>
            </a:r>
          </a:p>
          <a:p>
            <a:pPr marL="0" indent="0" algn="just" defTabSz="741273">
              <a:lnSpc>
                <a:spcPct val="90000"/>
              </a:lnSpc>
              <a:spcBef>
                <a:spcPts val="500"/>
              </a:spcBef>
              <a:buSzTx/>
              <a:buNone/>
              <a:defRPr sz="2508">
                <a:solidFill>
                  <a:srgbClr val="FFFFFF"/>
                </a:solidFill>
              </a:defRPr>
            </a:pPr>
            <a:endParaRPr/>
          </a:p>
          <a:p>
            <a:pPr marL="0" indent="0" algn="just" defTabSz="741273">
              <a:lnSpc>
                <a:spcPct val="90000"/>
              </a:lnSpc>
              <a:spcBef>
                <a:spcPts val="500"/>
              </a:spcBef>
              <a:buSzTx/>
              <a:buNone/>
              <a:defRPr sz="2508">
                <a:solidFill>
                  <a:srgbClr val="FFFFFF"/>
                </a:solidFill>
              </a:defRPr>
            </a:pPr>
            <a:r>
              <a:t>-	condictio ob rem dati – służyło do dochodzenia zwrotu rzeczy, którą oddano na własność (datio) na podstawie umowy o świadczenie wzajemne, jeżeli kontrahent nie dotrzymał przyrzeczenia (przy schematach: do ut des albo do ut facias w kontraktach nienazwanych)</a:t>
            </a:r>
          </a:p>
        </p:txBody>
      </p:sp>
    </p:spTree>
  </p:cSld>
  <p:clrMapOvr>
    <a:masterClrMapping/>
  </p:clrMapOvr>
  <p:transition xmlns:p14="http://schemas.microsoft.com/office/powerpoint/2010/mai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834"/>
          <p:cNvSpPr txBox="1">
            <a:spLocks noGrp="1"/>
          </p:cNvSpPr>
          <p:nvPr>
            <p:ph type="title"/>
          </p:nvPr>
        </p:nvSpPr>
        <p:spPr>
          <a:xfrm>
            <a:off x="650238" y="390596"/>
            <a:ext cx="11704324" cy="1625602"/>
          </a:xfrm>
          <a:prstGeom prst="rect">
            <a:avLst/>
          </a:prstGeom>
        </p:spPr>
        <p:txBody>
          <a:bodyPr/>
          <a:lstStyle>
            <a:lvl1pPr>
              <a:defRPr>
                <a:solidFill>
                  <a:srgbClr val="FFFFFF"/>
                </a:solidFill>
              </a:defRPr>
            </a:lvl1pPr>
          </a:lstStyle>
          <a:p>
            <a:r>
              <a:t>Conditiones</a:t>
            </a:r>
          </a:p>
        </p:txBody>
      </p:sp>
      <p:sp>
        <p:nvSpPr>
          <p:cNvPr id="208" name="Shape 835"/>
          <p:cNvSpPr txBox="1">
            <a:spLocks noGrp="1"/>
          </p:cNvSpPr>
          <p:nvPr>
            <p:ph type="body" idx="1"/>
          </p:nvPr>
        </p:nvSpPr>
        <p:spPr>
          <a:xfrm>
            <a:off x="650238" y="1832071"/>
            <a:ext cx="11704324" cy="7346008"/>
          </a:xfrm>
          <a:prstGeom prst="rect">
            <a:avLst/>
          </a:prstGeom>
        </p:spPr>
        <p:txBody>
          <a:bodyPr/>
          <a:lstStyle/>
          <a:p>
            <a:pPr marL="0" indent="0" algn="just" defTabSz="910336">
              <a:lnSpc>
                <a:spcPct val="90000"/>
              </a:lnSpc>
              <a:spcBef>
                <a:spcPts val="600"/>
              </a:spcBef>
              <a:buSzTx/>
              <a:buFontTx/>
              <a:buNone/>
              <a:defRPr sz="3080">
                <a:solidFill>
                  <a:srgbClr val="FFFFFF"/>
                </a:solidFill>
              </a:defRPr>
            </a:pPr>
            <a:r>
              <a:t>-	condictio ob turpem causam – służyło do zwrotu świadczenia dokonanego dla osiągnięcia celu niemoralnego. Powództwo ograniczone było do sytuacji, gdy niemoralne było przyjęcie świadczenia. Natomiast niemoralne wręczenie świadczenia ( przekupstwo) sprawiało, że powództwo było nieskuteczne. </a:t>
            </a:r>
          </a:p>
          <a:p>
            <a:pPr marL="0" indent="0" algn="just" defTabSz="910336">
              <a:lnSpc>
                <a:spcPct val="90000"/>
              </a:lnSpc>
              <a:spcBef>
                <a:spcPts val="600"/>
              </a:spcBef>
              <a:buSzTx/>
              <a:buFontTx/>
              <a:buNone/>
              <a:defRPr sz="3080">
                <a:solidFill>
                  <a:srgbClr val="FFFFFF"/>
                </a:solidFill>
              </a:defRPr>
            </a:pPr>
            <a:endParaRPr/>
          </a:p>
          <a:p>
            <a:pPr marL="0" indent="0" algn="just" defTabSz="910336">
              <a:lnSpc>
                <a:spcPct val="90000"/>
              </a:lnSpc>
              <a:spcBef>
                <a:spcPts val="600"/>
              </a:spcBef>
              <a:buSzTx/>
              <a:buFontTx/>
              <a:buNone/>
              <a:defRPr sz="3080">
                <a:solidFill>
                  <a:srgbClr val="FFFFFF"/>
                </a:solidFill>
              </a:defRPr>
            </a:pPr>
            <a:r>
              <a:t>-	condictio ob iniustam causam – wnoszono przeciw osobie, która uzyskała przysporzenie majątkowe w wyniku czynności przez prawo zakazanej, ale mimo to w pełni skutecznej (np. odsetki lichwiarskie). W Digestach połączono  dwie poprzednie condictio w jedną, gdyż często nie można było odgraniczyć świadczenia "niemoralnego" od "niesłuszenego" </a:t>
            </a:r>
          </a:p>
          <a:p>
            <a:pPr marL="0" indent="0" algn="just" defTabSz="910336">
              <a:lnSpc>
                <a:spcPct val="90000"/>
              </a:lnSpc>
              <a:spcBef>
                <a:spcPts val="600"/>
              </a:spcBef>
              <a:buSzTx/>
              <a:buFontTx/>
              <a:buNone/>
              <a:defRPr sz="3080">
                <a:solidFill>
                  <a:srgbClr val="FFFFFF"/>
                </a:solidFill>
              </a:defRPr>
            </a:pPr>
            <a:endParaRPr/>
          </a:p>
          <a:p>
            <a:pPr marL="0" indent="0" algn="just" defTabSz="910336">
              <a:lnSpc>
                <a:spcPct val="90000"/>
              </a:lnSpc>
              <a:spcBef>
                <a:spcPts val="600"/>
              </a:spcBef>
              <a:buSzTx/>
              <a:buFontTx/>
              <a:buNone/>
              <a:defRPr sz="3080">
                <a:solidFill>
                  <a:srgbClr val="FFFFFF"/>
                </a:solidFill>
              </a:defRPr>
            </a:pPr>
            <a:r>
              <a:t>-	condictio sine causa – obejmowała przypadki nietypowe, za pomocą tego condictio dochodzono zwrotu wzbogacenia uzyskanego „bez przyczyny”. Miał charakter ogólny i niejako uzupełniający.</a:t>
            </a:r>
          </a:p>
        </p:txBody>
      </p:sp>
    </p:spTree>
  </p:cSld>
  <p:clrMapOvr>
    <a:masterClrMapping/>
  </p:clrMapOvr>
  <p:transition xmlns:p14="http://schemas.microsoft.com/office/powerpoint/2010/mai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Shape 834"/>
          <p:cNvSpPr txBox="1">
            <a:spLocks noGrp="1"/>
          </p:cNvSpPr>
          <p:nvPr>
            <p:ph type="title"/>
          </p:nvPr>
        </p:nvSpPr>
        <p:spPr>
          <a:xfrm>
            <a:off x="650238" y="390596"/>
            <a:ext cx="11704324" cy="1625602"/>
          </a:xfrm>
          <a:prstGeom prst="rect">
            <a:avLst/>
          </a:prstGeom>
        </p:spPr>
        <p:txBody>
          <a:bodyPr/>
          <a:lstStyle>
            <a:lvl1pPr defTabSz="1001369">
              <a:defRPr sz="4774">
                <a:solidFill>
                  <a:srgbClr val="FFFFFF"/>
                </a:solidFill>
              </a:defRPr>
            </a:lvl1pPr>
          </a:lstStyle>
          <a:p>
            <a:r>
              <a:t>Prowadzenie cudzych spraw bez zlecenia (negotiorum gestio).</a:t>
            </a:r>
          </a:p>
        </p:txBody>
      </p:sp>
      <p:sp>
        <p:nvSpPr>
          <p:cNvPr id="211" name="Shape 835"/>
          <p:cNvSpPr txBox="1">
            <a:spLocks noGrp="1"/>
          </p:cNvSpPr>
          <p:nvPr>
            <p:ph type="body" idx="1"/>
          </p:nvPr>
        </p:nvSpPr>
        <p:spPr>
          <a:xfrm>
            <a:off x="650238" y="1832071"/>
            <a:ext cx="11704324" cy="7346008"/>
          </a:xfrm>
          <a:prstGeom prst="rect">
            <a:avLst/>
          </a:prstGeom>
        </p:spPr>
        <p:txBody>
          <a:bodyPr/>
          <a:lstStyle/>
          <a:p>
            <a:pPr marL="0" indent="0" algn="just" defTabSz="819302">
              <a:lnSpc>
                <a:spcPct val="90000"/>
              </a:lnSpc>
              <a:spcBef>
                <a:spcPts val="500"/>
              </a:spcBef>
              <a:buSzTx/>
              <a:buFontTx/>
              <a:buNone/>
              <a:defRPr sz="2772">
                <a:solidFill>
                  <a:srgbClr val="FFFFFF"/>
                </a:solidFill>
              </a:defRPr>
            </a:pPr>
            <a:r>
              <a:t>Negotiorum gestio jest instytucją zbliżona do zlecenia, gdyż też polega na prowadzeniu cudzych spraw, ale bez otrzymania mandatu. Chodziło w tej instytucji o załatwianie spraw osób nieobecnych i zmarłych. Spory dotyczące dopuszczalności takiego urządzenia rozstrzygnęła magistratura. Pretor zapowiedział w edykcie: „jeżeli ktoś będzie prowadził sprawy drugiego lub sprawy tego, który zmarł, udzielę z tego tytułu powództwa”.</a:t>
            </a:r>
          </a:p>
          <a:p>
            <a:pPr marL="0" indent="0" algn="just" defTabSz="819302">
              <a:lnSpc>
                <a:spcPct val="90000"/>
              </a:lnSpc>
              <a:spcBef>
                <a:spcPts val="500"/>
              </a:spcBef>
              <a:buSzTx/>
              <a:buFontTx/>
              <a:buNone/>
              <a:defRPr sz="2772">
                <a:solidFill>
                  <a:srgbClr val="FFFFFF"/>
                </a:solidFill>
              </a:defRPr>
            </a:pPr>
            <a:endParaRPr/>
          </a:p>
          <a:p>
            <a:pPr marL="0" indent="0" algn="just" defTabSz="819302">
              <a:lnSpc>
                <a:spcPct val="90000"/>
              </a:lnSpc>
              <a:spcBef>
                <a:spcPts val="500"/>
              </a:spcBef>
              <a:buSzTx/>
              <a:buFontTx/>
              <a:buNone/>
              <a:defRPr sz="2772">
                <a:solidFill>
                  <a:srgbClr val="FFFFFF"/>
                </a:solidFill>
              </a:defRPr>
            </a:pPr>
            <a:r>
              <a:t>Węzeł obligacyjny zawiązywał się przez podjęcie czynności przez gestora bez porozumienia z drugą stroną albo bez wiedzy zainteresowanego (dominus negotii). Jeżeli druga strona zaaprobowała działanie gestora to NG zamieniała się w zlecenie – mandatum (ratihabitio). </a:t>
            </a:r>
          </a:p>
          <a:p>
            <a:pPr marL="0" indent="0" algn="just" defTabSz="819302">
              <a:lnSpc>
                <a:spcPct val="90000"/>
              </a:lnSpc>
              <a:spcBef>
                <a:spcPts val="500"/>
              </a:spcBef>
              <a:buSzTx/>
              <a:buFontTx/>
              <a:buNone/>
              <a:defRPr sz="2772">
                <a:solidFill>
                  <a:srgbClr val="FFFFFF"/>
                </a:solidFill>
              </a:defRPr>
            </a:pPr>
            <a:endParaRPr/>
          </a:p>
          <a:p>
            <a:pPr marL="0" indent="0" algn="just" defTabSz="819302">
              <a:lnSpc>
                <a:spcPct val="90000"/>
              </a:lnSpc>
              <a:spcBef>
                <a:spcPts val="500"/>
              </a:spcBef>
              <a:buSzTx/>
              <a:buFontTx/>
              <a:buNone/>
              <a:defRPr sz="2772">
                <a:solidFill>
                  <a:srgbClr val="FFFFFF"/>
                </a:solidFill>
              </a:defRPr>
            </a:pPr>
            <a:r>
              <a:t>Było to zobowiązanie dwustronnie zobowiązujące niezupełnie. Czynność gestora musiała dotyczyć spraw cudzych i to w takich, które nie wynikały z jego obowiązków. NG była bezpłatnym świadczeniem usług, formą wzajemnej pomocy ludzi wolnych gdy ich majątek pozostawał chwilowo bez opieki. Negotium gestor często prowadził cudzy proces, zarządzał majątkiem lub urządzał pogrzeb.</a:t>
            </a:r>
          </a:p>
        </p:txBody>
      </p:sp>
    </p:spTree>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Shape 708"/>
          <p:cNvSpPr txBox="1">
            <a:spLocks noGrp="1"/>
          </p:cNvSpPr>
          <p:nvPr>
            <p:ph type="title"/>
          </p:nvPr>
        </p:nvSpPr>
        <p:spPr>
          <a:xfrm>
            <a:off x="562539" y="-1"/>
            <a:ext cx="11704324" cy="1625601"/>
          </a:xfrm>
          <a:prstGeom prst="rect">
            <a:avLst/>
          </a:prstGeom>
        </p:spPr>
        <p:txBody>
          <a:bodyPr/>
          <a:lstStyle>
            <a:lvl1pPr>
              <a:defRPr sz="5400">
                <a:solidFill>
                  <a:srgbClr val="FFFFFF"/>
                </a:solidFill>
              </a:defRPr>
            </a:lvl1pPr>
          </a:lstStyle>
          <a:p>
            <a:r>
              <a:t>Rozszerzenie systemu kontraktowego</a:t>
            </a:r>
          </a:p>
        </p:txBody>
      </p:sp>
      <p:sp>
        <p:nvSpPr>
          <p:cNvPr id="167" name="Shape 709"/>
          <p:cNvSpPr txBox="1">
            <a:spLocks noGrp="1"/>
          </p:cNvSpPr>
          <p:nvPr>
            <p:ph type="body" idx="1"/>
          </p:nvPr>
        </p:nvSpPr>
        <p:spPr>
          <a:xfrm>
            <a:off x="460126" y="1394807"/>
            <a:ext cx="12084548" cy="8090511"/>
          </a:xfrm>
          <a:prstGeom prst="rect">
            <a:avLst/>
          </a:prstGeom>
        </p:spPr>
        <p:txBody>
          <a:bodyPr/>
          <a:lstStyle/>
          <a:p>
            <a:pPr marL="472964" indent="-472964" algn="just">
              <a:lnSpc>
                <a:spcPct val="90000"/>
              </a:lnSpc>
              <a:spcBef>
                <a:spcPts val="800"/>
              </a:spcBef>
              <a:defRPr sz="4000">
                <a:solidFill>
                  <a:srgbClr val="FFFFFF"/>
                </a:solidFill>
              </a:defRPr>
            </a:pPr>
            <a:r>
              <a:t>Rozwój gospodarki handlowej oraz potrzeby obrotu prawnego sprawiły, że dotychczasowego kontrakty (kontrakty nazwane) okazały się niewystarczające </a:t>
            </a:r>
          </a:p>
          <a:p>
            <a:pPr marL="472964" indent="-472964" algn="just">
              <a:lnSpc>
                <a:spcPct val="90000"/>
              </a:lnSpc>
              <a:spcBef>
                <a:spcPts val="800"/>
              </a:spcBef>
              <a:defRPr sz="4000">
                <a:solidFill>
                  <a:srgbClr val="FFFFFF"/>
                </a:solidFill>
              </a:defRPr>
            </a:pPr>
            <a:r>
              <a:t>Ukształtowane głównie w prawie poklasycznym oraz justyniańskim kontrakty nienazwane stanowią odpowiedź na te potrzeby oraz na kryzys III w. n.e. który wymusił uproszczenie nieraz bardzo skomplikowanych konstrukcji prawa klasycznego</a:t>
            </a:r>
          </a:p>
          <a:p>
            <a:pPr marL="472964" indent="-472964" algn="just">
              <a:lnSpc>
                <a:spcPct val="90000"/>
              </a:lnSpc>
              <a:spcBef>
                <a:spcPts val="800"/>
              </a:spcBef>
              <a:defRPr sz="4000">
                <a:solidFill>
                  <a:srgbClr val="FFFFFF"/>
                </a:solidFill>
              </a:defRPr>
            </a:pPr>
            <a:r>
              <a:t>Możliwość wymiany dóbr i usług bez pośrednictwa pieniądza, zmniejszono formalizm co jednak miało również niekorzystne skutki – np. dotyczące możliwości niespełnienia świadczenia przez jedną ze stron</a:t>
            </a:r>
          </a:p>
        </p:txBody>
      </p:sp>
    </p:spTree>
  </p:cSld>
  <p:clrMapOvr>
    <a:masterClrMapping/>
  </p:clrMapOvr>
  <p:transition xmlns:p14="http://schemas.microsoft.com/office/powerpoint/2010/mai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Shape 834"/>
          <p:cNvSpPr txBox="1">
            <a:spLocks noGrp="1"/>
          </p:cNvSpPr>
          <p:nvPr>
            <p:ph type="title"/>
          </p:nvPr>
        </p:nvSpPr>
        <p:spPr>
          <a:xfrm>
            <a:off x="650238" y="390596"/>
            <a:ext cx="11704324" cy="1625602"/>
          </a:xfrm>
          <a:prstGeom prst="rect">
            <a:avLst/>
          </a:prstGeom>
        </p:spPr>
        <p:txBody>
          <a:bodyPr/>
          <a:lstStyle>
            <a:lvl1pPr defTabSz="1001369">
              <a:defRPr sz="4774">
                <a:solidFill>
                  <a:srgbClr val="FFFFFF"/>
                </a:solidFill>
              </a:defRPr>
            </a:lvl1pPr>
          </a:lstStyle>
          <a:p>
            <a:r>
              <a:t>Prowadzenie cudzych spraw bez zlecenia (negotiorum gestio).</a:t>
            </a:r>
          </a:p>
        </p:txBody>
      </p:sp>
      <p:sp>
        <p:nvSpPr>
          <p:cNvPr id="214" name="Shape 835"/>
          <p:cNvSpPr txBox="1">
            <a:spLocks noGrp="1"/>
          </p:cNvSpPr>
          <p:nvPr>
            <p:ph type="body" idx="1"/>
          </p:nvPr>
        </p:nvSpPr>
        <p:spPr>
          <a:xfrm>
            <a:off x="650238" y="1832071"/>
            <a:ext cx="11704324" cy="7346008"/>
          </a:xfrm>
          <a:prstGeom prst="rect">
            <a:avLst/>
          </a:prstGeom>
        </p:spPr>
        <p:txBody>
          <a:bodyPr/>
          <a:lstStyle/>
          <a:p>
            <a:pPr marL="0" indent="0" algn="just" defTabSz="624230">
              <a:lnSpc>
                <a:spcPct val="90000"/>
              </a:lnSpc>
              <a:spcBef>
                <a:spcPts val="400"/>
              </a:spcBef>
              <a:buSzTx/>
              <a:buFontTx/>
              <a:buNone/>
              <a:defRPr sz="2112">
                <a:solidFill>
                  <a:srgbClr val="FFFFFF"/>
                </a:solidFill>
              </a:defRPr>
            </a:pPr>
            <a:r>
              <a:t>Obowiązki stron. </a:t>
            </a:r>
          </a:p>
          <a:p>
            <a:pPr marL="0" indent="0" algn="just" defTabSz="624230">
              <a:lnSpc>
                <a:spcPct val="90000"/>
              </a:lnSpc>
              <a:spcBef>
                <a:spcPts val="400"/>
              </a:spcBef>
              <a:buSzTx/>
              <a:buFontTx/>
              <a:buNone/>
              <a:defRPr sz="2112">
                <a:solidFill>
                  <a:srgbClr val="FFFFFF"/>
                </a:solidFill>
              </a:defRPr>
            </a:pPr>
            <a:endParaRPr/>
          </a:p>
          <a:p>
            <a:pPr marL="0" indent="0" algn="just" defTabSz="624230">
              <a:lnSpc>
                <a:spcPct val="90000"/>
              </a:lnSpc>
              <a:spcBef>
                <a:spcPts val="400"/>
              </a:spcBef>
              <a:buSzTx/>
              <a:buFontTx/>
              <a:buNone/>
              <a:defRPr sz="2112">
                <a:solidFill>
                  <a:srgbClr val="FFFFFF"/>
                </a:solidFill>
              </a:defRPr>
            </a:pPr>
            <a:r>
              <a:t>Gestor rozpoczętą sprawę powinien doprowadzić do końca (choćby nawet zainteresowany zmarł w czasie załatwiania sprawy -co różniło tą instytucje w sposób znaczący od zlecenia), winien złożyć rozliczenie ze swego działania oraz wydać drugiej stronie wszystkie korzyści związane z prowadzoną sprawą. Powinien </a:t>
            </a:r>
          </a:p>
          <a:p>
            <a:pPr marL="0" indent="0" algn="just" defTabSz="624230">
              <a:lnSpc>
                <a:spcPct val="90000"/>
              </a:lnSpc>
              <a:spcBef>
                <a:spcPts val="400"/>
              </a:spcBef>
              <a:buSzTx/>
              <a:buFontTx/>
              <a:buNone/>
              <a:defRPr sz="2112">
                <a:solidFill>
                  <a:srgbClr val="FFFFFF"/>
                </a:solidFill>
              </a:defRPr>
            </a:pPr>
            <a:r>
              <a:t>także zachować najwyższą staranność (exactissima diligentia) - wyższa nawet niż ta, jaką się zwykło przestrzegać we własnych sprawach.</a:t>
            </a:r>
          </a:p>
          <a:p>
            <a:pPr marL="0" indent="0" algn="just" defTabSz="624230">
              <a:lnSpc>
                <a:spcPct val="90000"/>
              </a:lnSpc>
              <a:spcBef>
                <a:spcPts val="400"/>
              </a:spcBef>
              <a:buSzTx/>
              <a:buFontTx/>
              <a:buNone/>
              <a:defRPr sz="2112">
                <a:solidFill>
                  <a:srgbClr val="FFFFFF"/>
                </a:solidFill>
              </a:defRPr>
            </a:pPr>
            <a:endParaRPr/>
          </a:p>
          <a:p>
            <a:pPr marL="0" indent="0" algn="just" defTabSz="624230">
              <a:lnSpc>
                <a:spcPct val="90000"/>
              </a:lnSpc>
              <a:spcBef>
                <a:spcPts val="400"/>
              </a:spcBef>
              <a:buSzTx/>
              <a:buFontTx/>
              <a:buNone/>
              <a:defRPr sz="2112">
                <a:solidFill>
                  <a:srgbClr val="FFFFFF"/>
                </a:solidFill>
              </a:defRPr>
            </a:pPr>
            <a:r>
              <a:t> Dominus negotii powinien zwrócić gestorowi celowe wydatki oraz zwolnić go ze zobowiązań zaciągniętych wobec osób postronnych. Mógł poddawać działania gestora krytyce.</a:t>
            </a:r>
          </a:p>
          <a:p>
            <a:pPr marL="0" indent="0" algn="just" defTabSz="624230">
              <a:lnSpc>
                <a:spcPct val="90000"/>
              </a:lnSpc>
              <a:spcBef>
                <a:spcPts val="400"/>
              </a:spcBef>
              <a:buSzTx/>
              <a:buFontTx/>
              <a:buNone/>
              <a:defRPr sz="2112">
                <a:solidFill>
                  <a:srgbClr val="FFFFFF"/>
                </a:solidFill>
              </a:defRPr>
            </a:pPr>
            <a:endParaRPr/>
          </a:p>
          <a:p>
            <a:pPr marL="0" indent="0" algn="just" defTabSz="624230">
              <a:lnSpc>
                <a:spcPct val="90000"/>
              </a:lnSpc>
              <a:spcBef>
                <a:spcPts val="400"/>
              </a:spcBef>
              <a:buSzTx/>
              <a:buFontTx/>
              <a:buNone/>
              <a:defRPr sz="2112">
                <a:solidFill>
                  <a:srgbClr val="FFFFFF"/>
                </a:solidFill>
              </a:defRPr>
            </a:pPr>
            <a:r>
              <a:t>Ochrona procesowa. </a:t>
            </a:r>
          </a:p>
          <a:p>
            <a:pPr marL="0" indent="0" algn="just" defTabSz="624230">
              <a:lnSpc>
                <a:spcPct val="90000"/>
              </a:lnSpc>
              <a:spcBef>
                <a:spcPts val="400"/>
              </a:spcBef>
              <a:buSzTx/>
              <a:buFontTx/>
              <a:buNone/>
              <a:defRPr sz="2112">
                <a:solidFill>
                  <a:srgbClr val="FFFFFF"/>
                </a:solidFill>
              </a:defRPr>
            </a:pPr>
            <a:endParaRPr/>
          </a:p>
          <a:p>
            <a:pPr marL="0" indent="0" algn="just" defTabSz="624230">
              <a:lnSpc>
                <a:spcPct val="90000"/>
              </a:lnSpc>
              <a:spcBef>
                <a:spcPts val="400"/>
              </a:spcBef>
              <a:buSzTx/>
              <a:buFontTx/>
              <a:buNone/>
              <a:defRPr sz="2112">
                <a:solidFill>
                  <a:srgbClr val="FFFFFF"/>
                </a:solidFill>
              </a:defRPr>
            </a:pPr>
            <a:r>
              <a:t>Dominus negotii za pomocą actio negotiorum gestorum directa dochodził od gestora rozliczenia, wydania nabytków oraz ewentualnie zwrot odszkodowania ( inaczej niż w zleceniu, zasądzenie nie powodowało infami). </a:t>
            </a:r>
          </a:p>
          <a:p>
            <a:pPr marL="0" indent="0" algn="just" defTabSz="624230">
              <a:lnSpc>
                <a:spcPct val="90000"/>
              </a:lnSpc>
              <a:spcBef>
                <a:spcPts val="400"/>
              </a:spcBef>
              <a:buSzTx/>
              <a:buFontTx/>
              <a:buNone/>
              <a:defRPr sz="2112">
                <a:solidFill>
                  <a:srgbClr val="FFFFFF"/>
                </a:solidFill>
              </a:defRPr>
            </a:pPr>
            <a:endParaRPr/>
          </a:p>
          <a:p>
            <a:pPr marL="0" indent="0" algn="just" defTabSz="624230">
              <a:lnSpc>
                <a:spcPct val="90000"/>
              </a:lnSpc>
              <a:spcBef>
                <a:spcPts val="400"/>
              </a:spcBef>
              <a:buSzTx/>
              <a:buFontTx/>
              <a:buNone/>
              <a:defRPr sz="2112">
                <a:solidFill>
                  <a:srgbClr val="FFFFFF"/>
                </a:solidFill>
              </a:defRPr>
            </a:pPr>
            <a:r>
              <a:t>Gestor miał do dyspozycji actio negotiorum gestorum contraria za pomocą którego dochodził zwrotu należnych wydatków. Actio funeraria stosowano do zwrotu kosztów pogrzebu od spadkobierców zmarłego. Powództwa te były oparte na dobrej wierze.</a:t>
            </a:r>
          </a:p>
        </p:txBody>
      </p:sp>
    </p:spTree>
  </p:cSld>
  <p:clrMapOvr>
    <a:masterClrMapping/>
  </p:clrMapOvr>
  <p:transition xmlns:p14="http://schemas.microsoft.com/office/powerpoint/2010/mai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Shape 834"/>
          <p:cNvSpPr txBox="1">
            <a:spLocks noGrp="1"/>
          </p:cNvSpPr>
          <p:nvPr>
            <p:ph type="title"/>
          </p:nvPr>
        </p:nvSpPr>
        <p:spPr>
          <a:xfrm>
            <a:off x="650238" y="390596"/>
            <a:ext cx="11704324" cy="1625602"/>
          </a:xfrm>
          <a:prstGeom prst="rect">
            <a:avLst/>
          </a:prstGeom>
        </p:spPr>
        <p:txBody>
          <a:bodyPr/>
          <a:lstStyle/>
          <a:p>
            <a:pPr>
              <a:defRPr>
                <a:solidFill>
                  <a:srgbClr val="FFFFFF"/>
                </a:solidFill>
              </a:defRPr>
            </a:pPr>
            <a:r>
              <a:t>Zobowiązania </a:t>
            </a:r>
            <a:r>
              <a:rPr i="1"/>
              <a:t>quasi ex delictu</a:t>
            </a:r>
          </a:p>
        </p:txBody>
      </p:sp>
      <p:sp>
        <p:nvSpPr>
          <p:cNvPr id="217" name="Shape 835"/>
          <p:cNvSpPr txBox="1">
            <a:spLocks noGrp="1"/>
          </p:cNvSpPr>
          <p:nvPr>
            <p:ph type="body" idx="1"/>
          </p:nvPr>
        </p:nvSpPr>
        <p:spPr>
          <a:xfrm>
            <a:off x="650238" y="2275838"/>
            <a:ext cx="11704324" cy="6902241"/>
          </a:xfrm>
          <a:prstGeom prst="rect">
            <a:avLst/>
          </a:prstGeom>
        </p:spPr>
        <p:txBody>
          <a:bodyPr/>
          <a:lstStyle/>
          <a:p>
            <a:pPr>
              <a:lnSpc>
                <a:spcPct val="90000"/>
              </a:lnSpc>
              <a:defRPr>
                <a:solidFill>
                  <a:srgbClr val="FFFFFF"/>
                </a:solidFill>
              </a:defRPr>
            </a:pPr>
            <a:r>
              <a:t>Różne podstawy faktyczne</a:t>
            </a:r>
          </a:p>
          <a:p>
            <a:pPr>
              <a:lnSpc>
                <a:spcPct val="90000"/>
              </a:lnSpc>
              <a:defRPr>
                <a:solidFill>
                  <a:srgbClr val="FFFFFF"/>
                </a:solidFill>
              </a:defRPr>
            </a:pPr>
            <a:r>
              <a:t>Podobieństwo do deliktów oraz aspekt karny</a:t>
            </a:r>
          </a:p>
          <a:p>
            <a:pPr>
              <a:lnSpc>
                <a:spcPct val="90000"/>
              </a:lnSpc>
              <a:defRPr>
                <a:solidFill>
                  <a:srgbClr val="FFFFFF"/>
                </a:solidFill>
              </a:defRPr>
            </a:pPr>
            <a:r>
              <a:t>Grupa zobowiązań wyodrębniona w prawie justyniańskim</a:t>
            </a:r>
          </a:p>
          <a:p>
            <a:pPr>
              <a:lnSpc>
                <a:spcPct val="90000"/>
              </a:lnSpc>
              <a:defRPr>
                <a:solidFill>
                  <a:srgbClr val="FFFFFF"/>
                </a:solidFill>
              </a:defRPr>
            </a:pPr>
            <a:r>
              <a:t>4 przypadki:</a:t>
            </a:r>
          </a:p>
          <a:p>
            <a:pPr marL="845002" lvl="1" indent="-387802">
              <a:lnSpc>
                <a:spcPct val="90000"/>
              </a:lnSpc>
              <a:spcBef>
                <a:spcPts val="800"/>
              </a:spcBef>
              <a:defRPr sz="3800">
                <a:solidFill>
                  <a:srgbClr val="FFFFFF"/>
                </a:solidFill>
              </a:defRPr>
            </a:pPr>
            <a:r>
              <a:t>Odpowiedzialność sędziego</a:t>
            </a:r>
          </a:p>
          <a:p>
            <a:pPr marL="845002" lvl="1" indent="-387802">
              <a:lnSpc>
                <a:spcPct val="90000"/>
              </a:lnSpc>
              <a:spcBef>
                <a:spcPts val="800"/>
              </a:spcBef>
              <a:defRPr sz="3800">
                <a:solidFill>
                  <a:srgbClr val="FFFFFF"/>
                </a:solidFill>
              </a:defRPr>
            </a:pPr>
            <a:r>
              <a:t>Odpowiedzialność przedsiębiorcy za personel</a:t>
            </a:r>
          </a:p>
          <a:p>
            <a:pPr marL="845002" lvl="1" indent="-387802">
              <a:lnSpc>
                <a:spcPct val="90000"/>
              </a:lnSpc>
              <a:spcBef>
                <a:spcPts val="800"/>
              </a:spcBef>
              <a:defRPr sz="3800">
                <a:solidFill>
                  <a:srgbClr val="FFFFFF"/>
                </a:solidFill>
              </a:defRPr>
            </a:pPr>
            <a:r>
              <a:t>Odpowiedzialność za wyrzucenie rzeczy z budynku</a:t>
            </a:r>
          </a:p>
          <a:p>
            <a:pPr marL="845002" lvl="1" indent="-387802">
              <a:lnSpc>
                <a:spcPct val="90000"/>
              </a:lnSpc>
              <a:spcBef>
                <a:spcPts val="800"/>
              </a:spcBef>
              <a:defRPr sz="3800">
                <a:solidFill>
                  <a:srgbClr val="FFFFFF"/>
                </a:solidFill>
              </a:defRPr>
            </a:pPr>
            <a:r>
              <a:t>Odpowiedzialność za bezpieczeństwo ruchu</a:t>
            </a:r>
          </a:p>
        </p:txBody>
      </p:sp>
    </p:spTree>
  </p:cSld>
  <p:clrMapOvr>
    <a:masterClrMapping/>
  </p:clrMapOvr>
  <p:transition xmlns:p14="http://schemas.microsoft.com/office/powerpoint/2010/mai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837"/>
          <p:cNvSpPr txBox="1">
            <a:spLocks noGrp="1"/>
          </p:cNvSpPr>
          <p:nvPr>
            <p:ph type="title"/>
          </p:nvPr>
        </p:nvSpPr>
        <p:spPr>
          <a:xfrm>
            <a:off x="650238" y="390596"/>
            <a:ext cx="11704324" cy="1625602"/>
          </a:xfrm>
          <a:prstGeom prst="rect">
            <a:avLst/>
          </a:prstGeom>
        </p:spPr>
        <p:txBody>
          <a:bodyPr/>
          <a:lstStyle>
            <a:lvl1pPr>
              <a:defRPr>
                <a:solidFill>
                  <a:srgbClr val="FFFFFF"/>
                </a:solidFill>
              </a:defRPr>
            </a:lvl1pPr>
          </a:lstStyle>
          <a:p>
            <a:r>
              <a:t>Odpowiedzialność sędziego</a:t>
            </a:r>
          </a:p>
        </p:txBody>
      </p:sp>
      <p:sp>
        <p:nvSpPr>
          <p:cNvPr id="220" name="Shape 838"/>
          <p:cNvSpPr txBox="1">
            <a:spLocks noGrp="1"/>
          </p:cNvSpPr>
          <p:nvPr>
            <p:ph type="body" idx="1"/>
          </p:nvPr>
        </p:nvSpPr>
        <p:spPr>
          <a:xfrm>
            <a:off x="650238" y="2275838"/>
            <a:ext cx="11704324" cy="6902241"/>
          </a:xfrm>
          <a:prstGeom prst="rect">
            <a:avLst/>
          </a:prstGeom>
        </p:spPr>
        <p:txBody>
          <a:bodyPr/>
          <a:lstStyle/>
          <a:p>
            <a:pPr>
              <a:lnSpc>
                <a:spcPct val="90000"/>
              </a:lnSpc>
              <a:defRPr>
                <a:solidFill>
                  <a:srgbClr val="FFFFFF"/>
                </a:solidFill>
              </a:defRPr>
            </a:pPr>
            <a:r>
              <a:t>„sędzia, który źle prowadzi spór sprowadza go na siebie”</a:t>
            </a:r>
          </a:p>
          <a:p>
            <a:pPr>
              <a:lnSpc>
                <a:spcPct val="90000"/>
              </a:lnSpc>
              <a:defRPr>
                <a:solidFill>
                  <a:srgbClr val="FFFFFF"/>
                </a:solidFill>
              </a:defRPr>
            </a:pPr>
            <a:r>
              <a:t>Kwestia dowodu: szkoda i wina? (imprudentia)</a:t>
            </a:r>
          </a:p>
          <a:p>
            <a:pPr>
              <a:lnSpc>
                <a:spcPct val="90000"/>
              </a:lnSpc>
              <a:defRPr>
                <a:solidFill>
                  <a:srgbClr val="FFFFFF"/>
                </a:solidFill>
              </a:defRPr>
            </a:pPr>
            <a:r>
              <a:t>Obywatelski charakter sądu jako gwarant prawidłowości działania sędziego prywatnego</a:t>
            </a:r>
          </a:p>
          <a:p>
            <a:pPr>
              <a:lnSpc>
                <a:spcPct val="90000"/>
              </a:lnSpc>
              <a:defRPr>
                <a:solidFill>
                  <a:srgbClr val="FFFFFF"/>
                </a:solidFill>
              </a:defRPr>
            </a:pPr>
            <a:r>
              <a:t>Infamujący skutek</a:t>
            </a:r>
          </a:p>
          <a:p>
            <a:pPr>
              <a:lnSpc>
                <a:spcPct val="90000"/>
              </a:lnSpc>
              <a:defRPr>
                <a:solidFill>
                  <a:srgbClr val="FFFFFF"/>
                </a:solidFill>
              </a:defRPr>
            </a:pPr>
            <a:r>
              <a:t>Quasi-delikt jako remedium na brak środka zaskarżenia w procesach legisakcyjnym i formułkowym</a:t>
            </a:r>
          </a:p>
        </p:txBody>
      </p:sp>
    </p:spTree>
  </p:cSld>
  <p:clrMapOvr>
    <a:masterClrMapping/>
  </p:clrMapOvr>
  <p:transition xmlns:p14="http://schemas.microsoft.com/office/powerpoint/2010/mai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Shape 840"/>
          <p:cNvSpPr txBox="1">
            <a:spLocks noGrp="1"/>
          </p:cNvSpPr>
          <p:nvPr>
            <p:ph type="title"/>
          </p:nvPr>
        </p:nvSpPr>
        <p:spPr>
          <a:xfrm>
            <a:off x="650238" y="390596"/>
            <a:ext cx="11704324" cy="1625602"/>
          </a:xfrm>
          <a:prstGeom prst="rect">
            <a:avLst/>
          </a:prstGeom>
        </p:spPr>
        <p:txBody>
          <a:bodyPr/>
          <a:lstStyle/>
          <a:p>
            <a:pPr defTabSz="988363">
              <a:defRPr sz="4000">
                <a:solidFill>
                  <a:srgbClr val="FFFFFF"/>
                </a:solidFill>
              </a:defRPr>
            </a:pPr>
            <a:r>
              <a:t>Odpowiedzialność </a:t>
            </a:r>
            <a:br/>
            <a:r>
              <a:t>za wyrzucenie/ wylanie oraz bezpieczeństwo w ruchu</a:t>
            </a:r>
          </a:p>
        </p:txBody>
      </p:sp>
      <p:sp>
        <p:nvSpPr>
          <p:cNvPr id="223" name="Shape 841"/>
          <p:cNvSpPr txBox="1">
            <a:spLocks noGrp="1"/>
          </p:cNvSpPr>
          <p:nvPr>
            <p:ph type="body" idx="1"/>
          </p:nvPr>
        </p:nvSpPr>
        <p:spPr>
          <a:xfrm>
            <a:off x="664950" y="3316673"/>
            <a:ext cx="11704323" cy="6436929"/>
          </a:xfrm>
          <a:prstGeom prst="rect">
            <a:avLst/>
          </a:prstGeom>
        </p:spPr>
        <p:txBody>
          <a:bodyPr/>
          <a:lstStyle/>
          <a:p>
            <a:pPr>
              <a:defRPr>
                <a:solidFill>
                  <a:srgbClr val="FFFFFF"/>
                </a:solidFill>
              </a:defRPr>
            </a:pPr>
            <a:r>
              <a:t>Podobieństwo zobowiązań</a:t>
            </a:r>
          </a:p>
          <a:p>
            <a:pPr>
              <a:defRPr>
                <a:solidFill>
                  <a:srgbClr val="FFFFFF"/>
                </a:solidFill>
              </a:defRPr>
            </a:pPr>
            <a:r>
              <a:t>Skargi popularne </a:t>
            </a:r>
          </a:p>
          <a:p>
            <a:pPr>
              <a:defRPr>
                <a:solidFill>
                  <a:srgbClr val="FFFFFF"/>
                </a:solidFill>
              </a:defRPr>
            </a:pPr>
            <a:r>
              <a:t>Wysokość odszkodowań</a:t>
            </a:r>
          </a:p>
          <a:p>
            <a:pPr>
              <a:defRPr>
                <a:solidFill>
                  <a:srgbClr val="FFFFFF"/>
                </a:solidFill>
              </a:defRPr>
            </a:pPr>
            <a:r>
              <a:t>Quasi-delikty jako odpowiedź na problemy poszukiwania sprawcy szkody (domniemanie odpowiedzialności)</a:t>
            </a:r>
          </a:p>
        </p:txBody>
      </p:sp>
    </p:spTree>
  </p:cSld>
  <p:clrMapOvr>
    <a:masterClrMapping/>
  </p:clrMapOvr>
  <p:transition xmlns:p14="http://schemas.microsoft.com/office/powerpoint/2010/mai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Shape 841"/>
          <p:cNvSpPr txBox="1">
            <a:spLocks noGrp="1"/>
          </p:cNvSpPr>
          <p:nvPr>
            <p:ph type="body" idx="1"/>
          </p:nvPr>
        </p:nvSpPr>
        <p:spPr>
          <a:xfrm>
            <a:off x="664950" y="282820"/>
            <a:ext cx="11704323" cy="9470782"/>
          </a:xfrm>
          <a:prstGeom prst="rect">
            <a:avLst/>
          </a:prstGeom>
        </p:spPr>
        <p:txBody>
          <a:bodyPr/>
          <a:lstStyle/>
          <a:p>
            <a:pPr marL="297036" indent="-297036" algn="just" defTabSz="819302">
              <a:spcBef>
                <a:spcPts val="500"/>
              </a:spcBef>
              <a:defRPr sz="2772">
                <a:solidFill>
                  <a:srgbClr val="FFFFFF"/>
                </a:solidFill>
              </a:defRPr>
            </a:pPr>
            <a:r>
              <a:t>Wyrzucenie lub wylanie z budynku (deiectum vel effusum). 	Szkoda wyrządzona wyrzuceniem albo wylaniem czegoś przez okno stanowiła podstawę do odpowiedzialności z lex Aquilia ( odpowiedzialność była surowsza, a ofiarami mogły być tylko osoby wolne). W warunkach miejskich, w otoczeniu wielopiętrowych budynków, trudno było ustalić sprawcę szkody. Dlatego też pretorzy udzielali actio de deiectis vel effusis przeciw osobie zajmującej pomieszczenie (habitator), z którego działał sprawca, bez względu na to, kto nim był. Przy szkodzie materialnej zasądzenie opiewało na duplum wyrządzonej szkody. Jeżeli nastąpiła śmierć człowieka wolnego, każdy obywatel mógł wystąpić o wysoką karę prywatną (50 000 sesterców). Było to powództwo popularne, ale w prakty dopuszczano do niego osoby najbliższe zmarłego. W przypadkach zranienia człowieka wolnego sam poszkodowany mógł dochodzić tego, co sędzia uzna za słuszne.</a:t>
            </a:r>
          </a:p>
          <a:p>
            <a:pPr marL="297036" indent="-297036" algn="just" defTabSz="819302">
              <a:spcBef>
                <a:spcPts val="500"/>
              </a:spcBef>
              <a:defRPr sz="2772">
                <a:solidFill>
                  <a:srgbClr val="FFFFFF"/>
                </a:solidFill>
              </a:defRPr>
            </a:pPr>
            <a:endParaRPr/>
          </a:p>
          <a:p>
            <a:pPr marL="297036" indent="-297036" algn="just" defTabSz="819302">
              <a:spcBef>
                <a:spcPts val="500"/>
              </a:spcBef>
              <a:defRPr sz="2772">
                <a:solidFill>
                  <a:srgbClr val="FFFFFF"/>
                </a:solidFill>
              </a:defRPr>
            </a:pPr>
            <a:r>
              <a:t>Zagrożenie bezpieczeństwa ruchu (postium aut suspensum). Spowodowane zagrożenie bezpieczeństwa na drogach publicznych przez wystawienie lub zawieszenie czegoś na budynku pociągało za sobą odpowiedzialność sprawcy w kwocie 10 000 sesterców. W związku z tym pretorzy udzielali actio de positio aut suspenso. Powodem mógł być tutaj jakikolwiek obywatel (actio popularis). Odpowiedzialność sprawcy powstawała już przez samo stworzenie zagrożenia.</a:t>
            </a:r>
          </a:p>
        </p:txBody>
      </p:sp>
    </p:spTree>
  </p:cSld>
  <p:clrMapOvr>
    <a:masterClrMapping/>
  </p:clrMapOvr>
  <p:transition xmlns:p14="http://schemas.microsoft.com/office/powerpoint/2010/mai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843"/>
          <p:cNvSpPr txBox="1">
            <a:spLocks noGrp="1"/>
          </p:cNvSpPr>
          <p:nvPr>
            <p:ph type="title"/>
          </p:nvPr>
        </p:nvSpPr>
        <p:spPr>
          <a:xfrm>
            <a:off x="650238" y="390596"/>
            <a:ext cx="11704324" cy="1625602"/>
          </a:xfrm>
          <a:prstGeom prst="rect">
            <a:avLst/>
          </a:prstGeom>
        </p:spPr>
        <p:txBody>
          <a:bodyPr/>
          <a:lstStyle/>
          <a:p>
            <a:pPr defTabSz="1131416">
              <a:defRPr sz="4600">
                <a:solidFill>
                  <a:srgbClr val="FFFFFF"/>
                </a:solidFill>
              </a:defRPr>
            </a:pPr>
            <a:r>
              <a:t>Odpowiedzialność przedsiębiorcy </a:t>
            </a:r>
            <a:br/>
            <a:r>
              <a:t>za personel</a:t>
            </a:r>
          </a:p>
        </p:txBody>
      </p:sp>
      <p:sp>
        <p:nvSpPr>
          <p:cNvPr id="228" name="Shape 844"/>
          <p:cNvSpPr txBox="1">
            <a:spLocks noGrp="1"/>
          </p:cNvSpPr>
          <p:nvPr>
            <p:ph type="body" idx="1"/>
          </p:nvPr>
        </p:nvSpPr>
        <p:spPr>
          <a:xfrm>
            <a:off x="664950" y="2623748"/>
            <a:ext cx="11704323" cy="6436928"/>
          </a:xfrm>
          <a:prstGeom prst="rect">
            <a:avLst/>
          </a:prstGeom>
        </p:spPr>
        <p:txBody>
          <a:bodyPr/>
          <a:lstStyle/>
          <a:p>
            <a:pPr>
              <a:defRPr>
                <a:solidFill>
                  <a:srgbClr val="FFFFFF"/>
                </a:solidFill>
              </a:defRPr>
            </a:pPr>
            <a:r>
              <a:t>Odpowiedzialność suplementowała odpowiedzialność z tytułu custodii</a:t>
            </a:r>
          </a:p>
          <a:p>
            <a:pPr>
              <a:defRPr>
                <a:solidFill>
                  <a:srgbClr val="FFFFFF"/>
                </a:solidFill>
              </a:defRPr>
            </a:pPr>
            <a:r>
              <a:t>Penalny aspekt odpowiedzialności: dwukrotna wartość szkody jako wynik przyjęcia konstrukcji </a:t>
            </a:r>
            <a:r>
              <a:rPr i="1"/>
              <a:t>culpa in eligendo </a:t>
            </a:r>
          </a:p>
        </p:txBody>
      </p:sp>
    </p:spTree>
  </p:cSld>
  <p:clrMapOvr>
    <a:masterClrMapping/>
  </p:clrMapOvr>
  <p:transition xmlns:p14="http://schemas.microsoft.com/office/powerpoint/2010/mai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Shape 846"/>
          <p:cNvSpPr txBox="1">
            <a:spLocks noGrp="1"/>
          </p:cNvSpPr>
          <p:nvPr>
            <p:ph type="title"/>
          </p:nvPr>
        </p:nvSpPr>
        <p:spPr>
          <a:xfrm>
            <a:off x="650238" y="390596"/>
            <a:ext cx="11704324" cy="1625602"/>
          </a:xfrm>
          <a:prstGeom prst="rect">
            <a:avLst/>
          </a:prstGeom>
        </p:spPr>
        <p:txBody>
          <a:bodyPr/>
          <a:lstStyle>
            <a:lvl1pPr defTabSz="1131416">
              <a:defRPr sz="4600">
                <a:solidFill>
                  <a:srgbClr val="FFFFFF"/>
                </a:solidFill>
              </a:defRPr>
            </a:lvl1pPr>
          </a:lstStyle>
          <a:p>
            <a:r>
              <a:t>Odpowiedzialność za zobowiązania osób alieni iuris</a:t>
            </a:r>
          </a:p>
        </p:txBody>
      </p:sp>
      <p:sp>
        <p:nvSpPr>
          <p:cNvPr id="231" name="Shape 847"/>
          <p:cNvSpPr txBox="1">
            <a:spLocks noGrp="1"/>
          </p:cNvSpPr>
          <p:nvPr>
            <p:ph type="body" idx="1"/>
          </p:nvPr>
        </p:nvSpPr>
        <p:spPr>
          <a:xfrm>
            <a:off x="650238" y="2275839"/>
            <a:ext cx="11704324" cy="6436928"/>
          </a:xfrm>
          <a:prstGeom prst="rect">
            <a:avLst/>
          </a:prstGeom>
        </p:spPr>
        <p:txBody>
          <a:bodyPr/>
          <a:lstStyle/>
          <a:p>
            <a:pPr marL="476962" indent="-476962" defTabSz="1274469">
              <a:defRPr>
                <a:solidFill>
                  <a:srgbClr val="FFFFFF"/>
                </a:solidFill>
              </a:defRPr>
            </a:pPr>
            <a:r>
              <a:t>2 formy odpowiedzialności:</a:t>
            </a:r>
          </a:p>
          <a:p>
            <a:pPr marL="477926" indent="-477926" defTabSz="1274469">
              <a:buSzTx/>
              <a:buNone/>
              <a:defRPr>
                <a:solidFill>
                  <a:srgbClr val="FFFFFF"/>
                </a:solidFill>
              </a:defRPr>
            </a:pPr>
            <a:r>
              <a:t>	</a:t>
            </a:r>
            <a:r>
              <a:rPr sz="3800"/>
              <a:t>odpowiedzialność kontraktowa : </a:t>
            </a:r>
            <a:r>
              <a:rPr sz="3800" i="1"/>
              <a:t>actiones adiecticiae qualitatis</a:t>
            </a:r>
          </a:p>
          <a:p>
            <a:pPr marL="477926" indent="-477926" defTabSz="1274469">
              <a:spcBef>
                <a:spcPts val="800"/>
              </a:spcBef>
              <a:buSzTx/>
              <a:buNone/>
              <a:defRPr sz="3800" i="1">
                <a:solidFill>
                  <a:srgbClr val="FFFFFF"/>
                </a:solidFill>
              </a:defRPr>
            </a:pPr>
            <a:r>
              <a:t>	</a:t>
            </a:r>
            <a:r>
              <a:rPr i="0"/>
              <a:t>odpowiedzialność deliktowa : odpowiedzialność noksalna</a:t>
            </a:r>
          </a:p>
          <a:p>
            <a:pPr marL="456055" indent="-456055" defTabSz="1274469">
              <a:spcBef>
                <a:spcPts val="800"/>
              </a:spcBef>
              <a:defRPr sz="3800">
                <a:solidFill>
                  <a:srgbClr val="FFFFFF"/>
                </a:solidFill>
              </a:defRPr>
            </a:pPr>
            <a:r>
              <a:t>Odpowiedzialność pana/zwierzchnika familijnego jako odpowiedź na potrzeby obrotu handlowego</a:t>
            </a:r>
          </a:p>
          <a:p>
            <a:pPr marL="456055" indent="-456055" defTabSz="1274469">
              <a:spcBef>
                <a:spcPts val="800"/>
              </a:spcBef>
              <a:defRPr sz="3800">
                <a:solidFill>
                  <a:srgbClr val="FFFFFF"/>
                </a:solidFill>
              </a:defRPr>
            </a:pPr>
            <a:r>
              <a:t>Najpowszechniejsze typy zobowiązań: zobowiązania synów alieni iuris oraz niewolników</a:t>
            </a:r>
          </a:p>
        </p:txBody>
      </p:sp>
    </p:spTree>
  </p:cSld>
  <p:clrMapOvr>
    <a:masterClrMapping/>
  </p:clrMapOvr>
  <p:transition xmlns:p14="http://schemas.microsoft.com/office/powerpoint/2010/mai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Shape 849"/>
          <p:cNvSpPr txBox="1">
            <a:spLocks noGrp="1"/>
          </p:cNvSpPr>
          <p:nvPr>
            <p:ph type="body" idx="1"/>
          </p:nvPr>
        </p:nvSpPr>
        <p:spPr>
          <a:xfrm>
            <a:off x="650238" y="575519"/>
            <a:ext cx="11704324" cy="8602562"/>
          </a:xfrm>
          <a:prstGeom prst="rect">
            <a:avLst/>
          </a:prstGeom>
        </p:spPr>
        <p:txBody>
          <a:bodyPr/>
          <a:lstStyle/>
          <a:p>
            <a:pPr>
              <a:defRPr>
                <a:solidFill>
                  <a:srgbClr val="FFFFFF"/>
                </a:solidFill>
              </a:defRPr>
            </a:pPr>
            <a:r>
              <a:t>Actio de peculio (ograniczona odpowiedzialność, prawo dedukcji)</a:t>
            </a:r>
          </a:p>
          <a:p>
            <a:pPr>
              <a:defRPr>
                <a:solidFill>
                  <a:srgbClr val="FFFFFF"/>
                </a:solidFill>
              </a:defRPr>
            </a:pPr>
            <a:r>
              <a:t>Actio de in rem verso (kwestia korzyści)</a:t>
            </a:r>
          </a:p>
          <a:p>
            <a:pPr>
              <a:defRPr>
                <a:solidFill>
                  <a:srgbClr val="FFFFFF"/>
                </a:solidFill>
              </a:defRPr>
            </a:pPr>
            <a:r>
              <a:t>Actio tributoria (reakcja na przeprowadzenie dedukcji w przypadku peculium handlowego)</a:t>
            </a:r>
          </a:p>
          <a:p>
            <a:pPr>
              <a:defRPr>
                <a:solidFill>
                  <a:srgbClr val="FFFFFF"/>
                </a:solidFill>
              </a:defRPr>
            </a:pPr>
            <a:r>
              <a:t>Actio quod issu (upoważnienie)</a:t>
            </a:r>
          </a:p>
          <a:p>
            <a:pPr>
              <a:defRPr>
                <a:solidFill>
                  <a:srgbClr val="FFFFFF"/>
                </a:solidFill>
              </a:defRPr>
            </a:pPr>
            <a:r>
              <a:t>Actio exercitoria (</a:t>
            </a:r>
            <a:r>
              <a:rPr i="1"/>
              <a:t>protoagencja) </a:t>
            </a:r>
          </a:p>
          <a:p>
            <a:pPr>
              <a:defRPr>
                <a:solidFill>
                  <a:srgbClr val="FFFFFF"/>
                </a:solidFill>
              </a:defRPr>
            </a:pPr>
            <a:r>
              <a:t>Actio institoria (przedsiębiorstwo handlowe prowadzone przez agenta)</a:t>
            </a:r>
          </a:p>
        </p:txBody>
      </p:sp>
    </p:spTree>
  </p:cSld>
  <p:clrMapOvr>
    <a:masterClrMapping/>
  </p:clrMapOvr>
  <p:transition xmlns:p14="http://schemas.microsoft.com/office/powerpoint/2010/mai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736"/>
          <p:cNvSpPr txBox="1">
            <a:spLocks noGrp="1"/>
          </p:cNvSpPr>
          <p:nvPr>
            <p:ph type="title"/>
          </p:nvPr>
        </p:nvSpPr>
        <p:spPr>
          <a:xfrm>
            <a:off x="664950" y="-3"/>
            <a:ext cx="11704323" cy="1189996"/>
          </a:xfrm>
          <a:prstGeom prst="rect">
            <a:avLst/>
          </a:prstGeom>
        </p:spPr>
        <p:txBody>
          <a:bodyPr/>
          <a:lstStyle>
            <a:lvl1pPr>
              <a:defRPr>
                <a:solidFill>
                  <a:srgbClr val="FFFFFF"/>
                </a:solidFill>
              </a:defRPr>
            </a:lvl1pPr>
          </a:lstStyle>
          <a:p>
            <a:r>
              <a:t>Delikty – co już wiemy?</a:t>
            </a:r>
          </a:p>
        </p:txBody>
      </p:sp>
      <p:sp>
        <p:nvSpPr>
          <p:cNvPr id="236" name="Shape 737"/>
          <p:cNvSpPr txBox="1">
            <a:spLocks noGrp="1"/>
          </p:cNvSpPr>
          <p:nvPr>
            <p:ph type="body" idx="1"/>
          </p:nvPr>
        </p:nvSpPr>
        <p:spPr>
          <a:xfrm>
            <a:off x="650238" y="1189988"/>
            <a:ext cx="11704324" cy="8090504"/>
          </a:xfrm>
          <a:prstGeom prst="rect">
            <a:avLst/>
          </a:prstGeom>
        </p:spPr>
        <p:txBody>
          <a:bodyPr/>
          <a:lstStyle/>
          <a:p>
            <a:pPr marL="482600" indent="-482600" algn="just">
              <a:lnSpc>
                <a:spcPct val="80000"/>
              </a:lnSpc>
              <a:spcBef>
                <a:spcPts val="800"/>
              </a:spcBef>
              <a:defRPr sz="3800">
                <a:solidFill>
                  <a:srgbClr val="FFFFFF"/>
                </a:solidFill>
              </a:defRPr>
            </a:pPr>
            <a:r>
              <a:t>Najstarszy rodzaj zobowiązań (ewolucja modelu odpowiedzialności odszkodowawczej od zemsty osobistej do formy zobowiązania </a:t>
            </a:r>
          </a:p>
          <a:p>
            <a:pPr marL="482600" indent="-482600" algn="just">
              <a:lnSpc>
                <a:spcPct val="80000"/>
              </a:lnSpc>
              <a:spcBef>
                <a:spcPts val="800"/>
              </a:spcBef>
              <a:defRPr sz="3800">
                <a:solidFill>
                  <a:srgbClr val="FFFFFF"/>
                </a:solidFill>
              </a:defRPr>
            </a:pPr>
            <a:r>
              <a:t>Szkoda jako źródło delikty w opozycji do szkody jako czynnika modyfikującego pierwotną treść zobowiązania</a:t>
            </a:r>
          </a:p>
          <a:p>
            <a:pPr marL="482600" indent="-482600" algn="just">
              <a:lnSpc>
                <a:spcPct val="80000"/>
              </a:lnSpc>
              <a:spcBef>
                <a:spcPts val="800"/>
              </a:spcBef>
              <a:defRPr sz="3800">
                <a:solidFill>
                  <a:srgbClr val="FFFFFF"/>
                </a:solidFill>
              </a:defRPr>
            </a:pPr>
            <a:r>
              <a:t>Podział na przestępstwa prawa prywatnego i prawa publicznego – słabość państwa czy kryterium dobra prawnie chronionego? </a:t>
            </a:r>
          </a:p>
          <a:p>
            <a:pPr marL="482600" indent="-482600" algn="just">
              <a:lnSpc>
                <a:spcPct val="80000"/>
              </a:lnSpc>
              <a:spcBef>
                <a:spcPts val="800"/>
              </a:spcBef>
              <a:defRPr sz="3800">
                <a:solidFill>
                  <a:srgbClr val="FFFFFF"/>
                </a:solidFill>
              </a:defRPr>
            </a:pPr>
            <a:r>
              <a:t>Od samego początku odpowiedzialność deliktowa miała charakter odpowiedzialności indywidualnej (co odróżniało ją od bardziej archaicznej, choć występującej także w epokach późniejszych, odpowiedzialności zbiorowej)</a:t>
            </a:r>
          </a:p>
          <a:p>
            <a:pPr marL="482600" indent="-482600" algn="just">
              <a:lnSpc>
                <a:spcPct val="80000"/>
              </a:lnSpc>
              <a:spcBef>
                <a:spcPts val="800"/>
              </a:spcBef>
              <a:defRPr sz="3800">
                <a:solidFill>
                  <a:srgbClr val="FFFFFF"/>
                </a:solidFill>
              </a:defRPr>
            </a:pPr>
            <a:r>
              <a:t>Rola deliktów: ochrona istniejącego stanu majątkowego oraz ochrona osoby</a:t>
            </a:r>
          </a:p>
        </p:txBody>
      </p:sp>
    </p:spTree>
  </p:cSld>
  <p:clrMapOvr>
    <a:masterClrMapping/>
  </p:clrMapOvr>
  <p:transition xmlns:p14="http://schemas.microsoft.com/office/powerpoint/2010/mai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Shape 739"/>
          <p:cNvSpPr txBox="1">
            <a:spLocks noGrp="1"/>
          </p:cNvSpPr>
          <p:nvPr>
            <p:ph type="title"/>
          </p:nvPr>
        </p:nvSpPr>
        <p:spPr>
          <a:xfrm>
            <a:off x="650238" y="390596"/>
            <a:ext cx="11704324" cy="1625602"/>
          </a:xfrm>
          <a:prstGeom prst="rect">
            <a:avLst/>
          </a:prstGeom>
        </p:spPr>
        <p:txBody>
          <a:bodyPr/>
          <a:lstStyle>
            <a:lvl1pPr defTabSz="1222450">
              <a:defRPr sz="5000">
                <a:solidFill>
                  <a:srgbClr val="FFFFFF"/>
                </a:solidFill>
              </a:defRPr>
            </a:lvl1pPr>
          </a:lstStyle>
          <a:p>
            <a:r>
              <a:t>Etapy rozwoju deliktów w prawie rzymskim</a:t>
            </a:r>
          </a:p>
        </p:txBody>
      </p:sp>
      <p:sp>
        <p:nvSpPr>
          <p:cNvPr id="239" name="Shape 740"/>
          <p:cNvSpPr txBox="1">
            <a:spLocks noGrp="1"/>
          </p:cNvSpPr>
          <p:nvPr>
            <p:ph type="body" idx="1"/>
          </p:nvPr>
        </p:nvSpPr>
        <p:spPr>
          <a:xfrm>
            <a:off x="460126" y="2009278"/>
            <a:ext cx="12186960" cy="7373626"/>
          </a:xfrm>
          <a:prstGeom prst="rect">
            <a:avLst/>
          </a:prstGeom>
        </p:spPr>
        <p:txBody>
          <a:bodyPr/>
          <a:lstStyle/>
          <a:p>
            <a:pPr marL="487680" indent="-487680" algn="just">
              <a:lnSpc>
                <a:spcPct val="80000"/>
              </a:lnSpc>
              <a:spcBef>
                <a:spcPts val="800"/>
              </a:spcBef>
              <a:buSzTx/>
              <a:buNone/>
              <a:defRPr sz="4000">
                <a:solidFill>
                  <a:srgbClr val="FFFFFF"/>
                </a:solidFill>
              </a:defRPr>
            </a:pPr>
            <a:r>
              <a:t>I Etap zemsty prywatnej (znaczenie prawne w formie decyzji społeczności kiedy zemsta jest słuszna - &gt; stworzenie prawa odwetu)</a:t>
            </a:r>
          </a:p>
          <a:p>
            <a:pPr marL="487680" indent="-487680" algn="just">
              <a:lnSpc>
                <a:spcPct val="80000"/>
              </a:lnSpc>
              <a:spcBef>
                <a:spcPts val="800"/>
              </a:spcBef>
              <a:buSzTx/>
              <a:buNone/>
              <a:defRPr sz="4000">
                <a:solidFill>
                  <a:srgbClr val="FFFFFF"/>
                </a:solidFill>
              </a:defRPr>
            </a:pPr>
            <a:r>
              <a:t>II Etap „układu” –uregulowanie możliwości zawarcia dobrowolnego układu między sprawcą a pokrzywdzonym o zadośćuczynienie pieniężne</a:t>
            </a:r>
          </a:p>
          <a:p>
            <a:pPr marL="487680" indent="-487680" algn="just">
              <a:lnSpc>
                <a:spcPct val="80000"/>
              </a:lnSpc>
              <a:spcBef>
                <a:spcPts val="800"/>
              </a:spcBef>
              <a:buSzTx/>
              <a:buNone/>
              <a:defRPr sz="4000">
                <a:solidFill>
                  <a:srgbClr val="FFFFFF"/>
                </a:solidFill>
              </a:defRPr>
            </a:pPr>
            <a:r>
              <a:t>III Etap układu legalnego – ingerencja państwa, zakaz użycia siły – regulacja zawarcia układu (wysokość oraz przesłanki) w przepisach obowiązującego prawa</a:t>
            </a:r>
          </a:p>
          <a:p>
            <a:pPr marL="487680" indent="-487680" algn="just">
              <a:lnSpc>
                <a:spcPct val="80000"/>
              </a:lnSpc>
              <a:spcBef>
                <a:spcPts val="800"/>
              </a:spcBef>
              <a:buSzTx/>
              <a:buNone/>
              <a:defRPr sz="4000">
                <a:solidFill>
                  <a:srgbClr val="FFFFFF"/>
                </a:solidFill>
              </a:defRPr>
            </a:pPr>
            <a:r>
              <a:t>IV Etap „inkwizycyjny” – ściganie przez państwo za czynny będące deliktami ), „kryminalizacja” deliktów</a:t>
            </a:r>
          </a:p>
        </p:txBody>
      </p:sp>
    </p:spTree>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711"/>
          <p:cNvSpPr txBox="1">
            <a:spLocks noGrp="1"/>
          </p:cNvSpPr>
          <p:nvPr>
            <p:ph type="body" idx="1"/>
          </p:nvPr>
        </p:nvSpPr>
        <p:spPr>
          <a:xfrm>
            <a:off x="650238" y="677928"/>
            <a:ext cx="11704324" cy="8704979"/>
          </a:xfrm>
          <a:prstGeom prst="rect">
            <a:avLst/>
          </a:prstGeom>
        </p:spPr>
        <p:txBody>
          <a:bodyPr/>
          <a:lstStyle/>
          <a:p>
            <a:pPr marL="351129" indent="-351129" algn="just" defTabSz="936345">
              <a:lnSpc>
                <a:spcPct val="80000"/>
              </a:lnSpc>
              <a:spcBef>
                <a:spcPts val="500"/>
              </a:spcBef>
              <a:buSzTx/>
              <a:buNone/>
              <a:defRPr sz="2880">
                <a:solidFill>
                  <a:srgbClr val="FFFFFF"/>
                </a:solidFill>
              </a:defRPr>
            </a:pPr>
            <a:r>
              <a:t>Kontrakty te nazywano czasami kontraktami rzeczowymi nienazwanymi – dla ich ważności wymagano:</a:t>
            </a:r>
          </a:p>
          <a:p>
            <a:pPr marL="567558" indent="-567558" algn="just" defTabSz="936345">
              <a:lnSpc>
                <a:spcPct val="80000"/>
              </a:lnSpc>
              <a:spcBef>
                <a:spcPts val="500"/>
              </a:spcBef>
              <a:buFontTx/>
              <a:buAutoNum type="romanUcPeriod"/>
              <a:defRPr sz="2880">
                <a:solidFill>
                  <a:srgbClr val="FFFFFF"/>
                </a:solidFill>
              </a:defRPr>
            </a:pPr>
            <a:r>
              <a:t>Zawarcia umowy co do wzajemnych świadczeń (causa umowy)</a:t>
            </a:r>
          </a:p>
          <a:p>
            <a:pPr marL="567558" indent="-567558" algn="just" defTabSz="936345">
              <a:lnSpc>
                <a:spcPct val="80000"/>
              </a:lnSpc>
              <a:spcBef>
                <a:spcPts val="500"/>
              </a:spcBef>
              <a:buFontTx/>
              <a:buAutoNum type="romanUcPeriod"/>
              <a:defRPr sz="2880">
                <a:solidFill>
                  <a:srgbClr val="FFFFFF"/>
                </a:solidFill>
              </a:defRPr>
            </a:pPr>
            <a:r>
              <a:t>Wykonanie tej umowy przynajmniej przez jedną ze stron</a:t>
            </a:r>
          </a:p>
          <a:p>
            <a:pPr marL="585216" indent="-585216" algn="just" defTabSz="936345">
              <a:lnSpc>
                <a:spcPct val="80000"/>
              </a:lnSpc>
              <a:spcBef>
                <a:spcPts val="500"/>
              </a:spcBef>
              <a:buSzTx/>
              <a:buNone/>
              <a:defRPr sz="2880">
                <a:solidFill>
                  <a:srgbClr val="FFFFFF"/>
                </a:solidFill>
              </a:defRPr>
            </a:pPr>
            <a:r>
              <a:t>Te prosty schemat w przypadku niespełnienia świadczenia przez drugą ze stron początkowo umożliwiał jedynie dochodzenie zwrotu własnego świadczenia, z czasem zaś na podstawie actio praescriptis verbis także żądanie zasądzenie odszkodowania z tytułu niewykonania umowy </a:t>
            </a:r>
          </a:p>
          <a:p>
            <a:pPr marL="585216" indent="-585216" algn="just" defTabSz="936345">
              <a:lnSpc>
                <a:spcPct val="80000"/>
              </a:lnSpc>
              <a:spcBef>
                <a:spcPts val="500"/>
              </a:spcBef>
              <a:buSzTx/>
              <a:buNone/>
              <a:defRPr sz="2880">
                <a:solidFill>
                  <a:srgbClr val="FFFFFF"/>
                </a:solidFill>
              </a:defRPr>
            </a:pPr>
            <a:r>
              <a:t>Charakterystyczne dla kontraktów nienazwanych było to, że z reguły wierzyciel posiadał prawo wyboru pomiędzy żądaniem dopełnienia umowy a żądanie zwrotu własnego świadczenia.</a:t>
            </a:r>
          </a:p>
          <a:p>
            <a:pPr marL="585216" indent="-585216" algn="just" defTabSz="936345">
              <a:lnSpc>
                <a:spcPct val="80000"/>
              </a:lnSpc>
              <a:spcBef>
                <a:spcPts val="500"/>
              </a:spcBef>
              <a:buSzTx/>
              <a:buNone/>
              <a:defRPr sz="2880">
                <a:solidFill>
                  <a:srgbClr val="FFFFFF"/>
                </a:solidFill>
              </a:defRPr>
            </a:pPr>
            <a:endParaRPr/>
          </a:p>
          <a:p>
            <a:pPr marL="585216" indent="-585216" algn="just" defTabSz="936345">
              <a:lnSpc>
                <a:spcPct val="80000"/>
              </a:lnSpc>
              <a:spcBef>
                <a:spcPts val="500"/>
              </a:spcBef>
              <a:buSzTx/>
              <a:buNone/>
              <a:defRPr sz="2880">
                <a:solidFill>
                  <a:srgbClr val="FFFFFF"/>
                </a:solidFill>
              </a:defRPr>
            </a:pPr>
            <a:r>
              <a:t>Kontrakty nienazwane rozszerzyły (potrzebną dla gospodarki okresu dominatu) możliwość prawnego uregulowania wymiany dóbr i usług bez pośrednictwa pieniądza. </a:t>
            </a:r>
          </a:p>
          <a:p>
            <a:pPr marL="585216" indent="-585216" algn="just" defTabSz="936345">
              <a:lnSpc>
                <a:spcPct val="80000"/>
              </a:lnSpc>
              <a:spcBef>
                <a:spcPts val="500"/>
              </a:spcBef>
              <a:buSzTx/>
              <a:buNone/>
              <a:defRPr sz="2880">
                <a:solidFill>
                  <a:srgbClr val="FFFFFF"/>
                </a:solidFill>
              </a:defRPr>
            </a:pPr>
            <a:endParaRPr/>
          </a:p>
          <a:p>
            <a:pPr marL="585216" indent="-585216" algn="just" defTabSz="936345">
              <a:lnSpc>
                <a:spcPct val="80000"/>
              </a:lnSpc>
              <a:spcBef>
                <a:spcPts val="500"/>
              </a:spcBef>
              <a:buSzTx/>
              <a:buNone/>
              <a:defRPr sz="2880">
                <a:solidFill>
                  <a:srgbClr val="FFFFFF"/>
                </a:solidFill>
              </a:defRPr>
            </a:pPr>
            <a:r>
              <a:t>Oparto ją na ogólnej zasadzie, mówiącej, że każda dowolna umowa poparta jednostronnym spełnieniem świadczenia, powoduje powstanie zaskarżalnego zobowiązania. Ograniczono też surowość dawnego prawa obligacyjnego - obowiązek spełnienia świadczenia wzajemnego często zamieniając na możliwość zwrotu świadczenia otrzymanego. Kontrakty nienazwane były kolejnym krokiem w kierunku zasady swobody umów.</a:t>
            </a:r>
          </a:p>
        </p:txBody>
      </p:sp>
    </p:spTree>
  </p:cSld>
  <p:clrMapOvr>
    <a:masterClrMapping/>
  </p:clrMapOvr>
  <p:transition xmlns:p14="http://schemas.microsoft.com/office/powerpoint/2010/mai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Shape 742"/>
          <p:cNvSpPr txBox="1">
            <a:spLocks noGrp="1"/>
          </p:cNvSpPr>
          <p:nvPr>
            <p:ph type="title"/>
          </p:nvPr>
        </p:nvSpPr>
        <p:spPr>
          <a:xfrm>
            <a:off x="767361" y="-3"/>
            <a:ext cx="11704323" cy="1087585"/>
          </a:xfrm>
          <a:prstGeom prst="rect">
            <a:avLst/>
          </a:prstGeom>
        </p:spPr>
        <p:txBody>
          <a:bodyPr/>
          <a:lstStyle>
            <a:lvl1pPr defTabSz="1287472">
              <a:defRPr sz="6000">
                <a:solidFill>
                  <a:srgbClr val="FFFFFF"/>
                </a:solidFill>
              </a:defRPr>
            </a:lvl1pPr>
          </a:lstStyle>
          <a:p>
            <a:r>
              <a:t>Przestępstwa prawa publicznego</a:t>
            </a:r>
          </a:p>
        </p:txBody>
      </p:sp>
      <p:sp>
        <p:nvSpPr>
          <p:cNvPr id="242" name="Shape 743"/>
          <p:cNvSpPr txBox="1">
            <a:spLocks noGrp="1"/>
          </p:cNvSpPr>
          <p:nvPr>
            <p:ph type="body" idx="1"/>
          </p:nvPr>
        </p:nvSpPr>
        <p:spPr>
          <a:xfrm>
            <a:off x="650238" y="1292400"/>
            <a:ext cx="11704324" cy="8192914"/>
          </a:xfrm>
          <a:prstGeom prst="rect">
            <a:avLst/>
          </a:prstGeom>
        </p:spPr>
        <p:txBody>
          <a:bodyPr/>
          <a:lstStyle/>
          <a:p>
            <a:pPr marL="487680" indent="-487680" algn="just">
              <a:lnSpc>
                <a:spcPct val="80000"/>
              </a:lnSpc>
              <a:spcBef>
                <a:spcPts val="700"/>
              </a:spcBef>
              <a:buSzTx/>
              <a:buNone/>
              <a:defRPr sz="3400">
                <a:solidFill>
                  <a:srgbClr val="FFFFFF"/>
                </a:solidFill>
              </a:defRPr>
            </a:pPr>
            <a:r>
              <a:t>Przykłady przestępstw prawa publicznego (crimina) : </a:t>
            </a:r>
          </a:p>
          <a:p>
            <a:pPr marL="485775" indent="-485775" algn="just">
              <a:lnSpc>
                <a:spcPct val="80000"/>
              </a:lnSpc>
              <a:spcBef>
                <a:spcPts val="700"/>
              </a:spcBef>
              <a:defRPr sz="3400">
                <a:solidFill>
                  <a:srgbClr val="FFFFFF"/>
                </a:solidFill>
              </a:defRPr>
            </a:pPr>
            <a:r>
              <a:t>Zabójstwo (homocidum)</a:t>
            </a:r>
          </a:p>
          <a:p>
            <a:pPr marL="485775" indent="-485775" algn="just">
              <a:lnSpc>
                <a:spcPct val="80000"/>
              </a:lnSpc>
              <a:spcBef>
                <a:spcPts val="700"/>
              </a:spcBef>
              <a:defRPr sz="3400">
                <a:solidFill>
                  <a:srgbClr val="FFFFFF"/>
                </a:solidFill>
              </a:defRPr>
            </a:pPr>
            <a:r>
              <a:t>Zdrada państwa (perduellio)</a:t>
            </a:r>
          </a:p>
          <a:p>
            <a:pPr marL="485775" indent="-485775" algn="just">
              <a:lnSpc>
                <a:spcPct val="80000"/>
              </a:lnSpc>
              <a:spcBef>
                <a:spcPts val="700"/>
              </a:spcBef>
              <a:defRPr sz="3400">
                <a:solidFill>
                  <a:srgbClr val="FFFFFF"/>
                </a:solidFill>
              </a:defRPr>
            </a:pPr>
            <a:r>
              <a:t>Dezercja</a:t>
            </a:r>
          </a:p>
          <a:p>
            <a:pPr marL="487680" indent="-487680" algn="just">
              <a:lnSpc>
                <a:spcPct val="80000"/>
              </a:lnSpc>
              <a:spcBef>
                <a:spcPts val="700"/>
              </a:spcBef>
              <a:buSzTx/>
              <a:buNone/>
              <a:defRPr sz="3400">
                <a:solidFill>
                  <a:srgbClr val="FFFFFF"/>
                </a:solidFill>
              </a:defRPr>
            </a:pPr>
            <a:r>
              <a:t>Kary:</a:t>
            </a:r>
          </a:p>
          <a:p>
            <a:pPr marL="485775" indent="-485775" algn="just">
              <a:lnSpc>
                <a:spcPct val="80000"/>
              </a:lnSpc>
              <a:spcBef>
                <a:spcPts val="700"/>
              </a:spcBef>
              <a:buFontTx/>
              <a:buChar char="-"/>
              <a:defRPr sz="3400">
                <a:solidFill>
                  <a:srgbClr val="FFFFFF"/>
                </a:solidFill>
              </a:defRPr>
            </a:pPr>
            <a:r>
              <a:t>rozmaite formy kary śmierci (z ukrzyżowaniem, ukamienowaniem oraz zrzuceniem ze Skały Tarpejskiej włącznie; śmierć „przez teatr”)</a:t>
            </a:r>
          </a:p>
          <a:p>
            <a:pPr marL="485775" indent="-485775" algn="just">
              <a:lnSpc>
                <a:spcPct val="80000"/>
              </a:lnSpc>
              <a:spcBef>
                <a:spcPts val="700"/>
              </a:spcBef>
              <a:buFontTx/>
              <a:buChar char="-"/>
              <a:defRPr sz="3400">
                <a:solidFill>
                  <a:srgbClr val="FFFFFF"/>
                </a:solidFill>
              </a:defRPr>
            </a:pPr>
            <a:r>
              <a:t>skazanie na walkę na arenie (w tym również z dzikimi zwierzętami), pracę w kopalniach – połączone z utratą wolności</a:t>
            </a:r>
          </a:p>
          <a:p>
            <a:pPr marL="485775" indent="-485775" algn="just">
              <a:lnSpc>
                <a:spcPct val="80000"/>
              </a:lnSpc>
              <a:spcBef>
                <a:spcPts val="700"/>
              </a:spcBef>
              <a:buFontTx/>
              <a:buChar char="-"/>
              <a:defRPr sz="3400">
                <a:solidFill>
                  <a:srgbClr val="FFFFFF"/>
                </a:solidFill>
              </a:defRPr>
            </a:pPr>
            <a:r>
              <a:t>wygnanie</a:t>
            </a:r>
          </a:p>
          <a:p>
            <a:pPr marL="485775" indent="-485775" algn="just">
              <a:lnSpc>
                <a:spcPct val="80000"/>
              </a:lnSpc>
              <a:spcBef>
                <a:spcPts val="700"/>
              </a:spcBef>
              <a:buFontTx/>
              <a:buChar char="-"/>
              <a:defRPr sz="3400">
                <a:solidFill>
                  <a:srgbClr val="FFFFFF"/>
                </a:solidFill>
              </a:defRPr>
            </a:pPr>
            <a:r>
              <a:t>Lex Pompeia de parricidiis – skazanego za zabójstwo ojca biczowano do krwi, zaszywano w worku razem z kogutem, psem, małpą i żmiją – a worek wrzucano do morza</a:t>
            </a:r>
          </a:p>
        </p:txBody>
      </p:sp>
    </p:spTree>
  </p:cSld>
  <p:clrMapOvr>
    <a:masterClrMapping/>
  </p:clrMapOvr>
  <p:transition xmlns:p14="http://schemas.microsoft.com/office/powerpoint/2010/mai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Shape 745"/>
          <p:cNvSpPr txBox="1">
            <a:spLocks noGrp="1"/>
          </p:cNvSpPr>
          <p:nvPr>
            <p:ph type="title"/>
          </p:nvPr>
        </p:nvSpPr>
        <p:spPr>
          <a:xfrm>
            <a:off x="650238" y="390594"/>
            <a:ext cx="11704324" cy="901810"/>
          </a:xfrm>
          <a:prstGeom prst="rect">
            <a:avLst/>
          </a:prstGeom>
        </p:spPr>
        <p:txBody>
          <a:bodyPr/>
          <a:lstStyle>
            <a:lvl1pPr defTabSz="1170430">
              <a:defRPr sz="4800">
                <a:solidFill>
                  <a:srgbClr val="FFFFFF"/>
                </a:solidFill>
              </a:defRPr>
            </a:lvl1pPr>
          </a:lstStyle>
          <a:p>
            <a:r>
              <a:t>Zasady odpowiedzialności deliktowej</a:t>
            </a:r>
          </a:p>
        </p:txBody>
      </p:sp>
      <p:sp>
        <p:nvSpPr>
          <p:cNvPr id="245" name="Shape 746"/>
          <p:cNvSpPr txBox="1">
            <a:spLocks noGrp="1"/>
          </p:cNvSpPr>
          <p:nvPr>
            <p:ph type="body" idx="1"/>
          </p:nvPr>
        </p:nvSpPr>
        <p:spPr>
          <a:xfrm>
            <a:off x="650238" y="1497221"/>
            <a:ext cx="11704324" cy="7885681"/>
          </a:xfrm>
          <a:prstGeom prst="rect">
            <a:avLst/>
          </a:prstGeom>
        </p:spPr>
        <p:txBody>
          <a:bodyPr/>
          <a:lstStyle/>
          <a:p>
            <a:pPr marL="472964" indent="-472964" algn="just">
              <a:lnSpc>
                <a:spcPct val="80000"/>
              </a:lnSpc>
              <a:spcBef>
                <a:spcPts val="800"/>
              </a:spcBef>
              <a:defRPr sz="4000">
                <a:solidFill>
                  <a:srgbClr val="FFFFFF"/>
                </a:solidFill>
              </a:defRPr>
            </a:pPr>
            <a:r>
              <a:t>Odpowiedzialność zindywidualizowana</a:t>
            </a:r>
          </a:p>
          <a:p>
            <a:pPr marL="472964" indent="-472964" algn="just">
              <a:lnSpc>
                <a:spcPct val="80000"/>
              </a:lnSpc>
              <a:spcBef>
                <a:spcPts val="800"/>
              </a:spcBef>
              <a:defRPr sz="4000">
                <a:solidFill>
                  <a:srgbClr val="FFFFFF"/>
                </a:solidFill>
              </a:defRPr>
            </a:pPr>
            <a:r>
              <a:t>Czyny zabronione co do zasady tworzyły zobowiązania osobiste, nie podlegające dziedziczeniu (pewne odstępstwa po dokonaniu litis contestatio przez poszkodowanego)</a:t>
            </a:r>
          </a:p>
          <a:p>
            <a:pPr marL="472964" indent="-472964" algn="just">
              <a:lnSpc>
                <a:spcPct val="80000"/>
              </a:lnSpc>
              <a:spcBef>
                <a:spcPts val="800"/>
              </a:spcBef>
              <a:defRPr sz="4000">
                <a:solidFill>
                  <a:srgbClr val="FFFFFF"/>
                </a:solidFill>
              </a:defRPr>
            </a:pPr>
            <a:r>
              <a:t>Kategoria deliktów wyrządzających szkodę w majątku jako odstępstwo od powyższej zasady</a:t>
            </a:r>
          </a:p>
          <a:p>
            <a:pPr marL="472964" indent="-472964" algn="just">
              <a:lnSpc>
                <a:spcPct val="80000"/>
              </a:lnSpc>
              <a:spcBef>
                <a:spcPts val="800"/>
              </a:spcBef>
              <a:defRPr sz="4000">
                <a:solidFill>
                  <a:srgbClr val="FFFFFF"/>
                </a:solidFill>
              </a:defRPr>
            </a:pPr>
            <a:r>
              <a:t>Zasada kumulacji skarg penalnych przy wielości sprawców</a:t>
            </a:r>
          </a:p>
          <a:p>
            <a:pPr marL="472964" indent="-472964" algn="just">
              <a:lnSpc>
                <a:spcPct val="80000"/>
              </a:lnSpc>
              <a:spcBef>
                <a:spcPts val="800"/>
              </a:spcBef>
              <a:defRPr sz="4000">
                <a:solidFill>
                  <a:srgbClr val="FFFFFF"/>
                </a:solidFill>
              </a:defRPr>
            </a:pPr>
            <a:r>
              <a:t>Suplementowanie odpowiedzialności deliktowej przez odpowiedzialność noksalną</a:t>
            </a:r>
          </a:p>
          <a:p>
            <a:pPr marL="472964" indent="-472964" algn="just">
              <a:lnSpc>
                <a:spcPct val="80000"/>
              </a:lnSpc>
              <a:spcBef>
                <a:spcPts val="800"/>
              </a:spcBef>
              <a:defRPr sz="4000">
                <a:solidFill>
                  <a:srgbClr val="FFFFFF"/>
                </a:solidFill>
              </a:defRPr>
            </a:pPr>
            <a:r>
              <a:t>Zawsze pieniężny charakter świadczenia (świadczenie tylko jednej strony – sprawcy)</a:t>
            </a:r>
          </a:p>
        </p:txBody>
      </p:sp>
    </p:spTree>
  </p:cSld>
  <p:clrMapOvr>
    <a:masterClrMapping/>
  </p:clrMapOvr>
  <p:transition xmlns:p14="http://schemas.microsoft.com/office/powerpoint/2010/mai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Shape 748"/>
          <p:cNvSpPr txBox="1">
            <a:spLocks noGrp="1"/>
          </p:cNvSpPr>
          <p:nvPr>
            <p:ph type="body" idx="1"/>
          </p:nvPr>
        </p:nvSpPr>
        <p:spPr>
          <a:xfrm>
            <a:off x="460126" y="268287"/>
            <a:ext cx="12084548" cy="9217026"/>
          </a:xfrm>
          <a:prstGeom prst="rect">
            <a:avLst/>
          </a:prstGeom>
        </p:spPr>
        <p:txBody>
          <a:bodyPr/>
          <a:lstStyle/>
          <a:p>
            <a:pPr marL="487680" indent="-487680" algn="just">
              <a:lnSpc>
                <a:spcPct val="80000"/>
              </a:lnSpc>
              <a:spcBef>
                <a:spcPts val="800"/>
              </a:spcBef>
              <a:buSzTx/>
              <a:buNone/>
              <a:defRPr sz="4000">
                <a:solidFill>
                  <a:srgbClr val="FFFFFF"/>
                </a:solidFill>
              </a:defRPr>
            </a:pPr>
            <a:r>
              <a:t>III rodzaje skarg:</a:t>
            </a:r>
          </a:p>
          <a:p>
            <a:pPr marL="472964" indent="-472964" algn="just">
              <a:lnSpc>
                <a:spcPct val="80000"/>
              </a:lnSpc>
              <a:spcBef>
                <a:spcPts val="800"/>
              </a:spcBef>
              <a:buFontTx/>
              <a:buChar char="-"/>
              <a:defRPr sz="4000">
                <a:solidFill>
                  <a:srgbClr val="FFFFFF"/>
                </a:solidFill>
              </a:defRPr>
            </a:pPr>
            <a:r>
              <a:t>Skargi reipersekuratoryjne – służyły do uzyskania wynagrodzenia za szkodę (np. rei vindicatio, condictio furtiva)</a:t>
            </a:r>
          </a:p>
          <a:p>
            <a:pPr marL="472964" indent="-472964" algn="just">
              <a:lnSpc>
                <a:spcPct val="80000"/>
              </a:lnSpc>
              <a:spcBef>
                <a:spcPts val="800"/>
              </a:spcBef>
              <a:buFontTx/>
              <a:buChar char="-"/>
              <a:defRPr sz="4000">
                <a:solidFill>
                  <a:srgbClr val="FFFFFF"/>
                </a:solidFill>
              </a:defRPr>
            </a:pPr>
            <a:r>
              <a:t>Skargi penalne – służyły do nałożenia grzywny (poena) na sprawcę deliktu na rzecz poszkodowanego (</a:t>
            </a:r>
          </a:p>
          <a:p>
            <a:pPr marL="472964" indent="-472964" algn="just">
              <a:lnSpc>
                <a:spcPct val="80000"/>
              </a:lnSpc>
              <a:spcBef>
                <a:spcPts val="800"/>
              </a:spcBef>
              <a:buFontTx/>
              <a:buChar char="-"/>
              <a:defRPr sz="4000">
                <a:solidFill>
                  <a:srgbClr val="FFFFFF"/>
                </a:solidFill>
              </a:defRPr>
            </a:pPr>
            <a:r>
              <a:t>Skargi mieszane – mające jednocześnie oba powyższe aspekty (np. actio quod metus causa) </a:t>
            </a:r>
          </a:p>
          <a:p>
            <a:pPr marL="487680" indent="-487680" algn="just">
              <a:lnSpc>
                <a:spcPct val="80000"/>
              </a:lnSpc>
              <a:spcBef>
                <a:spcPts val="800"/>
              </a:spcBef>
              <a:buSzTx/>
              <a:buNone/>
              <a:defRPr sz="4000">
                <a:solidFill>
                  <a:srgbClr val="FFFFFF"/>
                </a:solidFill>
              </a:defRPr>
            </a:pPr>
            <a:r>
              <a:t>Zasady kumulacji:</a:t>
            </a:r>
          </a:p>
          <a:p>
            <a:pPr marL="472964" indent="-472964" algn="just">
              <a:lnSpc>
                <a:spcPct val="80000"/>
              </a:lnSpc>
              <a:spcBef>
                <a:spcPts val="800"/>
              </a:spcBef>
              <a:buFontTx/>
              <a:buChar char="-"/>
              <a:defRPr sz="4000">
                <a:solidFill>
                  <a:srgbClr val="FFFFFF"/>
                </a:solidFill>
              </a:defRPr>
            </a:pPr>
            <a:r>
              <a:t>Skargi mieszane nie łączą się z innymi</a:t>
            </a:r>
          </a:p>
          <a:p>
            <a:pPr marL="472964" indent="-472964" algn="just">
              <a:lnSpc>
                <a:spcPct val="80000"/>
              </a:lnSpc>
              <a:spcBef>
                <a:spcPts val="800"/>
              </a:spcBef>
              <a:buFontTx/>
              <a:buChar char="-"/>
              <a:defRPr sz="4000">
                <a:solidFill>
                  <a:srgbClr val="FFFFFF"/>
                </a:solidFill>
              </a:defRPr>
            </a:pPr>
            <a:r>
              <a:t>Skargi penalne kumulują się między sobą oraz ze skargami reipersekuratoryjnymi</a:t>
            </a:r>
          </a:p>
          <a:p>
            <a:pPr marL="472964" indent="-472964" algn="just">
              <a:lnSpc>
                <a:spcPct val="80000"/>
              </a:lnSpc>
              <a:spcBef>
                <a:spcPts val="800"/>
              </a:spcBef>
              <a:buFontTx/>
              <a:buChar char="-"/>
              <a:defRPr sz="4000">
                <a:solidFill>
                  <a:srgbClr val="FFFFFF"/>
                </a:solidFill>
              </a:defRPr>
            </a:pPr>
            <a:r>
              <a:t>Skargi reipersekuratoryjne nie kumulują się miedzy sobą</a:t>
            </a:r>
          </a:p>
        </p:txBody>
      </p:sp>
    </p:spTree>
  </p:cSld>
  <p:clrMapOvr>
    <a:masterClrMapping/>
  </p:clrMapOvr>
  <p:transition xmlns:p14="http://schemas.microsoft.com/office/powerpoint/2010/mai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Shape 750"/>
          <p:cNvSpPr txBox="1">
            <a:spLocks noGrp="1"/>
          </p:cNvSpPr>
          <p:nvPr>
            <p:ph type="title"/>
          </p:nvPr>
        </p:nvSpPr>
        <p:spPr>
          <a:xfrm>
            <a:off x="650238" y="390595"/>
            <a:ext cx="11704324" cy="1106632"/>
          </a:xfrm>
          <a:prstGeom prst="rect">
            <a:avLst/>
          </a:prstGeom>
        </p:spPr>
        <p:txBody>
          <a:bodyPr/>
          <a:lstStyle>
            <a:lvl1pPr>
              <a:defRPr>
                <a:solidFill>
                  <a:srgbClr val="FFFFFF"/>
                </a:solidFill>
              </a:defRPr>
            </a:lvl1pPr>
          </a:lstStyle>
          <a:p>
            <a:r>
              <a:t>Delikty prawa cywilnego</a:t>
            </a:r>
          </a:p>
        </p:txBody>
      </p:sp>
      <p:sp>
        <p:nvSpPr>
          <p:cNvPr id="250" name="Shape 751"/>
          <p:cNvSpPr txBox="1">
            <a:spLocks noGrp="1"/>
          </p:cNvSpPr>
          <p:nvPr>
            <p:ph type="body" idx="1"/>
          </p:nvPr>
        </p:nvSpPr>
        <p:spPr>
          <a:xfrm>
            <a:off x="460126" y="1599634"/>
            <a:ext cx="12186960" cy="7885680"/>
          </a:xfrm>
          <a:prstGeom prst="rect">
            <a:avLst/>
          </a:prstGeom>
        </p:spPr>
        <p:txBody>
          <a:bodyPr/>
          <a:lstStyle/>
          <a:p>
            <a:pPr marL="487680" indent="-487680" algn="just">
              <a:lnSpc>
                <a:spcPct val="80000"/>
              </a:lnSpc>
              <a:spcBef>
                <a:spcPts val="800"/>
              </a:spcBef>
              <a:buSzTx/>
              <a:buNone/>
              <a:defRPr sz="3800">
                <a:solidFill>
                  <a:srgbClr val="FFFFFF"/>
                </a:solidFill>
              </a:defRPr>
            </a:pPr>
            <a:r>
              <a:t>Podział deliktów na:</a:t>
            </a:r>
          </a:p>
          <a:p>
            <a:pPr marL="482600" indent="-482600" algn="just">
              <a:lnSpc>
                <a:spcPct val="80000"/>
              </a:lnSpc>
              <a:spcBef>
                <a:spcPts val="800"/>
              </a:spcBef>
              <a:buFontTx/>
              <a:buChar char="-"/>
              <a:defRPr sz="3800">
                <a:solidFill>
                  <a:srgbClr val="FFFFFF"/>
                </a:solidFill>
              </a:defRPr>
            </a:pPr>
            <a:r>
              <a:t>Delikty prawa cywilnego (starsze)</a:t>
            </a:r>
          </a:p>
          <a:p>
            <a:pPr marL="482600" indent="-482600" algn="just">
              <a:lnSpc>
                <a:spcPct val="80000"/>
              </a:lnSpc>
              <a:spcBef>
                <a:spcPts val="800"/>
              </a:spcBef>
              <a:buFontTx/>
              <a:buChar char="-"/>
              <a:defRPr sz="3800">
                <a:solidFill>
                  <a:srgbClr val="FFFFFF"/>
                </a:solidFill>
              </a:defRPr>
            </a:pPr>
            <a:r>
              <a:t>Delikty prawa pretorskiego (dotyczące w dużej mierze obrotu gospodarczego, wytworzone w drodze działalności prawnej pretorów)</a:t>
            </a:r>
          </a:p>
          <a:p>
            <a:pPr marL="487680" indent="-487680" algn="just">
              <a:lnSpc>
                <a:spcPct val="80000"/>
              </a:lnSpc>
              <a:spcBef>
                <a:spcPts val="800"/>
              </a:spcBef>
              <a:buSzTx/>
              <a:buNone/>
              <a:defRPr sz="3800">
                <a:solidFill>
                  <a:srgbClr val="FFFFFF"/>
                </a:solidFill>
              </a:defRPr>
            </a:pPr>
            <a:r>
              <a:t>„Delikty” w ustawie XII Tablic: czyny karane ustawową grzywną np. wypas bydła na cudzym terenie, kradzież belki wykorzystanej do budowy, narażenie na ewikcję</a:t>
            </a:r>
          </a:p>
          <a:p>
            <a:pPr marL="487680" indent="-487680" algn="just">
              <a:lnSpc>
                <a:spcPct val="80000"/>
              </a:lnSpc>
              <a:spcBef>
                <a:spcPts val="800"/>
              </a:spcBef>
              <a:buSzTx/>
              <a:buNone/>
              <a:defRPr sz="3800">
                <a:solidFill>
                  <a:srgbClr val="FFFFFF"/>
                </a:solidFill>
              </a:defRPr>
            </a:pPr>
            <a:r>
              <a:t>Delikty prawa cywilnego:</a:t>
            </a:r>
          </a:p>
          <a:p>
            <a:pPr marL="482600" indent="-482600" algn="just">
              <a:lnSpc>
                <a:spcPct val="80000"/>
              </a:lnSpc>
              <a:spcBef>
                <a:spcPts val="800"/>
              </a:spcBef>
              <a:buFontTx/>
              <a:buChar char="-"/>
              <a:defRPr sz="3800" i="1">
                <a:solidFill>
                  <a:srgbClr val="FFFFFF"/>
                </a:solidFill>
              </a:defRPr>
            </a:pPr>
            <a:r>
              <a:t>Furtum (</a:t>
            </a:r>
            <a:r>
              <a:rPr i="0"/>
              <a:t>Kradzież) -&gt; art. 278 kk</a:t>
            </a:r>
          </a:p>
          <a:p>
            <a:pPr marL="482600" indent="-482600" algn="just">
              <a:lnSpc>
                <a:spcPct val="80000"/>
              </a:lnSpc>
              <a:spcBef>
                <a:spcPts val="800"/>
              </a:spcBef>
              <a:buFontTx/>
              <a:buChar char="-"/>
              <a:defRPr sz="3800" i="1">
                <a:solidFill>
                  <a:srgbClr val="FFFFFF"/>
                </a:solidFill>
              </a:defRPr>
            </a:pPr>
            <a:r>
              <a:t>Rapina (</a:t>
            </a:r>
            <a:r>
              <a:rPr i="0"/>
              <a:t>Rabunek)  -&gt; art. 280 kk</a:t>
            </a:r>
          </a:p>
          <a:p>
            <a:pPr marL="482600" indent="-482600" algn="just">
              <a:lnSpc>
                <a:spcPct val="80000"/>
              </a:lnSpc>
              <a:spcBef>
                <a:spcPts val="800"/>
              </a:spcBef>
              <a:buFontTx/>
              <a:buChar char="-"/>
              <a:defRPr sz="3800" i="1">
                <a:solidFill>
                  <a:srgbClr val="FFFFFF"/>
                </a:solidFill>
              </a:defRPr>
            </a:pPr>
            <a:r>
              <a:t>Iniuria  (</a:t>
            </a:r>
            <a:r>
              <a:rPr i="0"/>
              <a:t>Zniewaga) -&gt; art. 212 kk / art. 216 kk</a:t>
            </a:r>
          </a:p>
          <a:p>
            <a:pPr marL="482600" indent="-482600" algn="just">
              <a:lnSpc>
                <a:spcPct val="80000"/>
              </a:lnSpc>
              <a:spcBef>
                <a:spcPts val="800"/>
              </a:spcBef>
              <a:buFontTx/>
              <a:buChar char="-"/>
              <a:defRPr sz="3800" i="1">
                <a:solidFill>
                  <a:srgbClr val="FFFFFF"/>
                </a:solidFill>
              </a:defRPr>
            </a:pPr>
            <a:r>
              <a:t>Damnum iniuria datum (</a:t>
            </a:r>
            <a:r>
              <a:rPr i="0"/>
              <a:t>Bezprawne wyrządzenie szkody) -&gt; art. 288 kk</a:t>
            </a:r>
          </a:p>
        </p:txBody>
      </p:sp>
    </p:spTree>
  </p:cSld>
  <p:clrMapOvr>
    <a:masterClrMapping/>
  </p:clrMapOvr>
  <p:transition xmlns:p14="http://schemas.microsoft.com/office/powerpoint/2010/mai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Shape 753"/>
          <p:cNvSpPr txBox="1">
            <a:spLocks noGrp="1"/>
          </p:cNvSpPr>
          <p:nvPr>
            <p:ph type="title"/>
          </p:nvPr>
        </p:nvSpPr>
        <p:spPr>
          <a:xfrm>
            <a:off x="650238" y="390596"/>
            <a:ext cx="11704324" cy="1625602"/>
          </a:xfrm>
          <a:prstGeom prst="rect">
            <a:avLst/>
          </a:prstGeom>
        </p:spPr>
        <p:txBody>
          <a:bodyPr/>
          <a:lstStyle/>
          <a:p>
            <a:pPr>
              <a:defRPr sz="7600">
                <a:solidFill>
                  <a:srgbClr val="FFFFFF"/>
                </a:solidFill>
              </a:defRPr>
            </a:pPr>
            <a:r>
              <a:t>Kradzież (</a:t>
            </a:r>
            <a:r>
              <a:rPr i="1"/>
              <a:t>furtum</a:t>
            </a:r>
            <a:r>
              <a:t>)</a:t>
            </a:r>
          </a:p>
        </p:txBody>
      </p:sp>
      <p:sp>
        <p:nvSpPr>
          <p:cNvPr id="253" name="Shape 754"/>
          <p:cNvSpPr txBox="1">
            <a:spLocks noGrp="1"/>
          </p:cNvSpPr>
          <p:nvPr>
            <p:ph type="body" idx="1"/>
          </p:nvPr>
        </p:nvSpPr>
        <p:spPr>
          <a:xfrm>
            <a:off x="650238" y="2275839"/>
            <a:ext cx="11704324" cy="6436928"/>
          </a:xfrm>
          <a:prstGeom prst="rect">
            <a:avLst/>
          </a:prstGeom>
        </p:spPr>
        <p:txBody>
          <a:bodyPr/>
          <a:lstStyle/>
          <a:p>
            <a:pPr marL="0" indent="0" algn="just">
              <a:lnSpc>
                <a:spcPct val="90000"/>
              </a:lnSpc>
              <a:buSzTx/>
              <a:buNone/>
              <a:defRPr>
                <a:solidFill>
                  <a:srgbClr val="FFFFFF"/>
                </a:solidFill>
                <a:latin typeface="Franklin Gothic Medium"/>
                <a:ea typeface="Franklin Gothic Medium"/>
                <a:cs typeface="Franklin Gothic Medium"/>
                <a:sym typeface="Franklin Gothic Medium"/>
              </a:defRPr>
            </a:pPr>
            <a:r>
              <a:t>Paulus (D.47,2,1,3)/Justynian(I.4,1,1): Kradzież jest jest to umyślny zabór rzeczy dla osiągnięcia korzyści, i to bądź samej rzeczy, bądź jej używania lub posiadania.</a:t>
            </a:r>
          </a:p>
          <a:p>
            <a:pPr marL="0" indent="0" algn="just">
              <a:lnSpc>
                <a:spcPct val="90000"/>
              </a:lnSpc>
              <a:buSzTx/>
              <a:buNone/>
              <a:defRPr>
                <a:solidFill>
                  <a:srgbClr val="FFFFFF"/>
                </a:solidFill>
                <a:latin typeface="Franklin Gothic Medium"/>
                <a:ea typeface="Franklin Gothic Medium"/>
                <a:cs typeface="Franklin Gothic Medium"/>
                <a:sym typeface="Franklin Gothic Medium"/>
              </a:defRPr>
            </a:pPr>
            <a:endParaRPr/>
          </a:p>
          <a:p>
            <a:pPr marL="0" indent="0" algn="just">
              <a:lnSpc>
                <a:spcPct val="90000"/>
              </a:lnSpc>
              <a:buSzTx/>
              <a:buNone/>
              <a:defRPr>
                <a:solidFill>
                  <a:srgbClr val="FFFFFF"/>
                </a:solidFill>
                <a:latin typeface="Franklin Gothic Medium"/>
                <a:ea typeface="Franklin Gothic Medium"/>
                <a:cs typeface="Franklin Gothic Medium"/>
                <a:sym typeface="Franklin Gothic Medium"/>
              </a:defRPr>
            </a:pPr>
            <a:r>
              <a:t>Według art. 278 §1 k.k.: kradzież jest to zabranie rzeczy ruchomej w celu przywłaszczenia (rozszerzone w kolejnych paragrafach i artykułach). </a:t>
            </a:r>
          </a:p>
        </p:txBody>
      </p:sp>
    </p:spTree>
  </p:cSld>
  <p:clrMapOvr>
    <a:masterClrMapping/>
  </p:clrMapOvr>
  <p:transition xmlns:p14="http://schemas.microsoft.com/office/powerpoint/2010/mai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Shape 756"/>
          <p:cNvSpPr txBox="1">
            <a:spLocks noGrp="1"/>
          </p:cNvSpPr>
          <p:nvPr>
            <p:ph type="title"/>
          </p:nvPr>
        </p:nvSpPr>
        <p:spPr>
          <a:xfrm>
            <a:off x="650238" y="390596"/>
            <a:ext cx="11704324" cy="1625602"/>
          </a:xfrm>
          <a:prstGeom prst="rect">
            <a:avLst/>
          </a:prstGeom>
        </p:spPr>
        <p:txBody>
          <a:bodyPr/>
          <a:lstStyle>
            <a:lvl1pPr>
              <a:defRPr sz="6800">
                <a:solidFill>
                  <a:srgbClr val="FFFFFF"/>
                </a:solidFill>
              </a:defRPr>
            </a:lvl1pPr>
          </a:lstStyle>
          <a:p>
            <a:r>
              <a:t>Podział ze względu na przedmiot</a:t>
            </a:r>
          </a:p>
        </p:txBody>
      </p:sp>
      <p:sp>
        <p:nvSpPr>
          <p:cNvPr id="256" name="Shape 757"/>
          <p:cNvSpPr txBox="1">
            <a:spLocks noGrp="1"/>
          </p:cNvSpPr>
          <p:nvPr>
            <p:ph type="body" idx="1"/>
          </p:nvPr>
        </p:nvSpPr>
        <p:spPr>
          <a:xfrm>
            <a:off x="650238" y="2275839"/>
            <a:ext cx="11704324" cy="6436928"/>
          </a:xfrm>
          <a:prstGeom prst="rect">
            <a:avLst/>
          </a:prstGeom>
        </p:spPr>
        <p:txBody>
          <a:bodyPr/>
          <a:lstStyle/>
          <a:p>
            <a:pPr>
              <a:defRPr i="1">
                <a:solidFill>
                  <a:srgbClr val="FFFFFF"/>
                </a:solidFill>
                <a:latin typeface="Franklin Gothic Medium"/>
                <a:ea typeface="Franklin Gothic Medium"/>
                <a:cs typeface="Franklin Gothic Medium"/>
                <a:sym typeface="Franklin Gothic Medium"/>
              </a:defRPr>
            </a:pPr>
            <a:r>
              <a:t>furtum rei -</a:t>
            </a:r>
            <a:r>
              <a:rPr i="0"/>
              <a:t> kradzież rzeczy - zabór rzczy ruchomej, a także człowieka;</a:t>
            </a:r>
          </a:p>
          <a:p>
            <a:pPr>
              <a:defRPr i="1">
                <a:solidFill>
                  <a:srgbClr val="FFFFFF"/>
                </a:solidFill>
                <a:latin typeface="Franklin Gothic Medium"/>
                <a:ea typeface="Franklin Gothic Medium"/>
                <a:cs typeface="Franklin Gothic Medium"/>
                <a:sym typeface="Franklin Gothic Medium"/>
              </a:defRPr>
            </a:pPr>
            <a:r>
              <a:t>furtum usus </a:t>
            </a:r>
            <a:r>
              <a:rPr i="0"/>
              <a:t>- kradzież używania - bezprawne użycie rzeczy;</a:t>
            </a:r>
          </a:p>
          <a:p>
            <a:pPr>
              <a:defRPr i="1">
                <a:solidFill>
                  <a:srgbClr val="FFFFFF"/>
                </a:solidFill>
                <a:latin typeface="Franklin Gothic Medium"/>
                <a:ea typeface="Franklin Gothic Medium"/>
                <a:cs typeface="Franklin Gothic Medium"/>
                <a:sym typeface="Franklin Gothic Medium"/>
              </a:defRPr>
            </a:pPr>
            <a:r>
              <a:t>furtum possessionis</a:t>
            </a:r>
            <a:r>
              <a:rPr i="0"/>
              <a:t> - kradzież posiadania - kradzież rzeczy przez właściciela pełnoprawnemu posiadaczowi.</a:t>
            </a:r>
          </a:p>
        </p:txBody>
      </p:sp>
    </p:spTree>
  </p:cSld>
  <p:clrMapOvr>
    <a:masterClrMapping/>
  </p:clrMapOvr>
  <p:transition xmlns:p14="http://schemas.microsoft.com/office/powerpoint/2010/mai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Shape 759"/>
          <p:cNvSpPr txBox="1">
            <a:spLocks noGrp="1"/>
          </p:cNvSpPr>
          <p:nvPr>
            <p:ph type="title"/>
          </p:nvPr>
        </p:nvSpPr>
        <p:spPr>
          <a:xfrm>
            <a:off x="650238" y="390596"/>
            <a:ext cx="11704324" cy="1625602"/>
          </a:xfrm>
          <a:prstGeom prst="rect">
            <a:avLst/>
          </a:prstGeom>
        </p:spPr>
        <p:txBody>
          <a:bodyPr/>
          <a:lstStyle/>
          <a:p>
            <a:pPr>
              <a:defRPr sz="7600">
                <a:solidFill>
                  <a:srgbClr val="FFFFFF"/>
                </a:solidFill>
              </a:defRPr>
            </a:pPr>
            <a:r>
              <a:t>Złodziej (</a:t>
            </a:r>
            <a:r>
              <a:rPr i="1"/>
              <a:t>fur</a:t>
            </a:r>
            <a:r>
              <a:t>)</a:t>
            </a:r>
          </a:p>
        </p:txBody>
      </p:sp>
      <p:sp>
        <p:nvSpPr>
          <p:cNvPr id="259" name="Shape 760"/>
          <p:cNvSpPr txBox="1">
            <a:spLocks noGrp="1"/>
          </p:cNvSpPr>
          <p:nvPr>
            <p:ph type="body" idx="1"/>
          </p:nvPr>
        </p:nvSpPr>
        <p:spPr>
          <a:xfrm>
            <a:off x="650238" y="2275839"/>
            <a:ext cx="11704324" cy="6436928"/>
          </a:xfrm>
          <a:prstGeom prst="rect">
            <a:avLst/>
          </a:prstGeom>
        </p:spPr>
        <p:txBody>
          <a:bodyPr/>
          <a:lstStyle/>
          <a:p>
            <a:pPr marL="472964" indent="-472964">
              <a:lnSpc>
                <a:spcPct val="80000"/>
              </a:lnSpc>
              <a:spcBef>
                <a:spcPts val="800"/>
              </a:spcBef>
              <a:defRPr sz="4000">
                <a:solidFill>
                  <a:srgbClr val="FFFFFF"/>
                </a:solidFill>
                <a:latin typeface="Franklin Gothic Medium"/>
                <a:ea typeface="Franklin Gothic Medium"/>
                <a:cs typeface="Franklin Gothic Medium"/>
                <a:sym typeface="Franklin Gothic Medium"/>
              </a:defRPr>
            </a:pPr>
            <a:r>
              <a:t>fałszywy wierzyciel;</a:t>
            </a:r>
          </a:p>
          <a:p>
            <a:pPr marL="472964" indent="-472964">
              <a:lnSpc>
                <a:spcPct val="80000"/>
              </a:lnSpc>
              <a:spcBef>
                <a:spcPts val="800"/>
              </a:spcBef>
              <a:defRPr sz="4000">
                <a:solidFill>
                  <a:srgbClr val="FFFFFF"/>
                </a:solidFill>
                <a:latin typeface="Franklin Gothic Medium"/>
                <a:ea typeface="Franklin Gothic Medium"/>
                <a:cs typeface="Franklin Gothic Medium"/>
                <a:sym typeface="Franklin Gothic Medium"/>
              </a:defRPr>
            </a:pPr>
            <a:r>
              <a:t>osoba przywłaszczająca rzecz, którą ma z innego tytułu;</a:t>
            </a:r>
          </a:p>
          <a:p>
            <a:pPr marL="472964" indent="-472964">
              <a:lnSpc>
                <a:spcPct val="80000"/>
              </a:lnSpc>
              <a:spcBef>
                <a:spcPts val="800"/>
              </a:spcBef>
              <a:defRPr sz="4000">
                <a:solidFill>
                  <a:srgbClr val="FFFFFF"/>
                </a:solidFill>
                <a:latin typeface="Franklin Gothic Medium"/>
                <a:ea typeface="Franklin Gothic Medium"/>
                <a:cs typeface="Franklin Gothic Medium"/>
                <a:sym typeface="Franklin Gothic Medium"/>
              </a:defRPr>
            </a:pPr>
            <a:r>
              <a:t>poplecznik;</a:t>
            </a:r>
          </a:p>
          <a:p>
            <a:pPr marL="472964" indent="-472964">
              <a:lnSpc>
                <a:spcPct val="80000"/>
              </a:lnSpc>
              <a:spcBef>
                <a:spcPts val="800"/>
              </a:spcBef>
              <a:defRPr sz="4000">
                <a:solidFill>
                  <a:srgbClr val="FFFFFF"/>
                </a:solidFill>
                <a:latin typeface="Franklin Gothic Medium"/>
                <a:ea typeface="Franklin Gothic Medium"/>
                <a:cs typeface="Franklin Gothic Medium"/>
                <a:sym typeface="Franklin Gothic Medium"/>
              </a:defRPr>
            </a:pPr>
            <a:r>
              <a:t>podżegacz;</a:t>
            </a:r>
          </a:p>
          <a:p>
            <a:pPr marL="472964" indent="-472964">
              <a:lnSpc>
                <a:spcPct val="80000"/>
              </a:lnSpc>
              <a:spcBef>
                <a:spcPts val="800"/>
              </a:spcBef>
              <a:defRPr sz="4000">
                <a:solidFill>
                  <a:srgbClr val="FFFFFF"/>
                </a:solidFill>
                <a:latin typeface="Franklin Gothic Medium"/>
                <a:ea typeface="Franklin Gothic Medium"/>
                <a:cs typeface="Franklin Gothic Medium"/>
                <a:sym typeface="Franklin Gothic Medium"/>
              </a:defRPr>
            </a:pPr>
            <a:r>
              <a:t>osoba ukrywająca sprawcę lub skradzioną rzecz.</a:t>
            </a:r>
          </a:p>
          <a:p>
            <a:pPr marL="472964" indent="-472964">
              <a:lnSpc>
                <a:spcPct val="80000"/>
              </a:lnSpc>
              <a:spcBef>
                <a:spcPts val="800"/>
              </a:spcBef>
              <a:defRPr sz="4000">
                <a:solidFill>
                  <a:srgbClr val="FFFFFF"/>
                </a:solidFill>
                <a:latin typeface="Franklin Gothic Medium"/>
                <a:ea typeface="Franklin Gothic Medium"/>
                <a:cs typeface="Franklin Gothic Medium"/>
                <a:sym typeface="Franklin Gothic Medium"/>
              </a:defRPr>
            </a:pPr>
            <a:r>
              <a:t>Warunki kradzieży: rozmyślne działanie wbrew woli właściciela i chęć zysku!</a:t>
            </a:r>
          </a:p>
          <a:p>
            <a:pPr marL="472964" indent="-472964">
              <a:lnSpc>
                <a:spcPct val="80000"/>
              </a:lnSpc>
              <a:spcBef>
                <a:spcPts val="800"/>
              </a:spcBef>
              <a:defRPr sz="4000">
                <a:solidFill>
                  <a:srgbClr val="FFFFFF"/>
                </a:solidFill>
                <a:latin typeface="Franklin Gothic Medium"/>
                <a:ea typeface="Franklin Gothic Medium"/>
                <a:cs typeface="Franklin Gothic Medium"/>
                <a:sym typeface="Franklin Gothic Medium"/>
              </a:defRPr>
            </a:pPr>
            <a:r>
              <a:t>Złodziej jest zawsze w zwłoce!</a:t>
            </a:r>
          </a:p>
        </p:txBody>
      </p:sp>
    </p:spTree>
  </p:cSld>
  <p:clrMapOvr>
    <a:masterClrMapping/>
  </p:clrMapOvr>
  <p:transition xmlns:p14="http://schemas.microsoft.com/office/powerpoint/2010/mai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Shape 762"/>
          <p:cNvSpPr txBox="1">
            <a:spLocks noGrp="1"/>
          </p:cNvSpPr>
          <p:nvPr>
            <p:ph type="title"/>
          </p:nvPr>
        </p:nvSpPr>
        <p:spPr>
          <a:xfrm>
            <a:off x="650238" y="390596"/>
            <a:ext cx="11704324" cy="1625602"/>
          </a:xfrm>
          <a:prstGeom prst="rect">
            <a:avLst/>
          </a:prstGeom>
        </p:spPr>
        <p:txBody>
          <a:bodyPr/>
          <a:lstStyle>
            <a:lvl1pPr>
              <a:defRPr sz="7600">
                <a:solidFill>
                  <a:srgbClr val="FFFFFF"/>
                </a:solidFill>
              </a:defRPr>
            </a:lvl1pPr>
          </a:lstStyle>
          <a:p>
            <a:r>
              <a:t>Ustawa XII tablic</a:t>
            </a:r>
          </a:p>
        </p:txBody>
      </p:sp>
      <p:sp>
        <p:nvSpPr>
          <p:cNvPr id="262" name="Shape 763"/>
          <p:cNvSpPr txBox="1">
            <a:spLocks noGrp="1"/>
          </p:cNvSpPr>
          <p:nvPr>
            <p:ph type="body" idx="1"/>
          </p:nvPr>
        </p:nvSpPr>
        <p:spPr>
          <a:xfrm>
            <a:off x="650238" y="2275839"/>
            <a:ext cx="11704324" cy="6436928"/>
          </a:xfrm>
          <a:prstGeom prst="rect">
            <a:avLst/>
          </a:prstGeom>
        </p:spPr>
        <p:txBody>
          <a:bodyPr/>
          <a:lstStyle/>
          <a:p>
            <a:pPr>
              <a:defRPr>
                <a:solidFill>
                  <a:srgbClr val="FFFFFF"/>
                </a:solidFill>
                <a:latin typeface="Franklin Gothic Medium"/>
                <a:ea typeface="Franklin Gothic Medium"/>
                <a:cs typeface="Franklin Gothic Medium"/>
                <a:sym typeface="Franklin Gothic Medium"/>
              </a:defRPr>
            </a:pPr>
            <a:r>
              <a:t>surowość wobec złodziei;</a:t>
            </a:r>
          </a:p>
          <a:p>
            <a:pPr>
              <a:defRPr>
                <a:solidFill>
                  <a:srgbClr val="FFFFFF"/>
                </a:solidFill>
                <a:latin typeface="Franklin Gothic Medium"/>
                <a:ea typeface="Franklin Gothic Medium"/>
                <a:cs typeface="Franklin Gothic Medium"/>
                <a:sym typeface="Franklin Gothic Medium"/>
              </a:defRPr>
            </a:pPr>
            <a:r>
              <a:t>gdy kradzież nocą lub zbrojnie - możliwość zabicia (sąsiedzi świadkami);</a:t>
            </a:r>
          </a:p>
          <a:p>
            <a:pPr>
              <a:defRPr>
                <a:solidFill>
                  <a:srgbClr val="FFFFFF"/>
                </a:solidFill>
                <a:latin typeface="Franklin Gothic Medium"/>
                <a:ea typeface="Franklin Gothic Medium"/>
                <a:cs typeface="Franklin Gothic Medium"/>
                <a:sym typeface="Franklin Gothic Medium"/>
              </a:defRPr>
            </a:pPr>
            <a:r>
              <a:t>gdy doprowadzano do magistratury - chłosta;</a:t>
            </a:r>
          </a:p>
          <a:p>
            <a:pPr>
              <a:defRPr>
                <a:solidFill>
                  <a:srgbClr val="FFFFFF"/>
                </a:solidFill>
                <a:latin typeface="Franklin Gothic Medium"/>
                <a:ea typeface="Franklin Gothic Medium"/>
                <a:cs typeface="Franklin Gothic Medium"/>
                <a:sym typeface="Franklin Gothic Medium"/>
              </a:defRPr>
            </a:pPr>
            <a:r>
              <a:t>człowiek wolny stawał się niewolnikiem;</a:t>
            </a:r>
          </a:p>
          <a:p>
            <a:pPr>
              <a:defRPr>
                <a:solidFill>
                  <a:srgbClr val="FFFFFF"/>
                </a:solidFill>
                <a:latin typeface="Franklin Gothic Medium"/>
                <a:ea typeface="Franklin Gothic Medium"/>
                <a:cs typeface="Franklin Gothic Medium"/>
                <a:sym typeface="Franklin Gothic Medium"/>
              </a:defRPr>
            </a:pPr>
            <a:r>
              <a:t>niewolnika strącano ze Skały Tarpejskiej.</a:t>
            </a:r>
          </a:p>
          <a:p>
            <a:pPr marL="0" indent="0">
              <a:buSzTx/>
              <a:buNone/>
              <a:defRPr>
                <a:solidFill>
                  <a:srgbClr val="FFFFFF"/>
                </a:solidFill>
                <a:latin typeface="Franklin Gothic Medium"/>
                <a:ea typeface="Franklin Gothic Medium"/>
                <a:cs typeface="Franklin Gothic Medium"/>
                <a:sym typeface="Franklin Gothic Medium"/>
              </a:defRPr>
            </a:pPr>
            <a:r>
              <a:t>Złagodzone edyktem pretorskim.</a:t>
            </a:r>
          </a:p>
        </p:txBody>
      </p:sp>
    </p:spTree>
  </p:cSld>
  <p:clrMapOvr>
    <a:masterClrMapping/>
  </p:clrMapOvr>
  <p:transition xmlns:p14="http://schemas.microsoft.com/office/powerpoint/2010/mai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Shape 765"/>
          <p:cNvSpPr txBox="1">
            <a:spLocks noGrp="1"/>
          </p:cNvSpPr>
          <p:nvPr>
            <p:ph type="title"/>
          </p:nvPr>
        </p:nvSpPr>
        <p:spPr>
          <a:xfrm>
            <a:off x="650238" y="390596"/>
            <a:ext cx="11704324" cy="1625602"/>
          </a:xfrm>
          <a:prstGeom prst="rect">
            <a:avLst/>
          </a:prstGeom>
        </p:spPr>
        <p:txBody>
          <a:bodyPr/>
          <a:lstStyle>
            <a:lvl1pPr defTabSz="1040383">
              <a:defRPr sz="5400">
                <a:solidFill>
                  <a:srgbClr val="FFFFFF"/>
                </a:solidFill>
              </a:defRPr>
            </a:lvl1pPr>
          </a:lstStyle>
          <a:p>
            <a:r>
              <a:t>Podział ze względu na sposób ujawnienia</a:t>
            </a:r>
          </a:p>
        </p:txBody>
      </p:sp>
      <p:sp>
        <p:nvSpPr>
          <p:cNvPr id="265" name="Shape 766"/>
          <p:cNvSpPr txBox="1">
            <a:spLocks noGrp="1"/>
          </p:cNvSpPr>
          <p:nvPr>
            <p:ph type="body" sz="quarter" idx="1"/>
          </p:nvPr>
        </p:nvSpPr>
        <p:spPr>
          <a:xfrm>
            <a:off x="650239" y="2183270"/>
            <a:ext cx="5746047" cy="909886"/>
          </a:xfrm>
          <a:prstGeom prst="rect">
            <a:avLst/>
          </a:prstGeom>
        </p:spPr>
        <p:txBody>
          <a:bodyPr/>
          <a:lstStyle>
            <a:lvl1pPr>
              <a:defRPr>
                <a:solidFill>
                  <a:srgbClr val="FFFFFF"/>
                </a:solidFill>
              </a:defRPr>
            </a:lvl1pPr>
          </a:lstStyle>
          <a:p>
            <a:r>
              <a:t>furtum manifestum</a:t>
            </a:r>
          </a:p>
        </p:txBody>
      </p:sp>
      <p:sp>
        <p:nvSpPr>
          <p:cNvPr id="266" name="Shape 767"/>
          <p:cNvSpPr txBox="1"/>
          <p:nvPr/>
        </p:nvSpPr>
        <p:spPr>
          <a:xfrm>
            <a:off x="650239" y="3093154"/>
            <a:ext cx="5746047" cy="3647844"/>
          </a:xfrm>
          <a:prstGeom prst="rect">
            <a:avLst/>
          </a:prstGeom>
          <a:ln w="12700">
            <a:miter lim="400000"/>
          </a:ln>
          <a:extLst>
            <a:ext uri="{C572A759-6A51-4108-AA02-DFA0A04FC94B}">
              <ma14:wrappingTextBoxFlag xmlns:ma14="http://schemas.microsoft.com/office/mac/drawingml/2011/main" val="1"/>
            </a:ext>
          </a:extLst>
        </p:spPr>
        <p:txBody>
          <a:bodyPr lIns="65021" tIns="65021" rIns="65021" bIns="65021">
            <a:normAutofit/>
          </a:bodyPr>
          <a:lstStyle/>
          <a:p>
            <a:pPr marL="485775" indent="-485775" algn="l" defTabSz="1300480">
              <a:spcBef>
                <a:spcPts val="700"/>
              </a:spcBef>
              <a:buSzPct val="100000"/>
              <a:buFont typeface="Arial"/>
              <a:buChar char="•"/>
              <a:defRPr sz="3400">
                <a:solidFill>
                  <a:srgbClr val="FFFFFF"/>
                </a:solidFill>
                <a:latin typeface="Franklin Gothic Medium"/>
                <a:ea typeface="Franklin Gothic Medium"/>
                <a:cs typeface="Franklin Gothic Medium"/>
                <a:sym typeface="Franklin Gothic Medium"/>
              </a:defRPr>
            </a:pPr>
            <a:r>
              <a:t>złodziej jest oczywisty, złapany na gorącym uczynku;</a:t>
            </a:r>
          </a:p>
          <a:p>
            <a:pPr marL="485775" indent="-485775" algn="l" defTabSz="1300480">
              <a:spcBef>
                <a:spcPts val="700"/>
              </a:spcBef>
              <a:buSzPct val="100000"/>
              <a:buFont typeface="Arial"/>
              <a:buChar char="•"/>
              <a:defRPr sz="3400">
                <a:solidFill>
                  <a:srgbClr val="FFFFFF"/>
                </a:solidFill>
                <a:latin typeface="Franklin Gothic Medium"/>
                <a:ea typeface="Franklin Gothic Medium"/>
                <a:cs typeface="Franklin Gothic Medium"/>
                <a:sym typeface="Franklin Gothic Medium"/>
              </a:defRPr>
            </a:pPr>
            <a:r>
              <a:t>rewizja wg rytuału </a:t>
            </a:r>
            <a:r>
              <a:rPr i="1"/>
              <a:t>questio lance et licio - </a:t>
            </a:r>
            <a:r>
              <a:t>obwiniony jest jedynie w przepasce, a w rękach ma misę z wodą.</a:t>
            </a:r>
          </a:p>
        </p:txBody>
      </p:sp>
      <p:sp>
        <p:nvSpPr>
          <p:cNvPr id="267" name="Shape 768"/>
          <p:cNvSpPr>
            <a:spLocks noGrp="1"/>
          </p:cNvSpPr>
          <p:nvPr>
            <p:ph type="body" idx="13"/>
          </p:nvPr>
        </p:nvSpPr>
        <p:spPr>
          <a:prstGeom prst="rect">
            <a:avLst/>
          </a:prstGeom>
          <a:extLst>
            <a:ext uri="{C572A759-6A51-4108-AA02-DFA0A04FC94B}">
              <ma14:wrappingTextBoxFlag xmlns:ma14="http://schemas.microsoft.com/office/mac/drawingml/2011/main" val="1"/>
            </a:ext>
          </a:extLst>
        </p:spPr>
        <p:txBody>
          <a:bodyPr/>
          <a:lstStyle>
            <a:lvl1pPr marL="0" indent="0" defTabSz="1300480">
              <a:spcBef>
                <a:spcPts val="700"/>
              </a:spcBef>
              <a:buSzTx/>
              <a:buNone/>
              <a:defRPr sz="3400" b="1">
                <a:latin typeface="Calibri"/>
                <a:ea typeface="Calibri"/>
                <a:cs typeface="Calibri"/>
                <a:sym typeface="Calibri"/>
              </a:defRPr>
            </a:lvl1pPr>
          </a:lstStyle>
          <a:p>
            <a:r>
              <a:t>furtum nec manifestum</a:t>
            </a:r>
          </a:p>
        </p:txBody>
      </p:sp>
      <p:sp>
        <p:nvSpPr>
          <p:cNvPr id="268" name="Shape 769"/>
          <p:cNvSpPr txBox="1"/>
          <p:nvPr/>
        </p:nvSpPr>
        <p:spPr>
          <a:xfrm>
            <a:off x="6606257" y="3093154"/>
            <a:ext cx="5748305" cy="1105407"/>
          </a:xfrm>
          <a:prstGeom prst="rect">
            <a:avLst/>
          </a:prstGeom>
          <a:ln w="12700">
            <a:miter lim="400000"/>
          </a:ln>
          <a:extLst>
            <a:ext uri="{C572A759-6A51-4108-AA02-DFA0A04FC94B}">
              <ma14:wrappingTextBoxFlag xmlns:ma14="http://schemas.microsoft.com/office/mac/drawingml/2011/main" val="1"/>
            </a:ext>
          </a:extLst>
        </p:spPr>
        <p:txBody>
          <a:bodyPr lIns="65021" tIns="65021" rIns="65021" bIns="65021">
            <a:normAutofit/>
          </a:bodyPr>
          <a:lstStyle>
            <a:lvl1pPr marL="485775" indent="-485775" algn="l" defTabSz="1300480">
              <a:spcBef>
                <a:spcPts val="700"/>
              </a:spcBef>
              <a:buSzPct val="100000"/>
              <a:buFont typeface="Arial"/>
              <a:buChar char="•"/>
              <a:defRPr sz="3400">
                <a:solidFill>
                  <a:srgbClr val="FFFFFF"/>
                </a:solidFill>
                <a:latin typeface="Franklin Gothic Medium"/>
                <a:ea typeface="Franklin Gothic Medium"/>
                <a:cs typeface="Franklin Gothic Medium"/>
                <a:sym typeface="Franklin Gothic Medium"/>
              </a:defRPr>
            </a:lvl1pPr>
          </a:lstStyle>
          <a:p>
            <a:r>
              <a:t>złodzieja wykryto w inny sposób.</a:t>
            </a:r>
          </a:p>
        </p:txBody>
      </p:sp>
    </p:spTree>
  </p:cSld>
  <p:clrMapOvr>
    <a:masterClrMapping/>
  </p:clrMapOvr>
  <p:transition xmlns:p14="http://schemas.microsoft.com/office/powerpoint/2010/mai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Shape 771"/>
          <p:cNvSpPr txBox="1">
            <a:spLocks noGrp="1"/>
          </p:cNvSpPr>
          <p:nvPr>
            <p:ph type="title"/>
          </p:nvPr>
        </p:nvSpPr>
        <p:spPr>
          <a:xfrm>
            <a:off x="1381759" y="1397564"/>
            <a:ext cx="10241282" cy="1503735"/>
          </a:xfrm>
          <a:prstGeom prst="rect">
            <a:avLst/>
          </a:prstGeom>
        </p:spPr>
        <p:txBody>
          <a:bodyPr/>
          <a:lstStyle>
            <a:lvl1pPr>
              <a:defRPr sz="7600">
                <a:solidFill>
                  <a:srgbClr val="FFFFFF"/>
                </a:solidFill>
              </a:defRPr>
            </a:lvl1pPr>
          </a:lstStyle>
          <a:p>
            <a:r>
              <a:t>Ochrona procesowa</a:t>
            </a:r>
          </a:p>
        </p:txBody>
      </p:sp>
      <p:sp>
        <p:nvSpPr>
          <p:cNvPr id="271" name="Shape 772"/>
          <p:cNvSpPr txBox="1">
            <a:spLocks noGrp="1"/>
          </p:cNvSpPr>
          <p:nvPr>
            <p:ph type="body" sz="quarter" idx="1"/>
          </p:nvPr>
        </p:nvSpPr>
        <p:spPr>
          <a:xfrm>
            <a:off x="1381759" y="3650563"/>
            <a:ext cx="5032590" cy="950789"/>
          </a:xfrm>
          <a:prstGeom prst="rect">
            <a:avLst/>
          </a:prstGeom>
        </p:spPr>
        <p:txBody>
          <a:bodyPr/>
          <a:lstStyle/>
          <a:p>
            <a:pPr>
              <a:lnSpc>
                <a:spcPct val="80000"/>
              </a:lnSpc>
              <a:spcBef>
                <a:spcPts val="400"/>
              </a:spcBef>
              <a:defRPr sz="2000"/>
            </a:pPr>
            <a:r>
              <a:t>Powództwa penalne (</a:t>
            </a:r>
            <a:r>
              <a:rPr i="1"/>
              <a:t>actiones poenales</a:t>
            </a:r>
            <a:r>
              <a:t>) - kary prywatne dla poszkodowanego: </a:t>
            </a:r>
          </a:p>
        </p:txBody>
      </p:sp>
      <p:sp>
        <p:nvSpPr>
          <p:cNvPr id="272" name="Shape 773"/>
          <p:cNvSpPr txBox="1"/>
          <p:nvPr/>
        </p:nvSpPr>
        <p:spPr>
          <a:xfrm>
            <a:off x="650239" y="3093154"/>
            <a:ext cx="5746047" cy="5214923"/>
          </a:xfrm>
          <a:prstGeom prst="rect">
            <a:avLst/>
          </a:prstGeom>
          <a:ln w="12700">
            <a:miter lim="400000"/>
          </a:ln>
          <a:extLst>
            <a:ext uri="{C572A759-6A51-4108-AA02-DFA0A04FC94B}">
              <ma14:wrappingTextBoxFlag xmlns:ma14="http://schemas.microsoft.com/office/mac/drawingml/2011/main" val="1"/>
            </a:ext>
          </a:extLst>
        </p:spPr>
        <p:txBody>
          <a:bodyPr lIns="65021" tIns="65021" rIns="65021" bIns="65021">
            <a:normAutofit/>
          </a:bodyPr>
          <a:lstStyle/>
          <a:p>
            <a:pPr marL="485775" indent="-485775" algn="l" defTabSz="1300480">
              <a:spcBef>
                <a:spcPts val="700"/>
              </a:spcBef>
              <a:buSzPct val="100000"/>
              <a:buFont typeface="Arial"/>
              <a:buChar char="•"/>
              <a:defRPr sz="3400" i="1">
                <a:solidFill>
                  <a:srgbClr val="FFFFFF"/>
                </a:solidFill>
                <a:latin typeface="Franklin Gothic Medium"/>
                <a:ea typeface="Franklin Gothic Medium"/>
                <a:cs typeface="Franklin Gothic Medium"/>
                <a:sym typeface="Franklin Gothic Medium"/>
              </a:defRPr>
            </a:pPr>
            <a:r>
              <a:t>a. furti manifesti - </a:t>
            </a:r>
            <a:r>
              <a:rPr i="0"/>
              <a:t>na poczwórną wartość rzeczy;</a:t>
            </a:r>
          </a:p>
          <a:p>
            <a:pPr marL="485775" indent="-485775" algn="l" defTabSz="1300480">
              <a:spcBef>
                <a:spcPts val="700"/>
              </a:spcBef>
              <a:buSzPct val="100000"/>
              <a:buFont typeface="Arial"/>
              <a:buChar char="•"/>
              <a:defRPr sz="3400" i="1">
                <a:solidFill>
                  <a:srgbClr val="FFFFFF"/>
                </a:solidFill>
                <a:latin typeface="Franklin Gothic Medium"/>
                <a:ea typeface="Franklin Gothic Medium"/>
                <a:cs typeface="Franklin Gothic Medium"/>
                <a:sym typeface="Franklin Gothic Medium"/>
              </a:defRPr>
            </a:pPr>
            <a:r>
              <a:t>a. furti nec manifesti - </a:t>
            </a:r>
            <a:r>
              <a:rPr i="0"/>
              <a:t>na podwójną wartość rzeczy.</a:t>
            </a:r>
          </a:p>
          <a:p>
            <a:pPr algn="l" defTabSz="1300480">
              <a:spcBef>
                <a:spcPts val="700"/>
              </a:spcBef>
              <a:defRPr sz="3400">
                <a:solidFill>
                  <a:srgbClr val="FFFFFF"/>
                </a:solidFill>
                <a:latin typeface="Franklin Gothic Medium"/>
                <a:ea typeface="Franklin Gothic Medium"/>
                <a:cs typeface="Franklin Gothic Medium"/>
                <a:sym typeface="Franklin Gothic Medium"/>
              </a:defRPr>
            </a:pPr>
            <a:r>
              <a:t>Przysługiwało tym, którzy odpowiadali z tytułu </a:t>
            </a:r>
            <a:r>
              <a:rPr i="1"/>
              <a:t>custodia.</a:t>
            </a:r>
            <a:r>
              <a:t> Możliwe było kumulowanie powództw.</a:t>
            </a:r>
            <a:r>
              <a:rPr i="1"/>
              <a:t> </a:t>
            </a:r>
            <a:r>
              <a:t>Powodowało infamię zasądzonego!</a:t>
            </a:r>
          </a:p>
        </p:txBody>
      </p:sp>
      <p:sp>
        <p:nvSpPr>
          <p:cNvPr id="273" name="Shape 774"/>
          <p:cNvSpPr txBox="1"/>
          <p:nvPr/>
        </p:nvSpPr>
        <p:spPr>
          <a:xfrm>
            <a:off x="6606257" y="3093154"/>
            <a:ext cx="5748305" cy="3855922"/>
          </a:xfrm>
          <a:prstGeom prst="rect">
            <a:avLst/>
          </a:prstGeom>
          <a:ln w="12700">
            <a:miter lim="400000"/>
          </a:ln>
          <a:extLst>
            <a:ext uri="{C572A759-6A51-4108-AA02-DFA0A04FC94B}">
              <ma14:wrappingTextBoxFlag xmlns:ma14="http://schemas.microsoft.com/office/mac/drawingml/2011/main" val="1"/>
            </a:ext>
          </a:extLst>
        </p:spPr>
        <p:txBody>
          <a:bodyPr lIns="65021" tIns="65021" rIns="65021" bIns="65021">
            <a:normAutofit/>
          </a:bodyPr>
          <a:lstStyle/>
          <a:p>
            <a:pPr marL="485775" indent="-485775" algn="l" defTabSz="1300480">
              <a:spcBef>
                <a:spcPts val="700"/>
              </a:spcBef>
              <a:buSzPct val="100000"/>
              <a:buFont typeface="Arial"/>
              <a:buChar char="•"/>
              <a:defRPr sz="3400">
                <a:solidFill>
                  <a:srgbClr val="FFFFFF"/>
                </a:solidFill>
                <a:latin typeface="Franklin Gothic Medium"/>
                <a:ea typeface="Franklin Gothic Medium"/>
                <a:cs typeface="Franklin Gothic Medium"/>
                <a:sym typeface="Franklin Gothic Medium"/>
              </a:defRPr>
            </a:pPr>
            <a:r>
              <a:t>rei vindicatio;</a:t>
            </a:r>
          </a:p>
          <a:p>
            <a:pPr marL="485775" indent="-485775" algn="l" defTabSz="1300480">
              <a:spcBef>
                <a:spcPts val="700"/>
              </a:spcBef>
              <a:buSzPct val="100000"/>
              <a:buFont typeface="Arial"/>
              <a:buChar char="•"/>
              <a:defRPr sz="3400">
                <a:solidFill>
                  <a:srgbClr val="FFFFFF"/>
                </a:solidFill>
                <a:latin typeface="Franklin Gothic Medium"/>
                <a:ea typeface="Franklin Gothic Medium"/>
                <a:cs typeface="Franklin Gothic Medium"/>
                <a:sym typeface="Franklin Gothic Medium"/>
              </a:defRPr>
            </a:pPr>
            <a:r>
              <a:t>actio Publiciana;</a:t>
            </a:r>
          </a:p>
          <a:p>
            <a:pPr marL="485775" indent="-485775" algn="l" defTabSz="1300480">
              <a:spcBef>
                <a:spcPts val="700"/>
              </a:spcBef>
              <a:buSzPct val="100000"/>
              <a:buFont typeface="Arial"/>
              <a:buChar char="•"/>
              <a:defRPr sz="3400">
                <a:solidFill>
                  <a:srgbClr val="FFFFFF"/>
                </a:solidFill>
                <a:latin typeface="Franklin Gothic Medium"/>
                <a:ea typeface="Franklin Gothic Medium"/>
                <a:cs typeface="Franklin Gothic Medium"/>
                <a:sym typeface="Franklin Gothic Medium"/>
              </a:defRPr>
            </a:pPr>
            <a:r>
              <a:t>condictio furtiva - gdy skarga windykacyjna była wątpliwa, a złodziej zdążył pozbyć się rzeczy.</a:t>
            </a:r>
          </a:p>
          <a:p>
            <a:pPr algn="l" defTabSz="1300480">
              <a:spcBef>
                <a:spcPts val="700"/>
              </a:spcBef>
              <a:defRPr sz="3400">
                <a:solidFill>
                  <a:srgbClr val="FFFFFF"/>
                </a:solidFill>
                <a:latin typeface="Franklin Gothic Medium"/>
                <a:ea typeface="Franklin Gothic Medium"/>
                <a:cs typeface="Franklin Gothic Medium"/>
                <a:sym typeface="Franklin Gothic Medium"/>
              </a:defRPr>
            </a:pPr>
            <a:r>
              <a:t>Niemożliwe kumulowanie.</a:t>
            </a:r>
          </a:p>
        </p:txBody>
      </p:sp>
    </p:spTree>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Shape 713"/>
          <p:cNvSpPr txBox="1">
            <a:spLocks noGrp="1"/>
          </p:cNvSpPr>
          <p:nvPr>
            <p:ph type="title"/>
          </p:nvPr>
        </p:nvSpPr>
        <p:spPr>
          <a:xfrm>
            <a:off x="650238" y="390594"/>
            <a:ext cx="11704324" cy="1004224"/>
          </a:xfrm>
          <a:prstGeom prst="rect">
            <a:avLst/>
          </a:prstGeom>
        </p:spPr>
        <p:txBody>
          <a:bodyPr/>
          <a:lstStyle>
            <a:lvl1pPr>
              <a:defRPr sz="5400">
                <a:solidFill>
                  <a:srgbClr val="FFFFFF"/>
                </a:solidFill>
              </a:defRPr>
            </a:lvl1pPr>
          </a:lstStyle>
          <a:p>
            <a:r>
              <a:t>Konstrukcja kontraktów nienazwanych</a:t>
            </a:r>
          </a:p>
        </p:txBody>
      </p:sp>
      <p:sp>
        <p:nvSpPr>
          <p:cNvPr id="172" name="Shape 714"/>
          <p:cNvSpPr txBox="1">
            <a:spLocks noGrp="1"/>
          </p:cNvSpPr>
          <p:nvPr>
            <p:ph type="body" idx="1"/>
          </p:nvPr>
        </p:nvSpPr>
        <p:spPr>
          <a:xfrm>
            <a:off x="460126" y="1906866"/>
            <a:ext cx="12186960" cy="7271217"/>
          </a:xfrm>
          <a:prstGeom prst="rect">
            <a:avLst/>
          </a:prstGeom>
        </p:spPr>
        <p:txBody>
          <a:bodyPr/>
          <a:lstStyle/>
          <a:p>
            <a:pPr marL="487680" indent="-487680">
              <a:buSzTx/>
              <a:buNone/>
              <a:defRPr>
                <a:solidFill>
                  <a:srgbClr val="FFFFFF"/>
                </a:solidFill>
              </a:defRPr>
            </a:pPr>
            <a:r>
              <a:t>Świadczenie każdej ze stron mogło polegać bądź na dare bądź na facere, dlatego wyróżniamy następujące schematy tych kontraktów:</a:t>
            </a:r>
          </a:p>
          <a:p>
            <a:pPr marL="785812" indent="-785812">
              <a:buFontTx/>
              <a:buAutoNum type="romanUcPeriod"/>
              <a:defRPr>
                <a:solidFill>
                  <a:srgbClr val="FFFFFF"/>
                </a:solidFill>
              </a:defRPr>
            </a:pPr>
            <a:r>
              <a:t>Do ut des – daję, abyś dał (np. zamiana)</a:t>
            </a:r>
          </a:p>
          <a:p>
            <a:pPr marL="785812" indent="-785812">
              <a:buFontTx/>
              <a:buAutoNum type="romanUcPeriod"/>
              <a:defRPr>
                <a:solidFill>
                  <a:srgbClr val="FFFFFF"/>
                </a:solidFill>
              </a:defRPr>
            </a:pPr>
            <a:r>
              <a:t>Do ut facias – daję, abyś uczynił (np. przeniesienie własności rzeczy za wykonanie rzeźby)</a:t>
            </a:r>
          </a:p>
          <a:p>
            <a:pPr marL="785812" indent="-785812">
              <a:buFontTx/>
              <a:buAutoNum type="romanUcPeriod"/>
              <a:defRPr>
                <a:solidFill>
                  <a:srgbClr val="FFFFFF"/>
                </a:solidFill>
              </a:defRPr>
            </a:pPr>
            <a:r>
              <a:t>Facio ut des – czynię, abyś dał </a:t>
            </a:r>
          </a:p>
          <a:p>
            <a:pPr marL="785812" indent="-785812">
              <a:buFontTx/>
              <a:buAutoNum type="romanUcPeriod"/>
              <a:defRPr>
                <a:solidFill>
                  <a:srgbClr val="FFFFFF"/>
                </a:solidFill>
              </a:defRPr>
            </a:pPr>
            <a:r>
              <a:t>Facio ut facias – czynię, byś czynił </a:t>
            </a:r>
          </a:p>
        </p:txBody>
      </p:sp>
    </p:spTree>
  </p:cSld>
  <p:clrMapOvr>
    <a:masterClrMapping/>
  </p:clrMapOvr>
  <p:transition xmlns:p14="http://schemas.microsoft.com/office/powerpoint/2010/mai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Shape 776"/>
          <p:cNvSpPr txBox="1">
            <a:spLocks noGrp="1"/>
          </p:cNvSpPr>
          <p:nvPr>
            <p:ph type="title"/>
          </p:nvPr>
        </p:nvSpPr>
        <p:spPr>
          <a:xfrm>
            <a:off x="650238" y="390596"/>
            <a:ext cx="11704324" cy="1625602"/>
          </a:xfrm>
          <a:prstGeom prst="rect">
            <a:avLst/>
          </a:prstGeom>
        </p:spPr>
        <p:txBody>
          <a:bodyPr/>
          <a:lstStyle>
            <a:lvl1pPr>
              <a:defRPr sz="7600">
                <a:solidFill>
                  <a:srgbClr val="FFFFFF"/>
                </a:solidFill>
              </a:defRPr>
            </a:lvl1pPr>
          </a:lstStyle>
          <a:p>
            <a:r>
              <a:t>Kradzież a małżeństwo</a:t>
            </a:r>
          </a:p>
        </p:txBody>
      </p:sp>
      <p:sp>
        <p:nvSpPr>
          <p:cNvPr id="276" name="Shape 777"/>
          <p:cNvSpPr txBox="1">
            <a:spLocks noGrp="1"/>
          </p:cNvSpPr>
          <p:nvPr>
            <p:ph type="body" idx="1"/>
          </p:nvPr>
        </p:nvSpPr>
        <p:spPr>
          <a:xfrm>
            <a:off x="650238" y="2275839"/>
            <a:ext cx="11704324" cy="6436928"/>
          </a:xfrm>
          <a:prstGeom prst="rect">
            <a:avLst/>
          </a:prstGeom>
        </p:spPr>
        <p:txBody>
          <a:bodyPr/>
          <a:lstStyle/>
          <a:p>
            <a:pPr marL="0" indent="0">
              <a:lnSpc>
                <a:spcPct val="90000"/>
              </a:lnSpc>
              <a:buSzTx/>
              <a:buNone/>
              <a:defRPr>
                <a:solidFill>
                  <a:srgbClr val="FFFFFF"/>
                </a:solidFill>
                <a:latin typeface="Franklin Gothic Medium"/>
                <a:ea typeface="Franklin Gothic Medium"/>
                <a:cs typeface="Franklin Gothic Medium"/>
                <a:sym typeface="Franklin Gothic Medium"/>
              </a:defRPr>
            </a:pPr>
            <a:r>
              <a:t>Ze względu na </a:t>
            </a:r>
            <a:r>
              <a:rPr i="1"/>
              <a:t>honor matrimonii </a:t>
            </a:r>
            <a:r>
              <a:t>nie mogło dojść do </a:t>
            </a:r>
            <a:r>
              <a:rPr i="1"/>
              <a:t>furtum </a:t>
            </a:r>
            <a:r>
              <a:t>między małżonkami.</a:t>
            </a:r>
          </a:p>
          <a:p>
            <a:pPr marL="0" indent="0">
              <a:lnSpc>
                <a:spcPct val="90000"/>
              </a:lnSpc>
              <a:buSzTx/>
              <a:buNone/>
              <a:defRPr>
                <a:solidFill>
                  <a:srgbClr val="FFFFFF"/>
                </a:solidFill>
                <a:latin typeface="Franklin Gothic Medium"/>
                <a:ea typeface="Franklin Gothic Medium"/>
                <a:cs typeface="Franklin Gothic Medium"/>
                <a:sym typeface="Franklin Gothic Medium"/>
              </a:defRPr>
            </a:pPr>
            <a:r>
              <a:t>Gdy małżonek dokonał faktycznej kradzieży wobec żony, prawnie ta rzecz była jedynie zabrana (</a:t>
            </a:r>
            <a:r>
              <a:rPr i="1"/>
              <a:t>res amotae</a:t>
            </a:r>
            <a:r>
              <a:t>).</a:t>
            </a:r>
          </a:p>
          <a:p>
            <a:pPr marL="0" indent="0">
              <a:lnSpc>
                <a:spcPct val="90000"/>
              </a:lnSpc>
              <a:buSzTx/>
              <a:buNone/>
              <a:defRPr>
                <a:solidFill>
                  <a:srgbClr val="FFFFFF"/>
                </a:solidFill>
                <a:latin typeface="Franklin Gothic Medium"/>
                <a:ea typeface="Franklin Gothic Medium"/>
                <a:cs typeface="Franklin Gothic Medium"/>
                <a:sym typeface="Franklin Gothic Medium"/>
              </a:defRPr>
            </a:pPr>
            <a:r>
              <a:t>Możliwe było jedynie powództwo restytucyjne (</a:t>
            </a:r>
            <a:r>
              <a:rPr i="1"/>
              <a:t>actio rerum amotarum</a:t>
            </a:r>
            <a:r>
              <a:t>), które nie powodowało infamii, jak skargi penalne (były zakazane między małżonkami). </a:t>
            </a:r>
          </a:p>
        </p:txBody>
      </p:sp>
    </p:spTree>
  </p:cSld>
  <p:clrMapOvr>
    <a:masterClrMapping/>
  </p:clrMapOvr>
  <p:transition xmlns:p14="http://schemas.microsoft.com/office/powerpoint/2010/mai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Shape 779"/>
          <p:cNvSpPr txBox="1">
            <a:spLocks noGrp="1"/>
          </p:cNvSpPr>
          <p:nvPr>
            <p:ph type="title"/>
          </p:nvPr>
        </p:nvSpPr>
        <p:spPr>
          <a:xfrm>
            <a:off x="650238" y="390596"/>
            <a:ext cx="11704324" cy="1625602"/>
          </a:xfrm>
          <a:prstGeom prst="rect">
            <a:avLst/>
          </a:prstGeom>
        </p:spPr>
        <p:txBody>
          <a:bodyPr/>
          <a:lstStyle/>
          <a:p>
            <a:pPr defTabSz="1144422">
              <a:defRPr sz="5800">
                <a:solidFill>
                  <a:srgbClr val="FFFFFF"/>
                </a:solidFill>
              </a:defRPr>
            </a:pPr>
            <a:r>
              <a:t>Znaczenie </a:t>
            </a:r>
            <a:r>
              <a:rPr i="1"/>
              <a:t>furtum</a:t>
            </a:r>
            <a:r>
              <a:t> w prawie rzymskim</a:t>
            </a:r>
          </a:p>
        </p:txBody>
      </p:sp>
      <p:sp>
        <p:nvSpPr>
          <p:cNvPr id="279" name="Shape 780"/>
          <p:cNvSpPr txBox="1">
            <a:spLocks noGrp="1"/>
          </p:cNvSpPr>
          <p:nvPr>
            <p:ph type="body" idx="1"/>
          </p:nvPr>
        </p:nvSpPr>
        <p:spPr>
          <a:xfrm>
            <a:off x="650238" y="2275839"/>
            <a:ext cx="11704324" cy="6436928"/>
          </a:xfrm>
          <a:prstGeom prst="rect">
            <a:avLst/>
          </a:prstGeom>
        </p:spPr>
        <p:txBody>
          <a:bodyPr/>
          <a:lstStyle/>
          <a:p>
            <a:pPr marL="472964" indent="-472964">
              <a:lnSpc>
                <a:spcPct val="80000"/>
              </a:lnSpc>
              <a:spcBef>
                <a:spcPts val="800"/>
              </a:spcBef>
              <a:defRPr sz="4000">
                <a:solidFill>
                  <a:srgbClr val="FFFFFF"/>
                </a:solidFill>
                <a:latin typeface="Franklin Gothic Medium"/>
                <a:ea typeface="Franklin Gothic Medium"/>
                <a:cs typeface="Franklin Gothic Medium"/>
                <a:sym typeface="Franklin Gothic Medium"/>
              </a:defRPr>
            </a:pPr>
            <a:r>
              <a:t>Najważniejszy delikt - zdarzenia najczęstsze!</a:t>
            </a:r>
          </a:p>
          <a:p>
            <a:pPr marL="472964" indent="-472964">
              <a:lnSpc>
                <a:spcPct val="80000"/>
              </a:lnSpc>
              <a:spcBef>
                <a:spcPts val="800"/>
              </a:spcBef>
              <a:defRPr sz="4000">
                <a:solidFill>
                  <a:srgbClr val="FFFFFF"/>
                </a:solidFill>
                <a:latin typeface="Franklin Gothic Medium"/>
                <a:ea typeface="Franklin Gothic Medium"/>
                <a:cs typeface="Franklin Gothic Medium"/>
                <a:sym typeface="Franklin Gothic Medium"/>
              </a:defRPr>
            </a:pPr>
            <a:r>
              <a:t>Chronił klasę posiadającą przed gwałtownymi zmianami;</a:t>
            </a:r>
          </a:p>
          <a:p>
            <a:pPr marL="472964" indent="-472964">
              <a:lnSpc>
                <a:spcPct val="80000"/>
              </a:lnSpc>
              <a:spcBef>
                <a:spcPts val="800"/>
              </a:spcBef>
              <a:defRPr sz="4000">
                <a:solidFill>
                  <a:srgbClr val="FFFFFF"/>
                </a:solidFill>
                <a:latin typeface="Franklin Gothic Medium"/>
                <a:ea typeface="Franklin Gothic Medium"/>
                <a:cs typeface="Franklin Gothic Medium"/>
                <a:sym typeface="Franklin Gothic Medium"/>
              </a:defRPr>
            </a:pPr>
            <a:r>
              <a:t>Ostrze socjalne skierowane przeciwko najbiedniejszym;</a:t>
            </a:r>
          </a:p>
          <a:p>
            <a:pPr marL="472964" indent="-472964">
              <a:lnSpc>
                <a:spcPct val="80000"/>
              </a:lnSpc>
              <a:spcBef>
                <a:spcPts val="800"/>
              </a:spcBef>
              <a:defRPr sz="4000">
                <a:solidFill>
                  <a:srgbClr val="FFFFFF"/>
                </a:solidFill>
                <a:latin typeface="Franklin Gothic Medium"/>
                <a:ea typeface="Franklin Gothic Medium"/>
                <a:cs typeface="Franklin Gothic Medium"/>
                <a:sym typeface="Franklin Gothic Medium"/>
              </a:defRPr>
            </a:pPr>
            <a:r>
              <a:t>Ochrona ma charakter wyłącznie prywatnyprawny, w czasach cesarstwa stopniowo wzmacniana środkami prawa publicznego;</a:t>
            </a:r>
          </a:p>
          <a:p>
            <a:pPr marL="472964" indent="-472964">
              <a:lnSpc>
                <a:spcPct val="80000"/>
              </a:lnSpc>
              <a:spcBef>
                <a:spcPts val="800"/>
              </a:spcBef>
              <a:defRPr sz="4000">
                <a:solidFill>
                  <a:srgbClr val="FFFFFF"/>
                </a:solidFill>
                <a:latin typeface="Franklin Gothic Medium"/>
                <a:ea typeface="Franklin Gothic Medium"/>
                <a:cs typeface="Franklin Gothic Medium"/>
                <a:sym typeface="Franklin Gothic Medium"/>
              </a:defRPr>
            </a:pPr>
            <a:r>
              <a:t>Możliwość dziedziczenia zobowiązania po </a:t>
            </a:r>
            <a:r>
              <a:rPr i="1"/>
              <a:t>litis contestatio .</a:t>
            </a:r>
          </a:p>
        </p:txBody>
      </p:sp>
    </p:spTree>
  </p:cSld>
  <p:clrMapOvr>
    <a:masterClrMapping/>
  </p:clrMapOvr>
  <p:transition xmlns:p14="http://schemas.microsoft.com/office/powerpoint/2010/mai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Shape 782"/>
          <p:cNvSpPr txBox="1">
            <a:spLocks noGrp="1"/>
          </p:cNvSpPr>
          <p:nvPr>
            <p:ph type="title"/>
          </p:nvPr>
        </p:nvSpPr>
        <p:spPr>
          <a:xfrm>
            <a:off x="650238" y="390596"/>
            <a:ext cx="11704324" cy="1625602"/>
          </a:xfrm>
          <a:prstGeom prst="rect">
            <a:avLst/>
          </a:prstGeom>
        </p:spPr>
        <p:txBody>
          <a:bodyPr/>
          <a:lstStyle/>
          <a:p>
            <a:pPr>
              <a:defRPr sz="7600">
                <a:solidFill>
                  <a:srgbClr val="FFFFFF"/>
                </a:solidFill>
              </a:defRPr>
            </a:pPr>
            <a:r>
              <a:t>Rabunek (</a:t>
            </a:r>
            <a:r>
              <a:rPr i="1"/>
              <a:t>rapina</a:t>
            </a:r>
            <a:r>
              <a:t>)</a:t>
            </a:r>
          </a:p>
        </p:txBody>
      </p:sp>
      <p:sp>
        <p:nvSpPr>
          <p:cNvPr id="282" name="Shape 783"/>
          <p:cNvSpPr txBox="1">
            <a:spLocks noGrp="1"/>
          </p:cNvSpPr>
          <p:nvPr>
            <p:ph type="body" idx="1"/>
          </p:nvPr>
        </p:nvSpPr>
        <p:spPr>
          <a:xfrm>
            <a:off x="650238" y="2275839"/>
            <a:ext cx="11704324" cy="6436928"/>
          </a:xfrm>
          <a:prstGeom prst="rect">
            <a:avLst/>
          </a:prstGeom>
        </p:spPr>
        <p:txBody>
          <a:bodyPr/>
          <a:lstStyle/>
          <a:p>
            <a:pPr marL="0" indent="0" algn="just">
              <a:buSzTx/>
              <a:buNone/>
            </a:pPr>
            <a:r>
              <a:t>	</a:t>
            </a:r>
            <a:r>
              <a:rPr b="1">
                <a:solidFill>
                  <a:srgbClr val="FFFFFF"/>
                </a:solidFill>
              </a:rPr>
              <a:t>Początkowo rabunek traktowany był jako szczególny rodzaj kradzieży jawnej (furtum manifestum). Został uznany za osobny delikt dopiero w roku 76 p.n.e. </a:t>
            </a:r>
          </a:p>
          <a:p>
            <a:pPr marL="0" indent="0" algn="just">
              <a:buSzTx/>
              <a:buNone/>
              <a:defRPr b="1">
                <a:solidFill>
                  <a:srgbClr val="FFFFFF"/>
                </a:solidFill>
              </a:defRPr>
            </a:pPr>
            <a:endParaRPr b="1">
              <a:solidFill>
                <a:srgbClr val="FFFFFF"/>
              </a:solidFill>
            </a:endParaRPr>
          </a:p>
          <a:p>
            <a:pPr marL="0" indent="0" algn="just">
              <a:buSzTx/>
              <a:buNone/>
              <a:defRPr b="1">
                <a:solidFill>
                  <a:srgbClr val="FFFFFF"/>
                </a:solidFill>
              </a:defRPr>
            </a:pPr>
            <a:r>
              <a:t>	Za rabunek uważano kradzież gwałtowną, dokonaną połączonymi siłami zbrojnej bandy.</a:t>
            </a:r>
          </a:p>
        </p:txBody>
      </p:sp>
    </p:spTree>
  </p:cSld>
  <p:clrMapOvr>
    <a:masterClrMapping/>
  </p:clrMapOvr>
  <p:transition xmlns:p14="http://schemas.microsoft.com/office/powerpoint/2010/mai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Shape 785"/>
          <p:cNvSpPr txBox="1">
            <a:spLocks noGrp="1"/>
          </p:cNvSpPr>
          <p:nvPr>
            <p:ph type="title"/>
          </p:nvPr>
        </p:nvSpPr>
        <p:spPr>
          <a:xfrm>
            <a:off x="650238" y="390596"/>
            <a:ext cx="11704324" cy="1625602"/>
          </a:xfrm>
          <a:prstGeom prst="rect">
            <a:avLst/>
          </a:prstGeom>
        </p:spPr>
        <p:txBody>
          <a:bodyPr/>
          <a:lstStyle>
            <a:lvl1pPr>
              <a:defRPr sz="7600">
                <a:solidFill>
                  <a:srgbClr val="FFFFFF"/>
                </a:solidFill>
              </a:defRPr>
            </a:lvl1pPr>
          </a:lstStyle>
          <a:p>
            <a:r>
              <a:t>Ochrona procesowa</a:t>
            </a:r>
          </a:p>
        </p:txBody>
      </p:sp>
      <p:sp>
        <p:nvSpPr>
          <p:cNvPr id="285" name="Shape 786"/>
          <p:cNvSpPr txBox="1">
            <a:spLocks noGrp="1"/>
          </p:cNvSpPr>
          <p:nvPr>
            <p:ph type="body" idx="1"/>
          </p:nvPr>
        </p:nvSpPr>
        <p:spPr>
          <a:xfrm>
            <a:off x="650238" y="2275839"/>
            <a:ext cx="11704324" cy="6436928"/>
          </a:xfrm>
          <a:prstGeom prst="rect">
            <a:avLst/>
          </a:prstGeom>
        </p:spPr>
        <p:txBody>
          <a:bodyPr/>
          <a:lstStyle/>
          <a:p>
            <a:pPr marL="0" indent="0" algn="just">
              <a:lnSpc>
                <a:spcPct val="80000"/>
              </a:lnSpc>
              <a:spcBef>
                <a:spcPts val="800"/>
              </a:spcBef>
              <a:buSzTx/>
              <a:buNone/>
              <a:defRPr sz="3800">
                <a:solidFill>
                  <a:srgbClr val="FFFFFF"/>
                </a:solidFill>
              </a:defRPr>
            </a:pPr>
            <a:r>
              <a:t>	</a:t>
            </a:r>
            <a:r>
              <a:rPr b="1"/>
              <a:t>Ustawa XII tablic nie przewidywała specjalnej odpowiedzialności wobec rabusia, stosowano przepisy dotyczące </a:t>
            </a:r>
            <a:r>
              <a:rPr b="1" i="1"/>
              <a:t>furtum manifestum</a:t>
            </a:r>
            <a:r>
              <a:rPr b="1"/>
              <a:t>.</a:t>
            </a:r>
          </a:p>
          <a:p>
            <a:pPr marL="0" indent="0" algn="just">
              <a:lnSpc>
                <a:spcPct val="80000"/>
              </a:lnSpc>
              <a:spcBef>
                <a:spcPts val="800"/>
              </a:spcBef>
              <a:buSzTx/>
              <a:buNone/>
              <a:defRPr sz="3800" b="1">
                <a:solidFill>
                  <a:srgbClr val="FFFFFF"/>
                </a:solidFill>
              </a:defRPr>
            </a:pPr>
            <a:r>
              <a:t>	Pretor Locullus wprowadził specjalną skargę zwaną </a:t>
            </a:r>
            <a:r>
              <a:rPr i="1"/>
              <a:t>actio vi bonorum raptorum (skarga mienia zrabowanego przemocą). </a:t>
            </a:r>
          </a:p>
          <a:p>
            <a:pPr marL="0" indent="0" algn="just">
              <a:lnSpc>
                <a:spcPct val="80000"/>
              </a:lnSpc>
              <a:spcBef>
                <a:spcPts val="800"/>
              </a:spcBef>
              <a:buSzTx/>
              <a:buNone/>
              <a:defRPr sz="3800" b="1" i="1">
                <a:solidFill>
                  <a:srgbClr val="FFFFFF"/>
                </a:solidFill>
              </a:defRPr>
            </a:pPr>
            <a:r>
              <a:t>	</a:t>
            </a:r>
            <a:r>
              <a:rPr i="0"/>
              <a:t>Jeżeli powództwo wytoczono w ciągu roku, zasądzano czterokrotność wartości zrabowanego mienia.</a:t>
            </a:r>
          </a:p>
          <a:p>
            <a:pPr marL="0" indent="0" algn="just">
              <a:lnSpc>
                <a:spcPct val="80000"/>
              </a:lnSpc>
              <a:spcBef>
                <a:spcPts val="800"/>
              </a:spcBef>
              <a:buSzTx/>
              <a:buNone/>
              <a:defRPr sz="3800" b="1">
                <a:solidFill>
                  <a:srgbClr val="FFFFFF"/>
                </a:solidFill>
              </a:defRPr>
            </a:pPr>
            <a:r>
              <a:t>	 Po roku, domagać się można było jedynie jednokrotności wartości. Poszkodowany mógł jednak wystąpić z cywilną </a:t>
            </a:r>
            <a:r>
              <a:rPr i="1"/>
              <a:t>actio furti nec manifesti in duplum</a:t>
            </a:r>
            <a:r>
              <a:rPr b="0"/>
              <a:t>.</a:t>
            </a:r>
          </a:p>
        </p:txBody>
      </p:sp>
    </p:spTree>
  </p:cSld>
  <p:clrMapOvr>
    <a:masterClrMapping/>
  </p:clrMapOvr>
  <p:transition xmlns:p14="http://schemas.microsoft.com/office/powerpoint/2010/mai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Shape 788"/>
          <p:cNvSpPr txBox="1">
            <a:spLocks noGrp="1"/>
          </p:cNvSpPr>
          <p:nvPr>
            <p:ph type="title"/>
          </p:nvPr>
        </p:nvSpPr>
        <p:spPr>
          <a:xfrm>
            <a:off x="650238" y="390596"/>
            <a:ext cx="11704324" cy="1625602"/>
          </a:xfrm>
          <a:prstGeom prst="rect">
            <a:avLst/>
          </a:prstGeom>
        </p:spPr>
        <p:txBody>
          <a:bodyPr/>
          <a:lstStyle/>
          <a:p>
            <a:pPr>
              <a:defRPr i="1">
                <a:solidFill>
                  <a:srgbClr val="FFFFFF"/>
                </a:solidFill>
              </a:defRPr>
            </a:pPr>
            <a:r>
              <a:t>Rapina</a:t>
            </a:r>
            <a:r>
              <a:rPr i="0"/>
              <a:t> w prawie justyniańskim</a:t>
            </a:r>
          </a:p>
        </p:txBody>
      </p:sp>
      <p:sp>
        <p:nvSpPr>
          <p:cNvPr id="288" name="Shape 789"/>
          <p:cNvSpPr txBox="1">
            <a:spLocks noGrp="1"/>
          </p:cNvSpPr>
          <p:nvPr>
            <p:ph type="body" idx="1"/>
          </p:nvPr>
        </p:nvSpPr>
        <p:spPr>
          <a:xfrm>
            <a:off x="650238" y="2009278"/>
            <a:ext cx="11704324" cy="7373626"/>
          </a:xfrm>
          <a:prstGeom prst="rect">
            <a:avLst/>
          </a:prstGeom>
        </p:spPr>
        <p:txBody>
          <a:bodyPr/>
          <a:lstStyle/>
          <a:p>
            <a:pPr marL="0" indent="0">
              <a:lnSpc>
                <a:spcPct val="90000"/>
              </a:lnSpc>
              <a:spcBef>
                <a:spcPts val="800"/>
              </a:spcBef>
              <a:buSzTx/>
              <a:buNone/>
              <a:defRPr sz="3800">
                <a:solidFill>
                  <a:srgbClr val="FFFFFF"/>
                </a:solidFill>
              </a:defRPr>
            </a:pPr>
            <a:r>
              <a:t>	</a:t>
            </a:r>
            <a:r>
              <a:rPr b="1"/>
              <a:t>W prawie klasycznym iuryści sprzeczali się, czy </a:t>
            </a:r>
            <a:r>
              <a:rPr b="1" i="1"/>
              <a:t>actio vi bonorum raptorum</a:t>
            </a:r>
            <a:r>
              <a:rPr b="1"/>
              <a:t> należy uznań za skargę penalną czy mieszaną.</a:t>
            </a:r>
          </a:p>
          <a:p>
            <a:pPr marL="0" indent="0">
              <a:lnSpc>
                <a:spcPct val="90000"/>
              </a:lnSpc>
              <a:spcBef>
                <a:spcPts val="800"/>
              </a:spcBef>
              <a:buSzTx/>
              <a:buNone/>
              <a:defRPr sz="3800" b="1">
                <a:solidFill>
                  <a:srgbClr val="FFFFFF"/>
                </a:solidFill>
              </a:defRPr>
            </a:pPr>
            <a:endParaRPr b="1"/>
          </a:p>
          <a:p>
            <a:pPr marL="0" indent="0">
              <a:lnSpc>
                <a:spcPct val="90000"/>
              </a:lnSpc>
              <a:spcBef>
                <a:spcPts val="800"/>
              </a:spcBef>
              <a:buSzTx/>
              <a:buNone/>
              <a:defRPr sz="3800" b="1">
                <a:solidFill>
                  <a:srgbClr val="FFFFFF"/>
                </a:solidFill>
              </a:defRPr>
            </a:pPr>
            <a:r>
              <a:t>	Justynian uznał ją za skargę mieszaną, gdzie zasądzone </a:t>
            </a:r>
            <a:r>
              <a:rPr i="1"/>
              <a:t>quadruplum </a:t>
            </a:r>
            <a:r>
              <a:t>dzieliło się na odszkodowanie </a:t>
            </a:r>
            <a:r>
              <a:rPr i="1"/>
              <a:t>triplum </a:t>
            </a:r>
            <a:r>
              <a:t>i grzywnę </a:t>
            </a:r>
            <a:r>
              <a:rPr i="1"/>
              <a:t>simplum, </a:t>
            </a:r>
            <a:r>
              <a:t>co powodało jednak konkurencję ze skargą o wydanie rzeczy zrabowanej.</a:t>
            </a:r>
          </a:p>
          <a:p>
            <a:pPr marL="0" indent="0">
              <a:lnSpc>
                <a:spcPct val="90000"/>
              </a:lnSpc>
              <a:spcBef>
                <a:spcPts val="800"/>
              </a:spcBef>
              <a:buSzTx/>
              <a:buNone/>
              <a:defRPr sz="3800" b="1">
                <a:solidFill>
                  <a:srgbClr val="FFFFFF"/>
                </a:solidFill>
              </a:defRPr>
            </a:pPr>
            <a:endParaRPr/>
          </a:p>
          <a:p>
            <a:pPr marL="0" indent="0">
              <a:lnSpc>
                <a:spcPct val="90000"/>
              </a:lnSpc>
              <a:spcBef>
                <a:spcPts val="800"/>
              </a:spcBef>
              <a:buSzTx/>
              <a:buNone/>
              <a:defRPr sz="3800" b="1">
                <a:solidFill>
                  <a:srgbClr val="FFFFFF"/>
                </a:solidFill>
              </a:defRPr>
            </a:pPr>
            <a:r>
              <a:t>	Ponadto, powództwo to zostało uznane za </a:t>
            </a:r>
            <a:r>
              <a:rPr i="1"/>
              <a:t>actio famosa</a:t>
            </a:r>
            <a:r>
              <a:t> – powodowało infamię.</a:t>
            </a:r>
          </a:p>
          <a:p>
            <a:pPr marL="0" indent="0">
              <a:lnSpc>
                <a:spcPct val="90000"/>
              </a:lnSpc>
              <a:spcBef>
                <a:spcPts val="800"/>
              </a:spcBef>
              <a:buSzTx/>
              <a:buNone/>
              <a:defRPr sz="3800" b="1" i="1">
                <a:solidFill>
                  <a:srgbClr val="FFFFFF"/>
                </a:solidFill>
              </a:defRPr>
            </a:pPr>
            <a:r>
              <a:t>	</a:t>
            </a:r>
          </a:p>
        </p:txBody>
      </p:sp>
    </p:spTree>
  </p:cSld>
  <p:clrMapOvr>
    <a:masterClrMapping/>
  </p:clrMapOvr>
  <p:transition xmlns:p14="http://schemas.microsoft.com/office/powerpoint/2010/mai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Shape 791"/>
          <p:cNvSpPr txBox="1">
            <a:spLocks noGrp="1"/>
          </p:cNvSpPr>
          <p:nvPr>
            <p:ph type="title"/>
          </p:nvPr>
        </p:nvSpPr>
        <p:spPr>
          <a:xfrm>
            <a:off x="664950" y="-3"/>
            <a:ext cx="11704323" cy="1292406"/>
          </a:xfrm>
          <a:prstGeom prst="rect">
            <a:avLst/>
          </a:prstGeom>
        </p:spPr>
        <p:txBody>
          <a:bodyPr/>
          <a:lstStyle>
            <a:lvl1pPr>
              <a:defRPr>
                <a:solidFill>
                  <a:srgbClr val="FFFFFF"/>
                </a:solidFill>
              </a:defRPr>
            </a:lvl1pPr>
          </a:lstStyle>
          <a:p>
            <a:r>
              <a:t>Zniewaga</a:t>
            </a:r>
          </a:p>
        </p:txBody>
      </p:sp>
      <p:sp>
        <p:nvSpPr>
          <p:cNvPr id="291" name="Shape 792"/>
          <p:cNvSpPr txBox="1">
            <a:spLocks noGrp="1"/>
          </p:cNvSpPr>
          <p:nvPr>
            <p:ph type="body" idx="1"/>
          </p:nvPr>
        </p:nvSpPr>
        <p:spPr>
          <a:xfrm>
            <a:off x="650238" y="1292400"/>
            <a:ext cx="11704324" cy="8192914"/>
          </a:xfrm>
          <a:prstGeom prst="rect">
            <a:avLst/>
          </a:prstGeom>
        </p:spPr>
        <p:txBody>
          <a:bodyPr/>
          <a:lstStyle/>
          <a:p>
            <a:pPr marL="487680" indent="-487680" algn="just">
              <a:buSzTx/>
              <a:buNone/>
              <a:defRPr>
                <a:solidFill>
                  <a:srgbClr val="FFFFFF"/>
                </a:solidFill>
              </a:defRPr>
            </a:pPr>
            <a:r>
              <a:t>Zniewaga to naruszenie czci lub dobrego imienia osoby wolnej (alieni iuris?)</a:t>
            </a:r>
          </a:p>
          <a:p>
            <a:pPr marL="487680" indent="-487680" algn="just">
              <a:buSzTx/>
              <a:buNone/>
              <a:defRPr>
                <a:solidFill>
                  <a:srgbClr val="FFFFFF"/>
                </a:solidFill>
              </a:defRPr>
            </a:pPr>
            <a:r>
              <a:t>Zakres ochrony ulegał rozszerzeniu (w prawie klasycznym ochrona nietykalności osobistej, w okresie późniejszym cześć jako przedmiot ochrony) </a:t>
            </a:r>
          </a:p>
          <a:p>
            <a:pPr marL="487680" indent="-487680" algn="just">
              <a:buSzTx/>
              <a:buNone/>
              <a:defRPr>
                <a:solidFill>
                  <a:srgbClr val="FFFFFF"/>
                </a:solidFill>
              </a:defRPr>
            </a:pPr>
            <a:r>
              <a:t>Problem terminologiczny związany ze zwrotem </a:t>
            </a:r>
            <a:r>
              <a:rPr i="1"/>
              <a:t>iniuria </a:t>
            </a:r>
            <a:r>
              <a:t>– który można tłumaczyć na wiele sposobów, w tym jako bezprawie.</a:t>
            </a:r>
          </a:p>
        </p:txBody>
      </p:sp>
    </p:spTree>
  </p:cSld>
  <p:clrMapOvr>
    <a:masterClrMapping/>
  </p:clrMapOvr>
  <p:transition xmlns:p14="http://schemas.microsoft.com/office/powerpoint/2010/mai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Shape 794"/>
          <p:cNvSpPr txBox="1">
            <a:spLocks noGrp="1"/>
          </p:cNvSpPr>
          <p:nvPr>
            <p:ph type="title"/>
          </p:nvPr>
        </p:nvSpPr>
        <p:spPr>
          <a:xfrm>
            <a:off x="650238" y="390595"/>
            <a:ext cx="11704324" cy="1004221"/>
          </a:xfrm>
          <a:prstGeom prst="rect">
            <a:avLst/>
          </a:prstGeom>
        </p:spPr>
        <p:txBody>
          <a:bodyPr/>
          <a:lstStyle>
            <a:lvl1pPr>
              <a:defRPr sz="5400">
                <a:solidFill>
                  <a:srgbClr val="FFFFFF"/>
                </a:solidFill>
              </a:defRPr>
            </a:lvl1pPr>
          </a:lstStyle>
          <a:p>
            <a:r>
              <a:t>Zniewaga w ustawie XII Tablic</a:t>
            </a:r>
          </a:p>
        </p:txBody>
      </p:sp>
      <p:sp>
        <p:nvSpPr>
          <p:cNvPr id="294" name="Shape 795"/>
          <p:cNvSpPr txBox="1">
            <a:spLocks noGrp="1"/>
          </p:cNvSpPr>
          <p:nvPr>
            <p:ph type="body" idx="1"/>
          </p:nvPr>
        </p:nvSpPr>
        <p:spPr>
          <a:xfrm>
            <a:off x="650238" y="1804456"/>
            <a:ext cx="11704324" cy="7271213"/>
          </a:xfrm>
          <a:prstGeom prst="rect">
            <a:avLst/>
          </a:prstGeom>
        </p:spPr>
        <p:txBody>
          <a:bodyPr/>
          <a:lstStyle/>
          <a:p>
            <a:pPr marL="487680" indent="-487680" algn="just">
              <a:buSzTx/>
              <a:buNone/>
              <a:defRPr>
                <a:solidFill>
                  <a:srgbClr val="FFFFFF"/>
                </a:solidFill>
              </a:defRPr>
            </a:pPr>
            <a:r>
              <a:t>Formy zniewagi:</a:t>
            </a:r>
          </a:p>
          <a:p>
            <a:pPr algn="just">
              <a:buFontTx/>
              <a:buChar char="-"/>
              <a:defRPr>
                <a:solidFill>
                  <a:srgbClr val="FFFFFF"/>
                </a:solidFill>
              </a:defRPr>
            </a:pPr>
            <a:r>
              <a:t>malum carmen (kara śmierci)</a:t>
            </a:r>
          </a:p>
          <a:p>
            <a:pPr algn="just">
              <a:buFontTx/>
              <a:buChar char="-"/>
              <a:defRPr>
                <a:solidFill>
                  <a:srgbClr val="FFFFFF"/>
                </a:solidFill>
              </a:defRPr>
            </a:pPr>
            <a:r>
              <a:t> membrum ruptum (kara talionu lub omówione z poszkodowanym odszkodowanie)</a:t>
            </a:r>
          </a:p>
          <a:p>
            <a:pPr algn="just">
              <a:buFontTx/>
              <a:buChar char="-"/>
              <a:defRPr>
                <a:solidFill>
                  <a:srgbClr val="FFFFFF"/>
                </a:solidFill>
              </a:defRPr>
            </a:pPr>
            <a:r>
              <a:t>os fractum (300 asów wolny, 150 asów – niewolnik)</a:t>
            </a:r>
          </a:p>
          <a:p>
            <a:pPr algn="just">
              <a:buFontTx/>
              <a:buChar char="-"/>
              <a:defRPr>
                <a:solidFill>
                  <a:srgbClr val="FFFFFF"/>
                </a:solidFill>
              </a:defRPr>
            </a:pPr>
            <a:r>
              <a:t>iniuria (25 asów) </a:t>
            </a:r>
          </a:p>
        </p:txBody>
      </p:sp>
    </p:spTree>
  </p:cSld>
  <p:clrMapOvr>
    <a:masterClrMapping/>
  </p:clrMapOvr>
  <p:transition xmlns:p14="http://schemas.microsoft.com/office/powerpoint/2010/mai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Shape 797"/>
          <p:cNvSpPr txBox="1">
            <a:spLocks noGrp="1"/>
          </p:cNvSpPr>
          <p:nvPr>
            <p:ph type="title"/>
          </p:nvPr>
        </p:nvSpPr>
        <p:spPr>
          <a:xfrm>
            <a:off x="664950" y="-2"/>
            <a:ext cx="11704323" cy="780348"/>
          </a:xfrm>
          <a:prstGeom prst="rect">
            <a:avLst/>
          </a:prstGeom>
        </p:spPr>
        <p:txBody>
          <a:bodyPr/>
          <a:lstStyle>
            <a:lvl1pPr defTabSz="988363">
              <a:defRPr sz="4000">
                <a:solidFill>
                  <a:srgbClr val="FFFFFF"/>
                </a:solidFill>
              </a:defRPr>
            </a:lvl1pPr>
          </a:lstStyle>
          <a:p>
            <a:r>
              <a:t>Reformy prawa pretorskiego</a:t>
            </a:r>
          </a:p>
        </p:txBody>
      </p:sp>
      <p:sp>
        <p:nvSpPr>
          <p:cNvPr id="297" name="Shape 798"/>
          <p:cNvSpPr txBox="1">
            <a:spLocks noGrp="1"/>
          </p:cNvSpPr>
          <p:nvPr>
            <p:ph type="body" idx="1"/>
          </p:nvPr>
        </p:nvSpPr>
        <p:spPr>
          <a:xfrm>
            <a:off x="357715" y="882753"/>
            <a:ext cx="12391781" cy="8602562"/>
          </a:xfrm>
          <a:prstGeom prst="rect">
            <a:avLst/>
          </a:prstGeom>
        </p:spPr>
        <p:txBody>
          <a:bodyPr/>
          <a:lstStyle/>
          <a:p>
            <a:pPr marL="485775" indent="-485775" algn="just">
              <a:lnSpc>
                <a:spcPct val="80000"/>
              </a:lnSpc>
              <a:spcBef>
                <a:spcPts val="700"/>
              </a:spcBef>
              <a:defRPr sz="3400" b="1">
                <a:solidFill>
                  <a:srgbClr val="FFFFFF"/>
                </a:solidFill>
              </a:defRPr>
            </a:pPr>
            <a:r>
              <a:t>actio iniuriarum aestimatoria </a:t>
            </a:r>
            <a:r>
              <a:rPr b="0"/>
              <a:t>oraz kwestia iniuria atrox (facto, loco, persona) – ocena przez poszkodowanego lub magistraturę; powództwo jednoroczne, z karą za niesłuszne pozwanie, jedna z </a:t>
            </a:r>
            <a:r>
              <a:rPr b="0" i="1"/>
              <a:t>actiones famosae  </a:t>
            </a:r>
            <a:r>
              <a:rPr b="0"/>
              <a:t>oraz skarg „dyszących zemstą” (niedziedzicznych po obu stronach)</a:t>
            </a:r>
            <a:endParaRPr i="1"/>
          </a:p>
          <a:p>
            <a:pPr marL="485775" indent="-485775" algn="just">
              <a:lnSpc>
                <a:spcPct val="80000"/>
              </a:lnSpc>
              <a:spcBef>
                <a:spcPts val="700"/>
              </a:spcBef>
              <a:defRPr sz="3400">
                <a:solidFill>
                  <a:srgbClr val="FFFFFF"/>
                </a:solidFill>
              </a:defRPr>
            </a:pPr>
            <a:r>
              <a:t>cztery źródła przestępstw zniewagi w edyktach:</a:t>
            </a:r>
          </a:p>
          <a:p>
            <a:pPr marL="809625" indent="-809625" algn="just">
              <a:lnSpc>
                <a:spcPct val="80000"/>
              </a:lnSpc>
              <a:spcBef>
                <a:spcPts val="700"/>
              </a:spcBef>
              <a:buFontTx/>
              <a:buAutoNum type="romanUcPeriod"/>
              <a:defRPr sz="3400">
                <a:solidFill>
                  <a:srgbClr val="FFFFFF"/>
                </a:solidFill>
              </a:defRPr>
            </a:pPr>
            <a:r>
              <a:t>edictum generalne – karał przypadki przewidziane w L.D.T</a:t>
            </a:r>
          </a:p>
          <a:p>
            <a:pPr marL="809625" indent="-809625" algn="just">
              <a:lnSpc>
                <a:spcPct val="80000"/>
              </a:lnSpc>
              <a:spcBef>
                <a:spcPts val="700"/>
              </a:spcBef>
              <a:buFontTx/>
              <a:buAutoNum type="romanUcPeriod"/>
              <a:defRPr sz="3400">
                <a:solidFill>
                  <a:srgbClr val="FFFFFF"/>
                </a:solidFill>
              </a:defRPr>
            </a:pPr>
            <a:r>
              <a:t>edictum de convicio – karał wykrzykiwanie obelżywych słów w miejscu publicznych (zagrożenie dla porządku publicznego)</a:t>
            </a:r>
          </a:p>
          <a:p>
            <a:pPr marL="809625" indent="-809625" algn="just">
              <a:lnSpc>
                <a:spcPct val="80000"/>
              </a:lnSpc>
              <a:spcBef>
                <a:spcPts val="700"/>
              </a:spcBef>
              <a:buFontTx/>
              <a:buAutoNum type="romanUcPeriod"/>
              <a:defRPr sz="3400">
                <a:solidFill>
                  <a:srgbClr val="FFFFFF"/>
                </a:solidFill>
              </a:defRPr>
            </a:pPr>
            <a:r>
              <a:t> edictum de adtemptata pudicitia – karał zniewagi wobec kobiet oraz nieletnich</a:t>
            </a:r>
          </a:p>
          <a:p>
            <a:pPr marL="809625" indent="-809625" algn="just">
              <a:lnSpc>
                <a:spcPct val="80000"/>
              </a:lnSpc>
              <a:spcBef>
                <a:spcPts val="700"/>
              </a:spcBef>
              <a:buFontTx/>
              <a:buAutoNum type="romanUcPeriod"/>
              <a:defRPr sz="3400">
                <a:solidFill>
                  <a:srgbClr val="FFFFFF"/>
                </a:solidFill>
              </a:defRPr>
            </a:pPr>
            <a:r>
              <a:t>edictum ne quid infamandi causa fiat – karał przypadki nieprzewidziane w poprzednich tytułach</a:t>
            </a:r>
          </a:p>
          <a:p>
            <a:pPr marL="809625" indent="-809625" algn="just">
              <a:lnSpc>
                <a:spcPct val="80000"/>
              </a:lnSpc>
              <a:spcBef>
                <a:spcPts val="700"/>
              </a:spcBef>
              <a:defRPr sz="3400" b="1">
                <a:solidFill>
                  <a:srgbClr val="FFFFFF"/>
                </a:solidFill>
              </a:defRPr>
            </a:pPr>
            <a:r>
              <a:t>Lex Cornelia de iniuriis </a:t>
            </a:r>
            <a:r>
              <a:rPr b="0"/>
              <a:t>– wydana w okresie panowania Sulli, wprowadziła postępowanie przed specjalnym trybunałem (quaestio)  w przypadku pobicia, oćwiczenia ruzgami lub naruszenia miru domowego </a:t>
            </a:r>
          </a:p>
        </p:txBody>
      </p:sp>
    </p:spTree>
  </p:cSld>
  <p:clrMapOvr>
    <a:masterClrMapping/>
  </p:clrMapOvr>
  <p:transition xmlns:p14="http://schemas.microsoft.com/office/powerpoint/2010/mai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Shape 800"/>
          <p:cNvSpPr txBox="1">
            <a:spLocks noGrp="1"/>
          </p:cNvSpPr>
          <p:nvPr>
            <p:ph type="title"/>
          </p:nvPr>
        </p:nvSpPr>
        <p:spPr>
          <a:xfrm>
            <a:off x="650238" y="390596"/>
            <a:ext cx="11704324" cy="1625602"/>
          </a:xfrm>
          <a:prstGeom prst="rect">
            <a:avLst/>
          </a:prstGeom>
        </p:spPr>
        <p:txBody>
          <a:bodyPr/>
          <a:lstStyle>
            <a:lvl1pPr>
              <a:defRPr i="1">
                <a:solidFill>
                  <a:srgbClr val="FFFFFF"/>
                </a:solidFill>
              </a:defRPr>
            </a:lvl1pPr>
          </a:lstStyle>
          <a:p>
            <a:r>
              <a:t>Damnum iniuria datum</a:t>
            </a:r>
          </a:p>
        </p:txBody>
      </p:sp>
      <p:sp>
        <p:nvSpPr>
          <p:cNvPr id="300" name="Shape 801"/>
          <p:cNvSpPr txBox="1">
            <a:spLocks noGrp="1"/>
          </p:cNvSpPr>
          <p:nvPr>
            <p:ph type="body" idx="1"/>
          </p:nvPr>
        </p:nvSpPr>
        <p:spPr>
          <a:xfrm>
            <a:off x="650238" y="1906868"/>
            <a:ext cx="11704324" cy="7373623"/>
          </a:xfrm>
          <a:prstGeom prst="rect">
            <a:avLst/>
          </a:prstGeom>
        </p:spPr>
        <p:txBody>
          <a:bodyPr/>
          <a:lstStyle/>
          <a:p>
            <a:pPr marL="476962" indent="-476962" algn="just" defTabSz="1274469">
              <a:defRPr>
                <a:solidFill>
                  <a:srgbClr val="FFFFFF"/>
                </a:solidFill>
              </a:defRPr>
            </a:pPr>
            <a:r>
              <a:t>przedmiot ochrony: majątek -&gt; początkowo ochrona plebejuszy przed patrycjuszami</a:t>
            </a:r>
          </a:p>
          <a:p>
            <a:pPr marL="476962" indent="-476962" algn="just" defTabSz="1274469">
              <a:defRPr>
                <a:solidFill>
                  <a:srgbClr val="FFFFFF"/>
                </a:solidFill>
              </a:defRPr>
            </a:pPr>
            <a:r>
              <a:t>rodzaj deliktu powstały dość wcześnie (patrz: delikty w L.D.T.), jednak jego kazuistyczna regulacja i interpretacja nie pozwalała na szersze zastosowanie reżimu deliktowego </a:t>
            </a:r>
          </a:p>
          <a:p>
            <a:pPr marL="476962" indent="-476962" algn="just" defTabSz="1274469">
              <a:defRPr>
                <a:solidFill>
                  <a:srgbClr val="FFFFFF"/>
                </a:solidFill>
              </a:defRPr>
            </a:pPr>
            <a:r>
              <a:t>reforma przeprowadzona przez składającą się z trzech rozdziałów lex Aquilia de damno z 286 r. p.n.e.  (</a:t>
            </a:r>
            <a:r>
              <a:rPr i="1"/>
              <a:t>plebiscitum, </a:t>
            </a:r>
            <a:r>
              <a:t>jedno z pierwszych obowiązujących wszystkich obywateli</a:t>
            </a:r>
            <a:r>
              <a:rPr i="1"/>
              <a:t>) </a:t>
            </a:r>
          </a:p>
        </p:txBody>
      </p:sp>
    </p:spTree>
  </p:cSld>
  <p:clrMapOvr>
    <a:masterClrMapping/>
  </p:clrMapOvr>
  <p:transition xmlns:p14="http://schemas.microsoft.com/office/powerpoint/2010/mai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Shape 803"/>
          <p:cNvSpPr txBox="1">
            <a:spLocks noGrp="1"/>
          </p:cNvSpPr>
          <p:nvPr>
            <p:ph type="body" idx="1"/>
          </p:nvPr>
        </p:nvSpPr>
        <p:spPr>
          <a:xfrm>
            <a:off x="0" y="268285"/>
            <a:ext cx="12749494" cy="9485318"/>
          </a:xfrm>
          <a:prstGeom prst="rect">
            <a:avLst/>
          </a:prstGeom>
        </p:spPr>
        <p:txBody>
          <a:bodyPr/>
          <a:lstStyle/>
          <a:p>
            <a:pPr marL="472964" indent="-472964" algn="just">
              <a:lnSpc>
                <a:spcPct val="80000"/>
              </a:lnSpc>
              <a:spcBef>
                <a:spcPts val="800"/>
              </a:spcBef>
              <a:defRPr sz="4000">
                <a:solidFill>
                  <a:srgbClr val="FFFFFF"/>
                </a:solidFill>
              </a:defRPr>
            </a:pPr>
            <a:r>
              <a:t>Rozdział I dotyczył bezprawnego zabicia niewolnika lub zwierzęcia należącego do pecus – grzywna wynosząca najwyższą wartość rzeczy w poprzedzającym zdarzenie roku</a:t>
            </a:r>
          </a:p>
          <a:p>
            <a:pPr marL="472964" indent="-472964" algn="just">
              <a:lnSpc>
                <a:spcPct val="80000"/>
              </a:lnSpc>
              <a:spcBef>
                <a:spcPts val="800"/>
              </a:spcBef>
              <a:defRPr sz="4000">
                <a:solidFill>
                  <a:srgbClr val="FFFFFF"/>
                </a:solidFill>
              </a:defRPr>
            </a:pPr>
            <a:r>
              <a:t>Rozdział II dotyczył odpowiedzialność adstipulatora, który umorzył dług przez acceptilatio w miejsce żądania zapłaty</a:t>
            </a:r>
          </a:p>
          <a:p>
            <a:pPr marL="472964" indent="-472964" algn="just">
              <a:lnSpc>
                <a:spcPct val="80000"/>
              </a:lnSpc>
              <a:spcBef>
                <a:spcPts val="800"/>
              </a:spcBef>
              <a:defRPr sz="4000">
                <a:solidFill>
                  <a:srgbClr val="FFFFFF"/>
                </a:solidFill>
              </a:defRPr>
            </a:pPr>
            <a:r>
              <a:t>Rozdział III przewidywał 3 rodzaje przestępstw:</a:t>
            </a:r>
          </a:p>
          <a:p>
            <a:pPr marL="709448" indent="-709448" algn="just">
              <a:lnSpc>
                <a:spcPct val="80000"/>
              </a:lnSpc>
              <a:spcBef>
                <a:spcPts val="800"/>
              </a:spcBef>
              <a:buFontTx/>
              <a:buAutoNum type="alphaLcParenR"/>
              <a:defRPr sz="4000">
                <a:solidFill>
                  <a:srgbClr val="FFFFFF"/>
                </a:solidFill>
              </a:defRPr>
            </a:pPr>
            <a:r>
              <a:t>zranienie przedmiot z I rozdziału</a:t>
            </a:r>
          </a:p>
          <a:p>
            <a:pPr marL="709448" indent="-709448" algn="just">
              <a:lnSpc>
                <a:spcPct val="80000"/>
              </a:lnSpc>
              <a:spcBef>
                <a:spcPts val="800"/>
              </a:spcBef>
              <a:buFontTx/>
              <a:buAutoNum type="alphaLcParenR"/>
              <a:defRPr sz="4000">
                <a:solidFill>
                  <a:srgbClr val="FFFFFF"/>
                </a:solidFill>
              </a:defRPr>
            </a:pPr>
            <a:r>
              <a:t>zabicie lub zranienie innych zwierząt</a:t>
            </a:r>
          </a:p>
          <a:p>
            <a:pPr marL="709448" indent="-709448" algn="just">
              <a:lnSpc>
                <a:spcPct val="80000"/>
              </a:lnSpc>
              <a:spcBef>
                <a:spcPts val="800"/>
              </a:spcBef>
              <a:buFontTx/>
              <a:buAutoNum type="alphaLcParenR"/>
              <a:defRPr sz="4000">
                <a:solidFill>
                  <a:srgbClr val="FFFFFF"/>
                </a:solidFill>
              </a:defRPr>
            </a:pPr>
            <a:r>
              <a:t>wszelkie szkody wynikłe z kazuistycznie zakreślone katalogu czynności takich jak: spalenie, złamanie, zniszczenie</a:t>
            </a:r>
          </a:p>
          <a:p>
            <a:pPr marL="731519" indent="-731519" algn="just">
              <a:lnSpc>
                <a:spcPct val="80000"/>
              </a:lnSpc>
              <a:spcBef>
                <a:spcPts val="800"/>
              </a:spcBef>
              <a:buSzTx/>
              <a:buNone/>
              <a:defRPr sz="4000">
                <a:solidFill>
                  <a:srgbClr val="FFFFFF"/>
                </a:solidFill>
              </a:defRPr>
            </a:pPr>
            <a:r>
              <a:t>Sprawca musiał zapłacić grzywnę wynoszącą najwyższą wartość rzeczy w ciągu ostatnich 30 dni przed zdarzeniem</a:t>
            </a:r>
          </a:p>
        </p:txBody>
      </p:sp>
    </p:spTree>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Shape 716"/>
          <p:cNvSpPr txBox="1">
            <a:spLocks noGrp="1"/>
          </p:cNvSpPr>
          <p:nvPr>
            <p:ph type="title"/>
          </p:nvPr>
        </p:nvSpPr>
        <p:spPr>
          <a:xfrm>
            <a:off x="767361" y="268285"/>
            <a:ext cx="11704323" cy="614473"/>
          </a:xfrm>
          <a:prstGeom prst="rect">
            <a:avLst/>
          </a:prstGeom>
        </p:spPr>
        <p:txBody>
          <a:bodyPr/>
          <a:lstStyle>
            <a:lvl1pPr defTabSz="741273">
              <a:defRPr sz="3000">
                <a:solidFill>
                  <a:srgbClr val="FFFFFF"/>
                </a:solidFill>
              </a:defRPr>
            </a:lvl1pPr>
          </a:lstStyle>
          <a:p>
            <a:r>
              <a:t>„Nazwane” kontrakty nienazwane</a:t>
            </a:r>
          </a:p>
        </p:txBody>
      </p:sp>
      <p:sp>
        <p:nvSpPr>
          <p:cNvPr id="175" name="Shape 717"/>
          <p:cNvSpPr txBox="1">
            <a:spLocks noGrp="1"/>
          </p:cNvSpPr>
          <p:nvPr>
            <p:ph type="body" idx="1"/>
          </p:nvPr>
        </p:nvSpPr>
        <p:spPr>
          <a:xfrm>
            <a:off x="650238" y="1189986"/>
            <a:ext cx="11704324" cy="8295331"/>
          </a:xfrm>
          <a:prstGeom prst="rect">
            <a:avLst/>
          </a:prstGeom>
        </p:spPr>
        <p:txBody>
          <a:bodyPr/>
          <a:lstStyle/>
          <a:p>
            <a:pPr marL="487680" indent="-487680">
              <a:lnSpc>
                <a:spcPct val="90000"/>
              </a:lnSpc>
              <a:spcBef>
                <a:spcPts val="800"/>
              </a:spcBef>
              <a:buSzTx/>
              <a:buNone/>
              <a:defRPr sz="3800">
                <a:solidFill>
                  <a:srgbClr val="FFFFFF"/>
                </a:solidFill>
              </a:defRPr>
            </a:pPr>
            <a:r>
              <a:t>W okresie kodyfikacji justyniańskiej niektóre z kontraktów nienazwanych, z uwagi na ich znaczenie oraz częstotliwość zawierania uzyskały nazwy.</a:t>
            </a:r>
          </a:p>
          <a:p>
            <a:pPr marL="487680" indent="-487680">
              <a:lnSpc>
                <a:spcPct val="90000"/>
              </a:lnSpc>
              <a:spcBef>
                <a:spcPts val="800"/>
              </a:spcBef>
              <a:buSzTx/>
              <a:buNone/>
              <a:defRPr sz="3800">
                <a:solidFill>
                  <a:srgbClr val="FFFFFF"/>
                </a:solidFill>
              </a:defRPr>
            </a:pPr>
            <a:r>
              <a:t>Były to m.in. :</a:t>
            </a:r>
          </a:p>
          <a:p>
            <a:pPr marL="804332" indent="-804332" algn="just">
              <a:lnSpc>
                <a:spcPct val="90000"/>
              </a:lnSpc>
              <a:spcBef>
                <a:spcPts val="800"/>
              </a:spcBef>
              <a:buFontTx/>
              <a:buAutoNum type="romanUcPeriod"/>
              <a:defRPr sz="3800">
                <a:solidFill>
                  <a:srgbClr val="FFFFFF"/>
                </a:solidFill>
              </a:defRPr>
            </a:pPr>
            <a:r>
              <a:t>Kontrakt estymatoryjny (aestimatum) – jedna osoba oddawał drugiej rzecz przeznaczoną na sprzedaż, zaś druga miała bądź to zapłacić sumę wynikającą z oszacowania wartości lub zwrócić rzecz (jeżeli nie doszło do sprzedaży). Ewentualna nadwyżka stanowiła wynagrodzenie drugiej strony, która jednak ponosiła ryzyko przypadkowej utraty rzeczy; schematy:</a:t>
            </a:r>
          </a:p>
          <a:p>
            <a:pPr marL="804332" indent="-804332" algn="just">
              <a:lnSpc>
                <a:spcPct val="90000"/>
              </a:lnSpc>
              <a:spcBef>
                <a:spcPts val="800"/>
              </a:spcBef>
              <a:buFontTx/>
              <a:buAutoNum type="alphaLcParenR"/>
              <a:defRPr sz="3800">
                <a:solidFill>
                  <a:srgbClr val="FFFFFF"/>
                </a:solidFill>
              </a:defRPr>
            </a:pPr>
            <a:r>
              <a:t>Facio ut des – gdy doszło do sprzedaży</a:t>
            </a:r>
          </a:p>
          <a:p>
            <a:pPr marL="804332" indent="-804332" algn="just">
              <a:lnSpc>
                <a:spcPct val="90000"/>
              </a:lnSpc>
              <a:spcBef>
                <a:spcPts val="800"/>
              </a:spcBef>
              <a:buFontTx/>
              <a:buAutoNum type="alphaLcParenR"/>
              <a:defRPr sz="3800">
                <a:solidFill>
                  <a:srgbClr val="FFFFFF"/>
                </a:solidFill>
              </a:defRPr>
            </a:pPr>
            <a:r>
              <a:t>Factio ut facias – gdy zwracano przedmiot kontraktu</a:t>
            </a:r>
          </a:p>
        </p:txBody>
      </p:sp>
    </p:spTree>
  </p:cSld>
  <p:clrMapOvr>
    <a:masterClrMapping/>
  </p:clrMapOvr>
  <p:transition xmlns:p14="http://schemas.microsoft.com/office/powerpoint/2010/mai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Shape 805"/>
          <p:cNvSpPr txBox="1">
            <a:spLocks noGrp="1"/>
          </p:cNvSpPr>
          <p:nvPr>
            <p:ph type="title"/>
          </p:nvPr>
        </p:nvSpPr>
        <p:spPr>
          <a:xfrm>
            <a:off x="650238" y="390595"/>
            <a:ext cx="11704324" cy="1004221"/>
          </a:xfrm>
          <a:prstGeom prst="rect">
            <a:avLst/>
          </a:prstGeom>
        </p:spPr>
        <p:txBody>
          <a:bodyPr/>
          <a:lstStyle>
            <a:lvl1pPr defTabSz="988363">
              <a:defRPr sz="4000">
                <a:solidFill>
                  <a:srgbClr val="FFFFFF"/>
                </a:solidFill>
              </a:defRPr>
            </a:lvl1pPr>
          </a:lstStyle>
          <a:p>
            <a:r>
              <a:t>Warunki odpowiedzialności na podstawie Lex Aquilia </a:t>
            </a:r>
          </a:p>
        </p:txBody>
      </p:sp>
      <p:sp>
        <p:nvSpPr>
          <p:cNvPr id="305" name="Shape 806"/>
          <p:cNvSpPr txBox="1">
            <a:spLocks noGrp="1"/>
          </p:cNvSpPr>
          <p:nvPr>
            <p:ph type="body" idx="1"/>
          </p:nvPr>
        </p:nvSpPr>
        <p:spPr>
          <a:xfrm>
            <a:off x="650238" y="1906867"/>
            <a:ext cx="11704324" cy="7271213"/>
          </a:xfrm>
          <a:prstGeom prst="rect">
            <a:avLst/>
          </a:prstGeom>
        </p:spPr>
        <p:txBody>
          <a:bodyPr/>
          <a:lstStyle/>
          <a:p>
            <a:pPr marL="788274" indent="-788274" algn="just">
              <a:spcBef>
                <a:spcPts val="800"/>
              </a:spcBef>
              <a:buFontTx/>
              <a:buAutoNum type="romanUcPeriod"/>
              <a:defRPr sz="4000">
                <a:solidFill>
                  <a:srgbClr val="FFFFFF"/>
                </a:solidFill>
              </a:defRPr>
            </a:pPr>
            <a:r>
              <a:t>szkoda musiała być wyrządzona bezprawnie (przesłanka obiektywna)</a:t>
            </a:r>
          </a:p>
          <a:p>
            <a:pPr marL="788274" indent="-788274" algn="just">
              <a:spcBef>
                <a:spcPts val="800"/>
              </a:spcBef>
              <a:buFontTx/>
              <a:buAutoNum type="romanUcPeriod"/>
              <a:defRPr sz="4000">
                <a:solidFill>
                  <a:srgbClr val="FFFFFF"/>
                </a:solidFill>
              </a:defRPr>
            </a:pPr>
            <a:r>
              <a:t>szkoda musiała być wyrządzona działaniem (datum) </a:t>
            </a:r>
          </a:p>
          <a:p>
            <a:pPr marL="788274" indent="-788274" algn="just">
              <a:spcBef>
                <a:spcPts val="800"/>
              </a:spcBef>
              <a:buFontTx/>
              <a:buAutoNum type="romanUcPeriod"/>
              <a:defRPr sz="4000">
                <a:solidFill>
                  <a:srgbClr val="FFFFFF"/>
                </a:solidFill>
              </a:defRPr>
            </a:pPr>
            <a:r>
              <a:t>szkoda musiała być wynikiem bezpośredniego działania sprawcy</a:t>
            </a:r>
          </a:p>
          <a:p>
            <a:pPr marL="788274" indent="-788274" algn="just">
              <a:spcBef>
                <a:spcPts val="800"/>
              </a:spcBef>
              <a:buFontTx/>
              <a:buAutoNum type="romanUcPeriod"/>
              <a:defRPr sz="4000">
                <a:solidFill>
                  <a:srgbClr val="FFFFFF"/>
                </a:solidFill>
              </a:defRPr>
            </a:pPr>
            <a:r>
              <a:t>szkoda musiała powstać bezpośrednio na skutek działania sprawcy (bezpośredni związek przyczynowy)</a:t>
            </a:r>
          </a:p>
          <a:p>
            <a:pPr marL="788274" indent="-788274" algn="just">
              <a:spcBef>
                <a:spcPts val="800"/>
              </a:spcBef>
              <a:buFontTx/>
              <a:buAutoNum type="romanUcPeriod"/>
              <a:defRPr sz="4000">
                <a:solidFill>
                  <a:srgbClr val="FFFFFF"/>
                </a:solidFill>
              </a:defRPr>
            </a:pPr>
            <a:r>
              <a:t>pokrzywdzony musiał być właścicielem rzeczy </a:t>
            </a:r>
          </a:p>
        </p:txBody>
      </p:sp>
    </p:spTree>
  </p:cSld>
  <p:clrMapOvr>
    <a:masterClrMapping/>
  </p:clrMapOvr>
  <p:transition xmlns:p14="http://schemas.microsoft.com/office/powerpoint/2010/mai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Shape 808"/>
          <p:cNvSpPr txBox="1">
            <a:spLocks noGrp="1"/>
          </p:cNvSpPr>
          <p:nvPr>
            <p:ph type="title"/>
          </p:nvPr>
        </p:nvSpPr>
        <p:spPr>
          <a:xfrm>
            <a:off x="650238" y="390595"/>
            <a:ext cx="11704324" cy="1209040"/>
          </a:xfrm>
          <a:prstGeom prst="rect">
            <a:avLst/>
          </a:prstGeom>
        </p:spPr>
        <p:txBody>
          <a:bodyPr/>
          <a:lstStyle>
            <a:lvl1pPr>
              <a:defRPr>
                <a:solidFill>
                  <a:srgbClr val="FFFFFF"/>
                </a:solidFill>
              </a:defRPr>
            </a:lvl1pPr>
          </a:lstStyle>
          <a:p>
            <a:r>
              <a:t>Reformy pretorów i doktryny</a:t>
            </a:r>
          </a:p>
        </p:txBody>
      </p:sp>
      <p:sp>
        <p:nvSpPr>
          <p:cNvPr id="308" name="Shape 809"/>
          <p:cNvSpPr txBox="1">
            <a:spLocks noGrp="1"/>
          </p:cNvSpPr>
          <p:nvPr>
            <p:ph type="body" idx="1"/>
          </p:nvPr>
        </p:nvSpPr>
        <p:spPr>
          <a:xfrm>
            <a:off x="650238" y="1804457"/>
            <a:ext cx="11704324" cy="6963977"/>
          </a:xfrm>
          <a:prstGeom prst="rect">
            <a:avLst/>
          </a:prstGeom>
        </p:spPr>
        <p:txBody>
          <a:bodyPr/>
          <a:lstStyle/>
          <a:p>
            <a:pPr marL="460708" indent="-460708" algn="just" defTabSz="1287472">
              <a:lnSpc>
                <a:spcPct val="90000"/>
              </a:lnSpc>
              <a:spcBef>
                <a:spcPts val="800"/>
              </a:spcBef>
              <a:defRPr sz="3800">
                <a:solidFill>
                  <a:srgbClr val="FFFFFF"/>
                </a:solidFill>
              </a:defRPr>
            </a:pPr>
            <a:r>
              <a:t>zrezygnowano z wymogu pozytywnego działanie (penalizacja zaniechania)</a:t>
            </a:r>
          </a:p>
          <a:p>
            <a:pPr marL="460708" indent="-460708" algn="just" defTabSz="1287472">
              <a:lnSpc>
                <a:spcPct val="90000"/>
              </a:lnSpc>
              <a:spcBef>
                <a:spcPts val="800"/>
              </a:spcBef>
              <a:defRPr sz="3800">
                <a:solidFill>
                  <a:srgbClr val="FFFFFF"/>
                </a:solidFill>
              </a:defRPr>
            </a:pPr>
            <a:r>
              <a:t>obiektywna przesłanka odpowiedzialności suplementowana przez aspekt subiektywny („wina akwiliańska” – najmniejszy brak staranności, brak fachowości np. lekarza,)</a:t>
            </a:r>
          </a:p>
          <a:p>
            <a:pPr marL="460708" indent="-460708" algn="just" defTabSz="1287472">
              <a:lnSpc>
                <a:spcPct val="90000"/>
              </a:lnSpc>
              <a:spcBef>
                <a:spcPts val="800"/>
              </a:spcBef>
              <a:defRPr sz="3800">
                <a:solidFill>
                  <a:srgbClr val="FFFFFF"/>
                </a:solidFill>
              </a:defRPr>
            </a:pPr>
            <a:r>
              <a:t>uelastycznienie stawki odszkodowania (kazus niewolnika-spadkobiercy)</a:t>
            </a:r>
          </a:p>
          <a:p>
            <a:pPr marL="460708" indent="-460708" algn="just" defTabSz="1287472">
              <a:lnSpc>
                <a:spcPct val="90000"/>
              </a:lnSpc>
              <a:spcBef>
                <a:spcPts val="800"/>
              </a:spcBef>
              <a:defRPr sz="3800">
                <a:solidFill>
                  <a:srgbClr val="FFFFFF"/>
                </a:solidFill>
              </a:defRPr>
            </a:pPr>
            <a:r>
              <a:t>rozszerzenie przedmiotowego (znamiona czasownikowe) oraz podmiotowego (poszkodowany) zakresu ustawy </a:t>
            </a:r>
          </a:p>
        </p:txBody>
      </p:sp>
    </p:spTree>
  </p:cSld>
  <p:clrMapOvr>
    <a:masterClrMapping/>
  </p:clrMapOvr>
  <p:transition xmlns:p14="http://schemas.microsoft.com/office/powerpoint/2010/mai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Shape 811"/>
          <p:cNvSpPr txBox="1">
            <a:spLocks noGrp="1"/>
          </p:cNvSpPr>
          <p:nvPr>
            <p:ph type="title"/>
          </p:nvPr>
        </p:nvSpPr>
        <p:spPr>
          <a:xfrm>
            <a:off x="650238" y="390596"/>
            <a:ext cx="11704324" cy="696985"/>
          </a:xfrm>
          <a:prstGeom prst="rect">
            <a:avLst/>
          </a:prstGeom>
        </p:spPr>
        <p:txBody>
          <a:bodyPr/>
          <a:lstStyle>
            <a:lvl1pPr defTabSz="884324">
              <a:defRPr sz="3600">
                <a:solidFill>
                  <a:srgbClr val="FFFFFF"/>
                </a:solidFill>
              </a:defRPr>
            </a:lvl1pPr>
          </a:lstStyle>
          <a:p>
            <a:r>
              <a:t>Ochrona procesowa</a:t>
            </a:r>
          </a:p>
        </p:txBody>
      </p:sp>
      <p:sp>
        <p:nvSpPr>
          <p:cNvPr id="311" name="Shape 812"/>
          <p:cNvSpPr txBox="1">
            <a:spLocks noGrp="1"/>
          </p:cNvSpPr>
          <p:nvPr>
            <p:ph type="body" idx="1"/>
          </p:nvPr>
        </p:nvSpPr>
        <p:spPr>
          <a:xfrm>
            <a:off x="650238" y="1497221"/>
            <a:ext cx="11704324" cy="7578447"/>
          </a:xfrm>
          <a:prstGeom prst="rect">
            <a:avLst/>
          </a:prstGeom>
        </p:spPr>
        <p:txBody>
          <a:bodyPr/>
          <a:lstStyle/>
          <a:p>
            <a:pPr marL="482801" indent="-482801" algn="just" defTabSz="1287472">
              <a:lnSpc>
                <a:spcPct val="80000"/>
              </a:lnSpc>
              <a:spcBef>
                <a:spcPts val="800"/>
              </a:spcBef>
              <a:buSzTx/>
              <a:buNone/>
              <a:defRPr sz="3800">
                <a:solidFill>
                  <a:srgbClr val="FFFFFF"/>
                </a:solidFill>
              </a:defRPr>
            </a:pPr>
            <a:r>
              <a:t>Actio legis Aquliae:</a:t>
            </a:r>
          </a:p>
          <a:p>
            <a:pPr marL="460708" indent="-460708" algn="just" defTabSz="1287472">
              <a:lnSpc>
                <a:spcPct val="80000"/>
              </a:lnSpc>
              <a:spcBef>
                <a:spcPts val="800"/>
              </a:spcBef>
              <a:buFontTx/>
              <a:buChar char="-"/>
              <a:defRPr sz="3800">
                <a:solidFill>
                  <a:srgbClr val="FFFFFF"/>
                </a:solidFill>
              </a:defRPr>
            </a:pPr>
            <a:r>
              <a:t>wprowadzona w procesie formułkowym (w procesie legisakcyjnym korzystano z l.a. sacramento in personam)</a:t>
            </a:r>
          </a:p>
          <a:p>
            <a:pPr marL="460708" indent="-460708" algn="just" defTabSz="1287472">
              <a:lnSpc>
                <a:spcPct val="80000"/>
              </a:lnSpc>
              <a:spcBef>
                <a:spcPts val="800"/>
              </a:spcBef>
              <a:buFontTx/>
              <a:buChar char="-"/>
              <a:defRPr sz="3800">
                <a:solidFill>
                  <a:srgbClr val="FFFFFF"/>
                </a:solidFill>
              </a:defRPr>
            </a:pPr>
            <a:r>
              <a:t>skarga penalna z grzywną określoną przez ustawę </a:t>
            </a:r>
          </a:p>
          <a:p>
            <a:pPr marL="460708" indent="-460708" algn="just" defTabSz="1287472">
              <a:lnSpc>
                <a:spcPct val="80000"/>
              </a:lnSpc>
              <a:spcBef>
                <a:spcPts val="800"/>
              </a:spcBef>
              <a:buFontTx/>
              <a:buChar char="-"/>
              <a:defRPr sz="3800">
                <a:solidFill>
                  <a:srgbClr val="FFFFFF"/>
                </a:solidFill>
              </a:defRPr>
            </a:pPr>
            <a:r>
              <a:t>skarga penalna, ale były pewne wątpliwości -&gt; dwoistość: formula infitatiatoria (dwukrotność przy zaprzeczeniu) lub confessoria (simplum przy przyznaniu)</a:t>
            </a:r>
          </a:p>
          <a:p>
            <a:pPr marL="460708" indent="-460708" algn="just" defTabSz="1287472">
              <a:lnSpc>
                <a:spcPct val="80000"/>
              </a:lnSpc>
              <a:spcBef>
                <a:spcPts val="800"/>
              </a:spcBef>
              <a:buFontTx/>
              <a:buChar char="-"/>
              <a:defRPr sz="3800">
                <a:solidFill>
                  <a:srgbClr val="FFFFFF"/>
                </a:solidFill>
              </a:defRPr>
            </a:pPr>
            <a:r>
              <a:t>Justynian zaliczył ją do actiones mixtae </a:t>
            </a:r>
          </a:p>
          <a:p>
            <a:pPr marL="460708" indent="-460708" algn="just" defTabSz="1287472">
              <a:lnSpc>
                <a:spcPct val="80000"/>
              </a:lnSpc>
              <a:spcBef>
                <a:spcPts val="800"/>
              </a:spcBef>
              <a:buFontTx/>
              <a:buChar char="-"/>
              <a:defRPr sz="3800">
                <a:solidFill>
                  <a:srgbClr val="FFFFFF"/>
                </a:solidFill>
              </a:defRPr>
            </a:pPr>
            <a:r>
              <a:t>rozszerzano jej zastosowanie poprzez udzielanie actiones utiles wzorowanych na tej skardze (np. w przypadku szkody niematerialnej)</a:t>
            </a:r>
          </a:p>
        </p:txBody>
      </p:sp>
    </p:spTree>
  </p:cSld>
  <p:clrMapOvr>
    <a:masterClrMapping/>
  </p:clrMapOvr>
  <p:transition xmlns:p14="http://schemas.microsoft.com/office/powerpoint/2010/mai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3" name="image1.png" descr="image1.png"/>
          <p:cNvPicPr>
            <a:picLocks noChangeAspect="1"/>
          </p:cNvPicPr>
          <p:nvPr/>
        </p:nvPicPr>
        <p:blipFill>
          <a:blip r:embed="rId2">
            <a:extLst/>
          </a:blip>
          <a:stretch>
            <a:fillRect/>
          </a:stretch>
        </p:blipFill>
        <p:spPr>
          <a:xfrm>
            <a:off x="864006" y="677932"/>
            <a:ext cx="11294339" cy="8397735"/>
          </a:xfrm>
          <a:prstGeom prst="rect">
            <a:avLst/>
          </a:prstGeom>
          <a:ln w="12700">
            <a:miter lim="400000"/>
          </a:ln>
        </p:spPr>
      </p:pic>
    </p:spTree>
  </p:cSld>
  <p:clrMapOvr>
    <a:masterClrMapping/>
  </p:clrMapOvr>
  <p:transition xmlns:p14="http://schemas.microsoft.com/office/powerpoint/2010/mai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Shape 816"/>
          <p:cNvSpPr txBox="1">
            <a:spLocks noGrp="1"/>
          </p:cNvSpPr>
          <p:nvPr>
            <p:ph type="title"/>
          </p:nvPr>
        </p:nvSpPr>
        <p:spPr>
          <a:xfrm>
            <a:off x="664950" y="-1"/>
            <a:ext cx="11704323" cy="1004217"/>
          </a:xfrm>
          <a:prstGeom prst="rect">
            <a:avLst/>
          </a:prstGeom>
        </p:spPr>
        <p:txBody>
          <a:bodyPr/>
          <a:lstStyle>
            <a:lvl1pPr>
              <a:defRPr sz="5400">
                <a:solidFill>
                  <a:srgbClr val="FFFFFF"/>
                </a:solidFill>
              </a:defRPr>
            </a:lvl1pPr>
          </a:lstStyle>
          <a:p>
            <a:r>
              <a:t>DOLUS</a:t>
            </a:r>
          </a:p>
        </p:txBody>
      </p:sp>
      <p:sp>
        <p:nvSpPr>
          <p:cNvPr id="316" name="Shape 817"/>
          <p:cNvSpPr txBox="1">
            <a:spLocks noGrp="1"/>
          </p:cNvSpPr>
          <p:nvPr>
            <p:ph type="body" idx="1"/>
          </p:nvPr>
        </p:nvSpPr>
        <p:spPr>
          <a:xfrm>
            <a:off x="255304" y="1292400"/>
            <a:ext cx="12391781" cy="8192914"/>
          </a:xfrm>
          <a:prstGeom prst="rect">
            <a:avLst/>
          </a:prstGeom>
        </p:spPr>
        <p:txBody>
          <a:bodyPr/>
          <a:lstStyle/>
          <a:p>
            <a:pPr marL="0" indent="0">
              <a:lnSpc>
                <a:spcPct val="80000"/>
              </a:lnSpc>
              <a:spcBef>
                <a:spcPts val="700"/>
              </a:spcBef>
              <a:buSzTx/>
              <a:buNone/>
              <a:defRPr sz="3000">
                <a:solidFill>
                  <a:srgbClr val="FFFFFF"/>
                </a:solidFill>
              </a:defRPr>
            </a:pPr>
            <a:r>
              <a:t>Podstęp, oszustwo. Mianem tym oznaczano, oprócz np. najwyższego stopnia winy przy wykonywaniu zobowiązań, przestępstwo prawa pretorskiego, polegające na rozmyślnym wyrządzeniu szkody majątkowej innej osobie przez podstępne wprowadzenie jej w błąd. </a:t>
            </a:r>
            <a:br/>
            <a:endParaRPr/>
          </a:p>
          <a:p>
            <a:pPr marL="0" indent="0">
              <a:lnSpc>
                <a:spcPct val="80000"/>
              </a:lnSpc>
              <a:spcBef>
                <a:spcPts val="700"/>
              </a:spcBef>
              <a:buSzTx/>
              <a:buNone/>
              <a:defRPr sz="3000">
                <a:solidFill>
                  <a:srgbClr val="FFFFFF"/>
                </a:solidFill>
              </a:defRPr>
            </a:pPr>
            <a:r>
              <a:t>Penalnym środkiem ochrony poszkodowanego przez dolus była </a:t>
            </a:r>
            <a:r>
              <a:rPr b="1"/>
              <a:t>actio doli</a:t>
            </a:r>
            <a:r>
              <a:t>. Umożliwiała dochodzenie odszkodowania, wprawdzie tylko pojedynczej wysokości, ale jej zasądzenie sprowadzało na sprawcę infamię. Ten skutek został złagodzony przez pretorów- actio doli można było wnieść tylko w ciągu roku od popełnienia przestępstwa, i tylko subsydiarnie-  jeżeli nie było do dyspozycji innego środka procesowego. </a:t>
            </a:r>
          </a:p>
          <a:p>
            <a:pPr marL="0" indent="0">
              <a:lnSpc>
                <a:spcPct val="80000"/>
              </a:lnSpc>
              <a:spcBef>
                <a:spcPts val="700"/>
              </a:spcBef>
              <a:buSzTx/>
              <a:buNone/>
              <a:defRPr sz="3000">
                <a:solidFill>
                  <a:srgbClr val="FFFFFF"/>
                </a:solidFill>
              </a:defRPr>
            </a:pPr>
            <a:endParaRPr/>
          </a:p>
          <a:p>
            <a:pPr marL="0" indent="0">
              <a:lnSpc>
                <a:spcPct val="80000"/>
              </a:lnSpc>
              <a:spcBef>
                <a:spcPts val="700"/>
              </a:spcBef>
              <a:buSzTx/>
              <a:buNone/>
              <a:defRPr sz="3000">
                <a:solidFill>
                  <a:srgbClr val="FFFFFF"/>
                </a:solidFill>
              </a:defRPr>
            </a:pPr>
            <a:r>
              <a:t>Nie była też dopuszczalna przeciw pewnym osobom- rodzicom, patronom, a także wtedy, gdy plebejusz próbował wnieść ją przeciwko osobie wyższego stanu. </a:t>
            </a:r>
            <a:br/>
            <a:endParaRPr/>
          </a:p>
          <a:p>
            <a:pPr marL="0" indent="0">
              <a:lnSpc>
                <a:spcPct val="80000"/>
              </a:lnSpc>
              <a:spcBef>
                <a:spcPts val="700"/>
              </a:spcBef>
              <a:buSzTx/>
              <a:buNone/>
              <a:defRPr sz="3000">
                <a:solidFill>
                  <a:srgbClr val="FFFFFF"/>
                </a:solidFill>
              </a:defRPr>
            </a:pPr>
            <a:r>
              <a:t>Każdy pozwany mógł uniknąć infamii, jeśli na wniosek sędziego zrealizował roszczenia powoda- była to actio arbitraria. +</a:t>
            </a:r>
          </a:p>
        </p:txBody>
      </p:sp>
    </p:spTree>
  </p:cSld>
  <p:clrMapOvr>
    <a:masterClrMapping/>
  </p:clrMapOvr>
  <p:transition xmlns:p14="http://schemas.microsoft.com/office/powerpoint/2010/mai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Shape 819"/>
          <p:cNvSpPr txBox="1">
            <a:spLocks noGrp="1"/>
          </p:cNvSpPr>
          <p:nvPr>
            <p:ph type="title"/>
          </p:nvPr>
        </p:nvSpPr>
        <p:spPr>
          <a:xfrm>
            <a:off x="562539" y="-3"/>
            <a:ext cx="11704324" cy="1292406"/>
          </a:xfrm>
          <a:prstGeom prst="rect">
            <a:avLst/>
          </a:prstGeom>
        </p:spPr>
        <p:txBody>
          <a:bodyPr/>
          <a:lstStyle>
            <a:lvl1pPr>
              <a:defRPr>
                <a:solidFill>
                  <a:srgbClr val="FFFFFF"/>
                </a:solidFill>
              </a:defRPr>
            </a:lvl1pPr>
          </a:lstStyle>
          <a:p>
            <a:r>
              <a:t>METUS</a:t>
            </a:r>
          </a:p>
        </p:txBody>
      </p:sp>
      <p:sp>
        <p:nvSpPr>
          <p:cNvPr id="319" name="Shape 820"/>
          <p:cNvSpPr txBox="1">
            <a:spLocks noGrp="1"/>
          </p:cNvSpPr>
          <p:nvPr>
            <p:ph type="body" idx="1"/>
          </p:nvPr>
        </p:nvSpPr>
        <p:spPr>
          <a:xfrm>
            <a:off x="357715" y="1189988"/>
            <a:ext cx="12391781" cy="8192914"/>
          </a:xfrm>
          <a:prstGeom prst="rect">
            <a:avLst/>
          </a:prstGeom>
        </p:spPr>
        <p:txBody>
          <a:bodyPr/>
          <a:lstStyle/>
          <a:p>
            <a:pPr marL="0" indent="0">
              <a:lnSpc>
                <a:spcPct val="80000"/>
              </a:lnSpc>
              <a:spcBef>
                <a:spcPts val="800"/>
              </a:spcBef>
              <a:buSzTx/>
              <a:buNone/>
              <a:defRPr sz="3400">
                <a:solidFill>
                  <a:srgbClr val="FFFFFF"/>
                </a:solidFill>
                <a:latin typeface="Times New Roman"/>
                <a:ea typeface="Times New Roman"/>
                <a:cs typeface="Times New Roman"/>
                <a:sym typeface="Times New Roman"/>
              </a:defRPr>
            </a:pPr>
            <a:r>
              <a:t>Polegał na bezprawnym przymuszeniu innej osoby do niekorzystnej czynności prawnej. </a:t>
            </a:r>
            <a:br/>
            <a:endParaRPr sz="5200"/>
          </a:p>
          <a:p>
            <a:pPr marL="0" indent="0">
              <a:lnSpc>
                <a:spcPct val="80000"/>
              </a:lnSpc>
              <a:spcBef>
                <a:spcPts val="800"/>
              </a:spcBef>
              <a:buSzTx/>
              <a:buNone/>
              <a:defRPr sz="3400">
                <a:solidFill>
                  <a:srgbClr val="FFFFFF"/>
                </a:solidFill>
                <a:latin typeface="Times New Roman"/>
                <a:ea typeface="Times New Roman"/>
                <a:cs typeface="Times New Roman"/>
                <a:sym typeface="Times New Roman"/>
              </a:defRPr>
            </a:pPr>
            <a:r>
              <a:t>Spośród środków ochrony poszkodowanych przez metus penalny charakter miała actio quod metus causa. Kierowała się nie tylko przeciw sprawcy wymuszenia, ale także przeciw każdemu, kto uzyskał korzyść z wymuszonej czynności. Powód mógł zarządać quadruplum (poczwórnej wartości poniesionej szkody), ale tylko w ciągu roku; później już tylko wartości pojedynczej. Była to również a.arbitraria, dzięki czemu pozwany mógł uniknąć zasądzenia na quadruplum; ponadto zasądzenie nie było połączone z infamią. </a:t>
            </a:r>
            <a:endParaRPr sz="3000"/>
          </a:p>
          <a:p>
            <a:pPr marL="0" indent="0">
              <a:lnSpc>
                <a:spcPct val="80000"/>
              </a:lnSpc>
              <a:spcBef>
                <a:spcPts val="700"/>
              </a:spcBef>
              <a:buSzTx/>
              <a:buNone/>
              <a:defRPr sz="5200">
                <a:solidFill>
                  <a:srgbClr val="FFFFFF"/>
                </a:solidFill>
                <a:latin typeface="Times New Roman"/>
                <a:ea typeface="Times New Roman"/>
                <a:cs typeface="Times New Roman"/>
                <a:sym typeface="Times New Roman"/>
              </a:defRPr>
            </a:pPr>
            <a:endParaRPr sz="3000"/>
          </a:p>
          <a:p>
            <a:pPr marL="0" indent="0">
              <a:lnSpc>
                <a:spcPct val="80000"/>
              </a:lnSpc>
              <a:spcBef>
                <a:spcPts val="800"/>
              </a:spcBef>
              <a:buSzTx/>
              <a:buNone/>
              <a:defRPr sz="3400">
                <a:solidFill>
                  <a:srgbClr val="FFFFFF"/>
                </a:solidFill>
                <a:latin typeface="Times New Roman"/>
                <a:ea typeface="Times New Roman"/>
                <a:cs typeface="Times New Roman"/>
                <a:sym typeface="Times New Roman"/>
              </a:defRPr>
            </a:pPr>
            <a:r>
              <a:t>Sprawców wymuszeń traktowano więc stosunkowo łagodnie, prawdopodobnie dlatego, że często byli nimi wpływowi urzędnicy.</a:t>
            </a:r>
            <a:br/>
            <a:endParaRPr/>
          </a:p>
        </p:txBody>
      </p:sp>
    </p:spTree>
  </p:cSld>
  <p:clrMapOvr>
    <a:masterClrMapping/>
  </p:clrMapOvr>
  <p:transition xmlns:p14="http://schemas.microsoft.com/office/powerpoint/2010/mai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Shape 822"/>
          <p:cNvSpPr txBox="1">
            <a:spLocks noGrp="1"/>
          </p:cNvSpPr>
          <p:nvPr>
            <p:ph type="title"/>
          </p:nvPr>
        </p:nvSpPr>
        <p:spPr>
          <a:xfrm>
            <a:off x="562539" y="-1"/>
            <a:ext cx="11704324" cy="1004217"/>
          </a:xfrm>
          <a:prstGeom prst="rect">
            <a:avLst/>
          </a:prstGeom>
        </p:spPr>
        <p:txBody>
          <a:bodyPr/>
          <a:lstStyle>
            <a:lvl1pPr>
              <a:defRPr sz="5400">
                <a:solidFill>
                  <a:srgbClr val="FFFFFF"/>
                </a:solidFill>
              </a:defRPr>
            </a:lvl1pPr>
          </a:lstStyle>
          <a:p>
            <a:r>
              <a:t>FRAUS CREDITORUM</a:t>
            </a:r>
          </a:p>
        </p:txBody>
      </p:sp>
      <p:sp>
        <p:nvSpPr>
          <p:cNvPr id="322" name="Shape 823"/>
          <p:cNvSpPr txBox="1">
            <a:spLocks noGrp="1"/>
          </p:cNvSpPr>
          <p:nvPr>
            <p:ph type="body" idx="1"/>
          </p:nvPr>
        </p:nvSpPr>
        <p:spPr>
          <a:xfrm>
            <a:off x="460126" y="1189987"/>
            <a:ext cx="12289371" cy="8295328"/>
          </a:xfrm>
          <a:prstGeom prst="rect">
            <a:avLst/>
          </a:prstGeom>
        </p:spPr>
        <p:txBody>
          <a:bodyPr/>
          <a:lstStyle/>
          <a:p>
            <a:pPr marL="0" indent="0">
              <a:lnSpc>
                <a:spcPct val="80000"/>
              </a:lnSpc>
              <a:spcBef>
                <a:spcPts val="700"/>
              </a:spcBef>
              <a:buSzTx/>
              <a:buNone/>
              <a:defRPr sz="3400">
                <a:solidFill>
                  <a:srgbClr val="FFFFFF"/>
                </a:solidFill>
              </a:defRPr>
            </a:pPr>
            <a:r>
              <a:t>Fraus creditorum- działanie na szkodę wierzycieli, zazwyczaj przez umniejszanie własnego majątku przez dłużnika, częste po pojawieniu się egzekucji majątkowej. </a:t>
            </a:r>
          </a:p>
          <a:p>
            <a:pPr marL="0" indent="0">
              <a:lnSpc>
                <a:spcPct val="80000"/>
              </a:lnSpc>
              <a:spcBef>
                <a:spcPts val="700"/>
              </a:spcBef>
              <a:buSzTx/>
              <a:buNone/>
              <a:defRPr sz="3400">
                <a:solidFill>
                  <a:srgbClr val="FFFFFF"/>
                </a:solidFill>
              </a:defRPr>
            </a:pPr>
            <a:endParaRPr/>
          </a:p>
          <a:p>
            <a:pPr marL="0" indent="0">
              <a:lnSpc>
                <a:spcPct val="80000"/>
              </a:lnSpc>
              <a:spcBef>
                <a:spcPts val="700"/>
              </a:spcBef>
              <a:buSzTx/>
              <a:buNone/>
              <a:defRPr sz="3400">
                <a:solidFill>
                  <a:srgbClr val="FFFFFF"/>
                </a:solidFill>
              </a:defRPr>
            </a:pPr>
            <a:r>
              <a:t>Formą działania fraudatora (niesumiennego dłużnika) były ,,czynności fraudacyjne”, dokonywane z osobami postronnymi- np. sprzedaż, darowizna, ustanowienie posagu. Często były to pozorne czynności prawne organizowane przez fraudatora w zmowie z powiernikami w celu zachowania części majątku dla siebie (np. pozorne zwolnienie z zobowiązania). </a:t>
            </a:r>
          </a:p>
          <a:p>
            <a:pPr marL="0" indent="0">
              <a:lnSpc>
                <a:spcPct val="80000"/>
              </a:lnSpc>
              <a:spcBef>
                <a:spcPts val="700"/>
              </a:spcBef>
              <a:buSzTx/>
              <a:buNone/>
              <a:defRPr sz="3400">
                <a:solidFill>
                  <a:srgbClr val="FFFFFF"/>
                </a:solidFill>
              </a:defRPr>
            </a:pPr>
            <a:endParaRPr/>
          </a:p>
          <a:p>
            <a:pPr marL="0" indent="0">
              <a:lnSpc>
                <a:spcPct val="80000"/>
              </a:lnSpc>
              <a:spcBef>
                <a:spcPts val="700"/>
              </a:spcBef>
              <a:buSzTx/>
              <a:buNone/>
              <a:defRPr sz="3400">
                <a:solidFill>
                  <a:srgbClr val="FFFFFF"/>
                </a:solidFill>
              </a:defRPr>
            </a:pPr>
            <a:r>
              <a:t>Począwszy od I w. p.n.e. pretorowie umożliwiali wierzycielom likwidowanie umniejszeń majątku dłużnika za pomocą restitutio in integrum, a także specjalnego interdyktu (interdictum fraudatorium). Wyzwoleniom na szkodę wierzycieli kres położyła lex Aelia Sentia. </a:t>
            </a:r>
            <a:br/>
            <a:endParaRPr/>
          </a:p>
        </p:txBody>
      </p:sp>
    </p:spTree>
  </p:cSld>
  <p:clrMapOvr>
    <a:masterClrMapping/>
  </p:clrMapOvr>
  <p:transition xmlns:p14="http://schemas.microsoft.com/office/powerpoint/2010/mai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Shape 825"/>
          <p:cNvSpPr txBox="1">
            <a:spLocks noGrp="1"/>
          </p:cNvSpPr>
          <p:nvPr>
            <p:ph type="title"/>
          </p:nvPr>
        </p:nvSpPr>
        <p:spPr>
          <a:xfrm>
            <a:off x="650238" y="390596"/>
            <a:ext cx="11704324" cy="1625602"/>
          </a:xfrm>
          <a:prstGeom prst="rect">
            <a:avLst/>
          </a:prstGeom>
        </p:spPr>
        <p:txBody>
          <a:bodyPr/>
          <a:lstStyle>
            <a:lvl1pPr>
              <a:defRPr>
                <a:solidFill>
                  <a:srgbClr val="FFFFFF"/>
                </a:solidFill>
              </a:defRPr>
            </a:lvl1pPr>
          </a:lstStyle>
          <a:p>
            <a:r>
              <a:t>FRAUS CREDITORUM</a:t>
            </a:r>
          </a:p>
        </p:txBody>
      </p:sp>
      <p:sp>
        <p:nvSpPr>
          <p:cNvPr id="325" name="Shape 826"/>
          <p:cNvSpPr txBox="1">
            <a:spLocks noGrp="1"/>
          </p:cNvSpPr>
          <p:nvPr>
            <p:ph type="body" idx="1"/>
          </p:nvPr>
        </p:nvSpPr>
        <p:spPr>
          <a:xfrm>
            <a:off x="650238" y="2009278"/>
            <a:ext cx="11704324" cy="7476037"/>
          </a:xfrm>
          <a:prstGeom prst="rect">
            <a:avLst/>
          </a:prstGeom>
        </p:spPr>
        <p:txBody>
          <a:bodyPr/>
          <a:lstStyle/>
          <a:p>
            <a:pPr marL="0" indent="0">
              <a:lnSpc>
                <a:spcPct val="90000"/>
              </a:lnSpc>
              <a:spcBef>
                <a:spcPts val="800"/>
              </a:spcBef>
              <a:buSzTx/>
              <a:buNone/>
              <a:defRPr sz="3800">
                <a:solidFill>
                  <a:srgbClr val="FFFFFF"/>
                </a:solidFill>
              </a:defRPr>
            </a:pPr>
            <a:r>
              <a:t>Ostatecznie, środkiem ochrony wierzycieli stało się osobne powództwo znane szeroko pod nazwą actio Pauliana. </a:t>
            </a:r>
          </a:p>
          <a:p>
            <a:pPr marL="0" indent="0">
              <a:lnSpc>
                <a:spcPct val="90000"/>
              </a:lnSpc>
              <a:spcBef>
                <a:spcPts val="800"/>
              </a:spcBef>
              <a:buSzTx/>
              <a:buNone/>
              <a:defRPr sz="3800">
                <a:solidFill>
                  <a:srgbClr val="FFFFFF"/>
                </a:solidFill>
              </a:defRPr>
            </a:pPr>
            <a:endParaRPr/>
          </a:p>
          <a:p>
            <a:pPr marL="0" indent="0">
              <a:lnSpc>
                <a:spcPct val="90000"/>
              </a:lnSpc>
              <a:spcBef>
                <a:spcPts val="800"/>
              </a:spcBef>
              <a:buSzTx/>
              <a:buNone/>
              <a:defRPr sz="3800">
                <a:solidFill>
                  <a:srgbClr val="FFFFFF"/>
                </a:solidFill>
              </a:defRPr>
            </a:pPr>
            <a:r>
              <a:t>Powództwo pauliańskie można było wnieść w terminie rocznym, jego celem był zwykły zwrot dokonanego umniejszenia na majątku dłużnika. Wartość praktyczna polegała na możliwości pozwania o zwrot dokonanego umniejszenia nie tylko samego fraudatora, ale także osób, które skorzystały z czynności fraudacyjnych. Przysporzenia bezpłatne musiały one wydać nawet wtedy, gdy otrzymały je w dobrej wierze. </a:t>
            </a:r>
            <a:br/>
            <a:endParaRPr/>
          </a:p>
        </p:txBody>
      </p:sp>
    </p:spTree>
  </p:cSld>
  <p:clrMapOvr>
    <a:masterClrMapping/>
  </p:clrMapOvr>
  <p:transition xmlns:p14="http://schemas.microsoft.com/office/powerpoint/2010/mai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Shape 828"/>
          <p:cNvSpPr txBox="1">
            <a:spLocks noGrp="1"/>
          </p:cNvSpPr>
          <p:nvPr>
            <p:ph type="title"/>
          </p:nvPr>
        </p:nvSpPr>
        <p:spPr>
          <a:xfrm>
            <a:off x="650238" y="390595"/>
            <a:ext cx="11704324" cy="1209040"/>
          </a:xfrm>
          <a:prstGeom prst="rect">
            <a:avLst/>
          </a:prstGeom>
        </p:spPr>
        <p:txBody>
          <a:bodyPr/>
          <a:lstStyle>
            <a:lvl1pPr defTabSz="1274469">
              <a:defRPr sz="5400">
                <a:solidFill>
                  <a:srgbClr val="FFFFFF"/>
                </a:solidFill>
              </a:defRPr>
            </a:lvl1pPr>
          </a:lstStyle>
          <a:p>
            <a:r>
              <a:t>SERVI CORRUPTIO – gorszenie niewolnika</a:t>
            </a:r>
          </a:p>
        </p:txBody>
      </p:sp>
      <p:sp>
        <p:nvSpPr>
          <p:cNvPr id="328" name="Shape 829"/>
          <p:cNvSpPr txBox="1">
            <a:spLocks noGrp="1"/>
          </p:cNvSpPr>
          <p:nvPr>
            <p:ph type="body" idx="1"/>
          </p:nvPr>
        </p:nvSpPr>
        <p:spPr>
          <a:xfrm>
            <a:off x="460126" y="1702047"/>
            <a:ext cx="12084548" cy="7680853"/>
          </a:xfrm>
          <a:prstGeom prst="rect">
            <a:avLst/>
          </a:prstGeom>
        </p:spPr>
        <p:txBody>
          <a:bodyPr/>
          <a:lstStyle/>
          <a:p>
            <a:pPr marL="0" indent="0">
              <a:lnSpc>
                <a:spcPct val="80000"/>
              </a:lnSpc>
              <a:spcBef>
                <a:spcPts val="800"/>
              </a:spcBef>
              <a:buSzTx/>
              <a:buNone/>
              <a:defRPr sz="3800">
                <a:solidFill>
                  <a:srgbClr val="FFFFFF"/>
                </a:solidFill>
              </a:defRPr>
            </a:pPr>
            <a:r>
              <a:t/>
            </a:r>
            <a:br/>
            <a:r>
              <a:t>Typowe sposoby gorszenia niewolnika to podsycanie tendencji do oporu, do obniżania wydajności pracy, do lekceważenia panów. Przeciw sprawcom tego rodzaju ,,gorszenia” pretorowie postawili do dyspozycji właścicieli actio servi corrupti o zapłatę podwójnej wartości poniesionej szkody. </a:t>
            </a:r>
          </a:p>
          <a:p>
            <a:pPr marL="0" indent="0">
              <a:lnSpc>
                <a:spcPct val="80000"/>
              </a:lnSpc>
              <a:spcBef>
                <a:spcPts val="800"/>
              </a:spcBef>
              <a:buSzTx/>
              <a:buNone/>
              <a:defRPr sz="3800">
                <a:solidFill>
                  <a:srgbClr val="FFFFFF"/>
                </a:solidFill>
              </a:defRPr>
            </a:pPr>
            <a:endParaRPr/>
          </a:p>
          <a:p>
            <a:pPr marL="0" indent="0">
              <a:lnSpc>
                <a:spcPct val="80000"/>
              </a:lnSpc>
              <a:spcBef>
                <a:spcPts val="800"/>
              </a:spcBef>
              <a:buSzTx/>
              <a:buNone/>
              <a:defRPr sz="3800">
                <a:solidFill>
                  <a:srgbClr val="FFFFFF"/>
                </a:solidFill>
              </a:defRPr>
            </a:pPr>
            <a:r>
              <a:t>Było to powództwo typowo karne, o tyle przy tym charakterystyczne, że miało charakter ,,wieczysty”, podczas gdy inne powództwa przedawniały się w ciągu jednego roku. </a:t>
            </a:r>
          </a:p>
          <a:p>
            <a:pPr marL="0" indent="0">
              <a:lnSpc>
                <a:spcPct val="80000"/>
              </a:lnSpc>
              <a:spcBef>
                <a:spcPts val="800"/>
              </a:spcBef>
              <a:buSzTx/>
              <a:buNone/>
              <a:defRPr sz="3800">
                <a:solidFill>
                  <a:srgbClr val="FFFFFF"/>
                </a:solidFill>
              </a:defRPr>
            </a:pPr>
            <a:r>
              <a:t/>
            </a:r>
            <a:br/>
            <a:r>
              <a:t>Actio servi corrupti była wyjątkowo wyraźnie nastawiona na umocnienie i ochronę władzy nad niewolnikami. </a:t>
            </a:r>
          </a:p>
        </p:txBody>
      </p:sp>
    </p:spTree>
  </p:cSld>
  <p:clrMapOvr>
    <a:masterClrMapping/>
  </p:clrMapOvr>
  <p:transition xmlns:p14="http://schemas.microsoft.com/office/powerpoint/2010/mai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Shape 831"/>
          <p:cNvSpPr txBox="1">
            <a:spLocks noGrp="1"/>
          </p:cNvSpPr>
          <p:nvPr>
            <p:ph type="title"/>
          </p:nvPr>
        </p:nvSpPr>
        <p:spPr>
          <a:xfrm>
            <a:off x="650238" y="390596"/>
            <a:ext cx="11704324" cy="1625602"/>
          </a:xfrm>
          <a:prstGeom prst="rect">
            <a:avLst/>
          </a:prstGeom>
        </p:spPr>
        <p:txBody>
          <a:bodyPr/>
          <a:lstStyle>
            <a:lvl1pPr>
              <a:defRPr>
                <a:solidFill>
                  <a:srgbClr val="FFFFFF"/>
                </a:solidFill>
              </a:defRPr>
            </a:lvl1pPr>
          </a:lstStyle>
          <a:p>
            <a:r>
              <a:t>FUNKCJA I ZNACZENIE</a:t>
            </a:r>
          </a:p>
        </p:txBody>
      </p:sp>
      <p:sp>
        <p:nvSpPr>
          <p:cNvPr id="331" name="Shape 832"/>
          <p:cNvSpPr txBox="1">
            <a:spLocks noGrp="1"/>
          </p:cNvSpPr>
          <p:nvPr>
            <p:ph type="body" idx="1"/>
          </p:nvPr>
        </p:nvSpPr>
        <p:spPr>
          <a:xfrm>
            <a:off x="650238" y="2009278"/>
            <a:ext cx="11704324" cy="7168803"/>
          </a:xfrm>
          <a:prstGeom prst="rect">
            <a:avLst/>
          </a:prstGeom>
        </p:spPr>
        <p:txBody>
          <a:bodyPr/>
          <a:lstStyle/>
          <a:p>
            <a:pPr marL="0" indent="0">
              <a:buSzTx/>
              <a:buNone/>
              <a:defRPr>
                <a:solidFill>
                  <a:srgbClr val="FFFFFF"/>
                </a:solidFill>
              </a:defRPr>
            </a:pPr>
            <a:r>
              <a:t>Przestępstwa prawa pretorskiego uzupełniały system ochrony prawa cywilnego, który pod koniec trwania republiki okazał się niewystarczający w wielu kierunkach. Pretorska represja niepożądanych zjawisk społecznych cechowała się większą łagodnością. </a:t>
            </a:r>
            <a:br/>
            <a:endParaRPr/>
          </a:p>
        </p:txBody>
      </p:sp>
    </p:spTree>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719"/>
          <p:cNvSpPr txBox="1">
            <a:spLocks noGrp="1"/>
          </p:cNvSpPr>
          <p:nvPr>
            <p:ph type="body" idx="1"/>
          </p:nvPr>
        </p:nvSpPr>
        <p:spPr>
          <a:xfrm>
            <a:off x="650238" y="370694"/>
            <a:ext cx="11704324" cy="8807389"/>
          </a:xfrm>
          <a:prstGeom prst="rect">
            <a:avLst/>
          </a:prstGeom>
        </p:spPr>
        <p:txBody>
          <a:bodyPr/>
          <a:lstStyle/>
          <a:p>
            <a:pPr marL="487680" indent="-487680" algn="just">
              <a:lnSpc>
                <a:spcPct val="90000"/>
              </a:lnSpc>
              <a:spcBef>
                <a:spcPts val="800"/>
              </a:spcBef>
              <a:buSzTx/>
              <a:buNone/>
              <a:defRPr sz="4000">
                <a:solidFill>
                  <a:srgbClr val="FFFFFF"/>
                </a:solidFill>
              </a:defRPr>
            </a:pPr>
            <a:r>
              <a:t>II. Kontrakt zamiany (permutatio) – zamiana była nie tylko jednym z prototypów sprzedaży ( kwestia sporu prawników), ale także realną formą wymiany dóbr w pogrążonym w kryzysie gospodarki gotówkowej Cesarstwie;</a:t>
            </a:r>
          </a:p>
          <a:p>
            <a:pPr marL="487680" indent="-487680" algn="just">
              <a:lnSpc>
                <a:spcPct val="90000"/>
              </a:lnSpc>
              <a:spcBef>
                <a:spcPts val="800"/>
              </a:spcBef>
              <a:buSzTx/>
              <a:buNone/>
              <a:defRPr sz="4000">
                <a:solidFill>
                  <a:srgbClr val="FFFFFF"/>
                </a:solidFill>
              </a:defRPr>
            </a:pPr>
            <a:r>
              <a:t>Najważniejsze różnice w stosunku do kontraktu sprzedaży: obowiązek przeniesienia własności przez obie stron, realny sposób zawarcia kontraktu (w odróżnieniu od konsensualnej sprzedaży).</a:t>
            </a:r>
          </a:p>
          <a:p>
            <a:pPr marL="487680" indent="-487680" algn="just">
              <a:lnSpc>
                <a:spcPct val="90000"/>
              </a:lnSpc>
              <a:spcBef>
                <a:spcPts val="800"/>
              </a:spcBef>
              <a:buSzTx/>
              <a:buNone/>
              <a:defRPr sz="4000">
                <a:solidFill>
                  <a:srgbClr val="FFFFFF"/>
                </a:solidFill>
              </a:defRPr>
            </a:pPr>
            <a:r>
              <a:t>III. Ugoda (transactio) –  jedna ze stron rezygnowała ze swojego uprawnienia w zamian za ustępstwo z drugiej strony (factio ut facias)</a:t>
            </a:r>
          </a:p>
        </p:txBody>
      </p:sp>
    </p:spTree>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ape 721"/>
          <p:cNvSpPr txBox="1">
            <a:spLocks noGrp="1"/>
          </p:cNvSpPr>
          <p:nvPr>
            <p:ph type="body" idx="1"/>
          </p:nvPr>
        </p:nvSpPr>
        <p:spPr>
          <a:xfrm>
            <a:off x="650238" y="677932"/>
            <a:ext cx="11704324" cy="8034834"/>
          </a:xfrm>
          <a:prstGeom prst="rect">
            <a:avLst/>
          </a:prstGeom>
        </p:spPr>
        <p:txBody>
          <a:bodyPr/>
          <a:lstStyle/>
          <a:p>
            <a:pPr marL="487680" indent="-487680" algn="just">
              <a:lnSpc>
                <a:spcPct val="90000"/>
              </a:lnSpc>
              <a:spcBef>
                <a:spcPts val="800"/>
              </a:spcBef>
              <a:buSzTx/>
              <a:buNone/>
              <a:defRPr sz="4000">
                <a:solidFill>
                  <a:srgbClr val="FFFFFF"/>
                </a:solidFill>
              </a:defRPr>
            </a:pPr>
            <a:r>
              <a:t>Inne przykłady: </a:t>
            </a:r>
          </a:p>
          <a:p>
            <a:pPr marL="472964" indent="-472964" algn="just">
              <a:lnSpc>
                <a:spcPct val="90000"/>
              </a:lnSpc>
              <a:spcBef>
                <a:spcPts val="800"/>
              </a:spcBef>
              <a:buFontTx/>
              <a:buChar char="-"/>
              <a:defRPr sz="4000">
                <a:solidFill>
                  <a:srgbClr val="FFFFFF"/>
                </a:solidFill>
              </a:defRPr>
            </a:pPr>
            <a:r>
              <a:t>Umowa, której przedmiotem było świadczenia niewolnika w zamian za przyrzeczenie wyzwolenia niewolnika w przyszłości</a:t>
            </a:r>
          </a:p>
          <a:p>
            <a:pPr marL="472964" indent="-472964" algn="just">
              <a:lnSpc>
                <a:spcPct val="90000"/>
              </a:lnSpc>
              <a:spcBef>
                <a:spcPts val="800"/>
              </a:spcBef>
              <a:buFontTx/>
              <a:buChar char="-"/>
              <a:defRPr sz="4000">
                <a:solidFill>
                  <a:srgbClr val="FFFFFF"/>
                </a:solidFill>
              </a:defRPr>
            </a:pPr>
            <a:r>
              <a:t>Donatio sub modo – darowizna z dołączonym do nim poleceniem w formie klauzuli obciążającej obdarowanego</a:t>
            </a:r>
          </a:p>
          <a:p>
            <a:pPr marL="472964" indent="-472964" algn="just">
              <a:lnSpc>
                <a:spcPct val="90000"/>
              </a:lnSpc>
              <a:spcBef>
                <a:spcPts val="800"/>
              </a:spcBef>
              <a:buFontTx/>
              <a:buChar char="-"/>
              <a:defRPr sz="4000">
                <a:solidFill>
                  <a:srgbClr val="FFFFFF"/>
                </a:solidFill>
              </a:defRPr>
            </a:pPr>
            <a:r>
              <a:t>Datio dotis causa – umowa przenoszą warunkowo na męża pewną rzecz tytułem posagu z obowiązkiem jej zwrotu w przypadku zaistnienia określonych w umowie okoliczności</a:t>
            </a:r>
          </a:p>
          <a:p>
            <a:pPr marL="472964" indent="-472964" algn="just">
              <a:lnSpc>
                <a:spcPct val="90000"/>
              </a:lnSpc>
              <a:spcBef>
                <a:spcPts val="800"/>
              </a:spcBef>
              <a:buFontTx/>
              <a:buChar char="-"/>
              <a:defRPr sz="4000">
                <a:solidFill>
                  <a:srgbClr val="FFFFFF"/>
                </a:solidFill>
              </a:defRPr>
            </a:pPr>
            <a:r>
              <a:t>Precarium</a:t>
            </a:r>
          </a:p>
        </p:txBody>
      </p:sp>
    </p:spTree>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Shape 721"/>
          <p:cNvSpPr txBox="1">
            <a:spLocks noGrp="1"/>
          </p:cNvSpPr>
          <p:nvPr>
            <p:ph type="body" idx="1"/>
          </p:nvPr>
        </p:nvSpPr>
        <p:spPr>
          <a:xfrm>
            <a:off x="650238" y="677932"/>
            <a:ext cx="11704324" cy="8034834"/>
          </a:xfrm>
          <a:prstGeom prst="rect">
            <a:avLst/>
          </a:prstGeom>
        </p:spPr>
        <p:txBody>
          <a:bodyPr/>
          <a:lstStyle/>
          <a:p>
            <a:pPr marL="312115" indent="-312115" algn="just" defTabSz="832307">
              <a:lnSpc>
                <a:spcPct val="90000"/>
              </a:lnSpc>
              <a:spcBef>
                <a:spcPts val="500"/>
              </a:spcBef>
              <a:buSzTx/>
              <a:buNone/>
              <a:defRPr sz="2559" b="1">
                <a:solidFill>
                  <a:srgbClr val="FFFFFF"/>
                </a:solidFill>
              </a:defRPr>
            </a:pPr>
            <a:r>
              <a:t>Ochrona procesowa</a:t>
            </a:r>
          </a:p>
          <a:p>
            <a:pPr marL="312115" indent="-312115" algn="just" defTabSz="832307">
              <a:lnSpc>
                <a:spcPct val="90000"/>
              </a:lnSpc>
              <a:spcBef>
                <a:spcPts val="500"/>
              </a:spcBef>
              <a:buSzTx/>
              <a:buNone/>
              <a:defRPr sz="2559">
                <a:solidFill>
                  <a:srgbClr val="FFFFFF"/>
                </a:solidFill>
              </a:defRPr>
            </a:pPr>
            <a:endParaRPr/>
          </a:p>
          <a:p>
            <a:pPr marL="312115" indent="-312115" algn="just" defTabSz="832307">
              <a:lnSpc>
                <a:spcPct val="90000"/>
              </a:lnSpc>
              <a:spcBef>
                <a:spcPts val="500"/>
              </a:spcBef>
              <a:buSzTx/>
              <a:buNone/>
              <a:defRPr sz="2559">
                <a:solidFill>
                  <a:srgbClr val="FFFFFF"/>
                </a:solidFill>
              </a:defRPr>
            </a:pPr>
            <a:r>
              <a:t>Porozumienia takiego rodzaju uchodziły pierwotnie za pacta, a jako takie były w przypadku prawa rzymskiego niezaskarżalne. Na drodze rozwojowej pierwszy krok uczyniło prawo rzymskie przyznając skargę o zwrot świadczenia tej stronie, która je spełniła. Środkiem procesowym było tu powództwo z tytułu bezpodstawnego wzbogacenia. </a:t>
            </a:r>
          </a:p>
          <a:p>
            <a:pPr marL="312115" indent="-312115" algn="just" defTabSz="832307">
              <a:lnSpc>
                <a:spcPct val="90000"/>
              </a:lnSpc>
              <a:spcBef>
                <a:spcPts val="500"/>
              </a:spcBef>
              <a:buSzTx/>
              <a:buNone/>
              <a:defRPr sz="2559">
                <a:solidFill>
                  <a:srgbClr val="FFFFFF"/>
                </a:solidFill>
              </a:defRPr>
            </a:pPr>
            <a:endParaRPr/>
          </a:p>
          <a:p>
            <a:pPr marL="312115" indent="-312115" algn="just" defTabSz="832307">
              <a:lnSpc>
                <a:spcPct val="90000"/>
              </a:lnSpc>
              <a:spcBef>
                <a:spcPts val="500"/>
              </a:spcBef>
              <a:buSzTx/>
              <a:buNone/>
              <a:defRPr sz="2559">
                <a:solidFill>
                  <a:srgbClr val="FFFFFF"/>
                </a:solidFill>
              </a:defRPr>
            </a:pPr>
            <a:r>
              <a:t>Następnym krokiem było przyznanie przez pretora actio in factum, za pomocą której można było się domagać wyrównania szkody powstałej w wyniku niewykonania wzajemnego świadczenia. Była to ochrona doraźna, udzielana od przypadku do przypadku. Jedynie w przypadku kontraktu estymatoryjnego istniała w edykcie pretorskim generalna zapowiedź ochrony procesowej. Strona, która dokonała świadczenie rzeczowe, a nie doczekała się świadczenia wzajemnego mogła za pomocą odpowiedniej condictio dochodzić zwrotu swojej rzeczy, jako wydanej bezpodstawnie.</a:t>
            </a:r>
          </a:p>
          <a:p>
            <a:pPr marL="312115" indent="-312115" algn="just" defTabSz="832307">
              <a:lnSpc>
                <a:spcPct val="90000"/>
              </a:lnSpc>
              <a:spcBef>
                <a:spcPts val="500"/>
              </a:spcBef>
              <a:buSzTx/>
              <a:buNone/>
              <a:defRPr sz="2559">
                <a:solidFill>
                  <a:srgbClr val="FFFFFF"/>
                </a:solidFill>
              </a:defRPr>
            </a:pPr>
            <a:r>
              <a:t>Krok ostatni to przyznanie stronie oczekującej świadczenia powództwa zwanego actio praescriptis verbis. Miała ona na celu wymuszenie spełnienia świadczenia przyrzeczonego. Był to elastyczny środek ochrony oparty na dobrej wierze. Można było dzięki niemu dochodzić strat. Był to też ostateczny środek zakwalifikowania danego rodzaju zobowiązania do grupy kontraktów nienazwanych. </a:t>
            </a:r>
          </a:p>
        </p:txBody>
      </p:sp>
    </p:spTree>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Shape 723"/>
          <p:cNvSpPr txBox="1">
            <a:spLocks noGrp="1"/>
          </p:cNvSpPr>
          <p:nvPr>
            <p:ph type="title"/>
          </p:nvPr>
        </p:nvSpPr>
        <p:spPr>
          <a:xfrm>
            <a:off x="650238" y="390595"/>
            <a:ext cx="11704324" cy="1209040"/>
          </a:xfrm>
          <a:prstGeom prst="rect">
            <a:avLst/>
          </a:prstGeom>
        </p:spPr>
        <p:txBody>
          <a:bodyPr/>
          <a:lstStyle>
            <a:lvl1pPr>
              <a:defRPr>
                <a:solidFill>
                  <a:srgbClr val="FFFFFF"/>
                </a:solidFill>
              </a:defRPr>
            </a:lvl1pPr>
          </a:lstStyle>
          <a:p>
            <a:r>
              <a:t>Kontrakty a pacta</a:t>
            </a:r>
          </a:p>
        </p:txBody>
      </p:sp>
      <p:sp>
        <p:nvSpPr>
          <p:cNvPr id="184" name="Shape 724"/>
          <p:cNvSpPr txBox="1">
            <a:spLocks noGrp="1"/>
          </p:cNvSpPr>
          <p:nvPr>
            <p:ph type="body" idx="1"/>
          </p:nvPr>
        </p:nvSpPr>
        <p:spPr>
          <a:xfrm>
            <a:off x="650238" y="1804455"/>
            <a:ext cx="11704324" cy="7271217"/>
          </a:xfrm>
          <a:prstGeom prst="rect">
            <a:avLst/>
          </a:prstGeom>
        </p:spPr>
        <p:txBody>
          <a:bodyPr/>
          <a:lstStyle/>
          <a:p>
            <a:pPr marL="487680" indent="-487680" algn="just">
              <a:lnSpc>
                <a:spcPct val="80000"/>
              </a:lnSpc>
              <a:spcBef>
                <a:spcPts val="800"/>
              </a:spcBef>
              <a:buSzTx/>
              <a:buNone/>
              <a:defRPr sz="4000">
                <a:solidFill>
                  <a:srgbClr val="FFFFFF"/>
                </a:solidFill>
              </a:defRPr>
            </a:pPr>
            <a:r>
              <a:t>Umowy nie należące do systemu kontraktowego były początkowo niezaskarżalne – pacta nuda („gołe umowy”), stanowiły jednak źródło ekscepcji w procesie. </a:t>
            </a:r>
          </a:p>
          <a:p>
            <a:pPr marL="487680" indent="-487680" algn="just">
              <a:lnSpc>
                <a:spcPct val="80000"/>
              </a:lnSpc>
              <a:spcBef>
                <a:spcPts val="800"/>
              </a:spcBef>
              <a:buSzTx/>
              <a:buNone/>
              <a:defRPr sz="4000">
                <a:solidFill>
                  <a:srgbClr val="FFFFFF"/>
                </a:solidFill>
              </a:defRPr>
            </a:pPr>
            <a:r>
              <a:t>Pacta można było podnieść do rangi kontraktu dzięki stypulacji. </a:t>
            </a:r>
          </a:p>
          <a:p>
            <a:pPr marL="487680" indent="-487680" algn="just">
              <a:lnSpc>
                <a:spcPct val="80000"/>
              </a:lnSpc>
              <a:spcBef>
                <a:spcPts val="800"/>
              </a:spcBef>
              <a:buSzTx/>
              <a:buNone/>
              <a:defRPr sz="4000">
                <a:solidFill>
                  <a:srgbClr val="FFFFFF"/>
                </a:solidFill>
              </a:defRPr>
            </a:pPr>
            <a:r>
              <a:t>Wykonania tych umów upartywano w fides Romana – wierności złożonemu przyrzeczeniu.</a:t>
            </a:r>
          </a:p>
          <a:p>
            <a:pPr marL="487680" indent="-487680" algn="just">
              <a:lnSpc>
                <a:spcPct val="80000"/>
              </a:lnSpc>
              <a:spcBef>
                <a:spcPts val="800"/>
              </a:spcBef>
              <a:buSzTx/>
              <a:buNone/>
              <a:defRPr sz="4000">
                <a:solidFill>
                  <a:srgbClr val="FFFFFF"/>
                </a:solidFill>
              </a:defRPr>
            </a:pPr>
            <a:r>
              <a:t>Z czasem część tych umów otrzymało atrybut zaskarżalności – nazywano je pacta vestima (dosłownie- umowy ubrane – w domyśle „w szatę zaskarżalności”)</a:t>
            </a:r>
          </a:p>
        </p:txBody>
      </p:sp>
    </p:spTree>
  </p:cSld>
  <p:clrMapOvr>
    <a:masterClrMapping/>
  </p:clrMapOvr>
  <p:transition xmlns:p14="http://schemas.microsoft.com/office/powerpoint/2010/main" spd="med"/>
</p:sld>
</file>

<file path=ppt/theme/theme1.xml><?xml version="1.0" encoding="utf-8"?>
<a:theme xmlns:a="http://schemas.openxmlformats.org/drawingml/2006/main" name="Black">
  <a:themeElements>
    <a:clrScheme name="Black">
      <a:dk1>
        <a:srgbClr val="000000"/>
      </a:dk1>
      <a:lt1>
        <a:srgbClr val="000000"/>
      </a:lt1>
      <a:dk2>
        <a:srgbClr val="A7A7A7"/>
      </a:dk2>
      <a:lt2>
        <a:srgbClr val="535353"/>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Neue"/>
        <a:ea typeface="Helvetica Neue"/>
        <a:cs typeface="Helvetica Neue"/>
      </a:majorFont>
      <a:minorFont>
        <a:latin typeface="Helvetica"/>
        <a:ea typeface="Helvetica"/>
        <a:cs typeface="Helvetica"/>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lack">
  <a:themeElements>
    <a:clrScheme name="Black">
      <a:dk1>
        <a:srgbClr val="000000"/>
      </a:dk1>
      <a:lt1>
        <a:srgbClr val="FFFFFF"/>
      </a:lt1>
      <a:dk2>
        <a:srgbClr val="A7A7A7"/>
      </a:dk2>
      <a:lt2>
        <a:srgbClr val="535353"/>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Neue"/>
        <a:ea typeface="Helvetica Neue"/>
        <a:cs typeface="Helvetica Neue"/>
      </a:majorFont>
      <a:minorFont>
        <a:latin typeface="Helvetica"/>
        <a:ea typeface="Helvetica"/>
        <a:cs typeface="Helvetica"/>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3950</Words>
  <Application>Microsoft Macintosh PowerPoint</Application>
  <PresentationFormat>Niestandardowy</PresentationFormat>
  <Paragraphs>345</Paragraphs>
  <Slides>59</Slides>
  <Notes>0</Notes>
  <HiddenSlides>0</HiddenSlides>
  <MMClips>0</MMClips>
  <ScaleCrop>false</ScaleCrop>
  <HeadingPairs>
    <vt:vector size="4" baseType="variant">
      <vt:variant>
        <vt:lpstr>Motyw</vt:lpstr>
      </vt:variant>
      <vt:variant>
        <vt:i4>1</vt:i4>
      </vt:variant>
      <vt:variant>
        <vt:lpstr>Tytuły slajdów</vt:lpstr>
      </vt:variant>
      <vt:variant>
        <vt:i4>59</vt:i4>
      </vt:variant>
    </vt:vector>
  </HeadingPairs>
  <TitlesOfParts>
    <vt:vector size="60" baseType="lpstr">
      <vt:lpstr>Black</vt:lpstr>
      <vt:lpstr>Prawo rzymskie  Rozszerzenie systemu kontraktowego, zobowiązania quasi ex contractu, quasi ex delictu, zobowiązania deliktowe</vt:lpstr>
      <vt:lpstr>Rozszerzenie systemu kontraktowego</vt:lpstr>
      <vt:lpstr>Prezentacja programu PowerPoint</vt:lpstr>
      <vt:lpstr>Konstrukcja kontraktów nienazwanych</vt:lpstr>
      <vt:lpstr>„Nazwane” kontrakty nienazwane</vt:lpstr>
      <vt:lpstr>Prezentacja programu PowerPoint</vt:lpstr>
      <vt:lpstr>Prezentacja programu PowerPoint</vt:lpstr>
      <vt:lpstr>Prezentacja programu PowerPoint</vt:lpstr>
      <vt:lpstr>Kontrakty a pacta</vt:lpstr>
      <vt:lpstr>Pacta vestima - podział</vt:lpstr>
      <vt:lpstr>Prezentacja programu PowerPoint</vt:lpstr>
      <vt:lpstr>Prezentacja programu PowerPoint</vt:lpstr>
      <vt:lpstr>Prezentacja programu PowerPoint</vt:lpstr>
      <vt:lpstr>Pacta legitima</vt:lpstr>
      <vt:lpstr>Zobowiązania quasi ex contractu</vt:lpstr>
      <vt:lpstr>Bezpodstawne wzbogacenie</vt:lpstr>
      <vt:lpstr>Conditiones</vt:lpstr>
      <vt:lpstr>Conditiones</vt:lpstr>
      <vt:lpstr>Prowadzenie cudzych spraw bez zlecenia (negotiorum gestio).</vt:lpstr>
      <vt:lpstr>Prowadzenie cudzych spraw bez zlecenia (negotiorum gestio).</vt:lpstr>
      <vt:lpstr>Zobowiązania quasi ex delictu</vt:lpstr>
      <vt:lpstr>Odpowiedzialność sędziego</vt:lpstr>
      <vt:lpstr>Odpowiedzialność  za wyrzucenie/ wylanie oraz bezpieczeństwo w ruchu</vt:lpstr>
      <vt:lpstr>Prezentacja programu PowerPoint</vt:lpstr>
      <vt:lpstr>Odpowiedzialność przedsiębiorcy  za personel</vt:lpstr>
      <vt:lpstr>Odpowiedzialność za zobowiązania osób alieni iuris</vt:lpstr>
      <vt:lpstr>Prezentacja programu PowerPoint</vt:lpstr>
      <vt:lpstr>Delikty – co już wiemy?</vt:lpstr>
      <vt:lpstr>Etapy rozwoju deliktów w prawie rzymskim</vt:lpstr>
      <vt:lpstr>Przestępstwa prawa publicznego</vt:lpstr>
      <vt:lpstr>Zasady odpowiedzialności deliktowej</vt:lpstr>
      <vt:lpstr>Prezentacja programu PowerPoint</vt:lpstr>
      <vt:lpstr>Delikty prawa cywilnego</vt:lpstr>
      <vt:lpstr>Kradzież (furtum)</vt:lpstr>
      <vt:lpstr>Podział ze względu na przedmiot</vt:lpstr>
      <vt:lpstr>Złodziej (fur)</vt:lpstr>
      <vt:lpstr>Ustawa XII tablic</vt:lpstr>
      <vt:lpstr>Podział ze względu na sposób ujawnienia</vt:lpstr>
      <vt:lpstr>Ochrona procesowa</vt:lpstr>
      <vt:lpstr>Kradzież a małżeństwo</vt:lpstr>
      <vt:lpstr>Znaczenie furtum w prawie rzymskim</vt:lpstr>
      <vt:lpstr>Rabunek (rapina)</vt:lpstr>
      <vt:lpstr>Ochrona procesowa</vt:lpstr>
      <vt:lpstr>Rapina w prawie justyniańskim</vt:lpstr>
      <vt:lpstr>Zniewaga</vt:lpstr>
      <vt:lpstr>Zniewaga w ustawie XII Tablic</vt:lpstr>
      <vt:lpstr>Reformy prawa pretorskiego</vt:lpstr>
      <vt:lpstr>Damnum iniuria datum</vt:lpstr>
      <vt:lpstr>Prezentacja programu PowerPoint</vt:lpstr>
      <vt:lpstr>Warunki odpowiedzialności na podstawie Lex Aquilia </vt:lpstr>
      <vt:lpstr>Reformy pretorów i doktryny</vt:lpstr>
      <vt:lpstr>Ochrona procesowa</vt:lpstr>
      <vt:lpstr>Prezentacja programu PowerPoint</vt:lpstr>
      <vt:lpstr>DOLUS</vt:lpstr>
      <vt:lpstr>METUS</vt:lpstr>
      <vt:lpstr>FRAUS CREDITORUM</vt:lpstr>
      <vt:lpstr>FRAUS CREDITORUM</vt:lpstr>
      <vt:lpstr>SERVI CORRUPTIO – gorszenie niewolnika</vt:lpstr>
      <vt:lpstr>FUNKCJA I ZNACZENIE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rzymskie  Rozszerzenie systemu kontraktowego, zobowiązania quasi ex contractu, quasi ex delictu, zobowiązania deliktowe</dc:title>
  <cp:lastModifiedBy>Autor</cp:lastModifiedBy>
  <cp:revision>1</cp:revision>
  <dcterms:modified xsi:type="dcterms:W3CDTF">2020-03-13T15:01:56Z</dcterms:modified>
</cp:coreProperties>
</file>