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81" r:id="rId4"/>
    <p:sldId id="258" r:id="rId5"/>
    <p:sldId id="277" r:id="rId6"/>
    <p:sldId id="282" r:id="rId7"/>
    <p:sldId id="283" r:id="rId8"/>
    <p:sldId id="278" r:id="rId9"/>
    <p:sldId id="284" r:id="rId10"/>
    <p:sldId id="279" r:id="rId11"/>
    <p:sldId id="285" r:id="rId12"/>
    <p:sldId id="290" r:id="rId13"/>
    <p:sldId id="291" r:id="rId14"/>
    <p:sldId id="286" r:id="rId15"/>
    <p:sldId id="289" r:id="rId16"/>
    <p:sldId id="287" r:id="rId17"/>
    <p:sldId id="288" r:id="rId18"/>
    <p:sldId id="294" r:id="rId19"/>
    <p:sldId id="297" r:id="rId20"/>
    <p:sldId id="295" r:id="rId21"/>
    <p:sldId id="296" r:id="rId22"/>
    <p:sldId id="317" r:id="rId23"/>
    <p:sldId id="298" r:id="rId24"/>
    <p:sldId id="299" r:id="rId25"/>
    <p:sldId id="300" r:id="rId26"/>
    <p:sldId id="301" r:id="rId27"/>
    <p:sldId id="302" r:id="rId28"/>
    <p:sldId id="303" r:id="rId29"/>
    <p:sldId id="276" r:id="rId30"/>
    <p:sldId id="307" r:id="rId31"/>
    <p:sldId id="259" r:id="rId32"/>
    <p:sldId id="308" r:id="rId33"/>
    <p:sldId id="304" r:id="rId34"/>
    <p:sldId id="305" r:id="rId35"/>
    <p:sldId id="306" r:id="rId36"/>
    <p:sldId id="309" r:id="rId37"/>
    <p:sldId id="310" r:id="rId38"/>
    <p:sldId id="311" r:id="rId39"/>
    <p:sldId id="312" r:id="rId40"/>
    <p:sldId id="313" r:id="rId41"/>
    <p:sldId id="314" r:id="rId42"/>
    <p:sldId id="315" r:id="rId43"/>
    <p:sldId id="316" r:id="rId44"/>
    <p:sldId id="260" r:id="rId45"/>
    <p:sldId id="261" r:id="rId46"/>
    <p:sldId id="262" r:id="rId47"/>
    <p:sldId id="263" r:id="rId48"/>
    <p:sldId id="264" r:id="rId49"/>
    <p:sldId id="274" r:id="rId50"/>
    <p:sldId id="275" r:id="rId5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996" y="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5C7F1E-6487-4D2D-88E1-4967BBB669C1}"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pl-PL"/>
        </a:p>
      </dgm:t>
    </dgm:pt>
    <dgm:pt modelId="{39249731-D1BC-4D23-81B9-3254AE1C6C50}">
      <dgm:prSet phldrT="[Tekst]"/>
      <dgm:spPr/>
      <dgm:t>
        <a:bodyPr/>
        <a:lstStyle/>
        <a:p>
          <a:r>
            <a:rPr lang="pl-PL" dirty="0" smtClean="0"/>
            <a:t>przez pracodawcę</a:t>
          </a:r>
          <a:endParaRPr lang="pl-PL" dirty="0"/>
        </a:p>
      </dgm:t>
    </dgm:pt>
    <dgm:pt modelId="{5FCC95D7-D7CB-4CE9-8A24-DD8C434EA2AB}" type="parTrans" cxnId="{028BEB73-2AE4-4A3E-A202-C7241362FEF2}">
      <dgm:prSet/>
      <dgm:spPr/>
      <dgm:t>
        <a:bodyPr/>
        <a:lstStyle/>
        <a:p>
          <a:endParaRPr lang="pl-PL"/>
        </a:p>
      </dgm:t>
    </dgm:pt>
    <dgm:pt modelId="{0EC4D54D-1E73-4EAA-AD44-674F901F7FCD}" type="sibTrans" cxnId="{028BEB73-2AE4-4A3E-A202-C7241362FEF2}">
      <dgm:prSet/>
      <dgm:spPr/>
      <dgm:t>
        <a:bodyPr/>
        <a:lstStyle/>
        <a:p>
          <a:endParaRPr lang="pl-PL"/>
        </a:p>
      </dgm:t>
    </dgm:pt>
    <dgm:pt modelId="{58AF3943-648B-4560-B93F-7AEEEEAC8DD0}">
      <dgm:prSet phldrT="[Tekst]"/>
      <dgm:spPr/>
      <dgm:t>
        <a:bodyPr/>
        <a:lstStyle/>
        <a:p>
          <a:r>
            <a:rPr lang="pl-PL" dirty="0" smtClean="0"/>
            <a:t>przez pracownika</a:t>
          </a:r>
          <a:endParaRPr lang="pl-PL" dirty="0"/>
        </a:p>
      </dgm:t>
    </dgm:pt>
    <dgm:pt modelId="{3BA74125-23E9-4FFD-9852-10F6926E888F}" type="parTrans" cxnId="{ED1C6A03-9D41-4728-98C1-00F9F4AFE89B}">
      <dgm:prSet/>
      <dgm:spPr/>
      <dgm:t>
        <a:bodyPr/>
        <a:lstStyle/>
        <a:p>
          <a:endParaRPr lang="pl-PL"/>
        </a:p>
      </dgm:t>
    </dgm:pt>
    <dgm:pt modelId="{AD9B65ED-9D3C-4CA9-88BB-891ADA56AA56}" type="sibTrans" cxnId="{ED1C6A03-9D41-4728-98C1-00F9F4AFE89B}">
      <dgm:prSet/>
      <dgm:spPr/>
      <dgm:t>
        <a:bodyPr/>
        <a:lstStyle/>
        <a:p>
          <a:endParaRPr lang="pl-PL"/>
        </a:p>
      </dgm:t>
    </dgm:pt>
    <dgm:pt modelId="{03A09DDB-2875-4199-8F49-E7F5E3970651}" type="pres">
      <dgm:prSet presAssocID="{775C7F1E-6487-4D2D-88E1-4967BBB669C1}" presName="diagram" presStyleCnt="0">
        <dgm:presLayoutVars>
          <dgm:dir/>
          <dgm:resizeHandles val="exact"/>
        </dgm:presLayoutVars>
      </dgm:prSet>
      <dgm:spPr/>
      <dgm:t>
        <a:bodyPr/>
        <a:lstStyle/>
        <a:p>
          <a:endParaRPr lang="pl-PL"/>
        </a:p>
      </dgm:t>
    </dgm:pt>
    <dgm:pt modelId="{2AB7C11F-85C1-4D8B-9E07-E68A5E656323}" type="pres">
      <dgm:prSet presAssocID="{39249731-D1BC-4D23-81B9-3254AE1C6C50}" presName="arrow" presStyleLbl="node1" presStyleIdx="0" presStyleCnt="2">
        <dgm:presLayoutVars>
          <dgm:bulletEnabled val="1"/>
        </dgm:presLayoutVars>
      </dgm:prSet>
      <dgm:spPr/>
      <dgm:t>
        <a:bodyPr/>
        <a:lstStyle/>
        <a:p>
          <a:endParaRPr lang="pl-PL"/>
        </a:p>
      </dgm:t>
    </dgm:pt>
    <dgm:pt modelId="{0A30BF17-6A00-4119-809E-20E60B3CB4BC}" type="pres">
      <dgm:prSet presAssocID="{58AF3943-648B-4560-B93F-7AEEEEAC8DD0}" presName="arrow" presStyleLbl="node1" presStyleIdx="1" presStyleCnt="2">
        <dgm:presLayoutVars>
          <dgm:bulletEnabled val="1"/>
        </dgm:presLayoutVars>
      </dgm:prSet>
      <dgm:spPr/>
      <dgm:t>
        <a:bodyPr/>
        <a:lstStyle/>
        <a:p>
          <a:endParaRPr lang="pl-PL"/>
        </a:p>
      </dgm:t>
    </dgm:pt>
  </dgm:ptLst>
  <dgm:cxnLst>
    <dgm:cxn modelId="{6AAC2886-016C-4EC6-A5AF-DE495A1C2730}" type="presOf" srcId="{775C7F1E-6487-4D2D-88E1-4967BBB669C1}" destId="{03A09DDB-2875-4199-8F49-E7F5E3970651}" srcOrd="0" destOrd="0" presId="urn:microsoft.com/office/officeart/2005/8/layout/arrow5"/>
    <dgm:cxn modelId="{D626DA26-9F84-45F0-8CE2-156324155F42}" type="presOf" srcId="{58AF3943-648B-4560-B93F-7AEEEEAC8DD0}" destId="{0A30BF17-6A00-4119-809E-20E60B3CB4BC}" srcOrd="0" destOrd="0" presId="urn:microsoft.com/office/officeart/2005/8/layout/arrow5"/>
    <dgm:cxn modelId="{098A79EB-E8B4-49ED-975F-30270EA128A7}" type="presOf" srcId="{39249731-D1BC-4D23-81B9-3254AE1C6C50}" destId="{2AB7C11F-85C1-4D8B-9E07-E68A5E656323}" srcOrd="0" destOrd="0" presId="urn:microsoft.com/office/officeart/2005/8/layout/arrow5"/>
    <dgm:cxn modelId="{028BEB73-2AE4-4A3E-A202-C7241362FEF2}" srcId="{775C7F1E-6487-4D2D-88E1-4967BBB669C1}" destId="{39249731-D1BC-4D23-81B9-3254AE1C6C50}" srcOrd="0" destOrd="0" parTransId="{5FCC95D7-D7CB-4CE9-8A24-DD8C434EA2AB}" sibTransId="{0EC4D54D-1E73-4EAA-AD44-674F901F7FCD}"/>
    <dgm:cxn modelId="{ED1C6A03-9D41-4728-98C1-00F9F4AFE89B}" srcId="{775C7F1E-6487-4D2D-88E1-4967BBB669C1}" destId="{58AF3943-648B-4560-B93F-7AEEEEAC8DD0}" srcOrd="1" destOrd="0" parTransId="{3BA74125-23E9-4FFD-9852-10F6926E888F}" sibTransId="{AD9B65ED-9D3C-4CA9-88BB-891ADA56AA56}"/>
    <dgm:cxn modelId="{4F5476AD-93EB-4081-B592-7743ADB6B52D}" type="presParOf" srcId="{03A09DDB-2875-4199-8F49-E7F5E3970651}" destId="{2AB7C11F-85C1-4D8B-9E07-E68A5E656323}" srcOrd="0" destOrd="0" presId="urn:microsoft.com/office/officeart/2005/8/layout/arrow5"/>
    <dgm:cxn modelId="{A50D44D6-DA22-46E9-84A5-61EFDAD60DCF}" type="presParOf" srcId="{03A09DDB-2875-4199-8F49-E7F5E3970651}" destId="{0A30BF17-6A00-4119-809E-20E60B3CB4BC}"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71E0381-F807-4526-88C3-8EBFAC381589}" type="doc">
      <dgm:prSet loTypeId="urn:diagrams.loki3.com/VaryingWidthList+Icon" loCatId="list" qsTypeId="urn:microsoft.com/office/officeart/2005/8/quickstyle/simple1" qsCatId="simple" csTypeId="urn:microsoft.com/office/officeart/2005/8/colors/accent1_2" csCatId="accent1" phldr="1"/>
      <dgm:spPr/>
    </dgm:pt>
    <dgm:pt modelId="{A3598127-B3DA-4E05-B211-40278CFE9522}">
      <dgm:prSet phldrT="[Tekst]"/>
      <dgm:spPr/>
      <dgm:t>
        <a:bodyPr/>
        <a:lstStyle/>
        <a:p>
          <a:r>
            <a:rPr lang="pl-PL" dirty="0" smtClean="0"/>
            <a:t>umowa na czas nieokreślony</a:t>
          </a:r>
          <a:endParaRPr lang="pl-PL" dirty="0"/>
        </a:p>
      </dgm:t>
    </dgm:pt>
    <dgm:pt modelId="{F9B82163-5F06-4259-8BD2-75DF58ED8EA3}" type="parTrans" cxnId="{38FDCB49-CFF3-45A7-9A8A-27CF295939FB}">
      <dgm:prSet/>
      <dgm:spPr/>
      <dgm:t>
        <a:bodyPr/>
        <a:lstStyle/>
        <a:p>
          <a:endParaRPr lang="pl-PL"/>
        </a:p>
      </dgm:t>
    </dgm:pt>
    <dgm:pt modelId="{2B315280-BAD6-4C81-88C7-897891BB76DC}" type="sibTrans" cxnId="{38FDCB49-CFF3-45A7-9A8A-27CF295939FB}">
      <dgm:prSet/>
      <dgm:spPr/>
      <dgm:t>
        <a:bodyPr/>
        <a:lstStyle/>
        <a:p>
          <a:endParaRPr lang="pl-PL"/>
        </a:p>
      </dgm:t>
    </dgm:pt>
    <dgm:pt modelId="{5AC76776-A17B-4111-A0DC-24FC644888FD}" type="pres">
      <dgm:prSet presAssocID="{071E0381-F807-4526-88C3-8EBFAC381589}" presName="Name0" presStyleCnt="0">
        <dgm:presLayoutVars>
          <dgm:resizeHandles/>
        </dgm:presLayoutVars>
      </dgm:prSet>
      <dgm:spPr/>
    </dgm:pt>
    <dgm:pt modelId="{F8845302-3FDF-43B4-BD5A-40437EFBFF25}" type="pres">
      <dgm:prSet presAssocID="{A3598127-B3DA-4E05-B211-40278CFE9522}" presName="text" presStyleLbl="node1" presStyleIdx="0" presStyleCnt="1">
        <dgm:presLayoutVars>
          <dgm:bulletEnabled val="1"/>
        </dgm:presLayoutVars>
      </dgm:prSet>
      <dgm:spPr/>
      <dgm:t>
        <a:bodyPr/>
        <a:lstStyle/>
        <a:p>
          <a:endParaRPr lang="pl-PL"/>
        </a:p>
      </dgm:t>
    </dgm:pt>
  </dgm:ptLst>
  <dgm:cxnLst>
    <dgm:cxn modelId="{D925A654-82BA-445C-849A-E4857B6118CD}" type="presOf" srcId="{A3598127-B3DA-4E05-B211-40278CFE9522}" destId="{F8845302-3FDF-43B4-BD5A-40437EFBFF25}" srcOrd="0" destOrd="0" presId="urn:diagrams.loki3.com/VaryingWidthList+Icon"/>
    <dgm:cxn modelId="{D8152821-9D00-435F-8DF6-A256A937943B}" type="presOf" srcId="{071E0381-F807-4526-88C3-8EBFAC381589}" destId="{5AC76776-A17B-4111-A0DC-24FC644888FD}" srcOrd="0" destOrd="0" presId="urn:diagrams.loki3.com/VaryingWidthList+Icon"/>
    <dgm:cxn modelId="{38FDCB49-CFF3-45A7-9A8A-27CF295939FB}" srcId="{071E0381-F807-4526-88C3-8EBFAC381589}" destId="{A3598127-B3DA-4E05-B211-40278CFE9522}" srcOrd="0" destOrd="0" parTransId="{F9B82163-5F06-4259-8BD2-75DF58ED8EA3}" sibTransId="{2B315280-BAD6-4C81-88C7-897891BB76DC}"/>
    <dgm:cxn modelId="{77B8BE24-8588-4924-A334-6977B33E5268}" type="presParOf" srcId="{5AC76776-A17B-4111-A0DC-24FC644888FD}" destId="{F8845302-3FDF-43B4-BD5A-40437EFBFF25}" srcOrd="0" destOrd="0" presId="urn:diagrams.loki3.com/VaryingWidth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71E0381-F807-4526-88C3-8EBFAC381589}" type="doc">
      <dgm:prSet loTypeId="urn:diagrams.loki3.com/VaryingWidthList+Icon" loCatId="list" qsTypeId="urn:microsoft.com/office/officeart/2005/8/quickstyle/simple1" qsCatId="simple" csTypeId="urn:microsoft.com/office/officeart/2005/8/colors/accent1_2" csCatId="accent1" phldr="1"/>
      <dgm:spPr/>
    </dgm:pt>
    <dgm:pt modelId="{A3598127-B3DA-4E05-B211-40278CFE9522}">
      <dgm:prSet phldrT="[Tekst]"/>
      <dgm:spPr/>
      <dgm:t>
        <a:bodyPr/>
        <a:lstStyle/>
        <a:p>
          <a:r>
            <a:rPr lang="pl-PL" dirty="0" smtClean="0"/>
            <a:t>umowa terminowa</a:t>
          </a:r>
          <a:endParaRPr lang="pl-PL" dirty="0"/>
        </a:p>
      </dgm:t>
    </dgm:pt>
    <dgm:pt modelId="{F9B82163-5F06-4259-8BD2-75DF58ED8EA3}" type="parTrans" cxnId="{38FDCB49-CFF3-45A7-9A8A-27CF295939FB}">
      <dgm:prSet/>
      <dgm:spPr/>
      <dgm:t>
        <a:bodyPr/>
        <a:lstStyle/>
        <a:p>
          <a:endParaRPr lang="pl-PL"/>
        </a:p>
      </dgm:t>
    </dgm:pt>
    <dgm:pt modelId="{2B315280-BAD6-4C81-88C7-897891BB76DC}" type="sibTrans" cxnId="{38FDCB49-CFF3-45A7-9A8A-27CF295939FB}">
      <dgm:prSet/>
      <dgm:spPr/>
      <dgm:t>
        <a:bodyPr/>
        <a:lstStyle/>
        <a:p>
          <a:endParaRPr lang="pl-PL"/>
        </a:p>
      </dgm:t>
    </dgm:pt>
    <dgm:pt modelId="{5AC76776-A17B-4111-A0DC-24FC644888FD}" type="pres">
      <dgm:prSet presAssocID="{071E0381-F807-4526-88C3-8EBFAC381589}" presName="Name0" presStyleCnt="0">
        <dgm:presLayoutVars>
          <dgm:resizeHandles/>
        </dgm:presLayoutVars>
      </dgm:prSet>
      <dgm:spPr/>
    </dgm:pt>
    <dgm:pt modelId="{F8845302-3FDF-43B4-BD5A-40437EFBFF25}" type="pres">
      <dgm:prSet presAssocID="{A3598127-B3DA-4E05-B211-40278CFE9522}" presName="text" presStyleLbl="node1" presStyleIdx="0" presStyleCnt="1">
        <dgm:presLayoutVars>
          <dgm:bulletEnabled val="1"/>
        </dgm:presLayoutVars>
      </dgm:prSet>
      <dgm:spPr/>
      <dgm:t>
        <a:bodyPr/>
        <a:lstStyle/>
        <a:p>
          <a:endParaRPr lang="pl-PL"/>
        </a:p>
      </dgm:t>
    </dgm:pt>
  </dgm:ptLst>
  <dgm:cxnLst>
    <dgm:cxn modelId="{9137D3A1-CBFE-4471-A684-68E87EA494A7}" type="presOf" srcId="{071E0381-F807-4526-88C3-8EBFAC381589}" destId="{5AC76776-A17B-4111-A0DC-24FC644888FD}" srcOrd="0" destOrd="0" presId="urn:diagrams.loki3.com/VaryingWidthList+Icon"/>
    <dgm:cxn modelId="{38FDCB49-CFF3-45A7-9A8A-27CF295939FB}" srcId="{071E0381-F807-4526-88C3-8EBFAC381589}" destId="{A3598127-B3DA-4E05-B211-40278CFE9522}" srcOrd="0" destOrd="0" parTransId="{F9B82163-5F06-4259-8BD2-75DF58ED8EA3}" sibTransId="{2B315280-BAD6-4C81-88C7-897891BB76DC}"/>
    <dgm:cxn modelId="{81F12152-F882-47BE-8F38-151B1C4EF381}" type="presOf" srcId="{A3598127-B3DA-4E05-B211-40278CFE9522}" destId="{F8845302-3FDF-43B4-BD5A-40437EFBFF25}" srcOrd="0" destOrd="0" presId="urn:diagrams.loki3.com/VaryingWidthList+Icon"/>
    <dgm:cxn modelId="{E3491C43-7900-4AF3-91AA-5DE2EB6257B1}" type="presParOf" srcId="{5AC76776-A17B-4111-A0DC-24FC644888FD}" destId="{F8845302-3FDF-43B4-BD5A-40437EFBFF25}" srcOrd="0" destOrd="0" presId="urn:diagrams.loki3.com/VaryingWidth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5C7F1E-6487-4D2D-88E1-4967BBB669C1}"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pl-PL"/>
        </a:p>
      </dgm:t>
    </dgm:pt>
    <dgm:pt modelId="{39249731-D1BC-4D23-81B9-3254AE1C6C50}">
      <dgm:prSet phldrT="[Tekst]"/>
      <dgm:spPr/>
      <dgm:t>
        <a:bodyPr/>
        <a:lstStyle/>
        <a:p>
          <a:r>
            <a:rPr lang="pl-PL" dirty="0" smtClean="0"/>
            <a:t>przez pracodawcę</a:t>
          </a:r>
          <a:endParaRPr lang="pl-PL" dirty="0"/>
        </a:p>
      </dgm:t>
    </dgm:pt>
    <dgm:pt modelId="{5FCC95D7-D7CB-4CE9-8A24-DD8C434EA2AB}" type="parTrans" cxnId="{028BEB73-2AE4-4A3E-A202-C7241362FEF2}">
      <dgm:prSet/>
      <dgm:spPr/>
      <dgm:t>
        <a:bodyPr/>
        <a:lstStyle/>
        <a:p>
          <a:endParaRPr lang="pl-PL"/>
        </a:p>
      </dgm:t>
    </dgm:pt>
    <dgm:pt modelId="{0EC4D54D-1E73-4EAA-AD44-674F901F7FCD}" type="sibTrans" cxnId="{028BEB73-2AE4-4A3E-A202-C7241362FEF2}">
      <dgm:prSet/>
      <dgm:spPr/>
      <dgm:t>
        <a:bodyPr/>
        <a:lstStyle/>
        <a:p>
          <a:endParaRPr lang="pl-PL"/>
        </a:p>
      </dgm:t>
    </dgm:pt>
    <dgm:pt modelId="{03A09DDB-2875-4199-8F49-E7F5E3970651}" type="pres">
      <dgm:prSet presAssocID="{775C7F1E-6487-4D2D-88E1-4967BBB669C1}" presName="diagram" presStyleCnt="0">
        <dgm:presLayoutVars>
          <dgm:dir/>
          <dgm:resizeHandles val="exact"/>
        </dgm:presLayoutVars>
      </dgm:prSet>
      <dgm:spPr/>
      <dgm:t>
        <a:bodyPr/>
        <a:lstStyle/>
        <a:p>
          <a:endParaRPr lang="pl-PL"/>
        </a:p>
      </dgm:t>
    </dgm:pt>
    <dgm:pt modelId="{2AB7C11F-85C1-4D8B-9E07-E68A5E656323}" type="pres">
      <dgm:prSet presAssocID="{39249731-D1BC-4D23-81B9-3254AE1C6C50}" presName="arrow" presStyleLbl="node1" presStyleIdx="0" presStyleCnt="1">
        <dgm:presLayoutVars>
          <dgm:bulletEnabled val="1"/>
        </dgm:presLayoutVars>
      </dgm:prSet>
      <dgm:spPr/>
      <dgm:t>
        <a:bodyPr/>
        <a:lstStyle/>
        <a:p>
          <a:endParaRPr lang="pl-PL"/>
        </a:p>
      </dgm:t>
    </dgm:pt>
  </dgm:ptLst>
  <dgm:cxnLst>
    <dgm:cxn modelId="{3441F214-88FE-45F3-A4BA-3AC6A70DBB28}" type="presOf" srcId="{775C7F1E-6487-4D2D-88E1-4967BBB669C1}" destId="{03A09DDB-2875-4199-8F49-E7F5E3970651}" srcOrd="0" destOrd="0" presId="urn:microsoft.com/office/officeart/2005/8/layout/arrow5"/>
    <dgm:cxn modelId="{5D0132EF-4635-4C54-AB31-4808A1E88F3F}" type="presOf" srcId="{39249731-D1BC-4D23-81B9-3254AE1C6C50}" destId="{2AB7C11F-85C1-4D8B-9E07-E68A5E656323}" srcOrd="0" destOrd="0" presId="urn:microsoft.com/office/officeart/2005/8/layout/arrow5"/>
    <dgm:cxn modelId="{028BEB73-2AE4-4A3E-A202-C7241362FEF2}" srcId="{775C7F1E-6487-4D2D-88E1-4967BBB669C1}" destId="{39249731-D1BC-4D23-81B9-3254AE1C6C50}" srcOrd="0" destOrd="0" parTransId="{5FCC95D7-D7CB-4CE9-8A24-DD8C434EA2AB}" sibTransId="{0EC4D54D-1E73-4EAA-AD44-674F901F7FCD}"/>
    <dgm:cxn modelId="{44963160-4154-42BC-AB43-8BF8593C2A85}" type="presParOf" srcId="{03A09DDB-2875-4199-8F49-E7F5E3970651}" destId="{2AB7C11F-85C1-4D8B-9E07-E68A5E656323}" srcOrd="0"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5C7F1E-6487-4D2D-88E1-4967BBB669C1}"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pl-PL"/>
        </a:p>
      </dgm:t>
    </dgm:pt>
    <dgm:pt modelId="{39249731-D1BC-4D23-81B9-3254AE1C6C50}">
      <dgm:prSet phldrT="[Tekst]"/>
      <dgm:spPr/>
      <dgm:t>
        <a:bodyPr/>
        <a:lstStyle/>
        <a:p>
          <a:r>
            <a:rPr lang="pl-PL" dirty="0" smtClean="0"/>
            <a:t>nieuzasadnione</a:t>
          </a:r>
          <a:endParaRPr lang="pl-PL" dirty="0"/>
        </a:p>
      </dgm:t>
    </dgm:pt>
    <dgm:pt modelId="{5FCC95D7-D7CB-4CE9-8A24-DD8C434EA2AB}" type="parTrans" cxnId="{028BEB73-2AE4-4A3E-A202-C7241362FEF2}">
      <dgm:prSet/>
      <dgm:spPr/>
      <dgm:t>
        <a:bodyPr/>
        <a:lstStyle/>
        <a:p>
          <a:endParaRPr lang="pl-PL"/>
        </a:p>
      </dgm:t>
    </dgm:pt>
    <dgm:pt modelId="{0EC4D54D-1E73-4EAA-AD44-674F901F7FCD}" type="sibTrans" cxnId="{028BEB73-2AE4-4A3E-A202-C7241362FEF2}">
      <dgm:prSet/>
      <dgm:spPr/>
      <dgm:t>
        <a:bodyPr/>
        <a:lstStyle/>
        <a:p>
          <a:endParaRPr lang="pl-PL"/>
        </a:p>
      </dgm:t>
    </dgm:pt>
    <dgm:pt modelId="{58AF3943-648B-4560-B93F-7AEEEEAC8DD0}">
      <dgm:prSet phldrT="[Tekst]"/>
      <dgm:spPr/>
      <dgm:t>
        <a:bodyPr/>
        <a:lstStyle/>
        <a:p>
          <a:r>
            <a:rPr lang="pl-PL" dirty="0" smtClean="0"/>
            <a:t>niezgodne z prawem</a:t>
          </a:r>
          <a:endParaRPr lang="pl-PL" dirty="0"/>
        </a:p>
      </dgm:t>
    </dgm:pt>
    <dgm:pt modelId="{3BA74125-23E9-4FFD-9852-10F6926E888F}" type="parTrans" cxnId="{ED1C6A03-9D41-4728-98C1-00F9F4AFE89B}">
      <dgm:prSet/>
      <dgm:spPr/>
      <dgm:t>
        <a:bodyPr/>
        <a:lstStyle/>
        <a:p>
          <a:endParaRPr lang="pl-PL"/>
        </a:p>
      </dgm:t>
    </dgm:pt>
    <dgm:pt modelId="{AD9B65ED-9D3C-4CA9-88BB-891ADA56AA56}" type="sibTrans" cxnId="{ED1C6A03-9D41-4728-98C1-00F9F4AFE89B}">
      <dgm:prSet/>
      <dgm:spPr/>
      <dgm:t>
        <a:bodyPr/>
        <a:lstStyle/>
        <a:p>
          <a:endParaRPr lang="pl-PL"/>
        </a:p>
      </dgm:t>
    </dgm:pt>
    <dgm:pt modelId="{03A09DDB-2875-4199-8F49-E7F5E3970651}" type="pres">
      <dgm:prSet presAssocID="{775C7F1E-6487-4D2D-88E1-4967BBB669C1}" presName="diagram" presStyleCnt="0">
        <dgm:presLayoutVars>
          <dgm:dir/>
          <dgm:resizeHandles val="exact"/>
        </dgm:presLayoutVars>
      </dgm:prSet>
      <dgm:spPr/>
      <dgm:t>
        <a:bodyPr/>
        <a:lstStyle/>
        <a:p>
          <a:endParaRPr lang="pl-PL"/>
        </a:p>
      </dgm:t>
    </dgm:pt>
    <dgm:pt modelId="{2AB7C11F-85C1-4D8B-9E07-E68A5E656323}" type="pres">
      <dgm:prSet presAssocID="{39249731-D1BC-4D23-81B9-3254AE1C6C50}" presName="arrow" presStyleLbl="node1" presStyleIdx="0" presStyleCnt="2">
        <dgm:presLayoutVars>
          <dgm:bulletEnabled val="1"/>
        </dgm:presLayoutVars>
      </dgm:prSet>
      <dgm:spPr/>
      <dgm:t>
        <a:bodyPr/>
        <a:lstStyle/>
        <a:p>
          <a:endParaRPr lang="pl-PL"/>
        </a:p>
      </dgm:t>
    </dgm:pt>
    <dgm:pt modelId="{0A30BF17-6A00-4119-809E-20E60B3CB4BC}" type="pres">
      <dgm:prSet presAssocID="{58AF3943-648B-4560-B93F-7AEEEEAC8DD0}" presName="arrow" presStyleLbl="node1" presStyleIdx="1" presStyleCnt="2">
        <dgm:presLayoutVars>
          <dgm:bulletEnabled val="1"/>
        </dgm:presLayoutVars>
      </dgm:prSet>
      <dgm:spPr/>
      <dgm:t>
        <a:bodyPr/>
        <a:lstStyle/>
        <a:p>
          <a:endParaRPr lang="pl-PL"/>
        </a:p>
      </dgm:t>
    </dgm:pt>
  </dgm:ptLst>
  <dgm:cxnLst>
    <dgm:cxn modelId="{C9B9A445-A8B0-4B69-88BE-74E69BC6CE22}" type="presOf" srcId="{775C7F1E-6487-4D2D-88E1-4967BBB669C1}" destId="{03A09DDB-2875-4199-8F49-E7F5E3970651}" srcOrd="0" destOrd="0" presId="urn:microsoft.com/office/officeart/2005/8/layout/arrow5"/>
    <dgm:cxn modelId="{0185694E-5773-4AC5-B758-DC786B7AEF80}" type="presOf" srcId="{58AF3943-648B-4560-B93F-7AEEEEAC8DD0}" destId="{0A30BF17-6A00-4119-809E-20E60B3CB4BC}" srcOrd="0" destOrd="0" presId="urn:microsoft.com/office/officeart/2005/8/layout/arrow5"/>
    <dgm:cxn modelId="{028BEB73-2AE4-4A3E-A202-C7241362FEF2}" srcId="{775C7F1E-6487-4D2D-88E1-4967BBB669C1}" destId="{39249731-D1BC-4D23-81B9-3254AE1C6C50}" srcOrd="0" destOrd="0" parTransId="{5FCC95D7-D7CB-4CE9-8A24-DD8C434EA2AB}" sibTransId="{0EC4D54D-1E73-4EAA-AD44-674F901F7FCD}"/>
    <dgm:cxn modelId="{D89F68D2-F274-4CF0-BDA3-D21BAC7FCAD4}" type="presOf" srcId="{39249731-D1BC-4D23-81B9-3254AE1C6C50}" destId="{2AB7C11F-85C1-4D8B-9E07-E68A5E656323}" srcOrd="0" destOrd="0" presId="urn:microsoft.com/office/officeart/2005/8/layout/arrow5"/>
    <dgm:cxn modelId="{ED1C6A03-9D41-4728-98C1-00F9F4AFE89B}" srcId="{775C7F1E-6487-4D2D-88E1-4967BBB669C1}" destId="{58AF3943-648B-4560-B93F-7AEEEEAC8DD0}" srcOrd="1" destOrd="0" parTransId="{3BA74125-23E9-4FFD-9852-10F6926E888F}" sibTransId="{AD9B65ED-9D3C-4CA9-88BB-891ADA56AA56}"/>
    <dgm:cxn modelId="{57A7DD1C-A7F6-4FD1-9226-8D1B4D95A60A}" type="presParOf" srcId="{03A09DDB-2875-4199-8F49-E7F5E3970651}" destId="{2AB7C11F-85C1-4D8B-9E07-E68A5E656323}" srcOrd="0" destOrd="0" presId="urn:microsoft.com/office/officeart/2005/8/layout/arrow5"/>
    <dgm:cxn modelId="{BC52F88B-F312-4697-B26B-5932E1E2A1CC}" type="presParOf" srcId="{03A09DDB-2875-4199-8F49-E7F5E3970651}" destId="{0A30BF17-6A00-4119-809E-20E60B3CB4BC}"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75C7F1E-6487-4D2D-88E1-4967BBB669C1}"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pl-PL"/>
        </a:p>
      </dgm:t>
    </dgm:pt>
    <dgm:pt modelId="{39249731-D1BC-4D23-81B9-3254AE1C6C50}">
      <dgm:prSet phldrT="[Tekst]"/>
      <dgm:spPr/>
      <dgm:t>
        <a:bodyPr/>
        <a:lstStyle/>
        <a:p>
          <a:r>
            <a:rPr lang="pl-PL" dirty="0" smtClean="0"/>
            <a:t>nieuzasadnione</a:t>
          </a:r>
          <a:endParaRPr lang="pl-PL" dirty="0"/>
        </a:p>
      </dgm:t>
    </dgm:pt>
    <dgm:pt modelId="{5FCC95D7-D7CB-4CE9-8A24-DD8C434EA2AB}" type="parTrans" cxnId="{028BEB73-2AE4-4A3E-A202-C7241362FEF2}">
      <dgm:prSet/>
      <dgm:spPr/>
      <dgm:t>
        <a:bodyPr/>
        <a:lstStyle/>
        <a:p>
          <a:endParaRPr lang="pl-PL"/>
        </a:p>
      </dgm:t>
    </dgm:pt>
    <dgm:pt modelId="{0EC4D54D-1E73-4EAA-AD44-674F901F7FCD}" type="sibTrans" cxnId="{028BEB73-2AE4-4A3E-A202-C7241362FEF2}">
      <dgm:prSet/>
      <dgm:spPr/>
      <dgm:t>
        <a:bodyPr/>
        <a:lstStyle/>
        <a:p>
          <a:endParaRPr lang="pl-PL"/>
        </a:p>
      </dgm:t>
    </dgm:pt>
    <dgm:pt modelId="{03A09DDB-2875-4199-8F49-E7F5E3970651}" type="pres">
      <dgm:prSet presAssocID="{775C7F1E-6487-4D2D-88E1-4967BBB669C1}" presName="diagram" presStyleCnt="0">
        <dgm:presLayoutVars>
          <dgm:dir/>
          <dgm:resizeHandles val="exact"/>
        </dgm:presLayoutVars>
      </dgm:prSet>
      <dgm:spPr/>
      <dgm:t>
        <a:bodyPr/>
        <a:lstStyle/>
        <a:p>
          <a:endParaRPr lang="pl-PL"/>
        </a:p>
      </dgm:t>
    </dgm:pt>
    <dgm:pt modelId="{2AB7C11F-85C1-4D8B-9E07-E68A5E656323}" type="pres">
      <dgm:prSet presAssocID="{39249731-D1BC-4D23-81B9-3254AE1C6C50}" presName="arrow" presStyleLbl="node1" presStyleIdx="0" presStyleCnt="1">
        <dgm:presLayoutVars>
          <dgm:bulletEnabled val="1"/>
        </dgm:presLayoutVars>
      </dgm:prSet>
      <dgm:spPr/>
      <dgm:t>
        <a:bodyPr/>
        <a:lstStyle/>
        <a:p>
          <a:endParaRPr lang="pl-PL"/>
        </a:p>
      </dgm:t>
    </dgm:pt>
  </dgm:ptLst>
  <dgm:cxnLst>
    <dgm:cxn modelId="{07C5C818-D700-4E6D-9306-28E148B3A00E}" type="presOf" srcId="{775C7F1E-6487-4D2D-88E1-4967BBB669C1}" destId="{03A09DDB-2875-4199-8F49-E7F5E3970651}" srcOrd="0" destOrd="0" presId="urn:microsoft.com/office/officeart/2005/8/layout/arrow5"/>
    <dgm:cxn modelId="{67B92EA3-0CED-45B5-9633-76B013DD97FE}" type="presOf" srcId="{39249731-D1BC-4D23-81B9-3254AE1C6C50}" destId="{2AB7C11F-85C1-4D8B-9E07-E68A5E656323}" srcOrd="0" destOrd="0" presId="urn:microsoft.com/office/officeart/2005/8/layout/arrow5"/>
    <dgm:cxn modelId="{028BEB73-2AE4-4A3E-A202-C7241362FEF2}" srcId="{775C7F1E-6487-4D2D-88E1-4967BBB669C1}" destId="{39249731-D1BC-4D23-81B9-3254AE1C6C50}" srcOrd="0" destOrd="0" parTransId="{5FCC95D7-D7CB-4CE9-8A24-DD8C434EA2AB}" sibTransId="{0EC4D54D-1E73-4EAA-AD44-674F901F7FCD}"/>
    <dgm:cxn modelId="{773EF71F-8610-4567-AB68-030FC1A2C4C5}" type="presParOf" srcId="{03A09DDB-2875-4199-8F49-E7F5E3970651}" destId="{2AB7C11F-85C1-4D8B-9E07-E68A5E656323}" srcOrd="0"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75C7F1E-6487-4D2D-88E1-4967BBB669C1}"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pl-PL"/>
        </a:p>
      </dgm:t>
    </dgm:pt>
    <dgm:pt modelId="{39249731-D1BC-4D23-81B9-3254AE1C6C50}">
      <dgm:prSet phldrT="[Tekst]"/>
      <dgm:spPr/>
      <dgm:t>
        <a:bodyPr/>
        <a:lstStyle/>
        <a:p>
          <a:r>
            <a:rPr lang="pl-PL" dirty="0" smtClean="0"/>
            <a:t>niezgodne z prawem</a:t>
          </a:r>
          <a:endParaRPr lang="pl-PL" dirty="0"/>
        </a:p>
      </dgm:t>
    </dgm:pt>
    <dgm:pt modelId="{5FCC95D7-D7CB-4CE9-8A24-DD8C434EA2AB}" type="parTrans" cxnId="{028BEB73-2AE4-4A3E-A202-C7241362FEF2}">
      <dgm:prSet/>
      <dgm:spPr/>
      <dgm:t>
        <a:bodyPr/>
        <a:lstStyle/>
        <a:p>
          <a:endParaRPr lang="pl-PL"/>
        </a:p>
      </dgm:t>
    </dgm:pt>
    <dgm:pt modelId="{0EC4D54D-1E73-4EAA-AD44-674F901F7FCD}" type="sibTrans" cxnId="{028BEB73-2AE4-4A3E-A202-C7241362FEF2}">
      <dgm:prSet/>
      <dgm:spPr/>
      <dgm:t>
        <a:bodyPr/>
        <a:lstStyle/>
        <a:p>
          <a:endParaRPr lang="pl-PL"/>
        </a:p>
      </dgm:t>
    </dgm:pt>
    <dgm:pt modelId="{03A09DDB-2875-4199-8F49-E7F5E3970651}" type="pres">
      <dgm:prSet presAssocID="{775C7F1E-6487-4D2D-88E1-4967BBB669C1}" presName="diagram" presStyleCnt="0">
        <dgm:presLayoutVars>
          <dgm:dir/>
          <dgm:resizeHandles val="exact"/>
        </dgm:presLayoutVars>
      </dgm:prSet>
      <dgm:spPr/>
      <dgm:t>
        <a:bodyPr/>
        <a:lstStyle/>
        <a:p>
          <a:endParaRPr lang="pl-PL"/>
        </a:p>
      </dgm:t>
    </dgm:pt>
    <dgm:pt modelId="{2AB7C11F-85C1-4D8B-9E07-E68A5E656323}" type="pres">
      <dgm:prSet presAssocID="{39249731-D1BC-4D23-81B9-3254AE1C6C50}" presName="arrow" presStyleLbl="node1" presStyleIdx="0" presStyleCnt="1">
        <dgm:presLayoutVars>
          <dgm:bulletEnabled val="1"/>
        </dgm:presLayoutVars>
      </dgm:prSet>
      <dgm:spPr/>
      <dgm:t>
        <a:bodyPr/>
        <a:lstStyle/>
        <a:p>
          <a:endParaRPr lang="pl-PL"/>
        </a:p>
      </dgm:t>
    </dgm:pt>
  </dgm:ptLst>
  <dgm:cxnLst>
    <dgm:cxn modelId="{CFB408AB-6064-4D45-B66D-646B9956F9BB}" type="presOf" srcId="{39249731-D1BC-4D23-81B9-3254AE1C6C50}" destId="{2AB7C11F-85C1-4D8B-9E07-E68A5E656323}" srcOrd="0" destOrd="0" presId="urn:microsoft.com/office/officeart/2005/8/layout/arrow5"/>
    <dgm:cxn modelId="{FF9E8DA4-4F0E-4070-9DF1-53A329BF7837}" type="presOf" srcId="{775C7F1E-6487-4D2D-88E1-4967BBB669C1}" destId="{03A09DDB-2875-4199-8F49-E7F5E3970651}" srcOrd="0" destOrd="0" presId="urn:microsoft.com/office/officeart/2005/8/layout/arrow5"/>
    <dgm:cxn modelId="{028BEB73-2AE4-4A3E-A202-C7241362FEF2}" srcId="{775C7F1E-6487-4D2D-88E1-4967BBB669C1}" destId="{39249731-D1BC-4D23-81B9-3254AE1C6C50}" srcOrd="0" destOrd="0" parTransId="{5FCC95D7-D7CB-4CE9-8A24-DD8C434EA2AB}" sibTransId="{0EC4D54D-1E73-4EAA-AD44-674F901F7FCD}"/>
    <dgm:cxn modelId="{8BC859EA-9149-4143-8CEB-D5ECDFC0EC7C}" type="presParOf" srcId="{03A09DDB-2875-4199-8F49-E7F5E3970651}" destId="{2AB7C11F-85C1-4D8B-9E07-E68A5E656323}" srcOrd="0"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71E0381-F807-4526-88C3-8EBFAC381589}" type="doc">
      <dgm:prSet loTypeId="urn:diagrams.loki3.com/VaryingWidthList+Icon" loCatId="list" qsTypeId="urn:microsoft.com/office/officeart/2005/8/quickstyle/simple1" qsCatId="simple" csTypeId="urn:microsoft.com/office/officeart/2005/8/colors/accent1_2" csCatId="accent1" phldr="1"/>
      <dgm:spPr/>
    </dgm:pt>
    <dgm:pt modelId="{A3598127-B3DA-4E05-B211-40278CFE9522}">
      <dgm:prSet phldrT="[Tekst]"/>
      <dgm:spPr/>
      <dgm:t>
        <a:bodyPr/>
        <a:lstStyle/>
        <a:p>
          <a:r>
            <a:rPr lang="pl-PL" dirty="0" smtClean="0"/>
            <a:t>umowa na czas nieokreślony</a:t>
          </a:r>
          <a:endParaRPr lang="pl-PL" dirty="0"/>
        </a:p>
      </dgm:t>
    </dgm:pt>
    <dgm:pt modelId="{F9B82163-5F06-4259-8BD2-75DF58ED8EA3}" type="parTrans" cxnId="{38FDCB49-CFF3-45A7-9A8A-27CF295939FB}">
      <dgm:prSet/>
      <dgm:spPr/>
      <dgm:t>
        <a:bodyPr/>
        <a:lstStyle/>
        <a:p>
          <a:endParaRPr lang="pl-PL"/>
        </a:p>
      </dgm:t>
    </dgm:pt>
    <dgm:pt modelId="{2B315280-BAD6-4C81-88C7-897891BB76DC}" type="sibTrans" cxnId="{38FDCB49-CFF3-45A7-9A8A-27CF295939FB}">
      <dgm:prSet/>
      <dgm:spPr/>
      <dgm:t>
        <a:bodyPr/>
        <a:lstStyle/>
        <a:p>
          <a:endParaRPr lang="pl-PL"/>
        </a:p>
      </dgm:t>
    </dgm:pt>
    <dgm:pt modelId="{25D29A16-67E9-4143-9879-9151E9FCB4FA}">
      <dgm:prSet phldrT="[Tekst]"/>
      <dgm:spPr/>
      <dgm:t>
        <a:bodyPr/>
        <a:lstStyle/>
        <a:p>
          <a:r>
            <a:rPr lang="pl-PL" dirty="0" smtClean="0"/>
            <a:t>umowa terminowa </a:t>
          </a:r>
          <a:endParaRPr lang="pl-PL" dirty="0"/>
        </a:p>
      </dgm:t>
    </dgm:pt>
    <dgm:pt modelId="{71E61202-D59C-4D2F-BF3C-E53F8CD40C29}" type="parTrans" cxnId="{21613EFC-61AF-4B2C-B887-E4B224FD6306}">
      <dgm:prSet/>
      <dgm:spPr/>
      <dgm:t>
        <a:bodyPr/>
        <a:lstStyle/>
        <a:p>
          <a:endParaRPr lang="pl-PL"/>
        </a:p>
      </dgm:t>
    </dgm:pt>
    <dgm:pt modelId="{72CCEA43-8B56-41FD-AEAB-EB7B862855D7}" type="sibTrans" cxnId="{21613EFC-61AF-4B2C-B887-E4B224FD6306}">
      <dgm:prSet/>
      <dgm:spPr/>
      <dgm:t>
        <a:bodyPr/>
        <a:lstStyle/>
        <a:p>
          <a:endParaRPr lang="pl-PL"/>
        </a:p>
      </dgm:t>
    </dgm:pt>
    <dgm:pt modelId="{5AC76776-A17B-4111-A0DC-24FC644888FD}" type="pres">
      <dgm:prSet presAssocID="{071E0381-F807-4526-88C3-8EBFAC381589}" presName="Name0" presStyleCnt="0">
        <dgm:presLayoutVars>
          <dgm:resizeHandles/>
        </dgm:presLayoutVars>
      </dgm:prSet>
      <dgm:spPr/>
    </dgm:pt>
    <dgm:pt modelId="{F8845302-3FDF-43B4-BD5A-40437EFBFF25}" type="pres">
      <dgm:prSet presAssocID="{A3598127-B3DA-4E05-B211-40278CFE9522}" presName="text" presStyleLbl="node1" presStyleIdx="0" presStyleCnt="2">
        <dgm:presLayoutVars>
          <dgm:bulletEnabled val="1"/>
        </dgm:presLayoutVars>
      </dgm:prSet>
      <dgm:spPr/>
      <dgm:t>
        <a:bodyPr/>
        <a:lstStyle/>
        <a:p>
          <a:endParaRPr lang="pl-PL"/>
        </a:p>
      </dgm:t>
    </dgm:pt>
    <dgm:pt modelId="{D2432488-95E2-4721-954C-D3B245155C20}" type="pres">
      <dgm:prSet presAssocID="{2B315280-BAD6-4C81-88C7-897891BB76DC}" presName="space" presStyleCnt="0"/>
      <dgm:spPr/>
    </dgm:pt>
    <dgm:pt modelId="{8C20AB6A-836A-471D-B0CC-A805F104EFF6}" type="pres">
      <dgm:prSet presAssocID="{25D29A16-67E9-4143-9879-9151E9FCB4FA}" presName="text" presStyleLbl="node1" presStyleIdx="1" presStyleCnt="2" custLinFactY="100000" custLinFactNeighborX="-2818" custLinFactNeighborY="142242">
        <dgm:presLayoutVars>
          <dgm:bulletEnabled val="1"/>
        </dgm:presLayoutVars>
      </dgm:prSet>
      <dgm:spPr/>
      <dgm:t>
        <a:bodyPr/>
        <a:lstStyle/>
        <a:p>
          <a:endParaRPr lang="pl-PL"/>
        </a:p>
      </dgm:t>
    </dgm:pt>
  </dgm:ptLst>
  <dgm:cxnLst>
    <dgm:cxn modelId="{38FDCB49-CFF3-45A7-9A8A-27CF295939FB}" srcId="{071E0381-F807-4526-88C3-8EBFAC381589}" destId="{A3598127-B3DA-4E05-B211-40278CFE9522}" srcOrd="0" destOrd="0" parTransId="{F9B82163-5F06-4259-8BD2-75DF58ED8EA3}" sibTransId="{2B315280-BAD6-4C81-88C7-897891BB76DC}"/>
    <dgm:cxn modelId="{10A867E4-C122-4E6B-BAC0-47FCB8F56671}" type="presOf" srcId="{25D29A16-67E9-4143-9879-9151E9FCB4FA}" destId="{8C20AB6A-836A-471D-B0CC-A805F104EFF6}" srcOrd="0" destOrd="0" presId="urn:diagrams.loki3.com/VaryingWidthList+Icon"/>
    <dgm:cxn modelId="{21613EFC-61AF-4B2C-B887-E4B224FD6306}" srcId="{071E0381-F807-4526-88C3-8EBFAC381589}" destId="{25D29A16-67E9-4143-9879-9151E9FCB4FA}" srcOrd="1" destOrd="0" parTransId="{71E61202-D59C-4D2F-BF3C-E53F8CD40C29}" sibTransId="{72CCEA43-8B56-41FD-AEAB-EB7B862855D7}"/>
    <dgm:cxn modelId="{BB89A17E-B60C-4632-A92A-E50B1F8C5342}" type="presOf" srcId="{071E0381-F807-4526-88C3-8EBFAC381589}" destId="{5AC76776-A17B-4111-A0DC-24FC644888FD}" srcOrd="0" destOrd="0" presId="urn:diagrams.loki3.com/VaryingWidthList+Icon"/>
    <dgm:cxn modelId="{055A9373-CDDB-466B-9CD9-21EBF574BDE3}" type="presOf" srcId="{A3598127-B3DA-4E05-B211-40278CFE9522}" destId="{F8845302-3FDF-43B4-BD5A-40437EFBFF25}" srcOrd="0" destOrd="0" presId="urn:diagrams.loki3.com/VaryingWidthList+Icon"/>
    <dgm:cxn modelId="{694B2D18-7FDB-4931-9CFE-F1FAE96D27D3}" type="presParOf" srcId="{5AC76776-A17B-4111-A0DC-24FC644888FD}" destId="{F8845302-3FDF-43B4-BD5A-40437EFBFF25}" srcOrd="0" destOrd="0" presId="urn:diagrams.loki3.com/VaryingWidthList+Icon"/>
    <dgm:cxn modelId="{EE666987-90BC-4703-9D1D-1738EC55BED2}" type="presParOf" srcId="{5AC76776-A17B-4111-A0DC-24FC644888FD}" destId="{D2432488-95E2-4721-954C-D3B245155C20}" srcOrd="1" destOrd="0" presId="urn:diagrams.loki3.com/VaryingWidthList+Icon"/>
    <dgm:cxn modelId="{6BA7B90B-E88B-4883-A3FC-7C0E1EE20F59}" type="presParOf" srcId="{5AC76776-A17B-4111-A0DC-24FC644888FD}" destId="{8C20AB6A-836A-471D-B0CC-A805F104EFF6}" srcOrd="2" destOrd="0" presId="urn:diagrams.loki3.com/VaryingWidth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71E0381-F807-4526-88C3-8EBFAC381589}" type="doc">
      <dgm:prSet loTypeId="urn:diagrams.loki3.com/VaryingWidthList+Icon" loCatId="list" qsTypeId="urn:microsoft.com/office/officeart/2005/8/quickstyle/simple1" qsCatId="simple" csTypeId="urn:microsoft.com/office/officeart/2005/8/colors/accent1_2" csCatId="accent1" phldr="1"/>
      <dgm:spPr/>
    </dgm:pt>
    <dgm:pt modelId="{A3598127-B3DA-4E05-B211-40278CFE9522}">
      <dgm:prSet phldrT="[Tekst]"/>
      <dgm:spPr/>
      <dgm:t>
        <a:bodyPr/>
        <a:lstStyle/>
        <a:p>
          <a:r>
            <a:rPr lang="pl-PL" dirty="0" smtClean="0"/>
            <a:t>umowa na czas nieokreślony</a:t>
          </a:r>
          <a:endParaRPr lang="pl-PL" dirty="0"/>
        </a:p>
      </dgm:t>
    </dgm:pt>
    <dgm:pt modelId="{F9B82163-5F06-4259-8BD2-75DF58ED8EA3}" type="parTrans" cxnId="{38FDCB49-CFF3-45A7-9A8A-27CF295939FB}">
      <dgm:prSet/>
      <dgm:spPr/>
      <dgm:t>
        <a:bodyPr/>
        <a:lstStyle/>
        <a:p>
          <a:endParaRPr lang="pl-PL"/>
        </a:p>
      </dgm:t>
    </dgm:pt>
    <dgm:pt modelId="{2B315280-BAD6-4C81-88C7-897891BB76DC}" type="sibTrans" cxnId="{38FDCB49-CFF3-45A7-9A8A-27CF295939FB}">
      <dgm:prSet/>
      <dgm:spPr/>
      <dgm:t>
        <a:bodyPr/>
        <a:lstStyle/>
        <a:p>
          <a:endParaRPr lang="pl-PL"/>
        </a:p>
      </dgm:t>
    </dgm:pt>
    <dgm:pt modelId="{5AC76776-A17B-4111-A0DC-24FC644888FD}" type="pres">
      <dgm:prSet presAssocID="{071E0381-F807-4526-88C3-8EBFAC381589}" presName="Name0" presStyleCnt="0">
        <dgm:presLayoutVars>
          <dgm:resizeHandles/>
        </dgm:presLayoutVars>
      </dgm:prSet>
      <dgm:spPr/>
    </dgm:pt>
    <dgm:pt modelId="{F8845302-3FDF-43B4-BD5A-40437EFBFF25}" type="pres">
      <dgm:prSet presAssocID="{A3598127-B3DA-4E05-B211-40278CFE9522}" presName="text" presStyleLbl="node1" presStyleIdx="0" presStyleCnt="1" custScaleX="146497">
        <dgm:presLayoutVars>
          <dgm:bulletEnabled val="1"/>
        </dgm:presLayoutVars>
      </dgm:prSet>
      <dgm:spPr/>
      <dgm:t>
        <a:bodyPr/>
        <a:lstStyle/>
        <a:p>
          <a:endParaRPr lang="pl-PL"/>
        </a:p>
      </dgm:t>
    </dgm:pt>
  </dgm:ptLst>
  <dgm:cxnLst>
    <dgm:cxn modelId="{EA3F7A29-42F3-41A2-A3FB-2D689926B537}" type="presOf" srcId="{A3598127-B3DA-4E05-B211-40278CFE9522}" destId="{F8845302-3FDF-43B4-BD5A-40437EFBFF25}" srcOrd="0" destOrd="0" presId="urn:diagrams.loki3.com/VaryingWidthList+Icon"/>
    <dgm:cxn modelId="{38FDCB49-CFF3-45A7-9A8A-27CF295939FB}" srcId="{071E0381-F807-4526-88C3-8EBFAC381589}" destId="{A3598127-B3DA-4E05-B211-40278CFE9522}" srcOrd="0" destOrd="0" parTransId="{F9B82163-5F06-4259-8BD2-75DF58ED8EA3}" sibTransId="{2B315280-BAD6-4C81-88C7-897891BB76DC}"/>
    <dgm:cxn modelId="{79C40441-D7DE-4746-8EF2-954E130D2F31}" type="presOf" srcId="{071E0381-F807-4526-88C3-8EBFAC381589}" destId="{5AC76776-A17B-4111-A0DC-24FC644888FD}" srcOrd="0" destOrd="0" presId="urn:diagrams.loki3.com/VaryingWidthList+Icon"/>
    <dgm:cxn modelId="{D16739D6-49D8-46AB-94E7-EB490D35226A}" type="presParOf" srcId="{5AC76776-A17B-4111-A0DC-24FC644888FD}" destId="{F8845302-3FDF-43B4-BD5A-40437EFBFF25}" srcOrd="0" destOrd="0" presId="urn:diagrams.loki3.com/VaryingWidth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71E0381-F807-4526-88C3-8EBFAC381589}" type="doc">
      <dgm:prSet loTypeId="urn:diagrams.loki3.com/VaryingWidthList+Icon" loCatId="list" qsTypeId="urn:microsoft.com/office/officeart/2005/8/quickstyle/simple1" qsCatId="simple" csTypeId="urn:microsoft.com/office/officeart/2005/8/colors/accent1_2" csCatId="accent1" phldr="1"/>
      <dgm:spPr/>
    </dgm:pt>
    <dgm:pt modelId="{A3598127-B3DA-4E05-B211-40278CFE9522}">
      <dgm:prSet phldrT="[Tekst]"/>
      <dgm:spPr/>
      <dgm:t>
        <a:bodyPr/>
        <a:lstStyle/>
        <a:p>
          <a:r>
            <a:rPr lang="pl-PL" dirty="0" smtClean="0"/>
            <a:t>umowa terminowa</a:t>
          </a:r>
          <a:endParaRPr lang="pl-PL" dirty="0"/>
        </a:p>
      </dgm:t>
    </dgm:pt>
    <dgm:pt modelId="{F9B82163-5F06-4259-8BD2-75DF58ED8EA3}" type="parTrans" cxnId="{38FDCB49-CFF3-45A7-9A8A-27CF295939FB}">
      <dgm:prSet/>
      <dgm:spPr/>
      <dgm:t>
        <a:bodyPr/>
        <a:lstStyle/>
        <a:p>
          <a:endParaRPr lang="pl-PL"/>
        </a:p>
      </dgm:t>
    </dgm:pt>
    <dgm:pt modelId="{2B315280-BAD6-4C81-88C7-897891BB76DC}" type="sibTrans" cxnId="{38FDCB49-CFF3-45A7-9A8A-27CF295939FB}">
      <dgm:prSet/>
      <dgm:spPr/>
      <dgm:t>
        <a:bodyPr/>
        <a:lstStyle/>
        <a:p>
          <a:endParaRPr lang="pl-PL"/>
        </a:p>
      </dgm:t>
    </dgm:pt>
    <dgm:pt modelId="{5AC76776-A17B-4111-A0DC-24FC644888FD}" type="pres">
      <dgm:prSet presAssocID="{071E0381-F807-4526-88C3-8EBFAC381589}" presName="Name0" presStyleCnt="0">
        <dgm:presLayoutVars>
          <dgm:resizeHandles/>
        </dgm:presLayoutVars>
      </dgm:prSet>
      <dgm:spPr/>
    </dgm:pt>
    <dgm:pt modelId="{F8845302-3FDF-43B4-BD5A-40437EFBFF25}" type="pres">
      <dgm:prSet presAssocID="{A3598127-B3DA-4E05-B211-40278CFE9522}" presName="text" presStyleLbl="node1" presStyleIdx="0" presStyleCnt="1" custScaleX="146497">
        <dgm:presLayoutVars>
          <dgm:bulletEnabled val="1"/>
        </dgm:presLayoutVars>
      </dgm:prSet>
      <dgm:spPr/>
      <dgm:t>
        <a:bodyPr/>
        <a:lstStyle/>
        <a:p>
          <a:endParaRPr lang="pl-PL"/>
        </a:p>
      </dgm:t>
    </dgm:pt>
  </dgm:ptLst>
  <dgm:cxnLst>
    <dgm:cxn modelId="{9766E9A3-F884-4E3C-B85C-C7B1C442E071}" type="presOf" srcId="{071E0381-F807-4526-88C3-8EBFAC381589}" destId="{5AC76776-A17B-4111-A0DC-24FC644888FD}" srcOrd="0" destOrd="0" presId="urn:diagrams.loki3.com/VaryingWidthList+Icon"/>
    <dgm:cxn modelId="{65A6A4FB-BFD3-4B41-A2ED-C6C8EB68D6D9}" type="presOf" srcId="{A3598127-B3DA-4E05-B211-40278CFE9522}" destId="{F8845302-3FDF-43B4-BD5A-40437EFBFF25}" srcOrd="0" destOrd="0" presId="urn:diagrams.loki3.com/VaryingWidthList+Icon"/>
    <dgm:cxn modelId="{38FDCB49-CFF3-45A7-9A8A-27CF295939FB}" srcId="{071E0381-F807-4526-88C3-8EBFAC381589}" destId="{A3598127-B3DA-4E05-B211-40278CFE9522}" srcOrd="0" destOrd="0" parTransId="{F9B82163-5F06-4259-8BD2-75DF58ED8EA3}" sibTransId="{2B315280-BAD6-4C81-88C7-897891BB76DC}"/>
    <dgm:cxn modelId="{5CD7F1FE-5754-4ABA-8701-C9C84041B6F2}" type="presParOf" srcId="{5AC76776-A17B-4111-A0DC-24FC644888FD}" destId="{F8845302-3FDF-43B4-BD5A-40437EFBFF25}" srcOrd="0" destOrd="0" presId="urn:diagrams.loki3.com/VaryingWidth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71E0381-F807-4526-88C3-8EBFAC381589}" type="doc">
      <dgm:prSet loTypeId="urn:diagrams.loki3.com/VaryingWidthList+Icon" loCatId="list" qsTypeId="urn:microsoft.com/office/officeart/2005/8/quickstyle/simple1" qsCatId="simple" csTypeId="urn:microsoft.com/office/officeart/2005/8/colors/accent1_2" csCatId="accent1" phldr="1"/>
      <dgm:spPr/>
    </dgm:pt>
    <dgm:pt modelId="{A3598127-B3DA-4E05-B211-40278CFE9522}">
      <dgm:prSet phldrT="[Tekst]"/>
      <dgm:spPr/>
      <dgm:t>
        <a:bodyPr/>
        <a:lstStyle/>
        <a:p>
          <a:r>
            <a:rPr lang="pl-PL" dirty="0" smtClean="0"/>
            <a:t>umowa na czas nieokreślony</a:t>
          </a:r>
          <a:endParaRPr lang="pl-PL" dirty="0"/>
        </a:p>
      </dgm:t>
    </dgm:pt>
    <dgm:pt modelId="{F9B82163-5F06-4259-8BD2-75DF58ED8EA3}" type="parTrans" cxnId="{38FDCB49-CFF3-45A7-9A8A-27CF295939FB}">
      <dgm:prSet/>
      <dgm:spPr/>
      <dgm:t>
        <a:bodyPr/>
        <a:lstStyle/>
        <a:p>
          <a:endParaRPr lang="pl-PL"/>
        </a:p>
      </dgm:t>
    </dgm:pt>
    <dgm:pt modelId="{2B315280-BAD6-4C81-88C7-897891BB76DC}" type="sibTrans" cxnId="{38FDCB49-CFF3-45A7-9A8A-27CF295939FB}">
      <dgm:prSet/>
      <dgm:spPr/>
      <dgm:t>
        <a:bodyPr/>
        <a:lstStyle/>
        <a:p>
          <a:endParaRPr lang="pl-PL"/>
        </a:p>
      </dgm:t>
    </dgm:pt>
    <dgm:pt modelId="{25D29A16-67E9-4143-9879-9151E9FCB4FA}">
      <dgm:prSet phldrT="[Tekst]"/>
      <dgm:spPr/>
      <dgm:t>
        <a:bodyPr/>
        <a:lstStyle/>
        <a:p>
          <a:r>
            <a:rPr lang="pl-PL" dirty="0" smtClean="0"/>
            <a:t>umowa terminowa </a:t>
          </a:r>
          <a:endParaRPr lang="pl-PL" dirty="0"/>
        </a:p>
      </dgm:t>
    </dgm:pt>
    <dgm:pt modelId="{71E61202-D59C-4D2F-BF3C-E53F8CD40C29}" type="parTrans" cxnId="{21613EFC-61AF-4B2C-B887-E4B224FD6306}">
      <dgm:prSet/>
      <dgm:spPr/>
      <dgm:t>
        <a:bodyPr/>
        <a:lstStyle/>
        <a:p>
          <a:endParaRPr lang="pl-PL"/>
        </a:p>
      </dgm:t>
    </dgm:pt>
    <dgm:pt modelId="{72CCEA43-8B56-41FD-AEAB-EB7B862855D7}" type="sibTrans" cxnId="{21613EFC-61AF-4B2C-B887-E4B224FD6306}">
      <dgm:prSet/>
      <dgm:spPr/>
      <dgm:t>
        <a:bodyPr/>
        <a:lstStyle/>
        <a:p>
          <a:endParaRPr lang="pl-PL"/>
        </a:p>
      </dgm:t>
    </dgm:pt>
    <dgm:pt modelId="{5AC76776-A17B-4111-A0DC-24FC644888FD}" type="pres">
      <dgm:prSet presAssocID="{071E0381-F807-4526-88C3-8EBFAC381589}" presName="Name0" presStyleCnt="0">
        <dgm:presLayoutVars>
          <dgm:resizeHandles/>
        </dgm:presLayoutVars>
      </dgm:prSet>
      <dgm:spPr/>
    </dgm:pt>
    <dgm:pt modelId="{F8845302-3FDF-43B4-BD5A-40437EFBFF25}" type="pres">
      <dgm:prSet presAssocID="{A3598127-B3DA-4E05-B211-40278CFE9522}" presName="text" presStyleLbl="node1" presStyleIdx="0" presStyleCnt="2">
        <dgm:presLayoutVars>
          <dgm:bulletEnabled val="1"/>
        </dgm:presLayoutVars>
      </dgm:prSet>
      <dgm:spPr/>
      <dgm:t>
        <a:bodyPr/>
        <a:lstStyle/>
        <a:p>
          <a:endParaRPr lang="pl-PL"/>
        </a:p>
      </dgm:t>
    </dgm:pt>
    <dgm:pt modelId="{D2432488-95E2-4721-954C-D3B245155C20}" type="pres">
      <dgm:prSet presAssocID="{2B315280-BAD6-4C81-88C7-897891BB76DC}" presName="space" presStyleCnt="0"/>
      <dgm:spPr/>
    </dgm:pt>
    <dgm:pt modelId="{8C20AB6A-836A-471D-B0CC-A805F104EFF6}" type="pres">
      <dgm:prSet presAssocID="{25D29A16-67E9-4143-9879-9151E9FCB4FA}" presName="text" presStyleLbl="node1" presStyleIdx="1" presStyleCnt="2" custLinFactY="100000" custLinFactNeighborX="-2818" custLinFactNeighborY="142242">
        <dgm:presLayoutVars>
          <dgm:bulletEnabled val="1"/>
        </dgm:presLayoutVars>
      </dgm:prSet>
      <dgm:spPr/>
      <dgm:t>
        <a:bodyPr/>
        <a:lstStyle/>
        <a:p>
          <a:endParaRPr lang="pl-PL"/>
        </a:p>
      </dgm:t>
    </dgm:pt>
  </dgm:ptLst>
  <dgm:cxnLst>
    <dgm:cxn modelId="{4643ABF7-280A-4926-89D5-EA0BB2A60680}" type="presOf" srcId="{25D29A16-67E9-4143-9879-9151E9FCB4FA}" destId="{8C20AB6A-836A-471D-B0CC-A805F104EFF6}" srcOrd="0" destOrd="0" presId="urn:diagrams.loki3.com/VaryingWidthList+Icon"/>
    <dgm:cxn modelId="{FA50A10D-376B-4BBE-821F-068C644F0FD3}" type="presOf" srcId="{A3598127-B3DA-4E05-B211-40278CFE9522}" destId="{F8845302-3FDF-43B4-BD5A-40437EFBFF25}" srcOrd="0" destOrd="0" presId="urn:diagrams.loki3.com/VaryingWidthList+Icon"/>
    <dgm:cxn modelId="{38FDCB49-CFF3-45A7-9A8A-27CF295939FB}" srcId="{071E0381-F807-4526-88C3-8EBFAC381589}" destId="{A3598127-B3DA-4E05-B211-40278CFE9522}" srcOrd="0" destOrd="0" parTransId="{F9B82163-5F06-4259-8BD2-75DF58ED8EA3}" sibTransId="{2B315280-BAD6-4C81-88C7-897891BB76DC}"/>
    <dgm:cxn modelId="{21613EFC-61AF-4B2C-B887-E4B224FD6306}" srcId="{071E0381-F807-4526-88C3-8EBFAC381589}" destId="{25D29A16-67E9-4143-9879-9151E9FCB4FA}" srcOrd="1" destOrd="0" parTransId="{71E61202-D59C-4D2F-BF3C-E53F8CD40C29}" sibTransId="{72CCEA43-8B56-41FD-AEAB-EB7B862855D7}"/>
    <dgm:cxn modelId="{CD2E7829-648F-40F8-BDC2-4C9135BAF731}" type="presOf" srcId="{071E0381-F807-4526-88C3-8EBFAC381589}" destId="{5AC76776-A17B-4111-A0DC-24FC644888FD}" srcOrd="0" destOrd="0" presId="urn:diagrams.loki3.com/VaryingWidthList+Icon"/>
    <dgm:cxn modelId="{6CED6BFB-BB92-467B-BEB5-28FB69EBB7D8}" type="presParOf" srcId="{5AC76776-A17B-4111-A0DC-24FC644888FD}" destId="{F8845302-3FDF-43B4-BD5A-40437EFBFF25}" srcOrd="0" destOrd="0" presId="urn:diagrams.loki3.com/VaryingWidthList+Icon"/>
    <dgm:cxn modelId="{3D0C709E-D19B-4DBB-A51E-9A78E9BD7316}" type="presParOf" srcId="{5AC76776-A17B-4111-A0DC-24FC644888FD}" destId="{D2432488-95E2-4721-954C-D3B245155C20}" srcOrd="1" destOrd="0" presId="urn:diagrams.loki3.com/VaryingWidthList+Icon"/>
    <dgm:cxn modelId="{7F8B097F-DAF8-4ACA-8FF4-EEF7172DAB67}" type="presParOf" srcId="{5AC76776-A17B-4111-A0DC-24FC644888FD}" destId="{8C20AB6A-836A-471D-B0CC-A805F104EFF6}" srcOrd="2" destOrd="0" presId="urn:diagrams.loki3.com/VaryingWidth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7C11F-85C1-4D8B-9E07-E68A5E656323}">
      <dsp:nvSpPr>
        <dsp:cNvPr id="0" name=""/>
        <dsp:cNvSpPr/>
      </dsp:nvSpPr>
      <dsp:spPr>
        <a:xfrm rot="16200000">
          <a:off x="702" y="261838"/>
          <a:ext cx="4002285" cy="4002285"/>
        </a:xfrm>
        <a:prstGeom prst="downArrow">
          <a:avLst>
            <a:gd name="adj1" fmla="val 50000"/>
            <a:gd name="adj2" fmla="val 35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263144" rIns="263144" bIns="263144" numCol="1" spcCol="1270" anchor="ctr" anchorCtr="0">
          <a:noAutofit/>
        </a:bodyPr>
        <a:lstStyle/>
        <a:p>
          <a:pPr lvl="0" algn="ctr" defTabSz="1644650">
            <a:lnSpc>
              <a:spcPct val="90000"/>
            </a:lnSpc>
            <a:spcBef>
              <a:spcPct val="0"/>
            </a:spcBef>
            <a:spcAft>
              <a:spcPct val="35000"/>
            </a:spcAft>
          </a:pPr>
          <a:r>
            <a:rPr lang="pl-PL" sz="3700" kern="1200" dirty="0" smtClean="0"/>
            <a:t>przez pracodawcę</a:t>
          </a:r>
          <a:endParaRPr lang="pl-PL" sz="3700" kern="1200" dirty="0"/>
        </a:p>
      </dsp:txBody>
      <dsp:txXfrm rot="5400000">
        <a:off x="702" y="1262409"/>
        <a:ext cx="3301885" cy="2001143"/>
      </dsp:txXfrm>
    </dsp:sp>
    <dsp:sp modelId="{0A30BF17-6A00-4119-809E-20E60B3CB4BC}">
      <dsp:nvSpPr>
        <dsp:cNvPr id="0" name=""/>
        <dsp:cNvSpPr/>
      </dsp:nvSpPr>
      <dsp:spPr>
        <a:xfrm rot="5400000">
          <a:off x="4226611" y="261838"/>
          <a:ext cx="4002285" cy="4002285"/>
        </a:xfrm>
        <a:prstGeom prst="downArrow">
          <a:avLst>
            <a:gd name="adj1" fmla="val 50000"/>
            <a:gd name="adj2" fmla="val 35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263144" rIns="263144" bIns="263144" numCol="1" spcCol="1270" anchor="ctr" anchorCtr="0">
          <a:noAutofit/>
        </a:bodyPr>
        <a:lstStyle/>
        <a:p>
          <a:pPr lvl="0" algn="ctr" defTabSz="1644650">
            <a:lnSpc>
              <a:spcPct val="90000"/>
            </a:lnSpc>
            <a:spcBef>
              <a:spcPct val="0"/>
            </a:spcBef>
            <a:spcAft>
              <a:spcPct val="35000"/>
            </a:spcAft>
          </a:pPr>
          <a:r>
            <a:rPr lang="pl-PL" sz="3700" kern="1200" dirty="0" smtClean="0"/>
            <a:t>przez pracownika</a:t>
          </a:r>
          <a:endParaRPr lang="pl-PL" sz="3700" kern="1200" dirty="0"/>
        </a:p>
      </dsp:txBody>
      <dsp:txXfrm rot="-5400000">
        <a:off x="4927011" y="1262409"/>
        <a:ext cx="3301885" cy="200114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7C11F-85C1-4D8B-9E07-E68A5E656323}">
      <dsp:nvSpPr>
        <dsp:cNvPr id="0" name=""/>
        <dsp:cNvSpPr/>
      </dsp:nvSpPr>
      <dsp:spPr>
        <a:xfrm>
          <a:off x="1852463" y="644"/>
          <a:ext cx="4524672" cy="4524672"/>
        </a:xfrm>
        <a:prstGeom prst="downArrow">
          <a:avLst>
            <a:gd name="adj1" fmla="val 50000"/>
            <a:gd name="adj2" fmla="val 35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pl-PL" sz="2500" kern="1200" dirty="0" smtClean="0"/>
            <a:t>przez pracodawcę</a:t>
          </a:r>
          <a:endParaRPr lang="pl-PL" sz="2500" kern="1200" dirty="0"/>
        </a:p>
      </dsp:txBody>
      <dsp:txXfrm>
        <a:off x="2983631" y="644"/>
        <a:ext cx="2262336" cy="37328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7C11F-85C1-4D8B-9E07-E68A5E656323}">
      <dsp:nvSpPr>
        <dsp:cNvPr id="0" name=""/>
        <dsp:cNvSpPr/>
      </dsp:nvSpPr>
      <dsp:spPr>
        <a:xfrm rot="16200000">
          <a:off x="702" y="261838"/>
          <a:ext cx="4002285" cy="4002285"/>
        </a:xfrm>
        <a:prstGeom prst="downArrow">
          <a:avLst>
            <a:gd name="adj1" fmla="val 50000"/>
            <a:gd name="adj2" fmla="val 35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pl-PL" sz="2900" kern="1200" dirty="0" smtClean="0"/>
            <a:t>nieuzasadnione</a:t>
          </a:r>
          <a:endParaRPr lang="pl-PL" sz="2900" kern="1200" dirty="0"/>
        </a:p>
      </dsp:txBody>
      <dsp:txXfrm rot="5400000">
        <a:off x="702" y="1262409"/>
        <a:ext cx="3301885" cy="2001143"/>
      </dsp:txXfrm>
    </dsp:sp>
    <dsp:sp modelId="{0A30BF17-6A00-4119-809E-20E60B3CB4BC}">
      <dsp:nvSpPr>
        <dsp:cNvPr id="0" name=""/>
        <dsp:cNvSpPr/>
      </dsp:nvSpPr>
      <dsp:spPr>
        <a:xfrm rot="5400000">
          <a:off x="4226611" y="261838"/>
          <a:ext cx="4002285" cy="4002285"/>
        </a:xfrm>
        <a:prstGeom prst="downArrow">
          <a:avLst>
            <a:gd name="adj1" fmla="val 50000"/>
            <a:gd name="adj2" fmla="val 35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a:lnSpc>
              <a:spcPct val="90000"/>
            </a:lnSpc>
            <a:spcBef>
              <a:spcPct val="0"/>
            </a:spcBef>
            <a:spcAft>
              <a:spcPct val="35000"/>
            </a:spcAft>
          </a:pPr>
          <a:r>
            <a:rPr lang="pl-PL" sz="2900" kern="1200" dirty="0" smtClean="0"/>
            <a:t>niezgodne z prawem</a:t>
          </a:r>
          <a:endParaRPr lang="pl-PL" sz="2900" kern="1200" dirty="0"/>
        </a:p>
      </dsp:txBody>
      <dsp:txXfrm rot="-5400000">
        <a:off x="4927011" y="1262409"/>
        <a:ext cx="3301885" cy="200114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7C11F-85C1-4D8B-9E07-E68A5E656323}">
      <dsp:nvSpPr>
        <dsp:cNvPr id="0" name=""/>
        <dsp:cNvSpPr/>
      </dsp:nvSpPr>
      <dsp:spPr>
        <a:xfrm>
          <a:off x="1852463" y="644"/>
          <a:ext cx="4524672" cy="4524672"/>
        </a:xfrm>
        <a:prstGeom prst="downArrow">
          <a:avLst>
            <a:gd name="adj1" fmla="val 50000"/>
            <a:gd name="adj2" fmla="val 35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pl-PL" sz="2000" kern="1200" dirty="0" smtClean="0"/>
            <a:t>nieuzasadnione</a:t>
          </a:r>
          <a:endParaRPr lang="pl-PL" sz="2000" kern="1200" dirty="0"/>
        </a:p>
      </dsp:txBody>
      <dsp:txXfrm>
        <a:off x="2983631" y="644"/>
        <a:ext cx="2262336" cy="373285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7C11F-85C1-4D8B-9E07-E68A5E656323}">
      <dsp:nvSpPr>
        <dsp:cNvPr id="0" name=""/>
        <dsp:cNvSpPr/>
      </dsp:nvSpPr>
      <dsp:spPr>
        <a:xfrm>
          <a:off x="1852463" y="644"/>
          <a:ext cx="4524672" cy="4524672"/>
        </a:xfrm>
        <a:prstGeom prst="downArrow">
          <a:avLst>
            <a:gd name="adj1" fmla="val 50000"/>
            <a:gd name="adj2" fmla="val 35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pl-PL" sz="2800" kern="1200" dirty="0" smtClean="0"/>
            <a:t>niezgodne z prawem</a:t>
          </a:r>
          <a:endParaRPr lang="pl-PL" sz="2800" kern="1200" dirty="0"/>
        </a:p>
      </dsp:txBody>
      <dsp:txXfrm>
        <a:off x="2983631" y="644"/>
        <a:ext cx="2262336" cy="373285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845302-3FDF-43B4-BD5A-40437EFBFF25}">
      <dsp:nvSpPr>
        <dsp:cNvPr id="0" name=""/>
        <dsp:cNvSpPr/>
      </dsp:nvSpPr>
      <dsp:spPr>
        <a:xfrm>
          <a:off x="1414799" y="55"/>
          <a:ext cx="5400000" cy="2207732"/>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2400300">
            <a:lnSpc>
              <a:spcPct val="90000"/>
            </a:lnSpc>
            <a:spcBef>
              <a:spcPct val="0"/>
            </a:spcBef>
            <a:spcAft>
              <a:spcPct val="35000"/>
            </a:spcAft>
          </a:pPr>
          <a:r>
            <a:rPr lang="pl-PL" sz="5400" kern="1200" dirty="0" smtClean="0"/>
            <a:t>umowa na czas nieokreślony</a:t>
          </a:r>
          <a:endParaRPr lang="pl-PL" sz="5400" kern="1200" dirty="0"/>
        </a:p>
      </dsp:txBody>
      <dsp:txXfrm>
        <a:off x="1414799" y="55"/>
        <a:ext cx="5400000" cy="2207732"/>
      </dsp:txXfrm>
    </dsp:sp>
    <dsp:sp modelId="{8C20AB6A-836A-471D-B0CC-A805F104EFF6}">
      <dsp:nvSpPr>
        <dsp:cNvPr id="0" name=""/>
        <dsp:cNvSpPr/>
      </dsp:nvSpPr>
      <dsp:spPr>
        <a:xfrm>
          <a:off x="2070743" y="2318230"/>
          <a:ext cx="3870000" cy="2207732"/>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2400300">
            <a:lnSpc>
              <a:spcPct val="90000"/>
            </a:lnSpc>
            <a:spcBef>
              <a:spcPct val="0"/>
            </a:spcBef>
            <a:spcAft>
              <a:spcPct val="35000"/>
            </a:spcAft>
          </a:pPr>
          <a:r>
            <a:rPr lang="pl-PL" sz="5400" kern="1200" dirty="0" smtClean="0"/>
            <a:t>umowa terminowa </a:t>
          </a:r>
          <a:endParaRPr lang="pl-PL" sz="5400" kern="1200" dirty="0"/>
        </a:p>
      </dsp:txBody>
      <dsp:txXfrm>
        <a:off x="2070743" y="2318230"/>
        <a:ext cx="3870000" cy="220773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845302-3FDF-43B4-BD5A-40437EFBFF25}">
      <dsp:nvSpPr>
        <dsp:cNvPr id="0" name=""/>
        <dsp:cNvSpPr/>
      </dsp:nvSpPr>
      <dsp:spPr>
        <a:xfrm>
          <a:off x="93457" y="0"/>
          <a:ext cx="8042685" cy="4525963"/>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0" tIns="165100" rIns="165100" bIns="165100" numCol="1" spcCol="1270" anchor="ctr" anchorCtr="0">
          <a:noAutofit/>
        </a:bodyPr>
        <a:lstStyle/>
        <a:p>
          <a:pPr lvl="0" algn="ctr" defTabSz="2889250">
            <a:lnSpc>
              <a:spcPct val="90000"/>
            </a:lnSpc>
            <a:spcBef>
              <a:spcPct val="0"/>
            </a:spcBef>
            <a:spcAft>
              <a:spcPct val="35000"/>
            </a:spcAft>
          </a:pPr>
          <a:r>
            <a:rPr lang="pl-PL" sz="6500" kern="1200" dirty="0" smtClean="0"/>
            <a:t>umowa na czas nieokreślony</a:t>
          </a:r>
          <a:endParaRPr lang="pl-PL" sz="6500" kern="1200" dirty="0"/>
        </a:p>
      </dsp:txBody>
      <dsp:txXfrm>
        <a:off x="93457" y="0"/>
        <a:ext cx="8042685" cy="452596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diagrams.loki3.com/VaryingWidthList+Icon">
  <dgm:title val="Lista pozycji o różnych szerokościach"/>
  <dgm:desc val="Służy do podkreślania różnej wagi pozycji na liście.  Ten układ dobrze nadaje się do stosowania z dużymi ilościami tekstu poziomu 1.  Szerokość każdego kształtu jest ustalana niezależnie na podstawie jego tekstu."/>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11.xml><?xml version="1.0" encoding="utf-8"?>
<dgm:layoutDef xmlns:dgm="http://schemas.openxmlformats.org/drawingml/2006/diagram" xmlns:a="http://schemas.openxmlformats.org/drawingml/2006/main" uniqueId="urn:diagrams.loki3.com/VaryingWidthList+Icon">
  <dgm:title val="Lista pozycji o różnych szerokościach"/>
  <dgm:desc val="Służy do podkreślania różnej wagi pozycji na liście.  Ten układ dobrze nadaje się do stosowania z dużymi ilościami tekstu poziomu 1.  Szerokość każdego kształtu jest ustalana niezależnie na podstawie jego tekstu."/>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diagrams.loki3.com/VaryingWidthList+Icon">
  <dgm:title val="Lista pozycji o różnych szerokościach"/>
  <dgm:desc val="Służy do podkreślania różnej wagi pozycji na liście.  Ten układ dobrze nadaje się do stosowania z dużymi ilościami tekstu poziomu 1.  Szerokość każdego kształtu jest ustalana niezależnie na podstawie jego tekstu."/>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7.xml><?xml version="1.0" encoding="utf-8"?>
<dgm:layoutDef xmlns:dgm="http://schemas.openxmlformats.org/drawingml/2006/diagram" xmlns:a="http://schemas.openxmlformats.org/drawingml/2006/main" uniqueId="urn:diagrams.loki3.com/VaryingWidthList+Icon">
  <dgm:title val="Lista pozycji o różnych szerokościach"/>
  <dgm:desc val="Służy do podkreślania różnej wagi pozycji na liście.  Ten układ dobrze nadaje się do stosowania z dużymi ilościami tekstu poziomu 1.  Szerokość każdego kształtu jest ustalana niezależnie na podstawie jego tekstu."/>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8.xml><?xml version="1.0" encoding="utf-8"?>
<dgm:layoutDef xmlns:dgm="http://schemas.openxmlformats.org/drawingml/2006/diagram" xmlns:a="http://schemas.openxmlformats.org/drawingml/2006/main" uniqueId="urn:diagrams.loki3.com/VaryingWidthList+Icon">
  <dgm:title val="Lista pozycji o różnych szerokościach"/>
  <dgm:desc val="Służy do podkreślania różnej wagi pozycji na liście.  Ten układ dobrze nadaje się do stosowania z dużymi ilościami tekstu poziomu 1.  Szerokość każdego kształtu jest ustalana niezależnie na podstawie jego tekstu."/>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9.xml><?xml version="1.0" encoding="utf-8"?>
<dgm:layoutDef xmlns:dgm="http://schemas.openxmlformats.org/drawingml/2006/diagram" xmlns:a="http://schemas.openxmlformats.org/drawingml/2006/main" uniqueId="urn:diagrams.loki3.com/VaryingWidthList+Icon">
  <dgm:title val="Lista pozycji o różnych szerokościach"/>
  <dgm:desc val="Służy do podkreślania różnej wagi pozycji na liście.  Ten układ dobrze nadaje się do stosowania z dużymi ilościami tekstu poziomu 1.  Szerokość każdego kształtu jest ustalana niezależnie na podstawie jego tekstu."/>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Łącznik prostoliniow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224E1860-EEDD-40F5-8189-DC5837AB3385}" type="datetimeFigureOut">
              <a:rPr lang="pl-PL" smtClean="0"/>
              <a:t>26.02.2020</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19B1687A-52B3-4F15-BFC1-9C3194B610DC}"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224E1860-EEDD-40F5-8189-DC5837AB3385}" type="datetimeFigureOut">
              <a:rPr lang="pl-PL" smtClean="0"/>
              <a:t>26.02.2020</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19B1687A-52B3-4F15-BFC1-9C3194B610DC}"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224E1860-EEDD-40F5-8189-DC5837AB3385}" type="datetimeFigureOut">
              <a:rPr lang="pl-PL" smtClean="0"/>
              <a:t>26.02.2020</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19B1687A-52B3-4F15-BFC1-9C3194B610DC}"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224E1860-EEDD-40F5-8189-DC5837AB3385}" type="datetimeFigureOut">
              <a:rPr lang="pl-PL" smtClean="0"/>
              <a:t>26.02.2020</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19B1687A-52B3-4F15-BFC1-9C3194B610DC}" type="slidenum">
              <a:rPr lang="pl-PL" smtClean="0"/>
              <a:t>‹#›</a:t>
            </a:fld>
            <a:endParaRPr lang="pl-PL"/>
          </a:p>
        </p:txBody>
      </p:sp>
      <p:sp>
        <p:nvSpPr>
          <p:cNvPr id="7" name="Tytuł 6"/>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224E1860-EEDD-40F5-8189-DC5837AB3385}" type="datetimeFigureOut">
              <a:rPr lang="pl-PL" smtClean="0"/>
              <a:t>26.02.2020</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19B1687A-52B3-4F15-BFC1-9C3194B610DC}" type="slidenum">
              <a:rPr lang="pl-PL" smtClean="0"/>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224E1860-EEDD-40F5-8189-DC5837AB3385}" type="datetimeFigureOut">
              <a:rPr lang="pl-PL" smtClean="0"/>
              <a:t>26.02.2020</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19B1687A-52B3-4F15-BFC1-9C3194B610DC}" type="slidenum">
              <a:rPr lang="pl-PL" smtClean="0"/>
              <a:t>‹#›</a:t>
            </a:fld>
            <a:endParaRPr lang="pl-PL"/>
          </a:p>
        </p:txBody>
      </p:sp>
      <p:sp>
        <p:nvSpPr>
          <p:cNvPr id="8" name="Tytuł 7"/>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224E1860-EEDD-40F5-8189-DC5837AB3385}" type="datetimeFigureOut">
              <a:rPr lang="pl-PL" smtClean="0"/>
              <a:t>26.02.2020</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19B1687A-52B3-4F15-BFC1-9C3194B610DC}"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extLst/>
          </a:lstStyle>
          <a:p>
            <a:fld id="{224E1860-EEDD-40F5-8189-DC5837AB3385}" type="datetimeFigureOut">
              <a:rPr lang="pl-PL" smtClean="0"/>
              <a:t>26.02.2020</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19B1687A-52B3-4F15-BFC1-9C3194B610DC}" type="slidenum">
              <a:rPr lang="pl-PL" smtClean="0"/>
              <a:t>‹#›</a:t>
            </a:fld>
            <a:endParaRPr lang="pl-PL"/>
          </a:p>
        </p:txBody>
      </p:sp>
      <p:sp>
        <p:nvSpPr>
          <p:cNvPr id="6" name="Tytuł 5"/>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224E1860-EEDD-40F5-8189-DC5837AB3385}" type="datetimeFigureOut">
              <a:rPr lang="pl-PL" smtClean="0"/>
              <a:t>26.02.2020</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19B1687A-52B3-4F15-BFC1-9C3194B610DC}"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extLst/>
          </a:lstStyle>
          <a:p>
            <a:fld id="{224E1860-EEDD-40F5-8189-DC5837AB3385}" type="datetimeFigureOut">
              <a:rPr lang="pl-PL" smtClean="0"/>
              <a:t>26.02.2020</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19B1687A-52B3-4F15-BFC1-9C3194B610DC}"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smtClean="0"/>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224E1860-EEDD-40F5-8189-DC5837AB3385}" type="datetimeFigureOut">
              <a:rPr lang="pl-PL" smtClean="0"/>
              <a:t>26.02.2020</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19B1687A-52B3-4F15-BFC1-9C3194B610DC}" type="slidenum">
              <a:rPr lang="pl-PL" smtClean="0"/>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smtClean="0"/>
              <a:t>Kliknij, aby edytować styl</a:t>
            </a:r>
            <a:endParaRPr kumimoji="0" lang="en-US"/>
          </a:p>
        </p:txBody>
      </p:sp>
      <p:sp>
        <p:nvSpPr>
          <p:cNvPr id="8" name="Dowolny kształt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Dowolny kształt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Łącznik prostoliniow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Dowolny kształt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Łącznik prostoliniow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24E1860-EEDD-40F5-8189-DC5837AB3385}" type="datetimeFigureOut">
              <a:rPr lang="pl-PL" smtClean="0"/>
              <a:t>26.02.2020</a:t>
            </a:fld>
            <a:endParaRPr lang="pl-PL"/>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9B1687A-52B3-4F15-BFC1-9C3194B610DC}"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403648" y="1340768"/>
            <a:ext cx="6172200" cy="2741690"/>
          </a:xfrm>
        </p:spPr>
        <p:txBody>
          <a:bodyPr>
            <a:normAutofit fontScale="90000"/>
          </a:bodyPr>
          <a:lstStyle/>
          <a:p>
            <a:pPr algn="ctr"/>
            <a:r>
              <a:rPr lang="pl-PL" sz="3600" b="0" cap="all" dirty="0" smtClean="0"/>
              <a:t>ROSZCZENIA </a:t>
            </a:r>
            <a:br>
              <a:rPr lang="pl-PL" sz="3600" b="0" cap="all" dirty="0" smtClean="0"/>
            </a:br>
            <a:r>
              <a:rPr lang="pl-PL" sz="3600" b="0" cap="all" dirty="0" smtClean="0"/>
              <a:t>W RAZIE NIEUZASADNIONEGO LUB NIEZGODNEGO Z PRAWEM ROZWIĄZANIA UMOWY </a:t>
            </a:r>
            <a:br>
              <a:rPr lang="pl-PL" sz="3600" b="0" cap="all" dirty="0" smtClean="0"/>
            </a:br>
            <a:r>
              <a:rPr lang="pl-PL" sz="3600" b="0" cap="all" dirty="0" smtClean="0"/>
              <a:t>O PRACĘ </a:t>
            </a:r>
            <a:r>
              <a:rPr lang="pl-PL" b="0" cap="all" dirty="0" smtClean="0"/>
              <a:t/>
            </a:r>
            <a:br>
              <a:rPr lang="pl-PL" b="0" cap="all" dirty="0" smtClean="0"/>
            </a:br>
            <a:endParaRPr lang="pl-PL" dirty="0"/>
          </a:p>
        </p:txBody>
      </p:sp>
      <p:sp>
        <p:nvSpPr>
          <p:cNvPr id="3" name="Podtytuł 2"/>
          <p:cNvSpPr>
            <a:spLocks noGrp="1"/>
          </p:cNvSpPr>
          <p:nvPr>
            <p:ph type="subTitle" idx="1"/>
          </p:nvPr>
        </p:nvSpPr>
        <p:spPr>
          <a:xfrm>
            <a:off x="683568" y="3933056"/>
            <a:ext cx="7772400" cy="1199704"/>
          </a:xfrm>
        </p:spPr>
        <p:txBody>
          <a:bodyPr/>
          <a:lstStyle/>
          <a:p>
            <a:r>
              <a:rPr lang="pl-PL" dirty="0" smtClean="0"/>
              <a:t>dr Małgorzata Grześków</a:t>
            </a:r>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980728"/>
            <a:ext cx="8229600" cy="4525963"/>
          </a:xfrm>
        </p:spPr>
        <p:txBody>
          <a:bodyPr>
            <a:normAutofit fontScale="92500" lnSpcReduction="10000"/>
          </a:bodyPr>
          <a:lstStyle/>
          <a:p>
            <a:pPr>
              <a:buNone/>
            </a:pPr>
            <a:r>
              <a:rPr lang="pl-PL" b="1" dirty="0" smtClean="0"/>
              <a:t>Naruszenie obowiązków:</a:t>
            </a:r>
          </a:p>
          <a:p>
            <a:pPr>
              <a:buNone/>
            </a:pPr>
            <a:endParaRPr lang="pl-PL" dirty="0" smtClean="0"/>
          </a:p>
          <a:p>
            <a:pPr algn="just"/>
            <a:r>
              <a:rPr lang="pl-PL" dirty="0" smtClean="0"/>
              <a:t>dotyczących </a:t>
            </a:r>
            <a:r>
              <a:rPr lang="pl-PL" b="1" dirty="0" smtClean="0"/>
              <a:t>trybu wypowiedzenia </a:t>
            </a:r>
          </a:p>
          <a:p>
            <a:pPr algn="just">
              <a:buNone/>
            </a:pPr>
            <a:r>
              <a:rPr lang="pl-PL" b="1" dirty="0" smtClean="0"/>
              <a:t>   </a:t>
            </a:r>
            <a:r>
              <a:rPr lang="pl-PL" dirty="0" smtClean="0"/>
              <a:t>(np.</a:t>
            </a:r>
            <a:r>
              <a:rPr lang="pl-PL" b="1" dirty="0" smtClean="0"/>
              <a:t> </a:t>
            </a:r>
            <a:r>
              <a:rPr lang="pl-PL" dirty="0" smtClean="0"/>
              <a:t>konsultacja wypowiedzenia z zakładową organizacją związkową – ochrona powszechna),</a:t>
            </a:r>
          </a:p>
          <a:p>
            <a:pPr algn="just">
              <a:buNone/>
            </a:pPr>
            <a:endParaRPr lang="pl-PL" dirty="0" smtClean="0"/>
          </a:p>
          <a:p>
            <a:pPr algn="just"/>
            <a:r>
              <a:rPr lang="pl-PL" dirty="0" smtClean="0"/>
              <a:t>zachowania odpowiednich </a:t>
            </a:r>
            <a:r>
              <a:rPr lang="pl-PL" b="1" dirty="0" smtClean="0"/>
              <a:t>okresów wypowiedzenia</a:t>
            </a:r>
            <a:r>
              <a:rPr lang="pl-PL" dirty="0" smtClean="0"/>
              <a:t>,</a:t>
            </a:r>
          </a:p>
          <a:p>
            <a:pPr algn="just">
              <a:buNone/>
            </a:pPr>
            <a:endParaRPr lang="pl-PL" dirty="0" smtClean="0"/>
          </a:p>
          <a:p>
            <a:pPr algn="just"/>
            <a:r>
              <a:rPr lang="pl-PL" dirty="0" smtClean="0"/>
              <a:t>dotyczących </a:t>
            </a:r>
            <a:r>
              <a:rPr lang="pl-PL" b="1" dirty="0" smtClean="0"/>
              <a:t>formy wypowiedzenia </a:t>
            </a:r>
            <a:r>
              <a:rPr lang="pl-PL" dirty="0" smtClean="0"/>
              <a:t>(pisemna) </a:t>
            </a:r>
          </a:p>
          <a:p>
            <a:pPr>
              <a:buNone/>
            </a:pPr>
            <a:r>
              <a:rPr lang="pl-PL" dirty="0" smtClean="0"/>
              <a:t> </a:t>
            </a:r>
            <a:endParaRPr lang="pl-PL" dirty="0"/>
          </a:p>
        </p:txBody>
      </p:sp>
    </p:spTree>
    <p:extLst>
      <p:ext uri="{BB962C8B-B14F-4D97-AF65-F5344CB8AC3E}">
        <p14:creationId xmlns:p14="http://schemas.microsoft.com/office/powerpoint/2010/main" val="427577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980728"/>
            <a:ext cx="8229600" cy="4525963"/>
          </a:xfrm>
        </p:spPr>
        <p:txBody>
          <a:bodyPr>
            <a:normAutofit/>
          </a:bodyPr>
          <a:lstStyle/>
          <a:p>
            <a:pPr algn="ctr">
              <a:buNone/>
            </a:pPr>
            <a:r>
              <a:rPr lang="pl-PL" dirty="0" smtClean="0"/>
              <a:t> </a:t>
            </a:r>
            <a:r>
              <a:rPr lang="pl-PL" b="1" dirty="0"/>
              <a:t/>
            </a:r>
            <a:br>
              <a:rPr lang="pl-PL" b="1" dirty="0"/>
            </a:br>
            <a:r>
              <a:rPr lang="pl-PL" b="1" dirty="0"/>
              <a:t>Art.  44.  [Odwołanie od wypowiedzenia</a:t>
            </a:r>
            <a:r>
              <a:rPr lang="pl-PL" b="1" dirty="0" smtClean="0"/>
              <a:t>]</a:t>
            </a:r>
          </a:p>
          <a:p>
            <a:pPr algn="ctr">
              <a:buNone/>
            </a:pPr>
            <a:endParaRPr lang="pl-PL" b="1" dirty="0" smtClean="0"/>
          </a:p>
          <a:p>
            <a:pPr algn="ctr">
              <a:buNone/>
            </a:pPr>
            <a:r>
              <a:rPr lang="pl-PL" dirty="0" smtClean="0"/>
              <a:t>Pracownik </a:t>
            </a:r>
            <a:r>
              <a:rPr lang="pl-PL" dirty="0"/>
              <a:t>może wnieść odwołanie od wypowiedzenia umowy o pracę do sądu pracy, o którym mowa w dziale dwunastym.</a:t>
            </a:r>
          </a:p>
          <a:p>
            <a:pPr>
              <a:buNone/>
            </a:pPr>
            <a:endParaRPr lang="pl-PL" dirty="0"/>
          </a:p>
        </p:txBody>
      </p:sp>
    </p:spTree>
    <p:extLst>
      <p:ext uri="{BB962C8B-B14F-4D97-AF65-F5344CB8AC3E}">
        <p14:creationId xmlns:p14="http://schemas.microsoft.com/office/powerpoint/2010/main" val="1428645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ymbol zastępczy zawartości 1"/>
          <p:cNvGraphicFramePr>
            <a:graphicFrameLocks noGrp="1"/>
          </p:cNvGraphicFramePr>
          <p:nvPr>
            <p:ph idx="1"/>
            <p:extLst>
              <p:ext uri="{D42A27DB-BD31-4B8C-83A1-F6EECF244321}">
                <p14:modId xmlns:p14="http://schemas.microsoft.com/office/powerpoint/2010/main" val="2544824034"/>
              </p:ext>
            </p:extLst>
          </p:nvPr>
        </p:nvGraphicFramePr>
        <p:xfrm>
          <a:off x="468313" y="981075"/>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1712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ymbol zastępczy zawartości 1"/>
          <p:cNvGraphicFramePr>
            <a:graphicFrameLocks noGrp="1"/>
          </p:cNvGraphicFramePr>
          <p:nvPr>
            <p:ph idx="1"/>
            <p:extLst>
              <p:ext uri="{D42A27DB-BD31-4B8C-83A1-F6EECF244321}">
                <p14:modId xmlns:p14="http://schemas.microsoft.com/office/powerpoint/2010/main" val="2145310688"/>
              </p:ext>
            </p:extLst>
          </p:nvPr>
        </p:nvGraphicFramePr>
        <p:xfrm>
          <a:off x="468313" y="981075"/>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1942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980728"/>
            <a:ext cx="8496944" cy="5184576"/>
          </a:xfrm>
        </p:spPr>
        <p:txBody>
          <a:bodyPr>
            <a:normAutofit fontScale="55000" lnSpcReduction="20000"/>
          </a:bodyPr>
          <a:lstStyle/>
          <a:p>
            <a:pPr marL="109728" indent="0">
              <a:buNone/>
            </a:pPr>
            <a:r>
              <a:rPr lang="pl-PL" b="1" dirty="0" smtClean="0">
                <a:solidFill>
                  <a:srgbClr val="333333"/>
                </a:solidFill>
                <a:latin typeface="Open Sans"/>
              </a:rPr>
              <a:t>Art</a:t>
            </a:r>
            <a:r>
              <a:rPr lang="pl-PL" b="1" dirty="0">
                <a:solidFill>
                  <a:srgbClr val="333333"/>
                </a:solidFill>
                <a:latin typeface="Open Sans"/>
              </a:rPr>
              <a:t>.  45.  [Orzeczenia sądu pracy</a:t>
            </a:r>
            <a:r>
              <a:rPr lang="pl-PL" b="1" dirty="0" smtClean="0">
                <a:solidFill>
                  <a:srgbClr val="333333"/>
                </a:solidFill>
                <a:latin typeface="Open Sans"/>
              </a:rPr>
              <a:t>]</a:t>
            </a:r>
          </a:p>
          <a:p>
            <a:pPr marL="109728" indent="0">
              <a:buNone/>
            </a:pPr>
            <a:endParaRPr lang="pl-PL" b="1" dirty="0">
              <a:solidFill>
                <a:srgbClr val="333333"/>
              </a:solidFill>
              <a:latin typeface="Open Sans"/>
            </a:endParaRPr>
          </a:p>
          <a:p>
            <a:pPr marL="109728" indent="0">
              <a:buNone/>
            </a:pPr>
            <a:r>
              <a:rPr lang="pl-PL" sz="3300" b="1" dirty="0" smtClean="0">
                <a:solidFill>
                  <a:srgbClr val="333333"/>
                </a:solidFill>
                <a:latin typeface="Open Sans"/>
              </a:rPr>
              <a:t>§</a:t>
            </a:r>
            <a:r>
              <a:rPr lang="pl-PL" sz="3300" b="1" dirty="0">
                <a:solidFill>
                  <a:srgbClr val="333333"/>
                </a:solidFill>
                <a:latin typeface="Open Sans"/>
              </a:rPr>
              <a:t>  1. </a:t>
            </a:r>
            <a:r>
              <a:rPr lang="pl-PL" sz="3300" dirty="0">
                <a:solidFill>
                  <a:srgbClr val="333333"/>
                </a:solidFill>
                <a:latin typeface="Open Sans"/>
              </a:rPr>
              <a:t>W razie ustalenia, że wypowiedzenie umowy o pracę zawartej na czas </a:t>
            </a:r>
            <a:r>
              <a:rPr lang="pl-PL" sz="3300" dirty="0">
                <a:solidFill>
                  <a:srgbClr val="FF0000"/>
                </a:solidFill>
                <a:latin typeface="Open Sans"/>
              </a:rPr>
              <a:t>nieokreślony</a:t>
            </a:r>
            <a:r>
              <a:rPr lang="pl-PL" sz="3300" dirty="0">
                <a:solidFill>
                  <a:srgbClr val="333333"/>
                </a:solidFill>
                <a:latin typeface="Open Sans"/>
              </a:rPr>
              <a:t> jest nieuzasadnione lub narusza przepisy o wypowiadaniu umów o pracę, sąd pracy - stosownie do żądania pracownika - orzeka o </a:t>
            </a:r>
            <a:r>
              <a:rPr lang="pl-PL" sz="3300" dirty="0">
                <a:solidFill>
                  <a:srgbClr val="FF0000"/>
                </a:solidFill>
                <a:latin typeface="Open Sans"/>
              </a:rPr>
              <a:t>bezskuteczności wypowiedzenia, a jeżeli umowa uległa już rozwiązaniu - o przywróceniu pracownika do pracy </a:t>
            </a:r>
            <a:r>
              <a:rPr lang="pl-PL" sz="3300" dirty="0">
                <a:solidFill>
                  <a:srgbClr val="333333"/>
                </a:solidFill>
                <a:latin typeface="Open Sans"/>
              </a:rPr>
              <a:t>na poprzednich warunkach albo o </a:t>
            </a:r>
            <a:r>
              <a:rPr lang="pl-PL" sz="3300" dirty="0">
                <a:solidFill>
                  <a:srgbClr val="FF0000"/>
                </a:solidFill>
                <a:latin typeface="Open Sans"/>
              </a:rPr>
              <a:t>odszkodowaniu</a:t>
            </a:r>
            <a:r>
              <a:rPr lang="pl-PL" sz="3300" dirty="0" smtClean="0">
                <a:solidFill>
                  <a:srgbClr val="FF0000"/>
                </a:solidFill>
                <a:latin typeface="Open Sans"/>
              </a:rPr>
              <a:t>.</a:t>
            </a:r>
          </a:p>
          <a:p>
            <a:pPr marL="109728" indent="0">
              <a:buNone/>
            </a:pPr>
            <a:endParaRPr lang="pl-PL" sz="3300" dirty="0" smtClean="0">
              <a:solidFill>
                <a:srgbClr val="333333"/>
              </a:solidFill>
              <a:latin typeface="Open Sans"/>
            </a:endParaRPr>
          </a:p>
          <a:p>
            <a:pPr marL="109728" indent="0">
              <a:buNone/>
            </a:pPr>
            <a:r>
              <a:rPr lang="pl-PL" sz="3300" b="1" dirty="0" smtClean="0">
                <a:solidFill>
                  <a:srgbClr val="333333"/>
                </a:solidFill>
                <a:latin typeface="Open Sans"/>
              </a:rPr>
              <a:t>§</a:t>
            </a:r>
            <a:r>
              <a:rPr lang="pl-PL" sz="3300" b="1" dirty="0">
                <a:solidFill>
                  <a:srgbClr val="333333"/>
                </a:solidFill>
                <a:latin typeface="Open Sans"/>
              </a:rPr>
              <a:t>  2. </a:t>
            </a:r>
            <a:r>
              <a:rPr lang="pl-PL" sz="3300" dirty="0">
                <a:solidFill>
                  <a:srgbClr val="333333"/>
                </a:solidFill>
                <a:latin typeface="Open Sans"/>
              </a:rPr>
              <a:t>Sąd pracy może nie uwzględnić żądania pracownika uznania wypowiedzenia za bezskuteczne lub przywrócenia do pracy, jeżeli ustali, że uwzględnienie takiego żądania jest </a:t>
            </a:r>
            <a:r>
              <a:rPr lang="pl-PL" sz="3300" dirty="0">
                <a:solidFill>
                  <a:srgbClr val="FF0000"/>
                </a:solidFill>
                <a:latin typeface="Open Sans"/>
              </a:rPr>
              <a:t>niemożliwe lub niecelowe</a:t>
            </a:r>
            <a:r>
              <a:rPr lang="pl-PL" sz="3300" dirty="0">
                <a:solidFill>
                  <a:srgbClr val="333333"/>
                </a:solidFill>
                <a:latin typeface="Open Sans"/>
              </a:rPr>
              <a:t>; w takim przypadku sąd pracy orzeka o odszkodowaniu</a:t>
            </a:r>
            <a:r>
              <a:rPr lang="pl-PL" sz="3300" dirty="0" smtClean="0">
                <a:solidFill>
                  <a:srgbClr val="333333"/>
                </a:solidFill>
                <a:latin typeface="Open Sans"/>
              </a:rPr>
              <a:t>.</a:t>
            </a:r>
          </a:p>
          <a:p>
            <a:pPr marL="109728" indent="0">
              <a:buNone/>
            </a:pPr>
            <a:endParaRPr lang="pl-PL" sz="3300" dirty="0">
              <a:solidFill>
                <a:srgbClr val="333333"/>
              </a:solidFill>
              <a:latin typeface="Open Sans"/>
            </a:endParaRPr>
          </a:p>
          <a:p>
            <a:pPr marL="109728" indent="0">
              <a:buNone/>
            </a:pPr>
            <a:r>
              <a:rPr lang="pl-PL" sz="3300" b="1" dirty="0">
                <a:solidFill>
                  <a:srgbClr val="333333"/>
                </a:solidFill>
                <a:latin typeface="Open Sans"/>
              </a:rPr>
              <a:t>§  3. </a:t>
            </a:r>
            <a:r>
              <a:rPr lang="pl-PL" sz="3300" dirty="0">
                <a:latin typeface="Open Sans"/>
              </a:rPr>
              <a:t>Przepisu § 2 nie stosuje się do pracowników, o których mowa w art. 39 i 177, oraz w przepisach </a:t>
            </a:r>
            <a:r>
              <a:rPr lang="pl-PL" sz="3300" dirty="0">
                <a:solidFill>
                  <a:srgbClr val="333333"/>
                </a:solidFill>
                <a:latin typeface="Open Sans"/>
              </a:rPr>
              <a:t>szczególnych dotyczących ochrony pracowników przed wypowiedzeniem lub rozwiązaniem umowy o pracę, chyba że uwzględnienie żądania pracownika przywrócenia do pracy jest niemożliwe z przyczyn określonych w art. 41</a:t>
            </a:r>
            <a:r>
              <a:rPr lang="pl-PL" sz="3300" baseline="30000" dirty="0">
                <a:solidFill>
                  <a:srgbClr val="333333"/>
                </a:solidFill>
                <a:latin typeface="Open Sans"/>
              </a:rPr>
              <a:t>1</a:t>
            </a:r>
            <a:r>
              <a:rPr lang="pl-PL" sz="3300" dirty="0">
                <a:solidFill>
                  <a:srgbClr val="333333"/>
                </a:solidFill>
                <a:latin typeface="Open Sans"/>
              </a:rPr>
              <a:t>; w takim przypadku sąd pracy orzeka o odszkodowaniu.</a:t>
            </a:r>
          </a:p>
          <a:p>
            <a:pPr algn="just">
              <a:buNone/>
            </a:pPr>
            <a:endParaRPr lang="pl-PL" dirty="0"/>
          </a:p>
        </p:txBody>
      </p:sp>
    </p:spTree>
    <p:extLst>
      <p:ext uri="{BB962C8B-B14F-4D97-AF65-F5344CB8AC3E}">
        <p14:creationId xmlns:p14="http://schemas.microsoft.com/office/powerpoint/2010/main" val="27072567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980728"/>
            <a:ext cx="8496944" cy="5184576"/>
          </a:xfrm>
        </p:spPr>
        <p:txBody>
          <a:bodyPr>
            <a:normAutofit fontScale="85000" lnSpcReduction="10000"/>
          </a:bodyPr>
          <a:lstStyle/>
          <a:p>
            <a:pPr marL="109728" indent="0">
              <a:buNone/>
            </a:pPr>
            <a:r>
              <a:rPr lang="pl-PL" b="1" dirty="0">
                <a:solidFill>
                  <a:srgbClr val="333333"/>
                </a:solidFill>
                <a:latin typeface="Open Sans"/>
              </a:rPr>
              <a:t>Art.  48.  [Odmowa zatrudnienia po przywróceniu do pracy</a:t>
            </a:r>
            <a:r>
              <a:rPr lang="pl-PL" b="1" dirty="0" smtClean="0">
                <a:solidFill>
                  <a:srgbClr val="333333"/>
                </a:solidFill>
                <a:latin typeface="Open Sans"/>
              </a:rPr>
              <a:t>]</a:t>
            </a:r>
          </a:p>
          <a:p>
            <a:endParaRPr lang="pl-PL" b="1" dirty="0">
              <a:solidFill>
                <a:srgbClr val="333333"/>
              </a:solidFill>
              <a:latin typeface="Open Sans"/>
            </a:endParaRPr>
          </a:p>
          <a:p>
            <a:pPr marL="109728" indent="0">
              <a:buNone/>
            </a:pPr>
            <a:r>
              <a:rPr lang="pl-PL" b="1" dirty="0" smtClean="0">
                <a:solidFill>
                  <a:srgbClr val="333333"/>
                </a:solidFill>
                <a:latin typeface="Open Sans"/>
              </a:rPr>
              <a:t>§</a:t>
            </a:r>
            <a:r>
              <a:rPr lang="pl-PL" b="1" dirty="0">
                <a:solidFill>
                  <a:srgbClr val="333333"/>
                </a:solidFill>
                <a:latin typeface="Open Sans"/>
              </a:rPr>
              <a:t>  1. </a:t>
            </a:r>
            <a:r>
              <a:rPr lang="pl-PL" dirty="0">
                <a:solidFill>
                  <a:srgbClr val="333333"/>
                </a:solidFill>
                <a:latin typeface="Open Sans"/>
              </a:rPr>
              <a:t>Pracodawca może odmówić ponownego zatrudnienia pracownika, jeżeli w ciągu </a:t>
            </a:r>
            <a:r>
              <a:rPr lang="pl-PL" dirty="0">
                <a:solidFill>
                  <a:srgbClr val="FF0000"/>
                </a:solidFill>
                <a:latin typeface="Open Sans"/>
              </a:rPr>
              <a:t>7 dni od przywrócenia do pracy nie zgłosił on gotowości </a:t>
            </a:r>
            <a:r>
              <a:rPr lang="pl-PL" dirty="0">
                <a:solidFill>
                  <a:srgbClr val="333333"/>
                </a:solidFill>
                <a:latin typeface="Open Sans"/>
              </a:rPr>
              <a:t>niezwłocznego podjęcia pracy, chyba że przekroczenie terminu nastąpiło z przyczyn niezależnych od pracownika</a:t>
            </a:r>
            <a:r>
              <a:rPr lang="pl-PL" dirty="0" smtClean="0">
                <a:solidFill>
                  <a:srgbClr val="333333"/>
                </a:solidFill>
                <a:latin typeface="Open Sans"/>
              </a:rPr>
              <a:t>.</a:t>
            </a:r>
          </a:p>
          <a:p>
            <a:pPr marL="109728" indent="0">
              <a:buNone/>
            </a:pPr>
            <a:endParaRPr lang="pl-PL" dirty="0">
              <a:solidFill>
                <a:srgbClr val="333333"/>
              </a:solidFill>
              <a:latin typeface="Open Sans"/>
            </a:endParaRPr>
          </a:p>
          <a:p>
            <a:pPr marL="109728" indent="0">
              <a:buNone/>
            </a:pPr>
            <a:r>
              <a:rPr lang="pl-PL" b="1" dirty="0">
                <a:solidFill>
                  <a:srgbClr val="333333"/>
                </a:solidFill>
                <a:latin typeface="Open Sans"/>
              </a:rPr>
              <a:t>§  2. </a:t>
            </a:r>
            <a:r>
              <a:rPr lang="pl-PL" dirty="0">
                <a:solidFill>
                  <a:srgbClr val="333333"/>
                </a:solidFill>
                <a:latin typeface="Open Sans"/>
              </a:rPr>
              <a:t>Pracownik, który przed przywróceniem do pracy podjął zatrudnienie u innego pracodawcy, może bez wypowiedzenia, </a:t>
            </a:r>
            <a:r>
              <a:rPr lang="pl-PL" dirty="0">
                <a:solidFill>
                  <a:srgbClr val="FF0000"/>
                </a:solidFill>
                <a:latin typeface="Open Sans"/>
              </a:rPr>
              <a:t>za trzydniowym uprzedzeniem</a:t>
            </a:r>
            <a:r>
              <a:rPr lang="pl-PL" dirty="0">
                <a:solidFill>
                  <a:srgbClr val="333333"/>
                </a:solidFill>
                <a:latin typeface="Open Sans"/>
              </a:rPr>
              <a:t>, rozwiązać umowę o pracę z tym pracodawcą w ciągu 7 dni od przywrócenia do pracy. Rozwiązanie umowy w tym trybie pociąga za sobą skutki, jakie przepisy prawa wiążą z rozwiązaniem umowy o pracę przez pracodawcę za wypowiedzeniem.</a:t>
            </a:r>
          </a:p>
          <a:p>
            <a:pPr algn="just">
              <a:buNone/>
            </a:pPr>
            <a:endParaRPr lang="pl-PL" dirty="0"/>
          </a:p>
        </p:txBody>
      </p:sp>
    </p:spTree>
    <p:extLst>
      <p:ext uri="{BB962C8B-B14F-4D97-AF65-F5344CB8AC3E}">
        <p14:creationId xmlns:p14="http://schemas.microsoft.com/office/powerpoint/2010/main" val="3008491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980728"/>
            <a:ext cx="8496944" cy="5184576"/>
          </a:xfrm>
        </p:spPr>
        <p:txBody>
          <a:bodyPr>
            <a:normAutofit fontScale="77500" lnSpcReduction="20000"/>
          </a:bodyPr>
          <a:lstStyle/>
          <a:p>
            <a:pPr marL="109728" indent="0">
              <a:buNone/>
            </a:pPr>
            <a:r>
              <a:rPr lang="pl-PL" b="1" dirty="0">
                <a:solidFill>
                  <a:srgbClr val="333333"/>
                </a:solidFill>
                <a:latin typeface="Open Sans"/>
              </a:rPr>
              <a:t>Art.  47.  </a:t>
            </a:r>
            <a:r>
              <a:rPr lang="pl-PL" b="1" baseline="30000" dirty="0">
                <a:solidFill>
                  <a:srgbClr val="1B7AB8"/>
                </a:solidFill>
                <a:latin typeface="Open Sans"/>
              </a:rPr>
              <a:t>5</a:t>
            </a:r>
            <a:r>
              <a:rPr lang="pl-PL" b="1" dirty="0">
                <a:solidFill>
                  <a:srgbClr val="333333"/>
                </a:solidFill>
                <a:latin typeface="Open Sans"/>
              </a:rPr>
              <a:t> [Wynagrodzenie za czas pozostawania bez pracy]</a:t>
            </a:r>
            <a:r>
              <a:rPr lang="pl-PL" dirty="0">
                <a:solidFill>
                  <a:srgbClr val="333333"/>
                </a:solidFill>
                <a:latin typeface="Open Sans"/>
              </a:rPr>
              <a:t> </a:t>
            </a:r>
            <a:endParaRPr lang="pl-PL" dirty="0" smtClean="0">
              <a:solidFill>
                <a:srgbClr val="333333"/>
              </a:solidFill>
              <a:latin typeface="Open Sans"/>
            </a:endParaRPr>
          </a:p>
          <a:p>
            <a:pPr marL="109728" indent="0">
              <a:buNone/>
            </a:pPr>
            <a:endParaRPr lang="pl-PL" dirty="0" smtClean="0">
              <a:solidFill>
                <a:srgbClr val="333333"/>
              </a:solidFill>
              <a:latin typeface="Open Sans"/>
            </a:endParaRPr>
          </a:p>
          <a:p>
            <a:pPr marL="109728" indent="0">
              <a:buNone/>
            </a:pPr>
            <a:r>
              <a:rPr lang="pl-PL" dirty="0" smtClean="0">
                <a:solidFill>
                  <a:srgbClr val="333333"/>
                </a:solidFill>
                <a:latin typeface="Open Sans"/>
              </a:rPr>
              <a:t>Pracownikowi</a:t>
            </a:r>
            <a:r>
              <a:rPr lang="pl-PL" dirty="0">
                <a:solidFill>
                  <a:srgbClr val="333333"/>
                </a:solidFill>
                <a:latin typeface="Open Sans"/>
              </a:rPr>
              <a:t>, który podjął pracę w wyniku przywrócenia do pracy, przysługuje </a:t>
            </a:r>
            <a:r>
              <a:rPr lang="pl-PL" dirty="0">
                <a:solidFill>
                  <a:srgbClr val="FF0000"/>
                </a:solidFill>
                <a:latin typeface="Open Sans"/>
              </a:rPr>
              <a:t>wynagrodzenie za czas pozostawania bez pracy,</a:t>
            </a:r>
            <a:r>
              <a:rPr lang="pl-PL" dirty="0">
                <a:solidFill>
                  <a:srgbClr val="333333"/>
                </a:solidFill>
                <a:latin typeface="Open Sans"/>
              </a:rPr>
              <a:t> nie więcej jednak niż za 2 miesiące, a gdy okres wypowiedzenia wynosił 3 miesiące - nie więcej niż za 1 miesiąc. </a:t>
            </a:r>
            <a:endParaRPr lang="pl-PL" dirty="0" smtClean="0">
              <a:solidFill>
                <a:srgbClr val="333333"/>
              </a:solidFill>
              <a:latin typeface="Open Sans"/>
            </a:endParaRPr>
          </a:p>
          <a:p>
            <a:pPr marL="109728" indent="0">
              <a:buNone/>
            </a:pPr>
            <a:endParaRPr lang="pl-PL" dirty="0">
              <a:solidFill>
                <a:srgbClr val="333333"/>
              </a:solidFill>
              <a:latin typeface="Open Sans"/>
            </a:endParaRPr>
          </a:p>
          <a:p>
            <a:pPr marL="109728" indent="0">
              <a:buNone/>
            </a:pPr>
            <a:r>
              <a:rPr lang="pl-PL" dirty="0" smtClean="0">
                <a:solidFill>
                  <a:srgbClr val="333333"/>
                </a:solidFill>
                <a:latin typeface="Open Sans"/>
              </a:rPr>
              <a:t>Jeżeli </a:t>
            </a:r>
            <a:r>
              <a:rPr lang="pl-PL" dirty="0">
                <a:solidFill>
                  <a:srgbClr val="333333"/>
                </a:solidFill>
                <a:latin typeface="Open Sans"/>
              </a:rPr>
              <a:t>umowę o pracę rozwiązano z pracownikiem, o którym mowa w art. 39, albo z pracownicą w okresie ciąży lub urlopu macierzyńskiego, </a:t>
            </a:r>
            <a:r>
              <a:rPr lang="pl-PL" dirty="0">
                <a:solidFill>
                  <a:srgbClr val="FF0000"/>
                </a:solidFill>
                <a:latin typeface="Open Sans"/>
              </a:rPr>
              <a:t>wynagrodzenie przysługuje za cały czas pozostawania bez pracy</a:t>
            </a:r>
            <a:r>
              <a:rPr lang="pl-PL" dirty="0">
                <a:solidFill>
                  <a:srgbClr val="333333"/>
                </a:solidFill>
                <a:latin typeface="Open Sans"/>
              </a:rPr>
              <a:t>; dotyczy to także przypadku, gdy rozwiązano umowę o pracę z pracownikiem - ojcem wychowującym dziecko lub pracownikiem - innym członkiem najbliższej rodziny, o którym mowa w art. 175</a:t>
            </a:r>
            <a:r>
              <a:rPr lang="pl-PL" baseline="30000" dirty="0">
                <a:solidFill>
                  <a:srgbClr val="333333"/>
                </a:solidFill>
                <a:latin typeface="Open Sans"/>
              </a:rPr>
              <a:t>1</a:t>
            </a:r>
            <a:r>
              <a:rPr lang="pl-PL" dirty="0">
                <a:solidFill>
                  <a:srgbClr val="333333"/>
                </a:solidFill>
                <a:latin typeface="Open Sans"/>
              </a:rPr>
              <a:t> pkt 3, w okresie korzystania z urlopu macierzyńskiego, albo gdy rozwiązanie umowy o pracę podlega ograniczeniu z mocy przepisu szczególnego.</a:t>
            </a:r>
          </a:p>
          <a:p>
            <a:pPr algn="just">
              <a:buNone/>
            </a:pPr>
            <a:endParaRPr lang="pl-PL" dirty="0"/>
          </a:p>
        </p:txBody>
      </p:sp>
    </p:spTree>
    <p:extLst>
      <p:ext uri="{BB962C8B-B14F-4D97-AF65-F5344CB8AC3E}">
        <p14:creationId xmlns:p14="http://schemas.microsoft.com/office/powerpoint/2010/main" val="16482512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980728"/>
            <a:ext cx="8496944" cy="5184576"/>
          </a:xfrm>
        </p:spPr>
        <p:txBody>
          <a:bodyPr>
            <a:normAutofit/>
          </a:bodyPr>
          <a:lstStyle/>
          <a:p>
            <a:pPr marL="109728" indent="0">
              <a:buNone/>
            </a:pPr>
            <a:r>
              <a:rPr lang="pl-PL" b="1" dirty="0">
                <a:solidFill>
                  <a:srgbClr val="333333"/>
                </a:solidFill>
                <a:latin typeface="Open Sans"/>
              </a:rPr>
              <a:t>Art.  47</a:t>
            </a:r>
            <a:r>
              <a:rPr lang="pl-PL" b="1" baseline="30000" dirty="0">
                <a:solidFill>
                  <a:srgbClr val="333333"/>
                </a:solidFill>
                <a:latin typeface="Open Sans"/>
              </a:rPr>
              <a:t>1</a:t>
            </a:r>
            <a:r>
              <a:rPr lang="pl-PL" b="1" dirty="0">
                <a:solidFill>
                  <a:srgbClr val="333333"/>
                </a:solidFill>
                <a:latin typeface="Open Sans"/>
              </a:rPr>
              <a:t>.  [Wysokość odszkodowania</a:t>
            </a:r>
            <a:r>
              <a:rPr lang="pl-PL" b="1" dirty="0" smtClean="0">
                <a:solidFill>
                  <a:srgbClr val="333333"/>
                </a:solidFill>
                <a:latin typeface="Open Sans"/>
              </a:rPr>
              <a:t>]</a:t>
            </a:r>
          </a:p>
          <a:p>
            <a:pPr marL="109728" indent="0">
              <a:buNone/>
            </a:pPr>
            <a:endParaRPr lang="pl-PL" b="1" dirty="0">
              <a:solidFill>
                <a:srgbClr val="333333"/>
              </a:solidFill>
              <a:latin typeface="Open Sans"/>
            </a:endParaRPr>
          </a:p>
          <a:p>
            <a:pPr marL="109728" indent="0">
              <a:buNone/>
            </a:pPr>
            <a:r>
              <a:rPr lang="pl-PL" dirty="0" smtClean="0">
                <a:solidFill>
                  <a:srgbClr val="333333"/>
                </a:solidFill>
                <a:latin typeface="Open Sans"/>
              </a:rPr>
              <a:t>Odszkodowanie</a:t>
            </a:r>
            <a:r>
              <a:rPr lang="pl-PL" dirty="0">
                <a:solidFill>
                  <a:srgbClr val="333333"/>
                </a:solidFill>
                <a:latin typeface="Open Sans"/>
              </a:rPr>
              <a:t>, o którym mowa w art. 45, przysługuje w wysokości wynagrodzenia za okres od </a:t>
            </a:r>
            <a:r>
              <a:rPr lang="pl-PL" dirty="0">
                <a:solidFill>
                  <a:srgbClr val="FF0000"/>
                </a:solidFill>
                <a:latin typeface="Open Sans"/>
              </a:rPr>
              <a:t>2 tygodni do 3 miesięcy</a:t>
            </a:r>
            <a:r>
              <a:rPr lang="pl-PL" dirty="0">
                <a:solidFill>
                  <a:srgbClr val="333333"/>
                </a:solidFill>
                <a:latin typeface="Open Sans"/>
              </a:rPr>
              <a:t>, nie niższej jednak od wynagrodzenia za okres wypowiedzenia.</a:t>
            </a:r>
          </a:p>
          <a:p>
            <a:pPr algn="just">
              <a:buNone/>
            </a:pPr>
            <a:endParaRPr lang="pl-PL" dirty="0"/>
          </a:p>
        </p:txBody>
      </p:sp>
    </p:spTree>
    <p:extLst>
      <p:ext uri="{BB962C8B-B14F-4D97-AF65-F5344CB8AC3E}">
        <p14:creationId xmlns:p14="http://schemas.microsoft.com/office/powerpoint/2010/main" val="4013317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980728"/>
            <a:ext cx="8496944" cy="5184576"/>
          </a:xfrm>
        </p:spPr>
        <p:txBody>
          <a:bodyPr>
            <a:normAutofit/>
          </a:bodyPr>
          <a:lstStyle/>
          <a:p>
            <a:pPr marL="109728" indent="0">
              <a:buNone/>
            </a:pPr>
            <a:r>
              <a:rPr lang="pl-PL" b="1" dirty="0">
                <a:solidFill>
                  <a:srgbClr val="333333"/>
                </a:solidFill>
                <a:latin typeface="Open Sans"/>
              </a:rPr>
              <a:t>Art.  49.  [Skrócony okres wypowiedzenia</a:t>
            </a:r>
            <a:r>
              <a:rPr lang="pl-PL" b="1" dirty="0" smtClean="0">
                <a:solidFill>
                  <a:srgbClr val="333333"/>
                </a:solidFill>
                <a:latin typeface="Open Sans"/>
              </a:rPr>
              <a:t>]</a:t>
            </a:r>
          </a:p>
          <a:p>
            <a:pPr marL="109728" indent="0">
              <a:buNone/>
            </a:pPr>
            <a:endParaRPr lang="pl-PL" b="1" dirty="0">
              <a:solidFill>
                <a:srgbClr val="333333"/>
              </a:solidFill>
              <a:latin typeface="Open Sans"/>
            </a:endParaRPr>
          </a:p>
          <a:p>
            <a:pPr marL="109728" indent="0">
              <a:buNone/>
            </a:pPr>
            <a:r>
              <a:rPr lang="pl-PL" dirty="0" smtClean="0">
                <a:solidFill>
                  <a:srgbClr val="333333"/>
                </a:solidFill>
                <a:latin typeface="Open Sans"/>
              </a:rPr>
              <a:t>W </a:t>
            </a:r>
            <a:r>
              <a:rPr lang="pl-PL" dirty="0">
                <a:solidFill>
                  <a:srgbClr val="333333"/>
                </a:solidFill>
                <a:latin typeface="Open Sans"/>
              </a:rPr>
              <a:t>razie zastosowania okresu wypowiedzenia krótszego niż wymagany, umowa o pracę rozwiązuje się z upływem okresu wymaganego, </a:t>
            </a:r>
            <a:r>
              <a:rPr lang="pl-PL" dirty="0">
                <a:solidFill>
                  <a:srgbClr val="FF0000"/>
                </a:solidFill>
                <a:latin typeface="Open Sans"/>
              </a:rPr>
              <a:t>a pracownikowi przysługuje wynagrodzenie do czasu rozwiązania umowy.</a:t>
            </a:r>
          </a:p>
          <a:p>
            <a:pPr algn="just">
              <a:buNone/>
            </a:pPr>
            <a:endParaRPr lang="pl-PL" dirty="0"/>
          </a:p>
        </p:txBody>
      </p:sp>
    </p:spTree>
    <p:extLst>
      <p:ext uri="{BB962C8B-B14F-4D97-AF65-F5344CB8AC3E}">
        <p14:creationId xmlns:p14="http://schemas.microsoft.com/office/powerpoint/2010/main" val="1833082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980728"/>
            <a:ext cx="8496944" cy="5184576"/>
          </a:xfrm>
        </p:spPr>
        <p:txBody>
          <a:bodyPr>
            <a:normAutofit fontScale="85000" lnSpcReduction="20000"/>
          </a:bodyPr>
          <a:lstStyle/>
          <a:p>
            <a:pPr algn="just">
              <a:buNone/>
            </a:pPr>
            <a:r>
              <a:rPr lang="pl-PL" sz="2400" dirty="0" smtClean="0">
                <a:solidFill>
                  <a:srgbClr val="333333"/>
                </a:solidFill>
                <a:latin typeface="Arial" pitchFamily="34" charset="0"/>
                <a:cs typeface="Arial" pitchFamily="34" charset="0"/>
              </a:rPr>
              <a:t>   </a:t>
            </a:r>
          </a:p>
          <a:p>
            <a:pPr algn="just">
              <a:buNone/>
            </a:pPr>
            <a:r>
              <a:rPr lang="pl-PL" sz="2400" i="1" dirty="0">
                <a:solidFill>
                  <a:srgbClr val="333333"/>
                </a:solidFill>
                <a:latin typeface="Arial" pitchFamily="34" charset="0"/>
                <a:cs typeface="Arial" pitchFamily="34" charset="0"/>
              </a:rPr>
              <a:t>  </a:t>
            </a:r>
            <a:r>
              <a:rPr lang="pl-PL" sz="2400" i="1" dirty="0" smtClean="0">
                <a:solidFill>
                  <a:srgbClr val="333333"/>
                </a:solidFill>
                <a:latin typeface="Arial" pitchFamily="34" charset="0"/>
                <a:cs typeface="Arial" pitchFamily="34" charset="0"/>
              </a:rPr>
              <a:t> Baran </a:t>
            </a:r>
            <a:r>
              <a:rPr lang="pl-PL" sz="2400" i="1" dirty="0">
                <a:solidFill>
                  <a:srgbClr val="333333"/>
                </a:solidFill>
                <a:latin typeface="Arial" pitchFamily="34" charset="0"/>
                <a:cs typeface="Arial" pitchFamily="34" charset="0"/>
              </a:rPr>
              <a:t>Krzysztof W. (red.), Kodeks pracy. Komentarz, wyd. IV</a:t>
            </a:r>
          </a:p>
          <a:p>
            <a:pPr algn="just">
              <a:buNone/>
            </a:pPr>
            <a:r>
              <a:rPr lang="pl-PL" sz="2400" i="1" dirty="0" smtClean="0">
                <a:solidFill>
                  <a:srgbClr val="333333"/>
                </a:solidFill>
                <a:latin typeface="Arial" pitchFamily="34" charset="0"/>
                <a:cs typeface="Arial" pitchFamily="34" charset="0"/>
              </a:rPr>
              <a:t>   Opublikowano</a:t>
            </a:r>
            <a:r>
              <a:rPr lang="pl-PL" sz="2400" i="1" dirty="0">
                <a:solidFill>
                  <a:srgbClr val="333333"/>
                </a:solidFill>
                <a:latin typeface="Arial" pitchFamily="34" charset="0"/>
                <a:cs typeface="Arial" pitchFamily="34" charset="0"/>
              </a:rPr>
              <a:t>: WKP </a:t>
            </a:r>
            <a:r>
              <a:rPr lang="pl-PL" sz="2400" i="1" dirty="0" smtClean="0">
                <a:solidFill>
                  <a:srgbClr val="333333"/>
                </a:solidFill>
                <a:latin typeface="Arial" pitchFamily="34" charset="0"/>
                <a:cs typeface="Arial" pitchFamily="34" charset="0"/>
              </a:rPr>
              <a:t>2018</a:t>
            </a:r>
          </a:p>
          <a:p>
            <a:pPr algn="just">
              <a:buNone/>
            </a:pPr>
            <a:endParaRPr lang="pl-PL" sz="2400" i="1" dirty="0">
              <a:solidFill>
                <a:srgbClr val="333333"/>
              </a:solidFill>
              <a:latin typeface="Arial" pitchFamily="34" charset="0"/>
              <a:cs typeface="Arial" pitchFamily="34" charset="0"/>
            </a:endParaRPr>
          </a:p>
          <a:p>
            <a:pPr algn="just">
              <a:buNone/>
            </a:pPr>
            <a:r>
              <a:rPr lang="pl-PL" sz="2400" dirty="0" smtClean="0">
                <a:solidFill>
                  <a:srgbClr val="333333"/>
                </a:solidFill>
                <a:latin typeface="Arial" pitchFamily="34" charset="0"/>
                <a:cs typeface="Arial" pitchFamily="34" charset="0"/>
              </a:rPr>
              <a:t>   Niezależnie </a:t>
            </a:r>
            <a:r>
              <a:rPr lang="pl-PL" sz="2400" dirty="0">
                <a:solidFill>
                  <a:srgbClr val="333333"/>
                </a:solidFill>
                <a:latin typeface="Arial" pitchFamily="34" charset="0"/>
                <a:cs typeface="Arial" pitchFamily="34" charset="0"/>
              </a:rPr>
              <a:t>od postaci zastosowania krótszego okresu wypowiedzenia niż wymagany, </a:t>
            </a:r>
            <a:r>
              <a:rPr lang="pl-PL" sz="2400" dirty="0">
                <a:solidFill>
                  <a:srgbClr val="1B7AB8"/>
                </a:solidFill>
                <a:latin typeface="Arial" pitchFamily="34" charset="0"/>
                <a:cs typeface="Arial" pitchFamily="34" charset="0"/>
              </a:rPr>
              <a:t>art. 49</a:t>
            </a:r>
            <a:r>
              <a:rPr lang="pl-PL" sz="2400" dirty="0">
                <a:solidFill>
                  <a:srgbClr val="333333"/>
                </a:solidFill>
                <a:latin typeface="Arial" pitchFamily="34" charset="0"/>
                <a:cs typeface="Arial" pitchFamily="34" charset="0"/>
              </a:rPr>
              <a:t> </a:t>
            </a:r>
            <a:r>
              <a:rPr lang="pl-PL" sz="2400" dirty="0" err="1">
                <a:solidFill>
                  <a:srgbClr val="333333"/>
                </a:solidFill>
                <a:latin typeface="Arial" pitchFamily="34" charset="0"/>
                <a:cs typeface="Arial" pitchFamily="34" charset="0"/>
              </a:rPr>
              <a:t>k.p</a:t>
            </a:r>
            <a:r>
              <a:rPr lang="pl-PL" sz="2400" dirty="0">
                <a:solidFill>
                  <a:srgbClr val="333333"/>
                </a:solidFill>
                <a:latin typeface="Arial" pitchFamily="34" charset="0"/>
                <a:cs typeface="Arial" pitchFamily="34" charset="0"/>
              </a:rPr>
              <a:t>. przewiduje </a:t>
            </a:r>
            <a:r>
              <a:rPr lang="pl-PL" sz="2400" dirty="0">
                <a:solidFill>
                  <a:srgbClr val="FF0000"/>
                </a:solidFill>
                <a:latin typeface="Arial" pitchFamily="34" charset="0"/>
                <a:cs typeface="Arial" pitchFamily="34" charset="0"/>
              </a:rPr>
              <a:t>dwie sankcje takiego zachowania. </a:t>
            </a:r>
            <a:endParaRPr lang="pl-PL" sz="2400" dirty="0" smtClean="0">
              <a:solidFill>
                <a:srgbClr val="FF0000"/>
              </a:solidFill>
              <a:latin typeface="Arial" pitchFamily="34" charset="0"/>
              <a:cs typeface="Arial" pitchFamily="34" charset="0"/>
            </a:endParaRPr>
          </a:p>
          <a:p>
            <a:pPr algn="just">
              <a:buNone/>
            </a:pPr>
            <a:endParaRPr lang="pl-PL" sz="2400" dirty="0">
              <a:solidFill>
                <a:srgbClr val="333333"/>
              </a:solidFill>
              <a:latin typeface="Arial" pitchFamily="34" charset="0"/>
              <a:cs typeface="Arial" pitchFamily="34" charset="0"/>
            </a:endParaRPr>
          </a:p>
          <a:p>
            <a:pPr algn="just">
              <a:buNone/>
            </a:pPr>
            <a:r>
              <a:rPr lang="pl-PL" sz="2400" dirty="0" smtClean="0">
                <a:solidFill>
                  <a:srgbClr val="333333"/>
                </a:solidFill>
                <a:latin typeface="Arial" pitchFamily="34" charset="0"/>
                <a:cs typeface="Arial" pitchFamily="34" charset="0"/>
              </a:rPr>
              <a:t>   Pierwszą </a:t>
            </a:r>
            <a:r>
              <a:rPr lang="pl-PL" sz="2400" dirty="0">
                <a:solidFill>
                  <a:srgbClr val="333333"/>
                </a:solidFill>
                <a:latin typeface="Arial" pitchFamily="34" charset="0"/>
                <a:cs typeface="Arial" pitchFamily="34" charset="0"/>
              </a:rPr>
              <a:t>z nich jest </a:t>
            </a:r>
            <a:r>
              <a:rPr lang="pl-PL" sz="2400" dirty="0">
                <a:solidFill>
                  <a:srgbClr val="FF0000"/>
                </a:solidFill>
                <a:latin typeface="Arial" pitchFamily="34" charset="0"/>
                <a:cs typeface="Arial" pitchFamily="34" charset="0"/>
              </a:rPr>
              <a:t>rozwiązanie umowy o pracę z upływem okresu wymaganego. </a:t>
            </a:r>
            <a:r>
              <a:rPr lang="pl-PL" sz="2400" dirty="0">
                <a:solidFill>
                  <a:srgbClr val="333333"/>
                </a:solidFill>
                <a:latin typeface="Arial" pitchFamily="34" charset="0"/>
                <a:cs typeface="Arial" pitchFamily="34" charset="0"/>
              </a:rPr>
              <a:t>Oznacza to, że do tego czasu strony powinny wykonywać swoje obowiązki wynikające z nawiązanego stosunku pracy – pracownik świadczyć pracę umówionego rodzaju, a pracodawca zatrudniać pracownika i wypłacać umówione wynagrodzenie. </a:t>
            </a:r>
            <a:endParaRPr lang="pl-PL" sz="2400" dirty="0" smtClean="0">
              <a:solidFill>
                <a:srgbClr val="333333"/>
              </a:solidFill>
              <a:latin typeface="Arial" pitchFamily="34" charset="0"/>
              <a:cs typeface="Arial" pitchFamily="34" charset="0"/>
            </a:endParaRPr>
          </a:p>
          <a:p>
            <a:pPr algn="just">
              <a:buNone/>
            </a:pPr>
            <a:endParaRPr lang="pl-PL" sz="2400" dirty="0">
              <a:solidFill>
                <a:srgbClr val="333333"/>
              </a:solidFill>
              <a:latin typeface="Arial" pitchFamily="34" charset="0"/>
              <a:cs typeface="Arial" pitchFamily="34" charset="0"/>
            </a:endParaRPr>
          </a:p>
          <a:p>
            <a:pPr algn="just">
              <a:buNone/>
            </a:pPr>
            <a:r>
              <a:rPr lang="pl-PL" sz="2400" dirty="0" smtClean="0">
                <a:solidFill>
                  <a:srgbClr val="333333"/>
                </a:solidFill>
                <a:latin typeface="Arial" pitchFamily="34" charset="0"/>
                <a:cs typeface="Arial" pitchFamily="34" charset="0"/>
              </a:rPr>
              <a:t>   Jeśli </a:t>
            </a:r>
            <a:r>
              <a:rPr lang="pl-PL" sz="2400" dirty="0">
                <a:solidFill>
                  <a:srgbClr val="333333"/>
                </a:solidFill>
                <a:latin typeface="Arial" pitchFamily="34" charset="0"/>
                <a:cs typeface="Arial" pitchFamily="34" charset="0"/>
              </a:rPr>
              <a:t>jednak po upływie nieprawidłowo zastosowanego okresu wypowiedzenia pracodawca nie dopuszcza pracownika do pracy, w grę wchodzi druga sankcja – </a:t>
            </a:r>
            <a:r>
              <a:rPr lang="pl-PL" sz="2400" dirty="0">
                <a:solidFill>
                  <a:srgbClr val="FF0000"/>
                </a:solidFill>
                <a:latin typeface="Arial" pitchFamily="34" charset="0"/>
                <a:cs typeface="Arial" pitchFamily="34" charset="0"/>
              </a:rPr>
              <a:t>pracownikowi przysługuje wynagrodzenie do czasu rozwiązania umowy</a:t>
            </a:r>
            <a:r>
              <a:rPr lang="pl-PL" sz="2400" dirty="0">
                <a:solidFill>
                  <a:srgbClr val="333333"/>
                </a:solidFill>
                <a:latin typeface="Arial" pitchFamily="34" charset="0"/>
                <a:cs typeface="Arial" pitchFamily="34" charset="0"/>
              </a:rPr>
              <a:t>.</a:t>
            </a:r>
            <a:endParaRPr lang="pl-PL" sz="2400" dirty="0">
              <a:latin typeface="Arial" pitchFamily="34" charset="0"/>
              <a:cs typeface="Arial" pitchFamily="34" charset="0"/>
            </a:endParaRPr>
          </a:p>
        </p:txBody>
      </p:sp>
    </p:spTree>
    <p:extLst>
      <p:ext uri="{BB962C8B-B14F-4D97-AF65-F5344CB8AC3E}">
        <p14:creationId xmlns:p14="http://schemas.microsoft.com/office/powerpoint/2010/main" val="96460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ytuł 1"/>
          <p:cNvSpPr>
            <a:spLocks noGrp="1"/>
          </p:cNvSpPr>
          <p:nvPr>
            <p:ph type="title"/>
          </p:nvPr>
        </p:nvSpPr>
        <p:spPr/>
        <p:txBody>
          <a:bodyPr/>
          <a:lstStyle/>
          <a:p>
            <a:pPr algn="ctr"/>
            <a:r>
              <a:rPr lang="pl-PL" dirty="0" smtClean="0"/>
              <a:t>Rozwiązanie umowy o pracę</a:t>
            </a:r>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980728"/>
            <a:ext cx="8496944" cy="5184576"/>
          </a:xfrm>
        </p:spPr>
        <p:txBody>
          <a:bodyPr>
            <a:noAutofit/>
          </a:bodyPr>
          <a:lstStyle/>
          <a:p>
            <a:pPr algn="just">
              <a:buNone/>
            </a:pPr>
            <a:r>
              <a:rPr lang="pl-PL" sz="2000" dirty="0" smtClean="0">
                <a:latin typeface="Arial" pitchFamily="34" charset="0"/>
                <a:cs typeface="Arial" pitchFamily="34" charset="0"/>
              </a:rPr>
              <a:t>    Zgodnie </a:t>
            </a:r>
            <a:r>
              <a:rPr lang="pl-PL" sz="2000" dirty="0">
                <a:latin typeface="Arial" pitchFamily="34" charset="0"/>
                <a:cs typeface="Arial" pitchFamily="34" charset="0"/>
              </a:rPr>
              <a:t>z tezą wyroku SN z 2.10.1990 r., I PR 273/90, OSP 1991/7–8, poz. 167, </a:t>
            </a:r>
            <a:endParaRPr lang="pl-PL" sz="2000" dirty="0" smtClean="0">
              <a:latin typeface="Arial" pitchFamily="34" charset="0"/>
              <a:cs typeface="Arial" pitchFamily="34" charset="0"/>
            </a:endParaRPr>
          </a:p>
          <a:p>
            <a:pPr algn="just">
              <a:buNone/>
            </a:pPr>
            <a:endParaRPr lang="pl-PL" sz="2000" dirty="0">
              <a:latin typeface="Arial" pitchFamily="34" charset="0"/>
              <a:cs typeface="Arial" pitchFamily="34" charset="0"/>
            </a:endParaRPr>
          </a:p>
          <a:p>
            <a:pPr algn="just">
              <a:buNone/>
            </a:pPr>
            <a:r>
              <a:rPr lang="pl-PL" sz="2000" dirty="0" smtClean="0">
                <a:latin typeface="Arial" pitchFamily="34" charset="0"/>
                <a:cs typeface="Arial" pitchFamily="34" charset="0"/>
              </a:rPr>
              <a:t>   „</a:t>
            </a:r>
            <a:r>
              <a:rPr lang="pl-PL" sz="2000" dirty="0">
                <a:solidFill>
                  <a:srgbClr val="FF0000"/>
                </a:solidFill>
                <a:latin typeface="Arial" pitchFamily="34" charset="0"/>
                <a:cs typeface="Arial" pitchFamily="34" charset="0"/>
              </a:rPr>
              <a:t>termin zawity dochodzenia roszczeń ustanowiony w art. 264 § 1 dotyczy wyłącznie roszczeń o uznanie wypowiedzenia za bezskuteczne lub o przywrócenie do pracy czy odszkodowanie</a:t>
            </a:r>
            <a:r>
              <a:rPr lang="pl-PL" sz="2000" dirty="0">
                <a:latin typeface="Arial" pitchFamily="34" charset="0"/>
                <a:cs typeface="Arial" pitchFamily="34" charset="0"/>
              </a:rPr>
              <a:t>, o jakim mowa w art. 45 § 1. Termin ten nie odnosi się natomiast do innych roszczeń, choćby wynikających z naruszenia przepisów prawa dotyczących wypowiadania umów o pracę, np. do roszczenia o wynagrodzenie za pracę z tytułu zastosowania błędnego okresu wypowiedzenia (art. 49). Do roszczeń tych znajduje zastosowanie termin przedawnienia z art. 291 § 1” </a:t>
            </a:r>
            <a:endParaRPr lang="pl-PL" sz="2000" dirty="0" smtClean="0">
              <a:latin typeface="Arial" pitchFamily="34" charset="0"/>
              <a:cs typeface="Arial" pitchFamily="34" charset="0"/>
            </a:endParaRPr>
          </a:p>
          <a:p>
            <a:pPr algn="just">
              <a:buNone/>
            </a:pPr>
            <a:endParaRPr lang="pl-PL" sz="2000" dirty="0">
              <a:latin typeface="Arial" pitchFamily="34" charset="0"/>
              <a:cs typeface="Arial" pitchFamily="34" charset="0"/>
            </a:endParaRPr>
          </a:p>
          <a:p>
            <a:pPr algn="just">
              <a:buNone/>
            </a:pPr>
            <a:r>
              <a:rPr lang="pl-PL" sz="2000" dirty="0" smtClean="0">
                <a:latin typeface="Arial" pitchFamily="34" charset="0"/>
                <a:cs typeface="Arial" pitchFamily="34" charset="0"/>
              </a:rPr>
              <a:t>   </a:t>
            </a:r>
            <a:endParaRPr lang="pl-PL" sz="2000" dirty="0">
              <a:latin typeface="Arial" pitchFamily="34" charset="0"/>
              <a:cs typeface="Arial" pitchFamily="34" charset="0"/>
            </a:endParaRPr>
          </a:p>
        </p:txBody>
      </p:sp>
    </p:spTree>
    <p:extLst>
      <p:ext uri="{BB962C8B-B14F-4D97-AF65-F5344CB8AC3E}">
        <p14:creationId xmlns:p14="http://schemas.microsoft.com/office/powerpoint/2010/main" val="22269285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2348880"/>
            <a:ext cx="8496944" cy="1296144"/>
          </a:xfrm>
        </p:spPr>
        <p:txBody>
          <a:bodyPr>
            <a:noAutofit/>
          </a:bodyPr>
          <a:lstStyle/>
          <a:p>
            <a:pPr algn="just">
              <a:buNone/>
            </a:pPr>
            <a:r>
              <a:rPr lang="pl-PL" sz="2000" dirty="0">
                <a:solidFill>
                  <a:srgbClr val="333333"/>
                </a:solidFill>
                <a:latin typeface="Open Sans"/>
              </a:rPr>
              <a:t> </a:t>
            </a:r>
            <a:r>
              <a:rPr lang="pl-PL" sz="2000" dirty="0" smtClean="0">
                <a:solidFill>
                  <a:srgbClr val="333333"/>
                </a:solidFill>
                <a:latin typeface="Open Sans"/>
              </a:rPr>
              <a:t>  Jeśli </a:t>
            </a:r>
            <a:r>
              <a:rPr lang="pl-PL" sz="2000" dirty="0">
                <a:solidFill>
                  <a:srgbClr val="333333"/>
                </a:solidFill>
                <a:latin typeface="Open Sans"/>
              </a:rPr>
              <a:t>stroną wypowiadającą był pracodawca, pracownikowi przysługuje w tej sytuacji wynagrodzenie za pracę do czasu rozwiązania umowy</a:t>
            </a:r>
            <a:r>
              <a:rPr lang="pl-PL" sz="2000" dirty="0" smtClean="0">
                <a:solidFill>
                  <a:srgbClr val="333333"/>
                </a:solidFill>
                <a:latin typeface="Open Sans"/>
              </a:rPr>
              <a:t>.</a:t>
            </a:r>
          </a:p>
          <a:p>
            <a:pPr algn="just">
              <a:buNone/>
            </a:pPr>
            <a:endParaRPr lang="pl-PL" sz="2000" dirty="0">
              <a:solidFill>
                <a:srgbClr val="333333"/>
              </a:solidFill>
              <a:latin typeface="Open Sans"/>
            </a:endParaRPr>
          </a:p>
          <a:p>
            <a:pPr algn="just">
              <a:buNone/>
            </a:pPr>
            <a:r>
              <a:rPr lang="pl-PL" sz="2000" dirty="0" smtClean="0">
                <a:solidFill>
                  <a:srgbClr val="333333"/>
                </a:solidFill>
                <a:latin typeface="Open Sans"/>
              </a:rPr>
              <a:t>    </a:t>
            </a:r>
            <a:r>
              <a:rPr lang="pl-PL" sz="2000" dirty="0">
                <a:solidFill>
                  <a:srgbClr val="333333"/>
                </a:solidFill>
                <a:latin typeface="Open Sans"/>
              </a:rPr>
              <a:t>Jeśli stroną wypowiadającą był pracownik i po upływie wskazanego przez siebie okresu wypowiedzenia krótszego niż wymagany nie stawia się do pracy, narusza swój podstawowy obowiązek pracowniczy, co daje podstawę do rozwiązania z nim stosunku pracy bez wypowiedzenia z jego winy (</a:t>
            </a:r>
            <a:r>
              <a:rPr lang="pl-PL" sz="2000" dirty="0">
                <a:solidFill>
                  <a:srgbClr val="1B7AB8"/>
                </a:solidFill>
                <a:latin typeface="Open Sans"/>
              </a:rPr>
              <a:t>art. 52 § 1 pkt 1</a:t>
            </a:r>
            <a:r>
              <a:rPr lang="pl-PL" sz="2000" dirty="0">
                <a:solidFill>
                  <a:srgbClr val="333333"/>
                </a:solidFill>
                <a:latin typeface="Open Sans"/>
              </a:rPr>
              <a:t> </a:t>
            </a:r>
            <a:r>
              <a:rPr lang="pl-PL" sz="2000" dirty="0" err="1">
                <a:solidFill>
                  <a:srgbClr val="333333"/>
                </a:solidFill>
                <a:latin typeface="Open Sans"/>
              </a:rPr>
              <a:t>k.p</a:t>
            </a:r>
            <a:r>
              <a:rPr lang="pl-PL" sz="2000" dirty="0">
                <a:solidFill>
                  <a:srgbClr val="333333"/>
                </a:solidFill>
                <a:latin typeface="Open Sans"/>
              </a:rPr>
              <a:t>.).</a:t>
            </a:r>
            <a:endParaRPr lang="pl-PL" sz="2000" dirty="0">
              <a:latin typeface="Arial" pitchFamily="34" charset="0"/>
              <a:cs typeface="Arial" pitchFamily="34" charset="0"/>
            </a:endParaRPr>
          </a:p>
        </p:txBody>
      </p:sp>
    </p:spTree>
    <p:extLst>
      <p:ext uri="{BB962C8B-B14F-4D97-AF65-F5344CB8AC3E}">
        <p14:creationId xmlns:p14="http://schemas.microsoft.com/office/powerpoint/2010/main" val="13436203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548680"/>
            <a:ext cx="8496944" cy="5184576"/>
          </a:xfrm>
        </p:spPr>
        <p:txBody>
          <a:bodyPr>
            <a:normAutofit/>
          </a:bodyPr>
          <a:lstStyle/>
          <a:p>
            <a:pPr algn="just">
              <a:buNone/>
            </a:pPr>
            <a:r>
              <a:rPr lang="pl-PL" sz="2400" dirty="0" smtClean="0">
                <a:solidFill>
                  <a:srgbClr val="333333"/>
                </a:solidFill>
                <a:latin typeface="Arial" pitchFamily="34" charset="0"/>
                <a:cs typeface="Arial" pitchFamily="34" charset="0"/>
              </a:rPr>
              <a:t>   </a:t>
            </a:r>
          </a:p>
          <a:p>
            <a:pPr algn="just">
              <a:buNone/>
            </a:pPr>
            <a:r>
              <a:rPr lang="pl-PL" sz="2400" dirty="0">
                <a:solidFill>
                  <a:srgbClr val="333333"/>
                </a:solidFill>
                <a:latin typeface="Arial" pitchFamily="34" charset="0"/>
                <a:cs typeface="Arial" pitchFamily="34" charset="0"/>
              </a:rPr>
              <a:t>  </a:t>
            </a:r>
            <a:r>
              <a:rPr lang="pl-PL" sz="2400" dirty="0" smtClean="0">
                <a:solidFill>
                  <a:srgbClr val="333333"/>
                </a:solidFill>
                <a:latin typeface="Arial" pitchFamily="34" charset="0"/>
                <a:cs typeface="Arial" pitchFamily="34" charset="0"/>
              </a:rPr>
              <a:t> </a:t>
            </a:r>
            <a:r>
              <a:rPr lang="pl-PL" sz="2400" dirty="0" smtClean="0">
                <a:solidFill>
                  <a:srgbClr val="FF0000"/>
                </a:solidFill>
                <a:latin typeface="Arial" pitchFamily="34" charset="0"/>
                <a:cs typeface="Arial" pitchFamily="34" charset="0"/>
              </a:rPr>
              <a:t>ROSZCZENIA:</a:t>
            </a:r>
          </a:p>
          <a:p>
            <a:pPr marL="566928" indent="-457200" algn="just">
              <a:buAutoNum type="arabicParenR"/>
            </a:pPr>
            <a:r>
              <a:rPr lang="pl-PL" sz="2400" b="1" dirty="0" smtClean="0">
                <a:solidFill>
                  <a:srgbClr val="333333"/>
                </a:solidFill>
                <a:latin typeface="Arial" pitchFamily="34" charset="0"/>
                <a:cs typeface="Arial" pitchFamily="34" charset="0"/>
              </a:rPr>
              <a:t>RESTYTUCYJNE</a:t>
            </a:r>
            <a:r>
              <a:rPr lang="pl-PL" sz="2400" dirty="0" smtClean="0">
                <a:solidFill>
                  <a:srgbClr val="333333"/>
                </a:solidFill>
                <a:latin typeface="Arial" pitchFamily="34" charset="0"/>
                <a:cs typeface="Arial" pitchFamily="34" charset="0"/>
              </a:rPr>
              <a:t> </a:t>
            </a:r>
          </a:p>
          <a:p>
            <a:pPr marL="109728" indent="0" algn="just">
              <a:buNone/>
            </a:pPr>
            <a:r>
              <a:rPr lang="pl-PL" sz="2400" dirty="0" smtClean="0">
                <a:solidFill>
                  <a:srgbClr val="333333"/>
                </a:solidFill>
                <a:latin typeface="Arial" pitchFamily="34" charset="0"/>
                <a:cs typeface="Arial" pitchFamily="34" charset="0"/>
              </a:rPr>
              <a:t>(STWIERDZENIE BEZSKUTECZNOŚCI/PRZYWRÓCENIE DO PRACY)</a:t>
            </a:r>
          </a:p>
          <a:p>
            <a:pPr marL="566928" indent="-457200" algn="just">
              <a:buAutoNum type="arabicParenR"/>
            </a:pPr>
            <a:r>
              <a:rPr lang="pl-PL" sz="2400" b="1" dirty="0" smtClean="0">
                <a:solidFill>
                  <a:srgbClr val="333333"/>
                </a:solidFill>
                <a:latin typeface="Arial" pitchFamily="34" charset="0"/>
                <a:cs typeface="Arial" pitchFamily="34" charset="0"/>
              </a:rPr>
              <a:t>WYNAGRODZENIE ZA OKRES POZOSTAWANIA BEZ PRACY</a:t>
            </a:r>
          </a:p>
          <a:p>
            <a:pPr marL="566928" indent="-457200" algn="just">
              <a:buAutoNum type="arabicParenR"/>
            </a:pPr>
            <a:r>
              <a:rPr lang="pl-PL" sz="2400" b="1" dirty="0" smtClean="0">
                <a:solidFill>
                  <a:srgbClr val="333333"/>
                </a:solidFill>
                <a:latin typeface="Arial" pitchFamily="34" charset="0"/>
                <a:cs typeface="Arial" pitchFamily="34" charset="0"/>
              </a:rPr>
              <a:t>ODSZKODOWANIA</a:t>
            </a:r>
          </a:p>
          <a:p>
            <a:pPr marL="566928" indent="-457200" algn="just">
              <a:buAutoNum type="arabicParenR"/>
            </a:pPr>
            <a:r>
              <a:rPr lang="pl-PL" sz="2400" b="1" dirty="0" smtClean="0">
                <a:solidFill>
                  <a:srgbClr val="333333"/>
                </a:solidFill>
                <a:latin typeface="Arial" pitchFamily="34" charset="0"/>
                <a:cs typeface="Arial" pitchFamily="34" charset="0"/>
              </a:rPr>
              <a:t>ROZW. UMOWY Z U PŁYWEM WYMAGANEGO OKRESU+WYNAGRODZENIE DO KOŃCA OKRESU WYPOWIEDZENIA </a:t>
            </a:r>
            <a:r>
              <a:rPr lang="pl-PL" sz="2400" dirty="0" smtClean="0">
                <a:solidFill>
                  <a:srgbClr val="333333"/>
                </a:solidFill>
                <a:latin typeface="Arial" pitchFamily="34" charset="0"/>
                <a:cs typeface="Arial" pitchFamily="34" charset="0"/>
              </a:rPr>
              <a:t>(DOT. ART. 49 K.P.) – </a:t>
            </a:r>
            <a:r>
              <a:rPr lang="pl-PL" sz="2400" i="1" dirty="0" smtClean="0">
                <a:solidFill>
                  <a:srgbClr val="333333"/>
                </a:solidFill>
                <a:latin typeface="Arial" pitchFamily="34" charset="0"/>
                <a:cs typeface="Arial" pitchFamily="34" charset="0"/>
              </a:rPr>
              <a:t>INNY TERMIN DOCHODZENIA ROSZCZEŃ!!!</a:t>
            </a:r>
            <a:endParaRPr lang="pl-PL" sz="2400" i="1" dirty="0">
              <a:latin typeface="Arial" pitchFamily="34" charset="0"/>
              <a:cs typeface="Arial" pitchFamily="34" charset="0"/>
            </a:endParaRPr>
          </a:p>
        </p:txBody>
      </p:sp>
    </p:spTree>
    <p:extLst>
      <p:ext uri="{BB962C8B-B14F-4D97-AF65-F5344CB8AC3E}">
        <p14:creationId xmlns:p14="http://schemas.microsoft.com/office/powerpoint/2010/main" val="39202063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ymbol zastępczy zawartości 1"/>
          <p:cNvGraphicFramePr>
            <a:graphicFrameLocks noGrp="1"/>
          </p:cNvGraphicFramePr>
          <p:nvPr>
            <p:ph idx="1"/>
            <p:extLst>
              <p:ext uri="{D42A27DB-BD31-4B8C-83A1-F6EECF244321}">
                <p14:modId xmlns:p14="http://schemas.microsoft.com/office/powerpoint/2010/main" val="2907970294"/>
              </p:ext>
            </p:extLst>
          </p:nvPr>
        </p:nvGraphicFramePr>
        <p:xfrm>
          <a:off x="468313" y="981075"/>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25997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1268760"/>
            <a:ext cx="8496944" cy="1296144"/>
          </a:xfrm>
        </p:spPr>
        <p:txBody>
          <a:bodyPr>
            <a:noAutofit/>
          </a:bodyPr>
          <a:lstStyle/>
          <a:p>
            <a:r>
              <a:rPr lang="pl-PL" sz="2000" b="1" dirty="0" smtClean="0">
                <a:solidFill>
                  <a:srgbClr val="333333"/>
                </a:solidFill>
                <a:latin typeface="Open Sans"/>
              </a:rPr>
              <a:t>Art</a:t>
            </a:r>
            <a:r>
              <a:rPr lang="pl-PL" sz="2000" b="1" dirty="0">
                <a:solidFill>
                  <a:srgbClr val="333333"/>
                </a:solidFill>
                <a:latin typeface="Open Sans"/>
              </a:rPr>
              <a:t>.  50.  [Odszkodowanie w związku z wypowiedzeniem umowy terminowej</a:t>
            </a:r>
            <a:r>
              <a:rPr lang="pl-PL" sz="2000" b="1" dirty="0" smtClean="0">
                <a:solidFill>
                  <a:srgbClr val="333333"/>
                </a:solidFill>
                <a:latin typeface="Open Sans"/>
              </a:rPr>
              <a:t>]</a:t>
            </a:r>
          </a:p>
          <a:p>
            <a:endParaRPr lang="pl-PL" sz="2000" b="1" dirty="0">
              <a:solidFill>
                <a:srgbClr val="333333"/>
              </a:solidFill>
              <a:latin typeface="Open Sans"/>
            </a:endParaRPr>
          </a:p>
          <a:p>
            <a:r>
              <a:rPr lang="pl-PL" sz="2000" b="1" dirty="0" smtClean="0">
                <a:solidFill>
                  <a:srgbClr val="333333"/>
                </a:solidFill>
                <a:latin typeface="Open Sans"/>
              </a:rPr>
              <a:t>§</a:t>
            </a:r>
            <a:r>
              <a:rPr lang="pl-PL" sz="2000" b="1" dirty="0">
                <a:solidFill>
                  <a:srgbClr val="333333"/>
                </a:solidFill>
                <a:latin typeface="Open Sans"/>
              </a:rPr>
              <a:t>  1. </a:t>
            </a:r>
            <a:r>
              <a:rPr lang="pl-PL" sz="2000" dirty="0">
                <a:solidFill>
                  <a:srgbClr val="333333"/>
                </a:solidFill>
                <a:latin typeface="Open Sans"/>
              </a:rPr>
              <a:t>Jeżeli wypowiedzenie umowy o pracę zawartej </a:t>
            </a:r>
            <a:r>
              <a:rPr lang="pl-PL" sz="2000" dirty="0">
                <a:solidFill>
                  <a:srgbClr val="FF0000"/>
                </a:solidFill>
                <a:latin typeface="Open Sans"/>
              </a:rPr>
              <a:t>na okres próbny </a:t>
            </a:r>
            <a:r>
              <a:rPr lang="pl-PL" sz="2000" dirty="0">
                <a:solidFill>
                  <a:srgbClr val="333333"/>
                </a:solidFill>
                <a:latin typeface="Open Sans"/>
              </a:rPr>
              <a:t>nastąpiło z naruszeniem przepisów o wypowiadaniu tych umów, pracownikowi przysługuje </a:t>
            </a:r>
            <a:r>
              <a:rPr lang="pl-PL" sz="2000" dirty="0">
                <a:solidFill>
                  <a:srgbClr val="FF0000"/>
                </a:solidFill>
                <a:latin typeface="Open Sans"/>
              </a:rPr>
              <a:t>wyłącznie odszkodowanie</a:t>
            </a:r>
            <a:r>
              <a:rPr lang="pl-PL" sz="2000" dirty="0">
                <a:solidFill>
                  <a:srgbClr val="333333"/>
                </a:solidFill>
                <a:latin typeface="Open Sans"/>
              </a:rPr>
              <a:t>. Odszkodowanie przysługuje w wysokości wynagrodzenia za czas, do upływu którego umowa miała trwać.</a:t>
            </a:r>
          </a:p>
          <a:p>
            <a:pPr algn="just">
              <a:buNone/>
            </a:pPr>
            <a:endParaRPr lang="pl-PL" sz="2000" dirty="0">
              <a:latin typeface="Arial" pitchFamily="34" charset="0"/>
              <a:cs typeface="Arial" pitchFamily="34" charset="0"/>
            </a:endParaRPr>
          </a:p>
        </p:txBody>
      </p:sp>
    </p:spTree>
    <p:extLst>
      <p:ext uri="{BB962C8B-B14F-4D97-AF65-F5344CB8AC3E}">
        <p14:creationId xmlns:p14="http://schemas.microsoft.com/office/powerpoint/2010/main" val="22185512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620688"/>
            <a:ext cx="8496944" cy="1296144"/>
          </a:xfrm>
        </p:spPr>
        <p:txBody>
          <a:bodyPr>
            <a:noAutofit/>
          </a:bodyPr>
          <a:lstStyle/>
          <a:p>
            <a:r>
              <a:rPr lang="pl-PL" sz="2000" b="1" dirty="0" smtClean="0">
                <a:solidFill>
                  <a:srgbClr val="333333"/>
                </a:solidFill>
                <a:latin typeface="Open Sans"/>
              </a:rPr>
              <a:t>Art</a:t>
            </a:r>
            <a:r>
              <a:rPr lang="pl-PL" sz="2000" b="1" dirty="0">
                <a:solidFill>
                  <a:srgbClr val="333333"/>
                </a:solidFill>
                <a:latin typeface="Open Sans"/>
              </a:rPr>
              <a:t>.  50.  [Odszkodowanie w związku z wypowiedzeniem umowy terminowej</a:t>
            </a:r>
            <a:r>
              <a:rPr lang="pl-PL" sz="2000" b="1" dirty="0" smtClean="0">
                <a:solidFill>
                  <a:srgbClr val="333333"/>
                </a:solidFill>
                <a:latin typeface="Open Sans"/>
              </a:rPr>
              <a:t>]</a:t>
            </a:r>
          </a:p>
          <a:p>
            <a:endParaRPr lang="pl-PL" sz="2000" b="1" dirty="0">
              <a:solidFill>
                <a:srgbClr val="333333"/>
              </a:solidFill>
              <a:latin typeface="Open Sans"/>
            </a:endParaRPr>
          </a:p>
          <a:p>
            <a:r>
              <a:rPr lang="pl-PL" sz="2000" b="1" dirty="0">
                <a:solidFill>
                  <a:srgbClr val="333333"/>
                </a:solidFill>
                <a:latin typeface="Open Sans"/>
              </a:rPr>
              <a:t/>
            </a:r>
            <a:br>
              <a:rPr lang="pl-PL" sz="2000" b="1" dirty="0">
                <a:solidFill>
                  <a:srgbClr val="333333"/>
                </a:solidFill>
                <a:latin typeface="Open Sans"/>
              </a:rPr>
            </a:br>
            <a:r>
              <a:rPr lang="pl-PL" sz="2000" b="1" dirty="0">
                <a:solidFill>
                  <a:srgbClr val="333333"/>
                </a:solidFill>
                <a:latin typeface="Open Sans"/>
              </a:rPr>
              <a:t>§  3.  </a:t>
            </a:r>
            <a:r>
              <a:rPr lang="pl-PL" sz="2000" b="1" baseline="30000" dirty="0">
                <a:solidFill>
                  <a:srgbClr val="1B7AB8"/>
                </a:solidFill>
                <a:latin typeface="Open Sans"/>
              </a:rPr>
              <a:t>6</a:t>
            </a:r>
            <a:r>
              <a:rPr lang="pl-PL" sz="2000" dirty="0">
                <a:solidFill>
                  <a:srgbClr val="333333"/>
                </a:solidFill>
                <a:latin typeface="Open Sans"/>
              </a:rPr>
              <a:t> Jeżeli wypowiedzenie umowy o pracę zawartej na czas określony nastąpiło z naruszeniem przepisów o wypowiadaniu takiej umowy, </a:t>
            </a:r>
            <a:r>
              <a:rPr lang="pl-PL" sz="2000" dirty="0">
                <a:solidFill>
                  <a:srgbClr val="FF0000"/>
                </a:solidFill>
                <a:latin typeface="Open Sans"/>
              </a:rPr>
              <a:t>pracownikowi przysługuje wyłącznie odszkodowanie</a:t>
            </a:r>
            <a:r>
              <a:rPr lang="pl-PL" sz="2000" dirty="0">
                <a:solidFill>
                  <a:srgbClr val="333333"/>
                </a:solidFill>
                <a:latin typeface="Open Sans"/>
              </a:rPr>
              <a:t>.</a:t>
            </a:r>
            <a:endParaRPr lang="pl-PL" sz="2000" dirty="0">
              <a:latin typeface="Arial" pitchFamily="34" charset="0"/>
              <a:cs typeface="Arial" pitchFamily="34" charset="0"/>
            </a:endParaRPr>
          </a:p>
        </p:txBody>
      </p:sp>
    </p:spTree>
    <p:extLst>
      <p:ext uri="{BB962C8B-B14F-4D97-AF65-F5344CB8AC3E}">
        <p14:creationId xmlns:p14="http://schemas.microsoft.com/office/powerpoint/2010/main" val="32121886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1340768"/>
            <a:ext cx="8496944" cy="1296144"/>
          </a:xfrm>
        </p:spPr>
        <p:txBody>
          <a:bodyPr>
            <a:noAutofit/>
          </a:bodyPr>
          <a:lstStyle/>
          <a:p>
            <a:pPr marL="109728" indent="0">
              <a:buNone/>
            </a:pPr>
            <a:r>
              <a:rPr lang="pl-PL" sz="2000" dirty="0">
                <a:solidFill>
                  <a:srgbClr val="333333"/>
                </a:solidFill>
                <a:latin typeface="Open Sans"/>
              </a:rPr>
              <a:t>Trybunał Konstytucyjny wyrokiem z dnia 11 grudnia 2018 r. sygn. akt P 133/15, </a:t>
            </a:r>
            <a:r>
              <a:rPr lang="pl-PL" sz="2000" dirty="0">
                <a:solidFill>
                  <a:srgbClr val="FF0000"/>
                </a:solidFill>
                <a:latin typeface="Open Sans"/>
              </a:rPr>
              <a:t>uznał art. 50 § 3</a:t>
            </a:r>
            <a:r>
              <a:rPr lang="pl-PL" sz="2000" dirty="0">
                <a:solidFill>
                  <a:srgbClr val="333333"/>
                </a:solidFill>
                <a:latin typeface="Open Sans"/>
              </a:rPr>
              <a:t> ustawy z dnia 26 czerwca 1974 r. - Kodeks pracy (Dz. U. z 2018 r. poz. 917, ze zm.) w zakresie, w jakim nie przyznaje pracownikowi objętemu ochroną przedemerytalną wynikającą z art. 39 tej ustawy, któremu umowę o pracę zawartą na czas określony wypowiedziano z naruszeniem przepisów o wypowiadaniu takiej umowy, prawa żądania orzeczenia przez sąd bezskuteczności wypowiedzenia tej umowy, a w razie jej rozwiązania - przywrócenia do pracy na poprzednich warunkach, za </a:t>
            </a:r>
            <a:r>
              <a:rPr lang="pl-PL" sz="2000" dirty="0">
                <a:solidFill>
                  <a:srgbClr val="FF0000"/>
                </a:solidFill>
                <a:latin typeface="Open Sans"/>
              </a:rPr>
              <a:t>niezgodny z art. 32 ust. 1 Konstytucji RP</a:t>
            </a:r>
            <a:r>
              <a:rPr lang="pl-PL" sz="2000" dirty="0" smtClean="0">
                <a:solidFill>
                  <a:srgbClr val="FF0000"/>
                </a:solidFill>
                <a:latin typeface="Open Sans"/>
              </a:rPr>
              <a:t>.</a:t>
            </a:r>
          </a:p>
          <a:p>
            <a:pPr marL="109728" indent="0">
              <a:buNone/>
            </a:pPr>
            <a:endParaRPr lang="pl-PL" sz="2000" dirty="0">
              <a:solidFill>
                <a:srgbClr val="FF0000"/>
              </a:solidFill>
              <a:latin typeface="Open Sans"/>
              <a:cs typeface="Arial" pitchFamily="34" charset="0"/>
            </a:endParaRPr>
          </a:p>
          <a:p>
            <a:pPr marL="109728" indent="0">
              <a:buNone/>
            </a:pPr>
            <a:r>
              <a:rPr lang="pl-PL" sz="2000" dirty="0" smtClean="0">
                <a:solidFill>
                  <a:srgbClr val="FF0000"/>
                </a:solidFill>
                <a:latin typeface="Open Sans"/>
                <a:cs typeface="Arial" pitchFamily="34" charset="0"/>
              </a:rPr>
              <a:t>- NOWELIZACJA</a:t>
            </a:r>
            <a:endParaRPr lang="pl-PL" sz="20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5341863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9512" y="1340768"/>
            <a:ext cx="8496944" cy="1296144"/>
          </a:xfrm>
        </p:spPr>
        <p:txBody>
          <a:bodyPr>
            <a:noAutofit/>
          </a:bodyPr>
          <a:lstStyle/>
          <a:p>
            <a:r>
              <a:rPr lang="pl-PL" sz="2000" b="1" dirty="0">
                <a:solidFill>
                  <a:srgbClr val="333333"/>
                </a:solidFill>
                <a:latin typeface="Open Sans"/>
              </a:rPr>
              <a:t>§  4. </a:t>
            </a:r>
            <a:r>
              <a:rPr lang="pl-PL" sz="2000" dirty="0">
                <a:solidFill>
                  <a:srgbClr val="333333"/>
                </a:solidFill>
                <a:latin typeface="Open Sans"/>
              </a:rPr>
              <a:t>Odszkodowanie, o którym mowa w § 3, przysługuje w wysokości wynagrodzenia za czas, </a:t>
            </a:r>
            <a:r>
              <a:rPr lang="pl-PL" sz="2000" dirty="0">
                <a:solidFill>
                  <a:srgbClr val="FF0000"/>
                </a:solidFill>
                <a:latin typeface="Open Sans"/>
              </a:rPr>
              <a:t>do upływu którego umowa miała trwać, nie więcej jednak niż za 3 miesiące</a:t>
            </a:r>
            <a:r>
              <a:rPr lang="pl-PL" sz="2000" dirty="0">
                <a:solidFill>
                  <a:srgbClr val="333333"/>
                </a:solidFill>
                <a:latin typeface="Open Sans"/>
              </a:rPr>
              <a:t>.</a:t>
            </a:r>
          </a:p>
          <a:p>
            <a:r>
              <a:rPr lang="pl-PL" sz="2000" b="1" dirty="0">
                <a:solidFill>
                  <a:srgbClr val="333333"/>
                </a:solidFill>
                <a:latin typeface="Open Sans"/>
              </a:rPr>
              <a:t>§  5.  </a:t>
            </a:r>
            <a:r>
              <a:rPr lang="pl-PL" sz="2000" b="1" baseline="30000" dirty="0">
                <a:solidFill>
                  <a:srgbClr val="1B7AB8"/>
                </a:solidFill>
                <a:latin typeface="Open Sans"/>
              </a:rPr>
              <a:t>7</a:t>
            </a:r>
            <a:r>
              <a:rPr lang="pl-PL" sz="2000" dirty="0">
                <a:solidFill>
                  <a:srgbClr val="333333"/>
                </a:solidFill>
                <a:latin typeface="Open Sans"/>
              </a:rPr>
              <a:t> Przepisu § 3 nie stosuje się w razie wypowiedzenia umowy o pracę pracownikowi, o którym mowa w art. 39, pracownicy w okresie ciąży lub urlopu macierzyńskiego, pracownikowi - ojcu wychowującemu dziecko lub pracownikowi - innemu członkowi najbliższej rodziny, o którym mowa w art. 175</a:t>
            </a:r>
            <a:r>
              <a:rPr lang="pl-PL" sz="2000" baseline="30000" dirty="0">
                <a:solidFill>
                  <a:srgbClr val="333333"/>
                </a:solidFill>
                <a:latin typeface="Open Sans"/>
              </a:rPr>
              <a:t>1</a:t>
            </a:r>
            <a:r>
              <a:rPr lang="pl-PL" sz="2000" dirty="0">
                <a:solidFill>
                  <a:srgbClr val="333333"/>
                </a:solidFill>
                <a:latin typeface="Open Sans"/>
              </a:rPr>
              <a:t> pkt 3, w okresie korzystania z urlopu macierzyńskiego, a także pracownikowi w okresie korzystania z ochrony stosunku pracy na podstawie przepisów </a:t>
            </a:r>
            <a:r>
              <a:rPr lang="pl-PL" sz="2000" dirty="0">
                <a:solidFill>
                  <a:srgbClr val="1B7AB8"/>
                </a:solidFill>
                <a:latin typeface="Open Sans"/>
              </a:rPr>
              <a:t>ustawy</a:t>
            </a:r>
            <a:r>
              <a:rPr lang="pl-PL" sz="2000" dirty="0">
                <a:solidFill>
                  <a:srgbClr val="333333"/>
                </a:solidFill>
                <a:latin typeface="Open Sans"/>
              </a:rPr>
              <a:t> o związkach zawodowych. W tych przypadkach stosuje się odpowiednio przepisy art. 45.</a:t>
            </a:r>
          </a:p>
          <a:p>
            <a:pPr marL="109728" indent="0">
              <a:buNone/>
            </a:pPr>
            <a:endParaRPr lang="pl-PL" sz="20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11334265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1520" y="836712"/>
            <a:ext cx="8496944" cy="1296144"/>
          </a:xfrm>
        </p:spPr>
        <p:txBody>
          <a:bodyPr>
            <a:noAutofit/>
          </a:bodyPr>
          <a:lstStyle/>
          <a:p>
            <a:r>
              <a:rPr lang="pl-PL" sz="2000" b="1" dirty="0">
                <a:solidFill>
                  <a:srgbClr val="333333"/>
                </a:solidFill>
                <a:latin typeface="Open Sans"/>
              </a:rPr>
              <a:t>Art.  51.  [Zaliczenie okresu pozostawania bez pracy do stażu pracy</a:t>
            </a:r>
            <a:r>
              <a:rPr lang="pl-PL" sz="2000" b="1" dirty="0" smtClean="0">
                <a:solidFill>
                  <a:srgbClr val="333333"/>
                </a:solidFill>
                <a:latin typeface="Open Sans"/>
              </a:rPr>
              <a:t>]</a:t>
            </a:r>
          </a:p>
          <a:p>
            <a:endParaRPr lang="pl-PL" sz="2000" b="1" dirty="0">
              <a:solidFill>
                <a:srgbClr val="333333"/>
              </a:solidFill>
              <a:latin typeface="Open Sans"/>
            </a:endParaRPr>
          </a:p>
          <a:p>
            <a:r>
              <a:rPr lang="pl-PL" sz="2000" b="1" dirty="0" smtClean="0">
                <a:solidFill>
                  <a:srgbClr val="333333"/>
                </a:solidFill>
                <a:latin typeface="Open Sans"/>
              </a:rPr>
              <a:t>§</a:t>
            </a:r>
            <a:r>
              <a:rPr lang="pl-PL" sz="2000" b="1" dirty="0">
                <a:solidFill>
                  <a:srgbClr val="333333"/>
                </a:solidFill>
                <a:latin typeface="Open Sans"/>
              </a:rPr>
              <a:t>  1. </a:t>
            </a:r>
            <a:r>
              <a:rPr lang="pl-PL" sz="2000" dirty="0">
                <a:solidFill>
                  <a:srgbClr val="333333"/>
                </a:solidFill>
                <a:latin typeface="Open Sans"/>
              </a:rPr>
              <a:t>Pracownikowi, który podjął pracę w wyniku przywrócenia do pracy, wlicza się do okresu zatrudnienia okres pozostawania bez pracy, za który przyznano wynagrodzenie. Okresu pozostawania bez pracy, za który nie przyznano wynagrodzenia, nie uważa się za przerwę w zatrudnieniu, pociągającą za sobą utratę uprawnień uzależnionych od nieprzerwanego zatrudnienia.</a:t>
            </a:r>
          </a:p>
          <a:p>
            <a:r>
              <a:rPr lang="pl-PL" sz="2000" b="1" dirty="0">
                <a:solidFill>
                  <a:srgbClr val="333333"/>
                </a:solidFill>
                <a:latin typeface="Open Sans"/>
              </a:rPr>
              <a:t>§  2. </a:t>
            </a:r>
            <a:r>
              <a:rPr lang="pl-PL" sz="2000" dirty="0">
                <a:solidFill>
                  <a:srgbClr val="333333"/>
                </a:solidFill>
                <a:latin typeface="Open Sans"/>
              </a:rPr>
              <a:t>Pracownikowi, któremu przyznano odszkodowanie, wlicza się do okresu zatrudnienia okres pozostawania bez pracy, odpowiadający okresowi, za który przyznano odszkodowanie.</a:t>
            </a:r>
          </a:p>
          <a:p>
            <a:pPr marL="109728" indent="0">
              <a:buNone/>
            </a:pPr>
            <a:endParaRPr lang="pl-PL" sz="20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31428404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2564904"/>
            <a:ext cx="7467600" cy="1756792"/>
          </a:xfrm>
        </p:spPr>
        <p:txBody>
          <a:bodyPr/>
          <a:lstStyle/>
          <a:p>
            <a:pPr>
              <a:buNone/>
            </a:pPr>
            <a:endParaRPr lang="pl-PL" dirty="0" smtClean="0"/>
          </a:p>
          <a:p>
            <a:pPr>
              <a:buNone/>
            </a:pPr>
            <a:endParaRPr lang="pl-PL" dirty="0"/>
          </a:p>
        </p:txBody>
      </p:sp>
      <p:sp>
        <p:nvSpPr>
          <p:cNvPr id="4" name="Tytuł 3"/>
          <p:cNvSpPr>
            <a:spLocks noGrp="1"/>
          </p:cNvSpPr>
          <p:nvPr>
            <p:ph type="title"/>
          </p:nvPr>
        </p:nvSpPr>
        <p:spPr>
          <a:xfrm>
            <a:off x="395536" y="2204864"/>
            <a:ext cx="8229600" cy="1143000"/>
          </a:xfrm>
        </p:spPr>
        <p:txBody>
          <a:bodyPr>
            <a:normAutofit fontScale="90000"/>
          </a:bodyPr>
          <a:lstStyle/>
          <a:p>
            <a:pPr algn="ctr"/>
            <a:r>
              <a:rPr lang="pl-PL" sz="3100" dirty="0">
                <a:solidFill>
                  <a:srgbClr val="333333"/>
                </a:solidFill>
                <a:effectLst/>
                <a:latin typeface="Open Sans"/>
              </a:rPr>
              <a:t>Oddział  </a:t>
            </a:r>
            <a:r>
              <a:rPr lang="pl-PL" sz="3100" dirty="0" smtClean="0">
                <a:solidFill>
                  <a:srgbClr val="333333"/>
                </a:solidFill>
                <a:effectLst/>
                <a:latin typeface="Open Sans"/>
              </a:rPr>
              <a:t>6</a:t>
            </a:r>
            <a:br>
              <a:rPr lang="pl-PL" sz="3100" dirty="0" smtClean="0">
                <a:solidFill>
                  <a:srgbClr val="333333"/>
                </a:solidFill>
                <a:effectLst/>
                <a:latin typeface="Open Sans"/>
              </a:rPr>
            </a:br>
            <a:r>
              <a:rPr lang="pl-PL" sz="3100" dirty="0" smtClean="0">
                <a:solidFill>
                  <a:srgbClr val="333333"/>
                </a:solidFill>
                <a:effectLst/>
                <a:latin typeface="Open Sans"/>
              </a:rPr>
              <a:t>Uprawnienia </a:t>
            </a:r>
            <a:r>
              <a:rPr lang="pl-PL" sz="3100" dirty="0">
                <a:solidFill>
                  <a:srgbClr val="333333"/>
                </a:solidFill>
                <a:effectLst/>
                <a:latin typeface="Open Sans"/>
              </a:rPr>
              <a:t>pracownika w razie </a:t>
            </a:r>
            <a:r>
              <a:rPr lang="pl-PL" sz="3100" dirty="0">
                <a:solidFill>
                  <a:srgbClr val="FF0000"/>
                </a:solidFill>
                <a:effectLst/>
                <a:latin typeface="Open Sans"/>
              </a:rPr>
              <a:t>niezgodnego z prawem</a:t>
            </a:r>
            <a:r>
              <a:rPr lang="pl-PL" sz="3100" dirty="0">
                <a:solidFill>
                  <a:srgbClr val="333333"/>
                </a:solidFill>
                <a:effectLst/>
                <a:latin typeface="Open Sans"/>
              </a:rPr>
              <a:t> rozwiązania przez pracodawcę umowy o pracę bez </a:t>
            </a:r>
            <a:r>
              <a:rPr lang="pl-PL" sz="3100" dirty="0" smtClean="0">
                <a:solidFill>
                  <a:srgbClr val="333333"/>
                </a:solidFill>
                <a:effectLst/>
                <a:latin typeface="Open Sans"/>
              </a:rPr>
              <a:t>wypowiedzenia</a:t>
            </a:r>
            <a:br>
              <a:rPr lang="pl-PL" sz="3100" dirty="0" smtClean="0">
                <a:solidFill>
                  <a:srgbClr val="333333"/>
                </a:solidFill>
                <a:effectLst/>
                <a:latin typeface="Open Sans"/>
              </a:rPr>
            </a:br>
            <a:r>
              <a:rPr lang="pl-PL" sz="3100" dirty="0" smtClean="0">
                <a:solidFill>
                  <a:srgbClr val="333333"/>
                </a:solidFill>
                <a:effectLst/>
                <a:latin typeface="Open Sans"/>
              </a:rPr>
              <a:t>(art. 56 – 61)</a:t>
            </a:r>
            <a:r>
              <a:rPr lang="pl-PL" dirty="0">
                <a:solidFill>
                  <a:srgbClr val="333333"/>
                </a:solidFill>
                <a:effectLst/>
                <a:latin typeface="Open Sans"/>
              </a:rPr>
              <a:t/>
            </a:r>
            <a:br>
              <a:rPr lang="pl-PL" dirty="0">
                <a:solidFill>
                  <a:srgbClr val="333333"/>
                </a:solidFill>
                <a:effectLst/>
                <a:latin typeface="Open Sans"/>
              </a:rPr>
            </a:br>
            <a:endParaRPr lang="pl-PL" dirty="0"/>
          </a:p>
        </p:txBody>
      </p:sp>
    </p:spTree>
    <p:extLst>
      <p:ext uri="{BB962C8B-B14F-4D97-AF65-F5344CB8AC3E}">
        <p14:creationId xmlns:p14="http://schemas.microsoft.com/office/powerpoint/2010/main" val="747128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2157865874"/>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ytuł 2"/>
          <p:cNvSpPr>
            <a:spLocks noGrp="1"/>
          </p:cNvSpPr>
          <p:nvPr>
            <p:ph type="title"/>
          </p:nvPr>
        </p:nvSpPr>
        <p:spPr/>
        <p:txBody>
          <a:bodyPr/>
          <a:lstStyle/>
          <a:p>
            <a:endParaRPr lang="pl-PL"/>
          </a:p>
        </p:txBody>
      </p:sp>
    </p:spTree>
    <p:extLst>
      <p:ext uri="{BB962C8B-B14F-4D97-AF65-F5344CB8AC3E}">
        <p14:creationId xmlns:p14="http://schemas.microsoft.com/office/powerpoint/2010/main" val="36101476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ymbol zastępczy zawartości 1"/>
          <p:cNvGraphicFramePr>
            <a:graphicFrameLocks noGrp="1"/>
          </p:cNvGraphicFramePr>
          <p:nvPr>
            <p:ph idx="1"/>
            <p:extLst>
              <p:ext uri="{D42A27DB-BD31-4B8C-83A1-F6EECF244321}">
                <p14:modId xmlns:p14="http://schemas.microsoft.com/office/powerpoint/2010/main" val="4116709529"/>
              </p:ext>
            </p:extLst>
          </p:nvPr>
        </p:nvGraphicFramePr>
        <p:xfrm>
          <a:off x="468313" y="981075"/>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03154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2132856"/>
            <a:ext cx="8229600" cy="4525963"/>
          </a:xfrm>
        </p:spPr>
        <p:txBody>
          <a:bodyPr>
            <a:normAutofit fontScale="92500"/>
          </a:bodyPr>
          <a:lstStyle/>
          <a:p>
            <a:r>
              <a:rPr lang="pl-PL" dirty="0" smtClean="0"/>
              <a:t>bez zaistnienia przewidzianej prawem przyczyny,</a:t>
            </a:r>
          </a:p>
          <a:p>
            <a:r>
              <a:rPr lang="pl-PL" dirty="0" smtClean="0"/>
              <a:t>bez zasięgnięcia </a:t>
            </a:r>
            <a:r>
              <a:rPr lang="pl-PL" b="1" dirty="0" smtClean="0"/>
              <a:t>opinii/zgody</a:t>
            </a:r>
            <a:r>
              <a:rPr lang="pl-PL" dirty="0" smtClean="0"/>
              <a:t> związku zawodowego w przypadku pracowników szczególnie chronionych (np. kobiety w ciąży czy społeczni inspektorzy pracy),</a:t>
            </a:r>
          </a:p>
          <a:p>
            <a:r>
              <a:rPr lang="pl-PL" dirty="0" smtClean="0"/>
              <a:t>z przekroczeniem </a:t>
            </a:r>
            <a:r>
              <a:rPr lang="pl-PL" b="1" dirty="0" smtClean="0"/>
              <a:t>miesięcznego</a:t>
            </a:r>
            <a:r>
              <a:rPr lang="pl-PL" dirty="0" smtClean="0"/>
              <a:t> </a:t>
            </a:r>
            <a:r>
              <a:rPr lang="pl-PL" b="1" dirty="0" smtClean="0"/>
              <a:t>terminu</a:t>
            </a:r>
            <a:r>
              <a:rPr lang="pl-PL" dirty="0" smtClean="0"/>
              <a:t>, przewidzianego na dokonanie tej czynność,</a:t>
            </a:r>
          </a:p>
          <a:p>
            <a:r>
              <a:rPr lang="pl-PL" dirty="0" smtClean="0"/>
              <a:t>bez dopełnienia wymagań dotyczących </a:t>
            </a:r>
            <a:r>
              <a:rPr lang="pl-PL" b="1" dirty="0" smtClean="0"/>
              <a:t>formy</a:t>
            </a:r>
            <a:r>
              <a:rPr lang="pl-PL" dirty="0" smtClean="0"/>
              <a:t> oraz</a:t>
            </a:r>
            <a:r>
              <a:rPr lang="pl-PL" b="1" dirty="0" smtClean="0"/>
              <a:t> treści </a:t>
            </a:r>
            <a:r>
              <a:rPr lang="pl-PL" dirty="0" smtClean="0"/>
              <a:t>oświadczenia woli pracodawcy o rozwiązaniu umowy o pracę bez wypowiedzenia</a:t>
            </a:r>
          </a:p>
          <a:p>
            <a:pPr>
              <a:buNone/>
            </a:pPr>
            <a:endParaRPr lang="pl-PL" dirty="0"/>
          </a:p>
        </p:txBody>
      </p:sp>
      <p:sp>
        <p:nvSpPr>
          <p:cNvPr id="2" name="Tytuł 1"/>
          <p:cNvSpPr>
            <a:spLocks noGrp="1"/>
          </p:cNvSpPr>
          <p:nvPr>
            <p:ph type="title"/>
          </p:nvPr>
        </p:nvSpPr>
        <p:spPr>
          <a:xfrm>
            <a:off x="683568" y="1052736"/>
            <a:ext cx="7467600" cy="1143000"/>
          </a:xfrm>
        </p:spPr>
        <p:txBody>
          <a:bodyPr>
            <a:noAutofit/>
          </a:bodyPr>
          <a:lstStyle/>
          <a:p>
            <a:r>
              <a:rPr lang="pl-PL" sz="3200" b="1" dirty="0" smtClean="0"/>
              <a:t>Niezgodne z prawem rozwiązanie umowy o pracę bez wypowiedzenia</a:t>
            </a:r>
            <a:br>
              <a:rPr lang="pl-PL" sz="3200" b="1" dirty="0" smtClean="0"/>
            </a:br>
            <a:endParaRPr lang="pl-PL" sz="32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ymbol zastępczy zawartości 1"/>
          <p:cNvGraphicFramePr>
            <a:graphicFrameLocks noGrp="1"/>
          </p:cNvGraphicFramePr>
          <p:nvPr>
            <p:ph idx="1"/>
            <p:extLst>
              <p:ext uri="{D42A27DB-BD31-4B8C-83A1-F6EECF244321}">
                <p14:modId xmlns:p14="http://schemas.microsoft.com/office/powerpoint/2010/main" val="649677170"/>
              </p:ext>
            </p:extLst>
          </p:nvPr>
        </p:nvGraphicFramePr>
        <p:xfrm>
          <a:off x="468313" y="981075"/>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47018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9552" y="836712"/>
            <a:ext cx="8229600" cy="4525963"/>
          </a:xfrm>
        </p:spPr>
        <p:txBody>
          <a:bodyPr>
            <a:normAutofit lnSpcReduction="10000"/>
          </a:bodyPr>
          <a:lstStyle/>
          <a:p>
            <a:pPr marL="109728" indent="0">
              <a:buNone/>
            </a:pPr>
            <a:r>
              <a:rPr lang="pl-PL" b="1" dirty="0">
                <a:solidFill>
                  <a:srgbClr val="333333"/>
                </a:solidFill>
                <a:latin typeface="Open Sans"/>
              </a:rPr>
              <a:t>Art.  56.  [Roszczenie o przywrócenie do pracy lub odszkodowanie</a:t>
            </a:r>
            <a:r>
              <a:rPr lang="pl-PL" b="1" dirty="0" smtClean="0">
                <a:solidFill>
                  <a:srgbClr val="333333"/>
                </a:solidFill>
                <a:latin typeface="Open Sans"/>
              </a:rPr>
              <a:t>]</a:t>
            </a:r>
          </a:p>
          <a:p>
            <a:pPr marL="109728" indent="0">
              <a:buNone/>
            </a:pPr>
            <a:r>
              <a:rPr lang="pl-PL" b="1" dirty="0" smtClean="0">
                <a:solidFill>
                  <a:srgbClr val="333333"/>
                </a:solidFill>
                <a:latin typeface="Open Sans"/>
              </a:rPr>
              <a:t>§</a:t>
            </a:r>
            <a:r>
              <a:rPr lang="pl-PL" b="1" dirty="0">
                <a:solidFill>
                  <a:srgbClr val="333333"/>
                </a:solidFill>
                <a:latin typeface="Open Sans"/>
              </a:rPr>
              <a:t>  1. </a:t>
            </a:r>
            <a:r>
              <a:rPr lang="pl-PL" dirty="0">
                <a:solidFill>
                  <a:srgbClr val="333333"/>
                </a:solidFill>
                <a:latin typeface="Open Sans"/>
              </a:rPr>
              <a:t>Pracownikowi, z którym rozwiązano umowę o pracę bez wypowiedzenia z naruszeniem przepisów o rozwiązywaniu umów o pracę w tym trybie, przysługuje </a:t>
            </a:r>
            <a:r>
              <a:rPr lang="pl-PL" dirty="0">
                <a:solidFill>
                  <a:srgbClr val="FF0000"/>
                </a:solidFill>
                <a:latin typeface="Open Sans"/>
              </a:rPr>
              <a:t>roszczenie o przywrócenie do pracy </a:t>
            </a:r>
            <a:r>
              <a:rPr lang="pl-PL" dirty="0">
                <a:solidFill>
                  <a:srgbClr val="333333"/>
                </a:solidFill>
                <a:latin typeface="Open Sans"/>
              </a:rPr>
              <a:t>na poprzednich warunkach albo o odszkodowanie. O przywróceniu do pracy </a:t>
            </a:r>
            <a:r>
              <a:rPr lang="pl-PL" dirty="0">
                <a:solidFill>
                  <a:srgbClr val="0070C0"/>
                </a:solidFill>
                <a:latin typeface="Open Sans"/>
              </a:rPr>
              <a:t>lub</a:t>
            </a:r>
            <a:r>
              <a:rPr lang="pl-PL" dirty="0">
                <a:solidFill>
                  <a:srgbClr val="333333"/>
                </a:solidFill>
                <a:latin typeface="Open Sans"/>
              </a:rPr>
              <a:t> </a:t>
            </a:r>
            <a:r>
              <a:rPr lang="pl-PL" dirty="0" smtClean="0">
                <a:solidFill>
                  <a:srgbClr val="333333"/>
                </a:solidFill>
                <a:latin typeface="Open Sans"/>
              </a:rPr>
              <a:t>(?) </a:t>
            </a:r>
            <a:r>
              <a:rPr lang="pl-PL" dirty="0" smtClean="0">
                <a:solidFill>
                  <a:srgbClr val="FF0000"/>
                </a:solidFill>
                <a:latin typeface="Open Sans"/>
              </a:rPr>
              <a:t>odszkodowaniu </a:t>
            </a:r>
            <a:r>
              <a:rPr lang="pl-PL" dirty="0">
                <a:solidFill>
                  <a:srgbClr val="333333"/>
                </a:solidFill>
                <a:latin typeface="Open Sans"/>
              </a:rPr>
              <a:t>orzeka sąd pracy.</a:t>
            </a:r>
          </a:p>
          <a:p>
            <a:pPr marL="109728" indent="0">
              <a:buNone/>
            </a:pPr>
            <a:r>
              <a:rPr lang="pl-PL" b="1" dirty="0">
                <a:solidFill>
                  <a:srgbClr val="333333"/>
                </a:solidFill>
                <a:latin typeface="Open Sans"/>
              </a:rPr>
              <a:t>§  2. </a:t>
            </a:r>
            <a:r>
              <a:rPr lang="pl-PL" dirty="0">
                <a:solidFill>
                  <a:srgbClr val="333333"/>
                </a:solidFill>
                <a:latin typeface="Open Sans"/>
              </a:rPr>
              <a:t>Przepisy art. 45 § 2 i 3 stosuje się odpowiednio</a:t>
            </a:r>
            <a:r>
              <a:rPr lang="pl-PL" dirty="0" smtClean="0">
                <a:solidFill>
                  <a:srgbClr val="333333"/>
                </a:solidFill>
                <a:latin typeface="Open Sans"/>
              </a:rPr>
              <a:t>. </a:t>
            </a:r>
            <a:r>
              <a:rPr lang="pl-PL" dirty="0" smtClean="0">
                <a:solidFill>
                  <a:srgbClr val="FF0000"/>
                </a:solidFill>
                <a:latin typeface="Open Sans"/>
              </a:rPr>
              <a:t>(niemożliwość/niecelowość)</a:t>
            </a:r>
            <a:endParaRPr lang="pl-PL" dirty="0">
              <a:solidFill>
                <a:srgbClr val="FF0000"/>
              </a:solidFill>
              <a:latin typeface="Open Sans"/>
            </a:endParaRPr>
          </a:p>
          <a:p>
            <a:pPr>
              <a:buNone/>
            </a:pPr>
            <a:endParaRPr lang="pl-PL" dirty="0"/>
          </a:p>
        </p:txBody>
      </p:sp>
    </p:spTree>
    <p:extLst>
      <p:ext uri="{BB962C8B-B14F-4D97-AF65-F5344CB8AC3E}">
        <p14:creationId xmlns:p14="http://schemas.microsoft.com/office/powerpoint/2010/main" val="29322295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9552" y="1412776"/>
            <a:ext cx="8229600" cy="4525963"/>
          </a:xfrm>
        </p:spPr>
        <p:txBody>
          <a:bodyPr>
            <a:normAutofit fontScale="62500" lnSpcReduction="20000"/>
          </a:bodyPr>
          <a:lstStyle/>
          <a:p>
            <a:r>
              <a:rPr lang="pl-PL" b="1" dirty="0">
                <a:solidFill>
                  <a:srgbClr val="333333"/>
                </a:solidFill>
                <a:latin typeface="Open Sans"/>
              </a:rPr>
              <a:t>Art.  57.  [Wynagrodzenie za czas pozostawania bez pracy</a:t>
            </a:r>
            <a:r>
              <a:rPr lang="pl-PL" b="1" dirty="0" smtClean="0">
                <a:solidFill>
                  <a:srgbClr val="333333"/>
                </a:solidFill>
                <a:latin typeface="Open Sans"/>
              </a:rPr>
              <a:t>]</a:t>
            </a:r>
          </a:p>
          <a:p>
            <a:endParaRPr lang="pl-PL" b="1" dirty="0">
              <a:solidFill>
                <a:srgbClr val="333333"/>
              </a:solidFill>
              <a:latin typeface="Open Sans"/>
            </a:endParaRPr>
          </a:p>
          <a:p>
            <a:r>
              <a:rPr lang="pl-PL" b="1" dirty="0" smtClean="0">
                <a:solidFill>
                  <a:srgbClr val="333333"/>
                </a:solidFill>
                <a:latin typeface="Open Sans"/>
              </a:rPr>
              <a:t>§</a:t>
            </a:r>
            <a:r>
              <a:rPr lang="pl-PL" b="1" dirty="0">
                <a:solidFill>
                  <a:srgbClr val="333333"/>
                </a:solidFill>
                <a:latin typeface="Open Sans"/>
              </a:rPr>
              <a:t>  1. </a:t>
            </a:r>
            <a:r>
              <a:rPr lang="pl-PL" dirty="0">
                <a:solidFill>
                  <a:srgbClr val="333333"/>
                </a:solidFill>
                <a:latin typeface="Open Sans"/>
              </a:rPr>
              <a:t>Pracownikowi, który podjął pracę w wyniku przywrócenia do pracy, przysługuje </a:t>
            </a:r>
            <a:r>
              <a:rPr lang="pl-PL" dirty="0">
                <a:solidFill>
                  <a:srgbClr val="FF0000"/>
                </a:solidFill>
                <a:latin typeface="Open Sans"/>
              </a:rPr>
              <a:t>wynagrodzenie za czas pozostawania bez pracy</a:t>
            </a:r>
            <a:r>
              <a:rPr lang="pl-PL" dirty="0">
                <a:solidFill>
                  <a:srgbClr val="333333"/>
                </a:solidFill>
                <a:latin typeface="Open Sans"/>
              </a:rPr>
              <a:t>, nie więcej jednak niż za 3 miesiące i nie mniej niż za 1 miesiąc</a:t>
            </a:r>
            <a:r>
              <a:rPr lang="pl-PL" dirty="0" smtClean="0">
                <a:solidFill>
                  <a:srgbClr val="333333"/>
                </a:solidFill>
                <a:latin typeface="Open Sans"/>
              </a:rPr>
              <a:t>.</a:t>
            </a:r>
          </a:p>
          <a:p>
            <a:endParaRPr lang="pl-PL" dirty="0">
              <a:solidFill>
                <a:srgbClr val="333333"/>
              </a:solidFill>
              <a:latin typeface="Open Sans"/>
            </a:endParaRPr>
          </a:p>
          <a:p>
            <a:r>
              <a:rPr lang="pl-PL" b="1" dirty="0">
                <a:solidFill>
                  <a:srgbClr val="333333"/>
                </a:solidFill>
                <a:latin typeface="Open Sans"/>
              </a:rPr>
              <a:t>§  2.  </a:t>
            </a:r>
            <a:r>
              <a:rPr lang="pl-PL" b="1" baseline="30000" dirty="0">
                <a:solidFill>
                  <a:srgbClr val="1B7AB8"/>
                </a:solidFill>
                <a:latin typeface="Open Sans"/>
              </a:rPr>
              <a:t>8</a:t>
            </a:r>
            <a:r>
              <a:rPr lang="pl-PL" dirty="0">
                <a:solidFill>
                  <a:srgbClr val="333333"/>
                </a:solidFill>
                <a:latin typeface="Open Sans"/>
              </a:rPr>
              <a:t> Jeżeli umowę o pracę rozwiązano z pracownikiem, o którym mowa w art. 39, albo z pracownicą w okresie ciąży lub urlopu macierzyńskiego, wynagrodzenie przysługuje za cały czas pozostawania bez pracy; dotyczy to także przypadku, gdy rozwiązano umowę o pracę z pracownikiem - ojcem wychowującym dziecko lub pracownikiem - innym członkiem najbliższej rodziny, o którym mowa w art. 175</a:t>
            </a:r>
            <a:r>
              <a:rPr lang="pl-PL" baseline="30000" dirty="0">
                <a:solidFill>
                  <a:srgbClr val="333333"/>
                </a:solidFill>
                <a:latin typeface="Open Sans"/>
              </a:rPr>
              <a:t>1</a:t>
            </a:r>
            <a:r>
              <a:rPr lang="pl-PL" dirty="0">
                <a:solidFill>
                  <a:srgbClr val="333333"/>
                </a:solidFill>
                <a:latin typeface="Open Sans"/>
              </a:rPr>
              <a:t> pkt 3, w okresie korzystania z urlopu macierzyńskiego, albo gdy rozwiązanie umowy o pracę podlega ograniczeniu z mocy przepisu szczególnego.</a:t>
            </a:r>
          </a:p>
          <a:p>
            <a:r>
              <a:rPr lang="pl-PL" b="1" dirty="0">
                <a:solidFill>
                  <a:srgbClr val="333333"/>
                </a:solidFill>
                <a:latin typeface="Open Sans"/>
              </a:rPr>
              <a:t>§  3. </a:t>
            </a:r>
            <a:r>
              <a:rPr lang="pl-PL" dirty="0">
                <a:solidFill>
                  <a:srgbClr val="333333"/>
                </a:solidFill>
                <a:latin typeface="Open Sans"/>
              </a:rPr>
              <a:t>(uchylony</a:t>
            </a:r>
            <a:r>
              <a:rPr lang="pl-PL" dirty="0" smtClean="0">
                <a:solidFill>
                  <a:srgbClr val="333333"/>
                </a:solidFill>
                <a:latin typeface="Open Sans"/>
              </a:rPr>
              <a:t>)</a:t>
            </a:r>
          </a:p>
          <a:p>
            <a:endParaRPr lang="pl-PL" dirty="0">
              <a:solidFill>
                <a:srgbClr val="333333"/>
              </a:solidFill>
              <a:latin typeface="Open Sans"/>
            </a:endParaRPr>
          </a:p>
          <a:p>
            <a:r>
              <a:rPr lang="pl-PL" b="1" dirty="0">
                <a:solidFill>
                  <a:srgbClr val="333333"/>
                </a:solidFill>
                <a:latin typeface="Open Sans"/>
              </a:rPr>
              <a:t>§  4. </a:t>
            </a:r>
            <a:r>
              <a:rPr lang="pl-PL" dirty="0">
                <a:solidFill>
                  <a:srgbClr val="333333"/>
                </a:solidFill>
                <a:latin typeface="Open Sans"/>
              </a:rPr>
              <a:t>Przepisy art. 48 i 51 § 1 stosuje się odpowiednio</a:t>
            </a:r>
            <a:r>
              <a:rPr lang="pl-PL" dirty="0" smtClean="0">
                <a:solidFill>
                  <a:srgbClr val="333333"/>
                </a:solidFill>
                <a:latin typeface="Open Sans"/>
              </a:rPr>
              <a:t>. </a:t>
            </a:r>
            <a:r>
              <a:rPr lang="pl-PL" dirty="0" smtClean="0">
                <a:solidFill>
                  <a:srgbClr val="FF0000"/>
                </a:solidFill>
                <a:latin typeface="Open Sans"/>
              </a:rPr>
              <a:t>(zgłoszenie w terminie 7 dni, zaliczenie okresu zatrudnienia)</a:t>
            </a:r>
            <a:endParaRPr lang="pl-PL" dirty="0">
              <a:solidFill>
                <a:srgbClr val="FF0000"/>
              </a:solidFill>
              <a:latin typeface="Open Sans"/>
            </a:endParaRPr>
          </a:p>
          <a:p>
            <a:pPr>
              <a:buNone/>
            </a:pPr>
            <a:endParaRPr lang="pl-PL" dirty="0"/>
          </a:p>
        </p:txBody>
      </p:sp>
      <p:sp>
        <p:nvSpPr>
          <p:cNvPr id="4" name="Tytuł 3"/>
          <p:cNvSpPr>
            <a:spLocks noGrp="1"/>
          </p:cNvSpPr>
          <p:nvPr>
            <p:ph type="title"/>
          </p:nvPr>
        </p:nvSpPr>
        <p:spPr/>
        <p:txBody>
          <a:bodyPr/>
          <a:lstStyle/>
          <a:p>
            <a:endParaRPr lang="pl-PL"/>
          </a:p>
        </p:txBody>
      </p:sp>
    </p:spTree>
    <p:extLst>
      <p:ext uri="{BB962C8B-B14F-4D97-AF65-F5344CB8AC3E}">
        <p14:creationId xmlns:p14="http://schemas.microsoft.com/office/powerpoint/2010/main" val="21513067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9552" y="1412776"/>
            <a:ext cx="8229600" cy="4525963"/>
          </a:xfrm>
        </p:spPr>
        <p:txBody>
          <a:bodyPr>
            <a:normAutofit/>
          </a:bodyPr>
          <a:lstStyle/>
          <a:p>
            <a:pPr marL="109728" indent="0">
              <a:buNone/>
            </a:pPr>
            <a:r>
              <a:rPr lang="pl-PL" b="1" dirty="0">
                <a:solidFill>
                  <a:srgbClr val="333333"/>
                </a:solidFill>
                <a:latin typeface="Open Sans"/>
              </a:rPr>
              <a:t>Art.  58.  [Granice wysokości odszkodowania</a:t>
            </a:r>
            <a:r>
              <a:rPr lang="pl-PL" b="1" dirty="0" smtClean="0">
                <a:solidFill>
                  <a:srgbClr val="333333"/>
                </a:solidFill>
                <a:latin typeface="Open Sans"/>
              </a:rPr>
              <a:t>]</a:t>
            </a:r>
          </a:p>
          <a:p>
            <a:pPr marL="109728" indent="0">
              <a:buNone/>
            </a:pPr>
            <a:endParaRPr lang="pl-PL" b="1" dirty="0">
              <a:solidFill>
                <a:srgbClr val="333333"/>
              </a:solidFill>
              <a:latin typeface="Open Sans"/>
            </a:endParaRPr>
          </a:p>
          <a:p>
            <a:pPr marL="109728" indent="0">
              <a:buNone/>
            </a:pPr>
            <a:r>
              <a:rPr lang="pl-PL" dirty="0" smtClean="0">
                <a:solidFill>
                  <a:srgbClr val="333333"/>
                </a:solidFill>
                <a:latin typeface="Open Sans"/>
              </a:rPr>
              <a:t>Odszkodowanie</a:t>
            </a:r>
            <a:r>
              <a:rPr lang="pl-PL" dirty="0">
                <a:solidFill>
                  <a:srgbClr val="333333"/>
                </a:solidFill>
                <a:latin typeface="Open Sans"/>
              </a:rPr>
              <a:t>, o którym mowa w art. 56, przysługuje w wysokości wynagrodzenia </a:t>
            </a:r>
            <a:r>
              <a:rPr lang="pl-PL" dirty="0">
                <a:solidFill>
                  <a:srgbClr val="FF0000"/>
                </a:solidFill>
                <a:latin typeface="Open Sans"/>
              </a:rPr>
              <a:t>za okres wypowiedzenia. </a:t>
            </a:r>
            <a:r>
              <a:rPr lang="pl-PL" dirty="0">
                <a:solidFill>
                  <a:srgbClr val="333333"/>
                </a:solidFill>
                <a:latin typeface="Open Sans"/>
              </a:rPr>
              <a:t>W przypadku rozwiązania umowy o pracę zawartej na czas określony odszkodowanie przysługuje w wysokości wynagrodzenia za czas, </a:t>
            </a:r>
            <a:r>
              <a:rPr lang="pl-PL" dirty="0">
                <a:solidFill>
                  <a:srgbClr val="FF0000"/>
                </a:solidFill>
                <a:latin typeface="Open Sans"/>
              </a:rPr>
              <a:t>do którego umowa miała trwać, nie więcej jednak niż za okres wypowiedzenia</a:t>
            </a:r>
            <a:r>
              <a:rPr lang="pl-PL" dirty="0">
                <a:solidFill>
                  <a:srgbClr val="333333"/>
                </a:solidFill>
                <a:latin typeface="Open Sans"/>
              </a:rPr>
              <a:t>.</a:t>
            </a:r>
          </a:p>
          <a:p>
            <a:pPr>
              <a:buNone/>
            </a:pPr>
            <a:endParaRPr lang="pl-PL" dirty="0"/>
          </a:p>
        </p:txBody>
      </p:sp>
      <p:sp>
        <p:nvSpPr>
          <p:cNvPr id="4" name="Tytuł 3"/>
          <p:cNvSpPr>
            <a:spLocks noGrp="1"/>
          </p:cNvSpPr>
          <p:nvPr>
            <p:ph type="title"/>
          </p:nvPr>
        </p:nvSpPr>
        <p:spPr/>
        <p:txBody>
          <a:bodyPr/>
          <a:lstStyle/>
          <a:p>
            <a:endParaRPr lang="pl-PL"/>
          </a:p>
        </p:txBody>
      </p:sp>
    </p:spTree>
    <p:extLst>
      <p:ext uri="{BB962C8B-B14F-4D97-AF65-F5344CB8AC3E}">
        <p14:creationId xmlns:p14="http://schemas.microsoft.com/office/powerpoint/2010/main" val="249645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ymbol zastępczy zawartości 1"/>
          <p:cNvGraphicFramePr>
            <a:graphicFrameLocks noGrp="1"/>
          </p:cNvGraphicFramePr>
          <p:nvPr>
            <p:ph idx="1"/>
            <p:extLst>
              <p:ext uri="{D42A27DB-BD31-4B8C-83A1-F6EECF244321}">
                <p14:modId xmlns:p14="http://schemas.microsoft.com/office/powerpoint/2010/main" val="1428243201"/>
              </p:ext>
            </p:extLst>
          </p:nvPr>
        </p:nvGraphicFramePr>
        <p:xfrm>
          <a:off x="468313" y="981075"/>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47212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9552" y="836712"/>
            <a:ext cx="8229600" cy="4525963"/>
          </a:xfrm>
        </p:spPr>
        <p:txBody>
          <a:bodyPr>
            <a:normAutofit lnSpcReduction="10000"/>
          </a:bodyPr>
          <a:lstStyle/>
          <a:p>
            <a:pPr marL="109728" indent="0">
              <a:buNone/>
            </a:pPr>
            <a:r>
              <a:rPr lang="pl-PL" b="1" dirty="0">
                <a:solidFill>
                  <a:srgbClr val="333333"/>
                </a:solidFill>
                <a:latin typeface="Open Sans"/>
              </a:rPr>
              <a:t>Art.  56.  [Roszczenie o przywrócenie do pracy lub odszkodowanie</a:t>
            </a:r>
            <a:r>
              <a:rPr lang="pl-PL" b="1" dirty="0" smtClean="0">
                <a:solidFill>
                  <a:srgbClr val="333333"/>
                </a:solidFill>
                <a:latin typeface="Open Sans"/>
              </a:rPr>
              <a:t>]</a:t>
            </a:r>
          </a:p>
          <a:p>
            <a:pPr marL="109728" indent="0">
              <a:buNone/>
            </a:pPr>
            <a:r>
              <a:rPr lang="pl-PL" b="1" dirty="0" smtClean="0">
                <a:solidFill>
                  <a:srgbClr val="333333"/>
                </a:solidFill>
                <a:latin typeface="Open Sans"/>
              </a:rPr>
              <a:t>§</a:t>
            </a:r>
            <a:r>
              <a:rPr lang="pl-PL" b="1" dirty="0">
                <a:solidFill>
                  <a:srgbClr val="333333"/>
                </a:solidFill>
                <a:latin typeface="Open Sans"/>
              </a:rPr>
              <a:t>  1. </a:t>
            </a:r>
            <a:r>
              <a:rPr lang="pl-PL" dirty="0">
                <a:solidFill>
                  <a:srgbClr val="333333"/>
                </a:solidFill>
                <a:latin typeface="Open Sans"/>
              </a:rPr>
              <a:t>Pracownikowi, z którym rozwiązano umowę o pracę bez wypowiedzenia z naruszeniem przepisów o rozwiązywaniu umów o pracę w tym trybie, przysługuje roszczenie o </a:t>
            </a:r>
            <a:r>
              <a:rPr lang="pl-PL" dirty="0">
                <a:solidFill>
                  <a:srgbClr val="FF0000"/>
                </a:solidFill>
                <a:latin typeface="Open Sans"/>
              </a:rPr>
              <a:t>przywrócenie do pracy </a:t>
            </a:r>
            <a:r>
              <a:rPr lang="pl-PL" dirty="0">
                <a:solidFill>
                  <a:srgbClr val="333333"/>
                </a:solidFill>
                <a:latin typeface="Open Sans"/>
              </a:rPr>
              <a:t>na poprzednich warunkach albo o </a:t>
            </a:r>
            <a:r>
              <a:rPr lang="pl-PL" dirty="0">
                <a:solidFill>
                  <a:srgbClr val="FF0000"/>
                </a:solidFill>
                <a:latin typeface="Open Sans"/>
              </a:rPr>
              <a:t>odszkodowanie</a:t>
            </a:r>
            <a:r>
              <a:rPr lang="pl-PL" dirty="0">
                <a:solidFill>
                  <a:srgbClr val="333333"/>
                </a:solidFill>
                <a:latin typeface="Open Sans"/>
              </a:rPr>
              <a:t>. O przywróceniu do pracy lub odszkodowaniu orzeka sąd pracy.</a:t>
            </a:r>
          </a:p>
          <a:p>
            <a:pPr marL="109728" indent="0">
              <a:buNone/>
            </a:pPr>
            <a:r>
              <a:rPr lang="pl-PL" b="1" dirty="0">
                <a:solidFill>
                  <a:srgbClr val="333333"/>
                </a:solidFill>
                <a:latin typeface="Open Sans"/>
              </a:rPr>
              <a:t>§  2. </a:t>
            </a:r>
            <a:r>
              <a:rPr lang="pl-PL" dirty="0">
                <a:solidFill>
                  <a:srgbClr val="333333"/>
                </a:solidFill>
                <a:latin typeface="Open Sans"/>
              </a:rPr>
              <a:t>Przepisy art. 45 § 2 i 3 stosuje się odpowiednio</a:t>
            </a:r>
            <a:r>
              <a:rPr lang="pl-PL" dirty="0" smtClean="0">
                <a:solidFill>
                  <a:srgbClr val="333333"/>
                </a:solidFill>
                <a:latin typeface="Open Sans"/>
              </a:rPr>
              <a:t>. </a:t>
            </a:r>
            <a:r>
              <a:rPr lang="pl-PL" dirty="0" smtClean="0">
                <a:solidFill>
                  <a:srgbClr val="FF0000"/>
                </a:solidFill>
                <a:latin typeface="Open Sans"/>
              </a:rPr>
              <a:t>(niemożliwość/niecelowość)</a:t>
            </a:r>
            <a:endParaRPr lang="pl-PL" dirty="0">
              <a:solidFill>
                <a:srgbClr val="FF0000"/>
              </a:solidFill>
              <a:latin typeface="Open Sans"/>
            </a:endParaRPr>
          </a:p>
          <a:p>
            <a:pPr>
              <a:buNone/>
            </a:pPr>
            <a:endParaRPr lang="pl-PL" dirty="0"/>
          </a:p>
        </p:txBody>
      </p:sp>
    </p:spTree>
    <p:extLst>
      <p:ext uri="{BB962C8B-B14F-4D97-AF65-F5344CB8AC3E}">
        <p14:creationId xmlns:p14="http://schemas.microsoft.com/office/powerpoint/2010/main" val="39857087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1560" y="764704"/>
            <a:ext cx="8229600" cy="4525963"/>
          </a:xfrm>
        </p:spPr>
        <p:txBody>
          <a:bodyPr>
            <a:normAutofit fontScale="62500" lnSpcReduction="20000"/>
          </a:bodyPr>
          <a:lstStyle/>
          <a:p>
            <a:r>
              <a:rPr lang="pl-PL" b="1" dirty="0">
                <a:solidFill>
                  <a:srgbClr val="333333"/>
                </a:solidFill>
                <a:latin typeface="Open Sans"/>
              </a:rPr>
              <a:t>Art.  57.  [Wynagrodzenie za czas pozostawania bez pracy</a:t>
            </a:r>
            <a:r>
              <a:rPr lang="pl-PL" b="1" dirty="0" smtClean="0">
                <a:solidFill>
                  <a:srgbClr val="333333"/>
                </a:solidFill>
                <a:latin typeface="Open Sans"/>
              </a:rPr>
              <a:t>]</a:t>
            </a:r>
          </a:p>
          <a:p>
            <a:endParaRPr lang="pl-PL" b="1" dirty="0">
              <a:solidFill>
                <a:srgbClr val="333333"/>
              </a:solidFill>
              <a:latin typeface="Open Sans"/>
            </a:endParaRPr>
          </a:p>
          <a:p>
            <a:r>
              <a:rPr lang="pl-PL" b="1" dirty="0" smtClean="0">
                <a:solidFill>
                  <a:srgbClr val="333333"/>
                </a:solidFill>
                <a:latin typeface="Open Sans"/>
              </a:rPr>
              <a:t>§</a:t>
            </a:r>
            <a:r>
              <a:rPr lang="pl-PL" b="1" dirty="0">
                <a:solidFill>
                  <a:srgbClr val="333333"/>
                </a:solidFill>
                <a:latin typeface="Open Sans"/>
              </a:rPr>
              <a:t>  1. </a:t>
            </a:r>
            <a:r>
              <a:rPr lang="pl-PL" dirty="0">
                <a:solidFill>
                  <a:srgbClr val="333333"/>
                </a:solidFill>
                <a:latin typeface="Open Sans"/>
              </a:rPr>
              <a:t>Pracownikowi, który podjął pracę w wyniku przywrócenia do pracy, przysługuje </a:t>
            </a:r>
            <a:r>
              <a:rPr lang="pl-PL" dirty="0">
                <a:solidFill>
                  <a:srgbClr val="FF0000"/>
                </a:solidFill>
                <a:latin typeface="Open Sans"/>
              </a:rPr>
              <a:t>wynagrodzenie za czas pozostawania bez pracy</a:t>
            </a:r>
            <a:r>
              <a:rPr lang="pl-PL" dirty="0">
                <a:solidFill>
                  <a:srgbClr val="333333"/>
                </a:solidFill>
                <a:latin typeface="Open Sans"/>
              </a:rPr>
              <a:t>, nie więcej jednak niż za 3 miesiące i nie mniej niż za 1 miesiąc</a:t>
            </a:r>
            <a:r>
              <a:rPr lang="pl-PL" dirty="0" smtClean="0">
                <a:solidFill>
                  <a:srgbClr val="333333"/>
                </a:solidFill>
                <a:latin typeface="Open Sans"/>
              </a:rPr>
              <a:t>.</a:t>
            </a:r>
          </a:p>
          <a:p>
            <a:endParaRPr lang="pl-PL" dirty="0">
              <a:solidFill>
                <a:srgbClr val="333333"/>
              </a:solidFill>
              <a:latin typeface="Open Sans"/>
            </a:endParaRPr>
          </a:p>
          <a:p>
            <a:r>
              <a:rPr lang="pl-PL" b="1" dirty="0">
                <a:solidFill>
                  <a:srgbClr val="333333"/>
                </a:solidFill>
                <a:latin typeface="Open Sans"/>
              </a:rPr>
              <a:t>§  2.  </a:t>
            </a:r>
            <a:r>
              <a:rPr lang="pl-PL" b="1" baseline="30000" dirty="0">
                <a:solidFill>
                  <a:srgbClr val="1B7AB8"/>
                </a:solidFill>
                <a:latin typeface="Open Sans"/>
              </a:rPr>
              <a:t>8</a:t>
            </a:r>
            <a:r>
              <a:rPr lang="pl-PL" dirty="0">
                <a:solidFill>
                  <a:srgbClr val="333333"/>
                </a:solidFill>
                <a:latin typeface="Open Sans"/>
              </a:rPr>
              <a:t> Jeżeli umowę o pracę rozwiązano z pracownikiem, o którym mowa w art. 39, albo z pracownicą w okresie ciąży lub urlopu macierzyńskiego, wynagrodzenie przysługuje za cały czas pozostawania bez pracy; dotyczy to także przypadku, gdy rozwiązano umowę o pracę z pracownikiem - ojcem wychowującym dziecko lub pracownikiem - innym członkiem najbliższej rodziny, o którym mowa w art. 175</a:t>
            </a:r>
            <a:r>
              <a:rPr lang="pl-PL" baseline="30000" dirty="0">
                <a:solidFill>
                  <a:srgbClr val="333333"/>
                </a:solidFill>
                <a:latin typeface="Open Sans"/>
              </a:rPr>
              <a:t>1</a:t>
            </a:r>
            <a:r>
              <a:rPr lang="pl-PL" dirty="0">
                <a:solidFill>
                  <a:srgbClr val="333333"/>
                </a:solidFill>
                <a:latin typeface="Open Sans"/>
              </a:rPr>
              <a:t> pkt 3, w okresie korzystania z urlopu macierzyńskiego, albo gdy rozwiązanie umowy o pracę podlega ograniczeniu z mocy przepisu szczególnego.</a:t>
            </a:r>
          </a:p>
          <a:p>
            <a:r>
              <a:rPr lang="pl-PL" b="1" dirty="0">
                <a:solidFill>
                  <a:srgbClr val="333333"/>
                </a:solidFill>
                <a:latin typeface="Open Sans"/>
              </a:rPr>
              <a:t>§  3. </a:t>
            </a:r>
            <a:r>
              <a:rPr lang="pl-PL" dirty="0">
                <a:solidFill>
                  <a:srgbClr val="333333"/>
                </a:solidFill>
                <a:latin typeface="Open Sans"/>
              </a:rPr>
              <a:t>(uchylony</a:t>
            </a:r>
            <a:r>
              <a:rPr lang="pl-PL" dirty="0" smtClean="0">
                <a:solidFill>
                  <a:srgbClr val="333333"/>
                </a:solidFill>
                <a:latin typeface="Open Sans"/>
              </a:rPr>
              <a:t>)</a:t>
            </a:r>
          </a:p>
          <a:p>
            <a:endParaRPr lang="pl-PL" dirty="0">
              <a:solidFill>
                <a:srgbClr val="333333"/>
              </a:solidFill>
              <a:latin typeface="Open Sans"/>
            </a:endParaRPr>
          </a:p>
          <a:p>
            <a:r>
              <a:rPr lang="pl-PL" b="1" dirty="0">
                <a:solidFill>
                  <a:srgbClr val="333333"/>
                </a:solidFill>
                <a:latin typeface="Open Sans"/>
              </a:rPr>
              <a:t>§  4. </a:t>
            </a:r>
            <a:r>
              <a:rPr lang="pl-PL" dirty="0">
                <a:solidFill>
                  <a:srgbClr val="333333"/>
                </a:solidFill>
                <a:latin typeface="Open Sans"/>
              </a:rPr>
              <a:t>Przepisy art. 48 i 51 § 1 stosuje się odpowiednio</a:t>
            </a:r>
            <a:r>
              <a:rPr lang="pl-PL" dirty="0" smtClean="0">
                <a:solidFill>
                  <a:srgbClr val="333333"/>
                </a:solidFill>
                <a:latin typeface="Open Sans"/>
              </a:rPr>
              <a:t>. </a:t>
            </a:r>
            <a:r>
              <a:rPr lang="pl-PL" dirty="0" smtClean="0">
                <a:solidFill>
                  <a:srgbClr val="FF0000"/>
                </a:solidFill>
                <a:latin typeface="Open Sans"/>
              </a:rPr>
              <a:t>(zgłoszenie w terminie 7 dni, zaliczenie okresu zatrudnienia)</a:t>
            </a:r>
            <a:endParaRPr lang="pl-PL" dirty="0">
              <a:solidFill>
                <a:srgbClr val="FF0000"/>
              </a:solidFill>
              <a:latin typeface="Open Sans"/>
            </a:endParaRPr>
          </a:p>
          <a:p>
            <a:pPr>
              <a:buNone/>
            </a:pPr>
            <a:endParaRPr lang="pl-PL" dirty="0"/>
          </a:p>
        </p:txBody>
      </p:sp>
    </p:spTree>
    <p:extLst>
      <p:ext uri="{BB962C8B-B14F-4D97-AF65-F5344CB8AC3E}">
        <p14:creationId xmlns:p14="http://schemas.microsoft.com/office/powerpoint/2010/main" val="38841273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9552" y="1412776"/>
            <a:ext cx="8229600" cy="4525963"/>
          </a:xfrm>
        </p:spPr>
        <p:txBody>
          <a:bodyPr>
            <a:normAutofit/>
          </a:bodyPr>
          <a:lstStyle/>
          <a:p>
            <a:pPr marL="109728" indent="0">
              <a:buNone/>
            </a:pPr>
            <a:r>
              <a:rPr lang="pl-PL" b="1" dirty="0">
                <a:solidFill>
                  <a:srgbClr val="333333"/>
                </a:solidFill>
                <a:latin typeface="Open Sans"/>
              </a:rPr>
              <a:t>Art.  58.  [Granice wysokości odszkodowania</a:t>
            </a:r>
            <a:r>
              <a:rPr lang="pl-PL" b="1" dirty="0" smtClean="0">
                <a:solidFill>
                  <a:srgbClr val="333333"/>
                </a:solidFill>
                <a:latin typeface="Open Sans"/>
              </a:rPr>
              <a:t>]</a:t>
            </a:r>
          </a:p>
          <a:p>
            <a:pPr marL="109728" indent="0">
              <a:buNone/>
            </a:pPr>
            <a:endParaRPr lang="pl-PL" b="1" dirty="0">
              <a:solidFill>
                <a:srgbClr val="333333"/>
              </a:solidFill>
              <a:latin typeface="Open Sans"/>
            </a:endParaRPr>
          </a:p>
          <a:p>
            <a:pPr marL="109728" indent="0">
              <a:buNone/>
            </a:pPr>
            <a:r>
              <a:rPr lang="pl-PL" dirty="0" smtClean="0">
                <a:solidFill>
                  <a:srgbClr val="333333"/>
                </a:solidFill>
                <a:latin typeface="Open Sans"/>
              </a:rPr>
              <a:t>Odszkodowanie</a:t>
            </a:r>
            <a:r>
              <a:rPr lang="pl-PL" dirty="0">
                <a:solidFill>
                  <a:srgbClr val="333333"/>
                </a:solidFill>
                <a:latin typeface="Open Sans"/>
              </a:rPr>
              <a:t>, o którym mowa w art. 56, przysługuje w wysokości wynagrodzenia </a:t>
            </a:r>
            <a:r>
              <a:rPr lang="pl-PL" dirty="0">
                <a:solidFill>
                  <a:srgbClr val="FF0000"/>
                </a:solidFill>
                <a:latin typeface="Open Sans"/>
              </a:rPr>
              <a:t>za okres wypowiedzenia. </a:t>
            </a:r>
            <a:r>
              <a:rPr lang="pl-PL" dirty="0">
                <a:solidFill>
                  <a:srgbClr val="333333"/>
                </a:solidFill>
                <a:latin typeface="Open Sans"/>
              </a:rPr>
              <a:t>W przypadku rozwiązania umowy o pracę zawartej na czas określony odszkodowanie przysługuje w wysokości wynagrodzenia za czas, </a:t>
            </a:r>
            <a:r>
              <a:rPr lang="pl-PL" dirty="0">
                <a:solidFill>
                  <a:srgbClr val="FF0000"/>
                </a:solidFill>
                <a:latin typeface="Open Sans"/>
              </a:rPr>
              <a:t>do którego umowa miała trwać, nie więcej jednak niż za okres wypowiedzenia</a:t>
            </a:r>
            <a:r>
              <a:rPr lang="pl-PL" dirty="0">
                <a:solidFill>
                  <a:srgbClr val="333333"/>
                </a:solidFill>
                <a:latin typeface="Open Sans"/>
              </a:rPr>
              <a:t>.</a:t>
            </a:r>
          </a:p>
          <a:p>
            <a:pPr>
              <a:buNone/>
            </a:pPr>
            <a:endParaRPr lang="pl-PL" dirty="0"/>
          </a:p>
        </p:txBody>
      </p:sp>
    </p:spTree>
    <p:extLst>
      <p:ext uri="{BB962C8B-B14F-4D97-AF65-F5344CB8AC3E}">
        <p14:creationId xmlns:p14="http://schemas.microsoft.com/office/powerpoint/2010/main" val="1268392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2564904"/>
            <a:ext cx="7467600" cy="1756792"/>
          </a:xfrm>
        </p:spPr>
        <p:txBody>
          <a:bodyPr/>
          <a:lstStyle/>
          <a:p>
            <a:pPr>
              <a:buNone/>
            </a:pPr>
            <a:endParaRPr lang="pl-PL" dirty="0" smtClean="0"/>
          </a:p>
          <a:p>
            <a:pPr>
              <a:buNone/>
            </a:pPr>
            <a:endParaRPr lang="pl-PL" dirty="0"/>
          </a:p>
        </p:txBody>
      </p:sp>
      <p:sp>
        <p:nvSpPr>
          <p:cNvPr id="2" name="Tytuł 1"/>
          <p:cNvSpPr>
            <a:spLocks noGrp="1"/>
          </p:cNvSpPr>
          <p:nvPr>
            <p:ph type="title"/>
          </p:nvPr>
        </p:nvSpPr>
        <p:spPr>
          <a:xfrm>
            <a:off x="467544" y="620688"/>
            <a:ext cx="8229600" cy="1143000"/>
          </a:xfrm>
        </p:spPr>
        <p:txBody>
          <a:bodyPr>
            <a:normAutofit fontScale="90000"/>
          </a:bodyPr>
          <a:lstStyle/>
          <a:p>
            <a:r>
              <a:rPr lang="pl-PL" dirty="0" smtClean="0"/>
              <a:t>Rozwiązanie umowy o pracę przez pracodawcę – roszczenia pracownika</a:t>
            </a:r>
            <a:endParaRPr lang="pl-PL"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9552" y="1412776"/>
            <a:ext cx="8229600" cy="4525963"/>
          </a:xfrm>
        </p:spPr>
        <p:txBody>
          <a:bodyPr>
            <a:normAutofit fontScale="92500" lnSpcReduction="20000"/>
          </a:bodyPr>
          <a:lstStyle/>
          <a:p>
            <a:pPr marL="109728" indent="0">
              <a:buNone/>
            </a:pPr>
            <a:r>
              <a:rPr lang="pl-PL" b="1" dirty="0">
                <a:solidFill>
                  <a:srgbClr val="333333"/>
                </a:solidFill>
                <a:latin typeface="Open Sans"/>
              </a:rPr>
              <a:t/>
            </a:r>
            <a:br>
              <a:rPr lang="pl-PL" b="1" dirty="0">
                <a:solidFill>
                  <a:srgbClr val="333333"/>
                </a:solidFill>
                <a:latin typeface="Open Sans"/>
              </a:rPr>
            </a:br>
            <a:r>
              <a:rPr lang="pl-PL" b="1" dirty="0">
                <a:solidFill>
                  <a:srgbClr val="333333"/>
                </a:solidFill>
                <a:latin typeface="Open Sans"/>
              </a:rPr>
              <a:t>Art.  59.  [Odszkodowanie z tytułu rozwiązania umowy </a:t>
            </a:r>
            <a:r>
              <a:rPr lang="pl-PL" b="1" dirty="0" smtClean="0">
                <a:solidFill>
                  <a:srgbClr val="00B0F0"/>
                </a:solidFill>
                <a:latin typeface="Open Sans"/>
              </a:rPr>
              <a:t>terminowej (?)</a:t>
            </a:r>
            <a:r>
              <a:rPr lang="pl-PL" b="1" dirty="0" smtClean="0">
                <a:solidFill>
                  <a:srgbClr val="333333"/>
                </a:solidFill>
                <a:latin typeface="Open Sans"/>
              </a:rPr>
              <a:t>]</a:t>
            </a:r>
          </a:p>
          <a:p>
            <a:pPr marL="109728" indent="0">
              <a:buNone/>
            </a:pPr>
            <a:endParaRPr lang="pl-PL" b="1" dirty="0">
              <a:solidFill>
                <a:srgbClr val="333333"/>
              </a:solidFill>
              <a:latin typeface="Open Sans"/>
            </a:endParaRPr>
          </a:p>
          <a:p>
            <a:pPr marL="109728" indent="0">
              <a:buNone/>
            </a:pPr>
            <a:r>
              <a:rPr lang="pl-PL" dirty="0" smtClean="0">
                <a:solidFill>
                  <a:srgbClr val="333333"/>
                </a:solidFill>
                <a:latin typeface="Open Sans"/>
              </a:rPr>
              <a:t>W </a:t>
            </a:r>
            <a:r>
              <a:rPr lang="pl-PL" dirty="0">
                <a:solidFill>
                  <a:srgbClr val="333333"/>
                </a:solidFill>
                <a:latin typeface="Open Sans"/>
              </a:rPr>
              <a:t>razie rozwiązania przez pracodawcę umowy o pracę zawartej na czas określony z naruszeniem przepisów o rozwiązywaniu umów o pracę bez wypowiedzenia pracownikowi przysługuje </a:t>
            </a:r>
            <a:r>
              <a:rPr lang="pl-PL" dirty="0">
                <a:solidFill>
                  <a:srgbClr val="FF0000"/>
                </a:solidFill>
                <a:latin typeface="Open Sans"/>
              </a:rPr>
              <a:t>wyłącznie odszkodowanie, jeżeli upłynął już termin, do którego umowa miała trwać, lub gdy przywrócenie do pracy byłoby niewskazane ze względu na krótki okres, jaki pozostał do upływu tego terminu. </a:t>
            </a:r>
            <a:r>
              <a:rPr lang="pl-PL" dirty="0">
                <a:solidFill>
                  <a:srgbClr val="333333"/>
                </a:solidFill>
                <a:latin typeface="Open Sans"/>
              </a:rPr>
              <a:t>W tym przypadku odszkodowanie przysługuje w wysokości określonej w art. 58.</a:t>
            </a:r>
          </a:p>
          <a:p>
            <a:pPr>
              <a:buNone/>
            </a:pPr>
            <a:endParaRPr lang="pl-PL" dirty="0"/>
          </a:p>
        </p:txBody>
      </p:sp>
    </p:spTree>
    <p:extLst>
      <p:ext uri="{BB962C8B-B14F-4D97-AF65-F5344CB8AC3E}">
        <p14:creationId xmlns:p14="http://schemas.microsoft.com/office/powerpoint/2010/main" val="19844672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9552" y="1412776"/>
            <a:ext cx="8229600" cy="4525963"/>
          </a:xfrm>
        </p:spPr>
        <p:txBody>
          <a:bodyPr>
            <a:normAutofit/>
          </a:bodyPr>
          <a:lstStyle/>
          <a:p>
            <a:pPr marL="109728" indent="0">
              <a:buNone/>
            </a:pPr>
            <a:r>
              <a:rPr lang="pl-PL" b="1" dirty="0">
                <a:solidFill>
                  <a:srgbClr val="333333"/>
                </a:solidFill>
                <a:latin typeface="Open Sans"/>
              </a:rPr>
              <a:t/>
            </a:r>
            <a:br>
              <a:rPr lang="pl-PL" b="1" dirty="0">
                <a:solidFill>
                  <a:srgbClr val="333333"/>
                </a:solidFill>
                <a:latin typeface="Open Sans"/>
              </a:rPr>
            </a:br>
            <a:r>
              <a:rPr lang="pl-PL" dirty="0">
                <a:solidFill>
                  <a:srgbClr val="333333"/>
                </a:solidFill>
                <a:latin typeface="Open Sans"/>
              </a:rPr>
              <a:t>Nie jest jasno uregulowana sytuacja pracownika, z którym rozwiązano bez wypowiedzenia umowę zawartą na </a:t>
            </a:r>
            <a:r>
              <a:rPr lang="pl-PL" b="1" dirty="0">
                <a:solidFill>
                  <a:srgbClr val="333333"/>
                </a:solidFill>
                <a:latin typeface="Open Sans"/>
              </a:rPr>
              <a:t>okres próbny</a:t>
            </a:r>
            <a:r>
              <a:rPr lang="pl-PL" dirty="0">
                <a:solidFill>
                  <a:srgbClr val="333333"/>
                </a:solidFill>
                <a:latin typeface="Open Sans"/>
              </a:rPr>
              <a:t>.</a:t>
            </a:r>
            <a:endParaRPr lang="pl-PL" dirty="0"/>
          </a:p>
        </p:txBody>
      </p:sp>
    </p:spTree>
    <p:extLst>
      <p:ext uri="{BB962C8B-B14F-4D97-AF65-F5344CB8AC3E}">
        <p14:creationId xmlns:p14="http://schemas.microsoft.com/office/powerpoint/2010/main" val="16244527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9552" y="1412776"/>
            <a:ext cx="8229600" cy="4525963"/>
          </a:xfrm>
        </p:spPr>
        <p:txBody>
          <a:bodyPr>
            <a:normAutofit lnSpcReduction="10000"/>
          </a:bodyPr>
          <a:lstStyle/>
          <a:p>
            <a:r>
              <a:rPr lang="pl-PL" b="1" dirty="0">
                <a:solidFill>
                  <a:srgbClr val="333333"/>
                </a:solidFill>
                <a:latin typeface="Open Sans"/>
              </a:rPr>
              <a:t/>
            </a:r>
            <a:br>
              <a:rPr lang="pl-PL" b="1" dirty="0">
                <a:solidFill>
                  <a:srgbClr val="333333"/>
                </a:solidFill>
                <a:latin typeface="Open Sans"/>
              </a:rPr>
            </a:br>
            <a:r>
              <a:rPr lang="pl-PL" b="1" dirty="0">
                <a:solidFill>
                  <a:srgbClr val="333333"/>
                </a:solidFill>
                <a:latin typeface="Open Sans"/>
              </a:rPr>
              <a:t>Art.  60.  [Rozwiązanie w okresie </a:t>
            </a:r>
            <a:r>
              <a:rPr lang="pl-PL" b="1" dirty="0" smtClean="0">
                <a:solidFill>
                  <a:srgbClr val="333333"/>
                </a:solidFill>
                <a:latin typeface="Open Sans"/>
              </a:rPr>
              <a:t>wypowiedzenia]</a:t>
            </a:r>
          </a:p>
          <a:p>
            <a:endParaRPr lang="pl-PL" b="1" dirty="0">
              <a:solidFill>
                <a:srgbClr val="333333"/>
              </a:solidFill>
              <a:latin typeface="Open Sans"/>
            </a:endParaRPr>
          </a:p>
          <a:p>
            <a:r>
              <a:rPr lang="pl-PL" dirty="0" smtClean="0">
                <a:solidFill>
                  <a:srgbClr val="333333"/>
                </a:solidFill>
                <a:latin typeface="Open Sans"/>
              </a:rPr>
              <a:t>Jeżeli </a:t>
            </a:r>
            <a:r>
              <a:rPr lang="pl-PL" dirty="0">
                <a:solidFill>
                  <a:srgbClr val="333333"/>
                </a:solidFill>
                <a:latin typeface="Open Sans"/>
              </a:rPr>
              <a:t>pracodawca rozwiązał umowę o pracę w okresie wypowiedzenia z naruszeniem przepisów o rozwiązywaniu umów o pracę bez wypowiedzenia, pracownikowi przysługuje </a:t>
            </a:r>
            <a:r>
              <a:rPr lang="pl-PL" dirty="0">
                <a:solidFill>
                  <a:srgbClr val="FF0000"/>
                </a:solidFill>
                <a:latin typeface="Open Sans"/>
              </a:rPr>
              <a:t>wyłącznie odszkodowanie. </a:t>
            </a:r>
            <a:r>
              <a:rPr lang="pl-PL" dirty="0">
                <a:solidFill>
                  <a:srgbClr val="333333"/>
                </a:solidFill>
                <a:latin typeface="Open Sans"/>
              </a:rPr>
              <a:t>Odszkodowanie przysługuje w wysokości wynagrodzenia za czas do upływu okresu wypowiedzenia.</a:t>
            </a:r>
          </a:p>
          <a:p>
            <a:pPr marL="109728" indent="0">
              <a:buNone/>
            </a:pPr>
            <a:endParaRPr lang="pl-PL" dirty="0"/>
          </a:p>
        </p:txBody>
      </p:sp>
    </p:spTree>
    <p:extLst>
      <p:ext uri="{BB962C8B-B14F-4D97-AF65-F5344CB8AC3E}">
        <p14:creationId xmlns:p14="http://schemas.microsoft.com/office/powerpoint/2010/main" val="13460935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9552" y="1412776"/>
            <a:ext cx="8229600" cy="4525963"/>
          </a:xfrm>
        </p:spPr>
        <p:txBody>
          <a:bodyPr>
            <a:normAutofit/>
          </a:bodyPr>
          <a:lstStyle/>
          <a:p>
            <a:pPr marL="109728" indent="0">
              <a:buNone/>
            </a:pPr>
            <a:r>
              <a:rPr lang="pl-PL" b="1" dirty="0">
                <a:solidFill>
                  <a:srgbClr val="333333"/>
                </a:solidFill>
                <a:latin typeface="Open Sans"/>
              </a:rPr>
              <a:t>Art.  61.  [Odesłania</a:t>
            </a:r>
            <a:r>
              <a:rPr lang="pl-PL" b="1" dirty="0" smtClean="0">
                <a:solidFill>
                  <a:srgbClr val="333333"/>
                </a:solidFill>
                <a:latin typeface="Open Sans"/>
              </a:rPr>
              <a:t>]</a:t>
            </a:r>
          </a:p>
          <a:p>
            <a:pPr marL="109728" indent="0">
              <a:buNone/>
            </a:pPr>
            <a:endParaRPr lang="pl-PL" b="1" dirty="0">
              <a:solidFill>
                <a:srgbClr val="333333"/>
              </a:solidFill>
              <a:latin typeface="Open Sans"/>
            </a:endParaRPr>
          </a:p>
          <a:p>
            <a:pPr marL="109728" indent="0">
              <a:buNone/>
            </a:pPr>
            <a:r>
              <a:rPr lang="pl-PL" dirty="0" smtClean="0">
                <a:solidFill>
                  <a:srgbClr val="333333"/>
                </a:solidFill>
                <a:latin typeface="Open Sans"/>
              </a:rPr>
              <a:t>Do </a:t>
            </a:r>
            <a:r>
              <a:rPr lang="pl-PL" dirty="0">
                <a:solidFill>
                  <a:srgbClr val="333333"/>
                </a:solidFill>
                <a:latin typeface="Open Sans"/>
              </a:rPr>
              <a:t>pracownika, któremu przyznano odszkodowanie na podstawie przepisów niniejszego oddziału, stosuje się odpowiednio przepis art. 51 § </a:t>
            </a:r>
            <a:r>
              <a:rPr lang="pl-PL" dirty="0" smtClean="0">
                <a:solidFill>
                  <a:srgbClr val="333333"/>
                </a:solidFill>
                <a:latin typeface="Open Sans"/>
              </a:rPr>
              <a:t>2</a:t>
            </a:r>
            <a:r>
              <a:rPr lang="pl-PL" dirty="0">
                <a:solidFill>
                  <a:srgbClr val="333333"/>
                </a:solidFill>
                <a:latin typeface="Open Sans"/>
              </a:rPr>
              <a:t> </a:t>
            </a:r>
            <a:r>
              <a:rPr lang="pl-PL" dirty="0" smtClean="0">
                <a:solidFill>
                  <a:srgbClr val="FF0000"/>
                </a:solidFill>
                <a:latin typeface="Open Sans"/>
              </a:rPr>
              <a:t>(wliczanie do okresu zatrudnienia)</a:t>
            </a:r>
          </a:p>
          <a:p>
            <a:pPr marL="109728" indent="0">
              <a:buNone/>
            </a:pPr>
            <a:endParaRPr lang="pl-PL" dirty="0">
              <a:solidFill>
                <a:srgbClr val="333333"/>
              </a:solidFill>
              <a:latin typeface="Open Sans"/>
            </a:endParaRPr>
          </a:p>
          <a:p>
            <a:pPr marL="109728" indent="0">
              <a:buNone/>
            </a:pPr>
            <a:endParaRPr lang="pl-PL" dirty="0"/>
          </a:p>
        </p:txBody>
      </p:sp>
    </p:spTree>
    <p:extLst>
      <p:ext uri="{BB962C8B-B14F-4D97-AF65-F5344CB8AC3E}">
        <p14:creationId xmlns:p14="http://schemas.microsoft.com/office/powerpoint/2010/main" val="17837140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1124744"/>
            <a:ext cx="8229600" cy="4525963"/>
          </a:xfrm>
        </p:spPr>
        <p:txBody>
          <a:bodyPr>
            <a:normAutofit fontScale="92500" lnSpcReduction="20000"/>
          </a:bodyPr>
          <a:lstStyle/>
          <a:p>
            <a:pPr algn="ctr">
              <a:buNone/>
            </a:pPr>
            <a:r>
              <a:rPr lang="pl-PL" b="1" dirty="0" smtClean="0"/>
              <a:t>   Roszczenie restytucyjne</a:t>
            </a:r>
          </a:p>
          <a:p>
            <a:pPr algn="just">
              <a:buNone/>
            </a:pPr>
            <a:endParaRPr lang="pl-PL" b="1" dirty="0" smtClean="0"/>
          </a:p>
          <a:p>
            <a:pPr algn="just">
              <a:buNone/>
            </a:pPr>
            <a:r>
              <a:rPr lang="pl-PL" dirty="0" smtClean="0"/>
              <a:t>   Takim mianem określane jest roszczenie o </a:t>
            </a:r>
            <a:r>
              <a:rPr lang="pl-PL" b="1" dirty="0" smtClean="0"/>
              <a:t>przywrócenie do pracy</a:t>
            </a:r>
            <a:r>
              <a:rPr lang="pl-PL" dirty="0" smtClean="0"/>
              <a:t>. </a:t>
            </a:r>
          </a:p>
          <a:p>
            <a:pPr algn="just">
              <a:buNone/>
            </a:pPr>
            <a:endParaRPr lang="pl-PL" dirty="0" smtClean="0"/>
          </a:p>
          <a:p>
            <a:pPr algn="just">
              <a:buNone/>
            </a:pPr>
            <a:r>
              <a:rPr lang="pl-PL" dirty="0" smtClean="0"/>
              <a:t>    Uwzględnienie tego roszczenia przez sąd pracy prowadzi do restytucji stosunku pracy, </a:t>
            </a:r>
          </a:p>
          <a:p>
            <a:pPr algn="just">
              <a:buNone/>
            </a:pPr>
            <a:endParaRPr lang="pl-PL" u="sng" dirty="0" smtClean="0"/>
          </a:p>
          <a:p>
            <a:pPr algn="just">
              <a:buNone/>
            </a:pPr>
            <a:r>
              <a:rPr lang="pl-PL" dirty="0" smtClean="0"/>
              <a:t>  </a:t>
            </a:r>
          </a:p>
          <a:p>
            <a:pPr algn="just">
              <a:buNone/>
            </a:pPr>
            <a:r>
              <a:rPr lang="pl-PL" b="1" dirty="0" smtClean="0"/>
              <a:t>ponowne zatrudnienie </a:t>
            </a:r>
            <a:r>
              <a:rPr lang="pl-PL" dirty="0" smtClean="0"/>
              <a:t>pracownika pod warunkiem zgłoszenia przez pracownika gotowości do podjęcia pracy</a:t>
            </a:r>
            <a:endParaRPr lang="pl-PL" b="1" dirty="0" smtClean="0"/>
          </a:p>
          <a:p>
            <a:pPr>
              <a:buNone/>
            </a:pPr>
            <a:endParaRPr lang="pl-PL" dirty="0"/>
          </a:p>
        </p:txBody>
      </p:sp>
      <p:sp>
        <p:nvSpPr>
          <p:cNvPr id="2" name="Tytuł 1"/>
          <p:cNvSpPr>
            <a:spLocks noGrp="1"/>
          </p:cNvSpPr>
          <p:nvPr>
            <p:ph type="title"/>
          </p:nvPr>
        </p:nvSpPr>
        <p:spPr>
          <a:xfrm>
            <a:off x="467544" y="0"/>
            <a:ext cx="7467600" cy="1143000"/>
          </a:xfrm>
        </p:spPr>
        <p:txBody>
          <a:bodyPr/>
          <a:lstStyle/>
          <a:p>
            <a:pPr algn="ctr"/>
            <a:r>
              <a:rPr lang="pl-PL" dirty="0" smtClean="0"/>
              <a:t>roszczenia</a:t>
            </a:r>
            <a:endParaRPr lang="pl-PL" dirty="0"/>
          </a:p>
        </p:txBody>
      </p:sp>
      <p:sp>
        <p:nvSpPr>
          <p:cNvPr id="4" name="Strzałka w dół 3"/>
          <p:cNvSpPr/>
          <p:nvPr/>
        </p:nvSpPr>
        <p:spPr>
          <a:xfrm>
            <a:off x="4211960" y="3573016"/>
            <a:ext cx="576064"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04664"/>
            <a:ext cx="7467600" cy="6069288"/>
          </a:xfrm>
        </p:spPr>
        <p:txBody>
          <a:bodyPr>
            <a:normAutofit fontScale="92500" lnSpcReduction="20000"/>
          </a:bodyPr>
          <a:lstStyle/>
          <a:p>
            <a:pPr>
              <a:buNone/>
            </a:pPr>
            <a:r>
              <a:rPr lang="pl-PL" b="1" dirty="0" smtClean="0"/>
              <a:t>   Roszczenie o wynagrodzenie za czas pozostawania bez pracy.</a:t>
            </a:r>
          </a:p>
          <a:p>
            <a:pPr>
              <a:buNone/>
            </a:pPr>
            <a:endParaRPr lang="pl-PL" b="1" dirty="0" smtClean="0"/>
          </a:p>
          <a:p>
            <a:pPr algn="just">
              <a:buNone/>
            </a:pPr>
            <a:r>
              <a:rPr lang="pl-PL" dirty="0" smtClean="0"/>
              <a:t>   </a:t>
            </a:r>
          </a:p>
          <a:p>
            <a:pPr algn="just">
              <a:buNone/>
            </a:pPr>
            <a:r>
              <a:rPr lang="pl-PL" dirty="0"/>
              <a:t> </a:t>
            </a:r>
            <a:r>
              <a:rPr lang="pl-PL" dirty="0" smtClean="0"/>
              <a:t> Pracownikowi, który podjął pracę w wyniku przywrócenia do pracy, przysługuje </a:t>
            </a:r>
            <a:r>
              <a:rPr lang="pl-PL" u="sng" dirty="0" smtClean="0"/>
              <a:t>roszczenie wobec pracodawcy o wypłatę wynagrodzenia za czas pozostawania bez pracy.</a:t>
            </a:r>
            <a:r>
              <a:rPr lang="pl-PL" dirty="0" smtClean="0"/>
              <a:t> </a:t>
            </a:r>
            <a:endParaRPr lang="pl-PL" b="1" dirty="0" smtClean="0"/>
          </a:p>
          <a:p>
            <a:pPr>
              <a:buNone/>
            </a:pPr>
            <a:endParaRPr lang="pl-PL" dirty="0" smtClean="0"/>
          </a:p>
          <a:p>
            <a:pPr>
              <a:buNone/>
            </a:pPr>
            <a:r>
              <a:rPr lang="pl-PL" b="1" dirty="0" smtClean="0"/>
              <a:t>   ZASADA</a:t>
            </a:r>
          </a:p>
          <a:p>
            <a:pPr>
              <a:buNone/>
            </a:pPr>
            <a:r>
              <a:rPr lang="pl-PL" b="1" dirty="0" smtClean="0"/>
              <a:t>   Art. 57. § 1</a:t>
            </a:r>
            <a:r>
              <a:rPr lang="pl-PL" dirty="0" smtClean="0"/>
              <a:t>. Pracownikowi, który podjął pracę w wyniku przywrócenia do pracy, przysługuje wynagrodzenie </a:t>
            </a:r>
            <a:r>
              <a:rPr lang="pl-PL" b="1" dirty="0" smtClean="0"/>
              <a:t>za czas pozostawania bez pracy</a:t>
            </a:r>
            <a:r>
              <a:rPr lang="pl-PL" dirty="0" smtClean="0"/>
              <a:t>, nie więcej jednak niż za </a:t>
            </a:r>
            <a:r>
              <a:rPr lang="pl-PL" b="1" dirty="0" smtClean="0"/>
              <a:t>3</a:t>
            </a:r>
            <a:r>
              <a:rPr lang="pl-PL" dirty="0" smtClean="0"/>
              <a:t> miesiące i nie mniej niż za </a:t>
            </a:r>
            <a:r>
              <a:rPr lang="pl-PL" b="1" dirty="0" smtClean="0"/>
              <a:t>1</a:t>
            </a:r>
            <a:r>
              <a:rPr lang="pl-PL" dirty="0" smtClean="0"/>
              <a:t> miesiąc.</a:t>
            </a:r>
            <a:endParaRPr lang="pl-PL" b="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76672"/>
            <a:ext cx="7467600" cy="5997280"/>
          </a:xfrm>
        </p:spPr>
        <p:txBody>
          <a:bodyPr/>
          <a:lstStyle/>
          <a:p>
            <a:pPr>
              <a:buNone/>
            </a:pPr>
            <a:r>
              <a:rPr lang="pl-PL" b="1" dirty="0" smtClean="0"/>
              <a:t>   WYJĄTEK</a:t>
            </a:r>
          </a:p>
          <a:p>
            <a:pPr>
              <a:buNone/>
            </a:pPr>
            <a:endParaRPr lang="pl-PL" b="1" dirty="0" smtClean="0"/>
          </a:p>
          <a:p>
            <a:pPr algn="just">
              <a:buNone/>
            </a:pPr>
            <a:r>
              <a:rPr lang="pl-PL" dirty="0" smtClean="0"/>
              <a:t>   § 2.  Jeżeli umowę o pracę rozwiązano z pracownikiem, o którym mowa w </a:t>
            </a:r>
            <a:r>
              <a:rPr lang="pl-PL" b="1" dirty="0" smtClean="0"/>
              <a:t>art. 39</a:t>
            </a:r>
            <a:r>
              <a:rPr lang="pl-PL" dirty="0" smtClean="0"/>
              <a:t>, albo z </a:t>
            </a:r>
            <a:r>
              <a:rPr lang="pl-PL" b="1" dirty="0" smtClean="0"/>
              <a:t>pracownicą w okresie ciąży </a:t>
            </a:r>
            <a:r>
              <a:rPr lang="pl-PL" dirty="0" smtClean="0"/>
              <a:t>lub </a:t>
            </a:r>
            <a:r>
              <a:rPr lang="pl-PL" b="1" dirty="0" smtClean="0"/>
              <a:t>urlopu macierzyńskiego</a:t>
            </a:r>
            <a:r>
              <a:rPr lang="pl-PL" dirty="0" smtClean="0"/>
              <a:t>, wynagrodzenie przysługuje </a:t>
            </a:r>
            <a:r>
              <a:rPr lang="pl-PL" u="sng" dirty="0" smtClean="0"/>
              <a:t>za cały czas pozostawania </a:t>
            </a:r>
            <a:r>
              <a:rPr lang="pl-PL" dirty="0" smtClean="0"/>
              <a:t>bez pracy; dotyczy to także przypadku, gdy rozwiązano umowę o pracę z pracownikiem-ojcem wychowującym dziecko w okresie korzystania z urlopu macierzyńskiego albo gdy rozwiązanie umowy o pracę podlega ograniczeniu z mocy przepisu szczególnego.</a:t>
            </a:r>
            <a:endParaRPr lang="pl-PL" b="1"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92696"/>
            <a:ext cx="7467600" cy="5781256"/>
          </a:xfrm>
        </p:spPr>
        <p:txBody>
          <a:bodyPr/>
          <a:lstStyle/>
          <a:p>
            <a:pPr>
              <a:buNone/>
            </a:pPr>
            <a:r>
              <a:rPr lang="pl-PL" b="1" dirty="0" smtClean="0"/>
              <a:t>   Odszkodowanie.</a:t>
            </a:r>
          </a:p>
          <a:p>
            <a:pPr>
              <a:buNone/>
            </a:pPr>
            <a:endParaRPr lang="pl-PL" b="1" dirty="0" smtClean="0"/>
          </a:p>
          <a:p>
            <a:pPr>
              <a:buNone/>
            </a:pPr>
            <a:r>
              <a:rPr lang="pl-PL" dirty="0" smtClean="0"/>
              <a:t>   Wysokość odszkodowania:</a:t>
            </a:r>
          </a:p>
          <a:p>
            <a:r>
              <a:rPr lang="pl-PL" dirty="0" smtClean="0"/>
              <a:t> </a:t>
            </a:r>
            <a:r>
              <a:rPr lang="pl-PL" u="sng" dirty="0" smtClean="0"/>
              <a:t>odpowiada wysokości wynagrodzenia za okres wypowiedzenia</a:t>
            </a:r>
            <a:r>
              <a:rPr lang="pl-PL" dirty="0" smtClean="0"/>
              <a:t> </a:t>
            </a:r>
          </a:p>
          <a:p>
            <a:pPr>
              <a:buNone/>
            </a:pPr>
            <a:endParaRPr lang="pl-PL" dirty="0" smtClean="0"/>
          </a:p>
          <a:p>
            <a:r>
              <a:rPr lang="pl-PL" u="sng" dirty="0" smtClean="0"/>
              <a:t>odpowiada wysokości wynagrodzenia za czas, do którego miała trwać umowa</a:t>
            </a:r>
            <a:r>
              <a:rPr lang="pl-PL" dirty="0" smtClean="0"/>
              <a:t>  </a:t>
            </a:r>
          </a:p>
          <a:p>
            <a:pPr>
              <a:buNone/>
            </a:pPr>
            <a:r>
              <a:rPr lang="pl-PL" dirty="0" smtClean="0"/>
              <a:t>   (w przypadku rozwiązania umowy o pracę na czas określony lub też na czas wykonania określonej pracy)</a:t>
            </a:r>
            <a:endParaRPr lang="pl-PL" b="1" u="sng"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buNone/>
            </a:pPr>
            <a:r>
              <a:rPr lang="pl-PL" i="1" dirty="0" smtClean="0"/>
              <a:t>    </a:t>
            </a:r>
            <a:r>
              <a:rPr lang="pl-PL" dirty="0" smtClean="0"/>
              <a:t>Wybór roszczenia, które będzie dochodzone w postępowaniu sądowym, należy do pracownika.</a:t>
            </a:r>
          </a:p>
          <a:p>
            <a:pPr>
              <a:buNone/>
            </a:pPr>
            <a:endParaRPr lang="pl-PL" dirty="0" smtClean="0"/>
          </a:p>
          <a:p>
            <a:pPr algn="just">
              <a:buNone/>
            </a:pPr>
            <a:r>
              <a:rPr lang="pl-PL" dirty="0" smtClean="0"/>
              <a:t>   Decyzję może jednak podjąć także </a:t>
            </a:r>
            <a:r>
              <a:rPr lang="pl-PL" b="1" dirty="0" smtClean="0"/>
              <a:t>sam sąd</a:t>
            </a:r>
            <a:r>
              <a:rPr lang="pl-PL" dirty="0" smtClean="0"/>
              <a:t> i zasądzić odszkodowanie w miejsce restytucji stosunku pracy, jeśli uzna ją za </a:t>
            </a:r>
            <a:r>
              <a:rPr lang="pl-PL" b="1" dirty="0" smtClean="0"/>
              <a:t>niemożliwą lub niecelową.</a:t>
            </a:r>
            <a:endParaRPr lang="pl-PL" b="1" dirty="0"/>
          </a:p>
        </p:txBody>
      </p:sp>
      <p:sp>
        <p:nvSpPr>
          <p:cNvPr id="2" name="Tytuł 1"/>
          <p:cNvSpPr>
            <a:spLocks noGrp="1"/>
          </p:cNvSpPr>
          <p:nvPr>
            <p:ph type="title"/>
          </p:nvPr>
        </p:nvSpPr>
        <p:spPr/>
        <p:txBody>
          <a:bodyPr/>
          <a:lstStyle/>
          <a:p>
            <a:pPr algn="ctr"/>
            <a:r>
              <a:rPr lang="pl-PL" dirty="0" smtClean="0"/>
              <a:t>Wybór roszczenia</a:t>
            </a:r>
            <a:endParaRPr lang="pl-PL"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1984248"/>
            <a:ext cx="7467600" cy="3677000"/>
          </a:xfrm>
        </p:spPr>
        <p:txBody>
          <a:bodyPr/>
          <a:lstStyle/>
          <a:p>
            <a:pPr algn="just">
              <a:buNone/>
            </a:pPr>
            <a:r>
              <a:rPr lang="pl-PL" dirty="0" smtClean="0"/>
              <a:t>   W razie nieuzasadnionego </a:t>
            </a:r>
            <a:r>
              <a:rPr lang="pl-PL" dirty="0" smtClean="0">
                <a:solidFill>
                  <a:srgbClr val="00B0F0"/>
                </a:solidFill>
              </a:rPr>
              <a:t>(?)</a:t>
            </a:r>
            <a:r>
              <a:rPr lang="pl-PL" dirty="0" smtClean="0"/>
              <a:t> rozwiązania przez pracownika umowy o pracę </a:t>
            </a:r>
            <a:r>
              <a:rPr lang="pl-PL" dirty="0" smtClean="0">
                <a:solidFill>
                  <a:srgbClr val="FF0000"/>
                </a:solidFill>
              </a:rPr>
              <a:t>bez wypowiedzenia </a:t>
            </a:r>
            <a:r>
              <a:rPr lang="pl-PL" dirty="0" smtClean="0"/>
              <a:t>z powodu ciężkiego naruszenia przez pracodawcę podstawowych obowiązków wobec pracownika (art. 55 § 1</a:t>
            </a:r>
            <a:r>
              <a:rPr lang="pl-PL" baseline="30000" dirty="0" smtClean="0"/>
              <a:t>1 </a:t>
            </a:r>
            <a:r>
              <a:rPr lang="pl-PL" dirty="0" err="1" smtClean="0"/>
              <a:t>k.p</a:t>
            </a:r>
            <a:r>
              <a:rPr lang="pl-PL" dirty="0" smtClean="0"/>
              <a:t>.), pracodawcy przysługuje </a:t>
            </a:r>
            <a:r>
              <a:rPr lang="pl-PL" b="1" dirty="0" smtClean="0"/>
              <a:t>roszczenie o </a:t>
            </a:r>
            <a:r>
              <a:rPr lang="pl-PL" b="1" dirty="0" smtClean="0">
                <a:solidFill>
                  <a:srgbClr val="FF0000"/>
                </a:solidFill>
              </a:rPr>
              <a:t>odszkodowanie.</a:t>
            </a:r>
            <a:endParaRPr lang="pl-PL" b="1" dirty="0">
              <a:solidFill>
                <a:srgbClr val="FF0000"/>
              </a:solidFill>
            </a:endParaRPr>
          </a:p>
        </p:txBody>
      </p:sp>
      <p:sp>
        <p:nvSpPr>
          <p:cNvPr id="2" name="Tytuł 1"/>
          <p:cNvSpPr>
            <a:spLocks noGrp="1"/>
          </p:cNvSpPr>
          <p:nvPr>
            <p:ph type="title"/>
          </p:nvPr>
        </p:nvSpPr>
        <p:spPr/>
        <p:txBody>
          <a:bodyPr>
            <a:normAutofit fontScale="90000"/>
          </a:bodyPr>
          <a:lstStyle/>
          <a:p>
            <a:r>
              <a:rPr lang="pl-PL" dirty="0" smtClean="0"/>
              <a:t>Nieuzasadnione rozwiązanie umowy o pracę przez pracownika</a:t>
            </a:r>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83568" y="3933056"/>
            <a:ext cx="7467600" cy="1036712"/>
          </a:xfrm>
        </p:spPr>
        <p:txBody>
          <a:bodyPr/>
          <a:lstStyle/>
          <a:p>
            <a:pPr>
              <a:buNone/>
            </a:pPr>
            <a:r>
              <a:rPr lang="pl-PL" b="1" u="sng" dirty="0" smtClean="0"/>
              <a:t>Podstawa prawna</a:t>
            </a:r>
            <a:r>
              <a:rPr lang="pl-PL" u="sng" dirty="0" smtClean="0"/>
              <a:t>:</a:t>
            </a:r>
            <a:r>
              <a:rPr lang="pl-PL" dirty="0" smtClean="0"/>
              <a:t> art. 44- 51 </a:t>
            </a:r>
            <a:r>
              <a:rPr lang="pl-PL" dirty="0" err="1" smtClean="0"/>
              <a:t>k.p</a:t>
            </a:r>
            <a:r>
              <a:rPr lang="pl-PL" dirty="0" smtClean="0"/>
              <a:t>.</a:t>
            </a:r>
          </a:p>
          <a:p>
            <a:pPr>
              <a:buNone/>
            </a:pPr>
            <a:endParaRPr lang="pl-PL" dirty="0" smtClean="0"/>
          </a:p>
          <a:p>
            <a:pPr>
              <a:buNone/>
            </a:pPr>
            <a:endParaRPr lang="pl-PL" dirty="0"/>
          </a:p>
        </p:txBody>
      </p:sp>
      <p:sp>
        <p:nvSpPr>
          <p:cNvPr id="4" name="Tytuł 3"/>
          <p:cNvSpPr>
            <a:spLocks noGrp="1"/>
          </p:cNvSpPr>
          <p:nvPr>
            <p:ph type="title"/>
          </p:nvPr>
        </p:nvSpPr>
        <p:spPr>
          <a:xfrm>
            <a:off x="467544" y="1484784"/>
            <a:ext cx="8229600" cy="1143000"/>
          </a:xfrm>
        </p:spPr>
        <p:txBody>
          <a:bodyPr>
            <a:normAutofit fontScale="90000"/>
          </a:bodyPr>
          <a:lstStyle/>
          <a:p>
            <a:pPr algn="ctr"/>
            <a:r>
              <a:rPr lang="pl-PL" sz="3100" dirty="0">
                <a:solidFill>
                  <a:srgbClr val="333333"/>
                </a:solidFill>
                <a:effectLst/>
                <a:latin typeface="Open Sans"/>
              </a:rPr>
              <a:t>Oddział  </a:t>
            </a:r>
            <a:r>
              <a:rPr lang="pl-PL" sz="3100" dirty="0" smtClean="0">
                <a:solidFill>
                  <a:srgbClr val="333333"/>
                </a:solidFill>
                <a:effectLst/>
                <a:latin typeface="Open Sans"/>
              </a:rPr>
              <a:t>4</a:t>
            </a:r>
            <a:br>
              <a:rPr lang="pl-PL" sz="3100" dirty="0" smtClean="0">
                <a:solidFill>
                  <a:srgbClr val="333333"/>
                </a:solidFill>
                <a:effectLst/>
                <a:latin typeface="Open Sans"/>
              </a:rPr>
            </a:br>
            <a:r>
              <a:rPr lang="pl-PL" sz="3100" dirty="0" smtClean="0">
                <a:solidFill>
                  <a:srgbClr val="333333"/>
                </a:solidFill>
                <a:effectLst/>
                <a:latin typeface="Open Sans"/>
              </a:rPr>
              <a:t>Uprawnienia </a:t>
            </a:r>
            <a:r>
              <a:rPr lang="pl-PL" sz="3100" dirty="0">
                <a:solidFill>
                  <a:srgbClr val="333333"/>
                </a:solidFill>
                <a:effectLst/>
                <a:latin typeface="Open Sans"/>
              </a:rPr>
              <a:t>pracownika w razie </a:t>
            </a:r>
            <a:r>
              <a:rPr lang="pl-PL" sz="3100" dirty="0">
                <a:solidFill>
                  <a:srgbClr val="FF0000"/>
                </a:solidFill>
                <a:effectLst/>
                <a:latin typeface="Open Sans"/>
              </a:rPr>
              <a:t>nieuzasadnionego lub niezgodnego </a:t>
            </a:r>
            <a:r>
              <a:rPr lang="pl-PL" sz="3100" dirty="0">
                <a:solidFill>
                  <a:srgbClr val="333333"/>
                </a:solidFill>
                <a:effectLst/>
                <a:latin typeface="Open Sans"/>
              </a:rPr>
              <a:t>z prawem </a:t>
            </a:r>
            <a:r>
              <a:rPr lang="pl-PL" sz="3100" dirty="0">
                <a:solidFill>
                  <a:srgbClr val="00B050"/>
                </a:solidFill>
                <a:effectLst/>
                <a:latin typeface="Open Sans"/>
              </a:rPr>
              <a:t>wypowiedzenia </a:t>
            </a:r>
            <a:r>
              <a:rPr lang="pl-PL" sz="3100" dirty="0">
                <a:solidFill>
                  <a:srgbClr val="333333"/>
                </a:solidFill>
                <a:effectLst/>
                <a:latin typeface="Open Sans"/>
              </a:rPr>
              <a:t>umowy o pracę przez pracodawcę</a:t>
            </a:r>
            <a:r>
              <a:rPr lang="pl-PL" dirty="0">
                <a:solidFill>
                  <a:srgbClr val="333333"/>
                </a:solidFill>
                <a:effectLst/>
                <a:latin typeface="Open Sans"/>
              </a:rPr>
              <a:t/>
            </a:r>
            <a:br>
              <a:rPr lang="pl-PL" dirty="0">
                <a:solidFill>
                  <a:srgbClr val="333333"/>
                </a:solidFill>
                <a:effectLst/>
                <a:latin typeface="Open Sans"/>
              </a:rPr>
            </a:br>
            <a:endParaRPr lang="pl-PL" dirty="0"/>
          </a:p>
        </p:txBody>
      </p:sp>
    </p:spTree>
    <p:extLst>
      <p:ext uri="{BB962C8B-B14F-4D97-AF65-F5344CB8AC3E}">
        <p14:creationId xmlns:p14="http://schemas.microsoft.com/office/powerpoint/2010/main" val="31774798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92696"/>
            <a:ext cx="7467600" cy="5781256"/>
          </a:xfrm>
        </p:spPr>
        <p:txBody>
          <a:bodyPr>
            <a:normAutofit fontScale="92500" lnSpcReduction="10000"/>
          </a:bodyPr>
          <a:lstStyle/>
          <a:p>
            <a:pPr algn="just">
              <a:buNone/>
            </a:pPr>
            <a:r>
              <a:rPr lang="pl-PL" dirty="0" smtClean="0"/>
              <a:t>   </a:t>
            </a:r>
            <a:r>
              <a:rPr lang="pl-PL" b="1" dirty="0" smtClean="0"/>
              <a:t>WYSOKOŚĆ WYNAGRODZENIA</a:t>
            </a:r>
          </a:p>
          <a:p>
            <a:pPr algn="just">
              <a:buNone/>
            </a:pPr>
            <a:endParaRPr lang="pl-PL" dirty="0" smtClean="0"/>
          </a:p>
          <a:p>
            <a:pPr algn="just"/>
            <a:r>
              <a:rPr lang="pl-PL" dirty="0" smtClean="0"/>
              <a:t>   </a:t>
            </a:r>
            <a:r>
              <a:rPr lang="pl-PL" b="1" dirty="0">
                <a:solidFill>
                  <a:srgbClr val="000000"/>
                </a:solidFill>
                <a:latin typeface="Verdana"/>
              </a:rPr>
              <a:t>Art. 61</a:t>
            </a:r>
            <a:r>
              <a:rPr lang="pl-PL" b="1" baseline="30000" dirty="0">
                <a:solidFill>
                  <a:srgbClr val="000000"/>
                </a:solidFill>
                <a:latin typeface="Verdana"/>
              </a:rPr>
              <a:t>2</a:t>
            </a:r>
            <a:r>
              <a:rPr lang="pl-PL" b="1" dirty="0">
                <a:solidFill>
                  <a:srgbClr val="000000"/>
                </a:solidFill>
                <a:latin typeface="Verdana"/>
              </a:rPr>
              <a:t>.</a:t>
            </a:r>
            <a:r>
              <a:rPr lang="pl-PL" dirty="0">
                <a:solidFill>
                  <a:srgbClr val="000000"/>
                </a:solidFill>
                <a:latin typeface="Verdana"/>
              </a:rPr>
              <a:t> § 1. Odszkodowanie, o którym mowa w art. 61</a:t>
            </a:r>
            <a:r>
              <a:rPr lang="pl-PL" baseline="30000" dirty="0">
                <a:solidFill>
                  <a:srgbClr val="000000"/>
                </a:solidFill>
                <a:latin typeface="Verdana"/>
              </a:rPr>
              <a:t>1</a:t>
            </a:r>
            <a:r>
              <a:rPr lang="pl-PL" dirty="0">
                <a:solidFill>
                  <a:srgbClr val="000000"/>
                </a:solidFill>
                <a:latin typeface="Verdana"/>
              </a:rPr>
              <a:t>, przysługuje w wysokości wynagrodzenia pracownika </a:t>
            </a:r>
            <a:r>
              <a:rPr lang="pl-PL" b="1" dirty="0">
                <a:solidFill>
                  <a:srgbClr val="000000"/>
                </a:solidFill>
                <a:latin typeface="Verdana"/>
              </a:rPr>
              <a:t>za okres wypowiedzenia</a:t>
            </a:r>
            <a:r>
              <a:rPr lang="pl-PL" dirty="0">
                <a:solidFill>
                  <a:srgbClr val="000000"/>
                </a:solidFill>
                <a:latin typeface="Verdana"/>
              </a:rPr>
              <a:t>. W przypadku rozwiązania umowy o pracę zawartej na czas określony, odszkodowanie przysługuje w wysokości wynagrodzenia za czas, </a:t>
            </a:r>
            <a:r>
              <a:rPr lang="pl-PL" b="1" dirty="0">
                <a:solidFill>
                  <a:srgbClr val="000000"/>
                </a:solidFill>
                <a:latin typeface="Verdana"/>
              </a:rPr>
              <a:t>do którego umowa miała trwać, nie więcej jednak niż za okres wypowiedzenia.</a:t>
            </a:r>
          </a:p>
          <a:p>
            <a:pPr algn="just"/>
            <a:r>
              <a:rPr lang="pl-PL" dirty="0">
                <a:solidFill>
                  <a:srgbClr val="000000"/>
                </a:solidFill>
                <a:latin typeface="Verdana"/>
              </a:rPr>
              <a:t>§ 2. W razie orzeczenia przez sąd pracy o odszkodowaniu, przepisu art. 55 § 3 nie stosuje się.</a:t>
            </a:r>
            <a:endParaRPr lang="pl-PL" b="0" i="0" dirty="0">
              <a:solidFill>
                <a:srgbClr val="000000"/>
              </a:solidFill>
              <a:effectLst/>
              <a:latin typeface="Verdan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1840160849"/>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ytuł 1"/>
          <p:cNvSpPr>
            <a:spLocks noGrp="1"/>
          </p:cNvSpPr>
          <p:nvPr>
            <p:ph type="title"/>
          </p:nvPr>
        </p:nvSpPr>
        <p:spPr/>
        <p:txBody>
          <a:bodyPr/>
          <a:lstStyle/>
          <a:p>
            <a:pPr algn="ctr"/>
            <a:r>
              <a:rPr lang="pl-PL" dirty="0" smtClean="0"/>
              <a:t>Wypowiedzenie umowy o pracę</a:t>
            </a:r>
            <a:endParaRPr lang="pl-PL" dirty="0"/>
          </a:p>
        </p:txBody>
      </p:sp>
    </p:spTree>
    <p:extLst>
      <p:ext uri="{BB962C8B-B14F-4D97-AF65-F5344CB8AC3E}">
        <p14:creationId xmlns:p14="http://schemas.microsoft.com/office/powerpoint/2010/main" val="3407826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3370572222"/>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ytuł 2"/>
          <p:cNvSpPr>
            <a:spLocks noGrp="1"/>
          </p:cNvSpPr>
          <p:nvPr>
            <p:ph type="title"/>
          </p:nvPr>
        </p:nvSpPr>
        <p:spPr/>
        <p:txBody>
          <a:bodyPr/>
          <a:lstStyle/>
          <a:p>
            <a:endParaRPr lang="pl-PL"/>
          </a:p>
        </p:txBody>
      </p:sp>
    </p:spTree>
    <p:extLst>
      <p:ext uri="{BB962C8B-B14F-4D97-AF65-F5344CB8AC3E}">
        <p14:creationId xmlns:p14="http://schemas.microsoft.com/office/powerpoint/2010/main" val="3795237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764704"/>
            <a:ext cx="8229600" cy="4525963"/>
          </a:xfrm>
        </p:spPr>
        <p:txBody>
          <a:bodyPr/>
          <a:lstStyle/>
          <a:p>
            <a:pPr>
              <a:buNone/>
            </a:pPr>
            <a:r>
              <a:rPr lang="pl-PL" dirty="0" smtClean="0"/>
              <a:t>  B</a:t>
            </a:r>
            <a:r>
              <a:rPr lang="pl-PL" b="1" dirty="0" smtClean="0"/>
              <a:t>rak</a:t>
            </a:r>
            <a:r>
              <a:rPr lang="pl-PL" dirty="0" smtClean="0"/>
              <a:t> zamkniętego katalogu uzasadniającego wypowiedzenie umowy o pracę!</a:t>
            </a:r>
          </a:p>
          <a:p>
            <a:pPr>
              <a:buNone/>
            </a:pPr>
            <a:endParaRPr lang="pl-PL" dirty="0" smtClean="0"/>
          </a:p>
          <a:p>
            <a:pPr algn="just"/>
            <a:r>
              <a:rPr lang="pl-PL" dirty="0" smtClean="0"/>
              <a:t>należy badać okoliczności </a:t>
            </a:r>
            <a:r>
              <a:rPr lang="pl-PL" b="1" dirty="0" smtClean="0"/>
              <a:t>konkretnego przypadku,</a:t>
            </a:r>
          </a:p>
          <a:p>
            <a:pPr marL="109728" indent="0" algn="just">
              <a:buNone/>
            </a:pPr>
            <a:endParaRPr lang="pl-PL" dirty="0" smtClean="0"/>
          </a:p>
          <a:p>
            <a:pPr algn="just"/>
            <a:r>
              <a:rPr lang="pl-PL" dirty="0" smtClean="0"/>
              <a:t>na pracodawcy spoczywa </a:t>
            </a:r>
            <a:r>
              <a:rPr lang="pl-PL" b="1" dirty="0" smtClean="0"/>
              <a:t>ciężar udowodnienia, </a:t>
            </a:r>
            <a:r>
              <a:rPr lang="pl-PL" dirty="0" smtClean="0"/>
              <a:t>że wskazane przez niego przyczyny wypowiedzenia były zasadne</a:t>
            </a:r>
            <a:endParaRPr lang="pl-PL" dirty="0"/>
          </a:p>
        </p:txBody>
      </p:sp>
      <p:sp>
        <p:nvSpPr>
          <p:cNvPr id="2" name="Tytuł 1"/>
          <p:cNvSpPr>
            <a:spLocks noGrp="1"/>
          </p:cNvSpPr>
          <p:nvPr>
            <p:ph type="title"/>
          </p:nvPr>
        </p:nvSpPr>
        <p:spPr>
          <a:xfrm>
            <a:off x="611560" y="476672"/>
            <a:ext cx="7467600" cy="1143000"/>
          </a:xfrm>
        </p:spPr>
        <p:txBody>
          <a:bodyPr>
            <a:normAutofit fontScale="90000"/>
          </a:bodyPr>
          <a:lstStyle/>
          <a:p>
            <a:r>
              <a:rPr lang="pl-PL" dirty="0" smtClean="0"/>
              <a:t/>
            </a:r>
            <a:br>
              <a:rPr lang="pl-PL" dirty="0" smtClean="0"/>
            </a:br>
            <a:endParaRPr lang="pl-PL" dirty="0"/>
          </a:p>
        </p:txBody>
      </p:sp>
    </p:spTree>
    <p:extLst>
      <p:ext uri="{BB962C8B-B14F-4D97-AF65-F5344CB8AC3E}">
        <p14:creationId xmlns:p14="http://schemas.microsoft.com/office/powerpoint/2010/main" val="405383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2768375846"/>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ytuł 2"/>
          <p:cNvSpPr>
            <a:spLocks noGrp="1"/>
          </p:cNvSpPr>
          <p:nvPr>
            <p:ph type="title"/>
          </p:nvPr>
        </p:nvSpPr>
        <p:spPr/>
        <p:txBody>
          <a:bodyPr/>
          <a:lstStyle/>
          <a:p>
            <a:endParaRPr lang="pl-PL"/>
          </a:p>
        </p:txBody>
      </p:sp>
    </p:spTree>
    <p:extLst>
      <p:ext uri="{BB962C8B-B14F-4D97-AF65-F5344CB8AC3E}">
        <p14:creationId xmlns:p14="http://schemas.microsoft.com/office/powerpoint/2010/main" val="20639609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183</TotalTime>
  <Words>673</Words>
  <Application>Microsoft Office PowerPoint</Application>
  <PresentationFormat>Pokaz na ekranie (4:3)</PresentationFormat>
  <Paragraphs>182</Paragraphs>
  <Slides>50</Slides>
  <Notes>0</Notes>
  <HiddenSlides>0</HiddenSlides>
  <MMClips>0</MMClips>
  <ScaleCrop>false</ScaleCrop>
  <HeadingPairs>
    <vt:vector size="4" baseType="variant">
      <vt:variant>
        <vt:lpstr>Motyw</vt:lpstr>
      </vt:variant>
      <vt:variant>
        <vt:i4>1</vt:i4>
      </vt:variant>
      <vt:variant>
        <vt:lpstr>Tytuły slajdów</vt:lpstr>
      </vt:variant>
      <vt:variant>
        <vt:i4>50</vt:i4>
      </vt:variant>
    </vt:vector>
  </HeadingPairs>
  <TitlesOfParts>
    <vt:vector size="51" baseType="lpstr">
      <vt:lpstr>Hol</vt:lpstr>
      <vt:lpstr>ROSZCZENIA  W RAZIE NIEUZASADNIONEGO LUB NIEZGODNEGO Z PRAWEM ROZWIĄZANIA UMOWY  O PRACĘ  </vt:lpstr>
      <vt:lpstr>Rozwiązanie umowy o pracę</vt:lpstr>
      <vt:lpstr>Prezentacja programu PowerPoint</vt:lpstr>
      <vt:lpstr>Rozwiązanie umowy o pracę przez pracodawcę – roszczenia pracownika</vt:lpstr>
      <vt:lpstr>Oddział  4 Uprawnienia pracownika w razie nieuzasadnionego lub niezgodnego z prawem wypowiedzenia umowy o pracę przez pracodawcę </vt:lpstr>
      <vt:lpstr>Wypowiedzenie umowy o pracę</vt:lpstr>
      <vt:lpstr>Prezentacja programu PowerPoint</vt:lpstr>
      <vt:lpstr>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Oddział  6 Uprawnienia pracownika w razie niezgodnego z prawem rozwiązania przez pracodawcę umowy o pracę bez wypowiedzenia (art. 56 – 61) </vt:lpstr>
      <vt:lpstr>Prezentacja programu PowerPoint</vt:lpstr>
      <vt:lpstr>Niezgodne z prawem rozwiązanie umowy o pracę bez wypowiedzenia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roszczenia</vt:lpstr>
      <vt:lpstr>Prezentacja programu PowerPoint</vt:lpstr>
      <vt:lpstr>Prezentacja programu PowerPoint</vt:lpstr>
      <vt:lpstr>Prezentacja programu PowerPoint</vt:lpstr>
      <vt:lpstr>Wybór roszczenia</vt:lpstr>
      <vt:lpstr>Nieuzasadnione rozwiązanie umowy o pracę przez pracownika</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ROSZCZENIA  W RAZIE NIEUZASADNIONEGO LUB NIEZGODNEGO Z PRAWEM ROZWIĄZANIA UMOWY O PRACĘ</dc:title>
  <dc:creator>user</dc:creator>
  <cp:lastModifiedBy>Małgorzata</cp:lastModifiedBy>
  <cp:revision>21</cp:revision>
  <dcterms:created xsi:type="dcterms:W3CDTF">2014-10-19T15:11:19Z</dcterms:created>
  <dcterms:modified xsi:type="dcterms:W3CDTF">2020-02-26T12:50:24Z</dcterms:modified>
</cp:coreProperties>
</file>