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tags/tag4.xml" ContentType="application/vnd.openxmlformats-officedocument.presentationml.tags+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tags/tag5.xml" ContentType="application/vnd.openxmlformats-officedocument.presentationml.tags+xml"/>
  <Override PartName="/ppt/notesSlides/notesSlide18.xml" ContentType="application/vnd.openxmlformats-officedocument.presentationml.notesSlide+xml"/>
  <Override PartName="/ppt/tags/tag6.xml" ContentType="application/vnd.openxmlformats-officedocument.presentationml.tags+xml"/>
  <Override PartName="/ppt/tags/tag7.xml" ContentType="application/vnd.openxmlformats-officedocument.presentationml.tags+xml"/>
  <Override PartName="/ppt/notesSlides/notesSlide19.xml" ContentType="application/vnd.openxmlformats-officedocument.presentationml.notesSlide+xml"/>
  <Override PartName="/ppt/tags/tag8.xml" ContentType="application/vnd.openxmlformats-officedocument.presentationml.tags+xml"/>
  <Override PartName="/ppt/tags/tag9.xml" ContentType="application/vnd.openxmlformats-officedocument.presentationml.tags+xml"/>
  <Override PartName="/ppt/notesSlides/notesSlide20.xml" ContentType="application/vnd.openxmlformats-officedocument.presentationml.notesSlide+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notesSlides/notesSlide21.xml" ContentType="application/vnd.openxmlformats-officedocument.presentationml.notesSlide+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notesSlides/notesSlide22.xml" ContentType="application/vnd.openxmlformats-officedocument.presentationml.notesSlide+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notesSlides/notesSlide2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48" r:id="rId2"/>
  </p:sldMasterIdLst>
  <p:notesMasterIdLst>
    <p:notesMasterId r:id="rId55"/>
  </p:notesMasterIdLst>
  <p:handoutMasterIdLst>
    <p:handoutMasterId r:id="rId56"/>
  </p:handoutMasterIdLst>
  <p:sldIdLst>
    <p:sldId id="259" r:id="rId3"/>
    <p:sldId id="307" r:id="rId4"/>
    <p:sldId id="309" r:id="rId5"/>
    <p:sldId id="328" r:id="rId6"/>
    <p:sldId id="308" r:id="rId7"/>
    <p:sldId id="327" r:id="rId8"/>
    <p:sldId id="322" r:id="rId9"/>
    <p:sldId id="318" r:id="rId10"/>
    <p:sldId id="305" r:id="rId11"/>
    <p:sldId id="323" r:id="rId12"/>
    <p:sldId id="324" r:id="rId13"/>
    <p:sldId id="310" r:id="rId14"/>
    <p:sldId id="332" r:id="rId15"/>
    <p:sldId id="333" r:id="rId16"/>
    <p:sldId id="311" r:id="rId17"/>
    <p:sldId id="334" r:id="rId18"/>
    <p:sldId id="312" r:id="rId19"/>
    <p:sldId id="306" r:id="rId20"/>
    <p:sldId id="313" r:id="rId21"/>
    <p:sldId id="314" r:id="rId22"/>
    <p:sldId id="315" r:id="rId23"/>
    <p:sldId id="316" r:id="rId24"/>
    <p:sldId id="317" r:id="rId25"/>
    <p:sldId id="319" r:id="rId26"/>
    <p:sldId id="320" r:id="rId27"/>
    <p:sldId id="321" r:id="rId28"/>
    <p:sldId id="261" r:id="rId29"/>
    <p:sldId id="281" r:id="rId30"/>
    <p:sldId id="282" r:id="rId31"/>
    <p:sldId id="283" r:id="rId32"/>
    <p:sldId id="288" r:id="rId33"/>
    <p:sldId id="289" r:id="rId34"/>
    <p:sldId id="298" r:id="rId35"/>
    <p:sldId id="290" r:id="rId36"/>
    <p:sldId id="299" r:id="rId37"/>
    <p:sldId id="300" r:id="rId38"/>
    <p:sldId id="286" r:id="rId39"/>
    <p:sldId id="291" r:id="rId40"/>
    <p:sldId id="292" r:id="rId41"/>
    <p:sldId id="294" r:id="rId42"/>
    <p:sldId id="295" r:id="rId43"/>
    <p:sldId id="267" r:id="rId44"/>
    <p:sldId id="268" r:id="rId45"/>
    <p:sldId id="296" r:id="rId46"/>
    <p:sldId id="301" r:id="rId47"/>
    <p:sldId id="303" r:id="rId48"/>
    <p:sldId id="304" r:id="rId49"/>
    <p:sldId id="325" r:id="rId50"/>
    <p:sldId id="329" r:id="rId51"/>
    <p:sldId id="330" r:id="rId52"/>
    <p:sldId id="331" r:id="rId53"/>
    <p:sldId id="326" r:id="rId54"/>
  </p:sldIdLst>
  <p:sldSz cx="9144000" cy="6858000" type="screen4x3"/>
  <p:notesSz cx="6858000" cy="9144000"/>
  <p:defaultTextStyle>
    <a:defPPr>
      <a:defRPr lang="pl-PL"/>
    </a:defPPr>
    <a:lvl1pPr marL="0" algn="l" defTabSz="914400" rtl="0" eaLnBrk="1" latinLnBrk="0" hangingPunct="1">
      <a:defRPr lang="pl-PL" sz="1800" kern="1200">
        <a:solidFill>
          <a:schemeClr val="tx1"/>
        </a:solidFill>
        <a:latin typeface="+mn-lt"/>
        <a:ea typeface="+mn-ea"/>
        <a:cs typeface="+mn-cs"/>
      </a:defRPr>
    </a:lvl1pPr>
    <a:lvl2pPr marL="457200" algn="l" defTabSz="914400" rtl="0" eaLnBrk="1" latinLnBrk="0" hangingPunct="1">
      <a:defRPr lang="pl-PL" sz="1800" kern="1200">
        <a:solidFill>
          <a:schemeClr val="tx1"/>
        </a:solidFill>
        <a:latin typeface="+mn-lt"/>
        <a:ea typeface="+mn-ea"/>
        <a:cs typeface="+mn-cs"/>
      </a:defRPr>
    </a:lvl2pPr>
    <a:lvl3pPr marL="914400" algn="l" defTabSz="914400" rtl="0" eaLnBrk="1" latinLnBrk="0" hangingPunct="1">
      <a:defRPr lang="pl-PL" sz="1800" kern="1200">
        <a:solidFill>
          <a:schemeClr val="tx1"/>
        </a:solidFill>
        <a:latin typeface="+mn-lt"/>
        <a:ea typeface="+mn-ea"/>
        <a:cs typeface="+mn-cs"/>
      </a:defRPr>
    </a:lvl3pPr>
    <a:lvl4pPr marL="1371600" algn="l" defTabSz="914400" rtl="0" eaLnBrk="1" latinLnBrk="0" hangingPunct="1">
      <a:defRPr lang="pl-PL" sz="1800" kern="1200">
        <a:solidFill>
          <a:schemeClr val="tx1"/>
        </a:solidFill>
        <a:latin typeface="+mn-lt"/>
        <a:ea typeface="+mn-ea"/>
        <a:cs typeface="+mn-cs"/>
      </a:defRPr>
    </a:lvl4pPr>
    <a:lvl5pPr marL="1828800" algn="l" defTabSz="914400" rtl="0" eaLnBrk="1" latinLnBrk="0" hangingPunct="1">
      <a:defRPr lang="pl-PL" sz="1800" kern="1200">
        <a:solidFill>
          <a:schemeClr val="tx1"/>
        </a:solidFill>
        <a:latin typeface="+mn-lt"/>
        <a:ea typeface="+mn-ea"/>
        <a:cs typeface="+mn-cs"/>
      </a:defRPr>
    </a:lvl5pPr>
    <a:lvl6pPr marL="2286000" algn="l" defTabSz="914400" rtl="0" eaLnBrk="1" latinLnBrk="0" hangingPunct="1">
      <a:defRPr lang="pl-PL" sz="1800" kern="1200">
        <a:solidFill>
          <a:schemeClr val="tx1"/>
        </a:solidFill>
        <a:latin typeface="+mn-lt"/>
        <a:ea typeface="+mn-ea"/>
        <a:cs typeface="+mn-cs"/>
      </a:defRPr>
    </a:lvl6pPr>
    <a:lvl7pPr marL="2743200" algn="l" defTabSz="914400" rtl="0" eaLnBrk="1" latinLnBrk="0" hangingPunct="1">
      <a:defRPr lang="pl-PL" sz="1800" kern="1200">
        <a:solidFill>
          <a:schemeClr val="tx1"/>
        </a:solidFill>
        <a:latin typeface="+mn-lt"/>
        <a:ea typeface="+mn-ea"/>
        <a:cs typeface="+mn-cs"/>
      </a:defRPr>
    </a:lvl7pPr>
    <a:lvl8pPr marL="3200400" algn="l" defTabSz="914400" rtl="0" eaLnBrk="1" latinLnBrk="0" hangingPunct="1">
      <a:defRPr lang="pl-PL" sz="1800" kern="1200">
        <a:solidFill>
          <a:schemeClr val="tx1"/>
        </a:solidFill>
        <a:latin typeface="+mn-lt"/>
        <a:ea typeface="+mn-ea"/>
        <a:cs typeface="+mn-cs"/>
      </a:defRPr>
    </a:lvl8pPr>
    <a:lvl9pPr marL="3657600" algn="l" defTabSz="914400" rtl="0" eaLnBrk="1" latinLnBrk="0" hangingPunct="1">
      <a:defRPr lang="pl-PL"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003300"/>
    <a:srgbClr val="009ED6"/>
  </p:clrMru>
  <p:extLst>
    <p:ext uri="{E76CE94A-603C-4142-B9EB-6D1370010A27}">
      <p14:discardImageEditData xmlns:p14="http://schemas.microsoft.com/office/powerpoint/2010/main" val="1"/>
    </p:ext>
    <p:ext uri="{D31A062A-798A-4329-ABDD-BBA856620510}">
      <p14:defaultImageDpi xmlns:p14="http://schemas.microsoft.com/office/powerpoint/2010/main" val="96"/>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327F97BB-C833-4FB7-BDE5-3F7075034690}" styleName="Themed Style 2 - Accent 5">
    <a:tblBg>
      <a:fillRef idx="3">
        <a:schemeClr val="accent5"/>
      </a:fillRef>
      <a:effectRef idx="3">
        <a:schemeClr val="accent5"/>
      </a:effectRef>
    </a:tblBg>
    <a:wholeTbl>
      <a:tcTxStyle>
        <a:fontRef idx="minor">
          <a:scrgbClr r="0" g="0" b="0"/>
        </a:fontRef>
        <a:schemeClr val="lt1"/>
      </a:tcTxStyle>
      <a:tcStyle>
        <a:tcBdr>
          <a:left>
            <a:lnRef idx="1">
              <a:schemeClr val="accent5">
                <a:tint val="50000"/>
              </a:schemeClr>
            </a:lnRef>
          </a:left>
          <a:right>
            <a:lnRef idx="1">
              <a:schemeClr val="accent5">
                <a:tint val="50000"/>
              </a:schemeClr>
            </a:lnRef>
          </a:right>
          <a:top>
            <a:lnRef idx="1">
              <a:schemeClr val="accent5">
                <a:tint val="50000"/>
              </a:schemeClr>
            </a:lnRef>
          </a:top>
          <a:bottom>
            <a:lnRef idx="1">
              <a:schemeClr val="accent5">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5FD0F851-EC5A-4D38-B0AD-8093EC10F338}" styleName="Light Style 1 - Accent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 styleId="{5C22544A-7EE6-4342-B048-85BDC9FD1C3A}" styleName="Styl pośredni 2 — Ak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152" autoAdjust="0"/>
    <p:restoredTop sz="83977" autoAdjust="0"/>
  </p:normalViewPr>
  <p:slideViewPr>
    <p:cSldViewPr>
      <p:cViewPr varScale="1">
        <p:scale>
          <a:sx n="96" d="100"/>
          <a:sy n="96" d="100"/>
        </p:scale>
        <p:origin x="3690" y="24"/>
      </p:cViewPr>
      <p:guideLst>
        <p:guide orient="horz" pos="2160"/>
        <p:guide pos="2880"/>
      </p:guideLst>
    </p:cSldViewPr>
  </p:slideViewPr>
  <p:notesTextViewPr>
    <p:cViewPr>
      <p:scale>
        <a:sx n="100" d="100"/>
        <a:sy n="100" d="100"/>
      </p:scale>
      <p:origin x="0" y="0"/>
    </p:cViewPr>
  </p:notesTextViewPr>
  <p:sorterViewPr>
    <p:cViewPr>
      <p:scale>
        <a:sx n="154" d="100"/>
        <a:sy n="154" d="100"/>
      </p:scale>
      <p:origin x="0" y="0"/>
    </p:cViewPr>
  </p:sorterViewPr>
  <p:notesViewPr>
    <p:cSldViewPr>
      <p:cViewPr varScale="1">
        <p:scale>
          <a:sx n="83" d="100"/>
          <a:sy n="83" d="100"/>
        </p:scale>
        <p:origin x="-3144" y="-96"/>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notesMaster" Target="notesMasters/notesMaster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theme" Target="theme/theme1.xml"/><Relationship Id="rId2" Type="http://schemas.openxmlformats.org/officeDocument/2006/relationships/slideMaster" Target="slideMasters/slideMaster1.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slide" Target="slides/slide39.xml"/><Relationship Id="rId54" Type="http://schemas.openxmlformats.org/officeDocument/2006/relationships/slide" Target="slides/slide52.xml"/><Relationship Id="rId1" Type="http://schemas.openxmlformats.org/officeDocument/2006/relationships/customXml" Target="../customXml/item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handoutMaster" Target="handoutMasters/handoutMaster1.xml"/><Relationship Id="rId8" Type="http://schemas.openxmlformats.org/officeDocument/2006/relationships/slide" Target="slides/slide6.xml"/><Relationship Id="rId51" Type="http://schemas.openxmlformats.org/officeDocument/2006/relationships/slide" Target="slides/slide49.xml"/><Relationship Id="rId3" Type="http://schemas.openxmlformats.org/officeDocument/2006/relationships/slide" Target="slides/slide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8E9C3E3-99E0-407C-B269-100EDF36B6CE}"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pl-PL"/>
        </a:p>
      </dgm:t>
    </dgm:pt>
    <dgm:pt modelId="{2A925917-E2B5-4982-B2F7-E09BBAD327E1}">
      <dgm:prSet phldrT="[Tekst]"/>
      <dgm:spPr/>
      <dgm:t>
        <a:bodyPr/>
        <a:lstStyle/>
        <a:p>
          <a:r>
            <a:rPr lang="pl-PL" dirty="0"/>
            <a:t>Oferowanie programów</a:t>
          </a:r>
        </a:p>
      </dgm:t>
    </dgm:pt>
    <dgm:pt modelId="{5B77D667-22ED-4AF2-8122-D73D0DF6CE72}" type="parTrans" cxnId="{0E2B3AB4-B6FE-49B7-B390-4F7905B77909}">
      <dgm:prSet/>
      <dgm:spPr/>
      <dgm:t>
        <a:bodyPr/>
        <a:lstStyle/>
        <a:p>
          <a:endParaRPr lang="pl-PL"/>
        </a:p>
      </dgm:t>
    </dgm:pt>
    <dgm:pt modelId="{8E256F01-ED47-42F6-AE1B-54CCFD68D1C0}" type="sibTrans" cxnId="{0E2B3AB4-B6FE-49B7-B390-4F7905B77909}">
      <dgm:prSet/>
      <dgm:spPr/>
      <dgm:t>
        <a:bodyPr/>
        <a:lstStyle/>
        <a:p>
          <a:endParaRPr lang="pl-PL"/>
        </a:p>
      </dgm:t>
    </dgm:pt>
    <dgm:pt modelId="{923E37CF-5E07-4A25-8B4B-EF9DD2A63B72}">
      <dgm:prSet phldrT="[Tekst]"/>
      <dgm:spPr/>
      <dgm:t>
        <a:bodyPr/>
        <a:lstStyle/>
        <a:p>
          <a:r>
            <a:rPr lang="pl-PL" dirty="0"/>
            <a:t>Audiowizualnych usług na żądanie</a:t>
          </a:r>
        </a:p>
      </dgm:t>
    </dgm:pt>
    <dgm:pt modelId="{8A053A85-F885-4B81-B6A4-ECEC7091A393}" type="parTrans" cxnId="{34CFC8CB-DC62-4852-AB87-05578E0393AF}">
      <dgm:prSet/>
      <dgm:spPr/>
      <dgm:t>
        <a:bodyPr/>
        <a:lstStyle/>
        <a:p>
          <a:endParaRPr lang="pl-PL"/>
        </a:p>
      </dgm:t>
    </dgm:pt>
    <dgm:pt modelId="{928E9783-0EB0-4E12-AD73-FAF40EF6541B}" type="sibTrans" cxnId="{34CFC8CB-DC62-4852-AB87-05578E0393AF}">
      <dgm:prSet/>
      <dgm:spPr/>
      <dgm:t>
        <a:bodyPr/>
        <a:lstStyle/>
        <a:p>
          <a:endParaRPr lang="pl-PL"/>
        </a:p>
      </dgm:t>
    </dgm:pt>
    <dgm:pt modelId="{A4F2A726-13F5-4288-BC63-4B460359A563}">
      <dgm:prSet phldrT="[Tekst]"/>
      <dgm:spPr/>
      <dgm:t>
        <a:bodyPr/>
        <a:lstStyle/>
        <a:p>
          <a:r>
            <a:rPr lang="pl-PL" dirty="0"/>
            <a:t>Przekaz handlowy</a:t>
          </a:r>
        </a:p>
      </dgm:t>
    </dgm:pt>
    <dgm:pt modelId="{602516ED-1799-4238-B894-01DB00385ABC}" type="parTrans" cxnId="{16CCFB0B-1EF0-4865-8A6E-E29B7C38559D}">
      <dgm:prSet/>
      <dgm:spPr/>
      <dgm:t>
        <a:bodyPr/>
        <a:lstStyle/>
        <a:p>
          <a:endParaRPr lang="pl-PL"/>
        </a:p>
      </dgm:t>
    </dgm:pt>
    <dgm:pt modelId="{3286FD7C-C26D-4B49-B9D3-B7FC852458B6}" type="sibTrans" cxnId="{16CCFB0B-1EF0-4865-8A6E-E29B7C38559D}">
      <dgm:prSet/>
      <dgm:spPr/>
      <dgm:t>
        <a:bodyPr/>
        <a:lstStyle/>
        <a:p>
          <a:endParaRPr lang="pl-PL"/>
        </a:p>
      </dgm:t>
    </dgm:pt>
    <dgm:pt modelId="{702A8251-04C6-4A4F-802D-9E6E3D5122F9}" type="pres">
      <dgm:prSet presAssocID="{68E9C3E3-99E0-407C-B269-100EDF36B6CE}" presName="linear" presStyleCnt="0">
        <dgm:presLayoutVars>
          <dgm:dir/>
          <dgm:animLvl val="lvl"/>
          <dgm:resizeHandles val="exact"/>
        </dgm:presLayoutVars>
      </dgm:prSet>
      <dgm:spPr/>
    </dgm:pt>
    <dgm:pt modelId="{7ED044B3-7633-4936-A243-53C5F8C41A2B}" type="pres">
      <dgm:prSet presAssocID="{2A925917-E2B5-4982-B2F7-E09BBAD327E1}" presName="parentLin" presStyleCnt="0"/>
      <dgm:spPr/>
    </dgm:pt>
    <dgm:pt modelId="{EF2F9CE1-C78D-4AD4-818D-D59676217912}" type="pres">
      <dgm:prSet presAssocID="{2A925917-E2B5-4982-B2F7-E09BBAD327E1}" presName="parentLeftMargin" presStyleLbl="node1" presStyleIdx="0" presStyleCnt="3"/>
      <dgm:spPr/>
    </dgm:pt>
    <dgm:pt modelId="{C19D19F3-243D-4055-BDA8-2893A2880E3F}" type="pres">
      <dgm:prSet presAssocID="{2A925917-E2B5-4982-B2F7-E09BBAD327E1}" presName="parentText" presStyleLbl="node1" presStyleIdx="0" presStyleCnt="3">
        <dgm:presLayoutVars>
          <dgm:chMax val="0"/>
          <dgm:bulletEnabled val="1"/>
        </dgm:presLayoutVars>
      </dgm:prSet>
      <dgm:spPr/>
    </dgm:pt>
    <dgm:pt modelId="{EDB4B1E1-77B5-4CAB-A65E-63BA5671A0F4}" type="pres">
      <dgm:prSet presAssocID="{2A925917-E2B5-4982-B2F7-E09BBAD327E1}" presName="negativeSpace" presStyleCnt="0"/>
      <dgm:spPr/>
    </dgm:pt>
    <dgm:pt modelId="{DBF189F5-18D3-4AE3-B7AD-080B7ECB3ED7}" type="pres">
      <dgm:prSet presAssocID="{2A925917-E2B5-4982-B2F7-E09BBAD327E1}" presName="childText" presStyleLbl="conFgAcc1" presStyleIdx="0" presStyleCnt="3">
        <dgm:presLayoutVars>
          <dgm:bulletEnabled val="1"/>
        </dgm:presLayoutVars>
      </dgm:prSet>
      <dgm:spPr/>
    </dgm:pt>
    <dgm:pt modelId="{488DC022-F156-4EE3-9B25-8158CDC6CBCF}" type="pres">
      <dgm:prSet presAssocID="{8E256F01-ED47-42F6-AE1B-54CCFD68D1C0}" presName="spaceBetweenRectangles" presStyleCnt="0"/>
      <dgm:spPr/>
    </dgm:pt>
    <dgm:pt modelId="{9C6F5422-9B47-4636-A489-D9CC648C55DD}" type="pres">
      <dgm:prSet presAssocID="{923E37CF-5E07-4A25-8B4B-EF9DD2A63B72}" presName="parentLin" presStyleCnt="0"/>
      <dgm:spPr/>
    </dgm:pt>
    <dgm:pt modelId="{ECE5A811-EBEA-4BE3-812B-4BC8124C5EC0}" type="pres">
      <dgm:prSet presAssocID="{923E37CF-5E07-4A25-8B4B-EF9DD2A63B72}" presName="parentLeftMargin" presStyleLbl="node1" presStyleIdx="0" presStyleCnt="3"/>
      <dgm:spPr/>
    </dgm:pt>
    <dgm:pt modelId="{5AB5BFC8-8AC0-4AAC-ABED-73AE8DF9EB13}" type="pres">
      <dgm:prSet presAssocID="{923E37CF-5E07-4A25-8B4B-EF9DD2A63B72}" presName="parentText" presStyleLbl="node1" presStyleIdx="1" presStyleCnt="3">
        <dgm:presLayoutVars>
          <dgm:chMax val="0"/>
          <dgm:bulletEnabled val="1"/>
        </dgm:presLayoutVars>
      </dgm:prSet>
      <dgm:spPr/>
    </dgm:pt>
    <dgm:pt modelId="{90B8CA56-7221-4E2C-8F9D-777912B3391D}" type="pres">
      <dgm:prSet presAssocID="{923E37CF-5E07-4A25-8B4B-EF9DD2A63B72}" presName="negativeSpace" presStyleCnt="0"/>
      <dgm:spPr/>
    </dgm:pt>
    <dgm:pt modelId="{4EA78F63-BC94-4ECF-B38D-E88E81D46B0B}" type="pres">
      <dgm:prSet presAssocID="{923E37CF-5E07-4A25-8B4B-EF9DD2A63B72}" presName="childText" presStyleLbl="conFgAcc1" presStyleIdx="1" presStyleCnt="3">
        <dgm:presLayoutVars>
          <dgm:bulletEnabled val="1"/>
        </dgm:presLayoutVars>
      </dgm:prSet>
      <dgm:spPr/>
    </dgm:pt>
    <dgm:pt modelId="{274EF19B-8ACD-4481-B996-84A87FD0EE69}" type="pres">
      <dgm:prSet presAssocID="{928E9783-0EB0-4E12-AD73-FAF40EF6541B}" presName="spaceBetweenRectangles" presStyleCnt="0"/>
      <dgm:spPr/>
    </dgm:pt>
    <dgm:pt modelId="{05DCFF99-85E9-4567-BCCC-48803F08600B}" type="pres">
      <dgm:prSet presAssocID="{A4F2A726-13F5-4288-BC63-4B460359A563}" presName="parentLin" presStyleCnt="0"/>
      <dgm:spPr/>
    </dgm:pt>
    <dgm:pt modelId="{B6A6062F-8B91-4A89-A5AF-E400B8CF7FC8}" type="pres">
      <dgm:prSet presAssocID="{A4F2A726-13F5-4288-BC63-4B460359A563}" presName="parentLeftMargin" presStyleLbl="node1" presStyleIdx="1" presStyleCnt="3"/>
      <dgm:spPr/>
    </dgm:pt>
    <dgm:pt modelId="{4F4F5677-2902-4AE6-8AFE-34BEE7C50084}" type="pres">
      <dgm:prSet presAssocID="{A4F2A726-13F5-4288-BC63-4B460359A563}" presName="parentText" presStyleLbl="node1" presStyleIdx="2" presStyleCnt="3">
        <dgm:presLayoutVars>
          <dgm:chMax val="0"/>
          <dgm:bulletEnabled val="1"/>
        </dgm:presLayoutVars>
      </dgm:prSet>
      <dgm:spPr/>
    </dgm:pt>
    <dgm:pt modelId="{8A578F9B-0D83-4D9D-A5AE-45AD76ED35E8}" type="pres">
      <dgm:prSet presAssocID="{A4F2A726-13F5-4288-BC63-4B460359A563}" presName="negativeSpace" presStyleCnt="0"/>
      <dgm:spPr/>
    </dgm:pt>
    <dgm:pt modelId="{6DFB912B-F3B0-4627-BF45-FB194A02F8AB}" type="pres">
      <dgm:prSet presAssocID="{A4F2A726-13F5-4288-BC63-4B460359A563}" presName="childText" presStyleLbl="conFgAcc1" presStyleIdx="2" presStyleCnt="3">
        <dgm:presLayoutVars>
          <dgm:bulletEnabled val="1"/>
        </dgm:presLayoutVars>
      </dgm:prSet>
      <dgm:spPr/>
    </dgm:pt>
  </dgm:ptLst>
  <dgm:cxnLst>
    <dgm:cxn modelId="{16CCFB0B-1EF0-4865-8A6E-E29B7C38559D}" srcId="{68E9C3E3-99E0-407C-B269-100EDF36B6CE}" destId="{A4F2A726-13F5-4288-BC63-4B460359A563}" srcOrd="2" destOrd="0" parTransId="{602516ED-1799-4238-B894-01DB00385ABC}" sibTransId="{3286FD7C-C26D-4B49-B9D3-B7FC852458B6}"/>
    <dgm:cxn modelId="{093D9A71-DF49-4A87-8E9C-3EC2AE8C71E2}" type="presOf" srcId="{923E37CF-5E07-4A25-8B4B-EF9DD2A63B72}" destId="{ECE5A811-EBEA-4BE3-812B-4BC8124C5EC0}" srcOrd="0" destOrd="0" presId="urn:microsoft.com/office/officeart/2005/8/layout/list1"/>
    <dgm:cxn modelId="{7A7D8B8A-A133-4F98-B495-DD2DDFDFC109}" type="presOf" srcId="{A4F2A726-13F5-4288-BC63-4B460359A563}" destId="{B6A6062F-8B91-4A89-A5AF-E400B8CF7FC8}" srcOrd="0" destOrd="0" presId="urn:microsoft.com/office/officeart/2005/8/layout/list1"/>
    <dgm:cxn modelId="{35C6248C-184E-44CB-9E50-00ADEFE7B8AB}" type="presOf" srcId="{68E9C3E3-99E0-407C-B269-100EDF36B6CE}" destId="{702A8251-04C6-4A4F-802D-9E6E3D5122F9}" srcOrd="0" destOrd="0" presId="urn:microsoft.com/office/officeart/2005/8/layout/list1"/>
    <dgm:cxn modelId="{FB33F290-4F18-4932-85BF-DE98758CAB0F}" type="presOf" srcId="{A4F2A726-13F5-4288-BC63-4B460359A563}" destId="{4F4F5677-2902-4AE6-8AFE-34BEE7C50084}" srcOrd="1" destOrd="0" presId="urn:microsoft.com/office/officeart/2005/8/layout/list1"/>
    <dgm:cxn modelId="{CDF92C9F-F9F4-41C7-B7AB-C50960BE747A}" type="presOf" srcId="{2A925917-E2B5-4982-B2F7-E09BBAD327E1}" destId="{C19D19F3-243D-4055-BDA8-2893A2880E3F}" srcOrd="1" destOrd="0" presId="urn:microsoft.com/office/officeart/2005/8/layout/list1"/>
    <dgm:cxn modelId="{AD351AA5-4B10-4352-BDB9-52A3AF2D6AF1}" type="presOf" srcId="{2A925917-E2B5-4982-B2F7-E09BBAD327E1}" destId="{EF2F9CE1-C78D-4AD4-818D-D59676217912}" srcOrd="0" destOrd="0" presId="urn:microsoft.com/office/officeart/2005/8/layout/list1"/>
    <dgm:cxn modelId="{0E2B3AB4-B6FE-49B7-B390-4F7905B77909}" srcId="{68E9C3E3-99E0-407C-B269-100EDF36B6CE}" destId="{2A925917-E2B5-4982-B2F7-E09BBAD327E1}" srcOrd="0" destOrd="0" parTransId="{5B77D667-22ED-4AF2-8122-D73D0DF6CE72}" sibTransId="{8E256F01-ED47-42F6-AE1B-54CCFD68D1C0}"/>
    <dgm:cxn modelId="{EE5636C9-6B04-4AF6-A8E3-BECF59E502DB}" type="presOf" srcId="{923E37CF-5E07-4A25-8B4B-EF9DD2A63B72}" destId="{5AB5BFC8-8AC0-4AAC-ABED-73AE8DF9EB13}" srcOrd="1" destOrd="0" presId="urn:microsoft.com/office/officeart/2005/8/layout/list1"/>
    <dgm:cxn modelId="{34CFC8CB-DC62-4852-AB87-05578E0393AF}" srcId="{68E9C3E3-99E0-407C-B269-100EDF36B6CE}" destId="{923E37CF-5E07-4A25-8B4B-EF9DD2A63B72}" srcOrd="1" destOrd="0" parTransId="{8A053A85-F885-4B81-B6A4-ECEC7091A393}" sibTransId="{928E9783-0EB0-4E12-AD73-FAF40EF6541B}"/>
    <dgm:cxn modelId="{355ECE65-43DF-41DC-A54B-AF69DE17B878}" type="presParOf" srcId="{702A8251-04C6-4A4F-802D-9E6E3D5122F9}" destId="{7ED044B3-7633-4936-A243-53C5F8C41A2B}" srcOrd="0" destOrd="0" presId="urn:microsoft.com/office/officeart/2005/8/layout/list1"/>
    <dgm:cxn modelId="{00E1F5C8-D494-4C52-B1A4-8B9D082C701B}" type="presParOf" srcId="{7ED044B3-7633-4936-A243-53C5F8C41A2B}" destId="{EF2F9CE1-C78D-4AD4-818D-D59676217912}" srcOrd="0" destOrd="0" presId="urn:microsoft.com/office/officeart/2005/8/layout/list1"/>
    <dgm:cxn modelId="{A4409D65-DA0E-4CFB-8899-C0AB8F1935AE}" type="presParOf" srcId="{7ED044B3-7633-4936-A243-53C5F8C41A2B}" destId="{C19D19F3-243D-4055-BDA8-2893A2880E3F}" srcOrd="1" destOrd="0" presId="urn:microsoft.com/office/officeart/2005/8/layout/list1"/>
    <dgm:cxn modelId="{8E4B2B3D-C5C8-430E-B218-90371AA5B70D}" type="presParOf" srcId="{702A8251-04C6-4A4F-802D-9E6E3D5122F9}" destId="{EDB4B1E1-77B5-4CAB-A65E-63BA5671A0F4}" srcOrd="1" destOrd="0" presId="urn:microsoft.com/office/officeart/2005/8/layout/list1"/>
    <dgm:cxn modelId="{0D311F74-E1EE-4A34-8F48-ABB9930098FD}" type="presParOf" srcId="{702A8251-04C6-4A4F-802D-9E6E3D5122F9}" destId="{DBF189F5-18D3-4AE3-B7AD-080B7ECB3ED7}" srcOrd="2" destOrd="0" presId="urn:microsoft.com/office/officeart/2005/8/layout/list1"/>
    <dgm:cxn modelId="{A544BEB0-28D9-49BC-97F0-C91D04519758}" type="presParOf" srcId="{702A8251-04C6-4A4F-802D-9E6E3D5122F9}" destId="{488DC022-F156-4EE3-9B25-8158CDC6CBCF}" srcOrd="3" destOrd="0" presId="urn:microsoft.com/office/officeart/2005/8/layout/list1"/>
    <dgm:cxn modelId="{0FEB0218-5DB6-44B1-8828-1FCA658B0F8A}" type="presParOf" srcId="{702A8251-04C6-4A4F-802D-9E6E3D5122F9}" destId="{9C6F5422-9B47-4636-A489-D9CC648C55DD}" srcOrd="4" destOrd="0" presId="urn:microsoft.com/office/officeart/2005/8/layout/list1"/>
    <dgm:cxn modelId="{2B209887-EE99-4725-88B2-2A44A42ECA81}" type="presParOf" srcId="{9C6F5422-9B47-4636-A489-D9CC648C55DD}" destId="{ECE5A811-EBEA-4BE3-812B-4BC8124C5EC0}" srcOrd="0" destOrd="0" presId="urn:microsoft.com/office/officeart/2005/8/layout/list1"/>
    <dgm:cxn modelId="{1747DBA2-05DB-4AE7-A5C3-D391E7DCAE60}" type="presParOf" srcId="{9C6F5422-9B47-4636-A489-D9CC648C55DD}" destId="{5AB5BFC8-8AC0-4AAC-ABED-73AE8DF9EB13}" srcOrd="1" destOrd="0" presId="urn:microsoft.com/office/officeart/2005/8/layout/list1"/>
    <dgm:cxn modelId="{8B5821F2-19DA-4548-9670-064E8CCDCAA3}" type="presParOf" srcId="{702A8251-04C6-4A4F-802D-9E6E3D5122F9}" destId="{90B8CA56-7221-4E2C-8F9D-777912B3391D}" srcOrd="5" destOrd="0" presId="urn:microsoft.com/office/officeart/2005/8/layout/list1"/>
    <dgm:cxn modelId="{60DE80D9-0B35-4136-8696-C909D89626F1}" type="presParOf" srcId="{702A8251-04C6-4A4F-802D-9E6E3D5122F9}" destId="{4EA78F63-BC94-4ECF-B38D-E88E81D46B0B}" srcOrd="6" destOrd="0" presId="urn:microsoft.com/office/officeart/2005/8/layout/list1"/>
    <dgm:cxn modelId="{D9D1B1F3-1B82-413B-B9E1-748AA48A5CE2}" type="presParOf" srcId="{702A8251-04C6-4A4F-802D-9E6E3D5122F9}" destId="{274EF19B-8ACD-4481-B996-84A87FD0EE69}" srcOrd="7" destOrd="0" presId="urn:microsoft.com/office/officeart/2005/8/layout/list1"/>
    <dgm:cxn modelId="{43A6D136-8C8E-4D3D-88AA-5E970DD6E52A}" type="presParOf" srcId="{702A8251-04C6-4A4F-802D-9E6E3D5122F9}" destId="{05DCFF99-85E9-4567-BCCC-48803F08600B}" srcOrd="8" destOrd="0" presId="urn:microsoft.com/office/officeart/2005/8/layout/list1"/>
    <dgm:cxn modelId="{DB7F6E59-2A02-46E1-A542-54621ACD77EA}" type="presParOf" srcId="{05DCFF99-85E9-4567-BCCC-48803F08600B}" destId="{B6A6062F-8B91-4A89-A5AF-E400B8CF7FC8}" srcOrd="0" destOrd="0" presId="urn:microsoft.com/office/officeart/2005/8/layout/list1"/>
    <dgm:cxn modelId="{C6BA5A2A-2E08-48BB-A2D4-31E805159C67}" type="presParOf" srcId="{05DCFF99-85E9-4567-BCCC-48803F08600B}" destId="{4F4F5677-2902-4AE6-8AFE-34BEE7C50084}" srcOrd="1" destOrd="0" presId="urn:microsoft.com/office/officeart/2005/8/layout/list1"/>
    <dgm:cxn modelId="{A16A61DB-7D72-4E74-9ABF-78754AA82251}" type="presParOf" srcId="{702A8251-04C6-4A4F-802D-9E6E3D5122F9}" destId="{8A578F9B-0D83-4D9D-A5AE-45AD76ED35E8}" srcOrd="9" destOrd="0" presId="urn:microsoft.com/office/officeart/2005/8/layout/list1"/>
    <dgm:cxn modelId="{71284C91-4E2A-4B56-B051-1B5030B74979}" type="presParOf" srcId="{702A8251-04C6-4A4F-802D-9E6E3D5122F9}" destId="{6DFB912B-F3B0-4627-BF45-FB194A02F8AB}" srcOrd="10"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BF189F5-18D3-4AE3-B7AD-080B7ECB3ED7}">
      <dsp:nvSpPr>
        <dsp:cNvPr id="0" name=""/>
        <dsp:cNvSpPr/>
      </dsp:nvSpPr>
      <dsp:spPr>
        <a:xfrm>
          <a:off x="0" y="681861"/>
          <a:ext cx="8077200" cy="73080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C19D19F3-243D-4055-BDA8-2893A2880E3F}">
      <dsp:nvSpPr>
        <dsp:cNvPr id="0" name=""/>
        <dsp:cNvSpPr/>
      </dsp:nvSpPr>
      <dsp:spPr>
        <a:xfrm>
          <a:off x="403860" y="253821"/>
          <a:ext cx="5654040" cy="85608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3709" tIns="0" rIns="213709" bIns="0" numCol="1" spcCol="1270" anchor="ctr" anchorCtr="0">
          <a:noAutofit/>
        </a:bodyPr>
        <a:lstStyle/>
        <a:p>
          <a:pPr marL="0" lvl="0" indent="0" algn="l" defTabSz="1289050">
            <a:lnSpc>
              <a:spcPct val="90000"/>
            </a:lnSpc>
            <a:spcBef>
              <a:spcPct val="0"/>
            </a:spcBef>
            <a:spcAft>
              <a:spcPct val="35000"/>
            </a:spcAft>
            <a:buNone/>
          </a:pPr>
          <a:r>
            <a:rPr lang="pl-PL" sz="2900" kern="1200" dirty="0"/>
            <a:t>Oferowanie programów</a:t>
          </a:r>
        </a:p>
      </dsp:txBody>
      <dsp:txXfrm>
        <a:off x="445650" y="295611"/>
        <a:ext cx="5570460" cy="772500"/>
      </dsp:txXfrm>
    </dsp:sp>
    <dsp:sp modelId="{4EA78F63-BC94-4ECF-B38D-E88E81D46B0B}">
      <dsp:nvSpPr>
        <dsp:cNvPr id="0" name=""/>
        <dsp:cNvSpPr/>
      </dsp:nvSpPr>
      <dsp:spPr>
        <a:xfrm>
          <a:off x="0" y="1997301"/>
          <a:ext cx="8077200" cy="73080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5AB5BFC8-8AC0-4AAC-ABED-73AE8DF9EB13}">
      <dsp:nvSpPr>
        <dsp:cNvPr id="0" name=""/>
        <dsp:cNvSpPr/>
      </dsp:nvSpPr>
      <dsp:spPr>
        <a:xfrm>
          <a:off x="403860" y="1569261"/>
          <a:ext cx="5654040" cy="85608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3709" tIns="0" rIns="213709" bIns="0" numCol="1" spcCol="1270" anchor="ctr" anchorCtr="0">
          <a:noAutofit/>
        </a:bodyPr>
        <a:lstStyle/>
        <a:p>
          <a:pPr marL="0" lvl="0" indent="0" algn="l" defTabSz="1289050">
            <a:lnSpc>
              <a:spcPct val="90000"/>
            </a:lnSpc>
            <a:spcBef>
              <a:spcPct val="0"/>
            </a:spcBef>
            <a:spcAft>
              <a:spcPct val="35000"/>
            </a:spcAft>
            <a:buNone/>
          </a:pPr>
          <a:r>
            <a:rPr lang="pl-PL" sz="2900" kern="1200" dirty="0"/>
            <a:t>Audiowizualnych usług na żądanie</a:t>
          </a:r>
        </a:p>
      </dsp:txBody>
      <dsp:txXfrm>
        <a:off x="445650" y="1611051"/>
        <a:ext cx="5570460" cy="772500"/>
      </dsp:txXfrm>
    </dsp:sp>
    <dsp:sp modelId="{6DFB912B-F3B0-4627-BF45-FB194A02F8AB}">
      <dsp:nvSpPr>
        <dsp:cNvPr id="0" name=""/>
        <dsp:cNvSpPr/>
      </dsp:nvSpPr>
      <dsp:spPr>
        <a:xfrm>
          <a:off x="0" y="3312741"/>
          <a:ext cx="8077200" cy="73080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4F4F5677-2902-4AE6-8AFE-34BEE7C50084}">
      <dsp:nvSpPr>
        <dsp:cNvPr id="0" name=""/>
        <dsp:cNvSpPr/>
      </dsp:nvSpPr>
      <dsp:spPr>
        <a:xfrm>
          <a:off x="403860" y="2884701"/>
          <a:ext cx="5654040" cy="85608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3709" tIns="0" rIns="213709" bIns="0" numCol="1" spcCol="1270" anchor="ctr" anchorCtr="0">
          <a:noAutofit/>
        </a:bodyPr>
        <a:lstStyle/>
        <a:p>
          <a:pPr marL="0" lvl="0" indent="0" algn="l" defTabSz="1289050">
            <a:lnSpc>
              <a:spcPct val="90000"/>
            </a:lnSpc>
            <a:spcBef>
              <a:spcPct val="0"/>
            </a:spcBef>
            <a:spcAft>
              <a:spcPct val="35000"/>
            </a:spcAft>
            <a:buNone/>
          </a:pPr>
          <a:r>
            <a:rPr lang="pl-PL" sz="2900" kern="1200" dirty="0"/>
            <a:t>Przekaz handlowy</a:t>
          </a:r>
        </a:p>
      </dsp:txBody>
      <dsp:txXfrm>
        <a:off x="445650" y="2926491"/>
        <a:ext cx="5570460" cy="772500"/>
      </dsp:txXfrm>
    </dsp:sp>
  </dsp:spTree>
</dsp:drawing>
</file>

<file path=ppt/diagrams/layout1.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latinLnBrk="0">
              <a:defRPr lang="pl-PL" sz="1200"/>
            </a:lvl1pPr>
          </a:lstStyle>
          <a:p>
            <a:endParaRPr lang="pl-PL" dirty="0"/>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latinLnBrk="0">
              <a:defRPr lang="pl-PL" sz="1200"/>
            </a:lvl1pPr>
          </a:lstStyle>
          <a:p>
            <a:fld id="{D83FDC75-7F73-4A4A-A77C-09AADF00E0EA}" type="datetimeFigureOut">
              <a:rPr lang="pl-PL" smtClean="0"/>
              <a:pPr/>
              <a:t>21.11.2019</a:t>
            </a:fld>
            <a:endParaRPr lang="pl-PL" dirty="0"/>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latinLnBrk="0">
              <a:defRPr lang="pl-PL" sz="1200"/>
            </a:lvl1pPr>
          </a:lstStyle>
          <a:p>
            <a:endParaRPr lang="pl-PL" dirty="0"/>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latinLnBrk="0">
              <a:defRPr lang="pl-PL" sz="1200"/>
            </a:lvl1pPr>
          </a:lstStyle>
          <a:p>
            <a:fld id="{459226BF-1F13-42D3-80DC-373E7ADD1EBC}" type="slidenum">
              <a:rPr lang="pl-PL" smtClean="0"/>
              <a:pPr/>
              <a:t>‹#›</a:t>
            </a:fld>
            <a:endParaRPr lang="pl-PL" dirty="0"/>
          </a:p>
        </p:txBody>
      </p:sp>
    </p:spTree>
    <p:extLst>
      <p:ext uri="{BB962C8B-B14F-4D97-AF65-F5344CB8AC3E}">
        <p14:creationId xmlns:p14="http://schemas.microsoft.com/office/powerpoint/2010/main" val="177079243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latinLnBrk="0">
              <a:defRPr lang="pl-PL" sz="1200"/>
            </a:lvl1pPr>
          </a:lstStyle>
          <a:p>
            <a:endParaRPr lang="pl-PL"/>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latinLnBrk="0">
              <a:defRPr lang="pl-PL" sz="1200"/>
            </a:lvl1pPr>
          </a:lstStyle>
          <a:p>
            <a:fld id="{48AEF76B-3757-4A0B-AF93-28494465C1DD}" type="datetimeFigureOut">
              <a:rPr lang="pl-PL"/>
              <a:pPr/>
              <a:t>21.11.2019</a:t>
            </a:fld>
            <a:endParaRPr lang="pl-PL"/>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pl-PL"/>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latinLnBrk="0">
              <a:defRPr lang="pl-PL" sz="1200"/>
            </a:lvl1pPr>
          </a:lstStyle>
          <a:p>
            <a:endParaRPr lang="pl-PL"/>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latinLnBrk="0">
              <a:defRPr lang="pl-PL" sz="1200"/>
            </a:lvl1pPr>
          </a:lstStyle>
          <a:p>
            <a:fld id="{75693FD4-8F83-4EF7-AC3F-0DC0388986B0}" type="slidenum">
              <a:rPr/>
              <a:pPr/>
              <a:t>‹#›</a:t>
            </a:fld>
            <a:endParaRPr lang="pl-PL"/>
          </a:p>
        </p:txBody>
      </p:sp>
    </p:spTree>
    <p:extLst>
      <p:ext uri="{BB962C8B-B14F-4D97-AF65-F5344CB8AC3E}">
        <p14:creationId xmlns:p14="http://schemas.microsoft.com/office/powerpoint/2010/main" val="3415667845"/>
      </p:ext>
    </p:extLst>
  </p:cSld>
  <p:clrMap bg1="lt1" tx1="dk1" bg2="lt2" tx2="dk2" accent1="accent1" accent2="accent2" accent3="accent3" accent4="accent4" accent5="accent5" accent6="accent6" hlink="hlink" folHlink="folHlink"/>
  <p:notesStyle>
    <a:lvl1pPr marL="0" algn="l" defTabSz="914400" rtl="0" eaLnBrk="1" latinLnBrk="0" hangingPunct="1">
      <a:defRPr lang="pl-PL" sz="1200" kern="1200">
        <a:solidFill>
          <a:schemeClr val="tx1"/>
        </a:solidFill>
        <a:latin typeface="+mn-lt"/>
        <a:ea typeface="+mn-ea"/>
        <a:cs typeface="+mn-cs"/>
      </a:defRPr>
    </a:lvl1pPr>
    <a:lvl2pPr marL="457200" algn="l" defTabSz="914400" rtl="0" eaLnBrk="1" latinLnBrk="0" hangingPunct="1">
      <a:defRPr lang="pl-PL" sz="1200" kern="1200">
        <a:solidFill>
          <a:schemeClr val="tx1"/>
        </a:solidFill>
        <a:latin typeface="+mn-lt"/>
        <a:ea typeface="+mn-ea"/>
        <a:cs typeface="+mn-cs"/>
      </a:defRPr>
    </a:lvl2pPr>
    <a:lvl3pPr marL="914400" algn="l" defTabSz="914400" rtl="0" eaLnBrk="1" latinLnBrk="0" hangingPunct="1">
      <a:defRPr lang="pl-PL" sz="1200" kern="1200">
        <a:solidFill>
          <a:schemeClr val="tx1"/>
        </a:solidFill>
        <a:latin typeface="+mn-lt"/>
        <a:ea typeface="+mn-ea"/>
        <a:cs typeface="+mn-cs"/>
      </a:defRPr>
    </a:lvl3pPr>
    <a:lvl4pPr marL="1371600" algn="l" defTabSz="914400" rtl="0" eaLnBrk="1" latinLnBrk="0" hangingPunct="1">
      <a:defRPr lang="pl-PL" sz="1200" kern="1200">
        <a:solidFill>
          <a:schemeClr val="tx1"/>
        </a:solidFill>
        <a:latin typeface="+mn-lt"/>
        <a:ea typeface="+mn-ea"/>
        <a:cs typeface="+mn-cs"/>
      </a:defRPr>
    </a:lvl4pPr>
    <a:lvl5pPr marL="1828800" algn="l" defTabSz="914400" rtl="0" eaLnBrk="1" latinLnBrk="0" hangingPunct="1">
      <a:defRPr lang="pl-PL" sz="1200" kern="1200">
        <a:solidFill>
          <a:schemeClr val="tx1"/>
        </a:solidFill>
        <a:latin typeface="+mn-lt"/>
        <a:ea typeface="+mn-ea"/>
        <a:cs typeface="+mn-cs"/>
      </a:defRPr>
    </a:lvl5pPr>
    <a:lvl6pPr marL="2286000" algn="l" defTabSz="914400" rtl="0" eaLnBrk="1" latinLnBrk="0" hangingPunct="1">
      <a:defRPr lang="pl-PL" sz="1200" kern="1200">
        <a:solidFill>
          <a:schemeClr val="tx1"/>
        </a:solidFill>
        <a:latin typeface="+mn-lt"/>
        <a:ea typeface="+mn-ea"/>
        <a:cs typeface="+mn-cs"/>
      </a:defRPr>
    </a:lvl6pPr>
    <a:lvl7pPr marL="2743200" algn="l" defTabSz="914400" rtl="0" eaLnBrk="1" latinLnBrk="0" hangingPunct="1">
      <a:defRPr lang="pl-PL" sz="1200" kern="1200">
        <a:solidFill>
          <a:schemeClr val="tx1"/>
        </a:solidFill>
        <a:latin typeface="+mn-lt"/>
        <a:ea typeface="+mn-ea"/>
        <a:cs typeface="+mn-cs"/>
      </a:defRPr>
    </a:lvl7pPr>
    <a:lvl8pPr marL="3200400" algn="l" defTabSz="914400" rtl="0" eaLnBrk="1" latinLnBrk="0" hangingPunct="1">
      <a:defRPr lang="pl-PL" sz="1200" kern="1200">
        <a:solidFill>
          <a:schemeClr val="tx1"/>
        </a:solidFill>
        <a:latin typeface="+mn-lt"/>
        <a:ea typeface="+mn-ea"/>
        <a:cs typeface="+mn-cs"/>
      </a:defRPr>
    </a:lvl8pPr>
    <a:lvl9pPr marL="3657600" algn="l" defTabSz="914400" rtl="0" eaLnBrk="1" latinLnBrk="0" hangingPunct="1">
      <a:defRPr lang="pl-PL"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pl-PL" dirty="0"/>
          </a:p>
        </p:txBody>
      </p:sp>
      <p:sp>
        <p:nvSpPr>
          <p:cNvPr id="4" name="Slide Number Placeholder 3"/>
          <p:cNvSpPr>
            <a:spLocks noGrp="1"/>
          </p:cNvSpPr>
          <p:nvPr>
            <p:ph type="sldNum" sz="quarter" idx="10"/>
          </p:nvPr>
        </p:nvSpPr>
        <p:spPr/>
        <p:txBody>
          <a:bodyPr/>
          <a:lstStyle/>
          <a:p>
            <a:fld id="{EC6EAC7D-5A89-47C2-8ABA-56C9C2DEF7A4}" type="slidenum">
              <a:rPr lang="pl-PL" smtClean="0"/>
              <a:pPr/>
              <a:t>1</a:t>
            </a:fld>
            <a:endParaRPr lang="pl-PL"/>
          </a:p>
        </p:txBody>
      </p:sp>
    </p:spTree>
    <p:extLst>
      <p:ext uri="{BB962C8B-B14F-4D97-AF65-F5344CB8AC3E}">
        <p14:creationId xmlns:p14="http://schemas.microsoft.com/office/powerpoint/2010/main" val="191647121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pl-PL"/>
          </a:p>
        </p:txBody>
      </p:sp>
      <p:sp>
        <p:nvSpPr>
          <p:cNvPr id="4" name="Slide Number Placeholder 3"/>
          <p:cNvSpPr>
            <a:spLocks noGrp="1"/>
          </p:cNvSpPr>
          <p:nvPr>
            <p:ph type="sldNum" sz="quarter" idx="10"/>
          </p:nvPr>
        </p:nvSpPr>
        <p:spPr/>
        <p:txBody>
          <a:bodyPr/>
          <a:lstStyle/>
          <a:p>
            <a:fld id="{75693FD4-8F83-4EF7-AC3F-0DC0388986B0}" type="slidenum">
              <a:rPr lang="pl-PL" smtClean="0"/>
              <a:pPr/>
              <a:t>34</a:t>
            </a:fld>
            <a:endParaRPr lang="pl-PL"/>
          </a:p>
        </p:txBody>
      </p:sp>
    </p:spTree>
    <p:extLst>
      <p:ext uri="{BB962C8B-B14F-4D97-AF65-F5344CB8AC3E}">
        <p14:creationId xmlns:p14="http://schemas.microsoft.com/office/powerpoint/2010/main" val="112579975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pl-PL"/>
          </a:p>
        </p:txBody>
      </p:sp>
      <p:sp>
        <p:nvSpPr>
          <p:cNvPr id="4" name="Slide Number Placeholder 3"/>
          <p:cNvSpPr>
            <a:spLocks noGrp="1"/>
          </p:cNvSpPr>
          <p:nvPr>
            <p:ph type="sldNum" sz="quarter" idx="10"/>
          </p:nvPr>
        </p:nvSpPr>
        <p:spPr/>
        <p:txBody>
          <a:bodyPr/>
          <a:lstStyle/>
          <a:p>
            <a:fld id="{75693FD4-8F83-4EF7-AC3F-0DC0388986B0}" type="slidenum">
              <a:rPr lang="pl-PL" smtClean="0"/>
              <a:pPr/>
              <a:t>35</a:t>
            </a:fld>
            <a:endParaRPr lang="pl-PL"/>
          </a:p>
        </p:txBody>
      </p:sp>
    </p:spTree>
    <p:extLst>
      <p:ext uri="{BB962C8B-B14F-4D97-AF65-F5344CB8AC3E}">
        <p14:creationId xmlns:p14="http://schemas.microsoft.com/office/powerpoint/2010/main" val="112579975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pl-PL"/>
          </a:p>
        </p:txBody>
      </p:sp>
      <p:sp>
        <p:nvSpPr>
          <p:cNvPr id="4" name="Slide Number Placeholder 3"/>
          <p:cNvSpPr>
            <a:spLocks noGrp="1"/>
          </p:cNvSpPr>
          <p:nvPr>
            <p:ph type="sldNum" sz="quarter" idx="10"/>
          </p:nvPr>
        </p:nvSpPr>
        <p:spPr/>
        <p:txBody>
          <a:bodyPr/>
          <a:lstStyle/>
          <a:p>
            <a:fld id="{75693FD4-8F83-4EF7-AC3F-0DC0388986B0}" type="slidenum">
              <a:rPr lang="pl-PL" smtClean="0"/>
              <a:pPr/>
              <a:t>36</a:t>
            </a:fld>
            <a:endParaRPr lang="pl-PL"/>
          </a:p>
        </p:txBody>
      </p:sp>
    </p:spTree>
    <p:extLst>
      <p:ext uri="{BB962C8B-B14F-4D97-AF65-F5344CB8AC3E}">
        <p14:creationId xmlns:p14="http://schemas.microsoft.com/office/powerpoint/2010/main" val="112579975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pl-PL" dirty="0"/>
          </a:p>
        </p:txBody>
      </p:sp>
      <p:sp>
        <p:nvSpPr>
          <p:cNvPr id="4" name="Slide Number Placeholder 3"/>
          <p:cNvSpPr>
            <a:spLocks noGrp="1"/>
          </p:cNvSpPr>
          <p:nvPr>
            <p:ph type="sldNum" sz="quarter" idx="10"/>
          </p:nvPr>
        </p:nvSpPr>
        <p:spPr/>
        <p:txBody>
          <a:bodyPr/>
          <a:lstStyle/>
          <a:p>
            <a:fld id="{75693FD4-8F83-4EF7-AC3F-0DC0388986B0}" type="slidenum">
              <a:rPr lang="pl-PL" smtClean="0"/>
              <a:pPr/>
              <a:t>37</a:t>
            </a:fld>
            <a:endParaRPr lang="pl-PL" dirty="0"/>
          </a:p>
        </p:txBody>
      </p:sp>
    </p:spTree>
    <p:extLst>
      <p:ext uri="{BB962C8B-B14F-4D97-AF65-F5344CB8AC3E}">
        <p14:creationId xmlns:p14="http://schemas.microsoft.com/office/powerpoint/2010/main" val="410835243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lang="pl-PL"/>
            </a:pPr>
            <a:endParaRPr lang="pl-PL" dirty="0"/>
          </a:p>
        </p:txBody>
      </p:sp>
      <p:sp>
        <p:nvSpPr>
          <p:cNvPr id="4" name="Slide Number Placeholder 3"/>
          <p:cNvSpPr>
            <a:spLocks noGrp="1"/>
          </p:cNvSpPr>
          <p:nvPr>
            <p:ph type="sldNum" sz="quarter" idx="10"/>
          </p:nvPr>
        </p:nvSpPr>
        <p:spPr/>
        <p:txBody>
          <a:bodyPr/>
          <a:lstStyle/>
          <a:p>
            <a:fld id="{75693FD4-8F83-4EF7-AC3F-0DC0388986B0}" type="slidenum">
              <a:rPr lang="pl-PL" smtClean="0"/>
              <a:pPr/>
              <a:t>38</a:t>
            </a:fld>
            <a:endParaRPr lang="pl-PL"/>
          </a:p>
        </p:txBody>
      </p:sp>
    </p:spTree>
    <p:extLst>
      <p:ext uri="{BB962C8B-B14F-4D97-AF65-F5344CB8AC3E}">
        <p14:creationId xmlns:p14="http://schemas.microsoft.com/office/powerpoint/2010/main" val="58221360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pl-PL"/>
          </a:p>
        </p:txBody>
      </p:sp>
      <p:sp>
        <p:nvSpPr>
          <p:cNvPr id="4" name="Slide Number Placeholder 3"/>
          <p:cNvSpPr>
            <a:spLocks noGrp="1"/>
          </p:cNvSpPr>
          <p:nvPr>
            <p:ph type="sldNum" sz="quarter" idx="10"/>
          </p:nvPr>
        </p:nvSpPr>
        <p:spPr/>
        <p:txBody>
          <a:bodyPr/>
          <a:lstStyle/>
          <a:p>
            <a:fld id="{75693FD4-8F83-4EF7-AC3F-0DC0388986B0}" type="slidenum">
              <a:rPr lang="pl-PL" smtClean="0"/>
              <a:pPr/>
              <a:t>39</a:t>
            </a:fld>
            <a:endParaRPr lang="pl-PL"/>
          </a:p>
        </p:txBody>
      </p:sp>
    </p:spTree>
    <p:extLst>
      <p:ext uri="{BB962C8B-B14F-4D97-AF65-F5344CB8AC3E}">
        <p14:creationId xmlns:p14="http://schemas.microsoft.com/office/powerpoint/2010/main" val="325851884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pl-PL"/>
          </a:p>
        </p:txBody>
      </p:sp>
      <p:sp>
        <p:nvSpPr>
          <p:cNvPr id="4" name="Slide Number Placeholder 3"/>
          <p:cNvSpPr>
            <a:spLocks noGrp="1"/>
          </p:cNvSpPr>
          <p:nvPr>
            <p:ph type="sldNum" sz="quarter" idx="10"/>
          </p:nvPr>
        </p:nvSpPr>
        <p:spPr/>
        <p:txBody>
          <a:bodyPr/>
          <a:lstStyle/>
          <a:p>
            <a:fld id="{75693FD4-8F83-4EF7-AC3F-0DC0388986B0}" type="slidenum">
              <a:rPr lang="pl-PL" smtClean="0"/>
              <a:pPr/>
              <a:t>40</a:t>
            </a:fld>
            <a:endParaRPr lang="pl-PL"/>
          </a:p>
        </p:txBody>
      </p:sp>
    </p:spTree>
    <p:extLst>
      <p:ext uri="{BB962C8B-B14F-4D97-AF65-F5344CB8AC3E}">
        <p14:creationId xmlns:p14="http://schemas.microsoft.com/office/powerpoint/2010/main" val="87251290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pl-PL"/>
          </a:p>
        </p:txBody>
      </p:sp>
      <p:sp>
        <p:nvSpPr>
          <p:cNvPr id="4" name="Slide Number Placeholder 3"/>
          <p:cNvSpPr>
            <a:spLocks noGrp="1"/>
          </p:cNvSpPr>
          <p:nvPr>
            <p:ph type="sldNum" sz="quarter" idx="10"/>
          </p:nvPr>
        </p:nvSpPr>
        <p:spPr/>
        <p:txBody>
          <a:bodyPr/>
          <a:lstStyle/>
          <a:p>
            <a:fld id="{75693FD4-8F83-4EF7-AC3F-0DC0388986B0}" type="slidenum">
              <a:rPr lang="pl-PL" smtClean="0"/>
              <a:pPr/>
              <a:t>41</a:t>
            </a:fld>
            <a:endParaRPr lang="pl-PL"/>
          </a:p>
        </p:txBody>
      </p:sp>
    </p:spTree>
    <p:extLst>
      <p:ext uri="{BB962C8B-B14F-4D97-AF65-F5344CB8AC3E}">
        <p14:creationId xmlns:p14="http://schemas.microsoft.com/office/powerpoint/2010/main" val="348157675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pl-PL" dirty="0"/>
          </a:p>
        </p:txBody>
      </p:sp>
      <p:sp>
        <p:nvSpPr>
          <p:cNvPr id="4" name="Slide Number Placeholder 3"/>
          <p:cNvSpPr>
            <a:spLocks noGrp="1"/>
          </p:cNvSpPr>
          <p:nvPr>
            <p:ph type="sldNum" sz="quarter" idx="10"/>
          </p:nvPr>
        </p:nvSpPr>
        <p:spPr/>
        <p:txBody>
          <a:bodyPr/>
          <a:lstStyle/>
          <a:p>
            <a:fld id="{EC6EAC7D-5A89-47C2-8ABA-56C9C2DEF7A4}" type="slidenum">
              <a:rPr lang="pl-PL" smtClean="0"/>
              <a:pPr/>
              <a:t>42</a:t>
            </a:fld>
            <a:endParaRPr lang="pl-PL"/>
          </a:p>
        </p:txBody>
      </p:sp>
    </p:spTree>
    <p:extLst>
      <p:ext uri="{BB962C8B-B14F-4D97-AF65-F5344CB8AC3E}">
        <p14:creationId xmlns:p14="http://schemas.microsoft.com/office/powerpoint/2010/main" val="19274648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pl-PL" dirty="0"/>
          </a:p>
        </p:txBody>
      </p:sp>
      <p:sp>
        <p:nvSpPr>
          <p:cNvPr id="4" name="Slide Number Placeholder 3"/>
          <p:cNvSpPr>
            <a:spLocks noGrp="1"/>
          </p:cNvSpPr>
          <p:nvPr>
            <p:ph type="sldNum" sz="quarter" idx="10"/>
          </p:nvPr>
        </p:nvSpPr>
        <p:spPr/>
        <p:txBody>
          <a:bodyPr/>
          <a:lstStyle/>
          <a:p>
            <a:fld id="{EC6EAC7D-5A89-47C2-8ABA-56C9C2DEF7A4}" type="slidenum">
              <a:rPr lang="pl-PL" smtClean="0"/>
              <a:pPr/>
              <a:t>43</a:t>
            </a:fld>
            <a:endParaRPr lang="pl-PL"/>
          </a:p>
        </p:txBody>
      </p:sp>
    </p:spTree>
    <p:extLst>
      <p:ext uri="{BB962C8B-B14F-4D97-AF65-F5344CB8AC3E}">
        <p14:creationId xmlns:p14="http://schemas.microsoft.com/office/powerpoint/2010/main" val="369195461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endParaRPr lang="pl-PL" dirty="0"/>
          </a:p>
        </p:txBody>
      </p:sp>
      <p:sp>
        <p:nvSpPr>
          <p:cNvPr id="4" name="Symbol zastępczy numeru slajdu 3"/>
          <p:cNvSpPr>
            <a:spLocks noGrp="1"/>
          </p:cNvSpPr>
          <p:nvPr>
            <p:ph type="sldNum" sz="quarter" idx="5"/>
          </p:nvPr>
        </p:nvSpPr>
        <p:spPr/>
        <p:txBody>
          <a:bodyPr/>
          <a:lstStyle/>
          <a:p>
            <a:fld id="{75693FD4-8F83-4EF7-AC3F-0DC0388986B0}" type="slidenum">
              <a:rPr lang="pl-PL" smtClean="0"/>
              <a:pPr/>
              <a:t>2</a:t>
            </a:fld>
            <a:endParaRPr lang="pl-PL"/>
          </a:p>
        </p:txBody>
      </p:sp>
    </p:spTree>
    <p:extLst>
      <p:ext uri="{BB962C8B-B14F-4D97-AF65-F5344CB8AC3E}">
        <p14:creationId xmlns:p14="http://schemas.microsoft.com/office/powerpoint/2010/main" val="319768381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pl-PL" dirty="0"/>
          </a:p>
        </p:txBody>
      </p:sp>
      <p:sp>
        <p:nvSpPr>
          <p:cNvPr id="4" name="Slide Number Placeholder 3"/>
          <p:cNvSpPr>
            <a:spLocks noGrp="1"/>
          </p:cNvSpPr>
          <p:nvPr>
            <p:ph type="sldNum" sz="quarter" idx="10"/>
          </p:nvPr>
        </p:nvSpPr>
        <p:spPr/>
        <p:txBody>
          <a:bodyPr/>
          <a:lstStyle/>
          <a:p>
            <a:fld id="{EC6EAC7D-5A89-47C2-8ABA-56C9C2DEF7A4}" type="slidenum">
              <a:rPr lang="pl-PL" smtClean="0"/>
              <a:pPr/>
              <a:t>44</a:t>
            </a:fld>
            <a:endParaRPr lang="pl-PL"/>
          </a:p>
        </p:txBody>
      </p:sp>
    </p:spTree>
    <p:extLst>
      <p:ext uri="{BB962C8B-B14F-4D97-AF65-F5344CB8AC3E}">
        <p14:creationId xmlns:p14="http://schemas.microsoft.com/office/powerpoint/2010/main" val="261119131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pl-PL"/>
          </a:p>
        </p:txBody>
      </p:sp>
      <p:sp>
        <p:nvSpPr>
          <p:cNvPr id="4" name="Slide Number Placeholder 3"/>
          <p:cNvSpPr>
            <a:spLocks noGrp="1"/>
          </p:cNvSpPr>
          <p:nvPr>
            <p:ph type="sldNum" sz="quarter" idx="10"/>
          </p:nvPr>
        </p:nvSpPr>
        <p:spPr/>
        <p:txBody>
          <a:bodyPr/>
          <a:lstStyle/>
          <a:p>
            <a:fld id="{75693FD4-8F83-4EF7-AC3F-0DC0388986B0}" type="slidenum">
              <a:rPr lang="pl-PL" smtClean="0"/>
              <a:pPr/>
              <a:t>45</a:t>
            </a:fld>
            <a:endParaRPr lang="pl-PL"/>
          </a:p>
        </p:txBody>
      </p:sp>
    </p:spTree>
    <p:extLst>
      <p:ext uri="{BB962C8B-B14F-4D97-AF65-F5344CB8AC3E}">
        <p14:creationId xmlns:p14="http://schemas.microsoft.com/office/powerpoint/2010/main" val="112579975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pl-PL"/>
          </a:p>
        </p:txBody>
      </p:sp>
      <p:sp>
        <p:nvSpPr>
          <p:cNvPr id="4" name="Slide Number Placeholder 3"/>
          <p:cNvSpPr>
            <a:spLocks noGrp="1"/>
          </p:cNvSpPr>
          <p:nvPr>
            <p:ph type="sldNum" sz="quarter" idx="10"/>
          </p:nvPr>
        </p:nvSpPr>
        <p:spPr/>
        <p:txBody>
          <a:bodyPr/>
          <a:lstStyle/>
          <a:p>
            <a:fld id="{75693FD4-8F83-4EF7-AC3F-0DC0388986B0}" type="slidenum">
              <a:rPr lang="pl-PL" smtClean="0"/>
              <a:pPr/>
              <a:t>46</a:t>
            </a:fld>
            <a:endParaRPr lang="pl-PL"/>
          </a:p>
        </p:txBody>
      </p:sp>
    </p:spTree>
    <p:extLst>
      <p:ext uri="{BB962C8B-B14F-4D97-AF65-F5344CB8AC3E}">
        <p14:creationId xmlns:p14="http://schemas.microsoft.com/office/powerpoint/2010/main" val="112579975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pl-PL"/>
          </a:p>
        </p:txBody>
      </p:sp>
      <p:sp>
        <p:nvSpPr>
          <p:cNvPr id="4" name="Slide Number Placeholder 3"/>
          <p:cNvSpPr>
            <a:spLocks noGrp="1"/>
          </p:cNvSpPr>
          <p:nvPr>
            <p:ph type="sldNum" sz="quarter" idx="10"/>
          </p:nvPr>
        </p:nvSpPr>
        <p:spPr/>
        <p:txBody>
          <a:bodyPr/>
          <a:lstStyle/>
          <a:p>
            <a:fld id="{75693FD4-8F83-4EF7-AC3F-0DC0388986B0}" type="slidenum">
              <a:rPr lang="pl-PL" smtClean="0"/>
              <a:pPr/>
              <a:t>47</a:t>
            </a:fld>
            <a:endParaRPr lang="pl-PL"/>
          </a:p>
        </p:txBody>
      </p:sp>
    </p:spTree>
    <p:extLst>
      <p:ext uri="{BB962C8B-B14F-4D97-AF65-F5344CB8AC3E}">
        <p14:creationId xmlns:p14="http://schemas.microsoft.com/office/powerpoint/2010/main" val="112579975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lnSpc>
                <a:spcPct val="80000"/>
              </a:lnSpc>
            </a:pPr>
            <a:endParaRPr lang="pl-PL" dirty="0"/>
          </a:p>
        </p:txBody>
      </p:sp>
      <p:sp>
        <p:nvSpPr>
          <p:cNvPr id="4" name="Slide Number Placeholder 3"/>
          <p:cNvSpPr>
            <a:spLocks noGrp="1"/>
          </p:cNvSpPr>
          <p:nvPr>
            <p:ph type="sldNum" sz="quarter" idx="10"/>
          </p:nvPr>
        </p:nvSpPr>
        <p:spPr/>
        <p:txBody>
          <a:bodyPr/>
          <a:lstStyle/>
          <a:p>
            <a:fld id="{EC6EAC7D-5A89-47C2-8ABA-56C9C2DEF7A4}" type="slidenum">
              <a:rPr lang="pl-PL" smtClean="0"/>
              <a:pPr/>
              <a:t>27</a:t>
            </a:fld>
            <a:endParaRPr lang="pl-PL"/>
          </a:p>
        </p:txBody>
      </p:sp>
    </p:spTree>
    <p:extLst>
      <p:ext uri="{BB962C8B-B14F-4D97-AF65-F5344CB8AC3E}">
        <p14:creationId xmlns:p14="http://schemas.microsoft.com/office/powerpoint/2010/main" val="190638298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pl-PL" dirty="0"/>
          </a:p>
        </p:txBody>
      </p:sp>
      <p:sp>
        <p:nvSpPr>
          <p:cNvPr id="4" name="Slide Number Placeholder 3"/>
          <p:cNvSpPr>
            <a:spLocks noGrp="1"/>
          </p:cNvSpPr>
          <p:nvPr>
            <p:ph type="sldNum" sz="quarter" idx="10"/>
          </p:nvPr>
        </p:nvSpPr>
        <p:spPr/>
        <p:txBody>
          <a:bodyPr/>
          <a:lstStyle/>
          <a:p>
            <a:fld id="{75693FD4-8F83-4EF7-AC3F-0DC0388986B0}" type="slidenum">
              <a:rPr lang="pl-PL" smtClean="0"/>
              <a:pPr/>
              <a:t>28</a:t>
            </a:fld>
            <a:endParaRPr lang="pl-PL"/>
          </a:p>
        </p:txBody>
      </p:sp>
    </p:spTree>
    <p:extLst>
      <p:ext uri="{BB962C8B-B14F-4D97-AF65-F5344CB8AC3E}">
        <p14:creationId xmlns:p14="http://schemas.microsoft.com/office/powerpoint/2010/main" val="35336509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pl-PL"/>
          </a:p>
        </p:txBody>
      </p:sp>
      <p:sp>
        <p:nvSpPr>
          <p:cNvPr id="4" name="Slide Number Placeholder 3"/>
          <p:cNvSpPr>
            <a:spLocks noGrp="1"/>
          </p:cNvSpPr>
          <p:nvPr>
            <p:ph type="sldNum" sz="quarter" idx="10"/>
          </p:nvPr>
        </p:nvSpPr>
        <p:spPr/>
        <p:txBody>
          <a:bodyPr/>
          <a:lstStyle/>
          <a:p>
            <a:fld id="{75693FD4-8F83-4EF7-AC3F-0DC0388986B0}" type="slidenum">
              <a:rPr lang="pl-PL" smtClean="0"/>
              <a:pPr/>
              <a:t>29</a:t>
            </a:fld>
            <a:endParaRPr lang="pl-PL"/>
          </a:p>
        </p:txBody>
      </p:sp>
    </p:spTree>
    <p:extLst>
      <p:ext uri="{BB962C8B-B14F-4D97-AF65-F5344CB8AC3E}">
        <p14:creationId xmlns:p14="http://schemas.microsoft.com/office/powerpoint/2010/main" val="180497077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pl-PL"/>
          </a:p>
        </p:txBody>
      </p:sp>
      <p:sp>
        <p:nvSpPr>
          <p:cNvPr id="4" name="Slide Number Placeholder 3"/>
          <p:cNvSpPr>
            <a:spLocks noGrp="1"/>
          </p:cNvSpPr>
          <p:nvPr>
            <p:ph type="sldNum" sz="quarter" idx="10"/>
          </p:nvPr>
        </p:nvSpPr>
        <p:spPr/>
        <p:txBody>
          <a:bodyPr/>
          <a:lstStyle/>
          <a:p>
            <a:fld id="{75693FD4-8F83-4EF7-AC3F-0DC0388986B0}" type="slidenum">
              <a:rPr lang="pl-PL" smtClean="0"/>
              <a:pPr/>
              <a:t>30</a:t>
            </a:fld>
            <a:endParaRPr lang="pl-PL"/>
          </a:p>
        </p:txBody>
      </p:sp>
    </p:spTree>
    <p:extLst>
      <p:ext uri="{BB962C8B-B14F-4D97-AF65-F5344CB8AC3E}">
        <p14:creationId xmlns:p14="http://schemas.microsoft.com/office/powerpoint/2010/main" val="208917398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pl-PL"/>
          </a:p>
        </p:txBody>
      </p:sp>
      <p:sp>
        <p:nvSpPr>
          <p:cNvPr id="4" name="Slide Number Placeholder 3"/>
          <p:cNvSpPr>
            <a:spLocks noGrp="1"/>
          </p:cNvSpPr>
          <p:nvPr>
            <p:ph type="sldNum" sz="quarter" idx="10"/>
          </p:nvPr>
        </p:nvSpPr>
        <p:spPr/>
        <p:txBody>
          <a:bodyPr/>
          <a:lstStyle/>
          <a:p>
            <a:fld id="{75693FD4-8F83-4EF7-AC3F-0DC0388986B0}" type="slidenum">
              <a:rPr lang="pl-PL" smtClean="0"/>
              <a:pPr/>
              <a:t>31</a:t>
            </a:fld>
            <a:endParaRPr lang="pl-PL"/>
          </a:p>
        </p:txBody>
      </p:sp>
    </p:spTree>
    <p:extLst>
      <p:ext uri="{BB962C8B-B14F-4D97-AF65-F5344CB8AC3E}">
        <p14:creationId xmlns:p14="http://schemas.microsoft.com/office/powerpoint/2010/main" val="202328532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pl-PL"/>
          </a:p>
        </p:txBody>
      </p:sp>
      <p:sp>
        <p:nvSpPr>
          <p:cNvPr id="4" name="Slide Number Placeholder 3"/>
          <p:cNvSpPr>
            <a:spLocks noGrp="1"/>
          </p:cNvSpPr>
          <p:nvPr>
            <p:ph type="sldNum" sz="quarter" idx="10"/>
          </p:nvPr>
        </p:nvSpPr>
        <p:spPr/>
        <p:txBody>
          <a:bodyPr/>
          <a:lstStyle/>
          <a:p>
            <a:fld id="{75693FD4-8F83-4EF7-AC3F-0DC0388986B0}" type="slidenum">
              <a:rPr lang="pl-PL" smtClean="0"/>
              <a:pPr/>
              <a:t>32</a:t>
            </a:fld>
            <a:endParaRPr lang="pl-PL"/>
          </a:p>
        </p:txBody>
      </p:sp>
    </p:spTree>
    <p:extLst>
      <p:ext uri="{BB962C8B-B14F-4D97-AF65-F5344CB8AC3E}">
        <p14:creationId xmlns:p14="http://schemas.microsoft.com/office/powerpoint/2010/main" val="347152657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pl-PL"/>
          </a:p>
        </p:txBody>
      </p:sp>
      <p:sp>
        <p:nvSpPr>
          <p:cNvPr id="4" name="Slide Number Placeholder 3"/>
          <p:cNvSpPr>
            <a:spLocks noGrp="1"/>
          </p:cNvSpPr>
          <p:nvPr>
            <p:ph type="sldNum" sz="quarter" idx="10"/>
          </p:nvPr>
        </p:nvSpPr>
        <p:spPr/>
        <p:txBody>
          <a:bodyPr/>
          <a:lstStyle/>
          <a:p>
            <a:fld id="{75693FD4-8F83-4EF7-AC3F-0DC0388986B0}" type="slidenum">
              <a:rPr lang="pl-PL" smtClean="0"/>
              <a:pPr/>
              <a:t>33</a:t>
            </a:fld>
            <a:endParaRPr lang="pl-PL"/>
          </a:p>
        </p:txBody>
      </p:sp>
    </p:spTree>
    <p:extLst>
      <p:ext uri="{BB962C8B-B14F-4D97-AF65-F5344CB8AC3E}">
        <p14:creationId xmlns:p14="http://schemas.microsoft.com/office/powerpoint/2010/main" val="1125799759"/>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Slajd tytułowy">
    <p:spTree>
      <p:nvGrpSpPr>
        <p:cNvPr id="1" name=""/>
        <p:cNvGrpSpPr/>
        <p:nvPr/>
      </p:nvGrpSpPr>
      <p:grpSpPr>
        <a:xfrm>
          <a:off x="0" y="0"/>
          <a:ext cx="0" cy="0"/>
          <a:chOff x="0" y="0"/>
          <a:chExt cx="0" cy="0"/>
        </a:xfrm>
      </p:grpSpPr>
      <p:pic>
        <p:nvPicPr>
          <p:cNvPr id="6" name="Picture 5"/>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43543" y="0"/>
            <a:ext cx="9100457" cy="6879771"/>
          </a:xfrm>
          <a:prstGeom prst="rect">
            <a:avLst/>
          </a:prstGeom>
        </p:spPr>
      </p:pic>
      <p:sp>
        <p:nvSpPr>
          <p:cNvPr id="2" name="Title 1"/>
          <p:cNvSpPr>
            <a:spLocks noGrp="1"/>
          </p:cNvSpPr>
          <p:nvPr>
            <p:ph type="ctrTitle" hasCustomPrompt="1"/>
          </p:nvPr>
        </p:nvSpPr>
        <p:spPr>
          <a:xfrm>
            <a:off x="2590800" y="2286000"/>
            <a:ext cx="6180224" cy="1470025"/>
          </a:xfrm>
        </p:spPr>
        <p:txBody>
          <a:bodyPr anchor="t"/>
          <a:lstStyle>
            <a:lvl1pPr algn="r" latinLnBrk="0">
              <a:defRPr lang="pl-PL" b="1" cap="small" baseline="0">
                <a:solidFill>
                  <a:srgbClr val="003300"/>
                </a:solidFill>
              </a:defRPr>
            </a:lvl1pPr>
          </a:lstStyle>
          <a:p>
            <a:r>
              <a:rPr lang="pl-PL"/>
              <a:t>Kliknij, aby edytować styl wzorca tytułów</a:t>
            </a:r>
          </a:p>
        </p:txBody>
      </p:sp>
      <p:sp>
        <p:nvSpPr>
          <p:cNvPr id="3" name="Subtitle 2"/>
          <p:cNvSpPr>
            <a:spLocks noGrp="1"/>
          </p:cNvSpPr>
          <p:nvPr>
            <p:ph type="subTitle" idx="1"/>
          </p:nvPr>
        </p:nvSpPr>
        <p:spPr>
          <a:xfrm>
            <a:off x="3962400" y="4038600"/>
            <a:ext cx="4772528" cy="990600"/>
          </a:xfrm>
        </p:spPr>
        <p:txBody>
          <a:bodyPr>
            <a:normAutofit/>
          </a:bodyPr>
          <a:lstStyle>
            <a:lvl1pPr marL="0" indent="0" algn="r" latinLnBrk="0">
              <a:buNone/>
              <a:defRPr lang="pl-PL" sz="2000" b="0">
                <a:solidFill>
                  <a:schemeClr val="tx1"/>
                </a:solidFill>
                <a:latin typeface="Georgia" pitchFamily="18" charset="0"/>
              </a:defRPr>
            </a:lvl1pPr>
            <a:lvl2pPr marL="457200" indent="0" algn="ctr" latinLnBrk="0">
              <a:buNone/>
              <a:defRPr lang="pl-PL">
                <a:solidFill>
                  <a:schemeClr val="tx1">
                    <a:tint val="75000"/>
                  </a:schemeClr>
                </a:solidFill>
              </a:defRPr>
            </a:lvl2pPr>
            <a:lvl3pPr marL="914400" indent="0" algn="ctr" latinLnBrk="0">
              <a:buNone/>
              <a:defRPr lang="pl-PL">
                <a:solidFill>
                  <a:schemeClr val="tx1">
                    <a:tint val="75000"/>
                  </a:schemeClr>
                </a:solidFill>
              </a:defRPr>
            </a:lvl3pPr>
            <a:lvl4pPr marL="1371600" indent="0" algn="ctr" latinLnBrk="0">
              <a:buNone/>
              <a:defRPr lang="pl-PL">
                <a:solidFill>
                  <a:schemeClr val="tx1">
                    <a:tint val="75000"/>
                  </a:schemeClr>
                </a:solidFill>
              </a:defRPr>
            </a:lvl4pPr>
            <a:lvl5pPr marL="1828800" indent="0" algn="ctr" latinLnBrk="0">
              <a:buNone/>
              <a:defRPr lang="pl-PL">
                <a:solidFill>
                  <a:schemeClr val="tx1">
                    <a:tint val="75000"/>
                  </a:schemeClr>
                </a:solidFill>
              </a:defRPr>
            </a:lvl5pPr>
            <a:lvl6pPr marL="2286000" indent="0" algn="ctr" latinLnBrk="0">
              <a:buNone/>
              <a:defRPr lang="pl-PL">
                <a:solidFill>
                  <a:schemeClr val="tx1">
                    <a:tint val="75000"/>
                  </a:schemeClr>
                </a:solidFill>
              </a:defRPr>
            </a:lvl6pPr>
            <a:lvl7pPr marL="2743200" indent="0" algn="ctr" latinLnBrk="0">
              <a:buNone/>
              <a:defRPr lang="pl-PL">
                <a:solidFill>
                  <a:schemeClr val="tx1">
                    <a:tint val="75000"/>
                  </a:schemeClr>
                </a:solidFill>
              </a:defRPr>
            </a:lvl7pPr>
            <a:lvl8pPr marL="3200400" indent="0" algn="ctr" latinLnBrk="0">
              <a:buNone/>
              <a:defRPr lang="pl-PL">
                <a:solidFill>
                  <a:schemeClr val="tx1">
                    <a:tint val="75000"/>
                  </a:schemeClr>
                </a:solidFill>
              </a:defRPr>
            </a:lvl8pPr>
            <a:lvl9pPr marL="3657600" indent="0" algn="ctr" latinLnBrk="0">
              <a:buNone/>
              <a:defRPr lang="pl-PL">
                <a:solidFill>
                  <a:schemeClr val="tx1">
                    <a:tint val="75000"/>
                  </a:schemeClr>
                </a:solidFill>
              </a:defRPr>
            </a:lvl9pPr>
          </a:lstStyle>
          <a:p>
            <a:r>
              <a:rPr lang="pl-PL"/>
              <a:t>Kliknij, aby edytować styl wzorca podtytułu</a:t>
            </a:r>
          </a:p>
        </p:txBody>
      </p:sp>
      <p:pic>
        <p:nvPicPr>
          <p:cNvPr id="7" name="Picture 6"/>
          <p:cNvPicPr>
            <a:picLocks noChangeAspect="1"/>
          </p:cNvPicPr>
          <p:nvPr userDrawn="1"/>
        </p:nvPicPr>
        <p:blipFill rotWithShape="1">
          <a:blip r:embed="rId3" cstate="email">
            <a:extLst>
              <a:ext uri="{28A0092B-C50C-407E-A947-70E740481C1C}">
                <a14:useLocalDpi xmlns:a14="http://schemas.microsoft.com/office/drawing/2010/main"/>
              </a:ext>
            </a:extLst>
          </a:blip>
          <a:srcRect/>
          <a:stretch/>
        </p:blipFill>
        <p:spPr>
          <a:xfrm>
            <a:off x="0" y="1251"/>
            <a:ext cx="3721618" cy="6858000"/>
          </a:xfrm>
          <a:prstGeom prst="rect">
            <a:avLst/>
          </a:prstGeom>
        </p:spPr>
      </p:pic>
      <p:sp>
        <p:nvSpPr>
          <p:cNvPr id="10" name="Picture Placeholder 9"/>
          <p:cNvSpPr>
            <a:spLocks noGrp="1"/>
          </p:cNvSpPr>
          <p:nvPr>
            <p:ph type="pic" sz="quarter" idx="13" hasCustomPrompt="1"/>
          </p:nvPr>
        </p:nvSpPr>
        <p:spPr>
          <a:xfrm>
            <a:off x="6858000" y="5105400"/>
            <a:ext cx="1828800" cy="990600"/>
          </a:xfrm>
        </p:spPr>
        <p:txBody>
          <a:bodyPr>
            <a:normAutofit/>
          </a:bodyPr>
          <a:lstStyle>
            <a:lvl1pPr marL="0" indent="0" algn="ctr" latinLnBrk="0">
              <a:buNone/>
              <a:defRPr lang="pl-PL" sz="2000" baseline="0"/>
            </a:lvl1pPr>
          </a:lstStyle>
          <a:p>
            <a:r>
              <a:rPr lang="pl-PL"/>
              <a:t>Logo firmy</a:t>
            </a:r>
          </a:p>
        </p:txBody>
      </p:sp>
    </p:spTree>
  </p:cSld>
  <p:clrMapOvr>
    <a:masterClrMapping/>
  </p:clrMapOvr>
  <p:transition spd="slow">
    <p:wipe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down)">
                                      <p:cBhvr>
                                        <p:cTn id="7" dur="500"/>
                                        <p:tgtEl>
                                          <p:spTgt spid="7"/>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fade">
                                      <p:cBhvr>
                                        <p:cTn id="11"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titleOnly" preserve="1">
  <p:cSld name="Tylko tytu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l-PL"/>
              <a:t>Kliknij, aby edytować styl</a:t>
            </a:r>
          </a:p>
        </p:txBody>
      </p:sp>
      <p:sp>
        <p:nvSpPr>
          <p:cNvPr id="3" name="Date Placeholder 2"/>
          <p:cNvSpPr>
            <a:spLocks noGrp="1"/>
          </p:cNvSpPr>
          <p:nvPr>
            <p:ph type="dt" sz="half" idx="10"/>
          </p:nvPr>
        </p:nvSpPr>
        <p:spPr/>
        <p:txBody>
          <a:bodyPr/>
          <a:lstStyle/>
          <a:p>
            <a:fld id="{757B281C-5159-4971-8228-52B9A72E9ED2}" type="datetimeFigureOut">
              <a:rPr lang="pl-PL"/>
              <a:pPr/>
              <a:t>21.11.2019</a:t>
            </a:fld>
            <a:endParaRPr lang="pl-PL"/>
          </a:p>
        </p:txBody>
      </p:sp>
      <p:sp>
        <p:nvSpPr>
          <p:cNvPr id="4" name="Footer Placeholder 3"/>
          <p:cNvSpPr>
            <a:spLocks noGrp="1"/>
          </p:cNvSpPr>
          <p:nvPr>
            <p:ph type="ftr" sz="quarter" idx="11"/>
          </p:nvPr>
        </p:nvSpPr>
        <p:spPr/>
        <p:txBody>
          <a:bodyPr/>
          <a:lstStyle/>
          <a:p>
            <a:endParaRPr lang="pl-PL"/>
          </a:p>
        </p:txBody>
      </p:sp>
      <p:sp>
        <p:nvSpPr>
          <p:cNvPr id="5" name="Slide Number Placeholder 4"/>
          <p:cNvSpPr>
            <a:spLocks noGrp="1"/>
          </p:cNvSpPr>
          <p:nvPr>
            <p:ph type="sldNum" sz="quarter" idx="12"/>
          </p:nvPr>
        </p:nvSpPr>
        <p:spPr/>
        <p:txBody>
          <a:bodyPr/>
          <a:lstStyle/>
          <a:p>
            <a:fld id="{33D6E5A2-EC83-451F-A719-9AC1370DD5CF}" type="slidenum">
              <a:rPr/>
              <a:pPr/>
              <a:t>‹#›</a:t>
            </a:fld>
            <a:endParaRPr lang="pl-PL"/>
          </a:p>
        </p:txBody>
      </p:sp>
    </p:spTree>
  </p:cSld>
  <p:clrMapOvr>
    <a:masterClrMapping/>
  </p:clrMapOvr>
  <p:transition spd="slow">
    <p:wipe dir="d"/>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reserve="1">
  <p:cSld name="Puste">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57B281C-5159-4971-8228-52B9A72E9ED2}" type="datetimeFigureOut">
              <a:rPr lang="pl-PL"/>
              <a:pPr/>
              <a:t>21.11.2019</a:t>
            </a:fld>
            <a:endParaRPr lang="pl-PL"/>
          </a:p>
        </p:txBody>
      </p:sp>
      <p:sp>
        <p:nvSpPr>
          <p:cNvPr id="3" name="Footer Placeholder 2"/>
          <p:cNvSpPr>
            <a:spLocks noGrp="1"/>
          </p:cNvSpPr>
          <p:nvPr>
            <p:ph type="ftr" sz="quarter" idx="11"/>
          </p:nvPr>
        </p:nvSpPr>
        <p:spPr/>
        <p:txBody>
          <a:bodyPr/>
          <a:lstStyle/>
          <a:p>
            <a:endParaRPr lang="pl-PL"/>
          </a:p>
        </p:txBody>
      </p:sp>
      <p:sp>
        <p:nvSpPr>
          <p:cNvPr id="4" name="Slide Number Placeholder 3"/>
          <p:cNvSpPr>
            <a:spLocks noGrp="1"/>
          </p:cNvSpPr>
          <p:nvPr>
            <p:ph type="sldNum" sz="quarter" idx="12"/>
          </p:nvPr>
        </p:nvSpPr>
        <p:spPr/>
        <p:txBody>
          <a:bodyPr/>
          <a:lstStyle/>
          <a:p>
            <a:fld id="{33D6E5A2-EC83-451F-A719-9AC1370DD5CF}" type="slidenum">
              <a:rPr/>
              <a:pPr/>
              <a:t>‹#›</a:t>
            </a:fld>
            <a:endParaRPr lang="pl-PL"/>
          </a:p>
        </p:txBody>
      </p:sp>
    </p:spTree>
  </p:cSld>
  <p:clrMapOvr>
    <a:masterClrMapping/>
  </p:clrMapOvr>
  <p:transition spd="slow">
    <p:wipe dir="d"/>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Tylko tło">
    <p:spTree>
      <p:nvGrpSpPr>
        <p:cNvPr id="1" name=""/>
        <p:cNvGrpSpPr/>
        <p:nvPr/>
      </p:nvGrpSpPr>
      <p:grpSpPr>
        <a:xfrm>
          <a:off x="0" y="0"/>
          <a:ext cx="0" cy="0"/>
          <a:chOff x="0" y="0"/>
          <a:chExt cx="0" cy="0"/>
        </a:xfrm>
      </p:grpSpPr>
      <p:pic>
        <p:nvPicPr>
          <p:cNvPr id="2" name="Picture 1"/>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43543" y="0"/>
            <a:ext cx="9100457" cy="6879771"/>
          </a:xfrm>
          <a:prstGeom prst="rect">
            <a:avLst/>
          </a:prstGeom>
        </p:spPr>
      </p:pic>
      <p:sp>
        <p:nvSpPr>
          <p:cNvPr id="3" name="Date Placeholder 3"/>
          <p:cNvSpPr>
            <a:spLocks noGrp="1"/>
          </p:cNvSpPr>
          <p:nvPr>
            <p:ph type="dt" sz="half" idx="10"/>
          </p:nvPr>
        </p:nvSpPr>
        <p:spPr>
          <a:xfrm>
            <a:off x="762000" y="6356350"/>
            <a:ext cx="2133600" cy="365125"/>
          </a:xfrm>
        </p:spPr>
        <p:txBody>
          <a:bodyPr/>
          <a:lstStyle/>
          <a:p>
            <a:fld id="{757B281C-5159-4971-8228-52B9A72E9ED2}" type="datetimeFigureOut">
              <a:rPr lang="pl-PL"/>
              <a:pPr/>
              <a:t>21.11.2019</a:t>
            </a:fld>
            <a:endParaRPr lang="pl-PL"/>
          </a:p>
        </p:txBody>
      </p:sp>
      <p:sp>
        <p:nvSpPr>
          <p:cNvPr id="4" name="Footer Placeholder 4"/>
          <p:cNvSpPr>
            <a:spLocks noGrp="1"/>
          </p:cNvSpPr>
          <p:nvPr>
            <p:ph type="ftr" sz="quarter" idx="11"/>
          </p:nvPr>
        </p:nvSpPr>
        <p:spPr>
          <a:xfrm>
            <a:off x="3352800" y="6356350"/>
            <a:ext cx="2895600" cy="365125"/>
          </a:xfrm>
        </p:spPr>
        <p:txBody>
          <a:bodyPr/>
          <a:lstStyle/>
          <a:p>
            <a:endParaRPr lang="pl-PL"/>
          </a:p>
        </p:txBody>
      </p:sp>
      <p:sp>
        <p:nvSpPr>
          <p:cNvPr id="5" name="Slide Number Placeholder 5"/>
          <p:cNvSpPr>
            <a:spLocks noGrp="1"/>
          </p:cNvSpPr>
          <p:nvPr>
            <p:ph type="sldNum" sz="quarter" idx="12"/>
          </p:nvPr>
        </p:nvSpPr>
        <p:spPr>
          <a:xfrm>
            <a:off x="6705600" y="6356350"/>
            <a:ext cx="2133600" cy="365125"/>
          </a:xfrm>
        </p:spPr>
        <p:txBody>
          <a:bodyPr/>
          <a:lstStyle/>
          <a:p>
            <a:fld id="{33D6E5A2-EC83-451F-A719-9AC1370DD5CF}" type="slidenum">
              <a:rPr/>
              <a:pPr/>
              <a:t>‹#›</a:t>
            </a:fld>
            <a:endParaRPr lang="pl-PL"/>
          </a:p>
        </p:txBody>
      </p:sp>
    </p:spTree>
  </p:cSld>
  <p:clrMapOvr>
    <a:masterClrMapping/>
  </p:clrMapOvr>
  <p:transition spd="slow">
    <p:wipe dir="d"/>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Nagłówek sekcji">
    <p:spTree>
      <p:nvGrpSpPr>
        <p:cNvPr id="1" name=""/>
        <p:cNvGrpSpPr/>
        <p:nvPr/>
      </p:nvGrpSpPr>
      <p:grpSpPr>
        <a:xfrm>
          <a:off x="0" y="0"/>
          <a:ext cx="0" cy="0"/>
          <a:chOff x="0" y="0"/>
          <a:chExt cx="0" cy="0"/>
        </a:xfrm>
      </p:grpSpPr>
      <p:pic>
        <p:nvPicPr>
          <p:cNvPr id="7" name="Picture 6"/>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43543" y="0"/>
            <a:ext cx="9100457" cy="6879771"/>
          </a:xfrm>
          <a:prstGeom prst="rect">
            <a:avLst/>
          </a:prstGeom>
        </p:spPr>
      </p:pic>
      <p:pic>
        <p:nvPicPr>
          <p:cNvPr id="8" name="Picture 7"/>
          <p:cNvPicPr>
            <a:picLocks noChangeAspect="1"/>
          </p:cNvPicPr>
          <p:nvPr userDrawn="1"/>
        </p:nvPicPr>
        <p:blipFill rotWithShape="1">
          <a:blip r:embed="rId3" cstate="email">
            <a:extLst>
              <a:ext uri="{28A0092B-C50C-407E-A947-70E740481C1C}">
                <a14:useLocalDpi xmlns:a14="http://schemas.microsoft.com/office/drawing/2010/main"/>
              </a:ext>
            </a:extLst>
          </a:blip>
          <a:srcRect/>
          <a:stretch/>
        </p:blipFill>
        <p:spPr>
          <a:xfrm rot="5400000">
            <a:off x="3161049" y="-3176815"/>
            <a:ext cx="2819400" cy="9173031"/>
          </a:xfrm>
          <a:prstGeom prst="rect">
            <a:avLst/>
          </a:prstGeom>
        </p:spPr>
      </p:pic>
      <p:sp>
        <p:nvSpPr>
          <p:cNvPr id="2" name="Title 1"/>
          <p:cNvSpPr>
            <a:spLocks noGrp="1"/>
          </p:cNvSpPr>
          <p:nvPr>
            <p:ph type="title" hasCustomPrompt="1"/>
          </p:nvPr>
        </p:nvSpPr>
        <p:spPr>
          <a:xfrm>
            <a:off x="4572000" y="3048000"/>
            <a:ext cx="4343400" cy="1362075"/>
          </a:xfrm>
        </p:spPr>
        <p:txBody>
          <a:bodyPr anchor="b" anchorCtr="0"/>
          <a:lstStyle>
            <a:lvl1pPr algn="l" latinLnBrk="0">
              <a:defRPr lang="pl-PL" sz="4000" b="1" cap="small" baseline="0">
                <a:solidFill>
                  <a:srgbClr val="003300"/>
                </a:solidFill>
              </a:defRPr>
            </a:lvl1pPr>
          </a:lstStyle>
          <a:p>
            <a:r>
              <a:rPr lang="pl-PL"/>
              <a:t>Kliknij, aby edytować styl wzorca tytułów</a:t>
            </a:r>
          </a:p>
        </p:txBody>
      </p:sp>
      <p:sp>
        <p:nvSpPr>
          <p:cNvPr id="4" name="Date Placeholder 3"/>
          <p:cNvSpPr>
            <a:spLocks noGrp="1"/>
          </p:cNvSpPr>
          <p:nvPr>
            <p:ph type="dt" sz="half" idx="10"/>
          </p:nvPr>
        </p:nvSpPr>
        <p:spPr/>
        <p:txBody>
          <a:bodyPr/>
          <a:lstStyle/>
          <a:p>
            <a:fld id="{757B281C-5159-4971-8228-52B9A72E9ED2}" type="datetimeFigureOut">
              <a:rPr lang="pl-PL"/>
              <a:pPr/>
              <a:t>21.11.2019</a:t>
            </a:fld>
            <a:endParaRPr lang="pl-PL"/>
          </a:p>
        </p:txBody>
      </p:sp>
      <p:sp>
        <p:nvSpPr>
          <p:cNvPr id="5" name="Footer Placeholder 4"/>
          <p:cNvSpPr>
            <a:spLocks noGrp="1"/>
          </p:cNvSpPr>
          <p:nvPr>
            <p:ph type="ftr" sz="quarter" idx="11"/>
          </p:nvPr>
        </p:nvSpPr>
        <p:spPr/>
        <p:txBody>
          <a:bodyPr/>
          <a:lstStyle/>
          <a:p>
            <a:endParaRPr lang="pl-PL"/>
          </a:p>
        </p:txBody>
      </p:sp>
      <p:sp>
        <p:nvSpPr>
          <p:cNvPr id="6" name="Slide Number Placeholder 5"/>
          <p:cNvSpPr>
            <a:spLocks noGrp="1"/>
          </p:cNvSpPr>
          <p:nvPr>
            <p:ph type="sldNum" sz="quarter" idx="12"/>
          </p:nvPr>
        </p:nvSpPr>
        <p:spPr/>
        <p:txBody>
          <a:bodyPr/>
          <a:lstStyle/>
          <a:p>
            <a:fld id="{33D6E5A2-EC83-451F-A719-9AC1370DD5CF}" type="slidenum">
              <a:rPr/>
              <a:pPr/>
              <a:t>‹#›</a:t>
            </a:fld>
            <a:endParaRPr lang="pl-PL"/>
          </a:p>
        </p:txBody>
      </p:sp>
      <p:sp>
        <p:nvSpPr>
          <p:cNvPr id="10" name="Picture Placeholder 9"/>
          <p:cNvSpPr>
            <a:spLocks noGrp="1"/>
          </p:cNvSpPr>
          <p:nvPr>
            <p:ph type="pic" sz="quarter" idx="13" hasCustomPrompt="1"/>
          </p:nvPr>
        </p:nvSpPr>
        <p:spPr>
          <a:xfrm>
            <a:off x="6781800" y="5334000"/>
            <a:ext cx="2133600" cy="990600"/>
          </a:xfrm>
        </p:spPr>
        <p:txBody>
          <a:bodyPr>
            <a:normAutofit/>
          </a:bodyPr>
          <a:lstStyle>
            <a:lvl1pPr marL="0" indent="0" algn="ctr" latinLnBrk="0">
              <a:buNone/>
              <a:defRPr lang="pl-PL" sz="1800"/>
            </a:lvl1pPr>
          </a:lstStyle>
          <a:p>
            <a:r>
              <a:rPr lang="pl-PL"/>
              <a:t>Logo firmy</a:t>
            </a:r>
          </a:p>
        </p:txBody>
      </p:sp>
    </p:spTree>
  </p:cSld>
  <p:clrMapOvr>
    <a:masterClrMapping/>
  </p:clrMapOvr>
  <p:transition spd="slow">
    <p:wipe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fade">
                                      <p:cBhvr>
                                        <p:cTn id="11"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ytuł i zawartość">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762000" y="269632"/>
            <a:ext cx="8077200" cy="1143000"/>
          </a:xfrm>
        </p:spPr>
        <p:txBody>
          <a:bodyPr anchor="ctr" anchorCtr="0"/>
          <a:lstStyle>
            <a:lvl1pPr algn="l" latinLnBrk="0">
              <a:defRPr lang="pl-PL"/>
            </a:lvl1pPr>
          </a:lstStyle>
          <a:p>
            <a:r>
              <a:rPr lang="pl-PL"/>
              <a:t>Kliknij, aby edytować styl wzorca tytułów</a:t>
            </a:r>
          </a:p>
        </p:txBody>
      </p:sp>
      <p:sp>
        <p:nvSpPr>
          <p:cNvPr id="3" name="Content Placeholder 2"/>
          <p:cNvSpPr>
            <a:spLocks noGrp="1"/>
          </p:cNvSpPr>
          <p:nvPr>
            <p:ph idx="1"/>
          </p:nvPr>
        </p:nvSpPr>
        <p:spPr>
          <a:xfrm>
            <a:off x="762000" y="1596413"/>
            <a:ext cx="8077200" cy="4297363"/>
          </a:xfrm>
        </p:spPr>
        <p:txBody>
          <a:bodyPr>
            <a:normAutofit/>
          </a:bodyPr>
          <a:lstStyle>
            <a:lvl1pPr latinLnBrk="0">
              <a:defRPr lang="pl-PL" sz="3200">
                <a:latin typeface="+mn-lt"/>
              </a:defRPr>
            </a:lvl1pPr>
            <a:lvl2pPr latinLnBrk="0">
              <a:defRPr lang="pl-PL" sz="2800">
                <a:latin typeface="+mn-lt"/>
              </a:defRPr>
            </a:lvl2pPr>
            <a:lvl3pPr latinLnBrk="0">
              <a:defRPr lang="pl-PL" sz="2400">
                <a:latin typeface="+mn-lt"/>
              </a:defRPr>
            </a:lvl3pPr>
            <a:lvl4pPr latinLnBrk="0">
              <a:defRPr lang="pl-PL" sz="2400">
                <a:latin typeface="+mn-lt"/>
              </a:defRPr>
            </a:lvl4pPr>
            <a:lvl5pPr latinLnBrk="0">
              <a:defRPr lang="pl-PL" sz="2400">
                <a:latin typeface="+mn-lt"/>
              </a:defRPr>
            </a:lvl5p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Date Placeholder 3"/>
          <p:cNvSpPr>
            <a:spLocks noGrp="1"/>
          </p:cNvSpPr>
          <p:nvPr>
            <p:ph type="dt" sz="half" idx="10"/>
          </p:nvPr>
        </p:nvSpPr>
        <p:spPr/>
        <p:txBody>
          <a:bodyPr/>
          <a:lstStyle/>
          <a:p>
            <a:fld id="{757B281C-5159-4971-8228-52B9A72E9ED2}" type="datetimeFigureOut">
              <a:rPr lang="pl-PL"/>
              <a:pPr/>
              <a:t>21.11.2019</a:t>
            </a:fld>
            <a:endParaRPr lang="pl-PL"/>
          </a:p>
        </p:txBody>
      </p:sp>
      <p:sp>
        <p:nvSpPr>
          <p:cNvPr id="5" name="Footer Placeholder 4"/>
          <p:cNvSpPr>
            <a:spLocks noGrp="1"/>
          </p:cNvSpPr>
          <p:nvPr>
            <p:ph type="ftr" sz="quarter" idx="11"/>
          </p:nvPr>
        </p:nvSpPr>
        <p:spPr/>
        <p:txBody>
          <a:bodyPr/>
          <a:lstStyle/>
          <a:p>
            <a:endParaRPr lang="pl-PL"/>
          </a:p>
        </p:txBody>
      </p:sp>
      <p:sp>
        <p:nvSpPr>
          <p:cNvPr id="6" name="Slide Number Placeholder 5"/>
          <p:cNvSpPr>
            <a:spLocks noGrp="1"/>
          </p:cNvSpPr>
          <p:nvPr>
            <p:ph type="sldNum" sz="quarter" idx="12"/>
          </p:nvPr>
        </p:nvSpPr>
        <p:spPr>
          <a:xfrm>
            <a:off x="6705600" y="6356350"/>
            <a:ext cx="2133600" cy="365125"/>
          </a:xfrm>
        </p:spPr>
        <p:txBody>
          <a:bodyPr/>
          <a:lstStyle/>
          <a:p>
            <a:fld id="{33D6E5A2-EC83-451F-A719-9AC1370DD5CF}" type="slidenum">
              <a:rPr/>
              <a:pPr/>
              <a:t>‹#›</a:t>
            </a:fld>
            <a:endParaRPr lang="pl-PL"/>
          </a:p>
        </p:txBody>
      </p:sp>
    </p:spTree>
  </p:cSld>
  <p:clrMapOvr>
    <a:masterClrMapping/>
  </p:clrMapOvr>
  <p:transition spd="slow">
    <p:wipe dir="d"/>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wa elementy zawartości">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l-PL"/>
              <a:t>Kliknij, aby edytować styl</a:t>
            </a:r>
          </a:p>
        </p:txBody>
      </p:sp>
      <p:sp>
        <p:nvSpPr>
          <p:cNvPr id="3" name="Content Placeholder 2"/>
          <p:cNvSpPr>
            <a:spLocks noGrp="1"/>
          </p:cNvSpPr>
          <p:nvPr>
            <p:ph sz="half" idx="1"/>
          </p:nvPr>
        </p:nvSpPr>
        <p:spPr>
          <a:xfrm>
            <a:off x="685800" y="1600200"/>
            <a:ext cx="4038600" cy="4525963"/>
          </a:xfrm>
        </p:spPr>
        <p:txBody>
          <a:bodyPr/>
          <a:lstStyle>
            <a:lvl1pPr latinLnBrk="0">
              <a:defRPr lang="pl-PL" sz="2800"/>
            </a:lvl1pPr>
            <a:lvl2pPr latinLnBrk="0">
              <a:defRPr lang="pl-PL" sz="2400"/>
            </a:lvl2pPr>
            <a:lvl3pPr latinLnBrk="0">
              <a:defRPr lang="pl-PL" sz="2000"/>
            </a:lvl3pPr>
            <a:lvl4pPr latinLnBrk="0">
              <a:defRPr lang="pl-PL" sz="1800"/>
            </a:lvl4pPr>
            <a:lvl5pPr latinLnBrk="0">
              <a:defRPr lang="pl-PL" sz="1800"/>
            </a:lvl5pPr>
            <a:lvl6pPr latinLnBrk="0">
              <a:defRPr lang="pl-PL" sz="1800"/>
            </a:lvl6pPr>
            <a:lvl7pPr latinLnBrk="0">
              <a:defRPr lang="pl-PL" sz="1800"/>
            </a:lvl7pPr>
            <a:lvl8pPr latinLnBrk="0">
              <a:defRPr lang="pl-PL" sz="1800"/>
            </a:lvl8pPr>
            <a:lvl9pPr latinLnBrk="0">
              <a:defRPr lang="pl-PL" sz="1800"/>
            </a:lvl9p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Content Placeholder 3"/>
          <p:cNvSpPr>
            <a:spLocks noGrp="1"/>
          </p:cNvSpPr>
          <p:nvPr>
            <p:ph sz="half" idx="2"/>
          </p:nvPr>
        </p:nvSpPr>
        <p:spPr>
          <a:xfrm>
            <a:off x="4876800" y="1600200"/>
            <a:ext cx="4038600" cy="4525963"/>
          </a:xfrm>
        </p:spPr>
        <p:txBody>
          <a:bodyPr/>
          <a:lstStyle>
            <a:lvl1pPr latinLnBrk="0">
              <a:defRPr lang="pl-PL" sz="2800"/>
            </a:lvl1pPr>
            <a:lvl2pPr latinLnBrk="0">
              <a:defRPr lang="pl-PL" sz="2400"/>
            </a:lvl2pPr>
            <a:lvl3pPr latinLnBrk="0">
              <a:defRPr lang="pl-PL" sz="2000"/>
            </a:lvl3pPr>
            <a:lvl4pPr latinLnBrk="0">
              <a:defRPr lang="pl-PL" sz="1800"/>
            </a:lvl4pPr>
            <a:lvl5pPr latinLnBrk="0">
              <a:defRPr lang="pl-PL" sz="1800"/>
            </a:lvl5pPr>
            <a:lvl6pPr latinLnBrk="0">
              <a:defRPr lang="pl-PL" sz="1800"/>
            </a:lvl6pPr>
            <a:lvl7pPr latinLnBrk="0">
              <a:defRPr lang="pl-PL" sz="1800"/>
            </a:lvl7pPr>
            <a:lvl8pPr latinLnBrk="0">
              <a:defRPr lang="pl-PL" sz="1800"/>
            </a:lvl8pPr>
            <a:lvl9pPr latinLnBrk="0">
              <a:defRPr lang="pl-PL" sz="1800"/>
            </a:lvl9p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5" name="Date Placeholder 4"/>
          <p:cNvSpPr>
            <a:spLocks noGrp="1"/>
          </p:cNvSpPr>
          <p:nvPr>
            <p:ph type="dt" sz="half" idx="10"/>
          </p:nvPr>
        </p:nvSpPr>
        <p:spPr/>
        <p:txBody>
          <a:bodyPr/>
          <a:lstStyle/>
          <a:p>
            <a:fld id="{757B281C-5159-4971-8228-52B9A72E9ED2}" type="datetimeFigureOut">
              <a:rPr lang="pl-PL"/>
              <a:pPr/>
              <a:t>21.11.2019</a:t>
            </a:fld>
            <a:endParaRPr lang="pl-PL"/>
          </a:p>
        </p:txBody>
      </p:sp>
      <p:sp>
        <p:nvSpPr>
          <p:cNvPr id="6" name="Footer Placeholder 5"/>
          <p:cNvSpPr>
            <a:spLocks noGrp="1"/>
          </p:cNvSpPr>
          <p:nvPr>
            <p:ph type="ftr" sz="quarter" idx="11"/>
          </p:nvPr>
        </p:nvSpPr>
        <p:spPr/>
        <p:txBody>
          <a:bodyPr/>
          <a:lstStyle/>
          <a:p>
            <a:endParaRPr lang="pl-PL"/>
          </a:p>
        </p:txBody>
      </p:sp>
      <p:sp>
        <p:nvSpPr>
          <p:cNvPr id="7" name="Slide Number Placeholder 6"/>
          <p:cNvSpPr>
            <a:spLocks noGrp="1"/>
          </p:cNvSpPr>
          <p:nvPr>
            <p:ph type="sldNum" sz="quarter" idx="12"/>
          </p:nvPr>
        </p:nvSpPr>
        <p:spPr/>
        <p:txBody>
          <a:bodyPr/>
          <a:lstStyle/>
          <a:p>
            <a:fld id="{33D6E5A2-EC83-451F-A719-9AC1370DD5CF}" type="slidenum">
              <a:rPr/>
              <a:pPr/>
              <a:t>‹#›</a:t>
            </a:fld>
            <a:endParaRPr lang="pl-PL"/>
          </a:p>
        </p:txBody>
      </p:sp>
    </p:spTree>
  </p:cSld>
  <p:clrMapOvr>
    <a:masterClrMapping/>
  </p:clrMapOvr>
  <p:transition spd="slow">
    <p:wipe dir="d"/>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ównani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latinLnBrk="0">
              <a:defRPr lang="pl-PL"/>
            </a:lvl1pPr>
          </a:lstStyle>
          <a:p>
            <a:r>
              <a:rPr lang="pl-PL"/>
              <a:t>Kliknij, aby edytować styl</a:t>
            </a:r>
          </a:p>
        </p:txBody>
      </p:sp>
      <p:sp>
        <p:nvSpPr>
          <p:cNvPr id="3" name="Text Placeholder 2"/>
          <p:cNvSpPr>
            <a:spLocks noGrp="1"/>
          </p:cNvSpPr>
          <p:nvPr>
            <p:ph type="body" idx="1"/>
          </p:nvPr>
        </p:nvSpPr>
        <p:spPr>
          <a:xfrm>
            <a:off x="685800" y="1535113"/>
            <a:ext cx="4040188" cy="639762"/>
          </a:xfrm>
        </p:spPr>
        <p:txBody>
          <a:bodyPr anchor="b"/>
          <a:lstStyle>
            <a:lvl1pPr marL="0" indent="0" latinLnBrk="0">
              <a:buNone/>
              <a:defRPr lang="pl-PL" sz="2400" b="1"/>
            </a:lvl1pPr>
            <a:lvl2pPr marL="457200" indent="0" latinLnBrk="0">
              <a:buNone/>
              <a:defRPr lang="pl-PL" sz="2000" b="1"/>
            </a:lvl2pPr>
            <a:lvl3pPr marL="914400" indent="0" latinLnBrk="0">
              <a:buNone/>
              <a:defRPr lang="pl-PL" sz="1800" b="1"/>
            </a:lvl3pPr>
            <a:lvl4pPr marL="1371600" indent="0" latinLnBrk="0">
              <a:buNone/>
              <a:defRPr lang="pl-PL" sz="1600" b="1"/>
            </a:lvl4pPr>
            <a:lvl5pPr marL="1828800" indent="0" latinLnBrk="0">
              <a:buNone/>
              <a:defRPr lang="pl-PL" sz="1600" b="1"/>
            </a:lvl5pPr>
            <a:lvl6pPr marL="2286000" indent="0" latinLnBrk="0">
              <a:buNone/>
              <a:defRPr lang="pl-PL" sz="1600" b="1"/>
            </a:lvl6pPr>
            <a:lvl7pPr marL="2743200" indent="0" latinLnBrk="0">
              <a:buNone/>
              <a:defRPr lang="pl-PL" sz="1600" b="1"/>
            </a:lvl7pPr>
            <a:lvl8pPr marL="3200400" indent="0" latinLnBrk="0">
              <a:buNone/>
              <a:defRPr lang="pl-PL" sz="1600" b="1"/>
            </a:lvl8pPr>
            <a:lvl9pPr marL="3657600" indent="0" latinLnBrk="0">
              <a:buNone/>
              <a:defRPr lang="pl-PL" sz="1600" b="1"/>
            </a:lvl9pPr>
          </a:lstStyle>
          <a:p>
            <a:pPr lvl="0"/>
            <a:r>
              <a:rPr lang="pl-PL"/>
              <a:t>Kliknij, aby edytować style wzorca tekstu</a:t>
            </a:r>
          </a:p>
        </p:txBody>
      </p:sp>
      <p:sp>
        <p:nvSpPr>
          <p:cNvPr id="4" name="Content Placeholder 3"/>
          <p:cNvSpPr>
            <a:spLocks noGrp="1"/>
          </p:cNvSpPr>
          <p:nvPr>
            <p:ph sz="half" idx="2"/>
          </p:nvPr>
        </p:nvSpPr>
        <p:spPr>
          <a:xfrm>
            <a:off x="685800" y="2174875"/>
            <a:ext cx="4040188" cy="3951288"/>
          </a:xfrm>
        </p:spPr>
        <p:txBody>
          <a:bodyPr/>
          <a:lstStyle>
            <a:lvl1pPr latinLnBrk="0">
              <a:defRPr lang="pl-PL" sz="2400"/>
            </a:lvl1pPr>
            <a:lvl2pPr latinLnBrk="0">
              <a:defRPr lang="pl-PL" sz="2000"/>
            </a:lvl2pPr>
            <a:lvl3pPr latinLnBrk="0">
              <a:defRPr lang="pl-PL" sz="1800"/>
            </a:lvl3pPr>
            <a:lvl4pPr latinLnBrk="0">
              <a:defRPr lang="pl-PL" sz="1600"/>
            </a:lvl4pPr>
            <a:lvl5pPr latinLnBrk="0">
              <a:defRPr lang="pl-PL" sz="1600"/>
            </a:lvl5pPr>
            <a:lvl6pPr latinLnBrk="0">
              <a:defRPr lang="pl-PL" sz="1600"/>
            </a:lvl6pPr>
            <a:lvl7pPr latinLnBrk="0">
              <a:defRPr lang="pl-PL" sz="1600"/>
            </a:lvl7pPr>
            <a:lvl8pPr latinLnBrk="0">
              <a:defRPr lang="pl-PL" sz="1600"/>
            </a:lvl8pPr>
            <a:lvl9pPr latinLnBrk="0">
              <a:defRPr lang="pl-PL" sz="1600"/>
            </a:lvl9p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5" name="Text Placeholder 4"/>
          <p:cNvSpPr>
            <a:spLocks noGrp="1"/>
          </p:cNvSpPr>
          <p:nvPr>
            <p:ph type="body" sz="quarter" idx="3"/>
          </p:nvPr>
        </p:nvSpPr>
        <p:spPr>
          <a:xfrm>
            <a:off x="4873625" y="1535113"/>
            <a:ext cx="4041775" cy="639762"/>
          </a:xfrm>
        </p:spPr>
        <p:txBody>
          <a:bodyPr anchor="b"/>
          <a:lstStyle>
            <a:lvl1pPr marL="0" indent="0" latinLnBrk="0">
              <a:buNone/>
              <a:defRPr lang="pl-PL" sz="2400" b="1"/>
            </a:lvl1pPr>
            <a:lvl2pPr marL="457200" indent="0" latinLnBrk="0">
              <a:buNone/>
              <a:defRPr lang="pl-PL" sz="2000" b="1"/>
            </a:lvl2pPr>
            <a:lvl3pPr marL="914400" indent="0" latinLnBrk="0">
              <a:buNone/>
              <a:defRPr lang="pl-PL" sz="1800" b="1"/>
            </a:lvl3pPr>
            <a:lvl4pPr marL="1371600" indent="0" latinLnBrk="0">
              <a:buNone/>
              <a:defRPr lang="pl-PL" sz="1600" b="1"/>
            </a:lvl4pPr>
            <a:lvl5pPr marL="1828800" indent="0" latinLnBrk="0">
              <a:buNone/>
              <a:defRPr lang="pl-PL" sz="1600" b="1"/>
            </a:lvl5pPr>
            <a:lvl6pPr marL="2286000" indent="0" latinLnBrk="0">
              <a:buNone/>
              <a:defRPr lang="pl-PL" sz="1600" b="1"/>
            </a:lvl6pPr>
            <a:lvl7pPr marL="2743200" indent="0" latinLnBrk="0">
              <a:buNone/>
              <a:defRPr lang="pl-PL" sz="1600" b="1"/>
            </a:lvl7pPr>
            <a:lvl8pPr marL="3200400" indent="0" latinLnBrk="0">
              <a:buNone/>
              <a:defRPr lang="pl-PL" sz="1600" b="1"/>
            </a:lvl8pPr>
            <a:lvl9pPr marL="3657600" indent="0" latinLnBrk="0">
              <a:buNone/>
              <a:defRPr lang="pl-PL" sz="1600" b="1"/>
            </a:lvl9pPr>
          </a:lstStyle>
          <a:p>
            <a:pPr lvl="0"/>
            <a:r>
              <a:rPr lang="pl-PL"/>
              <a:t>Kliknij, aby edytować style wzorca tekstu</a:t>
            </a:r>
          </a:p>
        </p:txBody>
      </p:sp>
      <p:sp>
        <p:nvSpPr>
          <p:cNvPr id="6" name="Content Placeholder 5"/>
          <p:cNvSpPr>
            <a:spLocks noGrp="1"/>
          </p:cNvSpPr>
          <p:nvPr>
            <p:ph sz="quarter" idx="4"/>
          </p:nvPr>
        </p:nvSpPr>
        <p:spPr>
          <a:xfrm>
            <a:off x="4873625" y="2174875"/>
            <a:ext cx="4041775" cy="3951288"/>
          </a:xfrm>
        </p:spPr>
        <p:txBody>
          <a:bodyPr/>
          <a:lstStyle>
            <a:lvl1pPr latinLnBrk="0">
              <a:defRPr lang="pl-PL" sz="2400"/>
            </a:lvl1pPr>
            <a:lvl2pPr latinLnBrk="0">
              <a:defRPr lang="pl-PL" sz="2000"/>
            </a:lvl2pPr>
            <a:lvl3pPr latinLnBrk="0">
              <a:defRPr lang="pl-PL" sz="1800"/>
            </a:lvl3pPr>
            <a:lvl4pPr latinLnBrk="0">
              <a:defRPr lang="pl-PL" sz="1600"/>
            </a:lvl4pPr>
            <a:lvl5pPr latinLnBrk="0">
              <a:defRPr lang="pl-PL" sz="1600"/>
            </a:lvl5pPr>
            <a:lvl6pPr latinLnBrk="0">
              <a:defRPr lang="pl-PL" sz="1600"/>
            </a:lvl6pPr>
            <a:lvl7pPr latinLnBrk="0">
              <a:defRPr lang="pl-PL" sz="1600"/>
            </a:lvl7pPr>
            <a:lvl8pPr latinLnBrk="0">
              <a:defRPr lang="pl-PL" sz="1600"/>
            </a:lvl8pPr>
            <a:lvl9pPr latinLnBrk="0">
              <a:defRPr lang="pl-PL" sz="1600"/>
            </a:lvl9p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7" name="Date Placeholder 6"/>
          <p:cNvSpPr>
            <a:spLocks noGrp="1"/>
          </p:cNvSpPr>
          <p:nvPr>
            <p:ph type="dt" sz="half" idx="10"/>
          </p:nvPr>
        </p:nvSpPr>
        <p:spPr/>
        <p:txBody>
          <a:bodyPr/>
          <a:lstStyle/>
          <a:p>
            <a:fld id="{757B281C-5159-4971-8228-52B9A72E9ED2}" type="datetimeFigureOut">
              <a:rPr lang="pl-PL"/>
              <a:pPr/>
              <a:t>21.11.2019</a:t>
            </a:fld>
            <a:endParaRPr lang="pl-PL"/>
          </a:p>
        </p:txBody>
      </p:sp>
      <p:sp>
        <p:nvSpPr>
          <p:cNvPr id="8" name="Footer Placeholder 7"/>
          <p:cNvSpPr>
            <a:spLocks noGrp="1"/>
          </p:cNvSpPr>
          <p:nvPr>
            <p:ph type="ftr" sz="quarter" idx="11"/>
          </p:nvPr>
        </p:nvSpPr>
        <p:spPr/>
        <p:txBody>
          <a:bodyPr/>
          <a:lstStyle/>
          <a:p>
            <a:endParaRPr lang="pl-PL"/>
          </a:p>
        </p:txBody>
      </p:sp>
      <p:sp>
        <p:nvSpPr>
          <p:cNvPr id="9" name="Slide Number Placeholder 8"/>
          <p:cNvSpPr>
            <a:spLocks noGrp="1"/>
          </p:cNvSpPr>
          <p:nvPr>
            <p:ph type="sldNum" sz="quarter" idx="12"/>
          </p:nvPr>
        </p:nvSpPr>
        <p:spPr/>
        <p:txBody>
          <a:bodyPr/>
          <a:lstStyle/>
          <a:p>
            <a:fld id="{33D6E5A2-EC83-451F-A719-9AC1370DD5CF}" type="slidenum">
              <a:rPr/>
              <a:pPr/>
              <a:t>‹#›</a:t>
            </a:fld>
            <a:endParaRPr lang="pl-PL"/>
          </a:p>
        </p:txBody>
      </p:sp>
    </p:spTree>
  </p:cSld>
  <p:clrMapOvr>
    <a:masterClrMapping/>
  </p:clrMapOvr>
  <p:transition spd="slow">
    <p:wipe dir="d"/>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objTx" preserve="1">
  <p:cSld name="Zawartość z podpisem">
    <p:spTree>
      <p:nvGrpSpPr>
        <p:cNvPr id="1" name=""/>
        <p:cNvGrpSpPr/>
        <p:nvPr/>
      </p:nvGrpSpPr>
      <p:grpSpPr>
        <a:xfrm>
          <a:off x="0" y="0"/>
          <a:ext cx="0" cy="0"/>
          <a:chOff x="0" y="0"/>
          <a:chExt cx="0" cy="0"/>
        </a:xfrm>
      </p:grpSpPr>
      <p:sp>
        <p:nvSpPr>
          <p:cNvPr id="2" name="Title 1"/>
          <p:cNvSpPr>
            <a:spLocks noGrp="1"/>
          </p:cNvSpPr>
          <p:nvPr>
            <p:ph type="title"/>
          </p:nvPr>
        </p:nvSpPr>
        <p:spPr>
          <a:xfrm>
            <a:off x="685800" y="273050"/>
            <a:ext cx="3008313" cy="1162050"/>
          </a:xfrm>
        </p:spPr>
        <p:txBody>
          <a:bodyPr anchor="b"/>
          <a:lstStyle>
            <a:lvl1pPr algn="l" latinLnBrk="0">
              <a:defRPr lang="pl-PL" sz="2000" b="1"/>
            </a:lvl1pPr>
          </a:lstStyle>
          <a:p>
            <a:r>
              <a:rPr lang="pl-PL"/>
              <a:t>Kliknij, aby edytować styl</a:t>
            </a:r>
          </a:p>
        </p:txBody>
      </p:sp>
      <p:sp>
        <p:nvSpPr>
          <p:cNvPr id="3" name="Content Placeholder 2"/>
          <p:cNvSpPr>
            <a:spLocks noGrp="1"/>
          </p:cNvSpPr>
          <p:nvPr>
            <p:ph idx="1"/>
          </p:nvPr>
        </p:nvSpPr>
        <p:spPr>
          <a:xfrm>
            <a:off x="3803650" y="273050"/>
            <a:ext cx="5111750" cy="5853113"/>
          </a:xfrm>
        </p:spPr>
        <p:txBody>
          <a:bodyPr/>
          <a:lstStyle>
            <a:lvl1pPr latinLnBrk="0">
              <a:defRPr lang="pl-PL" sz="3200"/>
            </a:lvl1pPr>
            <a:lvl2pPr latinLnBrk="0">
              <a:defRPr lang="pl-PL" sz="2800"/>
            </a:lvl2pPr>
            <a:lvl3pPr latinLnBrk="0">
              <a:defRPr lang="pl-PL" sz="2400"/>
            </a:lvl3pPr>
            <a:lvl4pPr latinLnBrk="0">
              <a:defRPr lang="pl-PL" sz="2000"/>
            </a:lvl4pPr>
            <a:lvl5pPr latinLnBrk="0">
              <a:defRPr lang="pl-PL" sz="2000"/>
            </a:lvl5pPr>
            <a:lvl6pPr latinLnBrk="0">
              <a:defRPr lang="pl-PL" sz="2000"/>
            </a:lvl6pPr>
            <a:lvl7pPr latinLnBrk="0">
              <a:defRPr lang="pl-PL" sz="2000"/>
            </a:lvl7pPr>
            <a:lvl8pPr latinLnBrk="0">
              <a:defRPr lang="pl-PL" sz="2000"/>
            </a:lvl8pPr>
            <a:lvl9pPr latinLnBrk="0">
              <a:defRPr lang="pl-PL" sz="2000"/>
            </a:lvl9p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Text Placeholder 3"/>
          <p:cNvSpPr>
            <a:spLocks noGrp="1"/>
          </p:cNvSpPr>
          <p:nvPr>
            <p:ph type="body" sz="half" idx="2"/>
          </p:nvPr>
        </p:nvSpPr>
        <p:spPr>
          <a:xfrm>
            <a:off x="685800" y="1435100"/>
            <a:ext cx="3008313" cy="4691063"/>
          </a:xfrm>
        </p:spPr>
        <p:txBody>
          <a:bodyPr/>
          <a:lstStyle>
            <a:lvl1pPr marL="0" indent="0" latinLnBrk="0">
              <a:buNone/>
              <a:defRPr lang="pl-PL" sz="1400"/>
            </a:lvl1pPr>
            <a:lvl2pPr marL="457200" indent="0" latinLnBrk="0">
              <a:buNone/>
              <a:defRPr lang="pl-PL" sz="1200"/>
            </a:lvl2pPr>
            <a:lvl3pPr marL="914400" indent="0" latinLnBrk="0">
              <a:buNone/>
              <a:defRPr lang="pl-PL" sz="1000"/>
            </a:lvl3pPr>
            <a:lvl4pPr marL="1371600" indent="0" latinLnBrk="0">
              <a:buNone/>
              <a:defRPr lang="pl-PL" sz="900"/>
            </a:lvl4pPr>
            <a:lvl5pPr marL="1828800" indent="0" latinLnBrk="0">
              <a:buNone/>
              <a:defRPr lang="pl-PL" sz="900"/>
            </a:lvl5pPr>
            <a:lvl6pPr marL="2286000" indent="0" latinLnBrk="0">
              <a:buNone/>
              <a:defRPr lang="pl-PL" sz="900"/>
            </a:lvl6pPr>
            <a:lvl7pPr marL="2743200" indent="0" latinLnBrk="0">
              <a:buNone/>
              <a:defRPr lang="pl-PL" sz="900"/>
            </a:lvl7pPr>
            <a:lvl8pPr marL="3200400" indent="0" latinLnBrk="0">
              <a:buNone/>
              <a:defRPr lang="pl-PL" sz="900"/>
            </a:lvl8pPr>
            <a:lvl9pPr marL="3657600" indent="0" latinLnBrk="0">
              <a:buNone/>
              <a:defRPr lang="pl-PL" sz="900"/>
            </a:lvl9pPr>
          </a:lstStyle>
          <a:p>
            <a:pPr lvl="0"/>
            <a:r>
              <a:rPr lang="pl-PL"/>
              <a:t>Kliknij, aby edytować style wzorca tekstu</a:t>
            </a:r>
          </a:p>
        </p:txBody>
      </p:sp>
      <p:sp>
        <p:nvSpPr>
          <p:cNvPr id="5" name="Date Placeholder 4"/>
          <p:cNvSpPr>
            <a:spLocks noGrp="1"/>
          </p:cNvSpPr>
          <p:nvPr>
            <p:ph type="dt" sz="half" idx="10"/>
          </p:nvPr>
        </p:nvSpPr>
        <p:spPr/>
        <p:txBody>
          <a:bodyPr/>
          <a:lstStyle/>
          <a:p>
            <a:fld id="{757B281C-5159-4971-8228-52B9A72E9ED2}" type="datetimeFigureOut">
              <a:rPr lang="pl-PL"/>
              <a:pPr/>
              <a:t>21.11.2019</a:t>
            </a:fld>
            <a:endParaRPr lang="pl-PL"/>
          </a:p>
        </p:txBody>
      </p:sp>
      <p:sp>
        <p:nvSpPr>
          <p:cNvPr id="6" name="Footer Placeholder 5"/>
          <p:cNvSpPr>
            <a:spLocks noGrp="1"/>
          </p:cNvSpPr>
          <p:nvPr>
            <p:ph type="ftr" sz="quarter" idx="11"/>
          </p:nvPr>
        </p:nvSpPr>
        <p:spPr/>
        <p:txBody>
          <a:bodyPr/>
          <a:lstStyle/>
          <a:p>
            <a:endParaRPr lang="pl-PL"/>
          </a:p>
        </p:txBody>
      </p:sp>
      <p:sp>
        <p:nvSpPr>
          <p:cNvPr id="7" name="Slide Number Placeholder 6"/>
          <p:cNvSpPr>
            <a:spLocks noGrp="1"/>
          </p:cNvSpPr>
          <p:nvPr>
            <p:ph type="sldNum" sz="quarter" idx="12"/>
          </p:nvPr>
        </p:nvSpPr>
        <p:spPr/>
        <p:txBody>
          <a:bodyPr/>
          <a:lstStyle/>
          <a:p>
            <a:fld id="{33D6E5A2-EC83-451F-A719-9AC1370DD5CF}" type="slidenum">
              <a:rPr/>
              <a:pPr/>
              <a:t>‹#›</a:t>
            </a:fld>
            <a:endParaRPr lang="pl-PL"/>
          </a:p>
        </p:txBody>
      </p:sp>
    </p:spTree>
  </p:cSld>
  <p:clrMapOvr>
    <a:masterClrMapping/>
  </p:clrMapOvr>
  <p:transition spd="slow">
    <p:wipe dir="d"/>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picTx" preserve="1">
  <p:cSld name="Obraz z podpisem">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latinLnBrk="0">
              <a:defRPr lang="pl-PL" sz="2000" b="1"/>
            </a:lvl1pPr>
          </a:lstStyle>
          <a:p>
            <a:r>
              <a:rPr lang="pl-PL"/>
              <a:t>Kliknij, aby edytować styl</a:t>
            </a:r>
          </a:p>
        </p:txBody>
      </p:sp>
      <p:sp>
        <p:nvSpPr>
          <p:cNvPr id="3" name="Picture Placeholder 2"/>
          <p:cNvSpPr>
            <a:spLocks noGrp="1"/>
          </p:cNvSpPr>
          <p:nvPr>
            <p:ph type="pic" idx="1"/>
          </p:nvPr>
        </p:nvSpPr>
        <p:spPr>
          <a:xfrm>
            <a:off x="1792288" y="612775"/>
            <a:ext cx="5486400" cy="4114800"/>
          </a:xfrm>
        </p:spPr>
        <p:txBody>
          <a:bodyPr/>
          <a:lstStyle>
            <a:lvl1pPr marL="0" indent="0" latinLnBrk="0">
              <a:buNone/>
              <a:defRPr lang="pl-PL" sz="3200"/>
            </a:lvl1pPr>
            <a:lvl2pPr marL="457200" indent="0" latinLnBrk="0">
              <a:buNone/>
              <a:defRPr lang="pl-PL" sz="2800"/>
            </a:lvl2pPr>
            <a:lvl3pPr marL="914400" indent="0" latinLnBrk="0">
              <a:buNone/>
              <a:defRPr lang="pl-PL" sz="2400"/>
            </a:lvl3pPr>
            <a:lvl4pPr marL="1371600" indent="0" latinLnBrk="0">
              <a:buNone/>
              <a:defRPr lang="pl-PL" sz="2000"/>
            </a:lvl4pPr>
            <a:lvl5pPr marL="1828800" indent="0" latinLnBrk="0">
              <a:buNone/>
              <a:defRPr lang="pl-PL" sz="2000"/>
            </a:lvl5pPr>
            <a:lvl6pPr marL="2286000" indent="0" latinLnBrk="0">
              <a:buNone/>
              <a:defRPr lang="pl-PL" sz="2000"/>
            </a:lvl6pPr>
            <a:lvl7pPr marL="2743200" indent="0" latinLnBrk="0">
              <a:buNone/>
              <a:defRPr lang="pl-PL" sz="2000"/>
            </a:lvl7pPr>
            <a:lvl8pPr marL="3200400" indent="0" latinLnBrk="0">
              <a:buNone/>
              <a:defRPr lang="pl-PL" sz="2000"/>
            </a:lvl8pPr>
            <a:lvl9pPr marL="3657600" indent="0" latinLnBrk="0">
              <a:buNone/>
              <a:defRPr lang="pl-PL" sz="2000"/>
            </a:lvl9pPr>
          </a:lstStyle>
          <a:p>
            <a:r>
              <a:rPr lang="pl-PL"/>
              <a:t>Kliknij ikonę, aby dodać obraz</a:t>
            </a:r>
          </a:p>
        </p:txBody>
      </p:sp>
      <p:sp>
        <p:nvSpPr>
          <p:cNvPr id="4" name="Text Placeholder 3"/>
          <p:cNvSpPr>
            <a:spLocks noGrp="1"/>
          </p:cNvSpPr>
          <p:nvPr>
            <p:ph type="body" sz="half" idx="2"/>
          </p:nvPr>
        </p:nvSpPr>
        <p:spPr>
          <a:xfrm>
            <a:off x="1792288" y="5367338"/>
            <a:ext cx="5486400" cy="804862"/>
          </a:xfrm>
        </p:spPr>
        <p:txBody>
          <a:bodyPr/>
          <a:lstStyle>
            <a:lvl1pPr marL="0" indent="0" latinLnBrk="0">
              <a:buNone/>
              <a:defRPr lang="pl-PL" sz="1400"/>
            </a:lvl1pPr>
            <a:lvl2pPr marL="457200" indent="0" latinLnBrk="0">
              <a:buNone/>
              <a:defRPr lang="pl-PL" sz="1200"/>
            </a:lvl2pPr>
            <a:lvl3pPr marL="914400" indent="0" latinLnBrk="0">
              <a:buNone/>
              <a:defRPr lang="pl-PL" sz="1000"/>
            </a:lvl3pPr>
            <a:lvl4pPr marL="1371600" indent="0" latinLnBrk="0">
              <a:buNone/>
              <a:defRPr lang="pl-PL" sz="900"/>
            </a:lvl4pPr>
            <a:lvl5pPr marL="1828800" indent="0" latinLnBrk="0">
              <a:buNone/>
              <a:defRPr lang="pl-PL" sz="900"/>
            </a:lvl5pPr>
            <a:lvl6pPr marL="2286000" indent="0" latinLnBrk="0">
              <a:buNone/>
              <a:defRPr lang="pl-PL" sz="900"/>
            </a:lvl6pPr>
            <a:lvl7pPr marL="2743200" indent="0" latinLnBrk="0">
              <a:buNone/>
              <a:defRPr lang="pl-PL" sz="900"/>
            </a:lvl7pPr>
            <a:lvl8pPr marL="3200400" indent="0" latinLnBrk="0">
              <a:buNone/>
              <a:defRPr lang="pl-PL" sz="900"/>
            </a:lvl8pPr>
            <a:lvl9pPr marL="3657600" indent="0" latinLnBrk="0">
              <a:buNone/>
              <a:defRPr lang="pl-PL" sz="900"/>
            </a:lvl9pPr>
          </a:lstStyle>
          <a:p>
            <a:pPr lvl="0"/>
            <a:r>
              <a:rPr lang="pl-PL"/>
              <a:t>Kliknij, aby edytować style wzorca tekstu</a:t>
            </a:r>
          </a:p>
        </p:txBody>
      </p:sp>
      <p:sp>
        <p:nvSpPr>
          <p:cNvPr id="5" name="Date Placeholder 4"/>
          <p:cNvSpPr>
            <a:spLocks noGrp="1"/>
          </p:cNvSpPr>
          <p:nvPr>
            <p:ph type="dt" sz="half" idx="10"/>
          </p:nvPr>
        </p:nvSpPr>
        <p:spPr/>
        <p:txBody>
          <a:bodyPr/>
          <a:lstStyle/>
          <a:p>
            <a:fld id="{757B281C-5159-4971-8228-52B9A72E9ED2}" type="datetimeFigureOut">
              <a:rPr lang="pl-PL"/>
              <a:pPr/>
              <a:t>21.11.2019</a:t>
            </a:fld>
            <a:endParaRPr lang="pl-PL"/>
          </a:p>
        </p:txBody>
      </p:sp>
      <p:sp>
        <p:nvSpPr>
          <p:cNvPr id="6" name="Footer Placeholder 5"/>
          <p:cNvSpPr>
            <a:spLocks noGrp="1"/>
          </p:cNvSpPr>
          <p:nvPr>
            <p:ph type="ftr" sz="quarter" idx="11"/>
          </p:nvPr>
        </p:nvSpPr>
        <p:spPr/>
        <p:txBody>
          <a:bodyPr/>
          <a:lstStyle/>
          <a:p>
            <a:endParaRPr lang="pl-PL"/>
          </a:p>
        </p:txBody>
      </p:sp>
      <p:sp>
        <p:nvSpPr>
          <p:cNvPr id="7" name="Slide Number Placeholder 6"/>
          <p:cNvSpPr>
            <a:spLocks noGrp="1"/>
          </p:cNvSpPr>
          <p:nvPr>
            <p:ph type="sldNum" sz="quarter" idx="12"/>
          </p:nvPr>
        </p:nvSpPr>
        <p:spPr/>
        <p:txBody>
          <a:bodyPr/>
          <a:lstStyle/>
          <a:p>
            <a:fld id="{33D6E5A2-EC83-451F-A719-9AC1370DD5CF}" type="slidenum">
              <a:rPr/>
              <a:pPr/>
              <a:t>‹#›</a:t>
            </a:fld>
            <a:endParaRPr lang="pl-PL"/>
          </a:p>
        </p:txBody>
      </p:sp>
    </p:spTree>
  </p:cSld>
  <p:clrMapOvr>
    <a:masterClrMapping/>
  </p:clrMapOvr>
  <p:transition spd="slow">
    <p:wipe dir="d"/>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vertTx" preserve="1">
  <p:cSld name="Tytuł i tekst pionow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l-PL"/>
              <a:t>Kliknij, aby edytować styl</a:t>
            </a:r>
          </a:p>
        </p:txBody>
      </p:sp>
      <p:sp>
        <p:nvSpPr>
          <p:cNvPr id="3" name="Vertical Text Placeholder 2"/>
          <p:cNvSpPr>
            <a:spLocks noGrp="1"/>
          </p:cNvSpPr>
          <p:nvPr>
            <p:ph type="body" orient="vert" idx="1"/>
          </p:nvPr>
        </p:nvSpPr>
        <p:spPr/>
        <p:txBody>
          <a:bodyPr vert="eaVert"/>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Date Placeholder 3"/>
          <p:cNvSpPr>
            <a:spLocks noGrp="1"/>
          </p:cNvSpPr>
          <p:nvPr>
            <p:ph type="dt" sz="half" idx="10"/>
          </p:nvPr>
        </p:nvSpPr>
        <p:spPr/>
        <p:txBody>
          <a:bodyPr/>
          <a:lstStyle/>
          <a:p>
            <a:fld id="{757B281C-5159-4971-8228-52B9A72E9ED2}" type="datetimeFigureOut">
              <a:rPr lang="pl-PL"/>
              <a:pPr/>
              <a:t>21.11.2019</a:t>
            </a:fld>
            <a:endParaRPr lang="pl-PL"/>
          </a:p>
        </p:txBody>
      </p:sp>
      <p:sp>
        <p:nvSpPr>
          <p:cNvPr id="5" name="Footer Placeholder 4"/>
          <p:cNvSpPr>
            <a:spLocks noGrp="1"/>
          </p:cNvSpPr>
          <p:nvPr>
            <p:ph type="ftr" sz="quarter" idx="11"/>
          </p:nvPr>
        </p:nvSpPr>
        <p:spPr/>
        <p:txBody>
          <a:bodyPr/>
          <a:lstStyle/>
          <a:p>
            <a:endParaRPr lang="pl-PL"/>
          </a:p>
        </p:txBody>
      </p:sp>
      <p:sp>
        <p:nvSpPr>
          <p:cNvPr id="6" name="Slide Number Placeholder 5"/>
          <p:cNvSpPr>
            <a:spLocks noGrp="1"/>
          </p:cNvSpPr>
          <p:nvPr>
            <p:ph type="sldNum" sz="quarter" idx="12"/>
          </p:nvPr>
        </p:nvSpPr>
        <p:spPr/>
        <p:txBody>
          <a:bodyPr/>
          <a:lstStyle/>
          <a:p>
            <a:fld id="{33D6E5A2-EC83-451F-A719-9AC1370DD5CF}" type="slidenum">
              <a:rPr/>
              <a:pPr/>
              <a:t>‹#›</a:t>
            </a:fld>
            <a:endParaRPr lang="pl-PL"/>
          </a:p>
        </p:txBody>
      </p:sp>
    </p:spTree>
  </p:cSld>
  <p:clrMapOvr>
    <a:masterClrMapping/>
  </p:clrMapOvr>
  <p:transition spd="slow">
    <p:wipe dir="d"/>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vertTitleAndTx" preserve="1">
  <p:cSld name="Tytuł pionowy i teks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81800" y="274638"/>
            <a:ext cx="2057400" cy="5851525"/>
          </a:xfrm>
        </p:spPr>
        <p:txBody>
          <a:bodyPr vert="eaVert"/>
          <a:lstStyle/>
          <a:p>
            <a:r>
              <a:rPr lang="pl-PL"/>
              <a:t>Kliknij, aby edytować styl</a:t>
            </a:r>
          </a:p>
        </p:txBody>
      </p:sp>
      <p:sp>
        <p:nvSpPr>
          <p:cNvPr id="3" name="Vertical Text Placeholder 2"/>
          <p:cNvSpPr>
            <a:spLocks noGrp="1"/>
          </p:cNvSpPr>
          <p:nvPr>
            <p:ph type="body" orient="vert" idx="1"/>
          </p:nvPr>
        </p:nvSpPr>
        <p:spPr>
          <a:xfrm>
            <a:off x="762000" y="274638"/>
            <a:ext cx="5867400" cy="5851525"/>
          </a:xfrm>
        </p:spPr>
        <p:txBody>
          <a:bodyPr vert="eaVert"/>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Date Placeholder 3"/>
          <p:cNvSpPr>
            <a:spLocks noGrp="1"/>
          </p:cNvSpPr>
          <p:nvPr>
            <p:ph type="dt" sz="half" idx="10"/>
          </p:nvPr>
        </p:nvSpPr>
        <p:spPr/>
        <p:txBody>
          <a:bodyPr/>
          <a:lstStyle/>
          <a:p>
            <a:fld id="{757B281C-5159-4971-8228-52B9A72E9ED2}" type="datetimeFigureOut">
              <a:rPr lang="pl-PL"/>
              <a:pPr/>
              <a:t>21.11.2019</a:t>
            </a:fld>
            <a:endParaRPr lang="pl-PL"/>
          </a:p>
        </p:txBody>
      </p:sp>
      <p:sp>
        <p:nvSpPr>
          <p:cNvPr id="5" name="Footer Placeholder 4"/>
          <p:cNvSpPr>
            <a:spLocks noGrp="1"/>
          </p:cNvSpPr>
          <p:nvPr>
            <p:ph type="ftr" sz="quarter" idx="11"/>
          </p:nvPr>
        </p:nvSpPr>
        <p:spPr/>
        <p:txBody>
          <a:bodyPr/>
          <a:lstStyle/>
          <a:p>
            <a:endParaRPr lang="pl-PL"/>
          </a:p>
        </p:txBody>
      </p:sp>
      <p:sp>
        <p:nvSpPr>
          <p:cNvPr id="6" name="Slide Number Placeholder 5"/>
          <p:cNvSpPr>
            <a:spLocks noGrp="1"/>
          </p:cNvSpPr>
          <p:nvPr>
            <p:ph type="sldNum" sz="quarter" idx="12"/>
          </p:nvPr>
        </p:nvSpPr>
        <p:spPr/>
        <p:txBody>
          <a:bodyPr/>
          <a:lstStyle/>
          <a:p>
            <a:fld id="{33D6E5A2-EC83-451F-A719-9AC1370DD5CF}" type="slidenum">
              <a:rPr/>
              <a:pPr/>
              <a:t>‹#›</a:t>
            </a:fld>
            <a:endParaRPr lang="pl-PL"/>
          </a:p>
        </p:txBody>
      </p:sp>
    </p:spTree>
  </p:cSld>
  <p:clrMapOvr>
    <a:masterClrMapping/>
  </p:clrMapOvr>
  <p:transition spd="slow">
    <p:wipe dir="d"/>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6"/>
          <p:cNvPicPr>
            <a:picLocks noChangeAspect="1"/>
          </p:cNvPicPr>
          <p:nvPr/>
        </p:nvPicPr>
        <p:blipFill rotWithShape="1">
          <a:blip r:embed="rId14" cstate="email">
            <a:extLst>
              <a:ext uri="{28A0092B-C50C-407E-A947-70E740481C1C}">
                <a14:useLocalDpi xmlns:a14="http://schemas.microsoft.com/office/drawing/2010/main"/>
              </a:ext>
            </a:extLst>
          </a:blip>
          <a:srcRect/>
          <a:stretch/>
        </p:blipFill>
        <p:spPr>
          <a:xfrm>
            <a:off x="43543" y="0"/>
            <a:ext cx="9100457" cy="6879771"/>
          </a:xfrm>
          <a:prstGeom prst="rect">
            <a:avLst/>
          </a:prstGeom>
        </p:spPr>
      </p:pic>
      <p:sp>
        <p:nvSpPr>
          <p:cNvPr id="2" name="Title Placeholder 1"/>
          <p:cNvSpPr>
            <a:spLocks noGrp="1"/>
          </p:cNvSpPr>
          <p:nvPr>
            <p:ph type="title"/>
          </p:nvPr>
        </p:nvSpPr>
        <p:spPr>
          <a:xfrm>
            <a:off x="762000" y="274638"/>
            <a:ext cx="8077200" cy="1143000"/>
          </a:xfrm>
          <a:prstGeom prst="rect">
            <a:avLst/>
          </a:prstGeom>
        </p:spPr>
        <p:txBody>
          <a:bodyPr vert="horz" lIns="91440" tIns="45720" rIns="91440" bIns="45720" rtlCol="0" anchor="ctr">
            <a:normAutofit/>
          </a:bodyPr>
          <a:lstStyle/>
          <a:p>
            <a:r>
              <a:rPr lang="pl-PL"/>
              <a:t>Kliknij, aby edytować styl wzorca tytułów</a:t>
            </a:r>
          </a:p>
        </p:txBody>
      </p:sp>
      <p:sp>
        <p:nvSpPr>
          <p:cNvPr id="3" name="Text Placeholder 2"/>
          <p:cNvSpPr>
            <a:spLocks noGrp="1"/>
          </p:cNvSpPr>
          <p:nvPr>
            <p:ph type="body" idx="1"/>
          </p:nvPr>
        </p:nvSpPr>
        <p:spPr>
          <a:xfrm>
            <a:off x="762000" y="1600200"/>
            <a:ext cx="8077200" cy="4525963"/>
          </a:xfrm>
          <a:prstGeom prst="rect">
            <a:avLst/>
          </a:prstGeom>
        </p:spPr>
        <p:txBody>
          <a:bodyPr vert="horz" lIns="91440" tIns="45720" rIns="91440" bIns="45720" rtlCol="0">
            <a:normAutofit/>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Date Placeholder 3"/>
          <p:cNvSpPr>
            <a:spLocks noGrp="1"/>
          </p:cNvSpPr>
          <p:nvPr>
            <p:ph type="dt" sz="half" idx="2"/>
          </p:nvPr>
        </p:nvSpPr>
        <p:spPr>
          <a:xfrm>
            <a:off x="762000" y="6356350"/>
            <a:ext cx="2133600" cy="365125"/>
          </a:xfrm>
          <a:prstGeom prst="rect">
            <a:avLst/>
          </a:prstGeom>
        </p:spPr>
        <p:txBody>
          <a:bodyPr vert="horz" lIns="91440" tIns="45720" rIns="91440" bIns="45720" rtlCol="0" anchor="ctr"/>
          <a:lstStyle>
            <a:lvl1pPr algn="l" latinLnBrk="0">
              <a:defRPr lang="pl-PL" sz="1200">
                <a:solidFill>
                  <a:schemeClr val="tx1">
                    <a:tint val="75000"/>
                  </a:schemeClr>
                </a:solidFill>
              </a:defRPr>
            </a:lvl1pPr>
          </a:lstStyle>
          <a:p>
            <a:fld id="{757B281C-5159-4971-8228-52B9A72E9ED2}" type="datetimeFigureOut">
              <a:rPr lang="pl-PL"/>
              <a:pPr/>
              <a:t>21.11.2019</a:t>
            </a:fld>
            <a:endParaRPr lang="pl-PL"/>
          </a:p>
        </p:txBody>
      </p:sp>
      <p:sp>
        <p:nvSpPr>
          <p:cNvPr id="5" name="Footer Placeholder 4"/>
          <p:cNvSpPr>
            <a:spLocks noGrp="1"/>
          </p:cNvSpPr>
          <p:nvPr>
            <p:ph type="ftr" sz="quarter" idx="3"/>
          </p:nvPr>
        </p:nvSpPr>
        <p:spPr>
          <a:xfrm>
            <a:off x="3352800" y="6356350"/>
            <a:ext cx="2895600" cy="365125"/>
          </a:xfrm>
          <a:prstGeom prst="rect">
            <a:avLst/>
          </a:prstGeom>
        </p:spPr>
        <p:txBody>
          <a:bodyPr vert="horz" lIns="91440" tIns="45720" rIns="91440" bIns="45720" rtlCol="0" anchor="ctr"/>
          <a:lstStyle>
            <a:lvl1pPr algn="ctr" latinLnBrk="0">
              <a:defRPr lang="pl-PL" sz="1200">
                <a:solidFill>
                  <a:schemeClr val="tx1">
                    <a:tint val="75000"/>
                  </a:schemeClr>
                </a:solidFill>
              </a:defRPr>
            </a:lvl1pPr>
          </a:lstStyle>
          <a:p>
            <a:endParaRPr lang="pl-PL"/>
          </a:p>
        </p:txBody>
      </p:sp>
      <p:sp>
        <p:nvSpPr>
          <p:cNvPr id="6" name="Slide Number Placeholder 5"/>
          <p:cNvSpPr>
            <a:spLocks noGrp="1"/>
          </p:cNvSpPr>
          <p:nvPr>
            <p:ph type="sldNum" sz="quarter" idx="4"/>
          </p:nvPr>
        </p:nvSpPr>
        <p:spPr>
          <a:xfrm>
            <a:off x="6705600" y="6356350"/>
            <a:ext cx="2133600" cy="365125"/>
          </a:xfrm>
          <a:prstGeom prst="rect">
            <a:avLst/>
          </a:prstGeom>
        </p:spPr>
        <p:txBody>
          <a:bodyPr vert="horz" lIns="91440" tIns="45720" rIns="91440" bIns="45720" rtlCol="0" anchor="ctr"/>
          <a:lstStyle>
            <a:lvl1pPr algn="r" latinLnBrk="0">
              <a:defRPr lang="pl-PL" sz="1200">
                <a:solidFill>
                  <a:schemeClr val="tx1">
                    <a:tint val="75000"/>
                  </a:schemeClr>
                </a:solidFill>
              </a:defRPr>
            </a:lvl1pPr>
          </a:lstStyle>
          <a:p>
            <a:fld id="{33D6E5A2-EC83-451F-A719-9AC1370DD5CF}" type="slidenum">
              <a:rPr/>
              <a:pPr/>
              <a:t>‹#›</a:t>
            </a:fld>
            <a:endParaRPr lang="pl-PL"/>
          </a:p>
        </p:txBody>
      </p:sp>
      <p:pic>
        <p:nvPicPr>
          <p:cNvPr id="8" name="Picture 7"/>
          <p:cNvPicPr>
            <a:picLocks noChangeAspect="1"/>
          </p:cNvPicPr>
          <p:nvPr/>
        </p:nvPicPr>
        <p:blipFill rotWithShape="1">
          <a:blip r:embed="rId15" cstate="email">
            <a:extLst>
              <a:ext uri="{28A0092B-C50C-407E-A947-70E740481C1C}">
                <a14:useLocalDpi xmlns:a14="http://schemas.microsoft.com/office/drawing/2010/main"/>
              </a:ext>
            </a:extLst>
          </a:blip>
          <a:srcRect/>
          <a:stretch/>
        </p:blipFill>
        <p:spPr>
          <a:xfrm>
            <a:off x="-152400" y="-109183"/>
            <a:ext cx="818707" cy="7083189"/>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 id="2147483651" r:id="rId2"/>
    <p:sldLayoutId id="2147483650" r:id="rId3"/>
    <p:sldLayoutId id="2147483652" r:id="rId4"/>
    <p:sldLayoutId id="2147483653" r:id="rId5"/>
    <p:sldLayoutId id="2147483656" r:id="rId6"/>
    <p:sldLayoutId id="2147483657" r:id="rId7"/>
    <p:sldLayoutId id="2147483658" r:id="rId8"/>
    <p:sldLayoutId id="2147483659" r:id="rId9"/>
    <p:sldLayoutId id="2147483654" r:id="rId10"/>
    <p:sldLayoutId id="2147483655" r:id="rId11"/>
    <p:sldLayoutId id="2147483663" r:id="rId12"/>
  </p:sldLayoutIdLst>
  <p:transition spd="slow">
    <p:wipe dir="d"/>
  </p:transition>
  <p:txStyles>
    <p:titleStyle>
      <a:lvl1pPr algn="l" defTabSz="914400" rtl="0" eaLnBrk="1" latinLnBrk="0" hangingPunct="1">
        <a:spcBef>
          <a:spcPct val="0"/>
        </a:spcBef>
        <a:buNone/>
        <a:defRPr lang="pl-PL"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lang="pl-PL" sz="28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lang="pl-PL" sz="24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lang="pl-PL" sz="20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lang="pl-PL" sz="18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lang="pl-PL" sz="18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lang="pl-PL"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lang="pl-PL"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lang="pl-PL"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lang="pl-PL" sz="2000" kern="1200">
          <a:solidFill>
            <a:schemeClr val="tx1"/>
          </a:solidFill>
          <a:latin typeface="+mn-lt"/>
          <a:ea typeface="+mn-ea"/>
          <a:cs typeface="+mn-cs"/>
        </a:defRPr>
      </a:lvl9pPr>
    </p:bodyStyle>
    <p:otherStyle>
      <a:defPPr>
        <a:defRPr lang="pl-PL"/>
      </a:defPPr>
      <a:lvl1pPr marL="0" algn="l" defTabSz="914400" rtl="0" eaLnBrk="1" latinLnBrk="0" hangingPunct="1">
        <a:defRPr lang="pl-PL" sz="1800" kern="1200">
          <a:solidFill>
            <a:schemeClr val="tx1"/>
          </a:solidFill>
          <a:latin typeface="+mn-lt"/>
          <a:ea typeface="+mn-ea"/>
          <a:cs typeface="+mn-cs"/>
        </a:defRPr>
      </a:lvl1pPr>
      <a:lvl2pPr marL="457200" algn="l" defTabSz="914400" rtl="0" eaLnBrk="1" latinLnBrk="0" hangingPunct="1">
        <a:defRPr lang="pl-PL" sz="1800" kern="1200">
          <a:solidFill>
            <a:schemeClr val="tx1"/>
          </a:solidFill>
          <a:latin typeface="+mn-lt"/>
          <a:ea typeface="+mn-ea"/>
          <a:cs typeface="+mn-cs"/>
        </a:defRPr>
      </a:lvl2pPr>
      <a:lvl3pPr marL="914400" algn="l" defTabSz="914400" rtl="0" eaLnBrk="1" latinLnBrk="0" hangingPunct="1">
        <a:defRPr lang="pl-PL" sz="1800" kern="1200">
          <a:solidFill>
            <a:schemeClr val="tx1"/>
          </a:solidFill>
          <a:latin typeface="+mn-lt"/>
          <a:ea typeface="+mn-ea"/>
          <a:cs typeface="+mn-cs"/>
        </a:defRPr>
      </a:lvl3pPr>
      <a:lvl4pPr marL="1371600" algn="l" defTabSz="914400" rtl="0" eaLnBrk="1" latinLnBrk="0" hangingPunct="1">
        <a:defRPr lang="pl-PL" sz="1800" kern="1200">
          <a:solidFill>
            <a:schemeClr val="tx1"/>
          </a:solidFill>
          <a:latin typeface="+mn-lt"/>
          <a:ea typeface="+mn-ea"/>
          <a:cs typeface="+mn-cs"/>
        </a:defRPr>
      </a:lvl4pPr>
      <a:lvl5pPr marL="1828800" algn="l" defTabSz="914400" rtl="0" eaLnBrk="1" latinLnBrk="0" hangingPunct="1">
        <a:defRPr lang="pl-PL" sz="1800" kern="1200">
          <a:solidFill>
            <a:schemeClr val="tx1"/>
          </a:solidFill>
          <a:latin typeface="+mn-lt"/>
          <a:ea typeface="+mn-ea"/>
          <a:cs typeface="+mn-cs"/>
        </a:defRPr>
      </a:lvl5pPr>
      <a:lvl6pPr marL="2286000" algn="l" defTabSz="914400" rtl="0" eaLnBrk="1" latinLnBrk="0" hangingPunct="1">
        <a:defRPr lang="pl-PL" sz="1800" kern="1200">
          <a:solidFill>
            <a:schemeClr val="tx1"/>
          </a:solidFill>
          <a:latin typeface="+mn-lt"/>
          <a:ea typeface="+mn-ea"/>
          <a:cs typeface="+mn-cs"/>
        </a:defRPr>
      </a:lvl6pPr>
      <a:lvl7pPr marL="2743200" algn="l" defTabSz="914400" rtl="0" eaLnBrk="1" latinLnBrk="0" hangingPunct="1">
        <a:defRPr lang="pl-PL" sz="1800" kern="1200">
          <a:solidFill>
            <a:schemeClr val="tx1"/>
          </a:solidFill>
          <a:latin typeface="+mn-lt"/>
          <a:ea typeface="+mn-ea"/>
          <a:cs typeface="+mn-cs"/>
        </a:defRPr>
      </a:lvl7pPr>
      <a:lvl8pPr marL="3200400" algn="l" defTabSz="914400" rtl="0" eaLnBrk="1" latinLnBrk="0" hangingPunct="1">
        <a:defRPr lang="pl-PL" sz="1800" kern="1200">
          <a:solidFill>
            <a:schemeClr val="tx1"/>
          </a:solidFill>
          <a:latin typeface="+mn-lt"/>
          <a:ea typeface="+mn-ea"/>
          <a:cs typeface="+mn-cs"/>
        </a:defRPr>
      </a:lvl8pPr>
      <a:lvl9pPr marL="3657600" algn="l" defTabSz="914400" rtl="0" eaLnBrk="1" latinLnBrk="0" hangingPunct="1">
        <a:defRPr lang="pl-PL"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tags" Target="../tags/tag3.xml"/><Relationship Id="rId2" Type="http://schemas.openxmlformats.org/officeDocument/2006/relationships/tags" Target="../tags/tag2.xml"/><Relationship Id="rId1" Type="http://schemas.openxmlformats.org/officeDocument/2006/relationships/tags" Target="../tags/tag1.xml"/><Relationship Id="rId5" Type="http://schemas.openxmlformats.org/officeDocument/2006/relationships/notesSlide" Target="../notesSlides/notesSlide1.xml"/><Relationship Id="rId4"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hyperlink" Target="http://www.krrit.gov.pl/dla-nadawcow-i-operatorow/koncesje/wykaz-nadawcow-spolecznych/" TargetMode="Externa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3.xml"/><Relationship Id="rId1" Type="http://schemas.openxmlformats.org/officeDocument/2006/relationships/tags" Target="../tags/tag4.xml"/></Relationships>
</file>

<file path=ppt/slides/_rels/slide2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12.xml"/><Relationship Id="rId4" Type="http://schemas.openxmlformats.org/officeDocument/2006/relationships/image" Target="../media/image7.png"/></Relationships>
</file>

<file path=ppt/slides/_rels/slide2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12.xml"/><Relationship Id="rId4" Type="http://schemas.openxmlformats.org/officeDocument/2006/relationships/image" Target="../media/image8.png"/></Relationships>
</file>

<file path=ppt/slides/_rels/slide3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12.xml"/><Relationship Id="rId4" Type="http://schemas.openxmlformats.org/officeDocument/2006/relationships/image" Target="../media/image8.png"/></Relationships>
</file>

<file path=ppt/slides/_rels/slide3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8.xml"/><Relationship Id="rId1" Type="http://schemas.openxmlformats.org/officeDocument/2006/relationships/slideLayout" Target="../slideLayouts/slideLayout12.xml"/><Relationship Id="rId4" Type="http://schemas.openxmlformats.org/officeDocument/2006/relationships/image" Target="../media/image8.png"/></Relationships>
</file>

<file path=ppt/slides/_rels/slide3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9.xml"/><Relationship Id="rId1" Type="http://schemas.openxmlformats.org/officeDocument/2006/relationships/slideLayout" Target="../slideLayouts/slideLayout12.xml"/><Relationship Id="rId4" Type="http://schemas.openxmlformats.org/officeDocument/2006/relationships/image" Target="../media/image8.png"/></Relationships>
</file>

<file path=ppt/slides/_rels/slide3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0.xml"/><Relationship Id="rId1" Type="http://schemas.openxmlformats.org/officeDocument/2006/relationships/slideLayout" Target="../slideLayouts/slideLayout12.xml"/><Relationship Id="rId4" Type="http://schemas.openxmlformats.org/officeDocument/2006/relationships/image" Target="../media/image8.png"/></Relationships>
</file>

<file path=ppt/slides/_rels/slide3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1.xml"/><Relationship Id="rId1" Type="http://schemas.openxmlformats.org/officeDocument/2006/relationships/slideLayout" Target="../slideLayouts/slideLayout12.xml"/><Relationship Id="rId4" Type="http://schemas.openxmlformats.org/officeDocument/2006/relationships/image" Target="../media/image8.png"/></Relationships>
</file>

<file path=ppt/slides/_rels/slide3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2.xml"/><Relationship Id="rId1" Type="http://schemas.openxmlformats.org/officeDocument/2006/relationships/slideLayout" Target="../slideLayouts/slideLayout12.xml"/><Relationship Id="rId4" Type="http://schemas.openxmlformats.org/officeDocument/2006/relationships/image" Target="../media/image8.png"/></Relationships>
</file>

<file path=ppt/slides/_rels/slide3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3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4.xml"/><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5.xml"/><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6.xml"/><Relationship Id="rId1" Type="http://schemas.openxmlformats.org/officeDocument/2006/relationships/slideLayout" Target="../slideLayouts/slideLayout12.xml"/><Relationship Id="rId4" Type="http://schemas.openxmlformats.org/officeDocument/2006/relationships/image" Target="../media/image8.png"/></Relationships>
</file>

<file path=ppt/slides/_rels/slide4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7.xml"/><Relationship Id="rId1" Type="http://schemas.openxmlformats.org/officeDocument/2006/relationships/slideLayout" Target="../slideLayouts/slideLayout12.xml"/><Relationship Id="rId4" Type="http://schemas.openxmlformats.org/officeDocument/2006/relationships/image" Target="../media/image12.png"/></Relationships>
</file>

<file path=ppt/slides/_rels/slide42.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3.xml"/><Relationship Id="rId1" Type="http://schemas.openxmlformats.org/officeDocument/2006/relationships/tags" Target="../tags/tag5.xml"/><Relationship Id="rId4" Type="http://schemas.openxmlformats.org/officeDocument/2006/relationships/image" Target="../media/image13.png"/></Relationships>
</file>

<file path=ppt/slides/_rels/slide43.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tags" Target="../tags/tag7.xml"/><Relationship Id="rId1" Type="http://schemas.openxmlformats.org/officeDocument/2006/relationships/tags" Target="../tags/tag6.xml"/><Relationship Id="rId4" Type="http://schemas.openxmlformats.org/officeDocument/2006/relationships/notesSlide" Target="../notesSlides/notesSlide19.xml"/></Relationships>
</file>

<file path=ppt/slides/_rels/slide44.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tags" Target="../tags/tag9.xml"/><Relationship Id="rId1" Type="http://schemas.openxmlformats.org/officeDocument/2006/relationships/tags" Target="../tags/tag8.xml"/><Relationship Id="rId5" Type="http://schemas.openxmlformats.org/officeDocument/2006/relationships/image" Target="../media/image14.png"/><Relationship Id="rId4" Type="http://schemas.openxmlformats.org/officeDocument/2006/relationships/notesSlide" Target="../notesSlides/notesSlide20.xml"/></Relationships>
</file>

<file path=ppt/slides/_rels/slide45.xml.rels><?xml version="1.0" encoding="UTF-8" standalone="yes"?>
<Relationships xmlns="http://schemas.openxmlformats.org/package/2006/relationships"><Relationship Id="rId3" Type="http://schemas.openxmlformats.org/officeDocument/2006/relationships/tags" Target="../tags/tag12.xml"/><Relationship Id="rId2" Type="http://schemas.openxmlformats.org/officeDocument/2006/relationships/tags" Target="../tags/tag11.xml"/><Relationship Id="rId1" Type="http://schemas.openxmlformats.org/officeDocument/2006/relationships/tags" Target="../tags/tag10.xml"/><Relationship Id="rId5" Type="http://schemas.openxmlformats.org/officeDocument/2006/relationships/notesSlide" Target="../notesSlides/notesSlide21.xml"/><Relationship Id="rId4" Type="http://schemas.openxmlformats.org/officeDocument/2006/relationships/slideLayout" Target="../slideLayouts/slideLayout12.xml"/></Relationships>
</file>

<file path=ppt/slides/_rels/slide46.xml.rels><?xml version="1.0" encoding="UTF-8" standalone="yes"?>
<Relationships xmlns="http://schemas.openxmlformats.org/package/2006/relationships"><Relationship Id="rId3" Type="http://schemas.openxmlformats.org/officeDocument/2006/relationships/tags" Target="../tags/tag15.xml"/><Relationship Id="rId7" Type="http://schemas.openxmlformats.org/officeDocument/2006/relationships/notesSlide" Target="../notesSlides/notesSlide22.xml"/><Relationship Id="rId2" Type="http://schemas.openxmlformats.org/officeDocument/2006/relationships/tags" Target="../tags/tag14.xml"/><Relationship Id="rId1" Type="http://schemas.openxmlformats.org/officeDocument/2006/relationships/tags" Target="../tags/tag13.xml"/><Relationship Id="rId6" Type="http://schemas.openxmlformats.org/officeDocument/2006/relationships/slideLayout" Target="../slideLayouts/slideLayout12.xml"/><Relationship Id="rId5" Type="http://schemas.openxmlformats.org/officeDocument/2006/relationships/tags" Target="../tags/tag17.xml"/><Relationship Id="rId4" Type="http://schemas.openxmlformats.org/officeDocument/2006/relationships/tags" Target="../tags/tag16.xml"/></Relationships>
</file>

<file path=ppt/slides/_rels/slide47.xml.rels><?xml version="1.0" encoding="UTF-8" standalone="yes"?>
<Relationships xmlns="http://schemas.openxmlformats.org/package/2006/relationships"><Relationship Id="rId3" Type="http://schemas.openxmlformats.org/officeDocument/2006/relationships/tags" Target="../tags/tag20.xml"/><Relationship Id="rId2" Type="http://schemas.openxmlformats.org/officeDocument/2006/relationships/tags" Target="../tags/tag19.xml"/><Relationship Id="rId1" Type="http://schemas.openxmlformats.org/officeDocument/2006/relationships/tags" Target="../tags/tag18.xml"/><Relationship Id="rId5" Type="http://schemas.openxmlformats.org/officeDocument/2006/relationships/notesSlide" Target="../notesSlides/notesSlide23.xml"/><Relationship Id="rId4" Type="http://schemas.openxmlformats.org/officeDocument/2006/relationships/slideLayout" Target="../slideLayouts/slideLayout1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3.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custDataLst>
              <p:tags r:id="rId2"/>
            </p:custDataLst>
          </p:nvPr>
        </p:nvSpPr>
        <p:spPr>
          <a:xfrm>
            <a:off x="2590800" y="1916832"/>
            <a:ext cx="6180224" cy="1839193"/>
          </a:xfrm>
        </p:spPr>
        <p:txBody>
          <a:bodyPr>
            <a:noAutofit/>
          </a:bodyPr>
          <a:lstStyle/>
          <a:p>
            <a:r>
              <a:rPr lang="pl-PL" sz="5400" dirty="0">
                <a:solidFill>
                  <a:schemeClr val="tx1"/>
                </a:solidFill>
              </a:rPr>
              <a:t>radiofonia i telewizja</a:t>
            </a:r>
            <a:br>
              <a:rPr lang="pl-PL" sz="5400" dirty="0">
                <a:solidFill>
                  <a:schemeClr val="tx1"/>
                </a:solidFill>
              </a:rPr>
            </a:br>
            <a:r>
              <a:rPr lang="pl-PL" sz="5400" dirty="0">
                <a:solidFill>
                  <a:schemeClr val="tx1"/>
                </a:solidFill>
              </a:rPr>
              <a:t>- uregulowania prawne, podstawowe pojęcia, KRRiT, koncesjonowanie działalności</a:t>
            </a:r>
          </a:p>
        </p:txBody>
      </p:sp>
      <p:sp>
        <p:nvSpPr>
          <p:cNvPr id="3" name="Subtitle 2"/>
          <p:cNvSpPr>
            <a:spLocks noGrp="1"/>
          </p:cNvSpPr>
          <p:nvPr>
            <p:ph type="subTitle" idx="1"/>
            <p:custDataLst>
              <p:tags r:id="rId3"/>
            </p:custDataLst>
          </p:nvPr>
        </p:nvSpPr>
        <p:spPr/>
        <p:txBody>
          <a:bodyPr>
            <a:normAutofit/>
          </a:bodyPr>
          <a:lstStyle/>
          <a:p>
            <a:r>
              <a:rPr lang="pl-PL" sz="2400" dirty="0">
                <a:latin typeface="+mn-lt"/>
              </a:rPr>
              <a:t>.</a:t>
            </a:r>
          </a:p>
        </p:txBody>
      </p:sp>
    </p:spTree>
    <p:custDataLst>
      <p:tags r:id="rId1"/>
    </p:custDataLst>
  </p:cSld>
  <p:clrMapOvr>
    <a:masterClrMapping/>
  </p:clrMapOvr>
  <p:transition spd="slow">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A29085BB-E277-4B25-B8E1-470103027D30}"/>
              </a:ext>
            </a:extLst>
          </p:cNvPr>
          <p:cNvSpPr>
            <a:spLocks noGrp="1"/>
          </p:cNvSpPr>
          <p:nvPr>
            <p:ph type="title"/>
          </p:nvPr>
        </p:nvSpPr>
        <p:spPr/>
        <p:txBody>
          <a:bodyPr>
            <a:normAutofit fontScale="90000"/>
          </a:bodyPr>
          <a:lstStyle/>
          <a:p>
            <a:r>
              <a:rPr lang="pl-PL" dirty="0"/>
              <a:t>Prawo do rozpowszechniania programów</a:t>
            </a:r>
          </a:p>
        </p:txBody>
      </p:sp>
      <p:sp>
        <p:nvSpPr>
          <p:cNvPr id="3" name="Symbol zastępczy zawartości 2">
            <a:extLst>
              <a:ext uri="{FF2B5EF4-FFF2-40B4-BE49-F238E27FC236}">
                <a16:creationId xmlns:a16="http://schemas.microsoft.com/office/drawing/2014/main" id="{E4B50CCF-32D9-4B54-B00E-8BCB61519409}"/>
              </a:ext>
            </a:extLst>
          </p:cNvPr>
          <p:cNvSpPr>
            <a:spLocks noGrp="1"/>
          </p:cNvSpPr>
          <p:nvPr>
            <p:ph idx="1"/>
          </p:nvPr>
        </p:nvSpPr>
        <p:spPr/>
        <p:txBody>
          <a:bodyPr>
            <a:normAutofit fontScale="92500" lnSpcReduction="10000"/>
          </a:bodyPr>
          <a:lstStyle/>
          <a:p>
            <a:r>
              <a:rPr lang="pl-PL" dirty="0"/>
              <a:t>Art. 2. 1. Prawo rozpowszechniania programów radiowych i telewizyjnych przysługuje </a:t>
            </a:r>
            <a:r>
              <a:rPr lang="pl-PL" b="1" dirty="0"/>
              <a:t>jednostkom publicznej radiofonii i telewizji </a:t>
            </a:r>
            <a:r>
              <a:rPr lang="pl-PL" dirty="0"/>
              <a:t>oraz </a:t>
            </a:r>
            <a:r>
              <a:rPr lang="pl-PL" b="1" dirty="0"/>
              <a:t>osobom fizycznym, osobom prawnym i osobowym spółkom handlowym, które uzyskały koncesję </a:t>
            </a:r>
            <a:r>
              <a:rPr lang="pl-PL" dirty="0"/>
              <a:t>na taką działalność, albo – w przypadku programów telewizyjnych rozpowszechnianych wyłącznie w systemach teleinformatycznych </a:t>
            </a:r>
            <a:r>
              <a:rPr lang="pl-PL" b="1" dirty="0"/>
              <a:t>– wpis do rejestru takich programów</a:t>
            </a:r>
          </a:p>
        </p:txBody>
      </p:sp>
    </p:spTree>
    <p:extLst>
      <p:ext uri="{BB962C8B-B14F-4D97-AF65-F5344CB8AC3E}">
        <p14:creationId xmlns:p14="http://schemas.microsoft.com/office/powerpoint/2010/main" val="1695398209"/>
      </p:ext>
    </p:extLst>
  </p:cSld>
  <p:clrMapOvr>
    <a:masterClrMapping/>
  </p:clrMapOvr>
  <p:transition spd="slow">
    <p:wipe dir="d"/>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DF8D7561-8D9B-4ED1-914B-37F89C8EEE20}"/>
              </a:ext>
            </a:extLst>
          </p:cNvPr>
          <p:cNvSpPr>
            <a:spLocks noGrp="1"/>
          </p:cNvSpPr>
          <p:nvPr>
            <p:ph type="title"/>
          </p:nvPr>
        </p:nvSpPr>
        <p:spPr/>
        <p:txBody>
          <a:bodyPr/>
          <a:lstStyle/>
          <a:p>
            <a:r>
              <a:rPr lang="pl-PL" dirty="0"/>
              <a:t>Pojęcie nadawcy</a:t>
            </a:r>
          </a:p>
        </p:txBody>
      </p:sp>
      <p:sp>
        <p:nvSpPr>
          <p:cNvPr id="3" name="Symbol zastępczy zawartości 2">
            <a:extLst>
              <a:ext uri="{FF2B5EF4-FFF2-40B4-BE49-F238E27FC236}">
                <a16:creationId xmlns:a16="http://schemas.microsoft.com/office/drawing/2014/main" id="{0E899628-D95C-416E-8C58-EF0097356D3A}"/>
              </a:ext>
            </a:extLst>
          </p:cNvPr>
          <p:cNvSpPr>
            <a:spLocks noGrp="1"/>
          </p:cNvSpPr>
          <p:nvPr>
            <p:ph idx="1"/>
          </p:nvPr>
        </p:nvSpPr>
        <p:spPr/>
        <p:txBody>
          <a:bodyPr>
            <a:normAutofit fontScale="85000" lnSpcReduction="10000"/>
          </a:bodyPr>
          <a:lstStyle/>
          <a:p>
            <a:pPr marL="0" indent="0">
              <a:buNone/>
            </a:pPr>
            <a:r>
              <a:rPr lang="pl-PL" dirty="0"/>
              <a:t>Art. 2 pkt 4 </a:t>
            </a:r>
            <a:r>
              <a:rPr lang="pl-PL" b="1" dirty="0"/>
              <a:t>dostawcą usługi medialnej </a:t>
            </a:r>
            <a:r>
              <a:rPr lang="pl-PL" dirty="0"/>
              <a:t>jest osoba fizyczna, osoba prawna lub osobowa spółka handlowa ponosząca odpowiedzialność redakcyjną za wybór treści usługi medialnej i decydująca o sposobie zestawienia tej treści, będąca nadawcą lub podmiotem dostarczającym audiowizualną usługę medialną na żądanie; </a:t>
            </a:r>
          </a:p>
          <a:p>
            <a:pPr marL="0" indent="0">
              <a:buNone/>
            </a:pPr>
            <a:r>
              <a:rPr lang="pl-PL" dirty="0"/>
              <a:t>Art. 2 pkt 5 </a:t>
            </a:r>
            <a:r>
              <a:rPr lang="pl-PL" b="1" dirty="0"/>
              <a:t>nadawcą</a:t>
            </a:r>
            <a:r>
              <a:rPr lang="pl-PL" dirty="0"/>
              <a:t> jest osoba fizyczna, osoba prawna lub osobowa spółka handlowa, która </a:t>
            </a:r>
            <a:r>
              <a:rPr lang="pl-PL" u="sng" dirty="0"/>
              <a:t>tworzy i zestawia program </a:t>
            </a:r>
            <a:r>
              <a:rPr lang="pl-PL" dirty="0"/>
              <a:t>oraz rozpowszechnia go lub przekazuje innym osobom w celu rozpowszechniania;</a:t>
            </a:r>
          </a:p>
        </p:txBody>
      </p:sp>
    </p:spTree>
    <p:extLst>
      <p:ext uri="{BB962C8B-B14F-4D97-AF65-F5344CB8AC3E}">
        <p14:creationId xmlns:p14="http://schemas.microsoft.com/office/powerpoint/2010/main" val="914881500"/>
      </p:ext>
    </p:extLst>
  </p:cSld>
  <p:clrMapOvr>
    <a:masterClrMapping/>
  </p:clrMapOvr>
  <p:transition spd="slow">
    <p:wipe dir="d"/>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362A09FA-0EF1-4295-BBF0-77C7BB8B6F30}"/>
              </a:ext>
            </a:extLst>
          </p:cNvPr>
          <p:cNvSpPr>
            <a:spLocks noGrp="1"/>
          </p:cNvSpPr>
          <p:nvPr>
            <p:ph type="title"/>
          </p:nvPr>
        </p:nvSpPr>
        <p:spPr/>
        <p:txBody>
          <a:bodyPr>
            <a:normAutofit fontScale="90000"/>
          </a:bodyPr>
          <a:lstStyle/>
          <a:p>
            <a:r>
              <a:rPr lang="pl-PL" dirty="0"/>
              <a:t>					</a:t>
            </a:r>
            <a:br>
              <a:rPr lang="pl-PL" dirty="0"/>
            </a:br>
            <a:r>
              <a:rPr lang="pl-PL" dirty="0"/>
              <a:t>NADAWCA</a:t>
            </a:r>
            <a:br>
              <a:rPr lang="pl-PL" dirty="0">
                <a:solidFill>
                  <a:schemeClr val="tx1"/>
                </a:solidFill>
              </a:rPr>
            </a:br>
            <a:endParaRPr lang="pl-PL" dirty="0"/>
          </a:p>
        </p:txBody>
      </p:sp>
      <p:sp>
        <p:nvSpPr>
          <p:cNvPr id="4" name="Symbol zastępczy zawartości 3">
            <a:extLst>
              <a:ext uri="{FF2B5EF4-FFF2-40B4-BE49-F238E27FC236}">
                <a16:creationId xmlns:a16="http://schemas.microsoft.com/office/drawing/2014/main" id="{838AFBF3-24F0-46E7-9D12-CF8596049ED0}"/>
              </a:ext>
            </a:extLst>
          </p:cNvPr>
          <p:cNvSpPr>
            <a:spLocks noGrp="1"/>
          </p:cNvSpPr>
          <p:nvPr>
            <p:ph idx="1"/>
          </p:nvPr>
        </p:nvSpPr>
        <p:spPr/>
        <p:txBody>
          <a:bodyPr/>
          <a:lstStyle/>
          <a:p>
            <a:r>
              <a:rPr lang="pl-PL" dirty="0"/>
              <a:t>Art. 13. 1. Nadawca kształtuje program samodzielnie w zakresie zadań określonych w art. 1 ust. 1 i ponosi odpowiedzialność za jego treść. </a:t>
            </a:r>
            <a:br>
              <a:rPr lang="pl-PL" dirty="0"/>
            </a:br>
            <a:r>
              <a:rPr lang="pl-PL" dirty="0"/>
              <a:t>2. Przepis ust. 1 nie narusza przepisów dotyczących odpowiedzialności innych osób za treść poszczególnych audycji, reklam lub innych przekazów.</a:t>
            </a:r>
          </a:p>
        </p:txBody>
      </p:sp>
    </p:spTree>
    <p:extLst>
      <p:ext uri="{BB962C8B-B14F-4D97-AF65-F5344CB8AC3E}">
        <p14:creationId xmlns:p14="http://schemas.microsoft.com/office/powerpoint/2010/main" val="814979757"/>
      </p:ext>
    </p:extLst>
  </p:cSld>
  <p:clrMapOvr>
    <a:masterClrMapping/>
  </p:clrMapOvr>
  <p:transition spd="slow">
    <p:wipe dir="d"/>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0B39D0D9-EC3B-4D5D-BDDB-7C16970F13FD}"/>
              </a:ext>
            </a:extLst>
          </p:cNvPr>
          <p:cNvSpPr>
            <a:spLocks noGrp="1"/>
          </p:cNvSpPr>
          <p:nvPr>
            <p:ph type="title"/>
          </p:nvPr>
        </p:nvSpPr>
        <p:spPr/>
        <p:txBody>
          <a:bodyPr/>
          <a:lstStyle/>
          <a:p>
            <a:r>
              <a:rPr lang="pl-PL" dirty="0"/>
              <a:t>Nadawca społeczny (art. 4 ust. 1a)</a:t>
            </a:r>
          </a:p>
        </p:txBody>
      </p:sp>
      <p:sp>
        <p:nvSpPr>
          <p:cNvPr id="3" name="Symbol zastępczy zawartości 2">
            <a:extLst>
              <a:ext uri="{FF2B5EF4-FFF2-40B4-BE49-F238E27FC236}">
                <a16:creationId xmlns:a16="http://schemas.microsoft.com/office/drawing/2014/main" id="{09B330DD-CA77-4297-AFE0-81E674282B22}"/>
              </a:ext>
            </a:extLst>
          </p:cNvPr>
          <p:cNvSpPr>
            <a:spLocks noGrp="1"/>
          </p:cNvSpPr>
          <p:nvPr>
            <p:ph idx="1"/>
          </p:nvPr>
        </p:nvSpPr>
        <p:spPr/>
        <p:txBody>
          <a:bodyPr>
            <a:normAutofit fontScale="70000" lnSpcReduction="20000"/>
          </a:bodyPr>
          <a:lstStyle/>
          <a:p>
            <a:pPr marL="514350" indent="-514350">
              <a:buAutoNum type="alphaLcParenR"/>
            </a:pPr>
            <a:r>
              <a:rPr lang="pl-PL" dirty="0"/>
              <a:t>Upowszechnia działalność wychowawczą i edukacyjną, działalność charytatywną, respektuje chrześcijański system wartości, za podstawę przyjmując uniwersalne zasady etyki oraz zmierza do ugruntowania tożsamości narodowej,</a:t>
            </a:r>
          </a:p>
          <a:p>
            <a:pPr marL="514350" indent="-514350">
              <a:buAutoNum type="alphaLcParenR"/>
            </a:pPr>
            <a:r>
              <a:rPr lang="pl-PL" dirty="0"/>
              <a:t>Nie rozpowszechnia audycji i innych przekazów, o których mowa w art. 18 ust. 5 (mogących mieć negatywny wpływ na prawidłowy rozwój psychofizyczny i moralny małoletnich),</a:t>
            </a:r>
          </a:p>
          <a:p>
            <a:pPr marL="514350" indent="-514350">
              <a:buAutoNum type="alphaLcParenR"/>
            </a:pPr>
            <a:r>
              <a:rPr lang="pl-PL" dirty="0"/>
              <a:t>Nie nadaje reklam lub telesprzedaży oraz sponsorowanych audycji i innych przekazów,</a:t>
            </a:r>
          </a:p>
          <a:p>
            <a:pPr marL="514350" indent="-514350">
              <a:buAutoNum type="alphaLcParenR"/>
            </a:pPr>
            <a:r>
              <a:rPr lang="pl-PL" dirty="0"/>
              <a:t>Nie pobiera opłat z tytułu rozpowszechniania, rozprowadzania lub odbierania programu </a:t>
            </a:r>
          </a:p>
          <a:p>
            <a:pPr marL="514350" indent="-514350">
              <a:buAutoNum type="alphaLcParenR"/>
            </a:pPr>
            <a:endParaRPr lang="pl-PL" dirty="0"/>
          </a:p>
          <a:p>
            <a:pPr marL="0" indent="0">
              <a:buNone/>
            </a:pPr>
            <a:r>
              <a:rPr lang="pl-PL" dirty="0">
                <a:sym typeface="Wingdings" panose="05000000000000000000" pitchFamily="2" charset="2"/>
              </a:rPr>
              <a:t>status nadawcy społecznego nadje KRRiT </a:t>
            </a:r>
          </a:p>
          <a:p>
            <a:pPr marL="0" indent="0">
              <a:buNone/>
            </a:pPr>
            <a:r>
              <a:rPr lang="pl-PL" dirty="0">
                <a:sym typeface="Wingdings" panose="05000000000000000000" pitchFamily="2" charset="2"/>
              </a:rPr>
              <a:t>wiąże się on ze zwolnieniem z opłat za udzielenie koncesji</a:t>
            </a:r>
          </a:p>
          <a:p>
            <a:pPr marL="0" indent="0">
              <a:buNone/>
            </a:pPr>
            <a:endParaRPr lang="pl-PL" dirty="0"/>
          </a:p>
        </p:txBody>
      </p:sp>
    </p:spTree>
    <p:extLst>
      <p:ext uri="{BB962C8B-B14F-4D97-AF65-F5344CB8AC3E}">
        <p14:creationId xmlns:p14="http://schemas.microsoft.com/office/powerpoint/2010/main" val="3143056224"/>
      </p:ext>
    </p:extLst>
  </p:cSld>
  <p:clrMapOvr>
    <a:masterClrMapping/>
  </p:clrMapOvr>
  <p:transition spd="slow">
    <p:wipe dir="d"/>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65585B3E-9CFD-4E5B-B5B0-76489A66CE1F}"/>
              </a:ext>
            </a:extLst>
          </p:cNvPr>
          <p:cNvSpPr>
            <a:spLocks noGrp="1"/>
          </p:cNvSpPr>
          <p:nvPr>
            <p:ph type="title"/>
          </p:nvPr>
        </p:nvSpPr>
        <p:spPr/>
        <p:txBody>
          <a:bodyPr>
            <a:normAutofit fontScale="90000"/>
          </a:bodyPr>
          <a:lstStyle/>
          <a:p>
            <a:r>
              <a:rPr lang="pl-PL" dirty="0"/>
              <a:t>Wykaz nadawców społecznych </a:t>
            </a:r>
            <a:br>
              <a:rPr lang="pl-PL" dirty="0"/>
            </a:br>
            <a:r>
              <a:rPr lang="pl-PL" dirty="0"/>
              <a:t>(stan na dzień 25 czerwca 2018 r.)</a:t>
            </a:r>
          </a:p>
        </p:txBody>
      </p:sp>
      <p:graphicFrame>
        <p:nvGraphicFramePr>
          <p:cNvPr id="4" name="Symbol zastępczy zawartości 3">
            <a:extLst>
              <a:ext uri="{FF2B5EF4-FFF2-40B4-BE49-F238E27FC236}">
                <a16:creationId xmlns:a16="http://schemas.microsoft.com/office/drawing/2014/main" id="{740121CF-B19D-45CA-A116-B3AE0D4E7B08}"/>
              </a:ext>
            </a:extLst>
          </p:cNvPr>
          <p:cNvGraphicFramePr>
            <a:graphicFrameLocks noGrp="1"/>
          </p:cNvGraphicFramePr>
          <p:nvPr>
            <p:ph idx="1"/>
            <p:extLst>
              <p:ext uri="{D42A27DB-BD31-4B8C-83A1-F6EECF244321}">
                <p14:modId xmlns:p14="http://schemas.microsoft.com/office/powerpoint/2010/main" val="1908473704"/>
              </p:ext>
            </p:extLst>
          </p:nvPr>
        </p:nvGraphicFramePr>
        <p:xfrm>
          <a:off x="1115616" y="1484784"/>
          <a:ext cx="7560840" cy="4464495"/>
        </p:xfrm>
        <a:graphic>
          <a:graphicData uri="http://schemas.openxmlformats.org/drawingml/2006/table">
            <a:tbl>
              <a:tblPr firstRow="1" firstCol="1" bandRow="1">
                <a:tableStyleId>{5C22544A-7EE6-4342-B048-85BDC9FD1C3A}</a:tableStyleId>
              </a:tblPr>
              <a:tblGrid>
                <a:gridCol w="441234">
                  <a:extLst>
                    <a:ext uri="{9D8B030D-6E8A-4147-A177-3AD203B41FA5}">
                      <a16:colId xmlns:a16="http://schemas.microsoft.com/office/drawing/2014/main" val="667396030"/>
                    </a:ext>
                  </a:extLst>
                </a:gridCol>
                <a:gridCol w="1252749">
                  <a:extLst>
                    <a:ext uri="{9D8B030D-6E8A-4147-A177-3AD203B41FA5}">
                      <a16:colId xmlns:a16="http://schemas.microsoft.com/office/drawing/2014/main" val="571148456"/>
                    </a:ext>
                  </a:extLst>
                </a:gridCol>
                <a:gridCol w="3457440">
                  <a:extLst>
                    <a:ext uri="{9D8B030D-6E8A-4147-A177-3AD203B41FA5}">
                      <a16:colId xmlns:a16="http://schemas.microsoft.com/office/drawing/2014/main" val="1965925998"/>
                    </a:ext>
                  </a:extLst>
                </a:gridCol>
                <a:gridCol w="2409417">
                  <a:extLst>
                    <a:ext uri="{9D8B030D-6E8A-4147-A177-3AD203B41FA5}">
                      <a16:colId xmlns:a16="http://schemas.microsoft.com/office/drawing/2014/main" val="2301202608"/>
                    </a:ext>
                  </a:extLst>
                </a:gridCol>
              </a:tblGrid>
              <a:tr h="354555">
                <a:tc>
                  <a:txBody>
                    <a:bodyPr/>
                    <a:lstStyle/>
                    <a:p>
                      <a:pPr algn="ctr">
                        <a:spcAft>
                          <a:spcPts val="0"/>
                        </a:spcAft>
                      </a:pPr>
                      <a:r>
                        <a:rPr lang="pl-PL" sz="1100">
                          <a:effectLst/>
                        </a:rPr>
                        <a:t>Lp.</a:t>
                      </a:r>
                      <a:endParaRPr lang="pl-PL" sz="1000">
                        <a:effectLst/>
                        <a:latin typeface="Times New Roman" panose="02020603050405020304" pitchFamily="18" charset="0"/>
                        <a:ea typeface="Times New Roman" panose="02020603050405020304" pitchFamily="18" charset="0"/>
                      </a:endParaRPr>
                    </a:p>
                  </a:txBody>
                  <a:tcPr marL="9525" marR="9525" marT="9525" marB="9525" anchor="ctr"/>
                </a:tc>
                <a:tc>
                  <a:txBody>
                    <a:bodyPr/>
                    <a:lstStyle/>
                    <a:p>
                      <a:pPr algn="ctr">
                        <a:spcAft>
                          <a:spcPts val="0"/>
                        </a:spcAft>
                      </a:pPr>
                      <a:r>
                        <a:rPr lang="pl-PL" sz="1100">
                          <a:effectLst/>
                        </a:rPr>
                        <a:t>Nr koncesji</a:t>
                      </a:r>
                      <a:endParaRPr lang="pl-PL" sz="1000">
                        <a:effectLst/>
                        <a:latin typeface="Times New Roman" panose="02020603050405020304" pitchFamily="18" charset="0"/>
                        <a:ea typeface="Times New Roman" panose="02020603050405020304" pitchFamily="18" charset="0"/>
                      </a:endParaRPr>
                    </a:p>
                  </a:txBody>
                  <a:tcPr marL="9525" marR="9525" marT="9525" marB="9525" anchor="ctr"/>
                </a:tc>
                <a:tc>
                  <a:txBody>
                    <a:bodyPr/>
                    <a:lstStyle/>
                    <a:p>
                      <a:pPr algn="ctr">
                        <a:spcAft>
                          <a:spcPts val="0"/>
                        </a:spcAft>
                      </a:pPr>
                      <a:r>
                        <a:rPr lang="pl-PL" sz="1100">
                          <a:effectLst/>
                        </a:rPr>
                        <a:t>Nazwa nadawcy</a:t>
                      </a:r>
                      <a:endParaRPr lang="pl-PL" sz="1000">
                        <a:effectLst/>
                        <a:latin typeface="Times New Roman" panose="02020603050405020304" pitchFamily="18" charset="0"/>
                        <a:ea typeface="Times New Roman" panose="02020603050405020304" pitchFamily="18" charset="0"/>
                      </a:endParaRPr>
                    </a:p>
                  </a:txBody>
                  <a:tcPr marL="9525" marR="9525" marT="9525" marB="9525" anchor="ctr"/>
                </a:tc>
                <a:tc>
                  <a:txBody>
                    <a:bodyPr/>
                    <a:lstStyle/>
                    <a:p>
                      <a:pPr algn="ctr">
                        <a:spcAft>
                          <a:spcPts val="0"/>
                        </a:spcAft>
                      </a:pPr>
                      <a:r>
                        <a:rPr lang="pl-PL" sz="1100">
                          <a:effectLst/>
                        </a:rPr>
                        <a:t>Nazwa programu</a:t>
                      </a:r>
                      <a:endParaRPr lang="pl-PL" sz="1000">
                        <a:effectLst/>
                        <a:latin typeface="Times New Roman" panose="02020603050405020304" pitchFamily="18" charset="0"/>
                        <a:ea typeface="Times New Roman" panose="02020603050405020304" pitchFamily="18" charset="0"/>
                      </a:endParaRPr>
                    </a:p>
                  </a:txBody>
                  <a:tcPr marL="9525" marR="9525" marT="9525" marB="9525" anchor="ctr"/>
                </a:tc>
                <a:extLst>
                  <a:ext uri="{0D108BD9-81ED-4DB2-BD59-A6C34878D82A}">
                    <a16:rowId xmlns:a16="http://schemas.microsoft.com/office/drawing/2014/main" val="3994266111"/>
                  </a:ext>
                </a:extLst>
              </a:tr>
              <a:tr h="354555">
                <a:tc>
                  <a:txBody>
                    <a:bodyPr/>
                    <a:lstStyle/>
                    <a:p>
                      <a:pPr marL="342900" lvl="0" indent="-342900" algn="ctr">
                        <a:spcAft>
                          <a:spcPts val="0"/>
                        </a:spcAft>
                        <a:buFont typeface="+mj-lt"/>
                        <a:buAutoNum type="arabicPeriod"/>
                      </a:pPr>
                      <a:r>
                        <a:rPr lang="pl-PL" sz="1100">
                          <a:effectLst/>
                        </a:rPr>
                        <a:t> </a:t>
                      </a:r>
                      <a:endParaRPr lang="pl-PL" sz="1000">
                        <a:effectLst/>
                        <a:latin typeface="Times New Roman" panose="02020603050405020304" pitchFamily="18" charset="0"/>
                        <a:ea typeface="Times New Roman" panose="02020603050405020304" pitchFamily="18" charset="0"/>
                      </a:endParaRPr>
                    </a:p>
                  </a:txBody>
                  <a:tcPr marL="9525" marR="9525" marT="9525" marB="9525" anchor="ctr"/>
                </a:tc>
                <a:tc>
                  <a:txBody>
                    <a:bodyPr/>
                    <a:lstStyle/>
                    <a:p>
                      <a:pPr algn="ctr">
                        <a:spcAft>
                          <a:spcPts val="0"/>
                        </a:spcAft>
                      </a:pPr>
                      <a:r>
                        <a:rPr lang="pl-PL" sz="1100">
                          <a:effectLst/>
                        </a:rPr>
                        <a:t>015/K/2008-R</a:t>
                      </a:r>
                      <a:endParaRPr lang="pl-PL" sz="1000">
                        <a:effectLst/>
                        <a:latin typeface="Times New Roman" panose="02020603050405020304" pitchFamily="18" charset="0"/>
                        <a:ea typeface="Times New Roman" panose="02020603050405020304" pitchFamily="18" charset="0"/>
                      </a:endParaRPr>
                    </a:p>
                  </a:txBody>
                  <a:tcPr marL="9525" marR="9525" marT="9525" marB="9525" anchor="ctr"/>
                </a:tc>
                <a:tc>
                  <a:txBody>
                    <a:bodyPr/>
                    <a:lstStyle/>
                    <a:p>
                      <a:pPr>
                        <a:spcAft>
                          <a:spcPts val="0"/>
                        </a:spcAft>
                      </a:pPr>
                      <a:r>
                        <a:rPr lang="pl-PL" sz="1100">
                          <a:effectLst/>
                        </a:rPr>
                        <a:t>Klasztor OO. Paulinów Jasna Góra - Częstochowa</a:t>
                      </a:r>
                      <a:endParaRPr lang="pl-PL" sz="1000">
                        <a:effectLst/>
                        <a:latin typeface="Times New Roman" panose="02020603050405020304" pitchFamily="18" charset="0"/>
                        <a:ea typeface="Times New Roman" panose="02020603050405020304" pitchFamily="18" charset="0"/>
                      </a:endParaRPr>
                    </a:p>
                  </a:txBody>
                  <a:tcPr marL="9525" marR="9525" marT="9525" marB="9525" anchor="ctr"/>
                </a:tc>
                <a:tc>
                  <a:txBody>
                    <a:bodyPr/>
                    <a:lstStyle/>
                    <a:p>
                      <a:pPr>
                        <a:spcAft>
                          <a:spcPts val="0"/>
                        </a:spcAft>
                      </a:pPr>
                      <a:r>
                        <a:rPr lang="pl-PL" sz="1100">
                          <a:effectLst/>
                        </a:rPr>
                        <a:t>Radio Jasna Góra</a:t>
                      </a:r>
                      <a:endParaRPr lang="pl-PL" sz="1000">
                        <a:effectLst/>
                        <a:latin typeface="Times New Roman" panose="02020603050405020304" pitchFamily="18" charset="0"/>
                        <a:ea typeface="Times New Roman" panose="02020603050405020304" pitchFamily="18" charset="0"/>
                      </a:endParaRPr>
                    </a:p>
                  </a:txBody>
                  <a:tcPr marL="9525" marR="9525" marT="9525" marB="9525" anchor="ctr"/>
                </a:tc>
                <a:extLst>
                  <a:ext uri="{0D108BD9-81ED-4DB2-BD59-A6C34878D82A}">
                    <a16:rowId xmlns:a16="http://schemas.microsoft.com/office/drawing/2014/main" val="3071223415"/>
                  </a:ext>
                </a:extLst>
              </a:tr>
              <a:tr h="354555">
                <a:tc>
                  <a:txBody>
                    <a:bodyPr/>
                    <a:lstStyle/>
                    <a:p>
                      <a:pPr marL="342900" lvl="0" indent="-342900" algn="ctr">
                        <a:spcAft>
                          <a:spcPts val="0"/>
                        </a:spcAft>
                        <a:buFont typeface="+mj-lt"/>
                        <a:buAutoNum type="arabicPeriod"/>
                      </a:pPr>
                      <a:r>
                        <a:rPr lang="pl-PL" sz="1100">
                          <a:effectLst/>
                        </a:rPr>
                        <a:t> </a:t>
                      </a:r>
                      <a:endParaRPr lang="pl-PL" sz="1000">
                        <a:effectLst/>
                        <a:latin typeface="Times New Roman" panose="02020603050405020304" pitchFamily="18" charset="0"/>
                        <a:ea typeface="Times New Roman" panose="02020603050405020304" pitchFamily="18" charset="0"/>
                      </a:endParaRPr>
                    </a:p>
                  </a:txBody>
                  <a:tcPr marL="9525" marR="9525" marT="9525" marB="9525" anchor="ctr"/>
                </a:tc>
                <a:tc>
                  <a:txBody>
                    <a:bodyPr/>
                    <a:lstStyle/>
                    <a:p>
                      <a:pPr algn="ctr">
                        <a:spcAft>
                          <a:spcPts val="0"/>
                        </a:spcAft>
                      </a:pPr>
                      <a:r>
                        <a:rPr lang="pl-PL" sz="1100">
                          <a:effectLst/>
                        </a:rPr>
                        <a:t>068/K/2011-R</a:t>
                      </a:r>
                      <a:endParaRPr lang="pl-PL" sz="1000">
                        <a:effectLst/>
                        <a:latin typeface="Times New Roman" panose="02020603050405020304" pitchFamily="18" charset="0"/>
                        <a:ea typeface="Times New Roman" panose="02020603050405020304" pitchFamily="18" charset="0"/>
                      </a:endParaRPr>
                    </a:p>
                  </a:txBody>
                  <a:tcPr marL="9525" marR="9525" marT="9525" marB="9525" anchor="ctr"/>
                </a:tc>
                <a:tc>
                  <a:txBody>
                    <a:bodyPr/>
                    <a:lstStyle/>
                    <a:p>
                      <a:pPr>
                        <a:spcAft>
                          <a:spcPts val="0"/>
                        </a:spcAft>
                      </a:pPr>
                      <a:r>
                        <a:rPr lang="pl-PL" sz="1100" dirty="0">
                          <a:effectLst/>
                        </a:rPr>
                        <a:t>Prawosławna Diecezja Białostocko-Gdańska</a:t>
                      </a:r>
                      <a:endParaRPr lang="pl-PL" sz="1000" dirty="0">
                        <a:effectLst/>
                        <a:latin typeface="Times New Roman" panose="02020603050405020304" pitchFamily="18" charset="0"/>
                        <a:ea typeface="Times New Roman" panose="02020603050405020304" pitchFamily="18" charset="0"/>
                      </a:endParaRPr>
                    </a:p>
                  </a:txBody>
                  <a:tcPr marL="9525" marR="9525" marT="9525" marB="9525" anchor="ctr"/>
                </a:tc>
                <a:tc>
                  <a:txBody>
                    <a:bodyPr/>
                    <a:lstStyle/>
                    <a:p>
                      <a:pPr>
                        <a:spcAft>
                          <a:spcPts val="0"/>
                        </a:spcAft>
                      </a:pPr>
                      <a:r>
                        <a:rPr lang="pl-PL" sz="1100">
                          <a:effectLst/>
                        </a:rPr>
                        <a:t>Radio ORTHODOXIA</a:t>
                      </a:r>
                      <a:endParaRPr lang="pl-PL" sz="1000">
                        <a:effectLst/>
                        <a:latin typeface="Times New Roman" panose="02020603050405020304" pitchFamily="18" charset="0"/>
                        <a:ea typeface="Times New Roman" panose="02020603050405020304" pitchFamily="18" charset="0"/>
                      </a:endParaRPr>
                    </a:p>
                  </a:txBody>
                  <a:tcPr marL="9525" marR="9525" marT="9525" marB="9525" anchor="ctr"/>
                </a:tc>
                <a:extLst>
                  <a:ext uri="{0D108BD9-81ED-4DB2-BD59-A6C34878D82A}">
                    <a16:rowId xmlns:a16="http://schemas.microsoft.com/office/drawing/2014/main" val="2541185016"/>
                  </a:ext>
                </a:extLst>
              </a:tr>
              <a:tr h="672930">
                <a:tc>
                  <a:txBody>
                    <a:bodyPr/>
                    <a:lstStyle/>
                    <a:p>
                      <a:pPr marL="342900" lvl="0" indent="-342900" algn="ctr">
                        <a:spcAft>
                          <a:spcPts val="0"/>
                        </a:spcAft>
                        <a:buFont typeface="+mj-lt"/>
                        <a:buAutoNum type="arabicPeriod"/>
                      </a:pPr>
                      <a:r>
                        <a:rPr lang="pl-PL" sz="1100">
                          <a:effectLst/>
                        </a:rPr>
                        <a:t> </a:t>
                      </a:r>
                      <a:endParaRPr lang="pl-PL" sz="1000">
                        <a:effectLst/>
                        <a:latin typeface="Times New Roman" panose="02020603050405020304" pitchFamily="18" charset="0"/>
                        <a:ea typeface="Times New Roman" panose="02020603050405020304" pitchFamily="18" charset="0"/>
                      </a:endParaRPr>
                    </a:p>
                  </a:txBody>
                  <a:tcPr marL="9525" marR="9525" marT="9525" marB="9525" anchor="ctr"/>
                </a:tc>
                <a:tc>
                  <a:txBody>
                    <a:bodyPr/>
                    <a:lstStyle/>
                    <a:p>
                      <a:pPr algn="ctr">
                        <a:spcAft>
                          <a:spcPts val="0"/>
                        </a:spcAft>
                      </a:pPr>
                      <a:r>
                        <a:rPr lang="pl-PL" sz="1100">
                          <a:effectLst/>
                        </a:rPr>
                        <a:t>075/K/2011-R</a:t>
                      </a:r>
                      <a:endParaRPr lang="pl-PL" sz="1000">
                        <a:effectLst/>
                        <a:latin typeface="Times New Roman" panose="02020603050405020304" pitchFamily="18" charset="0"/>
                        <a:ea typeface="Times New Roman" panose="02020603050405020304" pitchFamily="18" charset="0"/>
                      </a:endParaRPr>
                    </a:p>
                  </a:txBody>
                  <a:tcPr marL="9525" marR="9525" marT="9525" marB="9525" anchor="ctr"/>
                </a:tc>
                <a:tc>
                  <a:txBody>
                    <a:bodyPr/>
                    <a:lstStyle/>
                    <a:p>
                      <a:pPr>
                        <a:spcAft>
                          <a:spcPts val="0"/>
                        </a:spcAft>
                      </a:pPr>
                      <a:r>
                        <a:rPr lang="pl-PL" sz="1100">
                          <a:effectLst/>
                        </a:rPr>
                        <a:t>Archidiecezja Przemyska Obrządku Łacińskiego</a:t>
                      </a:r>
                      <a:endParaRPr lang="pl-PL" sz="1000">
                        <a:effectLst/>
                        <a:latin typeface="Times New Roman" panose="02020603050405020304" pitchFamily="18" charset="0"/>
                        <a:ea typeface="Times New Roman" panose="02020603050405020304" pitchFamily="18" charset="0"/>
                      </a:endParaRPr>
                    </a:p>
                  </a:txBody>
                  <a:tcPr marL="9525" marR="9525" marT="9525" marB="9525" anchor="ctr"/>
                </a:tc>
                <a:tc>
                  <a:txBody>
                    <a:bodyPr/>
                    <a:lstStyle/>
                    <a:p>
                      <a:pPr>
                        <a:spcAft>
                          <a:spcPts val="0"/>
                        </a:spcAft>
                      </a:pPr>
                      <a:r>
                        <a:rPr lang="pl-PL" sz="1100">
                          <a:effectLst/>
                        </a:rPr>
                        <a:t>Radio FARA – Rozgłośnia Archidiecezji Przemyskiej</a:t>
                      </a:r>
                      <a:endParaRPr lang="pl-PL" sz="1000">
                        <a:effectLst/>
                        <a:latin typeface="Times New Roman" panose="02020603050405020304" pitchFamily="18" charset="0"/>
                        <a:ea typeface="Times New Roman" panose="02020603050405020304" pitchFamily="18" charset="0"/>
                      </a:endParaRPr>
                    </a:p>
                  </a:txBody>
                  <a:tcPr marL="9525" marR="9525" marT="9525" marB="9525" anchor="ctr"/>
                </a:tc>
                <a:extLst>
                  <a:ext uri="{0D108BD9-81ED-4DB2-BD59-A6C34878D82A}">
                    <a16:rowId xmlns:a16="http://schemas.microsoft.com/office/drawing/2014/main" val="2363375609"/>
                  </a:ext>
                </a:extLst>
              </a:tr>
              <a:tr h="354555">
                <a:tc>
                  <a:txBody>
                    <a:bodyPr/>
                    <a:lstStyle/>
                    <a:p>
                      <a:pPr marL="342900" lvl="0" indent="-342900" algn="ctr">
                        <a:spcAft>
                          <a:spcPts val="0"/>
                        </a:spcAft>
                        <a:buFont typeface="+mj-lt"/>
                        <a:buAutoNum type="arabicPeriod"/>
                      </a:pPr>
                      <a:r>
                        <a:rPr lang="pl-PL" sz="1100">
                          <a:effectLst/>
                        </a:rPr>
                        <a:t> </a:t>
                      </a:r>
                      <a:endParaRPr lang="pl-PL" sz="1000">
                        <a:effectLst/>
                        <a:latin typeface="Times New Roman" panose="02020603050405020304" pitchFamily="18" charset="0"/>
                        <a:ea typeface="Times New Roman" panose="02020603050405020304" pitchFamily="18" charset="0"/>
                      </a:endParaRPr>
                    </a:p>
                  </a:txBody>
                  <a:tcPr marL="9525" marR="9525" marT="9525" marB="9525" anchor="ctr"/>
                </a:tc>
                <a:tc>
                  <a:txBody>
                    <a:bodyPr/>
                    <a:lstStyle/>
                    <a:p>
                      <a:pPr algn="ctr">
                        <a:spcAft>
                          <a:spcPts val="0"/>
                        </a:spcAft>
                      </a:pPr>
                      <a:r>
                        <a:rPr lang="pl-PL" sz="1100">
                          <a:effectLst/>
                        </a:rPr>
                        <a:t>078/K/2011-R</a:t>
                      </a:r>
                      <a:endParaRPr lang="pl-PL" sz="1000">
                        <a:effectLst/>
                        <a:latin typeface="Times New Roman" panose="02020603050405020304" pitchFamily="18" charset="0"/>
                        <a:ea typeface="Times New Roman" panose="02020603050405020304" pitchFamily="18" charset="0"/>
                      </a:endParaRPr>
                    </a:p>
                  </a:txBody>
                  <a:tcPr marL="9525" marR="9525" marT="9525" marB="9525" anchor="ctr"/>
                </a:tc>
                <a:tc>
                  <a:txBody>
                    <a:bodyPr/>
                    <a:lstStyle/>
                    <a:p>
                      <a:pPr>
                        <a:spcAft>
                          <a:spcPts val="0"/>
                        </a:spcAft>
                      </a:pPr>
                      <a:r>
                        <a:rPr lang="pl-PL" sz="1100">
                          <a:effectLst/>
                        </a:rPr>
                        <a:t>Diecezja Kaliska</a:t>
                      </a:r>
                      <a:endParaRPr lang="pl-PL" sz="1000">
                        <a:effectLst/>
                        <a:latin typeface="Times New Roman" panose="02020603050405020304" pitchFamily="18" charset="0"/>
                        <a:ea typeface="Times New Roman" panose="02020603050405020304" pitchFamily="18" charset="0"/>
                      </a:endParaRPr>
                    </a:p>
                  </a:txBody>
                  <a:tcPr marL="9525" marR="9525" marT="9525" marB="9525" anchor="ctr"/>
                </a:tc>
                <a:tc>
                  <a:txBody>
                    <a:bodyPr/>
                    <a:lstStyle/>
                    <a:p>
                      <a:pPr>
                        <a:spcAft>
                          <a:spcPts val="0"/>
                        </a:spcAft>
                      </a:pPr>
                      <a:r>
                        <a:rPr lang="pl-PL" sz="1100">
                          <a:effectLst/>
                        </a:rPr>
                        <a:t>Radio Rodzina Diecezji Kaliskiej</a:t>
                      </a:r>
                      <a:endParaRPr lang="pl-PL" sz="1000">
                        <a:effectLst/>
                        <a:latin typeface="Times New Roman" panose="02020603050405020304" pitchFamily="18" charset="0"/>
                        <a:ea typeface="Times New Roman" panose="02020603050405020304" pitchFamily="18" charset="0"/>
                      </a:endParaRPr>
                    </a:p>
                  </a:txBody>
                  <a:tcPr marL="9525" marR="9525" marT="9525" marB="9525" anchor="ctr"/>
                </a:tc>
                <a:extLst>
                  <a:ext uri="{0D108BD9-81ED-4DB2-BD59-A6C34878D82A}">
                    <a16:rowId xmlns:a16="http://schemas.microsoft.com/office/drawing/2014/main" val="1468403722"/>
                  </a:ext>
                </a:extLst>
              </a:tr>
              <a:tr h="672930">
                <a:tc>
                  <a:txBody>
                    <a:bodyPr/>
                    <a:lstStyle/>
                    <a:p>
                      <a:pPr marL="342900" lvl="0" indent="-342900" algn="ctr">
                        <a:spcAft>
                          <a:spcPts val="0"/>
                        </a:spcAft>
                        <a:buFont typeface="+mj-lt"/>
                        <a:buAutoNum type="arabicPeriod"/>
                      </a:pPr>
                      <a:r>
                        <a:rPr lang="pl-PL" sz="1100">
                          <a:effectLst/>
                        </a:rPr>
                        <a:t> </a:t>
                      </a:r>
                      <a:endParaRPr lang="pl-PL" sz="1000">
                        <a:effectLst/>
                        <a:latin typeface="Times New Roman" panose="02020603050405020304" pitchFamily="18" charset="0"/>
                        <a:ea typeface="Times New Roman" panose="02020603050405020304" pitchFamily="18" charset="0"/>
                      </a:endParaRPr>
                    </a:p>
                  </a:txBody>
                  <a:tcPr marL="9525" marR="9525" marT="9525" marB="9525" anchor="ctr"/>
                </a:tc>
                <a:tc>
                  <a:txBody>
                    <a:bodyPr/>
                    <a:lstStyle/>
                    <a:p>
                      <a:pPr algn="ctr">
                        <a:spcAft>
                          <a:spcPts val="0"/>
                        </a:spcAft>
                      </a:pPr>
                      <a:r>
                        <a:rPr lang="pl-PL" sz="1100">
                          <a:effectLst/>
                        </a:rPr>
                        <a:t>104/K/2011-R</a:t>
                      </a:r>
                      <a:endParaRPr lang="pl-PL" sz="1000">
                        <a:effectLst/>
                        <a:latin typeface="Times New Roman" panose="02020603050405020304" pitchFamily="18" charset="0"/>
                        <a:ea typeface="Times New Roman" panose="02020603050405020304" pitchFamily="18" charset="0"/>
                      </a:endParaRPr>
                    </a:p>
                  </a:txBody>
                  <a:tcPr marL="9525" marR="9525" marT="9525" marB="9525" anchor="ctr"/>
                </a:tc>
                <a:tc>
                  <a:txBody>
                    <a:bodyPr/>
                    <a:lstStyle/>
                    <a:p>
                      <a:pPr>
                        <a:spcAft>
                          <a:spcPts val="0"/>
                        </a:spcAft>
                      </a:pPr>
                      <a:r>
                        <a:rPr lang="pl-PL" sz="1100" dirty="0">
                          <a:effectLst/>
                        </a:rPr>
                        <a:t>Parafia Rzymsko-Katolicka p.w. Św. Jana Chrzciciela w Zbroszy Dużej</a:t>
                      </a:r>
                      <a:endParaRPr lang="pl-PL" sz="1000" dirty="0">
                        <a:effectLst/>
                        <a:latin typeface="Times New Roman" panose="02020603050405020304" pitchFamily="18" charset="0"/>
                        <a:ea typeface="Times New Roman" panose="02020603050405020304" pitchFamily="18" charset="0"/>
                      </a:endParaRPr>
                    </a:p>
                  </a:txBody>
                  <a:tcPr marL="9525" marR="9525" marT="9525" marB="9525" anchor="ctr"/>
                </a:tc>
                <a:tc>
                  <a:txBody>
                    <a:bodyPr/>
                    <a:lstStyle/>
                    <a:p>
                      <a:pPr>
                        <a:spcAft>
                          <a:spcPts val="0"/>
                        </a:spcAft>
                      </a:pPr>
                      <a:r>
                        <a:rPr lang="pl-PL" sz="1100">
                          <a:effectLst/>
                        </a:rPr>
                        <a:t>Radio Katolickie Zbrosza Duża</a:t>
                      </a:r>
                      <a:endParaRPr lang="pl-PL" sz="1000">
                        <a:effectLst/>
                        <a:latin typeface="Times New Roman" panose="02020603050405020304" pitchFamily="18" charset="0"/>
                        <a:ea typeface="Times New Roman" panose="02020603050405020304" pitchFamily="18" charset="0"/>
                      </a:endParaRPr>
                    </a:p>
                  </a:txBody>
                  <a:tcPr marL="9525" marR="9525" marT="9525" marB="9525" anchor="ctr"/>
                </a:tc>
                <a:extLst>
                  <a:ext uri="{0D108BD9-81ED-4DB2-BD59-A6C34878D82A}">
                    <a16:rowId xmlns:a16="http://schemas.microsoft.com/office/drawing/2014/main" val="4050940706"/>
                  </a:ext>
                </a:extLst>
              </a:tr>
              <a:tr h="354555">
                <a:tc>
                  <a:txBody>
                    <a:bodyPr/>
                    <a:lstStyle/>
                    <a:p>
                      <a:pPr marL="342900" lvl="0" indent="-342900" algn="ctr">
                        <a:spcAft>
                          <a:spcPts val="0"/>
                        </a:spcAft>
                        <a:buFont typeface="+mj-lt"/>
                        <a:buAutoNum type="arabicPeriod"/>
                      </a:pPr>
                      <a:r>
                        <a:rPr lang="pl-PL" sz="1100">
                          <a:effectLst/>
                        </a:rPr>
                        <a:t> </a:t>
                      </a:r>
                      <a:endParaRPr lang="pl-PL" sz="1000">
                        <a:effectLst/>
                        <a:latin typeface="Times New Roman" panose="02020603050405020304" pitchFamily="18" charset="0"/>
                        <a:ea typeface="Times New Roman" panose="02020603050405020304" pitchFamily="18" charset="0"/>
                      </a:endParaRPr>
                    </a:p>
                  </a:txBody>
                  <a:tcPr marL="9525" marR="9525" marT="9525" marB="9525" anchor="ctr"/>
                </a:tc>
                <a:tc>
                  <a:txBody>
                    <a:bodyPr/>
                    <a:lstStyle/>
                    <a:p>
                      <a:pPr algn="ctr">
                        <a:spcAft>
                          <a:spcPts val="0"/>
                        </a:spcAft>
                      </a:pPr>
                      <a:r>
                        <a:rPr lang="pl-PL" sz="1100">
                          <a:effectLst/>
                        </a:rPr>
                        <a:t>199/K/2013-R</a:t>
                      </a:r>
                      <a:endParaRPr lang="pl-PL" sz="1000">
                        <a:effectLst/>
                        <a:latin typeface="Times New Roman" panose="02020603050405020304" pitchFamily="18" charset="0"/>
                        <a:ea typeface="Times New Roman" panose="02020603050405020304" pitchFamily="18" charset="0"/>
                      </a:endParaRPr>
                    </a:p>
                  </a:txBody>
                  <a:tcPr marL="9525" marR="9525" marT="9525" marB="9525" anchor="ctr"/>
                </a:tc>
                <a:tc>
                  <a:txBody>
                    <a:bodyPr/>
                    <a:lstStyle/>
                    <a:p>
                      <a:pPr>
                        <a:spcAft>
                          <a:spcPts val="0"/>
                        </a:spcAft>
                      </a:pPr>
                      <a:r>
                        <a:rPr lang="pl-PL" sz="1100" dirty="0">
                          <a:effectLst/>
                        </a:rPr>
                        <a:t>Rzymsko-Katolicka Parafia p.w. Nawiedzenia NMP</a:t>
                      </a:r>
                      <a:endParaRPr lang="pl-PL" sz="1000" dirty="0">
                        <a:effectLst/>
                        <a:latin typeface="Times New Roman" panose="02020603050405020304" pitchFamily="18" charset="0"/>
                        <a:ea typeface="Times New Roman" panose="02020603050405020304" pitchFamily="18" charset="0"/>
                      </a:endParaRPr>
                    </a:p>
                  </a:txBody>
                  <a:tcPr marL="9525" marR="9525" marT="9525" marB="9525" anchor="ctr"/>
                </a:tc>
                <a:tc>
                  <a:txBody>
                    <a:bodyPr/>
                    <a:lstStyle/>
                    <a:p>
                      <a:pPr>
                        <a:spcAft>
                          <a:spcPts val="0"/>
                        </a:spcAft>
                      </a:pPr>
                      <a:r>
                        <a:rPr lang="pl-PL" sz="1100">
                          <a:effectLst/>
                        </a:rPr>
                        <a:t>AIN KARIM Radio Skomielna Czarna</a:t>
                      </a:r>
                      <a:endParaRPr lang="pl-PL" sz="1000">
                        <a:effectLst/>
                        <a:latin typeface="Times New Roman" panose="02020603050405020304" pitchFamily="18" charset="0"/>
                        <a:ea typeface="Times New Roman" panose="02020603050405020304" pitchFamily="18" charset="0"/>
                      </a:endParaRPr>
                    </a:p>
                  </a:txBody>
                  <a:tcPr marL="9525" marR="9525" marT="9525" marB="9525" anchor="ctr"/>
                </a:tc>
                <a:extLst>
                  <a:ext uri="{0D108BD9-81ED-4DB2-BD59-A6C34878D82A}">
                    <a16:rowId xmlns:a16="http://schemas.microsoft.com/office/drawing/2014/main" val="3221703236"/>
                  </a:ext>
                </a:extLst>
              </a:tr>
              <a:tr h="672930">
                <a:tc>
                  <a:txBody>
                    <a:bodyPr/>
                    <a:lstStyle/>
                    <a:p>
                      <a:pPr marL="342900" lvl="0" indent="-342900" algn="ctr">
                        <a:spcAft>
                          <a:spcPts val="0"/>
                        </a:spcAft>
                        <a:buFont typeface="+mj-lt"/>
                        <a:buAutoNum type="arabicPeriod"/>
                      </a:pPr>
                      <a:r>
                        <a:rPr lang="pl-PL" sz="1100">
                          <a:effectLst/>
                        </a:rPr>
                        <a:t> </a:t>
                      </a:r>
                      <a:endParaRPr lang="pl-PL" sz="1000">
                        <a:effectLst/>
                        <a:latin typeface="Times New Roman" panose="02020603050405020304" pitchFamily="18" charset="0"/>
                        <a:ea typeface="Times New Roman" panose="02020603050405020304" pitchFamily="18" charset="0"/>
                      </a:endParaRPr>
                    </a:p>
                  </a:txBody>
                  <a:tcPr marL="9525" marR="9525" marT="9525" marB="9525" anchor="ctr"/>
                </a:tc>
                <a:tc>
                  <a:txBody>
                    <a:bodyPr/>
                    <a:lstStyle/>
                    <a:p>
                      <a:pPr algn="ctr">
                        <a:spcAft>
                          <a:spcPts val="0"/>
                        </a:spcAft>
                      </a:pPr>
                      <a:r>
                        <a:rPr lang="pl-PL" sz="1100">
                          <a:effectLst/>
                        </a:rPr>
                        <a:t>301/K/2017-R</a:t>
                      </a:r>
                      <a:endParaRPr lang="pl-PL" sz="1000">
                        <a:effectLst/>
                        <a:latin typeface="Times New Roman" panose="02020603050405020304" pitchFamily="18" charset="0"/>
                        <a:ea typeface="Times New Roman" panose="02020603050405020304" pitchFamily="18" charset="0"/>
                      </a:endParaRPr>
                    </a:p>
                  </a:txBody>
                  <a:tcPr marL="9525" marR="9525" marT="9525" marB="9525" anchor="ctr"/>
                </a:tc>
                <a:tc>
                  <a:txBody>
                    <a:bodyPr/>
                    <a:lstStyle/>
                    <a:p>
                      <a:pPr>
                        <a:spcAft>
                          <a:spcPts val="0"/>
                        </a:spcAft>
                      </a:pPr>
                      <a:r>
                        <a:rPr lang="pl-PL" sz="1100">
                          <a:effectLst/>
                        </a:rPr>
                        <a:t>Prowincja Warszawska Zgromadzenia Najświętszego Odkupiciela (Redemptoryści)</a:t>
                      </a:r>
                      <a:endParaRPr lang="pl-PL" sz="1000">
                        <a:effectLst/>
                        <a:latin typeface="Times New Roman" panose="02020603050405020304" pitchFamily="18" charset="0"/>
                        <a:ea typeface="Times New Roman" panose="02020603050405020304" pitchFamily="18" charset="0"/>
                      </a:endParaRPr>
                    </a:p>
                  </a:txBody>
                  <a:tcPr marL="9525" marR="9525" marT="9525" marB="9525" anchor="ctr"/>
                </a:tc>
                <a:tc>
                  <a:txBody>
                    <a:bodyPr/>
                    <a:lstStyle/>
                    <a:p>
                      <a:pPr>
                        <a:spcAft>
                          <a:spcPts val="0"/>
                        </a:spcAft>
                      </a:pPr>
                      <a:r>
                        <a:rPr lang="pl-PL" sz="1100">
                          <a:effectLst/>
                        </a:rPr>
                        <a:t>RADIO MARYJA</a:t>
                      </a:r>
                      <a:endParaRPr lang="pl-PL" sz="1000">
                        <a:effectLst/>
                        <a:latin typeface="Times New Roman" panose="02020603050405020304" pitchFamily="18" charset="0"/>
                        <a:ea typeface="Times New Roman" panose="02020603050405020304" pitchFamily="18" charset="0"/>
                      </a:endParaRPr>
                    </a:p>
                  </a:txBody>
                  <a:tcPr marL="9525" marR="9525" marT="9525" marB="9525" anchor="ctr"/>
                </a:tc>
                <a:extLst>
                  <a:ext uri="{0D108BD9-81ED-4DB2-BD59-A6C34878D82A}">
                    <a16:rowId xmlns:a16="http://schemas.microsoft.com/office/drawing/2014/main" val="1623399418"/>
                  </a:ext>
                </a:extLst>
              </a:tr>
              <a:tr h="672930">
                <a:tc>
                  <a:txBody>
                    <a:bodyPr/>
                    <a:lstStyle/>
                    <a:p>
                      <a:pPr marL="342900" lvl="0" indent="-342900" algn="ctr">
                        <a:spcAft>
                          <a:spcPts val="0"/>
                        </a:spcAft>
                        <a:buFont typeface="+mj-lt"/>
                        <a:buAutoNum type="arabicPeriod"/>
                      </a:pPr>
                      <a:r>
                        <a:rPr lang="pl-PL" sz="1100">
                          <a:effectLst/>
                        </a:rPr>
                        <a:t> </a:t>
                      </a:r>
                      <a:endParaRPr lang="pl-PL" sz="1000">
                        <a:effectLst/>
                        <a:latin typeface="Times New Roman" panose="02020603050405020304" pitchFamily="18" charset="0"/>
                        <a:ea typeface="Times New Roman" panose="02020603050405020304" pitchFamily="18" charset="0"/>
                      </a:endParaRPr>
                    </a:p>
                  </a:txBody>
                  <a:tcPr marL="9525" marR="9525" marT="9525" marB="9525" anchor="ctr"/>
                </a:tc>
                <a:tc>
                  <a:txBody>
                    <a:bodyPr/>
                    <a:lstStyle/>
                    <a:p>
                      <a:pPr algn="ctr">
                        <a:spcAft>
                          <a:spcPts val="0"/>
                        </a:spcAft>
                      </a:pPr>
                      <a:r>
                        <a:rPr lang="pl-PL" sz="1100">
                          <a:effectLst/>
                        </a:rPr>
                        <a:t>543/2013-TK</a:t>
                      </a:r>
                      <a:endParaRPr lang="pl-PL" sz="1000">
                        <a:effectLst/>
                        <a:latin typeface="Times New Roman" panose="02020603050405020304" pitchFamily="18" charset="0"/>
                        <a:ea typeface="Times New Roman" panose="02020603050405020304" pitchFamily="18" charset="0"/>
                      </a:endParaRPr>
                    </a:p>
                  </a:txBody>
                  <a:tcPr marL="9525" marR="9525" marT="9525" marB="9525" anchor="ctr"/>
                </a:tc>
                <a:tc>
                  <a:txBody>
                    <a:bodyPr/>
                    <a:lstStyle/>
                    <a:p>
                      <a:pPr>
                        <a:spcAft>
                          <a:spcPts val="0"/>
                        </a:spcAft>
                      </a:pPr>
                      <a:r>
                        <a:rPr lang="pl-PL" sz="1100">
                          <a:effectLst/>
                        </a:rPr>
                        <a:t>Parafia Rzymsko-Katolicka p.w. Matki Bożej Nieustającej Pomocy w Tarnobrzegu</a:t>
                      </a:r>
                      <a:endParaRPr lang="pl-PL" sz="1000">
                        <a:effectLst/>
                        <a:latin typeface="Times New Roman" panose="02020603050405020304" pitchFamily="18" charset="0"/>
                        <a:ea typeface="Times New Roman" panose="02020603050405020304" pitchFamily="18" charset="0"/>
                      </a:endParaRPr>
                    </a:p>
                  </a:txBody>
                  <a:tcPr marL="9525" marR="9525" marT="9525" marB="9525" anchor="ctr"/>
                </a:tc>
                <a:tc>
                  <a:txBody>
                    <a:bodyPr/>
                    <a:lstStyle/>
                    <a:p>
                      <a:pPr>
                        <a:spcAft>
                          <a:spcPts val="0"/>
                        </a:spcAft>
                      </a:pPr>
                      <a:r>
                        <a:rPr lang="pl-PL" sz="1100" dirty="0">
                          <a:effectLst/>
                        </a:rPr>
                        <a:t>Katolicka Telewizja Serbinów</a:t>
                      </a:r>
                      <a:endParaRPr lang="pl-PL" sz="1000" dirty="0">
                        <a:effectLst/>
                        <a:latin typeface="Times New Roman" panose="02020603050405020304" pitchFamily="18" charset="0"/>
                        <a:ea typeface="Times New Roman" panose="02020603050405020304" pitchFamily="18" charset="0"/>
                      </a:endParaRPr>
                    </a:p>
                  </a:txBody>
                  <a:tcPr marL="9525" marR="9525" marT="9525" marB="9525" anchor="ctr"/>
                </a:tc>
                <a:extLst>
                  <a:ext uri="{0D108BD9-81ED-4DB2-BD59-A6C34878D82A}">
                    <a16:rowId xmlns:a16="http://schemas.microsoft.com/office/drawing/2014/main" val="2626462126"/>
                  </a:ext>
                </a:extLst>
              </a:tr>
            </a:tbl>
          </a:graphicData>
        </a:graphic>
      </p:graphicFrame>
      <p:sp>
        <p:nvSpPr>
          <p:cNvPr id="5" name="Rectangle 1">
            <a:extLst>
              <a:ext uri="{FF2B5EF4-FFF2-40B4-BE49-F238E27FC236}">
                <a16:creationId xmlns:a16="http://schemas.microsoft.com/office/drawing/2014/main" id="{E47FFE42-6FBA-4647-9393-FFF7CF4B6B52}"/>
              </a:ext>
            </a:extLst>
          </p:cNvPr>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pl-PL" altLang="pl-PL" sz="1200" b="1" i="0" u="none" strike="noStrike" cap="none" normalizeH="0" baseline="0" dirty="0">
                <a:ln>
                  <a:noFill/>
                </a:ln>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Wykaz nadawców społecznych</a:t>
            </a:r>
            <a:endParaRPr kumimoji="0" lang="pl-PL" altLang="pl-PL" sz="800" b="0" i="0" u="none" strike="noStrike" cap="none" normalizeH="0" baseline="0" dirty="0">
              <a:ln>
                <a:noFill/>
              </a:ln>
              <a:solidFill>
                <a:schemeClr val="tx1"/>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pl-PL" altLang="pl-PL" sz="1200" b="1" i="0" u="none" strike="noStrike" cap="none" normalizeH="0" baseline="0" dirty="0">
                <a:ln>
                  <a:noFill/>
                </a:ln>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(stan na dzień 25 czerwca 2018 r.)</a:t>
            </a:r>
            <a:endParaRPr kumimoji="0" lang="pl-PL" altLang="pl-PL" sz="1800" b="0" i="0" u="none" strike="noStrike" cap="none" normalizeH="0" baseline="0" dirty="0">
              <a:ln>
                <a:noFill/>
              </a:ln>
              <a:solidFill>
                <a:schemeClr val="tx1"/>
              </a:solidFill>
              <a:effectLst/>
              <a:latin typeface="Arial" panose="020B0604020202020204" pitchFamily="34" charset="0"/>
            </a:endParaRPr>
          </a:p>
        </p:txBody>
      </p:sp>
      <p:sp>
        <p:nvSpPr>
          <p:cNvPr id="6" name="pole tekstowe 5">
            <a:extLst>
              <a:ext uri="{FF2B5EF4-FFF2-40B4-BE49-F238E27FC236}">
                <a16:creationId xmlns:a16="http://schemas.microsoft.com/office/drawing/2014/main" id="{9EA1D9D0-F0BB-477B-8262-0191E3AC6614}"/>
              </a:ext>
            </a:extLst>
          </p:cNvPr>
          <p:cNvSpPr txBox="1"/>
          <p:nvPr/>
        </p:nvSpPr>
        <p:spPr>
          <a:xfrm>
            <a:off x="1092188" y="6160291"/>
            <a:ext cx="7416824" cy="646331"/>
          </a:xfrm>
          <a:prstGeom prst="rect">
            <a:avLst/>
          </a:prstGeom>
          <a:noFill/>
        </p:spPr>
        <p:txBody>
          <a:bodyPr wrap="square" rtlCol="0">
            <a:spAutoFit/>
          </a:bodyPr>
          <a:lstStyle/>
          <a:p>
            <a:r>
              <a:rPr lang="pl-PL" dirty="0"/>
              <a:t>Źródło: </a:t>
            </a:r>
            <a:r>
              <a:rPr lang="pl-PL" dirty="0">
                <a:hlinkClick r:id="rId2"/>
              </a:rPr>
              <a:t>http://www.krrit.gov.pl/dla-nadawcow-i-operatorow/koncesje/wykaz-nadawcow-spolecznych/</a:t>
            </a:r>
            <a:endParaRPr lang="pl-PL" dirty="0"/>
          </a:p>
        </p:txBody>
      </p:sp>
    </p:spTree>
    <p:extLst>
      <p:ext uri="{BB962C8B-B14F-4D97-AF65-F5344CB8AC3E}">
        <p14:creationId xmlns:p14="http://schemas.microsoft.com/office/powerpoint/2010/main" val="681051308"/>
      </p:ext>
    </p:extLst>
  </p:cSld>
  <p:clrMapOvr>
    <a:masterClrMapping/>
  </p:clrMapOvr>
  <p:transition spd="slow">
    <p:wipe dir="d"/>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BE7B90C9-90EF-4433-83A1-555363874A38}"/>
              </a:ext>
            </a:extLst>
          </p:cNvPr>
          <p:cNvSpPr>
            <a:spLocks noGrp="1"/>
          </p:cNvSpPr>
          <p:nvPr>
            <p:ph type="title"/>
          </p:nvPr>
        </p:nvSpPr>
        <p:spPr/>
        <p:txBody>
          <a:bodyPr>
            <a:normAutofit fontScale="90000"/>
          </a:bodyPr>
          <a:lstStyle/>
          <a:p>
            <a:br>
              <a:rPr lang="pl-PL" dirty="0">
                <a:solidFill>
                  <a:schemeClr val="tx1"/>
                </a:solidFill>
              </a:rPr>
            </a:br>
            <a:r>
              <a:rPr lang="pl-PL" dirty="0"/>
              <a:t>ZAKAZ ROZPOWSZECHNIANIA OKREŚLONYCH AUDYCJI</a:t>
            </a:r>
            <a:br>
              <a:rPr lang="pl-PL" dirty="0">
                <a:solidFill>
                  <a:schemeClr val="tx1"/>
                </a:solidFill>
              </a:rPr>
            </a:br>
            <a:endParaRPr lang="pl-PL" dirty="0"/>
          </a:p>
        </p:txBody>
      </p:sp>
      <p:sp>
        <p:nvSpPr>
          <p:cNvPr id="4" name="Symbol zastępczy zawartości 3">
            <a:extLst>
              <a:ext uri="{FF2B5EF4-FFF2-40B4-BE49-F238E27FC236}">
                <a16:creationId xmlns:a16="http://schemas.microsoft.com/office/drawing/2014/main" id="{AE13BDE0-C343-4620-996F-CE34D8D72FA1}"/>
              </a:ext>
            </a:extLst>
          </p:cNvPr>
          <p:cNvSpPr>
            <a:spLocks noGrp="1"/>
          </p:cNvSpPr>
          <p:nvPr>
            <p:ph idx="1"/>
          </p:nvPr>
        </p:nvSpPr>
        <p:spPr/>
        <p:txBody>
          <a:bodyPr/>
          <a:lstStyle/>
          <a:p>
            <a:pPr algn="just"/>
            <a:r>
              <a:rPr lang="pl-PL" dirty="0"/>
              <a:t>Art. 14. 1. Nałożenie na nadawcę obowiązku lub zakazu rozpowszechniania określonej audycji lub przekazu może nastąpić wyłącznie na podstawie ustawy. 2. Audycje i przekazy niepochodzące od nadawcy powinny być wyraźnie wyodrębnione w programie i oznaczone w sposób niebudzący wątpliwości, że nie pochodzą od nadawcy.</a:t>
            </a:r>
          </a:p>
        </p:txBody>
      </p:sp>
    </p:spTree>
    <p:extLst>
      <p:ext uri="{BB962C8B-B14F-4D97-AF65-F5344CB8AC3E}">
        <p14:creationId xmlns:p14="http://schemas.microsoft.com/office/powerpoint/2010/main" val="1197326547"/>
      </p:ext>
    </p:extLst>
  </p:cSld>
  <p:clrMapOvr>
    <a:masterClrMapping/>
  </p:clrMapOvr>
  <p:transition spd="slow">
    <p:wipe dir="d"/>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ytuł 8">
            <a:extLst>
              <a:ext uri="{FF2B5EF4-FFF2-40B4-BE49-F238E27FC236}">
                <a16:creationId xmlns:a16="http://schemas.microsoft.com/office/drawing/2014/main" id="{5564FDCB-F9B0-4451-A538-ACF56B275662}"/>
              </a:ext>
            </a:extLst>
          </p:cNvPr>
          <p:cNvSpPr>
            <a:spLocks noGrp="1"/>
          </p:cNvSpPr>
          <p:nvPr>
            <p:ph type="title"/>
          </p:nvPr>
        </p:nvSpPr>
        <p:spPr/>
        <p:txBody>
          <a:bodyPr>
            <a:normAutofit fontScale="90000"/>
          </a:bodyPr>
          <a:lstStyle/>
          <a:p>
            <a:r>
              <a:rPr lang="pl-PL" dirty="0"/>
              <a:t>Rozpowszechnianie i rozprowadzenie</a:t>
            </a:r>
          </a:p>
        </p:txBody>
      </p:sp>
      <p:sp>
        <p:nvSpPr>
          <p:cNvPr id="10" name="Symbol zastępczy zawartości 9">
            <a:extLst>
              <a:ext uri="{FF2B5EF4-FFF2-40B4-BE49-F238E27FC236}">
                <a16:creationId xmlns:a16="http://schemas.microsoft.com/office/drawing/2014/main" id="{E8B9241C-B9D8-4D40-AD37-C3168879BE6B}"/>
              </a:ext>
            </a:extLst>
          </p:cNvPr>
          <p:cNvSpPr>
            <a:spLocks noGrp="1"/>
          </p:cNvSpPr>
          <p:nvPr>
            <p:ph sz="half" idx="1"/>
          </p:nvPr>
        </p:nvSpPr>
        <p:spPr/>
        <p:txBody>
          <a:bodyPr>
            <a:normAutofit fontScale="92500" lnSpcReduction="20000"/>
          </a:bodyPr>
          <a:lstStyle/>
          <a:p>
            <a:r>
              <a:rPr lang="pl-PL" b="1" dirty="0"/>
              <a:t>Rozpowszechnianie (art. 4 pkt 2 u.r.t.)</a:t>
            </a:r>
          </a:p>
          <a:p>
            <a:pPr marL="514350" indent="-514350">
              <a:buAutoNum type="alphaLcPeriod"/>
            </a:pPr>
            <a:r>
              <a:rPr lang="pl-PL" dirty="0"/>
              <a:t>Bezprzewodowa emisja programu do równoczesnego, powszechnego odbioru (system powszechnego odbioru),</a:t>
            </a:r>
          </a:p>
          <a:p>
            <a:pPr marL="514350" indent="-514350">
              <a:buAutoNum type="alphaLcPeriod"/>
            </a:pPr>
            <a:r>
              <a:rPr lang="pl-PL" dirty="0"/>
              <a:t>Wprowadzenie programu do sieci kablowej (system zbiorowego odbioru),</a:t>
            </a:r>
          </a:p>
        </p:txBody>
      </p:sp>
      <p:sp>
        <p:nvSpPr>
          <p:cNvPr id="11" name="Symbol zastępczy zawartości 10">
            <a:extLst>
              <a:ext uri="{FF2B5EF4-FFF2-40B4-BE49-F238E27FC236}">
                <a16:creationId xmlns:a16="http://schemas.microsoft.com/office/drawing/2014/main" id="{DA3F6DAC-68C6-4DEE-9C42-DB22A5B9CAFE}"/>
              </a:ext>
            </a:extLst>
          </p:cNvPr>
          <p:cNvSpPr>
            <a:spLocks noGrp="1"/>
          </p:cNvSpPr>
          <p:nvPr>
            <p:ph sz="half" idx="2"/>
          </p:nvPr>
        </p:nvSpPr>
        <p:spPr/>
        <p:txBody>
          <a:bodyPr>
            <a:normAutofit fontScale="92500" lnSpcReduction="20000"/>
          </a:bodyPr>
          <a:lstStyle/>
          <a:p>
            <a:r>
              <a:rPr lang="pl-PL" b="1" dirty="0"/>
              <a:t>Rozprowadzanie (art. 4 pkt 3 u.r.t.)</a:t>
            </a:r>
          </a:p>
          <a:p>
            <a:r>
              <a:rPr lang="pl-PL" dirty="0"/>
              <a:t>Przyjmowanie w całości i bez zmian programu nadawcy krajowego lub zagranicznego, z wyjątkiem programu rozpowszechnianego w sieci kablowej i równoczesne jego rozpowszechnianie,</a:t>
            </a:r>
          </a:p>
          <a:p>
            <a:r>
              <a:rPr lang="pl-PL" dirty="0"/>
              <a:t>Dotyczy głównie operatorów sieci kablowych</a:t>
            </a:r>
          </a:p>
        </p:txBody>
      </p:sp>
    </p:spTree>
    <p:extLst>
      <p:ext uri="{BB962C8B-B14F-4D97-AF65-F5344CB8AC3E}">
        <p14:creationId xmlns:p14="http://schemas.microsoft.com/office/powerpoint/2010/main" val="3439755528"/>
      </p:ext>
    </p:extLst>
  </p:cSld>
  <p:clrMapOvr>
    <a:masterClrMapping/>
  </p:clrMapOvr>
  <p:transition spd="slow">
    <p:wipe dir="d"/>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A562DAB8-DFE5-4D16-A912-B062EFD7AB0E}"/>
              </a:ext>
            </a:extLst>
          </p:cNvPr>
          <p:cNvSpPr>
            <a:spLocks noGrp="1"/>
          </p:cNvSpPr>
          <p:nvPr>
            <p:ph type="title"/>
          </p:nvPr>
        </p:nvSpPr>
        <p:spPr/>
        <p:txBody>
          <a:bodyPr>
            <a:normAutofit fontScale="90000"/>
          </a:bodyPr>
          <a:lstStyle/>
          <a:p>
            <a:pPr marL="114300"/>
            <a:br>
              <a:rPr lang="pl-PL" dirty="0">
                <a:solidFill>
                  <a:schemeClr val="tx1"/>
                </a:solidFill>
              </a:rPr>
            </a:br>
            <a:r>
              <a:rPr lang="pl-PL" sz="3600" dirty="0"/>
              <a:t>IDENTYFIKACJA NADCAWCY PROGRAMU </a:t>
            </a:r>
            <a:br>
              <a:rPr lang="pl-PL" sz="3600" dirty="0"/>
            </a:br>
            <a:r>
              <a:rPr lang="pl-PL" sz="3600" dirty="0"/>
              <a:t>Art. 14a.</a:t>
            </a:r>
            <a:br>
              <a:rPr lang="pl-PL" sz="3600" dirty="0">
                <a:solidFill>
                  <a:schemeClr val="tx1"/>
                </a:solidFill>
              </a:rPr>
            </a:br>
            <a:endParaRPr lang="pl-PL" sz="3600" dirty="0"/>
          </a:p>
        </p:txBody>
      </p:sp>
      <p:sp>
        <p:nvSpPr>
          <p:cNvPr id="4" name="Symbol zastępczy zawartości 3">
            <a:extLst>
              <a:ext uri="{FF2B5EF4-FFF2-40B4-BE49-F238E27FC236}">
                <a16:creationId xmlns:a16="http://schemas.microsoft.com/office/drawing/2014/main" id="{2955FAF9-D2E8-4C47-A196-25CA81964CDE}"/>
              </a:ext>
            </a:extLst>
          </p:cNvPr>
          <p:cNvSpPr>
            <a:spLocks noGrp="1"/>
          </p:cNvSpPr>
          <p:nvPr>
            <p:ph idx="1"/>
          </p:nvPr>
        </p:nvSpPr>
        <p:spPr/>
        <p:txBody>
          <a:bodyPr>
            <a:normAutofit fontScale="92500" lnSpcReduction="20000"/>
          </a:bodyPr>
          <a:lstStyle/>
          <a:p>
            <a:pPr algn="just"/>
            <a:r>
              <a:rPr lang="pl-PL" dirty="0"/>
              <a:t>1. Nadawca jest obowiązany do zapewnienia odbiorcom łatwego, bezpośredniego i stałego dostępu do informacji umożliwiających identyfikację programu i jego nadawcy, a w szczególności do informacji o: </a:t>
            </a:r>
            <a:br>
              <a:rPr lang="pl-PL" dirty="0"/>
            </a:br>
            <a:r>
              <a:rPr lang="pl-PL" dirty="0"/>
              <a:t>1) nazwie programu; </a:t>
            </a:r>
            <a:br>
              <a:rPr lang="pl-PL" dirty="0"/>
            </a:br>
            <a:r>
              <a:rPr lang="pl-PL" dirty="0"/>
              <a:t>2) nazwisku, nazwie lub firmie tego nadawcy;</a:t>
            </a:r>
            <a:br>
              <a:rPr lang="pl-PL" dirty="0"/>
            </a:br>
            <a:r>
              <a:rPr lang="pl-PL" dirty="0"/>
              <a:t>3) adresie jego siedziby; </a:t>
            </a:r>
            <a:br>
              <a:rPr lang="pl-PL" dirty="0"/>
            </a:br>
            <a:r>
              <a:rPr lang="pl-PL" dirty="0"/>
              <a:t>4) danych kontaktowych, w tym adresu korespondencyjnego, adresu poczty elektronicznej oraz witryny internetowej.</a:t>
            </a:r>
          </a:p>
        </p:txBody>
      </p:sp>
    </p:spTree>
    <p:extLst>
      <p:ext uri="{BB962C8B-B14F-4D97-AF65-F5344CB8AC3E}">
        <p14:creationId xmlns:p14="http://schemas.microsoft.com/office/powerpoint/2010/main" val="3629593339"/>
      </p:ext>
    </p:extLst>
  </p:cSld>
  <p:clrMapOvr>
    <a:masterClrMapping/>
  </p:clrMapOvr>
  <p:transition spd="slow">
    <p:wipe dir="d"/>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667C80D3-0024-4160-897C-06AA90C87BFF}"/>
              </a:ext>
            </a:extLst>
          </p:cNvPr>
          <p:cNvSpPr>
            <a:spLocks noGrp="1"/>
          </p:cNvSpPr>
          <p:nvPr>
            <p:ph type="title"/>
          </p:nvPr>
        </p:nvSpPr>
        <p:spPr/>
        <p:txBody>
          <a:bodyPr>
            <a:normAutofit fontScale="90000"/>
          </a:bodyPr>
          <a:lstStyle/>
          <a:p>
            <a:br>
              <a:rPr lang="pl-PL" dirty="0">
                <a:solidFill>
                  <a:schemeClr val="tx1"/>
                </a:solidFill>
              </a:rPr>
            </a:br>
            <a:endParaRPr lang="pl-PL" b="0" dirty="0"/>
          </a:p>
        </p:txBody>
      </p:sp>
      <p:sp>
        <p:nvSpPr>
          <p:cNvPr id="6" name="Symbol zastępczy zawartości 5">
            <a:extLst>
              <a:ext uri="{FF2B5EF4-FFF2-40B4-BE49-F238E27FC236}">
                <a16:creationId xmlns:a16="http://schemas.microsoft.com/office/drawing/2014/main" id="{970955F0-7C09-4612-A778-0534DE756667}"/>
              </a:ext>
            </a:extLst>
          </p:cNvPr>
          <p:cNvSpPr>
            <a:spLocks noGrp="1"/>
          </p:cNvSpPr>
          <p:nvPr>
            <p:ph idx="1"/>
          </p:nvPr>
        </p:nvSpPr>
        <p:spPr>
          <a:xfrm>
            <a:off x="762000" y="404664"/>
            <a:ext cx="8077200" cy="6048671"/>
          </a:xfrm>
        </p:spPr>
        <p:txBody>
          <a:bodyPr>
            <a:normAutofit fontScale="92500" lnSpcReduction="10000"/>
          </a:bodyPr>
          <a:lstStyle/>
          <a:p>
            <a:pPr algn="just"/>
            <a:r>
              <a:rPr lang="pl-PL" dirty="0"/>
              <a:t>2. Nadawca jest obowiązany do wskazania Krajowej Rady jako organu właściwego w sprawach radiofonii i telewizji. </a:t>
            </a:r>
            <a:br>
              <a:rPr lang="pl-PL" dirty="0"/>
            </a:br>
            <a:r>
              <a:rPr lang="pl-PL" dirty="0"/>
              <a:t>3. Krajowa Rada może określić, w drodze rozporządzenia, sposób zapewniania przez nadawców dostępu do informacji umożliwiających identyfikację programu i jego nadawcy oraz inne niż wskazane w ust. 1 informacje, uwzględniając potrzeby odbiorców, integralność przekazów, sposób rozpowszechniania programu i oddziaływanie na interesy odbiorców oraz dążąc do nieobciążania dostawców nadmiernymi utrudnieniami i kosztami w związku z zapewnianiem informacji.</a:t>
            </a:r>
          </a:p>
        </p:txBody>
      </p:sp>
    </p:spTree>
    <p:extLst>
      <p:ext uri="{BB962C8B-B14F-4D97-AF65-F5344CB8AC3E}">
        <p14:creationId xmlns:p14="http://schemas.microsoft.com/office/powerpoint/2010/main" val="1681479347"/>
      </p:ext>
    </p:extLst>
  </p:cSld>
  <p:clrMapOvr>
    <a:masterClrMapping/>
  </p:clrMapOvr>
  <p:transition spd="slow">
    <p:wipe dir="d"/>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ytuł 3">
            <a:extLst>
              <a:ext uri="{FF2B5EF4-FFF2-40B4-BE49-F238E27FC236}">
                <a16:creationId xmlns:a16="http://schemas.microsoft.com/office/drawing/2014/main" id="{907333E7-FEDF-4820-B046-EF6AA9BCA6FD}"/>
              </a:ext>
            </a:extLst>
          </p:cNvPr>
          <p:cNvSpPr>
            <a:spLocks noGrp="1"/>
          </p:cNvSpPr>
          <p:nvPr>
            <p:ph type="title"/>
          </p:nvPr>
        </p:nvSpPr>
        <p:spPr/>
        <p:txBody>
          <a:bodyPr/>
          <a:lstStyle/>
          <a:p>
            <a:r>
              <a:rPr lang="pl-PL" dirty="0"/>
              <a:t>AUDYCJE W JĘZYKU POLSKIM </a:t>
            </a:r>
          </a:p>
        </p:txBody>
      </p:sp>
      <p:sp>
        <p:nvSpPr>
          <p:cNvPr id="5" name="Symbol zastępczy zawartości 4">
            <a:extLst>
              <a:ext uri="{FF2B5EF4-FFF2-40B4-BE49-F238E27FC236}">
                <a16:creationId xmlns:a16="http://schemas.microsoft.com/office/drawing/2014/main" id="{E0CD5A55-1DEB-45BA-A96F-48B0C5A1B313}"/>
              </a:ext>
            </a:extLst>
          </p:cNvPr>
          <p:cNvSpPr>
            <a:spLocks noGrp="1"/>
          </p:cNvSpPr>
          <p:nvPr>
            <p:ph idx="1"/>
          </p:nvPr>
        </p:nvSpPr>
        <p:spPr/>
        <p:txBody>
          <a:bodyPr/>
          <a:lstStyle/>
          <a:p>
            <a:pPr algn="just"/>
            <a:r>
              <a:rPr lang="pl-PL" b="1" dirty="0"/>
              <a:t>Art. 15. </a:t>
            </a:r>
            <a:r>
              <a:rPr lang="pl-PL" dirty="0"/>
              <a:t>1. Nadawcy programów telewizyjnych przeznaczają co najmniej 33% kwartalnego czasu nadawania programu na audycje wytworzone pierwotnie w języku polskim, z wyłączeniem serwisów informacyjnych, reklam, telesprzedaży, transmisji sportowych, przekazów tekstowych i teleturniejów. </a:t>
            </a:r>
          </a:p>
          <a:p>
            <a:endParaRPr lang="pl-PL" dirty="0"/>
          </a:p>
        </p:txBody>
      </p:sp>
    </p:spTree>
    <p:extLst>
      <p:ext uri="{BB962C8B-B14F-4D97-AF65-F5344CB8AC3E}">
        <p14:creationId xmlns:p14="http://schemas.microsoft.com/office/powerpoint/2010/main" val="469133913"/>
      </p:ext>
    </p:extLst>
  </p:cSld>
  <p:clrMapOvr>
    <a:masterClrMapping/>
  </p:clrMapOvr>
  <p:transition spd="slow">
    <p:wipe dir="d"/>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B8F0FA14-8107-4C30-A621-64205EDEEA88}"/>
              </a:ext>
            </a:extLst>
          </p:cNvPr>
          <p:cNvSpPr>
            <a:spLocks noGrp="1"/>
          </p:cNvSpPr>
          <p:nvPr>
            <p:ph type="title"/>
          </p:nvPr>
        </p:nvSpPr>
        <p:spPr>
          <a:xfrm>
            <a:off x="683568" y="3068960"/>
            <a:ext cx="8231832" cy="3168352"/>
          </a:xfrm>
        </p:spPr>
        <p:txBody>
          <a:bodyPr>
            <a:normAutofit fontScale="90000"/>
          </a:bodyPr>
          <a:lstStyle/>
          <a:p>
            <a:r>
              <a:rPr lang="pl-PL" dirty="0"/>
              <a:t>Podstawa prawna:</a:t>
            </a:r>
            <a:br>
              <a:rPr lang="pl-PL" dirty="0"/>
            </a:br>
            <a:r>
              <a:rPr lang="pl-PL" dirty="0"/>
              <a:t>Ustawa z dn. 29 grudnia 1992r. O radiofonii i telewizji </a:t>
            </a:r>
            <a:br>
              <a:rPr lang="pl-PL" dirty="0"/>
            </a:br>
            <a:br>
              <a:rPr lang="pl-PL" dirty="0"/>
            </a:br>
            <a:r>
              <a:rPr lang="pl-PL" sz="2700" dirty="0"/>
              <a:t>dyrektywa parlamentu europejskiego i rady 2010/12/UE z 10 marca 2010r. W sprawie koordynacji niektórych przepisów ustawowych, wykonawczych i administracyjnych państw członkowskich dotyczących świadczenia audiowizualnych usług medialnych (dyrektywa o audiowizualnych usługach medialnych)</a:t>
            </a:r>
            <a:br>
              <a:rPr lang="pl-PL" sz="2700" dirty="0"/>
            </a:br>
            <a:endParaRPr lang="pl-PL" sz="2700" dirty="0"/>
          </a:p>
        </p:txBody>
      </p:sp>
      <p:sp>
        <p:nvSpPr>
          <p:cNvPr id="3" name="Symbol zastępczy obrazu 2">
            <a:extLst>
              <a:ext uri="{FF2B5EF4-FFF2-40B4-BE49-F238E27FC236}">
                <a16:creationId xmlns:a16="http://schemas.microsoft.com/office/drawing/2014/main" id="{85808757-8BF0-4091-B49E-DF247C7C8F35}"/>
              </a:ext>
            </a:extLst>
          </p:cNvPr>
          <p:cNvSpPr>
            <a:spLocks noGrp="1"/>
          </p:cNvSpPr>
          <p:nvPr>
            <p:ph type="pic" sz="quarter" idx="13"/>
          </p:nvPr>
        </p:nvSpPr>
        <p:spPr/>
      </p:sp>
    </p:spTree>
    <p:extLst>
      <p:ext uri="{BB962C8B-B14F-4D97-AF65-F5344CB8AC3E}">
        <p14:creationId xmlns:p14="http://schemas.microsoft.com/office/powerpoint/2010/main" val="154307365"/>
      </p:ext>
    </p:extLst>
  </p:cSld>
  <p:clrMapOvr>
    <a:masterClrMapping/>
  </p:clrMapOvr>
  <p:transition spd="slow">
    <p:wipe dir="d"/>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1CABCBBC-288C-4277-AAAB-17C0F849733F}"/>
              </a:ext>
            </a:extLst>
          </p:cNvPr>
          <p:cNvSpPr>
            <a:spLocks noGrp="1"/>
          </p:cNvSpPr>
          <p:nvPr>
            <p:ph type="title"/>
          </p:nvPr>
        </p:nvSpPr>
        <p:spPr/>
        <p:txBody>
          <a:bodyPr/>
          <a:lstStyle/>
          <a:p>
            <a:r>
              <a:rPr lang="pl-PL" dirty="0"/>
              <a:t>AUDYCJE W JĘZYKU POLSKIM </a:t>
            </a:r>
          </a:p>
        </p:txBody>
      </p:sp>
      <p:sp>
        <p:nvSpPr>
          <p:cNvPr id="3" name="Symbol zastępczy zawartości 2">
            <a:extLst>
              <a:ext uri="{FF2B5EF4-FFF2-40B4-BE49-F238E27FC236}">
                <a16:creationId xmlns:a16="http://schemas.microsoft.com/office/drawing/2014/main" id="{A87CB084-5AC8-4F23-9B86-6975593DB163}"/>
              </a:ext>
            </a:extLst>
          </p:cNvPr>
          <p:cNvSpPr>
            <a:spLocks noGrp="1"/>
          </p:cNvSpPr>
          <p:nvPr>
            <p:ph idx="1"/>
          </p:nvPr>
        </p:nvSpPr>
        <p:spPr>
          <a:xfrm>
            <a:off x="762000" y="1596413"/>
            <a:ext cx="8077200" cy="5144955"/>
          </a:xfrm>
        </p:spPr>
        <p:txBody>
          <a:bodyPr>
            <a:normAutofit fontScale="77500" lnSpcReduction="20000"/>
          </a:bodyPr>
          <a:lstStyle/>
          <a:p>
            <a:pPr algn="just"/>
            <a:r>
              <a:rPr lang="pl-PL" dirty="0"/>
              <a:t>2. Nadawcy programów radiowych, z wyłączeniem programów tworzonych w całości w języku mniejszości narodowej lub etnicznej, lub w języku regionalnym w rozumieniu art. 19 ustawy z dnia 6 stycznia 2005 r. o mniejszościach narodowych i etnicznych oraz o języku regionalnym (Dz. U. z 2017 r. poz. 823), przeznaczają co najmniej 33% miesięcznego czasu nadawania w programie utworów słowno-muzycznych na utwory, które są wykonywane w języku polskim, z tego co najmniej 60% w godzinach 5–24. </a:t>
            </a:r>
          </a:p>
          <a:p>
            <a:pPr algn="just"/>
            <a:r>
              <a:rPr lang="pl-PL" dirty="0"/>
              <a:t>2a. Przy ustalaniu czasu nadawania w godzinach 5–24, o którym mowa w ust. 2, czas nadawania utworu słowno-muzycznego w tych godzinach wykonywanego w języku polskim przez debiutanta jest liczony jako 200% czasu nadawania utworu.</a:t>
            </a:r>
          </a:p>
          <a:p>
            <a:endParaRPr lang="pl-PL" dirty="0"/>
          </a:p>
        </p:txBody>
      </p:sp>
    </p:spTree>
    <p:extLst>
      <p:ext uri="{BB962C8B-B14F-4D97-AF65-F5344CB8AC3E}">
        <p14:creationId xmlns:p14="http://schemas.microsoft.com/office/powerpoint/2010/main" val="3050067175"/>
      </p:ext>
    </p:extLst>
  </p:cSld>
  <p:clrMapOvr>
    <a:masterClrMapping/>
  </p:clrMapOvr>
  <p:transition spd="slow">
    <p:wipe dir="d"/>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598A4114-99F8-4826-B198-9E694583D099}"/>
              </a:ext>
            </a:extLst>
          </p:cNvPr>
          <p:cNvSpPr>
            <a:spLocks noGrp="1"/>
          </p:cNvSpPr>
          <p:nvPr>
            <p:ph type="title"/>
          </p:nvPr>
        </p:nvSpPr>
        <p:spPr/>
        <p:txBody>
          <a:bodyPr/>
          <a:lstStyle/>
          <a:p>
            <a:r>
              <a:rPr lang="pl-PL" dirty="0"/>
              <a:t>AUDYCJE W JĘZYKU POLSKIM</a:t>
            </a:r>
          </a:p>
        </p:txBody>
      </p:sp>
      <p:sp>
        <p:nvSpPr>
          <p:cNvPr id="3" name="Symbol zastępczy zawartości 2">
            <a:extLst>
              <a:ext uri="{FF2B5EF4-FFF2-40B4-BE49-F238E27FC236}">
                <a16:creationId xmlns:a16="http://schemas.microsoft.com/office/drawing/2014/main" id="{36BE35FB-3932-48D7-854E-470DC68F9C95}"/>
              </a:ext>
            </a:extLst>
          </p:cNvPr>
          <p:cNvSpPr>
            <a:spLocks noGrp="1"/>
          </p:cNvSpPr>
          <p:nvPr>
            <p:ph idx="1"/>
          </p:nvPr>
        </p:nvSpPr>
        <p:spPr/>
        <p:txBody>
          <a:bodyPr/>
          <a:lstStyle/>
          <a:p>
            <a:pPr algn="just"/>
            <a:r>
              <a:rPr lang="pl-PL" dirty="0"/>
              <a:t>3. Nadawcy programów telewizyjnych przeznaczają ponad 50% kwartalnego czasu nadawania programu na audycje europejskie, z wyłączeniem serwisów informacyjnych, reklam, telesprzedaży, transmisji sportowych, przekazów tekstowych i teleturniejów. </a:t>
            </a:r>
          </a:p>
          <a:p>
            <a:endParaRPr lang="pl-PL" dirty="0"/>
          </a:p>
        </p:txBody>
      </p:sp>
    </p:spTree>
    <p:extLst>
      <p:ext uri="{BB962C8B-B14F-4D97-AF65-F5344CB8AC3E}">
        <p14:creationId xmlns:p14="http://schemas.microsoft.com/office/powerpoint/2010/main" val="2071539192"/>
      </p:ext>
    </p:extLst>
  </p:cSld>
  <p:clrMapOvr>
    <a:masterClrMapping/>
  </p:clrMapOvr>
  <p:transition spd="slow">
    <p:wipe dir="d"/>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713D2277-862A-4148-808D-60312E8FFFD4}"/>
              </a:ext>
            </a:extLst>
          </p:cNvPr>
          <p:cNvSpPr>
            <a:spLocks noGrp="1"/>
          </p:cNvSpPr>
          <p:nvPr>
            <p:ph type="title"/>
          </p:nvPr>
        </p:nvSpPr>
        <p:spPr/>
        <p:txBody>
          <a:bodyPr/>
          <a:lstStyle/>
          <a:p>
            <a:r>
              <a:rPr lang="pl-PL" dirty="0"/>
              <a:t>AUDYCJE EUROPEJSKIE</a:t>
            </a:r>
          </a:p>
        </p:txBody>
      </p:sp>
      <p:sp>
        <p:nvSpPr>
          <p:cNvPr id="3" name="Symbol zastępczy zawartości 2">
            <a:extLst>
              <a:ext uri="{FF2B5EF4-FFF2-40B4-BE49-F238E27FC236}">
                <a16:creationId xmlns:a16="http://schemas.microsoft.com/office/drawing/2014/main" id="{4A57A2AE-E132-400D-A659-EABBDC475174}"/>
              </a:ext>
            </a:extLst>
          </p:cNvPr>
          <p:cNvSpPr>
            <a:spLocks noGrp="1"/>
          </p:cNvSpPr>
          <p:nvPr>
            <p:ph idx="1"/>
          </p:nvPr>
        </p:nvSpPr>
        <p:spPr/>
        <p:txBody>
          <a:bodyPr>
            <a:normAutofit fontScale="85000" lnSpcReduction="10000"/>
          </a:bodyPr>
          <a:lstStyle/>
          <a:p>
            <a:r>
              <a:rPr lang="pl-PL" b="1" dirty="0"/>
              <a:t>Art. 15a. </a:t>
            </a:r>
            <a:r>
              <a:rPr lang="pl-PL" dirty="0"/>
              <a:t>1. Nadawcy programów telewizyjnych przeznaczają co najmniej 10% kwartalnego czasu nadawania programu na audycje europejskie wytworzone przez producentów niezależnych, z wyłączeniem serwisów informacyjnych, reklam, telesprzedaży, transmisji sportowych, przekazów tekstowych i teleturniejów. W czasie przeznaczonym na audycje europejskie wytworzone przez producentów niezależnych, audycje wytworzone w okresie 5 lat przed rozpowszechnieniem w programie powinny stanowić co najmniej 50%.</a:t>
            </a:r>
          </a:p>
          <a:p>
            <a:endParaRPr lang="pl-PL" dirty="0"/>
          </a:p>
        </p:txBody>
      </p:sp>
    </p:spTree>
    <p:extLst>
      <p:ext uri="{BB962C8B-B14F-4D97-AF65-F5344CB8AC3E}">
        <p14:creationId xmlns:p14="http://schemas.microsoft.com/office/powerpoint/2010/main" val="2938258003"/>
      </p:ext>
    </p:extLst>
  </p:cSld>
  <p:clrMapOvr>
    <a:masterClrMapping/>
  </p:clrMapOvr>
  <p:transition spd="slow">
    <p:wipe dir="d"/>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43909D31-5349-4AA1-843C-BDA681A96305}"/>
              </a:ext>
            </a:extLst>
          </p:cNvPr>
          <p:cNvSpPr>
            <a:spLocks noGrp="1"/>
          </p:cNvSpPr>
          <p:nvPr>
            <p:ph type="title"/>
          </p:nvPr>
        </p:nvSpPr>
        <p:spPr/>
        <p:txBody>
          <a:bodyPr/>
          <a:lstStyle/>
          <a:p>
            <a:r>
              <a:rPr lang="pl-PL" dirty="0"/>
              <a:t>AUDYCJE EUROPEJSKIE</a:t>
            </a:r>
          </a:p>
        </p:txBody>
      </p:sp>
      <p:sp>
        <p:nvSpPr>
          <p:cNvPr id="3" name="Symbol zastępczy zawartości 2">
            <a:extLst>
              <a:ext uri="{FF2B5EF4-FFF2-40B4-BE49-F238E27FC236}">
                <a16:creationId xmlns:a16="http://schemas.microsoft.com/office/drawing/2014/main" id="{3D57F974-8C1D-434A-AD98-2EE9783F78CC}"/>
              </a:ext>
            </a:extLst>
          </p:cNvPr>
          <p:cNvSpPr>
            <a:spLocks noGrp="1"/>
          </p:cNvSpPr>
          <p:nvPr>
            <p:ph idx="1"/>
          </p:nvPr>
        </p:nvSpPr>
        <p:spPr>
          <a:xfrm>
            <a:off x="762000" y="1596413"/>
            <a:ext cx="8077200" cy="4856923"/>
          </a:xfrm>
        </p:spPr>
        <p:txBody>
          <a:bodyPr>
            <a:normAutofit fontScale="70000" lnSpcReduction="20000"/>
          </a:bodyPr>
          <a:lstStyle/>
          <a:p>
            <a:pPr marL="114300" indent="0">
              <a:buNone/>
            </a:pPr>
            <a:r>
              <a:rPr lang="pl-PL" b="1" dirty="0"/>
              <a:t>Art. 15b. </a:t>
            </a:r>
            <a:r>
              <a:rPr lang="pl-PL" dirty="0"/>
              <a:t>1. Audycją europejską jest audycja: </a:t>
            </a:r>
          </a:p>
          <a:p>
            <a:pPr marL="114300" indent="0">
              <a:buNone/>
            </a:pPr>
            <a:r>
              <a:rPr lang="pl-PL" dirty="0"/>
              <a:t>1) pochodząca z państwa członkowskiego Unii Europejskiej lub </a:t>
            </a:r>
          </a:p>
          <a:p>
            <a:pPr marL="114300" indent="0">
              <a:buNone/>
            </a:pPr>
            <a:r>
              <a:rPr lang="pl-PL" dirty="0"/>
              <a:t>2) pochodząca z innego państwa będącego stroną Europejskiej konwencji o telewizji </a:t>
            </a:r>
            <a:r>
              <a:rPr lang="pl-PL" dirty="0" err="1"/>
              <a:t>ponadgranicznej</a:t>
            </a:r>
            <a:r>
              <a:rPr lang="pl-PL" dirty="0"/>
              <a:t>, sporządzonej w Strasburgu dnia 5 maja 1989 r., niestosującego środków dyskryminacyjnych w stosunku do audycji pochodzących z państw członkowskich Unii Europejskiej, lub </a:t>
            </a:r>
          </a:p>
          <a:p>
            <a:pPr marL="114300" indent="0">
              <a:buNone/>
            </a:pPr>
            <a:r>
              <a:rPr lang="pl-PL" dirty="0"/>
              <a:t>3) wytworzona w koprodukcji w ramach umowy dotyczącej sektora audiowizualnego zawartej między Unią Europejską a innym państwem trzecim spełniająca wymagania określone w tej umowie, jeżeli państwo to nie stosuje środków dyskryminacyjnych w stosunku do audycji pochodzących z państw członkowskich Unii Europejskiej. </a:t>
            </a:r>
          </a:p>
          <a:p>
            <a:endParaRPr lang="pl-PL" dirty="0"/>
          </a:p>
        </p:txBody>
      </p:sp>
    </p:spTree>
    <p:extLst>
      <p:ext uri="{BB962C8B-B14F-4D97-AF65-F5344CB8AC3E}">
        <p14:creationId xmlns:p14="http://schemas.microsoft.com/office/powerpoint/2010/main" val="1404711415"/>
      </p:ext>
    </p:extLst>
  </p:cSld>
  <p:clrMapOvr>
    <a:masterClrMapping/>
  </p:clrMapOvr>
  <p:transition spd="slow">
    <p:wipe dir="d"/>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B6ADBC6F-D560-457B-885B-65AB0AEDA33F}"/>
              </a:ext>
            </a:extLst>
          </p:cNvPr>
          <p:cNvSpPr>
            <a:spLocks noGrp="1"/>
          </p:cNvSpPr>
          <p:nvPr>
            <p:ph type="title"/>
          </p:nvPr>
        </p:nvSpPr>
        <p:spPr/>
        <p:txBody>
          <a:bodyPr/>
          <a:lstStyle/>
          <a:p>
            <a:r>
              <a:rPr lang="pl-PL" dirty="0"/>
              <a:t>„WAŻNE WYDARZENIE”</a:t>
            </a:r>
          </a:p>
        </p:txBody>
      </p:sp>
      <p:sp>
        <p:nvSpPr>
          <p:cNvPr id="3" name="Symbol zastępczy zawartości 2">
            <a:extLst>
              <a:ext uri="{FF2B5EF4-FFF2-40B4-BE49-F238E27FC236}">
                <a16:creationId xmlns:a16="http://schemas.microsoft.com/office/drawing/2014/main" id="{DB9666F0-D3A3-4200-BEDC-B32284688187}"/>
              </a:ext>
            </a:extLst>
          </p:cNvPr>
          <p:cNvSpPr>
            <a:spLocks noGrp="1"/>
          </p:cNvSpPr>
          <p:nvPr>
            <p:ph idx="1"/>
          </p:nvPr>
        </p:nvSpPr>
        <p:spPr/>
        <p:txBody>
          <a:bodyPr>
            <a:normAutofit fontScale="70000" lnSpcReduction="20000"/>
          </a:bodyPr>
          <a:lstStyle/>
          <a:p>
            <a:r>
              <a:rPr lang="pl-PL" dirty="0"/>
              <a:t>Nadawca programu telewizyjnego może nadać bezpośrednią transmisję z wydarzenia o zasadniczym znaczeniu społecznym, zwanego dalej „ważnym wydarzeniem”.</a:t>
            </a:r>
          </a:p>
          <a:p>
            <a:endParaRPr lang="pl-PL" dirty="0"/>
          </a:p>
          <a:p>
            <a:r>
              <a:rPr lang="pl-PL" dirty="0"/>
              <a:t>Ze względu na duże zainteresowanie społeczne za ważne wydarzenia uważa się między innymi:</a:t>
            </a:r>
          </a:p>
          <a:p>
            <a:pPr lvl="1"/>
            <a:r>
              <a:rPr lang="pl-PL" dirty="0"/>
              <a:t>letnie i zimowe Igrzyska Olimpijskie;</a:t>
            </a:r>
          </a:p>
          <a:p>
            <a:pPr lvl="1"/>
            <a:r>
              <a:rPr lang="pl-PL" dirty="0"/>
              <a:t>półfinały i finały mistrzostw świata i Europy w piłce nożnej, a także wszelkie inne mecze w ramach tych imprez z udziałem reprezentacji Polski, w tym mecze eliminacyjne;</a:t>
            </a:r>
          </a:p>
          <a:p>
            <a:pPr lvl="1"/>
            <a:r>
              <a:rPr lang="pl-PL" dirty="0"/>
              <a:t>inne mecze z udziałem reprezentacji Polski w piłce nożnej w ramach oficjalnych rozgrywek oraz mecze z udziałem polskich klubów w ramach Ligi Mistrzów i Pucharu UEFA</a:t>
            </a:r>
          </a:p>
        </p:txBody>
      </p:sp>
    </p:spTree>
    <p:extLst>
      <p:ext uri="{BB962C8B-B14F-4D97-AF65-F5344CB8AC3E}">
        <p14:creationId xmlns:p14="http://schemas.microsoft.com/office/powerpoint/2010/main" val="2918192997"/>
      </p:ext>
    </p:extLst>
  </p:cSld>
  <p:clrMapOvr>
    <a:masterClrMapping/>
  </p:clrMapOvr>
  <p:transition spd="slow">
    <p:wipe dir="d"/>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96CA6432-78A7-4476-98FA-46D91050E9A3}"/>
              </a:ext>
            </a:extLst>
          </p:cNvPr>
          <p:cNvSpPr>
            <a:spLocks noGrp="1"/>
          </p:cNvSpPr>
          <p:nvPr>
            <p:ph type="title"/>
          </p:nvPr>
        </p:nvSpPr>
        <p:spPr/>
        <p:txBody>
          <a:bodyPr>
            <a:normAutofit fontScale="90000"/>
          </a:bodyPr>
          <a:lstStyle/>
          <a:p>
            <a:r>
              <a:rPr lang="pl-PL" dirty="0"/>
              <a:t>PRAWO DO KRÓTKIEGO SPRAWOZDANIA</a:t>
            </a:r>
          </a:p>
        </p:txBody>
      </p:sp>
      <p:sp>
        <p:nvSpPr>
          <p:cNvPr id="3" name="Symbol zastępczy zawartości 2">
            <a:extLst>
              <a:ext uri="{FF2B5EF4-FFF2-40B4-BE49-F238E27FC236}">
                <a16:creationId xmlns:a16="http://schemas.microsoft.com/office/drawing/2014/main" id="{BB28BBEF-7302-483B-8065-C7D1E1F7A9E5}"/>
              </a:ext>
            </a:extLst>
          </p:cNvPr>
          <p:cNvSpPr>
            <a:spLocks noGrp="1"/>
          </p:cNvSpPr>
          <p:nvPr>
            <p:ph idx="1"/>
          </p:nvPr>
        </p:nvSpPr>
        <p:spPr/>
        <p:txBody>
          <a:bodyPr>
            <a:normAutofit/>
          </a:bodyPr>
          <a:lstStyle/>
          <a:p>
            <a:r>
              <a:rPr lang="pl-PL" dirty="0"/>
              <a:t>Nadawca programu telewizyjnego uprawniony do nadania na zasadzie wyłączności transmisji z wydarzenia budzącego istotne zainteresowanie społeczne, zwanego dalej "wydarzeniem", jest obowiązany umożliwić innym nadawcom telewizyjnym realizację prawa do krótkiego sprawozdania.</a:t>
            </a:r>
          </a:p>
          <a:p>
            <a:endParaRPr lang="pl-PL" dirty="0"/>
          </a:p>
        </p:txBody>
      </p:sp>
    </p:spTree>
    <p:extLst>
      <p:ext uri="{BB962C8B-B14F-4D97-AF65-F5344CB8AC3E}">
        <p14:creationId xmlns:p14="http://schemas.microsoft.com/office/powerpoint/2010/main" val="3134498159"/>
      </p:ext>
    </p:extLst>
  </p:cSld>
  <p:clrMapOvr>
    <a:masterClrMapping/>
  </p:clrMapOvr>
  <p:transition spd="slow">
    <p:wipe dir="d"/>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96CA6432-78A7-4476-98FA-46D91050E9A3}"/>
              </a:ext>
            </a:extLst>
          </p:cNvPr>
          <p:cNvSpPr>
            <a:spLocks noGrp="1"/>
          </p:cNvSpPr>
          <p:nvPr>
            <p:ph type="title"/>
          </p:nvPr>
        </p:nvSpPr>
        <p:spPr/>
        <p:txBody>
          <a:bodyPr/>
          <a:lstStyle/>
          <a:p>
            <a:endParaRPr lang="pl-PL"/>
          </a:p>
        </p:txBody>
      </p:sp>
      <p:sp>
        <p:nvSpPr>
          <p:cNvPr id="3" name="Symbol zastępczy zawartości 2">
            <a:extLst>
              <a:ext uri="{FF2B5EF4-FFF2-40B4-BE49-F238E27FC236}">
                <a16:creationId xmlns:a16="http://schemas.microsoft.com/office/drawing/2014/main" id="{BB28BBEF-7302-483B-8065-C7D1E1F7A9E5}"/>
              </a:ext>
            </a:extLst>
          </p:cNvPr>
          <p:cNvSpPr>
            <a:spLocks noGrp="1"/>
          </p:cNvSpPr>
          <p:nvPr>
            <p:ph idx="1"/>
          </p:nvPr>
        </p:nvSpPr>
        <p:spPr>
          <a:xfrm>
            <a:off x="762000" y="1412632"/>
            <a:ext cx="8077200" cy="5175735"/>
          </a:xfrm>
        </p:spPr>
        <p:txBody>
          <a:bodyPr>
            <a:normAutofit fontScale="70000" lnSpcReduction="20000"/>
          </a:bodyPr>
          <a:lstStyle/>
          <a:p>
            <a:r>
              <a:rPr lang="pl-PL" dirty="0"/>
              <a:t>Prawo do krótkiego sprawozdania przysługuje każdemu nadawcy ustanowionemu w:</a:t>
            </a:r>
          </a:p>
          <a:p>
            <a:pPr marL="285750" indent="-285750"/>
            <a:r>
              <a:rPr lang="pl-PL" dirty="0"/>
              <a:t>Rzeczypospolitej Polskiej;</a:t>
            </a:r>
          </a:p>
          <a:p>
            <a:pPr marL="285750" indent="-285750"/>
            <a:r>
              <a:rPr lang="pl-PL" dirty="0"/>
              <a:t>innym państwie członkowskim Unii Europejskiej lub państwie będącym stroną Europejskiej konwencji o telewizji </a:t>
            </a:r>
            <a:r>
              <a:rPr lang="pl-PL" dirty="0" err="1"/>
              <a:t>ponadgranicznej</a:t>
            </a:r>
            <a:r>
              <a:rPr lang="pl-PL" dirty="0"/>
              <a:t>, o ile żaden nadawca lub inny podmiot w państwie, w którym jest ustanowiony nadawca ubiegający się o dostęp, nie jest uprawniony do transmisji danego wydarzenia i nie może zapewnić dostępu do krótkiego sprawozdania z niego.</a:t>
            </a:r>
          </a:p>
          <a:p>
            <a:endParaRPr lang="pl-PL" dirty="0"/>
          </a:p>
          <a:p>
            <a:endParaRPr lang="pl-PL" dirty="0"/>
          </a:p>
          <a:p>
            <a:r>
              <a:rPr lang="pl-PL" dirty="0"/>
              <a:t>Realizację prawa do krótkiego sprawozdania umożliwia się przez udostępnienie nadawcy ubiegającemu się o dostęp wybranych przez niego krótkich fragmentów transmisji wydarzenia, łącznie nie dłuższych niż </a:t>
            </a:r>
            <a:r>
              <a:rPr lang="pl-PL" b="1" dirty="0"/>
              <a:t>90 sekund</a:t>
            </a:r>
            <a:r>
              <a:rPr lang="pl-PL" dirty="0"/>
              <a:t>, z sygnału nadawcy, za zapłatą kosztów udostępnienia.</a:t>
            </a:r>
          </a:p>
          <a:p>
            <a:endParaRPr lang="pl-PL" dirty="0"/>
          </a:p>
        </p:txBody>
      </p:sp>
    </p:spTree>
    <p:extLst>
      <p:ext uri="{BB962C8B-B14F-4D97-AF65-F5344CB8AC3E}">
        <p14:creationId xmlns:p14="http://schemas.microsoft.com/office/powerpoint/2010/main" val="2346391921"/>
      </p:ext>
    </p:extLst>
  </p:cSld>
  <p:clrMapOvr>
    <a:masterClrMapping/>
  </p:clrMapOvr>
  <p:transition spd="slow">
    <p:wipe dir="d"/>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pole tekstowe 5"/>
          <p:cNvSpPr txBox="1"/>
          <p:nvPr/>
        </p:nvSpPr>
        <p:spPr>
          <a:xfrm>
            <a:off x="2411760" y="2420888"/>
            <a:ext cx="4798557" cy="1569660"/>
          </a:xfrm>
          <a:prstGeom prst="rect">
            <a:avLst/>
          </a:prstGeom>
          <a:noFill/>
        </p:spPr>
        <p:txBody>
          <a:bodyPr wrap="none" rtlCol="0">
            <a:spAutoFit/>
          </a:bodyPr>
          <a:lstStyle/>
          <a:p>
            <a:pPr algn="ctr"/>
            <a:r>
              <a:rPr lang="pl-PL" sz="3200" b="1" dirty="0"/>
              <a:t>MEDIA PUBLICZNE</a:t>
            </a:r>
          </a:p>
          <a:p>
            <a:pPr algn="ctr"/>
            <a:endParaRPr lang="pl-PL" sz="3200" b="1" dirty="0"/>
          </a:p>
          <a:p>
            <a:pPr algn="ctr"/>
            <a:r>
              <a:rPr lang="pl-PL" sz="3200" b="1" dirty="0"/>
              <a:t>A NADAWCY KOMERCYJNI  </a:t>
            </a:r>
          </a:p>
        </p:txBody>
      </p:sp>
    </p:spTree>
    <p:custDataLst>
      <p:tags r:id="rId1"/>
    </p:custDataLst>
  </p:cSld>
  <p:clrMapOvr>
    <a:masterClrMapping/>
  </p:clrMapOvr>
  <p:transition spd="slow">
    <p:wipe dir="d"/>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1295400" y="2363450"/>
            <a:ext cx="6781800" cy="3808750"/>
          </a:xfrm>
          <a:prstGeom prst="rect">
            <a:avLst/>
          </a:prstGeom>
          <a:noFill/>
        </p:spPr>
        <p:txBody>
          <a:bodyPr wrap="square" rtlCol="0">
            <a:normAutofit/>
          </a:bodyPr>
          <a:lstStyle/>
          <a:p>
            <a:endParaRPr lang="pl-PL" sz="7200" dirty="0"/>
          </a:p>
        </p:txBody>
      </p:sp>
      <p:pic>
        <p:nvPicPr>
          <p:cNvPr id="12" name="Picture 11"/>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191000" y="0"/>
            <a:ext cx="7765662" cy="16476125"/>
          </a:xfrm>
          <a:prstGeom prst="rect">
            <a:avLst/>
          </a:prstGeom>
        </p:spPr>
      </p:pic>
      <p:pic>
        <p:nvPicPr>
          <p:cNvPr id="4" name="Obraz 3"/>
          <p:cNvPicPr>
            <a:picLocks noChangeAspect="1"/>
          </p:cNvPicPr>
          <p:nvPr/>
        </p:nvPicPr>
        <p:blipFill>
          <a:blip r:embed="rId4" cstate="print"/>
          <a:stretch>
            <a:fillRect/>
          </a:stretch>
        </p:blipFill>
        <p:spPr>
          <a:xfrm>
            <a:off x="0" y="2668465"/>
            <a:ext cx="8077200" cy="2460104"/>
          </a:xfrm>
          <a:prstGeom prst="rect">
            <a:avLst/>
          </a:prstGeom>
        </p:spPr>
      </p:pic>
    </p:spTree>
  </p:cSld>
  <p:clrMapOvr>
    <a:masterClrMapping/>
  </p:clrMapOvr>
  <p:transition spd="slow">
    <p:fade/>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3203848" y="1700808"/>
            <a:ext cx="5206554" cy="3855660"/>
          </a:xfrm>
          <a:prstGeom prst="rect">
            <a:avLst/>
          </a:prstGeom>
          <a:noFill/>
        </p:spPr>
        <p:txBody>
          <a:bodyPr wrap="square" rtlCol="0">
            <a:normAutofit/>
          </a:bodyPr>
          <a:lstStyle/>
          <a:p>
            <a:pPr marL="457200" indent="-457200">
              <a:buFont typeface="Arial" panose="020B0604020202020204" pitchFamily="34" charset="0"/>
              <a:buChar char="•"/>
            </a:pPr>
            <a:r>
              <a:rPr lang="pl-PL" sz="3200" dirty="0"/>
              <a:t>Organ konstytucyjny </a:t>
            </a:r>
          </a:p>
          <a:p>
            <a:pPr marL="457200" indent="-457200">
              <a:buFont typeface="Arial" panose="020B0604020202020204" pitchFamily="34" charset="0"/>
              <a:buChar char="•"/>
            </a:pPr>
            <a:endParaRPr lang="pl-PL" sz="3200" dirty="0"/>
          </a:p>
          <a:p>
            <a:pPr marL="457200" indent="-457200" algn="just">
              <a:buFont typeface="Arial" panose="020B0604020202020204" pitchFamily="34" charset="0"/>
              <a:buChar char="•"/>
            </a:pPr>
            <a:r>
              <a:rPr lang="pl-PL" sz="3200" dirty="0"/>
              <a:t>„</a:t>
            </a:r>
            <a:r>
              <a:rPr lang="pl-PL" sz="3200" i="1" dirty="0"/>
              <a:t>stoi na straży wolności słowa, prawa do informacji oraz interesu publicznego w radiofonii i telewizji</a:t>
            </a:r>
            <a:r>
              <a:rPr lang="pl-PL" sz="3200" dirty="0"/>
              <a:t>.”	 </a:t>
            </a:r>
            <a:r>
              <a:rPr lang="pl-PL" sz="2400" dirty="0"/>
              <a:t>(art. 213 ust. 1 KRP)</a:t>
            </a:r>
          </a:p>
        </p:txBody>
      </p:sp>
      <p:pic>
        <p:nvPicPr>
          <p:cNvPr id="9" name="Picture 8"/>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953000" y="0"/>
            <a:ext cx="7765662" cy="16476125"/>
          </a:xfrm>
          <a:prstGeom prst="rect">
            <a:avLst/>
          </a:prstGeom>
        </p:spPr>
      </p:pic>
    </p:spTree>
  </p:cSld>
  <p:clrMapOvr>
    <a:masterClrMapping/>
  </p:clrMapOvr>
  <p:transition spd="slow">
    <p:push/>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A0894D58-65C7-4750-A80B-A6C16EC90F70}"/>
              </a:ext>
            </a:extLst>
          </p:cNvPr>
          <p:cNvSpPr>
            <a:spLocks noGrp="1"/>
          </p:cNvSpPr>
          <p:nvPr>
            <p:ph type="title"/>
          </p:nvPr>
        </p:nvSpPr>
        <p:spPr/>
        <p:txBody>
          <a:bodyPr>
            <a:normAutofit fontScale="90000"/>
          </a:bodyPr>
          <a:lstStyle/>
          <a:p>
            <a:r>
              <a:rPr lang="pl-PL" dirty="0"/>
              <a:t>Zadania Radiofonii i Telewizji</a:t>
            </a:r>
            <a:br>
              <a:rPr lang="pl-PL" dirty="0">
                <a:solidFill>
                  <a:schemeClr val="tx1"/>
                </a:solidFill>
              </a:rPr>
            </a:br>
            <a:endParaRPr lang="pl-PL" dirty="0"/>
          </a:p>
        </p:txBody>
      </p:sp>
      <p:sp>
        <p:nvSpPr>
          <p:cNvPr id="4" name="Symbol zastępczy zawartości 3">
            <a:extLst>
              <a:ext uri="{FF2B5EF4-FFF2-40B4-BE49-F238E27FC236}">
                <a16:creationId xmlns:a16="http://schemas.microsoft.com/office/drawing/2014/main" id="{FDEC7420-3EEC-4758-AEFC-ED3380544490}"/>
              </a:ext>
            </a:extLst>
          </p:cNvPr>
          <p:cNvSpPr>
            <a:spLocks noGrp="1"/>
          </p:cNvSpPr>
          <p:nvPr>
            <p:ph idx="1"/>
          </p:nvPr>
        </p:nvSpPr>
        <p:spPr/>
        <p:txBody>
          <a:bodyPr>
            <a:normAutofit lnSpcReduction="10000"/>
          </a:bodyPr>
          <a:lstStyle/>
          <a:p>
            <a:pPr marL="0" indent="0">
              <a:buNone/>
            </a:pPr>
            <a:r>
              <a:rPr lang="pl-PL" dirty="0"/>
              <a:t>Art. 1. 1. Zadaniem radiofonii i telewizji jest: </a:t>
            </a:r>
            <a:br>
              <a:rPr lang="pl-PL" dirty="0"/>
            </a:br>
            <a:r>
              <a:rPr lang="pl-PL" dirty="0"/>
              <a:t>1) dostarczanie informacji; </a:t>
            </a:r>
            <a:br>
              <a:rPr lang="pl-PL" dirty="0"/>
            </a:br>
            <a:r>
              <a:rPr lang="pl-PL" dirty="0"/>
              <a:t>2) udostępnianie dóbr kultury i sztuki; </a:t>
            </a:r>
            <a:br>
              <a:rPr lang="pl-PL" dirty="0"/>
            </a:br>
            <a:r>
              <a:rPr lang="pl-PL" dirty="0"/>
              <a:t>3) ułatwianie korzystania z oświaty, sportu i dorobku nauki; </a:t>
            </a:r>
            <a:br>
              <a:rPr lang="pl-PL" dirty="0"/>
            </a:br>
            <a:r>
              <a:rPr lang="pl-PL" dirty="0"/>
              <a:t>3a) upowszechnianie edukacji obywatelskiej; </a:t>
            </a:r>
            <a:br>
              <a:rPr lang="pl-PL" dirty="0"/>
            </a:br>
            <a:r>
              <a:rPr lang="pl-PL" dirty="0"/>
              <a:t>4) dostarczanie rozrywki; </a:t>
            </a:r>
            <a:br>
              <a:rPr lang="pl-PL" dirty="0"/>
            </a:br>
            <a:r>
              <a:rPr lang="pl-PL" dirty="0"/>
              <a:t>5) popieranie krajowej twórczości audiowizualnej.</a:t>
            </a:r>
          </a:p>
        </p:txBody>
      </p:sp>
    </p:spTree>
    <p:extLst>
      <p:ext uri="{BB962C8B-B14F-4D97-AF65-F5344CB8AC3E}">
        <p14:creationId xmlns:p14="http://schemas.microsoft.com/office/powerpoint/2010/main" val="875118451"/>
      </p:ext>
    </p:extLst>
  </p:cSld>
  <p:clrMapOvr>
    <a:masterClrMapping/>
  </p:clrMapOvr>
  <p:transition spd="slow">
    <p:wipe dir="d"/>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2802330" y="1079692"/>
            <a:ext cx="6341670" cy="5778308"/>
          </a:xfrm>
          <a:prstGeom prst="rect">
            <a:avLst/>
          </a:prstGeom>
          <a:noFill/>
        </p:spPr>
        <p:txBody>
          <a:bodyPr wrap="square" rtlCol="0">
            <a:normAutofit fontScale="47500" lnSpcReduction="20000"/>
          </a:bodyPr>
          <a:lstStyle/>
          <a:p>
            <a:pPr algn="just"/>
            <a:r>
              <a:rPr lang="pl-PL" sz="3200" dirty="0"/>
              <a:t>Do zadań Krajowej Rady należy w szczególności:</a:t>
            </a:r>
          </a:p>
          <a:p>
            <a:pPr algn="just"/>
            <a:endParaRPr lang="pl-PL" sz="3200" dirty="0"/>
          </a:p>
          <a:p>
            <a:pPr algn="just">
              <a:lnSpc>
                <a:spcPct val="134000"/>
              </a:lnSpc>
            </a:pPr>
            <a:r>
              <a:rPr lang="pl-PL" sz="3200" dirty="0"/>
              <a:t>1)  </a:t>
            </a:r>
            <a:r>
              <a:rPr lang="pl-PL" sz="3200" b="1" dirty="0"/>
              <a:t>projektowanie</a:t>
            </a:r>
            <a:r>
              <a:rPr lang="pl-PL" sz="3200" dirty="0"/>
              <a:t> w porozumieniu z Prezesem Rady Ministrów </a:t>
            </a:r>
            <a:r>
              <a:rPr lang="pl-PL" sz="3200" b="1" dirty="0"/>
              <a:t>kierunków polityki państwa </a:t>
            </a:r>
            <a:r>
              <a:rPr lang="pl-PL" sz="3200" dirty="0"/>
              <a:t>w dziedzinie radiofonii i telewizji;</a:t>
            </a:r>
          </a:p>
          <a:p>
            <a:pPr algn="just">
              <a:lnSpc>
                <a:spcPct val="134000"/>
              </a:lnSpc>
            </a:pPr>
            <a:r>
              <a:rPr lang="pl-PL" sz="3200" dirty="0"/>
              <a:t>2)  </a:t>
            </a:r>
            <a:r>
              <a:rPr lang="pl-PL" sz="3200" b="1" dirty="0"/>
              <a:t>określanie</a:t>
            </a:r>
            <a:r>
              <a:rPr lang="pl-PL" sz="3200" dirty="0"/>
              <a:t>, w granicach upoważnień ustawowych, </a:t>
            </a:r>
            <a:r>
              <a:rPr lang="pl-PL" sz="3200" b="1" dirty="0"/>
              <a:t>warunków prowadzenia działalności przez dostawców usług medialnych</a:t>
            </a:r>
            <a:r>
              <a:rPr lang="pl-PL" sz="3200" dirty="0"/>
              <a:t>;</a:t>
            </a:r>
          </a:p>
          <a:p>
            <a:pPr algn="just">
              <a:lnSpc>
                <a:spcPct val="134000"/>
              </a:lnSpc>
            </a:pPr>
            <a:r>
              <a:rPr lang="pl-PL" sz="3200" dirty="0"/>
              <a:t>3)  podejmowanie, w zakresie przewidzianym ustawą, </a:t>
            </a:r>
            <a:r>
              <a:rPr lang="pl-PL" sz="3200" b="1" dirty="0"/>
              <a:t>rozstrzygnięć w sprawach koncesji </a:t>
            </a:r>
            <a:r>
              <a:rPr lang="pl-PL" sz="3200" dirty="0"/>
              <a:t>na rozpowszechnianie programów, wpisu do rejestru programów, oraz prowadzenie tego rejestru;</a:t>
            </a:r>
          </a:p>
          <a:p>
            <a:pPr algn="just">
              <a:lnSpc>
                <a:spcPct val="134000"/>
              </a:lnSpc>
            </a:pPr>
            <a:r>
              <a:rPr lang="pl-PL" sz="3200" dirty="0"/>
              <a:t>3a)  uznawanie za nadawcę społecznego lub odbieranie tego przymiotu, na warunkach określonych ustawą;</a:t>
            </a:r>
          </a:p>
          <a:p>
            <a:pPr algn="just">
              <a:lnSpc>
                <a:spcPct val="134000"/>
              </a:lnSpc>
            </a:pPr>
            <a:r>
              <a:rPr lang="pl-PL" sz="3200" dirty="0"/>
              <a:t>4)  sprawowanie w granicach określonych ustawą </a:t>
            </a:r>
            <a:r>
              <a:rPr lang="pl-PL" sz="3200" b="1" dirty="0"/>
              <a:t>kontroli działalności dostawców usług medialnych</a:t>
            </a:r>
            <a:r>
              <a:rPr lang="pl-PL" sz="3200" dirty="0"/>
              <a:t>;</a:t>
            </a:r>
          </a:p>
          <a:p>
            <a:pPr algn="just">
              <a:lnSpc>
                <a:spcPct val="134000"/>
              </a:lnSpc>
            </a:pPr>
            <a:r>
              <a:rPr lang="pl-PL" sz="3200" dirty="0"/>
              <a:t>5)  </a:t>
            </a:r>
            <a:r>
              <a:rPr lang="pl-PL" sz="3200" b="1" dirty="0"/>
              <a:t>organizowanie badań treści i odbioru </a:t>
            </a:r>
            <a:r>
              <a:rPr lang="pl-PL" sz="3200" dirty="0"/>
              <a:t>usług medialnych;</a:t>
            </a:r>
          </a:p>
          <a:p>
            <a:pPr algn="just">
              <a:lnSpc>
                <a:spcPct val="134000"/>
              </a:lnSpc>
            </a:pPr>
            <a:r>
              <a:rPr lang="pl-PL" sz="3200" dirty="0"/>
              <a:t>5a)  prowadzenie monitoringu rynku audiowizualnych usług medialnych na żądanie w celu ustalenia kręgu podmiotów dostarczających audiowizualne usługi medialne na żądanie oraz oceny wykonania obowiązków wynikających z ustawy przez te podmioty;</a:t>
            </a:r>
          </a:p>
          <a:p>
            <a:pPr algn="just">
              <a:lnSpc>
                <a:spcPct val="134000"/>
              </a:lnSpc>
            </a:pPr>
            <a:r>
              <a:rPr lang="pl-PL" sz="3200" dirty="0"/>
              <a:t>6)  </a:t>
            </a:r>
            <a:r>
              <a:rPr lang="pl-PL" sz="3200" b="1" dirty="0"/>
              <a:t>ustalanie wysokości opłat </a:t>
            </a:r>
            <a:r>
              <a:rPr lang="pl-PL" sz="3200" dirty="0"/>
              <a:t>za udzielenie </a:t>
            </a:r>
            <a:r>
              <a:rPr lang="pl-PL" sz="3200" b="1" dirty="0"/>
              <a:t>koncesji</a:t>
            </a:r>
            <a:r>
              <a:rPr lang="pl-PL" sz="3200" dirty="0"/>
              <a:t> oraz wpis do </a:t>
            </a:r>
            <a:r>
              <a:rPr lang="pl-PL" sz="3200" b="1" dirty="0"/>
              <a:t>rejestru</a:t>
            </a:r>
            <a:r>
              <a:rPr lang="pl-PL" sz="3200" dirty="0"/>
              <a:t>;</a:t>
            </a:r>
          </a:p>
          <a:p>
            <a:pPr algn="just">
              <a:lnSpc>
                <a:spcPct val="134000"/>
              </a:lnSpc>
            </a:pPr>
            <a:r>
              <a:rPr lang="pl-PL" sz="3200" dirty="0"/>
              <a:t>6a)  ustalanie, na zasadach określonych w ustawie z dnia 21 kwietnia 2005 r. o opłatach abonamentowych, wysokości </a:t>
            </a:r>
            <a:r>
              <a:rPr lang="pl-PL" sz="3200" b="1" dirty="0"/>
              <a:t>opłat</a:t>
            </a:r>
            <a:r>
              <a:rPr lang="pl-PL" sz="3200" dirty="0"/>
              <a:t> </a:t>
            </a:r>
            <a:r>
              <a:rPr lang="pl-PL" sz="3200" b="1" dirty="0"/>
              <a:t>abonamentowych</a:t>
            </a:r>
            <a:r>
              <a:rPr lang="pl-PL" sz="3200" dirty="0"/>
              <a:t>;</a:t>
            </a:r>
          </a:p>
        </p:txBody>
      </p:sp>
      <p:pic>
        <p:nvPicPr>
          <p:cNvPr id="6" name="Picture 5"/>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963332" y="-6858000"/>
            <a:ext cx="7765662" cy="16476125"/>
          </a:xfrm>
          <a:prstGeom prst="rect">
            <a:avLst/>
          </a:prstGeom>
        </p:spPr>
      </p:pic>
      <p:pic>
        <p:nvPicPr>
          <p:cNvPr id="13" name="Picture 12"/>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rot="20753331" flipH="1">
            <a:off x="-316180" y="3775286"/>
            <a:ext cx="2895600" cy="3390489"/>
          </a:xfrm>
          <a:prstGeom prst="rect">
            <a:avLst/>
          </a:prstGeom>
        </p:spPr>
      </p:pic>
      <p:sp>
        <p:nvSpPr>
          <p:cNvPr id="5" name="TextBox 6"/>
          <p:cNvSpPr txBox="1"/>
          <p:nvPr/>
        </p:nvSpPr>
        <p:spPr>
          <a:xfrm>
            <a:off x="3131840" y="181688"/>
            <a:ext cx="5867400" cy="936104"/>
          </a:xfrm>
          <a:prstGeom prst="rect">
            <a:avLst/>
          </a:prstGeom>
          <a:noFill/>
        </p:spPr>
        <p:txBody>
          <a:bodyPr wrap="square" rtlCol="0">
            <a:normAutofit/>
          </a:bodyPr>
          <a:lstStyle/>
          <a:p>
            <a:pPr algn="ctr"/>
            <a:r>
              <a:rPr lang="pl-PL" sz="4000" b="1" dirty="0"/>
              <a:t>Kompetencje</a:t>
            </a:r>
          </a:p>
        </p:txBody>
      </p:sp>
    </p:spTree>
  </p:cSld>
  <p:clrMapOvr>
    <a:masterClrMapping/>
  </p:clrMapOvr>
  <p:transition spd="slow">
    <p:push dir="u"/>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2802330" y="1079692"/>
            <a:ext cx="6341670" cy="5778308"/>
          </a:xfrm>
          <a:prstGeom prst="rect">
            <a:avLst/>
          </a:prstGeom>
          <a:noFill/>
        </p:spPr>
        <p:txBody>
          <a:bodyPr wrap="square" rtlCol="0">
            <a:normAutofit fontScale="47500" lnSpcReduction="20000"/>
          </a:bodyPr>
          <a:lstStyle/>
          <a:p>
            <a:pPr algn="just"/>
            <a:r>
              <a:rPr lang="pl-PL" sz="3200" dirty="0"/>
              <a:t>Do zadań Krajowej Rady należy w szczególności:</a:t>
            </a:r>
          </a:p>
          <a:p>
            <a:pPr algn="just">
              <a:lnSpc>
                <a:spcPct val="134000"/>
              </a:lnSpc>
            </a:pPr>
            <a:endParaRPr lang="pl-PL" sz="3200" dirty="0"/>
          </a:p>
          <a:p>
            <a:pPr algn="just">
              <a:lnSpc>
                <a:spcPct val="134000"/>
              </a:lnSpc>
            </a:pPr>
            <a:r>
              <a:rPr lang="pl-PL" sz="3200" dirty="0"/>
              <a:t>7)  </a:t>
            </a:r>
            <a:r>
              <a:rPr lang="pl-PL" sz="3200" b="1" dirty="0"/>
              <a:t>opiniowanie</a:t>
            </a:r>
            <a:r>
              <a:rPr lang="pl-PL" sz="3200" dirty="0"/>
              <a:t> </a:t>
            </a:r>
            <a:r>
              <a:rPr lang="pl-PL" sz="3200" b="1" dirty="0"/>
              <a:t>projektów</a:t>
            </a:r>
            <a:r>
              <a:rPr lang="pl-PL" sz="3200" dirty="0"/>
              <a:t> aktów prawnych oraz umów międzynarodowych dotyczących radiofonii i telewizji lub audiowizualnych usług medialnych na żądanie;</a:t>
            </a:r>
          </a:p>
          <a:p>
            <a:pPr algn="just">
              <a:lnSpc>
                <a:spcPct val="134000"/>
              </a:lnSpc>
            </a:pPr>
            <a:r>
              <a:rPr lang="pl-PL" sz="3200" dirty="0"/>
              <a:t>8)  </a:t>
            </a:r>
            <a:r>
              <a:rPr lang="pl-PL" sz="3200" b="1" dirty="0"/>
              <a:t>inicjowanie postępu</a:t>
            </a:r>
            <a:r>
              <a:rPr lang="pl-PL" sz="3200" dirty="0"/>
              <a:t> naukowo-technicznego i kształcenia kadr w dziedzinie radiofonii i telewizji;</a:t>
            </a:r>
          </a:p>
          <a:p>
            <a:pPr algn="just">
              <a:lnSpc>
                <a:spcPct val="134000"/>
              </a:lnSpc>
            </a:pPr>
            <a:r>
              <a:rPr lang="pl-PL" sz="3200" dirty="0"/>
              <a:t>9)  organizowanie i inicjowanie </a:t>
            </a:r>
            <a:r>
              <a:rPr lang="pl-PL" sz="3200" b="1" dirty="0"/>
              <a:t>współpracy z zagranicą </a:t>
            </a:r>
            <a:r>
              <a:rPr lang="pl-PL" sz="3200" dirty="0"/>
              <a:t>w dziedzinie radiofonii i telewizji, w tym współpracy z organami regulacyjnymi państw członkowskich Unii Europejskiej, właściwymi w sprawach usług medialnych;</a:t>
            </a:r>
          </a:p>
          <a:p>
            <a:pPr algn="just">
              <a:lnSpc>
                <a:spcPct val="134000"/>
              </a:lnSpc>
            </a:pPr>
            <a:r>
              <a:rPr lang="pl-PL" sz="3200" dirty="0"/>
              <a:t>10)  </a:t>
            </a:r>
            <a:r>
              <a:rPr lang="pl-PL" sz="3200" b="1" dirty="0"/>
              <a:t>współpraca z właściwymi organizacjami i instytucjami </a:t>
            </a:r>
            <a:r>
              <a:rPr lang="pl-PL" sz="3200" dirty="0"/>
              <a:t>w zakresie ochrony praw autorskich, praw wykonawców, praw producentów oraz dostawców usług medialnych;</a:t>
            </a:r>
          </a:p>
          <a:p>
            <a:pPr algn="just">
              <a:lnSpc>
                <a:spcPct val="134000"/>
              </a:lnSpc>
            </a:pPr>
            <a:r>
              <a:rPr lang="pl-PL" sz="3200" dirty="0"/>
              <a:t>12)  inicjowanie i wspieranie samoregulacji i </a:t>
            </a:r>
            <a:r>
              <a:rPr lang="pl-PL" sz="3200" dirty="0" err="1"/>
              <a:t>współregulacji</a:t>
            </a:r>
            <a:r>
              <a:rPr lang="pl-PL" sz="3200" dirty="0"/>
              <a:t> w zakresie dostarczania usług medialnych;</a:t>
            </a:r>
          </a:p>
          <a:p>
            <a:pPr algn="just">
              <a:lnSpc>
                <a:spcPct val="134000"/>
              </a:lnSpc>
            </a:pPr>
            <a:r>
              <a:rPr lang="pl-PL" sz="3200" dirty="0"/>
              <a:t>13)  upowszechnianie umiejętności świadomego korzystania z mediów (</a:t>
            </a:r>
            <a:r>
              <a:rPr lang="pl-PL" sz="3200" b="1" dirty="0"/>
              <a:t>edukacji medialnej</a:t>
            </a:r>
            <a:r>
              <a:rPr lang="pl-PL" sz="3200" dirty="0"/>
              <a:t>) oraz współpraca z innymi organami państwowymi, organizacjami pozarządowymi i innymi instytucjami w zakresie edukacji medialnej.</a:t>
            </a:r>
          </a:p>
        </p:txBody>
      </p:sp>
      <p:pic>
        <p:nvPicPr>
          <p:cNvPr id="6" name="Picture 5"/>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963332" y="-6858000"/>
            <a:ext cx="7765662" cy="16476125"/>
          </a:xfrm>
          <a:prstGeom prst="rect">
            <a:avLst/>
          </a:prstGeom>
        </p:spPr>
      </p:pic>
      <p:pic>
        <p:nvPicPr>
          <p:cNvPr id="13" name="Picture 12"/>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rot="20753331" flipH="1">
            <a:off x="-316180" y="3775286"/>
            <a:ext cx="2895600" cy="3390489"/>
          </a:xfrm>
          <a:prstGeom prst="rect">
            <a:avLst/>
          </a:prstGeom>
        </p:spPr>
      </p:pic>
      <p:sp>
        <p:nvSpPr>
          <p:cNvPr id="5" name="TextBox 6"/>
          <p:cNvSpPr txBox="1"/>
          <p:nvPr/>
        </p:nvSpPr>
        <p:spPr>
          <a:xfrm>
            <a:off x="3131840" y="181688"/>
            <a:ext cx="5867400" cy="936104"/>
          </a:xfrm>
          <a:prstGeom prst="rect">
            <a:avLst/>
          </a:prstGeom>
          <a:noFill/>
        </p:spPr>
        <p:txBody>
          <a:bodyPr wrap="square" rtlCol="0">
            <a:normAutofit/>
          </a:bodyPr>
          <a:lstStyle/>
          <a:p>
            <a:pPr algn="ctr"/>
            <a:r>
              <a:rPr lang="pl-PL" sz="4000" b="1" dirty="0"/>
              <a:t>Kompetencje</a:t>
            </a:r>
          </a:p>
        </p:txBody>
      </p:sp>
    </p:spTree>
    <p:extLst>
      <p:ext uri="{BB962C8B-B14F-4D97-AF65-F5344CB8AC3E}">
        <p14:creationId xmlns:p14="http://schemas.microsoft.com/office/powerpoint/2010/main" val="89649915"/>
      </p:ext>
    </p:extLst>
  </p:cSld>
  <p:clrMapOvr>
    <a:masterClrMapping/>
  </p:clrMapOvr>
  <p:transition spd="slow">
    <p:push dir="u"/>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2802330" y="1079692"/>
            <a:ext cx="6341670" cy="5778308"/>
          </a:xfrm>
          <a:prstGeom prst="rect">
            <a:avLst/>
          </a:prstGeom>
          <a:noFill/>
        </p:spPr>
        <p:txBody>
          <a:bodyPr wrap="square" rtlCol="0">
            <a:normAutofit/>
          </a:bodyPr>
          <a:lstStyle/>
          <a:p>
            <a:r>
              <a:rPr lang="pl-PL" sz="2200" dirty="0"/>
              <a:t>1. Witold Kołodziejski (powołany przez Sejm RP 22 lipca 2016 roku)  - Przewodniczący </a:t>
            </a:r>
            <a:r>
              <a:rPr lang="pl-PL" sz="2200" dirty="0" err="1"/>
              <a:t>KRRiT</a:t>
            </a:r>
            <a:br>
              <a:rPr lang="pl-PL" sz="2200" dirty="0"/>
            </a:br>
            <a:br>
              <a:rPr lang="pl-PL" sz="2200" dirty="0"/>
            </a:br>
            <a:r>
              <a:rPr lang="pl-PL" sz="2200" dirty="0"/>
              <a:t>2. Teresa </a:t>
            </a:r>
            <a:r>
              <a:rPr lang="pl-PL" sz="2200" dirty="0" err="1"/>
              <a:t>Bochwic</a:t>
            </a:r>
            <a:r>
              <a:rPr lang="pl-PL" sz="2200" dirty="0"/>
              <a:t> (powołana przez Senat RP 22 lipca 2016 roku) - Zastępca Przewodniczącego </a:t>
            </a:r>
            <a:r>
              <a:rPr lang="pl-PL" sz="2200" dirty="0" err="1"/>
              <a:t>KRRiT</a:t>
            </a:r>
            <a:r>
              <a:rPr lang="pl-PL" sz="2200" dirty="0"/>
              <a:t> </a:t>
            </a:r>
            <a:br>
              <a:rPr lang="pl-PL" sz="2200" dirty="0"/>
            </a:br>
            <a:br>
              <a:rPr lang="pl-PL" sz="2200" dirty="0"/>
            </a:br>
            <a:r>
              <a:rPr lang="pl-PL" sz="2200" dirty="0"/>
              <a:t>3. Janusz Kawecki (powołany przez Prezydenta RP 12 września 2016 roku) - Członek </a:t>
            </a:r>
            <a:r>
              <a:rPr lang="pl-PL" sz="2200" dirty="0" err="1"/>
              <a:t>KRRiT</a:t>
            </a:r>
            <a:br>
              <a:rPr lang="pl-PL" sz="2200" dirty="0"/>
            </a:br>
            <a:br>
              <a:rPr lang="pl-PL" sz="2200" dirty="0"/>
            </a:br>
            <a:r>
              <a:rPr lang="pl-PL" sz="2200" dirty="0"/>
              <a:t>4. Andrzej </a:t>
            </a:r>
            <a:r>
              <a:rPr lang="pl-PL" sz="2200" dirty="0" err="1"/>
              <a:t>Sabatowski</a:t>
            </a:r>
            <a:r>
              <a:rPr lang="pl-PL" sz="2200" dirty="0"/>
              <a:t> (powołany przez Prezydenta RP 12 września 2016 roku) - Członek </a:t>
            </a:r>
            <a:r>
              <a:rPr lang="pl-PL" sz="2200" dirty="0" err="1"/>
              <a:t>KRRiT</a:t>
            </a:r>
            <a:br>
              <a:rPr lang="pl-PL" sz="2200" dirty="0"/>
            </a:br>
            <a:br>
              <a:rPr lang="pl-PL" sz="2200" dirty="0"/>
            </a:br>
            <a:r>
              <a:rPr lang="pl-PL" sz="2200" dirty="0"/>
              <a:t>5. Elżbieta Więcławska-Sauk (powołana przez Sejm RP 22 lipca 2016 roku) - Członek </a:t>
            </a:r>
            <a:r>
              <a:rPr lang="pl-PL" sz="2200" dirty="0" err="1"/>
              <a:t>KRRiT</a:t>
            </a:r>
            <a:endParaRPr lang="pl-PL" sz="2200" dirty="0"/>
          </a:p>
          <a:p>
            <a:endParaRPr lang="pl-PL" sz="3200" dirty="0"/>
          </a:p>
        </p:txBody>
      </p:sp>
      <p:pic>
        <p:nvPicPr>
          <p:cNvPr id="6" name="Picture 5"/>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963332" y="-6858000"/>
            <a:ext cx="7765662" cy="16476125"/>
          </a:xfrm>
          <a:prstGeom prst="rect">
            <a:avLst/>
          </a:prstGeom>
        </p:spPr>
      </p:pic>
      <p:pic>
        <p:nvPicPr>
          <p:cNvPr id="13" name="Picture 12"/>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rot="20753331" flipH="1">
            <a:off x="-316180" y="3775286"/>
            <a:ext cx="2895600" cy="3390489"/>
          </a:xfrm>
          <a:prstGeom prst="rect">
            <a:avLst/>
          </a:prstGeom>
        </p:spPr>
      </p:pic>
      <p:sp>
        <p:nvSpPr>
          <p:cNvPr id="5" name="TextBox 6"/>
          <p:cNvSpPr txBox="1"/>
          <p:nvPr/>
        </p:nvSpPr>
        <p:spPr>
          <a:xfrm>
            <a:off x="3131840" y="181688"/>
            <a:ext cx="5867400" cy="936104"/>
          </a:xfrm>
          <a:prstGeom prst="rect">
            <a:avLst/>
          </a:prstGeom>
          <a:noFill/>
        </p:spPr>
        <p:txBody>
          <a:bodyPr wrap="square" rtlCol="0">
            <a:normAutofit/>
          </a:bodyPr>
          <a:lstStyle/>
          <a:p>
            <a:pPr algn="ctr"/>
            <a:r>
              <a:rPr lang="pl-PL" sz="4000" b="1" dirty="0"/>
              <a:t>Skład </a:t>
            </a:r>
            <a:r>
              <a:rPr lang="pl-PL" sz="4000" b="1" dirty="0" err="1"/>
              <a:t>KRRiT</a:t>
            </a:r>
            <a:endParaRPr lang="pl-PL" sz="4000" b="1" dirty="0"/>
          </a:p>
        </p:txBody>
      </p:sp>
    </p:spTree>
    <p:extLst>
      <p:ext uri="{BB962C8B-B14F-4D97-AF65-F5344CB8AC3E}">
        <p14:creationId xmlns:p14="http://schemas.microsoft.com/office/powerpoint/2010/main" val="2596239051"/>
      </p:ext>
    </p:extLst>
  </p:cSld>
  <p:clrMapOvr>
    <a:masterClrMapping/>
  </p:clrMapOvr>
  <p:transition spd="slow">
    <p:push dir="u"/>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2123728" y="3140968"/>
            <a:ext cx="3168352" cy="1080120"/>
          </a:xfrm>
          <a:prstGeom prst="rect">
            <a:avLst/>
          </a:prstGeom>
          <a:noFill/>
        </p:spPr>
        <p:txBody>
          <a:bodyPr wrap="square" rtlCol="0">
            <a:normAutofit/>
          </a:bodyPr>
          <a:lstStyle/>
          <a:p>
            <a:pPr marL="514350" indent="-514350" algn="ctr"/>
            <a:r>
              <a:rPr lang="pl-PL" sz="3200" dirty="0"/>
              <a:t>Rozporządzenia</a:t>
            </a:r>
          </a:p>
          <a:p>
            <a:pPr marL="514350" indent="-514350" algn="just"/>
            <a:r>
              <a:rPr lang="pl-PL" sz="3200" dirty="0"/>
              <a:t> </a:t>
            </a:r>
          </a:p>
        </p:txBody>
      </p:sp>
      <p:pic>
        <p:nvPicPr>
          <p:cNvPr id="6" name="Picture 5"/>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963332" y="-6858000"/>
            <a:ext cx="7765662" cy="16476125"/>
          </a:xfrm>
          <a:prstGeom prst="rect">
            <a:avLst/>
          </a:prstGeom>
        </p:spPr>
      </p:pic>
      <p:pic>
        <p:nvPicPr>
          <p:cNvPr id="13" name="Picture 12"/>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rot="20753331" flipH="1">
            <a:off x="-316180" y="3775286"/>
            <a:ext cx="2895600" cy="3390489"/>
          </a:xfrm>
          <a:prstGeom prst="rect">
            <a:avLst/>
          </a:prstGeom>
        </p:spPr>
      </p:pic>
      <p:sp>
        <p:nvSpPr>
          <p:cNvPr id="5" name="TextBox 6"/>
          <p:cNvSpPr txBox="1"/>
          <p:nvPr/>
        </p:nvSpPr>
        <p:spPr>
          <a:xfrm>
            <a:off x="2195736" y="1772816"/>
            <a:ext cx="5867400" cy="936104"/>
          </a:xfrm>
          <a:prstGeom prst="rect">
            <a:avLst/>
          </a:prstGeom>
          <a:noFill/>
        </p:spPr>
        <p:txBody>
          <a:bodyPr wrap="square" rtlCol="0">
            <a:normAutofit/>
          </a:bodyPr>
          <a:lstStyle/>
          <a:p>
            <a:pPr algn="ctr"/>
            <a:r>
              <a:rPr lang="pl-PL" sz="4000" b="1" dirty="0"/>
              <a:t>FORMY DZIAŁANIA KRRIT</a:t>
            </a:r>
          </a:p>
        </p:txBody>
      </p:sp>
      <p:sp>
        <p:nvSpPr>
          <p:cNvPr id="8" name="Prostokąt 7"/>
          <p:cNvSpPr/>
          <p:nvPr/>
        </p:nvSpPr>
        <p:spPr>
          <a:xfrm>
            <a:off x="5652120" y="3140968"/>
            <a:ext cx="2304256" cy="1815882"/>
          </a:xfrm>
          <a:prstGeom prst="rect">
            <a:avLst/>
          </a:prstGeom>
        </p:spPr>
        <p:txBody>
          <a:bodyPr wrap="square">
            <a:spAutoFit/>
          </a:bodyPr>
          <a:lstStyle/>
          <a:p>
            <a:pPr algn="ctr"/>
            <a:r>
              <a:rPr lang="pl-PL" sz="3200" dirty="0"/>
              <a:t>Uchwały</a:t>
            </a:r>
          </a:p>
          <a:p>
            <a:pPr algn="ctr"/>
            <a:endParaRPr lang="pl-PL" sz="2000" dirty="0"/>
          </a:p>
          <a:p>
            <a:pPr algn="ctr"/>
            <a:r>
              <a:rPr lang="pl-PL" sz="2000" dirty="0"/>
              <a:t>większość 2/3 ustawowej liczby członków</a:t>
            </a:r>
          </a:p>
        </p:txBody>
      </p:sp>
      <p:cxnSp>
        <p:nvCxnSpPr>
          <p:cNvPr id="11" name="Łącznik łamany 10"/>
          <p:cNvCxnSpPr>
            <a:stCxn id="5" idx="2"/>
            <a:endCxn id="7" idx="0"/>
          </p:cNvCxnSpPr>
          <p:nvPr/>
        </p:nvCxnSpPr>
        <p:spPr>
          <a:xfrm rot="5400000">
            <a:off x="4202646" y="2214178"/>
            <a:ext cx="432048" cy="1421532"/>
          </a:xfrm>
          <a:prstGeom prst="bentConnector3">
            <a:avLst>
              <a:gd name="adj1" fmla="val 50000"/>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4" name="Łącznik łamany 13"/>
          <p:cNvCxnSpPr>
            <a:stCxn id="5" idx="2"/>
            <a:endCxn id="8" idx="0"/>
          </p:cNvCxnSpPr>
          <p:nvPr/>
        </p:nvCxnSpPr>
        <p:spPr>
          <a:xfrm rot="16200000" flipH="1">
            <a:off x="5750818" y="2087538"/>
            <a:ext cx="432048" cy="1674812"/>
          </a:xfrm>
          <a:prstGeom prst="bentConnector3">
            <a:avLst>
              <a:gd name="adj1" fmla="val 50000"/>
            </a:avLst>
          </a:prstGeom>
          <a:ln>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07766380"/>
      </p:ext>
    </p:extLst>
  </p:cSld>
  <p:clrMapOvr>
    <a:masterClrMapping/>
  </p:clrMapOvr>
  <p:transition spd="slow">
    <p:push dir="u"/>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2483768" y="1079692"/>
            <a:ext cx="6336704" cy="5778308"/>
          </a:xfrm>
          <a:prstGeom prst="rect">
            <a:avLst/>
          </a:prstGeom>
          <a:noFill/>
        </p:spPr>
        <p:txBody>
          <a:bodyPr wrap="square" rtlCol="0">
            <a:normAutofit/>
          </a:bodyPr>
          <a:lstStyle/>
          <a:p>
            <a:pPr marL="514350" indent="-514350" algn="just">
              <a:buAutoNum type="arabicPeriod"/>
            </a:pPr>
            <a:r>
              <a:rPr lang="pl-PL" sz="2400" dirty="0"/>
              <a:t>Kierowanie pracami KRRIT;</a:t>
            </a:r>
          </a:p>
          <a:p>
            <a:pPr marL="514350" indent="-514350" algn="just">
              <a:buAutoNum type="arabicPeriod"/>
            </a:pPr>
            <a:endParaRPr lang="pl-PL" sz="2400" dirty="0"/>
          </a:p>
          <a:p>
            <a:pPr marL="514350" indent="-514350" algn="just">
              <a:buAutoNum type="arabicPeriod"/>
            </a:pPr>
            <a:r>
              <a:rPr lang="pl-PL" sz="2400" dirty="0"/>
              <a:t>Reprezentowanie KRRIT;</a:t>
            </a:r>
          </a:p>
          <a:p>
            <a:pPr marL="514350" indent="-514350" algn="just">
              <a:buAutoNum type="arabicPeriod"/>
            </a:pPr>
            <a:endParaRPr lang="pl-PL" sz="2400" dirty="0"/>
          </a:p>
          <a:p>
            <a:pPr marL="514350" indent="-514350" algn="just">
              <a:buAutoNum type="arabicPeriod"/>
            </a:pPr>
            <a:r>
              <a:rPr lang="pl-PL" sz="2400" dirty="0"/>
              <a:t>Kompetencje własne nadane Przewodniczącemu KRRIT na mocy odrębnych ustaw;</a:t>
            </a:r>
          </a:p>
          <a:p>
            <a:pPr marL="514350" indent="-514350" algn="just">
              <a:buAutoNum type="arabicPeriod"/>
            </a:pPr>
            <a:endParaRPr lang="pl-PL" sz="2400" dirty="0"/>
          </a:p>
          <a:p>
            <a:pPr marL="514350" indent="-514350" algn="just">
              <a:buFontTx/>
              <a:buAutoNum type="arabicPeriod"/>
            </a:pPr>
            <a:r>
              <a:rPr lang="pl-PL" sz="2400" dirty="0"/>
              <a:t>Kompetencje kontrolne wobec dostawców usług medialnych w zakresie zgodności z przepisami ustawy, warunkami koncesji lub wiążącymi go aktami samoregulacji oraz kompetencja do wezwania do zaniechania naruszeń w przypadku braku takiej zgodności.</a:t>
            </a:r>
          </a:p>
        </p:txBody>
      </p:sp>
      <p:pic>
        <p:nvPicPr>
          <p:cNvPr id="6" name="Picture 5"/>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963332" y="-6858000"/>
            <a:ext cx="7765662" cy="16476125"/>
          </a:xfrm>
          <a:prstGeom prst="rect">
            <a:avLst/>
          </a:prstGeom>
        </p:spPr>
      </p:pic>
      <p:pic>
        <p:nvPicPr>
          <p:cNvPr id="13" name="Picture 12"/>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rot="20753331" flipH="1">
            <a:off x="-316180" y="3775286"/>
            <a:ext cx="2895600" cy="3390489"/>
          </a:xfrm>
          <a:prstGeom prst="rect">
            <a:avLst/>
          </a:prstGeom>
        </p:spPr>
      </p:pic>
      <p:sp>
        <p:nvSpPr>
          <p:cNvPr id="5" name="TextBox 6"/>
          <p:cNvSpPr txBox="1"/>
          <p:nvPr/>
        </p:nvSpPr>
        <p:spPr>
          <a:xfrm>
            <a:off x="3131840" y="181688"/>
            <a:ext cx="5867400" cy="936104"/>
          </a:xfrm>
          <a:prstGeom prst="rect">
            <a:avLst/>
          </a:prstGeom>
          <a:noFill/>
        </p:spPr>
        <p:txBody>
          <a:bodyPr wrap="square" rtlCol="0">
            <a:normAutofit fontScale="85000" lnSpcReduction="20000"/>
          </a:bodyPr>
          <a:lstStyle/>
          <a:p>
            <a:pPr algn="ctr"/>
            <a:r>
              <a:rPr lang="pl-PL" sz="4000" b="1" dirty="0"/>
              <a:t>KOMPETENCJE PRZEWODNICZĄCEGO KRRIT</a:t>
            </a:r>
          </a:p>
        </p:txBody>
      </p:sp>
    </p:spTree>
    <p:extLst>
      <p:ext uri="{BB962C8B-B14F-4D97-AF65-F5344CB8AC3E}">
        <p14:creationId xmlns:p14="http://schemas.microsoft.com/office/powerpoint/2010/main" val="2907766380"/>
      </p:ext>
    </p:extLst>
  </p:cSld>
  <p:clrMapOvr>
    <a:masterClrMapping/>
  </p:clrMapOvr>
  <p:transition spd="slow">
    <p:push dir="u"/>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963332" y="-6858000"/>
            <a:ext cx="7765662" cy="16476125"/>
          </a:xfrm>
          <a:prstGeom prst="rect">
            <a:avLst/>
          </a:prstGeom>
        </p:spPr>
      </p:pic>
      <p:pic>
        <p:nvPicPr>
          <p:cNvPr id="13" name="Picture 12"/>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rot="20753331" flipH="1">
            <a:off x="-316180" y="3775286"/>
            <a:ext cx="2895600" cy="3390489"/>
          </a:xfrm>
          <a:prstGeom prst="rect">
            <a:avLst/>
          </a:prstGeom>
        </p:spPr>
      </p:pic>
      <p:sp>
        <p:nvSpPr>
          <p:cNvPr id="5" name="TextBox 6"/>
          <p:cNvSpPr txBox="1"/>
          <p:nvPr/>
        </p:nvSpPr>
        <p:spPr>
          <a:xfrm>
            <a:off x="1547664" y="2492896"/>
            <a:ext cx="7272808" cy="1368152"/>
          </a:xfrm>
          <a:prstGeom prst="rect">
            <a:avLst/>
          </a:prstGeom>
          <a:noFill/>
        </p:spPr>
        <p:txBody>
          <a:bodyPr wrap="square" rtlCol="0">
            <a:normAutofit fontScale="92500"/>
          </a:bodyPr>
          <a:lstStyle/>
          <a:p>
            <a:pPr algn="ctr"/>
            <a:r>
              <a:rPr lang="pl-PL" sz="4000" b="1" dirty="0"/>
              <a:t>BIURO KRAJOWEJ RADY </a:t>
            </a:r>
          </a:p>
          <a:p>
            <a:pPr algn="ctr"/>
            <a:r>
              <a:rPr lang="pl-PL" sz="4000" b="1" dirty="0"/>
              <a:t>JAKO ORGAN POMOCNICZY KRRIT</a:t>
            </a:r>
          </a:p>
        </p:txBody>
      </p:sp>
    </p:spTree>
    <p:extLst>
      <p:ext uri="{BB962C8B-B14F-4D97-AF65-F5344CB8AC3E}">
        <p14:creationId xmlns:p14="http://schemas.microsoft.com/office/powerpoint/2010/main" val="2907766380"/>
      </p:ext>
    </p:extLst>
  </p:cSld>
  <p:clrMapOvr>
    <a:masterClrMapping/>
  </p:clrMapOvr>
  <p:transition spd="slow">
    <p:push dir="u"/>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1727176" y="1079692"/>
            <a:ext cx="7416824" cy="5778308"/>
          </a:xfrm>
          <a:prstGeom prst="rect">
            <a:avLst/>
          </a:prstGeom>
          <a:noFill/>
        </p:spPr>
        <p:txBody>
          <a:bodyPr wrap="square" rtlCol="0">
            <a:normAutofit/>
          </a:bodyPr>
          <a:lstStyle/>
          <a:p>
            <a:pPr marL="971550" lvl="1" indent="-514350" algn="just"/>
            <a:endParaRPr lang="pl-PL" sz="2400" dirty="0"/>
          </a:p>
        </p:txBody>
      </p:sp>
      <p:pic>
        <p:nvPicPr>
          <p:cNvPr id="6" name="Picture 5"/>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963332" y="-6858000"/>
            <a:ext cx="7765662" cy="16476125"/>
          </a:xfrm>
          <a:prstGeom prst="rect">
            <a:avLst/>
          </a:prstGeom>
        </p:spPr>
      </p:pic>
      <p:pic>
        <p:nvPicPr>
          <p:cNvPr id="13" name="Picture 12"/>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rot="20753331" flipH="1">
            <a:off x="-316180" y="3775286"/>
            <a:ext cx="2895600" cy="3390489"/>
          </a:xfrm>
          <a:prstGeom prst="rect">
            <a:avLst/>
          </a:prstGeom>
        </p:spPr>
      </p:pic>
      <p:sp>
        <p:nvSpPr>
          <p:cNvPr id="5" name="TextBox 6"/>
          <p:cNvSpPr txBox="1"/>
          <p:nvPr/>
        </p:nvSpPr>
        <p:spPr>
          <a:xfrm>
            <a:off x="2699792" y="332656"/>
            <a:ext cx="5867400" cy="655024"/>
          </a:xfrm>
          <a:prstGeom prst="rect">
            <a:avLst/>
          </a:prstGeom>
          <a:noFill/>
        </p:spPr>
        <p:txBody>
          <a:bodyPr wrap="square" rtlCol="0">
            <a:normAutofit fontScale="85000" lnSpcReduction="10000"/>
          </a:bodyPr>
          <a:lstStyle/>
          <a:p>
            <a:pPr algn="ctr"/>
            <a:r>
              <a:rPr lang="pl-PL" sz="4000" b="1" dirty="0"/>
              <a:t>WYGAŚNIĘCIE KADENCJI KRRIT</a:t>
            </a:r>
          </a:p>
        </p:txBody>
      </p:sp>
      <p:sp>
        <p:nvSpPr>
          <p:cNvPr id="8" name="pole tekstowe 7"/>
          <p:cNvSpPr txBox="1"/>
          <p:nvPr/>
        </p:nvSpPr>
        <p:spPr>
          <a:xfrm>
            <a:off x="2195736" y="1124744"/>
            <a:ext cx="6192688" cy="830997"/>
          </a:xfrm>
          <a:prstGeom prst="rect">
            <a:avLst/>
          </a:prstGeom>
          <a:noFill/>
        </p:spPr>
        <p:txBody>
          <a:bodyPr wrap="square" rtlCol="0">
            <a:spAutoFit/>
          </a:bodyPr>
          <a:lstStyle/>
          <a:p>
            <a:pPr algn="ctr"/>
            <a:r>
              <a:rPr lang="pl-PL" sz="2400" dirty="0"/>
              <a:t>Obowiązek przedłożenia Sejmowi, Senatowi i Prezydentowi RP przez KRRIT</a:t>
            </a:r>
          </a:p>
        </p:txBody>
      </p:sp>
      <p:sp>
        <p:nvSpPr>
          <p:cNvPr id="9" name="pole tekstowe 8"/>
          <p:cNvSpPr txBox="1"/>
          <p:nvPr/>
        </p:nvSpPr>
        <p:spPr>
          <a:xfrm>
            <a:off x="5399584" y="2420888"/>
            <a:ext cx="3744416" cy="461665"/>
          </a:xfrm>
          <a:prstGeom prst="rect">
            <a:avLst/>
          </a:prstGeom>
          <a:noFill/>
        </p:spPr>
        <p:txBody>
          <a:bodyPr wrap="square" rtlCol="0">
            <a:spAutoFit/>
          </a:bodyPr>
          <a:lstStyle/>
          <a:p>
            <a:pPr algn="ctr"/>
            <a:r>
              <a:rPr lang="pl-PL" sz="2400" dirty="0"/>
              <a:t>Sprawozdania z działalności</a:t>
            </a:r>
          </a:p>
        </p:txBody>
      </p:sp>
      <p:sp>
        <p:nvSpPr>
          <p:cNvPr id="10" name="pole tekstowe 9"/>
          <p:cNvSpPr txBox="1"/>
          <p:nvPr/>
        </p:nvSpPr>
        <p:spPr>
          <a:xfrm>
            <a:off x="1475656" y="2420888"/>
            <a:ext cx="3744416" cy="1200329"/>
          </a:xfrm>
          <a:prstGeom prst="rect">
            <a:avLst/>
          </a:prstGeom>
          <a:noFill/>
        </p:spPr>
        <p:txBody>
          <a:bodyPr wrap="square" rtlCol="0">
            <a:spAutoFit/>
          </a:bodyPr>
          <a:lstStyle/>
          <a:p>
            <a:pPr algn="ctr"/>
            <a:r>
              <a:rPr lang="pl-PL" sz="2400" dirty="0"/>
              <a:t>Informacji o podstawowych problemach radiofonii i telewizji </a:t>
            </a:r>
          </a:p>
        </p:txBody>
      </p:sp>
      <p:cxnSp>
        <p:nvCxnSpPr>
          <p:cNvPr id="12" name="Łącznik łamany 11"/>
          <p:cNvCxnSpPr>
            <a:stCxn id="8" idx="2"/>
            <a:endCxn id="9" idx="0"/>
          </p:cNvCxnSpPr>
          <p:nvPr/>
        </p:nvCxnSpPr>
        <p:spPr>
          <a:xfrm rot="16200000" flipH="1">
            <a:off x="6049363" y="1198458"/>
            <a:ext cx="465147" cy="1979712"/>
          </a:xfrm>
          <a:prstGeom prst="bentConnector3">
            <a:avLst>
              <a:gd name="adj1" fmla="val 50000"/>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5" name="Łącznik łamany 14"/>
          <p:cNvCxnSpPr>
            <a:stCxn id="8" idx="2"/>
            <a:endCxn id="10" idx="0"/>
          </p:cNvCxnSpPr>
          <p:nvPr/>
        </p:nvCxnSpPr>
        <p:spPr>
          <a:xfrm rot="5400000">
            <a:off x="4087399" y="1216206"/>
            <a:ext cx="465147" cy="1944216"/>
          </a:xfrm>
          <a:prstGeom prst="bentConnector3">
            <a:avLst>
              <a:gd name="adj1" fmla="val 50000"/>
            </a:avLst>
          </a:prstGeom>
          <a:ln>
            <a:tailEnd type="arrow"/>
          </a:ln>
        </p:spPr>
        <p:style>
          <a:lnRef idx="1">
            <a:schemeClr val="accent1"/>
          </a:lnRef>
          <a:fillRef idx="0">
            <a:schemeClr val="accent1"/>
          </a:fillRef>
          <a:effectRef idx="0">
            <a:schemeClr val="accent1"/>
          </a:effectRef>
          <a:fontRef idx="minor">
            <a:schemeClr val="tx1"/>
          </a:fontRef>
        </p:style>
      </p:cxnSp>
      <p:sp>
        <p:nvSpPr>
          <p:cNvPr id="17" name="pole tekstowe 16"/>
          <p:cNvSpPr txBox="1"/>
          <p:nvPr/>
        </p:nvSpPr>
        <p:spPr>
          <a:xfrm>
            <a:off x="2339752" y="4149080"/>
            <a:ext cx="2736304" cy="646331"/>
          </a:xfrm>
          <a:prstGeom prst="rect">
            <a:avLst/>
          </a:prstGeom>
          <a:noFill/>
        </p:spPr>
        <p:txBody>
          <a:bodyPr wrap="square" rtlCol="0">
            <a:spAutoFit/>
          </a:bodyPr>
          <a:lstStyle/>
          <a:p>
            <a:pPr algn="ctr"/>
            <a:r>
              <a:rPr lang="pl-PL" dirty="0"/>
              <a:t>Przyjęcie sprawozdania przez obie Izby </a:t>
            </a:r>
          </a:p>
        </p:txBody>
      </p:sp>
      <p:sp>
        <p:nvSpPr>
          <p:cNvPr id="21" name="pole tekstowe 20"/>
          <p:cNvSpPr txBox="1"/>
          <p:nvPr/>
        </p:nvSpPr>
        <p:spPr>
          <a:xfrm>
            <a:off x="2915816" y="5085184"/>
            <a:ext cx="2736304" cy="923330"/>
          </a:xfrm>
          <a:prstGeom prst="rect">
            <a:avLst/>
          </a:prstGeom>
          <a:noFill/>
        </p:spPr>
        <p:txBody>
          <a:bodyPr wrap="square" rtlCol="0">
            <a:spAutoFit/>
          </a:bodyPr>
          <a:lstStyle/>
          <a:p>
            <a:pPr algn="ctr"/>
            <a:r>
              <a:rPr lang="pl-PL" dirty="0"/>
              <a:t>Przyjęcie sprawozdania przez jedną Izbę i odrzucenie przez drugą </a:t>
            </a:r>
          </a:p>
        </p:txBody>
      </p:sp>
      <p:sp>
        <p:nvSpPr>
          <p:cNvPr id="22" name="pole tekstowe 21"/>
          <p:cNvSpPr txBox="1"/>
          <p:nvPr/>
        </p:nvSpPr>
        <p:spPr>
          <a:xfrm>
            <a:off x="6047656" y="4005064"/>
            <a:ext cx="3096344" cy="646331"/>
          </a:xfrm>
          <a:prstGeom prst="rect">
            <a:avLst/>
          </a:prstGeom>
          <a:noFill/>
        </p:spPr>
        <p:txBody>
          <a:bodyPr wrap="square" rtlCol="0">
            <a:spAutoFit/>
          </a:bodyPr>
          <a:lstStyle/>
          <a:p>
            <a:pPr algn="ctr"/>
            <a:r>
              <a:rPr lang="pl-PL" b="1" dirty="0"/>
              <a:t>Odrzucenie sprawozdania przez obie Izby </a:t>
            </a:r>
          </a:p>
        </p:txBody>
      </p:sp>
      <p:cxnSp>
        <p:nvCxnSpPr>
          <p:cNvPr id="26" name="Łącznik prosty ze strzałką 25"/>
          <p:cNvCxnSpPr>
            <a:stCxn id="9" idx="2"/>
            <a:endCxn id="17" idx="0"/>
          </p:cNvCxnSpPr>
          <p:nvPr/>
        </p:nvCxnSpPr>
        <p:spPr>
          <a:xfrm flipH="1">
            <a:off x="3707904" y="2882553"/>
            <a:ext cx="3563888" cy="1266527"/>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8" name="Łącznik prosty ze strzałką 27"/>
          <p:cNvCxnSpPr>
            <a:stCxn id="9" idx="2"/>
            <a:endCxn id="21" idx="0"/>
          </p:cNvCxnSpPr>
          <p:nvPr/>
        </p:nvCxnSpPr>
        <p:spPr>
          <a:xfrm flipH="1">
            <a:off x="4283968" y="2882553"/>
            <a:ext cx="2987824" cy="2202631"/>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32" name="Łącznik prosty ze strzałką 31"/>
          <p:cNvCxnSpPr>
            <a:stCxn id="9" idx="2"/>
            <a:endCxn id="22" idx="0"/>
          </p:cNvCxnSpPr>
          <p:nvPr/>
        </p:nvCxnSpPr>
        <p:spPr>
          <a:xfrm>
            <a:off x="7271792" y="2882553"/>
            <a:ext cx="324036" cy="1122511"/>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34" name="pole tekstowe 33"/>
          <p:cNvSpPr txBox="1"/>
          <p:nvPr/>
        </p:nvSpPr>
        <p:spPr>
          <a:xfrm>
            <a:off x="6047656" y="4869160"/>
            <a:ext cx="3096344" cy="646331"/>
          </a:xfrm>
          <a:prstGeom prst="rect">
            <a:avLst/>
          </a:prstGeom>
          <a:noFill/>
        </p:spPr>
        <p:txBody>
          <a:bodyPr wrap="square" rtlCol="0">
            <a:spAutoFit/>
          </a:bodyPr>
          <a:lstStyle/>
          <a:p>
            <a:pPr algn="ctr"/>
            <a:r>
              <a:rPr lang="pl-PL" b="1" dirty="0"/>
              <a:t>Potwierdzenie przez Prezydenta RP</a:t>
            </a:r>
          </a:p>
        </p:txBody>
      </p:sp>
      <p:cxnSp>
        <p:nvCxnSpPr>
          <p:cNvPr id="36" name="Łącznik prosty ze strzałką 35"/>
          <p:cNvCxnSpPr>
            <a:stCxn id="22" idx="2"/>
            <a:endCxn id="34" idx="0"/>
          </p:cNvCxnSpPr>
          <p:nvPr/>
        </p:nvCxnSpPr>
        <p:spPr>
          <a:xfrm>
            <a:off x="7595828" y="4651395"/>
            <a:ext cx="0" cy="217765"/>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37" name="pole tekstowe 36"/>
          <p:cNvSpPr txBox="1"/>
          <p:nvPr/>
        </p:nvSpPr>
        <p:spPr>
          <a:xfrm>
            <a:off x="6047656" y="5805264"/>
            <a:ext cx="3096344" cy="369332"/>
          </a:xfrm>
          <a:prstGeom prst="rect">
            <a:avLst/>
          </a:prstGeom>
          <a:noFill/>
        </p:spPr>
        <p:txBody>
          <a:bodyPr wrap="square" rtlCol="0">
            <a:spAutoFit/>
          </a:bodyPr>
          <a:lstStyle/>
          <a:p>
            <a:pPr algn="ctr"/>
            <a:r>
              <a:rPr lang="pl-PL" b="1" dirty="0"/>
              <a:t>WYGAŚNIĘCIE KADENCJI KRRIT</a:t>
            </a:r>
          </a:p>
        </p:txBody>
      </p:sp>
      <p:cxnSp>
        <p:nvCxnSpPr>
          <p:cNvPr id="39" name="Łącznik prosty ze strzałką 38"/>
          <p:cNvCxnSpPr>
            <a:stCxn id="34" idx="2"/>
            <a:endCxn id="37" idx="0"/>
          </p:cNvCxnSpPr>
          <p:nvPr/>
        </p:nvCxnSpPr>
        <p:spPr>
          <a:xfrm>
            <a:off x="7595828" y="5515491"/>
            <a:ext cx="0" cy="289773"/>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07766380"/>
      </p:ext>
    </p:extLst>
  </p:cSld>
  <p:clrMapOvr>
    <a:masterClrMapping/>
  </p:clrMapOvr>
  <p:transition spd="slow">
    <p:push dir="u"/>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0" y="3933056"/>
            <a:ext cx="4343400" cy="1362075"/>
          </a:xfrm>
        </p:spPr>
        <p:txBody>
          <a:bodyPr>
            <a:normAutofit fontScale="90000"/>
          </a:bodyPr>
          <a:lstStyle/>
          <a:p>
            <a:r>
              <a:rPr lang="pl-PL" sz="5400" dirty="0">
                <a:solidFill>
                  <a:schemeClr val="tx1"/>
                </a:solidFill>
              </a:rPr>
              <a:t>Media Publiczne</a:t>
            </a:r>
          </a:p>
        </p:txBody>
      </p:sp>
      <p:pic>
        <p:nvPicPr>
          <p:cNvPr id="3" name="Obraz 2"/>
          <p:cNvPicPr>
            <a:picLocks noChangeAspect="1"/>
          </p:cNvPicPr>
          <p:nvPr/>
        </p:nvPicPr>
        <p:blipFill>
          <a:blip r:embed="rId3" cstate="print"/>
          <a:stretch>
            <a:fillRect/>
          </a:stretch>
        </p:blipFill>
        <p:spPr>
          <a:xfrm>
            <a:off x="5076056" y="1487457"/>
            <a:ext cx="2876550" cy="1590675"/>
          </a:xfrm>
          <a:prstGeom prst="rect">
            <a:avLst/>
          </a:prstGeom>
        </p:spPr>
      </p:pic>
      <p:pic>
        <p:nvPicPr>
          <p:cNvPr id="4" name="Obraz 3"/>
          <p:cNvPicPr>
            <a:picLocks noChangeAspect="1"/>
          </p:cNvPicPr>
          <p:nvPr/>
        </p:nvPicPr>
        <p:blipFill>
          <a:blip r:embed="rId4" cstate="print"/>
          <a:stretch>
            <a:fillRect/>
          </a:stretch>
        </p:blipFill>
        <p:spPr>
          <a:xfrm>
            <a:off x="971600" y="3729037"/>
            <a:ext cx="3088134" cy="2041600"/>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467544" y="895836"/>
            <a:ext cx="6781800" cy="845240"/>
          </a:xfrm>
          <a:prstGeom prst="rect">
            <a:avLst/>
          </a:prstGeom>
          <a:noFill/>
        </p:spPr>
        <p:txBody>
          <a:bodyPr wrap="square" rtlCol="0">
            <a:normAutofit/>
          </a:bodyPr>
          <a:lstStyle/>
          <a:p>
            <a:r>
              <a:rPr lang="pl-PL" sz="4900" b="1" dirty="0"/>
              <a:t>Misja publiczna</a:t>
            </a:r>
          </a:p>
        </p:txBody>
      </p:sp>
      <p:pic>
        <p:nvPicPr>
          <p:cNvPr id="12" name="Picture 11"/>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191000" y="0"/>
            <a:ext cx="7765662" cy="16476125"/>
          </a:xfrm>
          <a:prstGeom prst="rect">
            <a:avLst/>
          </a:prstGeom>
        </p:spPr>
      </p:pic>
      <p:sp>
        <p:nvSpPr>
          <p:cNvPr id="5" name="TextBox 6"/>
          <p:cNvSpPr txBox="1"/>
          <p:nvPr/>
        </p:nvSpPr>
        <p:spPr>
          <a:xfrm>
            <a:off x="467544" y="2204864"/>
            <a:ext cx="7416824" cy="4308520"/>
          </a:xfrm>
          <a:prstGeom prst="rect">
            <a:avLst/>
          </a:prstGeom>
          <a:noFill/>
        </p:spPr>
        <p:txBody>
          <a:bodyPr wrap="square" rtlCol="0">
            <a:normAutofit fontScale="92500" lnSpcReduction="10000"/>
          </a:bodyPr>
          <a:lstStyle/>
          <a:p>
            <a:pPr algn="just"/>
            <a:r>
              <a:rPr lang="pl-PL" sz="3200" dirty="0"/>
              <a:t>„1. </a:t>
            </a:r>
            <a:r>
              <a:rPr lang="pl-PL" sz="3200" i="1" dirty="0"/>
              <a:t>Publiczna radiofonia i telewizja realizuje misję publiczną, oferując, na zasadach określonych w ustawie, </a:t>
            </a:r>
            <a:r>
              <a:rPr lang="pl-PL" sz="3200" i="1" u="sng" dirty="0"/>
              <a:t>całemu społeczeństwu i poszczególnym jego częściom</a:t>
            </a:r>
            <a:r>
              <a:rPr lang="pl-PL" sz="3200" i="1" dirty="0"/>
              <a:t>, </a:t>
            </a:r>
            <a:r>
              <a:rPr lang="pl-PL" sz="3200" i="1" u="sng" dirty="0"/>
              <a:t>zróżnicowane</a:t>
            </a:r>
            <a:r>
              <a:rPr lang="pl-PL" sz="3200" i="1" dirty="0"/>
              <a:t> programy i inne usługi w zakresie informacji, publicystyki, kultury, rozrywki, edukacji i sportu, cechujące się </a:t>
            </a:r>
            <a:r>
              <a:rPr lang="pl-PL" sz="3200" i="1" u="sng" dirty="0"/>
              <a:t>pluralizmem</a:t>
            </a:r>
            <a:r>
              <a:rPr lang="pl-PL" sz="3200" i="1" dirty="0"/>
              <a:t>, </a:t>
            </a:r>
            <a:r>
              <a:rPr lang="pl-PL" sz="3200" i="1" u="sng" dirty="0"/>
              <a:t>bezstronnością</a:t>
            </a:r>
            <a:r>
              <a:rPr lang="pl-PL" sz="3200" i="1" dirty="0"/>
              <a:t>, </a:t>
            </a:r>
            <a:r>
              <a:rPr lang="pl-PL" sz="3200" i="1" u="sng" dirty="0"/>
              <a:t>wyważeniem</a:t>
            </a:r>
            <a:r>
              <a:rPr lang="pl-PL" sz="3200" i="1" dirty="0"/>
              <a:t> i </a:t>
            </a:r>
            <a:r>
              <a:rPr lang="pl-PL" sz="3200" i="1" u="sng" dirty="0"/>
              <a:t>niezależnością</a:t>
            </a:r>
            <a:r>
              <a:rPr lang="pl-PL" sz="3200" i="1" dirty="0"/>
              <a:t> oraz </a:t>
            </a:r>
            <a:r>
              <a:rPr lang="pl-PL" sz="3200" i="1" u="sng" dirty="0"/>
              <a:t>innowacyjnością</a:t>
            </a:r>
            <a:r>
              <a:rPr lang="pl-PL" sz="3200" i="1" dirty="0"/>
              <a:t>, </a:t>
            </a:r>
            <a:r>
              <a:rPr lang="pl-PL" sz="3200" i="1" u="sng" dirty="0"/>
              <a:t>wysoką jakością </a:t>
            </a:r>
            <a:r>
              <a:rPr lang="pl-PL" sz="3200" i="1" dirty="0"/>
              <a:t>i </a:t>
            </a:r>
            <a:r>
              <a:rPr lang="pl-PL" sz="3200" i="1" u="sng" dirty="0"/>
              <a:t>integralnością przekazu</a:t>
            </a:r>
            <a:r>
              <a:rPr lang="pl-PL" sz="3200" i="1" dirty="0"/>
              <a:t>.</a:t>
            </a:r>
            <a:r>
              <a:rPr lang="pl-PL" sz="3200" dirty="0"/>
              <a:t>”</a:t>
            </a:r>
            <a:r>
              <a:rPr lang="pl-PL" sz="3200" i="1" dirty="0"/>
              <a:t> </a:t>
            </a:r>
            <a:r>
              <a:rPr lang="pl-PL" sz="2800" dirty="0"/>
              <a:t>(art. 21 ust. 1 RTVU)</a:t>
            </a:r>
          </a:p>
        </p:txBody>
      </p:sp>
    </p:spTree>
    <p:extLst>
      <p:ext uri="{BB962C8B-B14F-4D97-AF65-F5344CB8AC3E}">
        <p14:creationId xmlns:p14="http://schemas.microsoft.com/office/powerpoint/2010/main" val="3387675110"/>
      </p:ext>
    </p:extLst>
  </p:cSld>
  <p:clrMapOvr>
    <a:masterClrMapping/>
  </p:clrMapOvr>
  <p:transition spd="slow">
    <p:fade/>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953000" y="0"/>
            <a:ext cx="7765662" cy="16476125"/>
          </a:xfrm>
          <a:prstGeom prst="rect">
            <a:avLst/>
          </a:prstGeom>
        </p:spPr>
      </p:pic>
      <p:sp>
        <p:nvSpPr>
          <p:cNvPr id="4" name="TextBox 6"/>
          <p:cNvSpPr txBox="1"/>
          <p:nvPr/>
        </p:nvSpPr>
        <p:spPr>
          <a:xfrm>
            <a:off x="3203848" y="404664"/>
            <a:ext cx="5544616" cy="783704"/>
          </a:xfrm>
          <a:prstGeom prst="rect">
            <a:avLst/>
          </a:prstGeom>
          <a:noFill/>
        </p:spPr>
        <p:txBody>
          <a:bodyPr wrap="square" rtlCol="0">
            <a:normAutofit/>
          </a:bodyPr>
          <a:lstStyle/>
          <a:p>
            <a:r>
              <a:rPr lang="pl-PL" sz="4000" b="1" dirty="0"/>
              <a:t>Definicja misji publicznej</a:t>
            </a:r>
          </a:p>
        </p:txBody>
      </p:sp>
      <p:sp>
        <p:nvSpPr>
          <p:cNvPr id="5" name="TextBox 6"/>
          <p:cNvSpPr txBox="1"/>
          <p:nvPr/>
        </p:nvSpPr>
        <p:spPr>
          <a:xfrm>
            <a:off x="2987824" y="1293110"/>
            <a:ext cx="5544616" cy="623722"/>
          </a:xfrm>
          <a:prstGeom prst="rect">
            <a:avLst/>
          </a:prstGeom>
          <a:noFill/>
        </p:spPr>
        <p:txBody>
          <a:bodyPr wrap="square" rtlCol="0">
            <a:normAutofit/>
          </a:bodyPr>
          <a:lstStyle/>
          <a:p>
            <a:pPr algn="ctr"/>
            <a:r>
              <a:rPr lang="pl-PL" sz="3200" dirty="0"/>
              <a:t>Zasada</a:t>
            </a:r>
            <a:endParaRPr lang="pl-PL" sz="3200" b="1" dirty="0"/>
          </a:p>
        </p:txBody>
      </p:sp>
      <p:sp>
        <p:nvSpPr>
          <p:cNvPr id="6" name="TextBox 6"/>
          <p:cNvSpPr txBox="1"/>
          <p:nvPr/>
        </p:nvSpPr>
        <p:spPr>
          <a:xfrm>
            <a:off x="2987824" y="1901737"/>
            <a:ext cx="5544616" cy="586867"/>
          </a:xfrm>
          <a:prstGeom prst="rect">
            <a:avLst/>
          </a:prstGeom>
          <a:noFill/>
        </p:spPr>
        <p:txBody>
          <a:bodyPr wrap="square" rtlCol="0">
            <a:normAutofit/>
          </a:bodyPr>
          <a:lstStyle/>
          <a:p>
            <a:r>
              <a:rPr lang="pl-PL" sz="3200" dirty="0"/>
              <a:t>powszechności </a:t>
            </a:r>
            <a:endParaRPr lang="pl-PL" sz="3200" b="1" dirty="0"/>
          </a:p>
        </p:txBody>
      </p:sp>
      <p:sp>
        <p:nvSpPr>
          <p:cNvPr id="10" name="TextBox 6"/>
          <p:cNvSpPr txBox="1"/>
          <p:nvPr/>
        </p:nvSpPr>
        <p:spPr>
          <a:xfrm>
            <a:off x="2987824" y="2501253"/>
            <a:ext cx="5544616" cy="595978"/>
          </a:xfrm>
          <a:prstGeom prst="rect">
            <a:avLst/>
          </a:prstGeom>
          <a:noFill/>
        </p:spPr>
        <p:txBody>
          <a:bodyPr wrap="square" rtlCol="0">
            <a:normAutofit/>
          </a:bodyPr>
          <a:lstStyle/>
          <a:p>
            <a:r>
              <a:rPr lang="pl-PL" sz="3200" dirty="0"/>
              <a:t>zróżnicowania</a:t>
            </a:r>
            <a:endParaRPr lang="pl-PL" sz="3200" b="1" dirty="0"/>
          </a:p>
        </p:txBody>
      </p:sp>
      <p:sp>
        <p:nvSpPr>
          <p:cNvPr id="11" name="TextBox 6"/>
          <p:cNvSpPr txBox="1"/>
          <p:nvPr/>
        </p:nvSpPr>
        <p:spPr>
          <a:xfrm>
            <a:off x="3002632" y="3073139"/>
            <a:ext cx="5544616" cy="608627"/>
          </a:xfrm>
          <a:prstGeom prst="rect">
            <a:avLst/>
          </a:prstGeom>
          <a:noFill/>
        </p:spPr>
        <p:txBody>
          <a:bodyPr wrap="square" rtlCol="0">
            <a:normAutofit/>
          </a:bodyPr>
          <a:lstStyle/>
          <a:p>
            <a:r>
              <a:rPr lang="pl-PL" sz="3200" dirty="0"/>
              <a:t>pluralizmu</a:t>
            </a:r>
            <a:endParaRPr lang="pl-PL" sz="3200" b="1" dirty="0"/>
          </a:p>
        </p:txBody>
      </p:sp>
      <p:sp>
        <p:nvSpPr>
          <p:cNvPr id="12" name="TextBox 6"/>
          <p:cNvSpPr txBox="1"/>
          <p:nvPr/>
        </p:nvSpPr>
        <p:spPr>
          <a:xfrm>
            <a:off x="2987824" y="3566401"/>
            <a:ext cx="5599584" cy="580883"/>
          </a:xfrm>
          <a:prstGeom prst="rect">
            <a:avLst/>
          </a:prstGeom>
          <a:noFill/>
        </p:spPr>
        <p:txBody>
          <a:bodyPr wrap="square" rtlCol="0">
            <a:normAutofit/>
          </a:bodyPr>
          <a:lstStyle/>
          <a:p>
            <a:r>
              <a:rPr lang="pl-PL" sz="3200" dirty="0"/>
              <a:t>bezstronności</a:t>
            </a:r>
            <a:endParaRPr lang="pl-PL" sz="3200" b="1" dirty="0"/>
          </a:p>
        </p:txBody>
      </p:sp>
      <p:sp>
        <p:nvSpPr>
          <p:cNvPr id="13" name="TextBox 6"/>
          <p:cNvSpPr txBox="1"/>
          <p:nvPr/>
        </p:nvSpPr>
        <p:spPr>
          <a:xfrm>
            <a:off x="2987824" y="4109857"/>
            <a:ext cx="5584459" cy="724812"/>
          </a:xfrm>
          <a:prstGeom prst="rect">
            <a:avLst/>
          </a:prstGeom>
          <a:noFill/>
        </p:spPr>
        <p:txBody>
          <a:bodyPr wrap="square" rtlCol="0">
            <a:normAutofit/>
          </a:bodyPr>
          <a:lstStyle/>
          <a:p>
            <a:r>
              <a:rPr lang="pl-PL" sz="3200" dirty="0"/>
              <a:t>wyważenia</a:t>
            </a:r>
            <a:endParaRPr lang="pl-PL" sz="3200" b="1" dirty="0"/>
          </a:p>
        </p:txBody>
      </p:sp>
      <p:sp>
        <p:nvSpPr>
          <p:cNvPr id="14" name="TextBox 6"/>
          <p:cNvSpPr txBox="1"/>
          <p:nvPr/>
        </p:nvSpPr>
        <p:spPr>
          <a:xfrm>
            <a:off x="2987824" y="4590150"/>
            <a:ext cx="5599584" cy="783704"/>
          </a:xfrm>
          <a:prstGeom prst="rect">
            <a:avLst/>
          </a:prstGeom>
          <a:noFill/>
        </p:spPr>
        <p:txBody>
          <a:bodyPr wrap="square" rtlCol="0">
            <a:normAutofit/>
          </a:bodyPr>
          <a:lstStyle/>
          <a:p>
            <a:r>
              <a:rPr lang="pl-PL" sz="3200" dirty="0"/>
              <a:t>niezależności</a:t>
            </a:r>
            <a:endParaRPr lang="pl-PL" sz="3200" b="1" dirty="0"/>
          </a:p>
        </p:txBody>
      </p:sp>
      <p:sp>
        <p:nvSpPr>
          <p:cNvPr id="15" name="TextBox 6"/>
          <p:cNvSpPr txBox="1"/>
          <p:nvPr/>
        </p:nvSpPr>
        <p:spPr>
          <a:xfrm>
            <a:off x="2987824" y="5083412"/>
            <a:ext cx="5599584" cy="783704"/>
          </a:xfrm>
          <a:prstGeom prst="rect">
            <a:avLst/>
          </a:prstGeom>
          <a:noFill/>
        </p:spPr>
        <p:txBody>
          <a:bodyPr wrap="square" rtlCol="0">
            <a:normAutofit/>
          </a:bodyPr>
          <a:lstStyle/>
          <a:p>
            <a:r>
              <a:rPr lang="pl-PL" sz="3200" dirty="0"/>
              <a:t>innowacyjności</a:t>
            </a:r>
            <a:endParaRPr lang="pl-PL" sz="3200" b="1" dirty="0"/>
          </a:p>
        </p:txBody>
      </p:sp>
      <p:sp>
        <p:nvSpPr>
          <p:cNvPr id="16" name="TextBox 6"/>
          <p:cNvSpPr txBox="1"/>
          <p:nvPr/>
        </p:nvSpPr>
        <p:spPr>
          <a:xfrm>
            <a:off x="2987824" y="5566537"/>
            <a:ext cx="5599584" cy="783704"/>
          </a:xfrm>
          <a:prstGeom prst="rect">
            <a:avLst/>
          </a:prstGeom>
          <a:noFill/>
        </p:spPr>
        <p:txBody>
          <a:bodyPr wrap="square" rtlCol="0">
            <a:normAutofit/>
          </a:bodyPr>
          <a:lstStyle/>
          <a:p>
            <a:r>
              <a:rPr lang="pl-PL" sz="3200" dirty="0"/>
              <a:t>wysokiej jakości</a:t>
            </a:r>
            <a:endParaRPr lang="pl-PL" sz="3200" b="1" dirty="0"/>
          </a:p>
        </p:txBody>
      </p:sp>
      <p:sp>
        <p:nvSpPr>
          <p:cNvPr id="17" name="TextBox 6"/>
          <p:cNvSpPr txBox="1"/>
          <p:nvPr/>
        </p:nvSpPr>
        <p:spPr>
          <a:xfrm>
            <a:off x="2987824" y="6093367"/>
            <a:ext cx="5618722" cy="783704"/>
          </a:xfrm>
          <a:prstGeom prst="rect">
            <a:avLst/>
          </a:prstGeom>
          <a:noFill/>
        </p:spPr>
        <p:txBody>
          <a:bodyPr wrap="square" rtlCol="0">
            <a:normAutofit/>
          </a:bodyPr>
          <a:lstStyle/>
          <a:p>
            <a:r>
              <a:rPr lang="pl-PL" sz="3200" dirty="0"/>
              <a:t>integralności przekazu</a:t>
            </a:r>
            <a:endParaRPr lang="pl-PL" sz="3200" b="1" dirty="0"/>
          </a:p>
        </p:txBody>
      </p:sp>
    </p:spTree>
    <p:extLst>
      <p:ext uri="{BB962C8B-B14F-4D97-AF65-F5344CB8AC3E}">
        <p14:creationId xmlns:p14="http://schemas.microsoft.com/office/powerpoint/2010/main" val="3475025994"/>
      </p:ext>
    </p:extLst>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7"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900" decel="100000" fill="hold"/>
                                        <p:tgtEl>
                                          <p:spTgt spid="6"/>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6"/>
                                        </p:tgtEl>
                                        <p:attrNameLst>
                                          <p:attrName>ppt_y</p:attrName>
                                        </p:attrNameLst>
                                      </p:cBhvr>
                                      <p:tavLst>
                                        <p:tav tm="0">
                                          <p:val>
                                            <p:strVal val="#ppt_y-.03"/>
                                          </p:val>
                                        </p:tav>
                                        <p:tav tm="100000">
                                          <p:val>
                                            <p:strVal val="#ppt_y"/>
                                          </p:val>
                                        </p:tav>
                                      </p:tavLst>
                                    </p:anim>
                                  </p:childTnLst>
                                </p:cTn>
                              </p:par>
                            </p:childTnLst>
                          </p:cTn>
                        </p:par>
                      </p:childTnLst>
                    </p:cTn>
                  </p:par>
                  <p:par>
                    <p:cTn id="11" fill="hold">
                      <p:stCondLst>
                        <p:cond delay="indefinite"/>
                      </p:stCondLst>
                      <p:childTnLst>
                        <p:par>
                          <p:cTn id="12" fill="hold">
                            <p:stCondLst>
                              <p:cond delay="0"/>
                            </p:stCondLst>
                            <p:childTnLst>
                              <p:par>
                                <p:cTn id="13" presetID="37" presetClass="entr" presetSubtype="0" fill="hold" grpId="0" nodeType="click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fade">
                                      <p:cBhvr>
                                        <p:cTn id="15" dur="1000"/>
                                        <p:tgtEl>
                                          <p:spTgt spid="10"/>
                                        </p:tgtEl>
                                      </p:cBhvr>
                                    </p:animEffect>
                                    <p:anim calcmode="lin" valueType="num">
                                      <p:cBhvr>
                                        <p:cTn id="16" dur="1000" fill="hold"/>
                                        <p:tgtEl>
                                          <p:spTgt spid="10"/>
                                        </p:tgtEl>
                                        <p:attrNameLst>
                                          <p:attrName>ppt_x</p:attrName>
                                        </p:attrNameLst>
                                      </p:cBhvr>
                                      <p:tavLst>
                                        <p:tav tm="0">
                                          <p:val>
                                            <p:strVal val="#ppt_x"/>
                                          </p:val>
                                        </p:tav>
                                        <p:tav tm="100000">
                                          <p:val>
                                            <p:strVal val="#ppt_x"/>
                                          </p:val>
                                        </p:tav>
                                      </p:tavLst>
                                    </p:anim>
                                    <p:anim calcmode="lin" valueType="num">
                                      <p:cBhvr>
                                        <p:cTn id="17" dur="900" decel="100000" fill="hold"/>
                                        <p:tgtEl>
                                          <p:spTgt spid="10"/>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37" presetClass="entr" presetSubtype="0" fill="hold" grpId="0" nodeType="clickEffect">
                                  <p:stCondLst>
                                    <p:cond delay="0"/>
                                  </p:stCondLst>
                                  <p:childTnLst>
                                    <p:set>
                                      <p:cBhvr>
                                        <p:cTn id="22" dur="1" fill="hold">
                                          <p:stCondLst>
                                            <p:cond delay="0"/>
                                          </p:stCondLst>
                                        </p:cTn>
                                        <p:tgtEl>
                                          <p:spTgt spid="11"/>
                                        </p:tgtEl>
                                        <p:attrNameLst>
                                          <p:attrName>style.visibility</p:attrName>
                                        </p:attrNameLst>
                                      </p:cBhvr>
                                      <p:to>
                                        <p:strVal val="visible"/>
                                      </p:to>
                                    </p:set>
                                    <p:animEffect transition="in" filter="fade">
                                      <p:cBhvr>
                                        <p:cTn id="23" dur="1000"/>
                                        <p:tgtEl>
                                          <p:spTgt spid="11"/>
                                        </p:tgtEl>
                                      </p:cBhvr>
                                    </p:animEffect>
                                    <p:anim calcmode="lin" valueType="num">
                                      <p:cBhvr>
                                        <p:cTn id="24" dur="1000" fill="hold"/>
                                        <p:tgtEl>
                                          <p:spTgt spid="11"/>
                                        </p:tgtEl>
                                        <p:attrNameLst>
                                          <p:attrName>ppt_x</p:attrName>
                                        </p:attrNameLst>
                                      </p:cBhvr>
                                      <p:tavLst>
                                        <p:tav tm="0">
                                          <p:val>
                                            <p:strVal val="#ppt_x"/>
                                          </p:val>
                                        </p:tav>
                                        <p:tav tm="100000">
                                          <p:val>
                                            <p:strVal val="#ppt_x"/>
                                          </p:val>
                                        </p:tav>
                                      </p:tavLst>
                                    </p:anim>
                                    <p:anim calcmode="lin" valueType="num">
                                      <p:cBhvr>
                                        <p:cTn id="25" dur="900" decel="100000" fill="hold"/>
                                        <p:tgtEl>
                                          <p:spTgt spid="11"/>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37" presetClass="entr" presetSubtype="0" fill="hold" grpId="0" nodeType="click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fade">
                                      <p:cBhvr>
                                        <p:cTn id="31" dur="1000"/>
                                        <p:tgtEl>
                                          <p:spTgt spid="12"/>
                                        </p:tgtEl>
                                      </p:cBhvr>
                                    </p:animEffect>
                                    <p:anim calcmode="lin" valueType="num">
                                      <p:cBhvr>
                                        <p:cTn id="32" dur="1000" fill="hold"/>
                                        <p:tgtEl>
                                          <p:spTgt spid="12"/>
                                        </p:tgtEl>
                                        <p:attrNameLst>
                                          <p:attrName>ppt_x</p:attrName>
                                        </p:attrNameLst>
                                      </p:cBhvr>
                                      <p:tavLst>
                                        <p:tav tm="0">
                                          <p:val>
                                            <p:strVal val="#ppt_x"/>
                                          </p:val>
                                        </p:tav>
                                        <p:tav tm="100000">
                                          <p:val>
                                            <p:strVal val="#ppt_x"/>
                                          </p:val>
                                        </p:tav>
                                      </p:tavLst>
                                    </p:anim>
                                    <p:anim calcmode="lin" valueType="num">
                                      <p:cBhvr>
                                        <p:cTn id="33" dur="900" decel="100000" fill="hold"/>
                                        <p:tgtEl>
                                          <p:spTgt spid="12"/>
                                        </p:tgtEl>
                                        <p:attrNameLst>
                                          <p:attrName>ppt_y</p:attrName>
                                        </p:attrNameLst>
                                      </p:cBhvr>
                                      <p:tavLst>
                                        <p:tav tm="0">
                                          <p:val>
                                            <p:strVal val="#ppt_y+1"/>
                                          </p:val>
                                        </p:tav>
                                        <p:tav tm="100000">
                                          <p:val>
                                            <p:strVal val="#ppt_y-.03"/>
                                          </p:val>
                                        </p:tav>
                                      </p:tavLst>
                                    </p:anim>
                                    <p:anim calcmode="lin" valueType="num">
                                      <p:cBhvr>
                                        <p:cTn id="34"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37" presetClass="entr" presetSubtype="0" fill="hold" grpId="0" nodeType="clickEffect">
                                  <p:stCondLst>
                                    <p:cond delay="0"/>
                                  </p:stCondLst>
                                  <p:childTnLst>
                                    <p:set>
                                      <p:cBhvr>
                                        <p:cTn id="38" dur="1" fill="hold">
                                          <p:stCondLst>
                                            <p:cond delay="0"/>
                                          </p:stCondLst>
                                        </p:cTn>
                                        <p:tgtEl>
                                          <p:spTgt spid="13"/>
                                        </p:tgtEl>
                                        <p:attrNameLst>
                                          <p:attrName>style.visibility</p:attrName>
                                        </p:attrNameLst>
                                      </p:cBhvr>
                                      <p:to>
                                        <p:strVal val="visible"/>
                                      </p:to>
                                    </p:set>
                                    <p:animEffect transition="in" filter="fade">
                                      <p:cBhvr>
                                        <p:cTn id="39" dur="1000"/>
                                        <p:tgtEl>
                                          <p:spTgt spid="13"/>
                                        </p:tgtEl>
                                      </p:cBhvr>
                                    </p:animEffect>
                                    <p:anim calcmode="lin" valueType="num">
                                      <p:cBhvr>
                                        <p:cTn id="40" dur="1000" fill="hold"/>
                                        <p:tgtEl>
                                          <p:spTgt spid="13"/>
                                        </p:tgtEl>
                                        <p:attrNameLst>
                                          <p:attrName>ppt_x</p:attrName>
                                        </p:attrNameLst>
                                      </p:cBhvr>
                                      <p:tavLst>
                                        <p:tav tm="0">
                                          <p:val>
                                            <p:strVal val="#ppt_x"/>
                                          </p:val>
                                        </p:tav>
                                        <p:tav tm="100000">
                                          <p:val>
                                            <p:strVal val="#ppt_x"/>
                                          </p:val>
                                        </p:tav>
                                      </p:tavLst>
                                    </p:anim>
                                    <p:anim calcmode="lin" valueType="num">
                                      <p:cBhvr>
                                        <p:cTn id="41" dur="900" decel="100000" fill="hold"/>
                                        <p:tgtEl>
                                          <p:spTgt spid="13"/>
                                        </p:tgtEl>
                                        <p:attrNameLst>
                                          <p:attrName>ppt_y</p:attrName>
                                        </p:attrNameLst>
                                      </p:cBhvr>
                                      <p:tavLst>
                                        <p:tav tm="0">
                                          <p:val>
                                            <p:strVal val="#ppt_y+1"/>
                                          </p:val>
                                        </p:tav>
                                        <p:tav tm="100000">
                                          <p:val>
                                            <p:strVal val="#ppt_y-.03"/>
                                          </p:val>
                                        </p:tav>
                                      </p:tavLst>
                                    </p:anim>
                                    <p:anim calcmode="lin" valueType="num">
                                      <p:cBhvr>
                                        <p:cTn id="42" dur="100" accel="100000" fill="hold">
                                          <p:stCondLst>
                                            <p:cond delay="900"/>
                                          </p:stCondLst>
                                        </p:cTn>
                                        <p:tgtEl>
                                          <p:spTgt spid="13"/>
                                        </p:tgtEl>
                                        <p:attrNameLst>
                                          <p:attrName>ppt_y</p:attrName>
                                        </p:attrNameLst>
                                      </p:cBhvr>
                                      <p:tavLst>
                                        <p:tav tm="0">
                                          <p:val>
                                            <p:strVal val="#ppt_y-.03"/>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37" presetClass="entr" presetSubtype="0" fill="hold" grpId="0" nodeType="clickEffect">
                                  <p:stCondLst>
                                    <p:cond delay="0"/>
                                  </p:stCondLst>
                                  <p:childTnLst>
                                    <p:set>
                                      <p:cBhvr>
                                        <p:cTn id="46" dur="1" fill="hold">
                                          <p:stCondLst>
                                            <p:cond delay="0"/>
                                          </p:stCondLst>
                                        </p:cTn>
                                        <p:tgtEl>
                                          <p:spTgt spid="14"/>
                                        </p:tgtEl>
                                        <p:attrNameLst>
                                          <p:attrName>style.visibility</p:attrName>
                                        </p:attrNameLst>
                                      </p:cBhvr>
                                      <p:to>
                                        <p:strVal val="visible"/>
                                      </p:to>
                                    </p:set>
                                    <p:animEffect transition="in" filter="fade">
                                      <p:cBhvr>
                                        <p:cTn id="47" dur="1000"/>
                                        <p:tgtEl>
                                          <p:spTgt spid="14"/>
                                        </p:tgtEl>
                                      </p:cBhvr>
                                    </p:animEffect>
                                    <p:anim calcmode="lin" valueType="num">
                                      <p:cBhvr>
                                        <p:cTn id="48" dur="1000" fill="hold"/>
                                        <p:tgtEl>
                                          <p:spTgt spid="14"/>
                                        </p:tgtEl>
                                        <p:attrNameLst>
                                          <p:attrName>ppt_x</p:attrName>
                                        </p:attrNameLst>
                                      </p:cBhvr>
                                      <p:tavLst>
                                        <p:tav tm="0">
                                          <p:val>
                                            <p:strVal val="#ppt_x"/>
                                          </p:val>
                                        </p:tav>
                                        <p:tav tm="100000">
                                          <p:val>
                                            <p:strVal val="#ppt_x"/>
                                          </p:val>
                                        </p:tav>
                                      </p:tavLst>
                                    </p:anim>
                                    <p:anim calcmode="lin" valueType="num">
                                      <p:cBhvr>
                                        <p:cTn id="49" dur="900" decel="100000" fill="hold"/>
                                        <p:tgtEl>
                                          <p:spTgt spid="14"/>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14"/>
                                        </p:tgtEl>
                                        <p:attrNameLst>
                                          <p:attrName>ppt_y</p:attrName>
                                        </p:attrNameLst>
                                      </p:cBhvr>
                                      <p:tavLst>
                                        <p:tav tm="0">
                                          <p:val>
                                            <p:strVal val="#ppt_y-.03"/>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37" presetClass="entr" presetSubtype="0" fill="hold" grpId="0" nodeType="clickEffect">
                                  <p:stCondLst>
                                    <p:cond delay="0"/>
                                  </p:stCondLst>
                                  <p:childTnLst>
                                    <p:set>
                                      <p:cBhvr>
                                        <p:cTn id="54" dur="1" fill="hold">
                                          <p:stCondLst>
                                            <p:cond delay="0"/>
                                          </p:stCondLst>
                                        </p:cTn>
                                        <p:tgtEl>
                                          <p:spTgt spid="15"/>
                                        </p:tgtEl>
                                        <p:attrNameLst>
                                          <p:attrName>style.visibility</p:attrName>
                                        </p:attrNameLst>
                                      </p:cBhvr>
                                      <p:to>
                                        <p:strVal val="visible"/>
                                      </p:to>
                                    </p:set>
                                    <p:animEffect transition="in" filter="fade">
                                      <p:cBhvr>
                                        <p:cTn id="55" dur="1000"/>
                                        <p:tgtEl>
                                          <p:spTgt spid="15"/>
                                        </p:tgtEl>
                                      </p:cBhvr>
                                    </p:animEffect>
                                    <p:anim calcmode="lin" valueType="num">
                                      <p:cBhvr>
                                        <p:cTn id="56" dur="1000" fill="hold"/>
                                        <p:tgtEl>
                                          <p:spTgt spid="15"/>
                                        </p:tgtEl>
                                        <p:attrNameLst>
                                          <p:attrName>ppt_x</p:attrName>
                                        </p:attrNameLst>
                                      </p:cBhvr>
                                      <p:tavLst>
                                        <p:tav tm="0">
                                          <p:val>
                                            <p:strVal val="#ppt_x"/>
                                          </p:val>
                                        </p:tav>
                                        <p:tav tm="100000">
                                          <p:val>
                                            <p:strVal val="#ppt_x"/>
                                          </p:val>
                                        </p:tav>
                                      </p:tavLst>
                                    </p:anim>
                                    <p:anim calcmode="lin" valueType="num">
                                      <p:cBhvr>
                                        <p:cTn id="57" dur="900" decel="100000" fill="hold"/>
                                        <p:tgtEl>
                                          <p:spTgt spid="15"/>
                                        </p:tgtEl>
                                        <p:attrNameLst>
                                          <p:attrName>ppt_y</p:attrName>
                                        </p:attrNameLst>
                                      </p:cBhvr>
                                      <p:tavLst>
                                        <p:tav tm="0">
                                          <p:val>
                                            <p:strVal val="#ppt_y+1"/>
                                          </p:val>
                                        </p:tav>
                                        <p:tav tm="100000">
                                          <p:val>
                                            <p:strVal val="#ppt_y-.03"/>
                                          </p:val>
                                        </p:tav>
                                      </p:tavLst>
                                    </p:anim>
                                    <p:anim calcmode="lin" valueType="num">
                                      <p:cBhvr>
                                        <p:cTn id="58"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37" presetClass="entr" presetSubtype="0" fill="hold" grpId="0" nodeType="clickEffect">
                                  <p:stCondLst>
                                    <p:cond delay="0"/>
                                  </p:stCondLst>
                                  <p:childTnLst>
                                    <p:set>
                                      <p:cBhvr>
                                        <p:cTn id="62" dur="1" fill="hold">
                                          <p:stCondLst>
                                            <p:cond delay="0"/>
                                          </p:stCondLst>
                                        </p:cTn>
                                        <p:tgtEl>
                                          <p:spTgt spid="16"/>
                                        </p:tgtEl>
                                        <p:attrNameLst>
                                          <p:attrName>style.visibility</p:attrName>
                                        </p:attrNameLst>
                                      </p:cBhvr>
                                      <p:to>
                                        <p:strVal val="visible"/>
                                      </p:to>
                                    </p:set>
                                    <p:animEffect transition="in" filter="fade">
                                      <p:cBhvr>
                                        <p:cTn id="63" dur="1000"/>
                                        <p:tgtEl>
                                          <p:spTgt spid="16"/>
                                        </p:tgtEl>
                                      </p:cBhvr>
                                    </p:animEffect>
                                    <p:anim calcmode="lin" valueType="num">
                                      <p:cBhvr>
                                        <p:cTn id="64" dur="1000" fill="hold"/>
                                        <p:tgtEl>
                                          <p:spTgt spid="16"/>
                                        </p:tgtEl>
                                        <p:attrNameLst>
                                          <p:attrName>ppt_x</p:attrName>
                                        </p:attrNameLst>
                                      </p:cBhvr>
                                      <p:tavLst>
                                        <p:tav tm="0">
                                          <p:val>
                                            <p:strVal val="#ppt_x"/>
                                          </p:val>
                                        </p:tav>
                                        <p:tav tm="100000">
                                          <p:val>
                                            <p:strVal val="#ppt_x"/>
                                          </p:val>
                                        </p:tav>
                                      </p:tavLst>
                                    </p:anim>
                                    <p:anim calcmode="lin" valueType="num">
                                      <p:cBhvr>
                                        <p:cTn id="65" dur="900" decel="100000" fill="hold"/>
                                        <p:tgtEl>
                                          <p:spTgt spid="16"/>
                                        </p:tgtEl>
                                        <p:attrNameLst>
                                          <p:attrName>ppt_y</p:attrName>
                                        </p:attrNameLst>
                                      </p:cBhvr>
                                      <p:tavLst>
                                        <p:tav tm="0">
                                          <p:val>
                                            <p:strVal val="#ppt_y+1"/>
                                          </p:val>
                                        </p:tav>
                                        <p:tav tm="100000">
                                          <p:val>
                                            <p:strVal val="#ppt_y-.03"/>
                                          </p:val>
                                        </p:tav>
                                      </p:tavLst>
                                    </p:anim>
                                    <p:anim calcmode="lin" valueType="num">
                                      <p:cBhvr>
                                        <p:cTn id="66"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childTnLst>
                          </p:cTn>
                        </p:par>
                      </p:childTnLst>
                    </p:cTn>
                  </p:par>
                  <p:par>
                    <p:cTn id="67" fill="hold">
                      <p:stCondLst>
                        <p:cond delay="indefinite"/>
                      </p:stCondLst>
                      <p:childTnLst>
                        <p:par>
                          <p:cTn id="68" fill="hold">
                            <p:stCondLst>
                              <p:cond delay="0"/>
                            </p:stCondLst>
                            <p:childTnLst>
                              <p:par>
                                <p:cTn id="69" presetID="37" presetClass="entr" presetSubtype="0" fill="hold" grpId="0" nodeType="clickEffect">
                                  <p:stCondLst>
                                    <p:cond delay="0"/>
                                  </p:stCondLst>
                                  <p:childTnLst>
                                    <p:set>
                                      <p:cBhvr>
                                        <p:cTn id="70" dur="1" fill="hold">
                                          <p:stCondLst>
                                            <p:cond delay="0"/>
                                          </p:stCondLst>
                                        </p:cTn>
                                        <p:tgtEl>
                                          <p:spTgt spid="17"/>
                                        </p:tgtEl>
                                        <p:attrNameLst>
                                          <p:attrName>style.visibility</p:attrName>
                                        </p:attrNameLst>
                                      </p:cBhvr>
                                      <p:to>
                                        <p:strVal val="visible"/>
                                      </p:to>
                                    </p:set>
                                    <p:animEffect transition="in" filter="fade">
                                      <p:cBhvr>
                                        <p:cTn id="71" dur="1000"/>
                                        <p:tgtEl>
                                          <p:spTgt spid="17"/>
                                        </p:tgtEl>
                                      </p:cBhvr>
                                    </p:animEffect>
                                    <p:anim calcmode="lin" valueType="num">
                                      <p:cBhvr>
                                        <p:cTn id="72" dur="1000" fill="hold"/>
                                        <p:tgtEl>
                                          <p:spTgt spid="17"/>
                                        </p:tgtEl>
                                        <p:attrNameLst>
                                          <p:attrName>ppt_x</p:attrName>
                                        </p:attrNameLst>
                                      </p:cBhvr>
                                      <p:tavLst>
                                        <p:tav tm="0">
                                          <p:val>
                                            <p:strVal val="#ppt_x"/>
                                          </p:val>
                                        </p:tav>
                                        <p:tav tm="100000">
                                          <p:val>
                                            <p:strVal val="#ppt_x"/>
                                          </p:val>
                                        </p:tav>
                                      </p:tavLst>
                                    </p:anim>
                                    <p:anim calcmode="lin" valueType="num">
                                      <p:cBhvr>
                                        <p:cTn id="73" dur="900" decel="100000" fill="hold"/>
                                        <p:tgtEl>
                                          <p:spTgt spid="17"/>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10" grpId="0"/>
      <p:bldP spid="11" grpId="0"/>
      <p:bldP spid="12" grpId="0"/>
      <p:bldP spid="13" grpId="0"/>
      <p:bldP spid="14" grpId="0"/>
      <p:bldP spid="15" grpId="0"/>
      <p:bldP spid="16" grpId="0"/>
      <p:bldP spid="17"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3E45E942-ADC8-4200-AC7F-2D6E258B129F}"/>
              </a:ext>
            </a:extLst>
          </p:cNvPr>
          <p:cNvSpPr>
            <a:spLocks noGrp="1"/>
          </p:cNvSpPr>
          <p:nvPr>
            <p:ph type="title"/>
          </p:nvPr>
        </p:nvSpPr>
        <p:spPr/>
        <p:txBody>
          <a:bodyPr>
            <a:normAutofit fontScale="90000"/>
          </a:bodyPr>
          <a:lstStyle/>
          <a:p>
            <a:r>
              <a:rPr lang="pl-PL" dirty="0"/>
              <a:t>Wyłączenia z zakresu zastosowania ustawy - Art. 2 ust. 2 u.r.t.</a:t>
            </a:r>
            <a:br>
              <a:rPr lang="pl-PL" dirty="0"/>
            </a:br>
            <a:endParaRPr lang="pl-PL" dirty="0"/>
          </a:p>
        </p:txBody>
      </p:sp>
      <p:sp>
        <p:nvSpPr>
          <p:cNvPr id="3" name="Symbol zastępczy zawartości 2">
            <a:extLst>
              <a:ext uri="{FF2B5EF4-FFF2-40B4-BE49-F238E27FC236}">
                <a16:creationId xmlns:a16="http://schemas.microsoft.com/office/drawing/2014/main" id="{01FEE3A3-15BA-4515-A7AC-86D0CDDA544C}"/>
              </a:ext>
            </a:extLst>
          </p:cNvPr>
          <p:cNvSpPr>
            <a:spLocks noGrp="1"/>
          </p:cNvSpPr>
          <p:nvPr>
            <p:ph idx="1"/>
          </p:nvPr>
        </p:nvSpPr>
        <p:spPr>
          <a:xfrm>
            <a:off x="762000" y="1596413"/>
            <a:ext cx="8077200" cy="5144955"/>
          </a:xfrm>
        </p:spPr>
        <p:txBody>
          <a:bodyPr>
            <a:normAutofit fontScale="55000" lnSpcReduction="20000"/>
          </a:bodyPr>
          <a:lstStyle/>
          <a:p>
            <a:r>
              <a:rPr lang="pl-PL" dirty="0"/>
              <a:t>Ustawy nie stosuje się do: </a:t>
            </a:r>
          </a:p>
          <a:p>
            <a:pPr marL="514350" indent="-514350">
              <a:buAutoNum type="arabicParenR"/>
            </a:pPr>
            <a:r>
              <a:rPr lang="pl-PL" dirty="0"/>
              <a:t>programu rozpowszechnianego lub rozprowadzanego wyłącznie w obrębie </a:t>
            </a:r>
            <a:r>
              <a:rPr lang="pl-PL" b="1" dirty="0"/>
              <a:t>jednego budynku</a:t>
            </a:r>
            <a:r>
              <a:rPr lang="pl-PL" dirty="0"/>
              <a:t>; </a:t>
            </a:r>
          </a:p>
          <a:p>
            <a:pPr marL="514350" indent="-514350">
              <a:buAutoNum type="arabicParenR"/>
            </a:pPr>
            <a:r>
              <a:rPr lang="pl-PL" dirty="0"/>
              <a:t>programu rozpowszechnianego lub rozprowadzanego w systemie, w którym urządzenia nadawcze i odbiorcze należą do tej samej osoby, prowadzącej działalność gospodarczą lub inną zarejestrowaną działalność publiczną, a treść programu ogranicza się do spraw związanych z tą działalnością i jest adresowana do pracowników lub innego określonego kręgu osób związanych z nadawcą; </a:t>
            </a:r>
            <a:r>
              <a:rPr lang="pl-PL" b="1" dirty="0"/>
              <a:t>tzw. radiofonia i telewizja zakładowa</a:t>
            </a:r>
            <a:endParaRPr lang="pl-PL" dirty="0"/>
          </a:p>
          <a:p>
            <a:pPr marL="514350" indent="-514350">
              <a:buAutoNum type="arabicParenR"/>
            </a:pPr>
            <a:r>
              <a:rPr lang="pl-PL" dirty="0"/>
              <a:t>programu rozprowadzanego w </a:t>
            </a:r>
            <a:r>
              <a:rPr lang="pl-PL" b="1" dirty="0"/>
              <a:t>sieci kablowej, jeżeli liczba indywidualnych odbiorców nie przekracza 250</a:t>
            </a:r>
            <a:r>
              <a:rPr lang="pl-PL" dirty="0"/>
              <a:t>; </a:t>
            </a:r>
          </a:p>
          <a:p>
            <a:pPr marL="514350" indent="-514350">
              <a:buAutoNum type="arabicParenR"/>
            </a:pPr>
            <a:r>
              <a:rPr lang="pl-PL" dirty="0"/>
              <a:t>programów radiowych rozpowszechnianych wyłącznie w systemach teleinformatycznych oraz audialnych usług na żądanie; </a:t>
            </a:r>
          </a:p>
          <a:p>
            <a:pPr marL="514350" indent="-514350">
              <a:buAutoNum type="arabicParenR"/>
            </a:pPr>
            <a:r>
              <a:rPr lang="pl-PL" dirty="0"/>
              <a:t>korespondencji prowadzonej z wykorzystaniem środków komunikacji elektronicznej; </a:t>
            </a:r>
          </a:p>
          <a:p>
            <a:pPr marL="514350" indent="-514350">
              <a:buAutoNum type="arabicParenR"/>
            </a:pPr>
            <a:r>
              <a:rPr lang="pl-PL" dirty="0"/>
              <a:t>elektronicznych wersji dzienników i czasopism oraz prasy udostępnianej w systemie teleinformatycznym pod warunkiem że nie składają się w przeważającej części z audycji audiowizualnych; </a:t>
            </a:r>
          </a:p>
          <a:p>
            <a:pPr marL="514350" indent="-514350">
              <a:buAutoNum type="arabicParenR"/>
            </a:pPr>
            <a:r>
              <a:rPr lang="pl-PL" dirty="0"/>
              <a:t>gier losowych i zakładów wzajemnych, chyba że są częścią audycji usługi medialnej.</a:t>
            </a:r>
          </a:p>
        </p:txBody>
      </p:sp>
    </p:spTree>
    <p:extLst>
      <p:ext uri="{BB962C8B-B14F-4D97-AF65-F5344CB8AC3E}">
        <p14:creationId xmlns:p14="http://schemas.microsoft.com/office/powerpoint/2010/main" val="2543447434"/>
      </p:ext>
    </p:extLst>
  </p:cSld>
  <p:clrMapOvr>
    <a:masterClrMapping/>
  </p:clrMapOvr>
  <p:transition spd="slow">
    <p:wipe dir="d"/>
  </p:transition>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2802330" y="1079692"/>
            <a:ext cx="6341670" cy="5778308"/>
          </a:xfrm>
          <a:prstGeom prst="rect">
            <a:avLst/>
          </a:prstGeom>
          <a:noFill/>
        </p:spPr>
        <p:txBody>
          <a:bodyPr wrap="square" rtlCol="0">
            <a:normAutofit fontScale="47500" lnSpcReduction="20000"/>
          </a:bodyPr>
          <a:lstStyle/>
          <a:p>
            <a:pPr algn="just"/>
            <a:r>
              <a:rPr lang="pl-PL" sz="3200" dirty="0"/>
              <a:t>1a. Do zadań publicznej radiofonii i telewizji, wynikających z realizacji misji, o której mowa w ust. 1, należy w szczególności:</a:t>
            </a:r>
          </a:p>
          <a:p>
            <a:pPr algn="just"/>
            <a:endParaRPr lang="pl-PL" sz="3200" dirty="0"/>
          </a:p>
          <a:p>
            <a:pPr algn="just"/>
            <a:r>
              <a:rPr lang="pl-PL" sz="3200" dirty="0"/>
              <a:t>1)  </a:t>
            </a:r>
            <a:r>
              <a:rPr lang="pl-PL" sz="3200" b="1" dirty="0"/>
              <a:t>tworzenie</a:t>
            </a:r>
            <a:r>
              <a:rPr lang="pl-PL" sz="3200" dirty="0"/>
              <a:t> i </a:t>
            </a:r>
            <a:r>
              <a:rPr lang="pl-PL" sz="3200" b="1" dirty="0"/>
              <a:t>rozpowszechnianie</a:t>
            </a:r>
            <a:r>
              <a:rPr lang="pl-PL" sz="3200" dirty="0"/>
              <a:t> programów ogólnokrajowych, programów regionalnych, programów dla odbiorców za granicą w języku polskim i innych językach oraz innych programów realizujących demokratyczne, społeczne i kulturalne potrzeby społeczności lokalnych;</a:t>
            </a:r>
          </a:p>
          <a:p>
            <a:pPr algn="just"/>
            <a:r>
              <a:rPr lang="pl-PL" sz="3200" dirty="0"/>
              <a:t>2)  </a:t>
            </a:r>
            <a:r>
              <a:rPr lang="pl-PL" sz="3200" b="1" dirty="0"/>
              <a:t>tworzenie</a:t>
            </a:r>
            <a:r>
              <a:rPr lang="pl-PL" sz="3200" dirty="0"/>
              <a:t> i </a:t>
            </a:r>
            <a:r>
              <a:rPr lang="pl-PL" sz="3200" b="1" dirty="0"/>
              <a:t>rozpowszechnianie</a:t>
            </a:r>
            <a:r>
              <a:rPr lang="pl-PL" sz="3200" dirty="0"/>
              <a:t> programów wyspecjalizowanych, na których rozpowszechnianie uzyskano koncesję;</a:t>
            </a:r>
          </a:p>
          <a:p>
            <a:pPr algn="just"/>
            <a:r>
              <a:rPr lang="pl-PL" sz="3200" dirty="0"/>
              <a:t>3)  budowa i eksploatacja nadawczych i przekaźnikowych stacji radiowych i telewizyjnych;</a:t>
            </a:r>
          </a:p>
          <a:p>
            <a:pPr algn="just"/>
            <a:r>
              <a:rPr lang="pl-PL" sz="3200" dirty="0"/>
              <a:t>4)  rozpowszechnianie przekazów tekstowych;</a:t>
            </a:r>
          </a:p>
          <a:p>
            <a:pPr algn="just"/>
            <a:r>
              <a:rPr lang="pl-PL" sz="3200" dirty="0"/>
              <a:t>5)  prowadzenie prac nad nowymi technikami tworzenia i rozpowszechniania programów radiowych i telewizyjnych;</a:t>
            </a:r>
          </a:p>
          <a:p>
            <a:pPr algn="just"/>
            <a:r>
              <a:rPr lang="pl-PL" sz="3200" dirty="0"/>
              <a:t>6)  prowadzenie działalności produkcyjnej, usługowej i handlowej związanej z twórczością audiowizualną, w tym eksportu i importu;</a:t>
            </a:r>
          </a:p>
          <a:p>
            <a:pPr algn="just"/>
            <a:r>
              <a:rPr lang="pl-PL" sz="3200" dirty="0"/>
              <a:t>7)  </a:t>
            </a:r>
            <a:r>
              <a:rPr lang="pl-PL" sz="3200" b="1" dirty="0"/>
              <a:t>popieranie</a:t>
            </a:r>
            <a:r>
              <a:rPr lang="pl-PL" sz="3200" dirty="0"/>
              <a:t> </a:t>
            </a:r>
            <a:r>
              <a:rPr lang="pl-PL" sz="3200" b="1" dirty="0"/>
              <a:t>twórczości</a:t>
            </a:r>
            <a:r>
              <a:rPr lang="pl-PL" sz="3200" dirty="0"/>
              <a:t> artystycznej, literackiej, naukowej oraz działalności oświatowej i działalności w zakresie sportu;</a:t>
            </a:r>
          </a:p>
          <a:p>
            <a:pPr algn="just"/>
            <a:r>
              <a:rPr lang="pl-PL" sz="3200" dirty="0"/>
              <a:t>8)  upowszechnianie wiedzy o języku polskim;</a:t>
            </a:r>
          </a:p>
          <a:p>
            <a:pPr algn="just"/>
            <a:r>
              <a:rPr lang="pl-PL" sz="3200" dirty="0"/>
              <a:t>8a)  </a:t>
            </a:r>
            <a:r>
              <a:rPr lang="pl-PL" sz="3200" b="1" dirty="0"/>
              <a:t>uwzględnianie potrzeb mniejszości narodowych i etnicznych </a:t>
            </a:r>
            <a:r>
              <a:rPr lang="pl-PL" sz="3200" dirty="0"/>
              <a:t>oraz społeczności posługującej się językiem regionalnym, w tym emitowanie programów informacyjnych w językach mniejszości narodowych i etnicznych oraz języku regionalnym;</a:t>
            </a:r>
          </a:p>
          <a:p>
            <a:pPr algn="just"/>
            <a:r>
              <a:rPr lang="pl-PL" sz="3200" dirty="0"/>
              <a:t>9)  </a:t>
            </a:r>
            <a:r>
              <a:rPr lang="pl-PL" sz="3200" b="1" dirty="0"/>
              <a:t>tworzenie</a:t>
            </a:r>
            <a:r>
              <a:rPr lang="pl-PL" sz="3200" dirty="0"/>
              <a:t> i </a:t>
            </a:r>
            <a:r>
              <a:rPr lang="pl-PL" sz="3200" b="1" dirty="0"/>
              <a:t>udostępnianie</a:t>
            </a:r>
            <a:r>
              <a:rPr lang="pl-PL" sz="3200" dirty="0"/>
              <a:t> programów edukacyjnych na użytek środowisk polonijnych oraz Polaków zamieszkałych za granicą;</a:t>
            </a:r>
          </a:p>
          <a:p>
            <a:pPr algn="just"/>
            <a:r>
              <a:rPr lang="pl-PL" sz="3200" dirty="0"/>
              <a:t>10)  </a:t>
            </a:r>
            <a:r>
              <a:rPr lang="pl-PL" sz="3200" b="1" dirty="0"/>
              <a:t>zapewnianie dostępności programów </a:t>
            </a:r>
            <a:r>
              <a:rPr lang="pl-PL" sz="3200" dirty="0"/>
              <a:t>lub ich części i innych usług dla osób </a:t>
            </a:r>
            <a:r>
              <a:rPr lang="pl-PL" sz="3200" b="1" dirty="0"/>
              <a:t>niepełnosprawnych</a:t>
            </a:r>
            <a:r>
              <a:rPr lang="pl-PL" sz="3200" dirty="0"/>
              <a:t> z powodu dysfunkcji narządu wzroku oraz osób niepełnosprawnych z powodu dysfunkcji narządu słuchu;</a:t>
            </a:r>
          </a:p>
          <a:p>
            <a:pPr algn="just"/>
            <a:r>
              <a:rPr lang="pl-PL" sz="3200" dirty="0"/>
              <a:t>11)  upowszechnianie edukacji medialnej.</a:t>
            </a:r>
          </a:p>
        </p:txBody>
      </p:sp>
      <p:pic>
        <p:nvPicPr>
          <p:cNvPr id="6" name="Picture 5"/>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963332" y="-6858000"/>
            <a:ext cx="7765662" cy="16476125"/>
          </a:xfrm>
          <a:prstGeom prst="rect">
            <a:avLst/>
          </a:prstGeom>
        </p:spPr>
      </p:pic>
      <p:pic>
        <p:nvPicPr>
          <p:cNvPr id="13" name="Picture 12"/>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rot="20753331" flipH="1">
            <a:off x="-316180" y="3775286"/>
            <a:ext cx="2895600" cy="3390489"/>
          </a:xfrm>
          <a:prstGeom prst="rect">
            <a:avLst/>
          </a:prstGeom>
        </p:spPr>
      </p:pic>
      <p:sp>
        <p:nvSpPr>
          <p:cNvPr id="5" name="TextBox 6"/>
          <p:cNvSpPr txBox="1"/>
          <p:nvPr/>
        </p:nvSpPr>
        <p:spPr>
          <a:xfrm>
            <a:off x="3131840" y="181688"/>
            <a:ext cx="5867400" cy="936104"/>
          </a:xfrm>
          <a:prstGeom prst="rect">
            <a:avLst/>
          </a:prstGeom>
          <a:noFill/>
        </p:spPr>
        <p:txBody>
          <a:bodyPr wrap="square" rtlCol="0">
            <a:normAutofit fontScale="85000" lnSpcReduction="20000"/>
          </a:bodyPr>
          <a:lstStyle/>
          <a:p>
            <a:pPr algn="ctr"/>
            <a:r>
              <a:rPr lang="pl-PL" sz="4000" b="1" dirty="0"/>
              <a:t>Zadania publicznej radiofonii i telewizji</a:t>
            </a:r>
          </a:p>
        </p:txBody>
      </p:sp>
    </p:spTree>
    <p:extLst>
      <p:ext uri="{BB962C8B-B14F-4D97-AF65-F5344CB8AC3E}">
        <p14:creationId xmlns:p14="http://schemas.microsoft.com/office/powerpoint/2010/main" val="1741889490"/>
      </p:ext>
    </p:extLst>
  </p:cSld>
  <p:clrMapOvr>
    <a:masterClrMapping/>
  </p:clrMapOvr>
  <p:transition spd="slow">
    <p:push dir="u"/>
  </p:transition>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rot="20753331" flipH="1">
            <a:off x="108261" y="-3142205"/>
            <a:ext cx="2895600" cy="6861081"/>
          </a:xfrm>
          <a:prstGeom prst="rect">
            <a:avLst/>
          </a:prstGeom>
        </p:spPr>
      </p:pic>
      <p:sp>
        <p:nvSpPr>
          <p:cNvPr id="4" name="TextBox 6"/>
          <p:cNvSpPr txBox="1"/>
          <p:nvPr/>
        </p:nvSpPr>
        <p:spPr>
          <a:xfrm>
            <a:off x="3131840" y="181688"/>
            <a:ext cx="5867400" cy="936104"/>
          </a:xfrm>
          <a:prstGeom prst="rect">
            <a:avLst/>
          </a:prstGeom>
          <a:noFill/>
        </p:spPr>
        <p:txBody>
          <a:bodyPr wrap="square" rtlCol="0">
            <a:normAutofit fontScale="85000" lnSpcReduction="20000"/>
          </a:bodyPr>
          <a:lstStyle/>
          <a:p>
            <a:pPr algn="ctr"/>
            <a:r>
              <a:rPr lang="pl-PL" sz="4000" b="1" dirty="0"/>
              <a:t>Powinności publicznej radiofonii i telewizji</a:t>
            </a:r>
          </a:p>
        </p:txBody>
      </p:sp>
      <p:sp>
        <p:nvSpPr>
          <p:cNvPr id="5" name="TextBox 6"/>
          <p:cNvSpPr txBox="1"/>
          <p:nvPr/>
        </p:nvSpPr>
        <p:spPr>
          <a:xfrm>
            <a:off x="2802330" y="1079692"/>
            <a:ext cx="6341670" cy="5778308"/>
          </a:xfrm>
          <a:prstGeom prst="rect">
            <a:avLst/>
          </a:prstGeom>
          <a:noFill/>
        </p:spPr>
        <p:txBody>
          <a:bodyPr wrap="square" rtlCol="0">
            <a:normAutofit fontScale="62500" lnSpcReduction="20000"/>
          </a:bodyPr>
          <a:lstStyle/>
          <a:p>
            <a:pPr algn="just"/>
            <a:r>
              <a:rPr lang="pl-PL" sz="3200" dirty="0"/>
              <a:t>2. Programy i inne usługi publicznej radiofonii i telewizji powinny:</a:t>
            </a:r>
          </a:p>
          <a:p>
            <a:pPr algn="just"/>
            <a:endParaRPr lang="pl-PL" sz="3200" dirty="0"/>
          </a:p>
          <a:p>
            <a:pPr algn="just"/>
            <a:r>
              <a:rPr lang="pl-PL" sz="3200" dirty="0"/>
              <a:t>1)  kierować się </a:t>
            </a:r>
            <a:r>
              <a:rPr lang="pl-PL" sz="3200" b="1" dirty="0"/>
              <a:t>odpowiedzialnością za słowo i dbać o dobre imię </a:t>
            </a:r>
            <a:r>
              <a:rPr lang="pl-PL" sz="3200" dirty="0"/>
              <a:t>publicznej radiofonii i telewizji;</a:t>
            </a:r>
          </a:p>
          <a:p>
            <a:pPr algn="just"/>
            <a:r>
              <a:rPr lang="pl-PL" sz="3200" dirty="0"/>
              <a:t>2)  </a:t>
            </a:r>
            <a:r>
              <a:rPr lang="pl-PL" sz="3200" b="1" dirty="0"/>
              <a:t>rzetelnie ukazywać </a:t>
            </a:r>
            <a:r>
              <a:rPr lang="pl-PL" sz="3200" dirty="0"/>
              <a:t>całą różnorodność wydarzeń i zjawisk w kraju i za granicą;</a:t>
            </a:r>
          </a:p>
          <a:p>
            <a:pPr algn="just"/>
            <a:r>
              <a:rPr lang="pl-PL" sz="3200" dirty="0"/>
              <a:t>3)  sprzyjać </a:t>
            </a:r>
            <a:r>
              <a:rPr lang="pl-PL" sz="3200" b="1" dirty="0"/>
              <a:t>swobodnemu kształtowaniu się poglądów </a:t>
            </a:r>
            <a:r>
              <a:rPr lang="pl-PL" sz="3200" dirty="0"/>
              <a:t>obywateli oraz formowaniu się opinii publicznej;</a:t>
            </a:r>
          </a:p>
          <a:p>
            <a:pPr algn="just"/>
            <a:r>
              <a:rPr lang="pl-PL" sz="3200" dirty="0"/>
              <a:t>4)  umożliwiać obywatelom i ich organizacjom uczestniczenie w życiu publicznym poprzez prezentowanie zróżnicowanych poglądów i stanowisk oraz wykonywanie prawa do kontroli i krytyki społecznej;</a:t>
            </a:r>
          </a:p>
          <a:p>
            <a:pPr algn="just"/>
            <a:r>
              <a:rPr lang="pl-PL" sz="3200" dirty="0"/>
              <a:t>5)  </a:t>
            </a:r>
            <a:r>
              <a:rPr lang="pl-PL" sz="3200" b="1" dirty="0"/>
              <a:t>służyć rozwojowi </a:t>
            </a:r>
            <a:r>
              <a:rPr lang="pl-PL" sz="3200" dirty="0"/>
              <a:t>kultury, nauki i oświaty, ze szczególnym uwzględnieniem polskiego dorobku intelektualnego i artystycznego;</a:t>
            </a:r>
          </a:p>
          <a:p>
            <a:pPr algn="just"/>
            <a:r>
              <a:rPr lang="pl-PL" sz="3200" dirty="0"/>
              <a:t>6)  respektować chrześcijański system wartości, za podstawę przyjmując uniwersalne zasady etyki;</a:t>
            </a:r>
          </a:p>
          <a:p>
            <a:pPr algn="just"/>
            <a:r>
              <a:rPr lang="pl-PL" sz="3200" dirty="0"/>
              <a:t>7)  służyć </a:t>
            </a:r>
            <a:r>
              <a:rPr lang="pl-PL" sz="3200" b="1" dirty="0"/>
              <a:t>umacnianiu rodziny</a:t>
            </a:r>
            <a:r>
              <a:rPr lang="pl-PL" sz="3200" dirty="0"/>
              <a:t>;</a:t>
            </a:r>
          </a:p>
          <a:p>
            <a:pPr algn="just"/>
            <a:r>
              <a:rPr lang="pl-PL" sz="3200" dirty="0"/>
              <a:t>7a)  służyć kształtowaniu postaw prozdrowotnych;</a:t>
            </a:r>
          </a:p>
          <a:p>
            <a:pPr algn="just"/>
            <a:r>
              <a:rPr lang="pl-PL" sz="3200" dirty="0"/>
              <a:t>7b)  służyć propagowaniu i </a:t>
            </a:r>
            <a:r>
              <a:rPr lang="pl-PL" sz="3200" b="1" dirty="0"/>
              <a:t>upowszechnianiu sportu</a:t>
            </a:r>
            <a:r>
              <a:rPr lang="pl-PL" sz="3200" dirty="0"/>
              <a:t>;</a:t>
            </a:r>
          </a:p>
          <a:p>
            <a:pPr algn="just"/>
            <a:r>
              <a:rPr lang="pl-PL" sz="3200" dirty="0"/>
              <a:t>8)  służyć zwalczaniu patologii społecznych;</a:t>
            </a:r>
          </a:p>
          <a:p>
            <a:pPr algn="just"/>
            <a:r>
              <a:rPr lang="pl-PL" sz="3200" dirty="0"/>
              <a:t>10)  służyć edukacji medialnej.</a:t>
            </a:r>
          </a:p>
        </p:txBody>
      </p:sp>
      <p:pic>
        <p:nvPicPr>
          <p:cNvPr id="2" name="Obraz 1"/>
          <p:cNvPicPr>
            <a:picLocks noChangeAspect="1"/>
          </p:cNvPicPr>
          <p:nvPr/>
        </p:nvPicPr>
        <p:blipFill>
          <a:blip r:embed="rId4" cstate="print"/>
          <a:stretch>
            <a:fillRect/>
          </a:stretch>
        </p:blipFill>
        <p:spPr>
          <a:xfrm>
            <a:off x="323528" y="3968338"/>
            <a:ext cx="2143125" cy="2133600"/>
          </a:xfrm>
          <a:prstGeom prst="rect">
            <a:avLst/>
          </a:prstGeom>
        </p:spPr>
      </p:pic>
    </p:spTree>
    <p:extLst>
      <p:ext uri="{BB962C8B-B14F-4D97-AF65-F5344CB8AC3E}">
        <p14:creationId xmlns:p14="http://schemas.microsoft.com/office/powerpoint/2010/main" val="4246870845"/>
      </p:ext>
    </p:extLst>
  </p:cSld>
  <p:clrMapOvr>
    <a:masterClrMapping/>
  </p:clrMapOvr>
  <p:transition spd="slow">
    <p:push dir="u"/>
  </p:transition>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a:xfrm>
            <a:off x="802764" y="307732"/>
            <a:ext cx="5257800" cy="1066800"/>
          </a:xfrm>
        </p:spPr>
        <p:txBody>
          <a:bodyPr>
            <a:normAutofit/>
          </a:bodyPr>
          <a:lstStyle/>
          <a:p>
            <a:pPr marL="0" indent="0">
              <a:buNone/>
            </a:pPr>
            <a:r>
              <a:rPr lang="pl-PL" b="1" dirty="0"/>
              <a:t>Plany finansowo-programowe</a:t>
            </a:r>
          </a:p>
        </p:txBody>
      </p:sp>
      <p:pic>
        <p:nvPicPr>
          <p:cNvPr id="8" name="Obraz 7"/>
          <p:cNvPicPr>
            <a:picLocks noChangeAspect="1"/>
          </p:cNvPicPr>
          <p:nvPr/>
        </p:nvPicPr>
        <p:blipFill>
          <a:blip r:embed="rId4" cstate="print"/>
          <a:stretch>
            <a:fillRect/>
          </a:stretch>
        </p:blipFill>
        <p:spPr>
          <a:xfrm>
            <a:off x="611560" y="3284984"/>
            <a:ext cx="8532440" cy="3573016"/>
          </a:xfrm>
          <a:prstGeom prst="rect">
            <a:avLst/>
          </a:prstGeom>
        </p:spPr>
      </p:pic>
      <p:sp>
        <p:nvSpPr>
          <p:cNvPr id="10" name="TextBox 6"/>
          <p:cNvSpPr txBox="1"/>
          <p:nvPr/>
        </p:nvSpPr>
        <p:spPr>
          <a:xfrm>
            <a:off x="610683" y="1124744"/>
            <a:ext cx="8352928" cy="2002716"/>
          </a:xfrm>
          <a:prstGeom prst="rect">
            <a:avLst/>
          </a:prstGeom>
          <a:noFill/>
        </p:spPr>
        <p:txBody>
          <a:bodyPr wrap="square" rtlCol="0">
            <a:normAutofit/>
          </a:bodyPr>
          <a:lstStyle/>
          <a:p>
            <a:pPr marL="457200" indent="-457200" algn="just">
              <a:buFont typeface="Arial" panose="020B0604020202020204" pitchFamily="34" charset="0"/>
              <a:buChar char="•"/>
            </a:pPr>
            <a:r>
              <a:rPr lang="pl-PL" sz="2800" dirty="0"/>
              <a:t>nadawca składa KRRiT projekt planu,</a:t>
            </a:r>
          </a:p>
          <a:p>
            <a:pPr marL="457200" indent="-457200" algn="just">
              <a:buFont typeface="Arial" panose="020B0604020202020204" pitchFamily="34" charset="0"/>
              <a:buChar char="•"/>
            </a:pPr>
            <a:r>
              <a:rPr lang="pl-PL" sz="2800" dirty="0"/>
              <a:t>KRRiT przekazuje uwagi, </a:t>
            </a:r>
          </a:p>
          <a:p>
            <a:pPr marL="457200" indent="-457200" algn="just">
              <a:buFont typeface="Arial" panose="020B0604020202020204" pitchFamily="34" charset="0"/>
              <a:buChar char="•"/>
            </a:pPr>
            <a:r>
              <a:rPr lang="pl-PL" sz="2800" dirty="0"/>
              <a:t>nadawca modyfikuje projekt planu,</a:t>
            </a:r>
          </a:p>
          <a:p>
            <a:pPr marL="457200" indent="-457200" algn="just">
              <a:buFont typeface="Arial" panose="020B0604020202020204" pitchFamily="34" charset="0"/>
              <a:buChar char="•"/>
            </a:pPr>
            <a:r>
              <a:rPr lang="pl-PL" sz="2800" dirty="0"/>
              <a:t>KRRiT podejmuje uchwałę o „uzgodnieniu </a:t>
            </a:r>
            <a:r>
              <a:rPr lang="pl-PL" sz="2800"/>
              <a:t>planu”.</a:t>
            </a:r>
            <a:endParaRPr lang="pl-PL" sz="2800" dirty="0"/>
          </a:p>
        </p:txBody>
      </p:sp>
    </p:spTree>
    <p:custDataLst>
      <p:tags r:id="rId1"/>
    </p:custDataLst>
  </p:cSld>
  <p:clrMapOvr>
    <a:masterClrMapping/>
  </p:clrMapOvr>
  <p:transition spd="slow">
    <p:wipe dir="d"/>
  </p:transition>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2"/>
            </p:custDataLst>
          </p:nvPr>
        </p:nvSpPr>
        <p:spPr/>
        <p:txBody>
          <a:bodyPr>
            <a:normAutofit fontScale="90000"/>
          </a:bodyPr>
          <a:lstStyle/>
          <a:p>
            <a:r>
              <a:rPr lang="pl-PL" b="1" dirty="0"/>
              <a:t>Uprawnienia organów państwowych</a:t>
            </a:r>
          </a:p>
        </p:txBody>
      </p:sp>
      <p:sp>
        <p:nvSpPr>
          <p:cNvPr id="3" name="Symbol zastępczy zawartości 2"/>
          <p:cNvSpPr>
            <a:spLocks noGrp="1"/>
          </p:cNvSpPr>
          <p:nvPr>
            <p:ph idx="1"/>
          </p:nvPr>
        </p:nvSpPr>
        <p:spPr/>
        <p:txBody>
          <a:bodyPr/>
          <a:lstStyle/>
          <a:p>
            <a:r>
              <a:rPr lang="pl-PL" dirty="0"/>
              <a:t>zasada niezależności mediów publicznych</a:t>
            </a:r>
          </a:p>
          <a:p>
            <a:endParaRPr lang="pl-PL" dirty="0"/>
          </a:p>
          <a:p>
            <a:r>
              <a:rPr lang="pl-PL" dirty="0"/>
              <a:t>zasada legalizmu</a:t>
            </a:r>
          </a:p>
          <a:p>
            <a:endParaRPr lang="pl-PL" dirty="0"/>
          </a:p>
          <a:p>
            <a:r>
              <a:rPr lang="pl-PL" dirty="0"/>
              <a:t>obowiązek umożliwiania naczelnym organom państwowym bezpośredniej prezentacji oraz wyjaśniania polityki państwa</a:t>
            </a:r>
          </a:p>
        </p:txBody>
      </p:sp>
    </p:spTree>
    <p:custDataLst>
      <p:tags r:id="rId1"/>
    </p:custDataLst>
  </p:cSld>
  <p:clrMapOvr>
    <a:masterClrMapping/>
  </p:clrMapOvr>
  <p:transition spd="slow">
    <p:wipe dir="d"/>
  </p:transition>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2"/>
            </p:custDataLst>
          </p:nvPr>
        </p:nvSpPr>
        <p:spPr/>
        <p:txBody>
          <a:bodyPr>
            <a:normAutofit/>
          </a:bodyPr>
          <a:lstStyle/>
          <a:p>
            <a:pPr algn="ctr"/>
            <a:r>
              <a:rPr lang="pl-PL" sz="4000" b="1" dirty="0"/>
              <a:t>Przedstawianie stanowisk </a:t>
            </a:r>
          </a:p>
        </p:txBody>
      </p:sp>
      <p:sp>
        <p:nvSpPr>
          <p:cNvPr id="3" name="Symbol zastępczy zawartości 2"/>
          <p:cNvSpPr>
            <a:spLocks noGrp="1"/>
          </p:cNvSpPr>
          <p:nvPr>
            <p:ph idx="1"/>
          </p:nvPr>
        </p:nvSpPr>
        <p:spPr>
          <a:xfrm>
            <a:off x="762000" y="1412632"/>
            <a:ext cx="8077200" cy="5261587"/>
          </a:xfrm>
        </p:spPr>
        <p:txBody>
          <a:bodyPr>
            <a:normAutofit/>
          </a:bodyPr>
          <a:lstStyle/>
          <a:p>
            <a:pPr algn="just"/>
            <a:r>
              <a:rPr lang="pl-PL" sz="2800" dirty="0"/>
              <a:t>przez partie i związki w węzłowych sprawach publicznych;</a:t>
            </a:r>
          </a:p>
          <a:p>
            <a:pPr algn="just"/>
            <a:r>
              <a:rPr lang="pl-PL" sz="2800" dirty="0"/>
              <a:t>nieodpłatne informowania o nieodpłatnej działalności organizacji pożytku publicznego;</a:t>
            </a:r>
          </a:p>
          <a:p>
            <a:pPr algn="just"/>
            <a:r>
              <a:rPr lang="pl-PL" sz="2800" dirty="0"/>
              <a:t>kampanie wyborcze i referendalne. </a:t>
            </a:r>
          </a:p>
          <a:p>
            <a:pPr algn="just"/>
            <a:endParaRPr lang="pl-PL" sz="2800" dirty="0"/>
          </a:p>
        </p:txBody>
      </p:sp>
      <p:pic>
        <p:nvPicPr>
          <p:cNvPr id="4" name="Obraz 3"/>
          <p:cNvPicPr>
            <a:picLocks noChangeAspect="1"/>
          </p:cNvPicPr>
          <p:nvPr/>
        </p:nvPicPr>
        <p:blipFill>
          <a:blip r:embed="rId5" cstate="print"/>
          <a:stretch>
            <a:fillRect/>
          </a:stretch>
        </p:blipFill>
        <p:spPr>
          <a:xfrm>
            <a:off x="3214984" y="4221088"/>
            <a:ext cx="3502103" cy="2274870"/>
          </a:xfrm>
          <a:prstGeom prst="rect">
            <a:avLst/>
          </a:prstGeom>
        </p:spPr>
      </p:pic>
    </p:spTree>
    <p:custDataLst>
      <p:tags r:id="rId1"/>
    </p:custDataLst>
    <p:extLst>
      <p:ext uri="{BB962C8B-B14F-4D97-AF65-F5344CB8AC3E}">
        <p14:creationId xmlns:p14="http://schemas.microsoft.com/office/powerpoint/2010/main" val="4028851000"/>
      </p:ext>
    </p:extLst>
  </p:cSld>
  <p:clrMapOvr>
    <a:masterClrMapping/>
  </p:clrMapOvr>
  <p:transition spd="slow">
    <p:wipe dir="d"/>
  </p:transition>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6"/>
          <p:cNvSpPr txBox="1"/>
          <p:nvPr/>
        </p:nvSpPr>
        <p:spPr>
          <a:xfrm>
            <a:off x="3131840" y="181688"/>
            <a:ext cx="5867400" cy="936104"/>
          </a:xfrm>
          <a:prstGeom prst="rect">
            <a:avLst/>
          </a:prstGeom>
          <a:noFill/>
        </p:spPr>
        <p:txBody>
          <a:bodyPr wrap="square" rtlCol="0">
            <a:normAutofit/>
          </a:bodyPr>
          <a:lstStyle/>
          <a:p>
            <a:pPr algn="ctr"/>
            <a:endParaRPr lang="pl-PL" sz="4000" b="1" dirty="0"/>
          </a:p>
        </p:txBody>
      </p:sp>
      <p:sp>
        <p:nvSpPr>
          <p:cNvPr id="8" name="Title 1"/>
          <p:cNvSpPr txBox="1">
            <a:spLocks/>
          </p:cNvSpPr>
          <p:nvPr>
            <p:custDataLst>
              <p:tags r:id="rId1"/>
            </p:custDataLst>
          </p:nvPr>
        </p:nvSpPr>
        <p:spPr>
          <a:xfrm>
            <a:off x="395536" y="404664"/>
            <a:ext cx="8515672" cy="567080"/>
          </a:xfrm>
          <a:prstGeom prst="rect">
            <a:avLst/>
          </a:prstGeom>
        </p:spPr>
        <p:txBody>
          <a:bodyP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pl-PL" sz="2800" b="1" dirty="0">
                <a:latin typeface="+mj-lt"/>
                <a:ea typeface="+mj-ea"/>
                <a:cs typeface="+mj-cs"/>
              </a:rPr>
              <a:t>ORGANIZACJA PUBLICZNEJ RADIOFONII I TELEWIZJI </a:t>
            </a:r>
            <a:endParaRPr kumimoji="0" lang="pl-PL" sz="2800" b="1" i="0" u="none" strike="noStrike" kern="1200" cap="none" spc="0" normalizeH="0" baseline="0" noProof="0" dirty="0">
              <a:ln>
                <a:noFill/>
              </a:ln>
              <a:solidFill>
                <a:schemeClr val="tx1"/>
              </a:solidFill>
              <a:effectLst/>
              <a:uLnTx/>
              <a:uFillTx/>
              <a:latin typeface="+mj-lt"/>
              <a:ea typeface="+mj-ea"/>
              <a:cs typeface="+mj-cs"/>
            </a:endParaRPr>
          </a:p>
        </p:txBody>
      </p:sp>
      <p:sp>
        <p:nvSpPr>
          <p:cNvPr id="9" name="Title 1"/>
          <p:cNvSpPr txBox="1">
            <a:spLocks/>
          </p:cNvSpPr>
          <p:nvPr>
            <p:custDataLst>
              <p:tags r:id="rId2"/>
            </p:custDataLst>
          </p:nvPr>
        </p:nvSpPr>
        <p:spPr>
          <a:xfrm>
            <a:off x="323528" y="1340768"/>
            <a:ext cx="4608512" cy="567080"/>
          </a:xfrm>
          <a:prstGeom prst="rect">
            <a:avLst/>
          </a:prstGeom>
        </p:spPr>
        <p:txBody>
          <a:bodyP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pl-PL" sz="2800" b="1" dirty="0">
                <a:latin typeface="+mj-lt"/>
                <a:ea typeface="+mj-ea"/>
                <a:cs typeface="+mj-cs"/>
              </a:rPr>
              <a:t>PUBLICZNA TELEWIZJA </a:t>
            </a:r>
            <a:endParaRPr kumimoji="0" lang="pl-PL" sz="2800" b="1" i="0" u="none" strike="noStrike" kern="1200" cap="none" spc="0" normalizeH="0" baseline="0" noProof="0" dirty="0">
              <a:ln>
                <a:noFill/>
              </a:ln>
              <a:solidFill>
                <a:schemeClr val="tx1"/>
              </a:solidFill>
              <a:effectLst/>
              <a:uLnTx/>
              <a:uFillTx/>
              <a:latin typeface="+mj-lt"/>
              <a:ea typeface="+mj-ea"/>
              <a:cs typeface="+mj-cs"/>
            </a:endParaRPr>
          </a:p>
        </p:txBody>
      </p:sp>
      <p:sp>
        <p:nvSpPr>
          <p:cNvPr id="10" name="Title 1"/>
          <p:cNvSpPr txBox="1">
            <a:spLocks/>
          </p:cNvSpPr>
          <p:nvPr>
            <p:custDataLst>
              <p:tags r:id="rId3"/>
            </p:custDataLst>
          </p:nvPr>
        </p:nvSpPr>
        <p:spPr>
          <a:xfrm>
            <a:off x="5220072" y="1340768"/>
            <a:ext cx="3923928" cy="567080"/>
          </a:xfrm>
          <a:prstGeom prst="rect">
            <a:avLst/>
          </a:prstGeom>
        </p:spPr>
        <p:txBody>
          <a:bodyP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pl-PL" sz="2800" b="1" noProof="0" dirty="0">
                <a:latin typeface="+mj-lt"/>
                <a:ea typeface="+mj-ea"/>
                <a:cs typeface="+mj-cs"/>
              </a:rPr>
              <a:t>PUBLICZNA RADIOFONIA </a:t>
            </a:r>
            <a:endParaRPr kumimoji="0" lang="pl-PL" sz="2800" b="1" i="0" u="none" strike="noStrike" kern="1200" cap="none" spc="0" normalizeH="0" baseline="0" noProof="0" dirty="0">
              <a:ln>
                <a:noFill/>
              </a:ln>
              <a:solidFill>
                <a:schemeClr val="tx1"/>
              </a:solidFill>
              <a:effectLst/>
              <a:uLnTx/>
              <a:uFillTx/>
              <a:latin typeface="+mj-lt"/>
              <a:ea typeface="+mj-ea"/>
              <a:cs typeface="+mj-cs"/>
            </a:endParaRPr>
          </a:p>
        </p:txBody>
      </p:sp>
      <p:cxnSp>
        <p:nvCxnSpPr>
          <p:cNvPr id="12" name="Łącznik łamany 11"/>
          <p:cNvCxnSpPr>
            <a:stCxn id="8" idx="2"/>
            <a:endCxn id="9" idx="0"/>
          </p:cNvCxnSpPr>
          <p:nvPr/>
        </p:nvCxnSpPr>
        <p:spPr>
          <a:xfrm rot="5400000">
            <a:off x="3456066" y="143462"/>
            <a:ext cx="369024" cy="2025588"/>
          </a:xfrm>
          <a:prstGeom prst="bentConnector3">
            <a:avLst>
              <a:gd name="adj1" fmla="val 50000"/>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5" name="Łącznik łamany 14"/>
          <p:cNvCxnSpPr>
            <a:stCxn id="8" idx="2"/>
            <a:endCxn id="10" idx="0"/>
          </p:cNvCxnSpPr>
          <p:nvPr/>
        </p:nvCxnSpPr>
        <p:spPr>
          <a:xfrm rot="16200000" flipH="1">
            <a:off x="5733192" y="-108076"/>
            <a:ext cx="369024" cy="2528664"/>
          </a:xfrm>
          <a:prstGeom prst="bentConnector3">
            <a:avLst>
              <a:gd name="adj1" fmla="val 50000"/>
            </a:avLst>
          </a:prstGeom>
          <a:ln>
            <a:tailEnd type="arrow"/>
          </a:ln>
        </p:spPr>
        <p:style>
          <a:lnRef idx="1">
            <a:schemeClr val="accent1"/>
          </a:lnRef>
          <a:fillRef idx="0">
            <a:schemeClr val="accent1"/>
          </a:fillRef>
          <a:effectRef idx="0">
            <a:schemeClr val="accent1"/>
          </a:effectRef>
          <a:fontRef idx="minor">
            <a:schemeClr val="tx1"/>
          </a:fontRef>
        </p:style>
      </p:cxnSp>
      <p:sp>
        <p:nvSpPr>
          <p:cNvPr id="16" name="pole tekstowe 15"/>
          <p:cNvSpPr txBox="1"/>
          <p:nvPr/>
        </p:nvSpPr>
        <p:spPr>
          <a:xfrm>
            <a:off x="539552" y="2276872"/>
            <a:ext cx="4176464" cy="430887"/>
          </a:xfrm>
          <a:prstGeom prst="rect">
            <a:avLst/>
          </a:prstGeom>
          <a:noFill/>
        </p:spPr>
        <p:txBody>
          <a:bodyPr wrap="square" rtlCol="0">
            <a:spAutoFit/>
          </a:bodyPr>
          <a:lstStyle/>
          <a:p>
            <a:pPr algn="ctr"/>
            <a:r>
              <a:rPr lang="pl-PL" sz="2200" b="1" dirty="0"/>
              <a:t>„TELEWIZJA POLSKA - S.A.”</a:t>
            </a:r>
          </a:p>
        </p:txBody>
      </p:sp>
      <p:cxnSp>
        <p:nvCxnSpPr>
          <p:cNvPr id="18" name="Łącznik prosty ze strzałką 17"/>
          <p:cNvCxnSpPr>
            <a:stCxn id="9" idx="2"/>
            <a:endCxn id="16" idx="0"/>
          </p:cNvCxnSpPr>
          <p:nvPr/>
        </p:nvCxnSpPr>
        <p:spPr>
          <a:xfrm>
            <a:off x="2627784" y="1907848"/>
            <a:ext cx="0" cy="369024"/>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22" name="pole tekstowe 21"/>
          <p:cNvSpPr txBox="1"/>
          <p:nvPr/>
        </p:nvSpPr>
        <p:spPr>
          <a:xfrm>
            <a:off x="395536" y="2852936"/>
            <a:ext cx="4320480" cy="2246769"/>
          </a:xfrm>
          <a:prstGeom prst="rect">
            <a:avLst/>
          </a:prstGeom>
          <a:noFill/>
        </p:spPr>
        <p:txBody>
          <a:bodyPr wrap="square" rtlCol="0">
            <a:spAutoFit/>
          </a:bodyPr>
          <a:lstStyle/>
          <a:p>
            <a:pPr marL="457200" indent="-457200" algn="ctr">
              <a:buAutoNum type="arabicPeriod"/>
            </a:pPr>
            <a:r>
              <a:rPr lang="pl-PL" sz="2000" dirty="0"/>
              <a:t>Programy ogólnokrajowe (</a:t>
            </a:r>
            <a:r>
              <a:rPr lang="pl-PL" sz="2000" dirty="0" err="1"/>
              <a:t>I,II</a:t>
            </a:r>
            <a:r>
              <a:rPr lang="pl-PL" sz="2000" dirty="0"/>
              <a:t> i TV POLONIA)</a:t>
            </a:r>
          </a:p>
          <a:p>
            <a:pPr marL="457200" indent="-457200" algn="ctr">
              <a:buAutoNum type="arabicPeriod"/>
            </a:pPr>
            <a:endParaRPr lang="pl-PL" sz="2000" dirty="0"/>
          </a:p>
          <a:p>
            <a:pPr marL="457200" indent="-457200" algn="ctr">
              <a:buAutoNum type="arabicPeriod"/>
            </a:pPr>
            <a:r>
              <a:rPr lang="pl-PL" sz="2000" dirty="0"/>
              <a:t>Programy regionalne tworzone i rozpowszechniane w ramach </a:t>
            </a:r>
            <a:r>
              <a:rPr lang="pl-PL" sz="2000" b="1" dirty="0"/>
              <a:t>terenowych oddziałów spółki „Telewizja Polska - Spółka Akcyjna”</a:t>
            </a:r>
          </a:p>
        </p:txBody>
      </p:sp>
      <p:sp>
        <p:nvSpPr>
          <p:cNvPr id="33" name="pole tekstowe 32"/>
          <p:cNvSpPr txBox="1"/>
          <p:nvPr/>
        </p:nvSpPr>
        <p:spPr>
          <a:xfrm>
            <a:off x="5436096" y="2276872"/>
            <a:ext cx="3240360" cy="1661993"/>
          </a:xfrm>
          <a:prstGeom prst="rect">
            <a:avLst/>
          </a:prstGeom>
          <a:noFill/>
        </p:spPr>
        <p:txBody>
          <a:bodyPr wrap="square" rtlCol="0">
            <a:spAutoFit/>
          </a:bodyPr>
          <a:lstStyle/>
          <a:p>
            <a:pPr algn="ctr"/>
            <a:r>
              <a:rPr lang="pl-PL" sz="2200" b="1" dirty="0"/>
              <a:t>„POLSKIE RADIO - S.A.”</a:t>
            </a:r>
          </a:p>
          <a:p>
            <a:pPr algn="ctr"/>
            <a:endParaRPr lang="pl-PL" sz="2000" dirty="0"/>
          </a:p>
          <a:p>
            <a:pPr algn="ctr"/>
            <a:r>
              <a:rPr lang="pl-PL" sz="2000" dirty="0"/>
              <a:t>ogólnokrajowe i zagraniczne programy radiowe</a:t>
            </a:r>
          </a:p>
          <a:p>
            <a:pPr algn="ctr"/>
            <a:endParaRPr lang="pl-PL" sz="2000" dirty="0"/>
          </a:p>
        </p:txBody>
      </p:sp>
      <p:cxnSp>
        <p:nvCxnSpPr>
          <p:cNvPr id="35" name="Łącznik łamany 34"/>
          <p:cNvCxnSpPr>
            <a:stCxn id="10" idx="1"/>
            <a:endCxn id="33" idx="1"/>
          </p:cNvCxnSpPr>
          <p:nvPr/>
        </p:nvCxnSpPr>
        <p:spPr>
          <a:xfrm rot="10800000" flipH="1" flipV="1">
            <a:off x="5220072" y="1624307"/>
            <a:ext cx="216024" cy="1483561"/>
          </a:xfrm>
          <a:prstGeom prst="bentConnector3">
            <a:avLst>
              <a:gd name="adj1" fmla="val -105822"/>
            </a:avLst>
          </a:prstGeom>
          <a:ln>
            <a:tailEnd type="arrow"/>
          </a:ln>
        </p:spPr>
        <p:style>
          <a:lnRef idx="1">
            <a:schemeClr val="accent1"/>
          </a:lnRef>
          <a:fillRef idx="0">
            <a:schemeClr val="accent1"/>
          </a:fillRef>
          <a:effectRef idx="0">
            <a:schemeClr val="accent1"/>
          </a:effectRef>
          <a:fontRef idx="minor">
            <a:schemeClr val="tx1"/>
          </a:fontRef>
        </p:style>
      </p:cxnSp>
      <p:sp>
        <p:nvSpPr>
          <p:cNvPr id="42" name="pole tekstowe 41"/>
          <p:cNvSpPr txBox="1"/>
          <p:nvPr/>
        </p:nvSpPr>
        <p:spPr>
          <a:xfrm>
            <a:off x="5436096" y="3933056"/>
            <a:ext cx="3240360" cy="1692771"/>
          </a:xfrm>
          <a:prstGeom prst="rect">
            <a:avLst/>
          </a:prstGeom>
          <a:noFill/>
        </p:spPr>
        <p:txBody>
          <a:bodyPr wrap="square" rtlCol="0">
            <a:spAutoFit/>
          </a:bodyPr>
          <a:lstStyle/>
          <a:p>
            <a:pPr algn="ctr"/>
            <a:r>
              <a:rPr lang="pl-PL" sz="2200" b="1" dirty="0"/>
              <a:t>SPÓŁKI RADIOFONII REGIONALNEJ</a:t>
            </a:r>
          </a:p>
          <a:p>
            <a:pPr algn="ctr"/>
            <a:endParaRPr lang="pl-PL" sz="2000" dirty="0"/>
          </a:p>
          <a:p>
            <a:pPr algn="ctr"/>
            <a:r>
              <a:rPr lang="pl-PL" sz="2000" dirty="0"/>
              <a:t>regionalne programy radiowe</a:t>
            </a:r>
          </a:p>
          <a:p>
            <a:pPr algn="ctr"/>
            <a:endParaRPr lang="pl-PL" sz="2000" dirty="0"/>
          </a:p>
        </p:txBody>
      </p:sp>
      <p:cxnSp>
        <p:nvCxnSpPr>
          <p:cNvPr id="44" name="Kształt 43"/>
          <p:cNvCxnSpPr>
            <a:endCxn id="42" idx="1"/>
          </p:cNvCxnSpPr>
          <p:nvPr/>
        </p:nvCxnSpPr>
        <p:spPr>
          <a:xfrm rot="16200000" flipH="1">
            <a:off x="4400835" y="3744181"/>
            <a:ext cx="1638474" cy="432048"/>
          </a:xfrm>
          <a:prstGeom prst="bentConnector2">
            <a:avLst/>
          </a:prstGeom>
          <a:ln>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07766380"/>
      </p:ext>
    </p:extLst>
  </p:cSld>
  <p:clrMapOvr>
    <a:masterClrMapping/>
  </p:clrMapOvr>
  <p:transition spd="slow">
    <p:push dir="u"/>
  </p:transition>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6"/>
          <p:cNvSpPr txBox="1"/>
          <p:nvPr/>
        </p:nvSpPr>
        <p:spPr>
          <a:xfrm>
            <a:off x="3131840" y="181688"/>
            <a:ext cx="5867400" cy="936104"/>
          </a:xfrm>
          <a:prstGeom prst="rect">
            <a:avLst/>
          </a:prstGeom>
          <a:noFill/>
        </p:spPr>
        <p:txBody>
          <a:bodyPr wrap="square" rtlCol="0">
            <a:normAutofit/>
          </a:bodyPr>
          <a:lstStyle/>
          <a:p>
            <a:pPr algn="ctr"/>
            <a:endParaRPr lang="pl-PL" sz="4000" b="1" dirty="0"/>
          </a:p>
        </p:txBody>
      </p:sp>
      <p:sp>
        <p:nvSpPr>
          <p:cNvPr id="8" name="Title 1"/>
          <p:cNvSpPr txBox="1">
            <a:spLocks/>
          </p:cNvSpPr>
          <p:nvPr>
            <p:custDataLst>
              <p:tags r:id="rId1"/>
            </p:custDataLst>
          </p:nvPr>
        </p:nvSpPr>
        <p:spPr>
          <a:xfrm>
            <a:off x="395536" y="404664"/>
            <a:ext cx="8515672" cy="567080"/>
          </a:xfrm>
          <a:prstGeom prst="rect">
            <a:avLst/>
          </a:prstGeom>
        </p:spPr>
        <p:txBody>
          <a:bodyP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pl-PL" sz="2800" b="1" dirty="0">
                <a:latin typeface="+mj-lt"/>
                <a:ea typeface="+mj-ea"/>
                <a:cs typeface="+mj-cs"/>
              </a:rPr>
              <a:t>ORGANY SPÓŁKI AKCYJNEJ</a:t>
            </a:r>
            <a:endParaRPr kumimoji="0" lang="pl-PL" sz="2800" b="1" i="0" u="none" strike="noStrike" kern="1200" cap="none" spc="0" normalizeH="0" baseline="0" noProof="0" dirty="0">
              <a:ln>
                <a:noFill/>
              </a:ln>
              <a:solidFill>
                <a:schemeClr val="tx1"/>
              </a:solidFill>
              <a:effectLst/>
              <a:uLnTx/>
              <a:uFillTx/>
              <a:latin typeface="+mj-lt"/>
              <a:ea typeface="+mj-ea"/>
              <a:cs typeface="+mj-cs"/>
            </a:endParaRPr>
          </a:p>
        </p:txBody>
      </p:sp>
      <p:sp>
        <p:nvSpPr>
          <p:cNvPr id="9" name="Title 1"/>
          <p:cNvSpPr txBox="1">
            <a:spLocks/>
          </p:cNvSpPr>
          <p:nvPr>
            <p:custDataLst>
              <p:tags r:id="rId2"/>
            </p:custDataLst>
          </p:nvPr>
        </p:nvSpPr>
        <p:spPr>
          <a:xfrm>
            <a:off x="2987824" y="3140968"/>
            <a:ext cx="3347864" cy="2016224"/>
          </a:xfrm>
          <a:prstGeom prst="rect">
            <a:avLst/>
          </a:prstGeom>
        </p:spPr>
        <p:txBody>
          <a:bodyP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pl-PL" sz="2400" b="1" dirty="0">
                <a:latin typeface="+mj-lt"/>
                <a:ea typeface="+mj-ea"/>
                <a:cs typeface="+mj-cs"/>
              </a:rPr>
              <a:t>ZARZĄD SPÓŁKI</a:t>
            </a:r>
          </a:p>
          <a:p>
            <a:pPr marL="0" marR="0" lvl="0" indent="0" algn="ctr" defTabSz="914400" rtl="0" eaLnBrk="1" fontAlgn="auto" latinLnBrk="0" hangingPunct="1">
              <a:lnSpc>
                <a:spcPct val="100000"/>
              </a:lnSpc>
              <a:spcBef>
                <a:spcPct val="0"/>
              </a:spcBef>
              <a:spcAft>
                <a:spcPts val="0"/>
              </a:spcAft>
              <a:buClrTx/>
              <a:buSzTx/>
              <a:buFontTx/>
              <a:buNone/>
              <a:tabLst/>
              <a:defRPr/>
            </a:pPr>
            <a:endParaRPr lang="pl-PL" sz="2400" b="1" dirty="0">
              <a:latin typeface="+mj-lt"/>
              <a:ea typeface="+mj-ea"/>
              <a:cs typeface="+mj-cs"/>
            </a:endParaRPr>
          </a:p>
          <a:p>
            <a:pPr marL="0" marR="0" lvl="0" indent="0" algn="ctr" defTabSz="914400" rtl="0" eaLnBrk="1" fontAlgn="auto" latinLnBrk="0" hangingPunct="1">
              <a:lnSpc>
                <a:spcPct val="100000"/>
              </a:lnSpc>
              <a:spcBef>
                <a:spcPct val="0"/>
              </a:spcBef>
              <a:spcAft>
                <a:spcPts val="0"/>
              </a:spcAft>
              <a:buClrTx/>
              <a:buSzTx/>
              <a:buFontTx/>
              <a:buNone/>
              <a:tabLst/>
              <a:defRPr/>
            </a:pPr>
            <a:r>
              <a:rPr lang="pl-PL" sz="2200" dirty="0">
                <a:latin typeface="+mj-lt"/>
                <a:ea typeface="+mj-ea"/>
                <a:cs typeface="+mj-cs"/>
              </a:rPr>
              <a:t>liczy od 1 do 3 członków powoływanych przez Radę Mediów Narodowych</a:t>
            </a:r>
            <a:endParaRPr kumimoji="0" lang="pl-PL" sz="2200" i="0" u="none" strike="noStrike" kern="1200" cap="none" spc="0" normalizeH="0" baseline="0" noProof="0" dirty="0">
              <a:ln>
                <a:noFill/>
              </a:ln>
              <a:solidFill>
                <a:schemeClr val="tx1"/>
              </a:solidFill>
              <a:effectLst/>
              <a:uLnTx/>
              <a:uFillTx/>
              <a:latin typeface="+mj-lt"/>
              <a:ea typeface="+mj-ea"/>
              <a:cs typeface="+mj-cs"/>
            </a:endParaRPr>
          </a:p>
        </p:txBody>
      </p:sp>
      <p:cxnSp>
        <p:nvCxnSpPr>
          <p:cNvPr id="12" name="Łącznik łamany 11"/>
          <p:cNvCxnSpPr>
            <a:stCxn id="8" idx="2"/>
            <a:endCxn id="9" idx="0"/>
          </p:cNvCxnSpPr>
          <p:nvPr/>
        </p:nvCxnSpPr>
        <p:spPr>
          <a:xfrm rot="16200000" flipH="1">
            <a:off x="3572952" y="2052164"/>
            <a:ext cx="2169224" cy="8384"/>
          </a:xfrm>
          <a:prstGeom prst="bentConnector3">
            <a:avLst>
              <a:gd name="adj1" fmla="val 50000"/>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5" name="Łącznik łamany 14"/>
          <p:cNvCxnSpPr>
            <a:stCxn id="8" idx="2"/>
            <a:endCxn id="26" idx="0"/>
          </p:cNvCxnSpPr>
          <p:nvPr/>
        </p:nvCxnSpPr>
        <p:spPr>
          <a:xfrm rot="16200000" flipH="1">
            <a:off x="5733192" y="-108076"/>
            <a:ext cx="441032" cy="2600672"/>
          </a:xfrm>
          <a:prstGeom prst="bentConnector3">
            <a:avLst>
              <a:gd name="adj1" fmla="val 50000"/>
            </a:avLst>
          </a:prstGeom>
          <a:ln>
            <a:tailEnd type="arrow"/>
          </a:ln>
        </p:spPr>
        <p:style>
          <a:lnRef idx="1">
            <a:schemeClr val="accent1"/>
          </a:lnRef>
          <a:fillRef idx="0">
            <a:schemeClr val="accent1"/>
          </a:fillRef>
          <a:effectRef idx="0">
            <a:schemeClr val="accent1"/>
          </a:effectRef>
          <a:fontRef idx="minor">
            <a:schemeClr val="tx1"/>
          </a:fontRef>
        </p:style>
      </p:cxnSp>
      <p:sp>
        <p:nvSpPr>
          <p:cNvPr id="26" name="Title 1"/>
          <p:cNvSpPr txBox="1">
            <a:spLocks/>
          </p:cNvSpPr>
          <p:nvPr>
            <p:custDataLst>
              <p:tags r:id="rId3"/>
            </p:custDataLst>
          </p:nvPr>
        </p:nvSpPr>
        <p:spPr>
          <a:xfrm>
            <a:off x="5580112" y="1412776"/>
            <a:ext cx="3347864" cy="1800200"/>
          </a:xfrm>
          <a:prstGeom prst="rect">
            <a:avLst/>
          </a:prstGeom>
        </p:spPr>
        <p:txBody>
          <a:bodyP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pl-PL" sz="2400" b="1" dirty="0">
                <a:latin typeface="+mj-lt"/>
                <a:ea typeface="+mj-ea"/>
                <a:cs typeface="+mj-cs"/>
              </a:rPr>
              <a:t>RADA NADZORCZA</a:t>
            </a:r>
          </a:p>
          <a:p>
            <a:pPr marL="0" marR="0" lvl="0" indent="0" algn="ctr" defTabSz="914400" rtl="0" eaLnBrk="1" fontAlgn="auto" latinLnBrk="0" hangingPunct="1">
              <a:lnSpc>
                <a:spcPct val="100000"/>
              </a:lnSpc>
              <a:spcBef>
                <a:spcPct val="0"/>
              </a:spcBef>
              <a:spcAft>
                <a:spcPts val="0"/>
              </a:spcAft>
              <a:buClrTx/>
              <a:buSzTx/>
              <a:buFontTx/>
              <a:buNone/>
              <a:tabLst/>
              <a:defRPr/>
            </a:pPr>
            <a:endParaRPr lang="pl-PL" sz="2400" b="1" dirty="0">
              <a:latin typeface="+mj-lt"/>
              <a:ea typeface="+mj-ea"/>
              <a:cs typeface="+mj-cs"/>
            </a:endParaRPr>
          </a:p>
          <a:p>
            <a:pPr marL="0" marR="0" lvl="0" indent="0" algn="ctr" defTabSz="914400" rtl="0" eaLnBrk="1" fontAlgn="auto" latinLnBrk="0" hangingPunct="1">
              <a:lnSpc>
                <a:spcPct val="100000"/>
              </a:lnSpc>
              <a:spcBef>
                <a:spcPct val="0"/>
              </a:spcBef>
              <a:spcAft>
                <a:spcPts val="0"/>
              </a:spcAft>
              <a:buClrTx/>
              <a:buSzTx/>
              <a:buFontTx/>
              <a:buNone/>
              <a:tabLst/>
              <a:defRPr/>
            </a:pPr>
            <a:r>
              <a:rPr lang="pl-PL" sz="2200" dirty="0">
                <a:latin typeface="+mj-lt"/>
                <a:ea typeface="+mj-ea"/>
                <a:cs typeface="+mj-cs"/>
              </a:rPr>
              <a:t>liczy 3 członków powoływanych przez Radę Mediów Narodowych</a:t>
            </a:r>
            <a:endParaRPr kumimoji="0" lang="pl-PL" sz="2200" i="0" u="none" strike="noStrike" kern="1200" cap="none" spc="0" normalizeH="0" baseline="0" noProof="0" dirty="0">
              <a:ln>
                <a:noFill/>
              </a:ln>
              <a:solidFill>
                <a:schemeClr val="tx1"/>
              </a:solidFill>
              <a:effectLst/>
              <a:uLnTx/>
              <a:uFillTx/>
              <a:latin typeface="+mj-lt"/>
              <a:ea typeface="+mj-ea"/>
              <a:cs typeface="+mj-cs"/>
            </a:endParaRPr>
          </a:p>
        </p:txBody>
      </p:sp>
      <p:sp>
        <p:nvSpPr>
          <p:cNvPr id="37" name="Title 1"/>
          <p:cNvSpPr txBox="1">
            <a:spLocks/>
          </p:cNvSpPr>
          <p:nvPr>
            <p:custDataLst>
              <p:tags r:id="rId4"/>
            </p:custDataLst>
          </p:nvPr>
        </p:nvSpPr>
        <p:spPr>
          <a:xfrm>
            <a:off x="576064" y="1340768"/>
            <a:ext cx="3347864" cy="1800200"/>
          </a:xfrm>
          <a:prstGeom prst="rect">
            <a:avLst/>
          </a:prstGeom>
        </p:spPr>
        <p:txBody>
          <a:bodyP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pl-PL" sz="2400" b="1" dirty="0">
                <a:latin typeface="+mj-lt"/>
                <a:ea typeface="+mj-ea"/>
                <a:cs typeface="+mj-cs"/>
              </a:rPr>
              <a:t>WALNE ZGROMADZENIE</a:t>
            </a:r>
          </a:p>
          <a:p>
            <a:pPr marL="0" marR="0" lvl="0" indent="0" algn="ctr" defTabSz="914400" rtl="0" eaLnBrk="1" fontAlgn="auto" latinLnBrk="0" hangingPunct="1">
              <a:lnSpc>
                <a:spcPct val="100000"/>
              </a:lnSpc>
              <a:spcBef>
                <a:spcPct val="0"/>
              </a:spcBef>
              <a:spcAft>
                <a:spcPts val="0"/>
              </a:spcAft>
              <a:buClrTx/>
              <a:buSzTx/>
              <a:buFontTx/>
              <a:buNone/>
              <a:tabLst/>
              <a:defRPr/>
            </a:pPr>
            <a:endParaRPr lang="pl-PL" sz="2400" b="1" dirty="0">
              <a:latin typeface="+mj-lt"/>
              <a:ea typeface="+mj-ea"/>
              <a:cs typeface="+mj-cs"/>
            </a:endParaRPr>
          </a:p>
          <a:p>
            <a:pPr marL="0" marR="0" lvl="0" indent="0" algn="ctr" defTabSz="914400" rtl="0" eaLnBrk="1" fontAlgn="auto" latinLnBrk="0" hangingPunct="1">
              <a:lnSpc>
                <a:spcPct val="100000"/>
              </a:lnSpc>
              <a:spcBef>
                <a:spcPct val="0"/>
              </a:spcBef>
              <a:spcAft>
                <a:spcPts val="0"/>
              </a:spcAft>
              <a:buClrTx/>
              <a:buSzTx/>
              <a:buFontTx/>
              <a:buNone/>
              <a:tabLst/>
              <a:defRPr/>
            </a:pPr>
            <a:r>
              <a:rPr lang="pl-PL" sz="2200" dirty="0">
                <a:latin typeface="+mj-lt"/>
                <a:ea typeface="+mj-ea"/>
                <a:cs typeface="+mj-cs"/>
              </a:rPr>
              <a:t>100% akcji posiada Skarb Państwa</a:t>
            </a:r>
            <a:endParaRPr kumimoji="0" lang="pl-PL" sz="2200" i="0" u="none" strike="noStrike" kern="1200" cap="none" spc="0" normalizeH="0" baseline="0" noProof="0" dirty="0">
              <a:ln>
                <a:noFill/>
              </a:ln>
              <a:solidFill>
                <a:schemeClr val="tx1"/>
              </a:solidFill>
              <a:effectLst/>
              <a:uLnTx/>
              <a:uFillTx/>
              <a:latin typeface="+mj-lt"/>
              <a:ea typeface="+mj-ea"/>
              <a:cs typeface="+mj-cs"/>
            </a:endParaRPr>
          </a:p>
        </p:txBody>
      </p:sp>
      <p:cxnSp>
        <p:nvCxnSpPr>
          <p:cNvPr id="39" name="Kształt 38"/>
          <p:cNvCxnSpPr/>
          <p:nvPr/>
        </p:nvCxnSpPr>
        <p:spPr>
          <a:xfrm rot="10800000" flipV="1">
            <a:off x="2123728" y="1196752"/>
            <a:ext cx="2646548" cy="144016"/>
          </a:xfrm>
          <a:prstGeom prst="bentConnector2">
            <a:avLst/>
          </a:prstGeom>
          <a:ln>
            <a:tailEnd type="arrow"/>
          </a:ln>
        </p:spPr>
        <p:style>
          <a:lnRef idx="1">
            <a:schemeClr val="accent1"/>
          </a:lnRef>
          <a:fillRef idx="0">
            <a:schemeClr val="accent1"/>
          </a:fillRef>
          <a:effectRef idx="0">
            <a:schemeClr val="accent1"/>
          </a:effectRef>
          <a:fontRef idx="minor">
            <a:schemeClr val="tx1"/>
          </a:fontRef>
        </p:style>
      </p:cxnSp>
      <p:sp>
        <p:nvSpPr>
          <p:cNvPr id="40" name="Title 1"/>
          <p:cNvSpPr txBox="1">
            <a:spLocks/>
          </p:cNvSpPr>
          <p:nvPr>
            <p:custDataLst>
              <p:tags r:id="rId5"/>
            </p:custDataLst>
          </p:nvPr>
        </p:nvSpPr>
        <p:spPr>
          <a:xfrm>
            <a:off x="467544" y="5229200"/>
            <a:ext cx="8424936" cy="1368152"/>
          </a:xfrm>
          <a:prstGeom prst="rect">
            <a:avLst/>
          </a:prstGeom>
        </p:spPr>
        <p:txBody>
          <a:bodyP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pl-PL" sz="2400" b="1" dirty="0">
                <a:latin typeface="+mj-lt"/>
                <a:ea typeface="+mj-ea"/>
                <a:cs typeface="+mj-cs"/>
              </a:rPr>
              <a:t>RADA PROGRAMOWA </a:t>
            </a:r>
          </a:p>
          <a:p>
            <a:pPr marL="0" marR="0" lvl="0" indent="0" algn="ctr" defTabSz="914400" rtl="0" eaLnBrk="1" fontAlgn="auto" latinLnBrk="0" hangingPunct="1">
              <a:lnSpc>
                <a:spcPct val="100000"/>
              </a:lnSpc>
              <a:spcBef>
                <a:spcPct val="0"/>
              </a:spcBef>
              <a:spcAft>
                <a:spcPts val="0"/>
              </a:spcAft>
              <a:buClrTx/>
              <a:buSzTx/>
              <a:buFontTx/>
              <a:buNone/>
              <a:tabLst/>
              <a:defRPr/>
            </a:pPr>
            <a:r>
              <a:rPr lang="pl-PL" sz="2200" b="1" dirty="0">
                <a:latin typeface="+mj-lt"/>
                <a:ea typeface="+mj-ea"/>
                <a:cs typeface="+mj-cs"/>
              </a:rPr>
              <a:t>organ opiniodawczy i doradczy Zarządu Spółki</a:t>
            </a:r>
          </a:p>
          <a:p>
            <a:pPr marL="0" marR="0" lvl="0" indent="0" algn="ctr" defTabSz="914400" rtl="0" eaLnBrk="1" fontAlgn="auto" latinLnBrk="0" hangingPunct="1">
              <a:lnSpc>
                <a:spcPct val="100000"/>
              </a:lnSpc>
              <a:spcBef>
                <a:spcPct val="0"/>
              </a:spcBef>
              <a:spcAft>
                <a:spcPts val="0"/>
              </a:spcAft>
              <a:buClrTx/>
              <a:buSzTx/>
              <a:buFontTx/>
              <a:buNone/>
              <a:tabLst/>
              <a:defRPr/>
            </a:pPr>
            <a:r>
              <a:rPr lang="pl-PL" sz="2200" dirty="0">
                <a:latin typeface="+mj-lt"/>
                <a:ea typeface="+mj-ea"/>
                <a:cs typeface="+mj-cs"/>
              </a:rPr>
              <a:t>15 członków powoływanych przez Radę Mediów Narodowych</a:t>
            </a:r>
          </a:p>
          <a:p>
            <a:pPr marL="0" marR="0" lvl="0" indent="0" algn="ctr" defTabSz="914400" rtl="0" eaLnBrk="1" fontAlgn="auto" latinLnBrk="0" hangingPunct="1">
              <a:lnSpc>
                <a:spcPct val="100000"/>
              </a:lnSpc>
              <a:spcBef>
                <a:spcPct val="0"/>
              </a:spcBef>
              <a:spcAft>
                <a:spcPts val="0"/>
              </a:spcAft>
              <a:buClrTx/>
              <a:buSzTx/>
              <a:buFontTx/>
              <a:buNone/>
              <a:tabLst/>
              <a:defRPr/>
            </a:pPr>
            <a:endParaRPr lang="pl-PL" sz="2400" b="1" dirty="0">
              <a:latin typeface="+mj-lt"/>
              <a:ea typeface="+mj-ea"/>
              <a:cs typeface="+mj-cs"/>
            </a:endParaRPr>
          </a:p>
        </p:txBody>
      </p:sp>
    </p:spTree>
    <p:extLst>
      <p:ext uri="{BB962C8B-B14F-4D97-AF65-F5344CB8AC3E}">
        <p14:creationId xmlns:p14="http://schemas.microsoft.com/office/powerpoint/2010/main" val="2907766380"/>
      </p:ext>
    </p:extLst>
  </p:cSld>
  <p:clrMapOvr>
    <a:masterClrMapping/>
  </p:clrMapOvr>
  <p:transition spd="slow">
    <p:push dir="u"/>
  </p:transition>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6"/>
          <p:cNvSpPr txBox="1"/>
          <p:nvPr/>
        </p:nvSpPr>
        <p:spPr>
          <a:xfrm>
            <a:off x="3131840" y="181688"/>
            <a:ext cx="5867400" cy="936104"/>
          </a:xfrm>
          <a:prstGeom prst="rect">
            <a:avLst/>
          </a:prstGeom>
          <a:noFill/>
        </p:spPr>
        <p:txBody>
          <a:bodyPr wrap="square" rtlCol="0">
            <a:normAutofit/>
          </a:bodyPr>
          <a:lstStyle/>
          <a:p>
            <a:pPr algn="ctr"/>
            <a:endParaRPr lang="pl-PL" sz="4000" b="1" dirty="0"/>
          </a:p>
        </p:txBody>
      </p:sp>
      <p:sp>
        <p:nvSpPr>
          <p:cNvPr id="8" name="Title 1"/>
          <p:cNvSpPr txBox="1">
            <a:spLocks/>
          </p:cNvSpPr>
          <p:nvPr>
            <p:custDataLst>
              <p:tags r:id="rId1"/>
            </p:custDataLst>
          </p:nvPr>
        </p:nvSpPr>
        <p:spPr>
          <a:xfrm>
            <a:off x="395536" y="404664"/>
            <a:ext cx="8515672" cy="567080"/>
          </a:xfrm>
          <a:prstGeom prst="rect">
            <a:avLst/>
          </a:prstGeom>
        </p:spPr>
        <p:txBody>
          <a:bodyP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pl-PL" sz="2800" b="1" dirty="0">
                <a:latin typeface="+mj-lt"/>
                <a:ea typeface="+mj-ea"/>
                <a:cs typeface="+mj-cs"/>
              </a:rPr>
              <a:t>MODEL FINANSOWANIA MEDIÓW PUBLICZNYCH</a:t>
            </a:r>
            <a:endParaRPr kumimoji="0" lang="pl-PL" sz="2800" b="1" i="0" u="none" strike="noStrike" kern="1200" cap="none" spc="0" normalizeH="0" baseline="0" noProof="0" dirty="0">
              <a:ln>
                <a:noFill/>
              </a:ln>
              <a:solidFill>
                <a:schemeClr val="tx1"/>
              </a:solidFill>
              <a:effectLst/>
              <a:uLnTx/>
              <a:uFillTx/>
              <a:latin typeface="+mj-lt"/>
              <a:ea typeface="+mj-ea"/>
              <a:cs typeface="+mj-cs"/>
            </a:endParaRPr>
          </a:p>
        </p:txBody>
      </p:sp>
      <p:cxnSp>
        <p:nvCxnSpPr>
          <p:cNvPr id="15" name="Łącznik łamany 14"/>
          <p:cNvCxnSpPr>
            <a:stCxn id="8" idx="2"/>
            <a:endCxn id="26" idx="0"/>
          </p:cNvCxnSpPr>
          <p:nvPr/>
        </p:nvCxnSpPr>
        <p:spPr>
          <a:xfrm rot="16200000" flipH="1">
            <a:off x="5607178" y="17938"/>
            <a:ext cx="441032" cy="2348644"/>
          </a:xfrm>
          <a:prstGeom prst="bentConnector3">
            <a:avLst>
              <a:gd name="adj1" fmla="val 50000"/>
            </a:avLst>
          </a:prstGeom>
          <a:ln>
            <a:tailEnd type="arrow"/>
          </a:ln>
        </p:spPr>
        <p:style>
          <a:lnRef idx="1">
            <a:schemeClr val="accent1"/>
          </a:lnRef>
          <a:fillRef idx="0">
            <a:schemeClr val="accent1"/>
          </a:fillRef>
          <a:effectRef idx="0">
            <a:schemeClr val="accent1"/>
          </a:effectRef>
          <a:fontRef idx="minor">
            <a:schemeClr val="tx1"/>
          </a:fontRef>
        </p:style>
      </p:cxnSp>
      <p:sp>
        <p:nvSpPr>
          <p:cNvPr id="26" name="Title 1"/>
          <p:cNvSpPr txBox="1">
            <a:spLocks/>
          </p:cNvSpPr>
          <p:nvPr>
            <p:custDataLst>
              <p:tags r:id="rId2"/>
            </p:custDataLst>
          </p:nvPr>
        </p:nvSpPr>
        <p:spPr>
          <a:xfrm>
            <a:off x="4860032" y="1412776"/>
            <a:ext cx="4283968" cy="1800200"/>
          </a:xfrm>
          <a:prstGeom prst="rect">
            <a:avLst/>
          </a:prstGeom>
        </p:spPr>
        <p:txBody>
          <a:bodyP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pl-PL" sz="2400" b="1" dirty="0">
                <a:latin typeface="+mj-lt"/>
                <a:ea typeface="+mj-ea"/>
                <a:cs typeface="+mj-cs"/>
              </a:rPr>
              <a:t>FINANSOWANIE NIEPUBLICZNE</a:t>
            </a:r>
          </a:p>
          <a:p>
            <a:pPr marL="0" marR="0" lvl="0" indent="0" algn="ctr" defTabSz="914400" rtl="0" eaLnBrk="1" fontAlgn="auto" latinLnBrk="0" hangingPunct="1">
              <a:lnSpc>
                <a:spcPct val="100000"/>
              </a:lnSpc>
              <a:spcBef>
                <a:spcPct val="0"/>
              </a:spcBef>
              <a:spcAft>
                <a:spcPts val="0"/>
              </a:spcAft>
              <a:buClrTx/>
              <a:buSzTx/>
              <a:buFontTx/>
              <a:buNone/>
              <a:tabLst/>
              <a:defRPr/>
            </a:pPr>
            <a:endParaRPr kumimoji="0" lang="pl-PL" sz="2400" b="1" i="0" u="none" strike="noStrike" kern="1200" cap="none" spc="0" normalizeH="0" baseline="0" noProof="0" dirty="0">
              <a:ln>
                <a:noFill/>
              </a:ln>
              <a:solidFill>
                <a:schemeClr val="tx1"/>
              </a:solidFill>
              <a:effectLst/>
              <a:uLnTx/>
              <a:uFillTx/>
              <a:latin typeface="+mj-lt"/>
              <a:ea typeface="+mj-ea"/>
              <a:cs typeface="+mj-cs"/>
            </a:endParaRPr>
          </a:p>
          <a:p>
            <a:pPr marL="457200" marR="0" lvl="0" indent="-457200" defTabSz="914400" rtl="0" eaLnBrk="1" fontAlgn="auto" latinLnBrk="0" hangingPunct="1">
              <a:lnSpc>
                <a:spcPct val="100000"/>
              </a:lnSpc>
              <a:spcBef>
                <a:spcPct val="0"/>
              </a:spcBef>
              <a:spcAft>
                <a:spcPts val="0"/>
              </a:spcAft>
              <a:buClrTx/>
              <a:buSzTx/>
              <a:buFontTx/>
              <a:buAutoNum type="arabicPeriod"/>
              <a:tabLst/>
              <a:defRPr/>
            </a:pPr>
            <a:r>
              <a:rPr lang="pl-PL" sz="2400" noProof="0" dirty="0">
                <a:latin typeface="+mj-lt"/>
                <a:ea typeface="+mj-ea"/>
                <a:cs typeface="+mj-cs"/>
              </a:rPr>
              <a:t>Przychody z obrotu prawami do audycji</a:t>
            </a:r>
          </a:p>
          <a:p>
            <a:pPr marL="457200" marR="0" lvl="0" indent="-457200" defTabSz="914400" rtl="0" eaLnBrk="1" fontAlgn="auto" latinLnBrk="0" hangingPunct="1">
              <a:lnSpc>
                <a:spcPct val="100000"/>
              </a:lnSpc>
              <a:spcBef>
                <a:spcPct val="0"/>
              </a:spcBef>
              <a:spcAft>
                <a:spcPts val="0"/>
              </a:spcAft>
              <a:buClrTx/>
              <a:buSzTx/>
              <a:buFontTx/>
              <a:buAutoNum type="arabicPeriod"/>
              <a:tabLst/>
              <a:defRPr/>
            </a:pPr>
            <a:endParaRPr lang="pl-PL" sz="2400" noProof="0" dirty="0">
              <a:latin typeface="+mj-lt"/>
              <a:ea typeface="+mj-ea"/>
              <a:cs typeface="+mj-cs"/>
            </a:endParaRPr>
          </a:p>
          <a:p>
            <a:pPr marL="457200" marR="0" lvl="0" indent="-457200" defTabSz="914400" rtl="0" eaLnBrk="1" fontAlgn="auto" latinLnBrk="0" hangingPunct="1">
              <a:lnSpc>
                <a:spcPct val="100000"/>
              </a:lnSpc>
              <a:spcBef>
                <a:spcPct val="0"/>
              </a:spcBef>
              <a:spcAft>
                <a:spcPts val="0"/>
              </a:spcAft>
              <a:buClrTx/>
              <a:buSzTx/>
              <a:buFontTx/>
              <a:buAutoNum type="arabicPeriod"/>
              <a:tabLst/>
              <a:defRPr/>
            </a:pPr>
            <a:r>
              <a:rPr kumimoji="0" lang="pl-PL" sz="2400" i="0" u="none" strike="noStrike" kern="1200" cap="none" spc="0" normalizeH="0" baseline="0" dirty="0">
                <a:ln>
                  <a:noFill/>
                </a:ln>
                <a:solidFill>
                  <a:schemeClr val="tx1"/>
                </a:solidFill>
                <a:effectLst/>
                <a:uLnTx/>
                <a:uFillTx/>
                <a:latin typeface="+mj-lt"/>
                <a:ea typeface="+mj-ea"/>
                <a:cs typeface="+mj-cs"/>
              </a:rPr>
              <a:t>Przychody z reklam i audycji sponsorowanych</a:t>
            </a:r>
          </a:p>
          <a:p>
            <a:pPr marL="457200" marR="0" lvl="0" indent="-457200" defTabSz="914400" rtl="0" eaLnBrk="1" fontAlgn="auto" latinLnBrk="0" hangingPunct="1">
              <a:lnSpc>
                <a:spcPct val="100000"/>
              </a:lnSpc>
              <a:spcBef>
                <a:spcPct val="0"/>
              </a:spcBef>
              <a:spcAft>
                <a:spcPts val="0"/>
              </a:spcAft>
              <a:buClrTx/>
              <a:buSzTx/>
              <a:tabLst/>
              <a:defRPr/>
            </a:pPr>
            <a:endParaRPr kumimoji="0" lang="pl-PL" sz="2400" i="0" u="none" strike="noStrike" kern="1200" cap="none" spc="0" normalizeH="0" baseline="0" dirty="0">
              <a:ln>
                <a:noFill/>
              </a:ln>
              <a:solidFill>
                <a:schemeClr val="tx1"/>
              </a:solidFill>
              <a:effectLst/>
              <a:uLnTx/>
              <a:uFillTx/>
              <a:latin typeface="+mj-lt"/>
              <a:ea typeface="+mj-ea"/>
              <a:cs typeface="+mj-cs"/>
            </a:endParaRPr>
          </a:p>
          <a:p>
            <a:pPr marL="457200" marR="0" lvl="0" indent="-457200" defTabSz="914400" rtl="0" eaLnBrk="1" fontAlgn="auto" latinLnBrk="0" hangingPunct="1">
              <a:lnSpc>
                <a:spcPct val="100000"/>
              </a:lnSpc>
              <a:spcBef>
                <a:spcPct val="0"/>
              </a:spcBef>
              <a:spcAft>
                <a:spcPts val="0"/>
              </a:spcAft>
              <a:buClrTx/>
              <a:buSzTx/>
              <a:buFontTx/>
              <a:buAutoNum type="arabicPeriod"/>
              <a:tabLst/>
              <a:defRPr/>
            </a:pPr>
            <a:r>
              <a:rPr lang="pl-PL" sz="2400" dirty="0">
                <a:latin typeface="+mj-lt"/>
                <a:ea typeface="+mj-ea"/>
                <a:cs typeface="+mj-cs"/>
              </a:rPr>
              <a:t>Inne źródła </a:t>
            </a:r>
            <a:endParaRPr kumimoji="0" lang="pl-PL" sz="2200" i="0" u="none" strike="noStrike" kern="1200" cap="none" spc="0" normalizeH="0" baseline="0" noProof="0" dirty="0">
              <a:ln>
                <a:noFill/>
              </a:ln>
              <a:solidFill>
                <a:schemeClr val="tx1"/>
              </a:solidFill>
              <a:effectLst/>
              <a:uLnTx/>
              <a:uFillTx/>
              <a:latin typeface="+mj-lt"/>
              <a:ea typeface="+mj-ea"/>
              <a:cs typeface="+mj-cs"/>
            </a:endParaRPr>
          </a:p>
        </p:txBody>
      </p:sp>
      <p:sp>
        <p:nvSpPr>
          <p:cNvPr id="37" name="Title 1"/>
          <p:cNvSpPr txBox="1">
            <a:spLocks/>
          </p:cNvSpPr>
          <p:nvPr>
            <p:custDataLst>
              <p:tags r:id="rId3"/>
            </p:custDataLst>
          </p:nvPr>
        </p:nvSpPr>
        <p:spPr>
          <a:xfrm>
            <a:off x="576064" y="1412776"/>
            <a:ext cx="3995936" cy="1800200"/>
          </a:xfrm>
          <a:prstGeom prst="rect">
            <a:avLst/>
          </a:prstGeom>
        </p:spPr>
        <p:txBody>
          <a:bodyP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pl-PL" sz="2400" b="1" dirty="0">
                <a:latin typeface="+mj-lt"/>
                <a:ea typeface="+mj-ea"/>
                <a:cs typeface="+mj-cs"/>
              </a:rPr>
              <a:t>FINANSOWANIE PUBLICZNE</a:t>
            </a:r>
          </a:p>
          <a:p>
            <a:pPr marL="0" marR="0" lvl="0" indent="0" defTabSz="914400" rtl="0" eaLnBrk="1" fontAlgn="auto" latinLnBrk="0" hangingPunct="1">
              <a:lnSpc>
                <a:spcPct val="100000"/>
              </a:lnSpc>
              <a:spcBef>
                <a:spcPct val="0"/>
              </a:spcBef>
              <a:spcAft>
                <a:spcPts val="0"/>
              </a:spcAft>
              <a:buClrTx/>
              <a:buSzTx/>
              <a:buFontTx/>
              <a:buNone/>
              <a:tabLst/>
              <a:defRPr/>
            </a:pPr>
            <a:endParaRPr lang="pl-PL" sz="2400" b="1" dirty="0">
              <a:latin typeface="+mj-lt"/>
              <a:ea typeface="+mj-ea"/>
              <a:cs typeface="+mj-cs"/>
            </a:endParaRPr>
          </a:p>
          <a:p>
            <a:pPr marL="457200" marR="0" lvl="0" indent="-457200" defTabSz="914400" rtl="0" eaLnBrk="1" fontAlgn="auto" latinLnBrk="0" hangingPunct="1">
              <a:lnSpc>
                <a:spcPct val="100000"/>
              </a:lnSpc>
              <a:spcBef>
                <a:spcPct val="0"/>
              </a:spcBef>
              <a:spcAft>
                <a:spcPts val="0"/>
              </a:spcAft>
              <a:buClrTx/>
              <a:buSzTx/>
              <a:buFontTx/>
              <a:buAutoNum type="arabicPeriod"/>
              <a:tabLst/>
              <a:defRPr/>
            </a:pPr>
            <a:r>
              <a:rPr lang="pl-PL" sz="2400" dirty="0">
                <a:latin typeface="+mj-lt"/>
                <a:ea typeface="+mj-ea"/>
                <a:cs typeface="+mj-cs"/>
              </a:rPr>
              <a:t>Opłaty abonamentowe</a:t>
            </a:r>
          </a:p>
          <a:p>
            <a:pPr marL="457200" marR="0" lvl="0" indent="-457200" defTabSz="914400" rtl="0" eaLnBrk="1" fontAlgn="auto" latinLnBrk="0" hangingPunct="1">
              <a:lnSpc>
                <a:spcPct val="100000"/>
              </a:lnSpc>
              <a:spcBef>
                <a:spcPct val="0"/>
              </a:spcBef>
              <a:spcAft>
                <a:spcPts val="0"/>
              </a:spcAft>
              <a:buClrTx/>
              <a:buSzTx/>
              <a:buFontTx/>
              <a:buAutoNum type="arabicPeriod"/>
              <a:tabLst/>
              <a:defRPr/>
            </a:pPr>
            <a:endParaRPr lang="pl-PL" sz="2400" dirty="0">
              <a:latin typeface="+mj-lt"/>
              <a:ea typeface="+mj-ea"/>
              <a:cs typeface="+mj-cs"/>
            </a:endParaRPr>
          </a:p>
          <a:p>
            <a:pPr marL="457200" lvl="0" indent="-457200">
              <a:spcBef>
                <a:spcPct val="0"/>
              </a:spcBef>
              <a:buFontTx/>
              <a:buAutoNum type="arabicPeriod"/>
            </a:pPr>
            <a:r>
              <a:rPr lang="pl-PL" sz="2400" dirty="0">
                <a:latin typeface="+mj-lt"/>
                <a:ea typeface="+mj-ea"/>
                <a:cs typeface="+mj-cs"/>
              </a:rPr>
              <a:t>Inne źródła (np. </a:t>
            </a:r>
            <a:r>
              <a:rPr lang="pl-PL" sz="2400" dirty="0"/>
              <a:t>środki pochodzące z budżetu jednostek samorządu terytorialnego)</a:t>
            </a:r>
          </a:p>
          <a:p>
            <a:pPr marL="457200" lvl="0" indent="-457200">
              <a:spcBef>
                <a:spcPct val="0"/>
              </a:spcBef>
              <a:buFontTx/>
              <a:buAutoNum type="arabicPeriod"/>
            </a:pPr>
            <a:endParaRPr lang="pl-PL" sz="2400" dirty="0">
              <a:latin typeface="+mj-lt"/>
              <a:ea typeface="+mj-ea"/>
              <a:cs typeface="+mj-cs"/>
            </a:endParaRPr>
          </a:p>
          <a:p>
            <a:pPr marL="457200" marR="0" lvl="0" indent="-457200" defTabSz="914400" rtl="0" eaLnBrk="1" fontAlgn="auto" latinLnBrk="0" hangingPunct="1">
              <a:lnSpc>
                <a:spcPct val="100000"/>
              </a:lnSpc>
              <a:spcBef>
                <a:spcPct val="0"/>
              </a:spcBef>
              <a:spcAft>
                <a:spcPts val="0"/>
              </a:spcAft>
              <a:buClrTx/>
              <a:buSzTx/>
              <a:buFontTx/>
              <a:buAutoNum type="arabicPeriod"/>
              <a:tabLst/>
              <a:defRPr/>
            </a:pPr>
            <a:r>
              <a:rPr lang="pl-PL" sz="2400" dirty="0">
                <a:latin typeface="+mj-lt"/>
                <a:ea typeface="+mj-ea"/>
                <a:cs typeface="+mj-cs"/>
              </a:rPr>
              <a:t>Dotacje z budżetu państwa (fakultatywnie)</a:t>
            </a:r>
          </a:p>
          <a:p>
            <a:pPr marL="0" marR="0" lvl="0" indent="0" algn="ctr" defTabSz="914400" rtl="0" eaLnBrk="1" fontAlgn="auto" latinLnBrk="0" hangingPunct="1">
              <a:lnSpc>
                <a:spcPct val="100000"/>
              </a:lnSpc>
              <a:spcBef>
                <a:spcPct val="0"/>
              </a:spcBef>
              <a:spcAft>
                <a:spcPts val="0"/>
              </a:spcAft>
              <a:buClrTx/>
              <a:buSzTx/>
              <a:buFontTx/>
              <a:buNone/>
              <a:tabLst/>
              <a:defRPr/>
            </a:pPr>
            <a:endParaRPr lang="pl-PL" sz="2400" b="1" dirty="0">
              <a:latin typeface="+mj-lt"/>
              <a:ea typeface="+mj-ea"/>
              <a:cs typeface="+mj-cs"/>
            </a:endParaRPr>
          </a:p>
        </p:txBody>
      </p:sp>
      <p:cxnSp>
        <p:nvCxnSpPr>
          <p:cNvPr id="39" name="Kształt 38"/>
          <p:cNvCxnSpPr/>
          <p:nvPr/>
        </p:nvCxnSpPr>
        <p:spPr>
          <a:xfrm rot="10800000" flipV="1">
            <a:off x="2123728" y="1196752"/>
            <a:ext cx="2646548" cy="144016"/>
          </a:xfrm>
          <a:prstGeom prst="bentConnector2">
            <a:avLst/>
          </a:prstGeom>
          <a:ln>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07766380"/>
      </p:ext>
    </p:extLst>
  </p:cSld>
  <p:clrMapOvr>
    <a:masterClrMapping/>
  </p:clrMapOvr>
  <p:transition spd="slow">
    <p:push dir="u"/>
  </p:transition>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7661D630-E9AD-4BF7-BCD5-519187A87DA4}"/>
              </a:ext>
            </a:extLst>
          </p:cNvPr>
          <p:cNvSpPr>
            <a:spLocks noGrp="1"/>
          </p:cNvSpPr>
          <p:nvPr>
            <p:ph type="title"/>
          </p:nvPr>
        </p:nvSpPr>
        <p:spPr/>
        <p:txBody>
          <a:bodyPr>
            <a:normAutofit fontScale="90000"/>
          </a:bodyPr>
          <a:lstStyle/>
          <a:p>
            <a:r>
              <a:rPr lang="pl-PL" b="1" dirty="0"/>
              <a:t>Koncesje na rozpowszechnianie programów</a:t>
            </a:r>
          </a:p>
        </p:txBody>
      </p:sp>
      <p:sp>
        <p:nvSpPr>
          <p:cNvPr id="3" name="Symbol zastępczy zawartości 2">
            <a:extLst>
              <a:ext uri="{FF2B5EF4-FFF2-40B4-BE49-F238E27FC236}">
                <a16:creationId xmlns:a16="http://schemas.microsoft.com/office/drawing/2014/main" id="{2A7D28FF-C2FE-4DCE-AAEA-A34F98283116}"/>
              </a:ext>
            </a:extLst>
          </p:cNvPr>
          <p:cNvSpPr>
            <a:spLocks noGrp="1"/>
          </p:cNvSpPr>
          <p:nvPr>
            <p:ph idx="1"/>
          </p:nvPr>
        </p:nvSpPr>
        <p:spPr>
          <a:xfrm>
            <a:off x="762000" y="1596413"/>
            <a:ext cx="8077200" cy="4640899"/>
          </a:xfrm>
        </p:spPr>
        <p:txBody>
          <a:bodyPr>
            <a:normAutofit fontScale="92500" lnSpcReduction="10000"/>
          </a:bodyPr>
          <a:lstStyle/>
          <a:p>
            <a:r>
              <a:rPr lang="pl-PL" dirty="0"/>
              <a:t>Art. 33. 1. Rozpowszechnianie programów radiowych i telewizyjnych, z wyjątkiem programów publicznej radiofonii i telewizji, wymaga uzyskania koncesji.</a:t>
            </a:r>
          </a:p>
          <a:p>
            <a:r>
              <a:rPr lang="pl-PL" dirty="0"/>
              <a:t>2. Organem właściwym w sprawach koncesji jest Przewodniczący Krajowej Rady.</a:t>
            </a:r>
          </a:p>
          <a:p>
            <a:r>
              <a:rPr lang="pl-PL" dirty="0"/>
              <a:t> 3. Przewodniczący Krajowej Rady podejmuje decyzję w sprawie koncesji na podstawie uchwały Krajowej Rady. Decyzja w tej sprawie jest ostateczna.</a:t>
            </a:r>
          </a:p>
        </p:txBody>
      </p:sp>
    </p:spTree>
    <p:extLst>
      <p:ext uri="{BB962C8B-B14F-4D97-AF65-F5344CB8AC3E}">
        <p14:creationId xmlns:p14="http://schemas.microsoft.com/office/powerpoint/2010/main" val="2591388159"/>
      </p:ext>
    </p:extLst>
  </p:cSld>
  <p:clrMapOvr>
    <a:masterClrMapping/>
  </p:clrMapOvr>
  <p:transition spd="slow">
    <p:wipe dir="d"/>
  </p:transition>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A35E5D28-3364-444D-8269-130E7B7DC295}"/>
              </a:ext>
            </a:extLst>
          </p:cNvPr>
          <p:cNvSpPr>
            <a:spLocks noGrp="1"/>
          </p:cNvSpPr>
          <p:nvPr>
            <p:ph type="title"/>
          </p:nvPr>
        </p:nvSpPr>
        <p:spPr/>
        <p:txBody>
          <a:bodyPr/>
          <a:lstStyle/>
          <a:p>
            <a:r>
              <a:rPr lang="pl-PL" dirty="0"/>
              <a:t>Postępowanie koncesyjne</a:t>
            </a:r>
          </a:p>
        </p:txBody>
      </p:sp>
      <p:sp>
        <p:nvSpPr>
          <p:cNvPr id="3" name="Symbol zastępczy zawartości 2">
            <a:extLst>
              <a:ext uri="{FF2B5EF4-FFF2-40B4-BE49-F238E27FC236}">
                <a16:creationId xmlns:a16="http://schemas.microsoft.com/office/drawing/2014/main" id="{52EDF254-ACF7-4FFD-8172-67CEA0A29F7D}"/>
              </a:ext>
            </a:extLst>
          </p:cNvPr>
          <p:cNvSpPr>
            <a:spLocks noGrp="1"/>
          </p:cNvSpPr>
          <p:nvPr>
            <p:ph idx="1"/>
          </p:nvPr>
        </p:nvSpPr>
        <p:spPr>
          <a:xfrm>
            <a:off x="762000" y="1340769"/>
            <a:ext cx="8077200" cy="5112568"/>
          </a:xfrm>
        </p:spPr>
        <p:txBody>
          <a:bodyPr>
            <a:normAutofit fontScale="85000" lnSpcReduction="20000"/>
          </a:bodyPr>
          <a:lstStyle/>
          <a:p>
            <a:r>
              <a:rPr lang="pl-PL" dirty="0"/>
              <a:t>Art. 34 – etapy postępowania, procedura</a:t>
            </a:r>
          </a:p>
          <a:p>
            <a:pPr lvl="1"/>
            <a:r>
              <a:rPr lang="pl-PL" dirty="0"/>
              <a:t>Obowiązek uzyskania Prezesa Urzędu Komunikacji Elektronicznej dot. częstotliwości, kanału, maksymalnej mocy  promieniowania, lokalizacji stacji nadawczych, </a:t>
            </a:r>
          </a:p>
          <a:p>
            <a:pPr lvl="1"/>
            <a:r>
              <a:rPr lang="pl-PL" dirty="0"/>
              <a:t>Ogłoszenie w Dz.U. RP Monitor Polski informacji o możliwości uzyskania koncesji, </a:t>
            </a:r>
          </a:p>
          <a:p>
            <a:r>
              <a:rPr lang="pl-PL" dirty="0"/>
              <a:t>Art. 35 – katalog podmiotów mogących ubiegać się o koncesję na rozpowszechnianie programów,</a:t>
            </a:r>
          </a:p>
          <a:p>
            <a:r>
              <a:rPr lang="pl-PL" dirty="0"/>
              <a:t>Art. 36 – merytoryczne przesłanki badania wnioskodawcy</a:t>
            </a:r>
          </a:p>
          <a:p>
            <a:r>
              <a:rPr lang="pl-PL" dirty="0"/>
              <a:t>Art. 37 – treść koncesji</a:t>
            </a:r>
          </a:p>
          <a:p>
            <a:r>
              <a:rPr lang="pl-PL" dirty="0"/>
              <a:t>Art. 37a – obowiązek dostawców składania corocznego sprawozdania finansowego  KRRIT</a:t>
            </a:r>
          </a:p>
          <a:p>
            <a:r>
              <a:rPr lang="pl-PL" dirty="0"/>
              <a:t>Art. 40 – odpłatność </a:t>
            </a:r>
          </a:p>
        </p:txBody>
      </p:sp>
    </p:spTree>
    <p:extLst>
      <p:ext uri="{BB962C8B-B14F-4D97-AF65-F5344CB8AC3E}">
        <p14:creationId xmlns:p14="http://schemas.microsoft.com/office/powerpoint/2010/main" val="1795144361"/>
      </p:ext>
    </p:extLst>
  </p:cSld>
  <p:clrMapOvr>
    <a:masterClrMapping/>
  </p:clrMapOvr>
  <p:transition spd="slow">
    <p:wipe dir="d"/>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E9265AB3-F1EF-4347-8530-12E9D749BE67}"/>
              </a:ext>
            </a:extLst>
          </p:cNvPr>
          <p:cNvSpPr>
            <a:spLocks noGrp="1"/>
          </p:cNvSpPr>
          <p:nvPr>
            <p:ph type="title"/>
          </p:nvPr>
        </p:nvSpPr>
        <p:spPr>
          <a:xfrm>
            <a:off x="107504" y="3573016"/>
            <a:ext cx="8807896" cy="2304256"/>
          </a:xfrm>
        </p:spPr>
        <p:txBody>
          <a:bodyPr>
            <a:normAutofit fontScale="90000"/>
          </a:bodyPr>
          <a:lstStyle/>
          <a:p>
            <a:r>
              <a:rPr lang="pl-PL" dirty="0">
                <a:solidFill>
                  <a:schemeClr val="tx1"/>
                </a:solidFill>
              </a:rPr>
              <a:t>Art. 3.</a:t>
            </a:r>
            <a:br>
              <a:rPr lang="pl-PL" dirty="0">
                <a:solidFill>
                  <a:schemeClr val="tx1"/>
                </a:solidFill>
              </a:rPr>
            </a:br>
            <a:r>
              <a:rPr lang="pl-PL" dirty="0">
                <a:solidFill>
                  <a:schemeClr val="tx1"/>
                </a:solidFill>
              </a:rPr>
              <a:t> Do rozpowszechniania programów radiowych i telewizyjnych stosuje się przepisy prawa prasowego, o ile ustawa nie stanowi inaczej.</a:t>
            </a:r>
            <a:br>
              <a:rPr lang="pl-PL" dirty="0">
                <a:solidFill>
                  <a:schemeClr val="tx1"/>
                </a:solidFill>
              </a:rPr>
            </a:br>
            <a:br>
              <a:rPr lang="pl-PL" sz="3100" dirty="0">
                <a:solidFill>
                  <a:schemeClr val="tx1"/>
                </a:solidFill>
              </a:rPr>
            </a:br>
            <a:r>
              <a:rPr lang="pl-PL" sz="3100" b="0" dirty="0">
                <a:solidFill>
                  <a:schemeClr val="tx1"/>
                </a:solidFill>
              </a:rPr>
              <a:t>- S</a:t>
            </a:r>
            <a:r>
              <a:rPr lang="pl-PL" sz="3100" b="0" cap="none" dirty="0">
                <a:solidFill>
                  <a:schemeClr val="tx1"/>
                </a:solidFill>
              </a:rPr>
              <a:t>tosowanie „wprost”, a nie „odpowiednio”,</a:t>
            </a:r>
            <a:br>
              <a:rPr lang="pl-PL" sz="3100" b="0" cap="none" dirty="0">
                <a:solidFill>
                  <a:schemeClr val="tx1"/>
                </a:solidFill>
              </a:rPr>
            </a:br>
            <a:r>
              <a:rPr lang="pl-PL" sz="3100" b="0" cap="none" dirty="0">
                <a:solidFill>
                  <a:schemeClr val="tx1"/>
                </a:solidFill>
              </a:rPr>
              <a:t>- tylko w odniesieniu do działalności radiowej i telewizyjnej,</a:t>
            </a:r>
            <a:br>
              <a:rPr lang="pl-PL" sz="3100" b="0" cap="none" dirty="0">
                <a:solidFill>
                  <a:schemeClr val="tx1"/>
                </a:solidFill>
              </a:rPr>
            </a:br>
            <a:r>
              <a:rPr lang="pl-PL" sz="3100" b="0" cap="none" dirty="0">
                <a:solidFill>
                  <a:schemeClr val="tx1"/>
                </a:solidFill>
              </a:rPr>
              <a:t>- przepisy Prawa prasowego, które znajdą zastosowanie: art. 2, art. 3a i 4, art.5,  rozdział 2, art. 25, art., 27, rozdziały 5 – 8. </a:t>
            </a:r>
            <a:endParaRPr lang="pl-PL" sz="3100" dirty="0"/>
          </a:p>
        </p:txBody>
      </p:sp>
      <p:sp>
        <p:nvSpPr>
          <p:cNvPr id="3" name="Symbol zastępczy obrazu 2">
            <a:extLst>
              <a:ext uri="{FF2B5EF4-FFF2-40B4-BE49-F238E27FC236}">
                <a16:creationId xmlns:a16="http://schemas.microsoft.com/office/drawing/2014/main" id="{59B4C3F0-6B80-4DBB-BD0E-DB05D0E2F8B0}"/>
              </a:ext>
            </a:extLst>
          </p:cNvPr>
          <p:cNvSpPr>
            <a:spLocks noGrp="1"/>
          </p:cNvSpPr>
          <p:nvPr>
            <p:ph type="pic" sz="quarter" idx="13"/>
          </p:nvPr>
        </p:nvSpPr>
        <p:spPr/>
      </p:sp>
    </p:spTree>
    <p:extLst>
      <p:ext uri="{BB962C8B-B14F-4D97-AF65-F5344CB8AC3E}">
        <p14:creationId xmlns:p14="http://schemas.microsoft.com/office/powerpoint/2010/main" val="3197108115"/>
      </p:ext>
    </p:extLst>
  </p:cSld>
  <p:clrMapOvr>
    <a:masterClrMapping/>
  </p:clrMapOvr>
  <p:transition spd="slow">
    <p:wipe dir="d"/>
  </p:transition>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0700F964-DD38-4200-9185-F3C49066900F}"/>
              </a:ext>
            </a:extLst>
          </p:cNvPr>
          <p:cNvSpPr>
            <a:spLocks noGrp="1"/>
          </p:cNvSpPr>
          <p:nvPr>
            <p:ph type="title"/>
          </p:nvPr>
        </p:nvSpPr>
        <p:spPr/>
        <p:txBody>
          <a:bodyPr/>
          <a:lstStyle/>
          <a:p>
            <a:r>
              <a:rPr lang="pl-PL" dirty="0"/>
              <a:t>Cofnięcie koncesji - obligatoryjne</a:t>
            </a:r>
          </a:p>
        </p:txBody>
      </p:sp>
      <p:sp>
        <p:nvSpPr>
          <p:cNvPr id="3" name="Symbol zastępczy zawartości 2">
            <a:extLst>
              <a:ext uri="{FF2B5EF4-FFF2-40B4-BE49-F238E27FC236}">
                <a16:creationId xmlns:a16="http://schemas.microsoft.com/office/drawing/2014/main" id="{763B0AB2-2B1A-4AB7-9B77-0AF0C098A597}"/>
              </a:ext>
            </a:extLst>
          </p:cNvPr>
          <p:cNvSpPr>
            <a:spLocks noGrp="1"/>
          </p:cNvSpPr>
          <p:nvPr>
            <p:ph idx="1"/>
          </p:nvPr>
        </p:nvSpPr>
        <p:spPr>
          <a:xfrm>
            <a:off x="762000" y="1596413"/>
            <a:ext cx="8077200" cy="4991955"/>
          </a:xfrm>
        </p:spPr>
        <p:txBody>
          <a:bodyPr>
            <a:normAutofit fontScale="62500" lnSpcReduction="20000"/>
          </a:bodyPr>
          <a:lstStyle/>
          <a:p>
            <a:r>
              <a:rPr lang="pl-PL" dirty="0"/>
              <a:t>Koncesję cofa się, jeżeli: </a:t>
            </a:r>
          </a:p>
          <a:p>
            <a:r>
              <a:rPr lang="pl-PL" dirty="0"/>
              <a:t>1) wydano prawomocne orzeczenie zakazujące nadawcy wykonywania działalności gospodarczej objętej koncesją; </a:t>
            </a:r>
          </a:p>
          <a:p>
            <a:r>
              <a:rPr lang="pl-PL" dirty="0"/>
              <a:t>2) nadawca rażąco narusza warunki określone w ustawie lub w koncesji; </a:t>
            </a:r>
          </a:p>
          <a:p>
            <a:r>
              <a:rPr lang="pl-PL" dirty="0"/>
              <a:t>3) działalność objęta koncesją jest wykonywana w sposób sprzeczny z ustawą lub z warunkami określonymi w koncesji, a nadawca, pomimo wezwania Przewodniczącego Krajowej Rady, w wyznaczonym terminie nie usunął stanu faktycznego lub prawnego niezgodnego z warunkami określonymi w koncesji lub w ustawie; </a:t>
            </a:r>
          </a:p>
          <a:p>
            <a:r>
              <a:rPr lang="pl-PL" dirty="0"/>
              <a:t>4) nadawca, pomimo wezwania Przewodniczącego Krajowej Rady, nie rozpoczął rozpowszechniania programu w terminie ustalonym w koncesji lub trwale zaprzestał wykonywania rozpowszechniania programu za pomocą wszystkich lub niektórych stacji nadawczych – chyba że nadawca wykaże, że opóźnienie rozpoczęcia rozpowszechniania programu lub zaprzestanie rozpowszechniania programu zostały spowodowane okolicznościami od niego niezależnymi. Za trwałe zaprzestanie rozpowszechniania programu uważa się fakt nierozpowszechniania programu przez okres trzech kolejno następujących po sobie miesięcy.</a:t>
            </a:r>
          </a:p>
        </p:txBody>
      </p:sp>
    </p:spTree>
    <p:extLst>
      <p:ext uri="{BB962C8B-B14F-4D97-AF65-F5344CB8AC3E}">
        <p14:creationId xmlns:p14="http://schemas.microsoft.com/office/powerpoint/2010/main" val="1924273443"/>
      </p:ext>
    </p:extLst>
  </p:cSld>
  <p:clrMapOvr>
    <a:masterClrMapping/>
  </p:clrMapOvr>
  <p:transition spd="slow">
    <p:wipe dir="d"/>
  </p:transition>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96FA5885-C4A7-42C0-8496-C7ED267B23DC}"/>
              </a:ext>
            </a:extLst>
          </p:cNvPr>
          <p:cNvSpPr>
            <a:spLocks noGrp="1"/>
          </p:cNvSpPr>
          <p:nvPr>
            <p:ph type="title"/>
          </p:nvPr>
        </p:nvSpPr>
        <p:spPr/>
        <p:txBody>
          <a:bodyPr/>
          <a:lstStyle/>
          <a:p>
            <a:r>
              <a:rPr lang="pl-PL" dirty="0"/>
              <a:t>Cofnięcie koncesji - fakultatywne</a:t>
            </a:r>
          </a:p>
        </p:txBody>
      </p:sp>
      <p:sp>
        <p:nvSpPr>
          <p:cNvPr id="3" name="Symbol zastępczy zawartości 2">
            <a:extLst>
              <a:ext uri="{FF2B5EF4-FFF2-40B4-BE49-F238E27FC236}">
                <a16:creationId xmlns:a16="http://schemas.microsoft.com/office/drawing/2014/main" id="{C4B3645E-0C78-4CD4-AADF-0C90DAB24B99}"/>
              </a:ext>
            </a:extLst>
          </p:cNvPr>
          <p:cNvSpPr>
            <a:spLocks noGrp="1"/>
          </p:cNvSpPr>
          <p:nvPr>
            <p:ph idx="1"/>
          </p:nvPr>
        </p:nvSpPr>
        <p:spPr/>
        <p:txBody>
          <a:bodyPr>
            <a:normAutofit fontScale="85000" lnSpcReduction="20000"/>
          </a:bodyPr>
          <a:lstStyle/>
          <a:p>
            <a:r>
              <a:rPr lang="pl-PL" dirty="0"/>
              <a:t>Koncesja może być cofnięta, jeżeli: </a:t>
            </a:r>
          </a:p>
          <a:p>
            <a:r>
              <a:rPr lang="pl-PL" dirty="0"/>
              <a:t>1) rozpowszechnianie programu powoduje zagrożenie interesów kultury narodowej, bezpieczeństwa i obronności państwa lub narusza normy dobrego obyczaju; </a:t>
            </a:r>
          </a:p>
          <a:p>
            <a:r>
              <a:rPr lang="pl-PL" dirty="0"/>
              <a:t>2) rozpowszechnianie programu powoduje osiągnięcie przez nadawcę pozycji dominującej w dziedzinie środków masowego przekazu na danym rynku właściwym w rozumieniu przepisów o ochronie konkurencji i konsumentów; </a:t>
            </a:r>
          </a:p>
          <a:p>
            <a:r>
              <a:rPr lang="pl-PL" dirty="0"/>
              <a:t>3) nastąpi przejęcie bezpośredniej lub pośredniej kontroli nad działalnością nadawcy przez inną osobę</a:t>
            </a:r>
          </a:p>
        </p:txBody>
      </p:sp>
    </p:spTree>
    <p:extLst>
      <p:ext uri="{BB962C8B-B14F-4D97-AF65-F5344CB8AC3E}">
        <p14:creationId xmlns:p14="http://schemas.microsoft.com/office/powerpoint/2010/main" val="3991311186"/>
      </p:ext>
    </p:extLst>
  </p:cSld>
  <p:clrMapOvr>
    <a:masterClrMapping/>
  </p:clrMapOvr>
  <p:transition spd="slow">
    <p:wipe dir="d"/>
  </p:transition>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CDD73782-EB51-4B7F-8330-265BBC6759E7}"/>
              </a:ext>
            </a:extLst>
          </p:cNvPr>
          <p:cNvSpPr>
            <a:spLocks noGrp="1"/>
          </p:cNvSpPr>
          <p:nvPr>
            <p:ph type="title"/>
          </p:nvPr>
        </p:nvSpPr>
        <p:spPr/>
        <p:txBody>
          <a:bodyPr/>
          <a:lstStyle/>
          <a:p>
            <a:r>
              <a:rPr lang="pl-PL" dirty="0"/>
              <a:t>Rejestr programów </a:t>
            </a:r>
          </a:p>
        </p:txBody>
      </p:sp>
      <p:sp>
        <p:nvSpPr>
          <p:cNvPr id="3" name="Symbol zastępczy zawartości 2">
            <a:extLst>
              <a:ext uri="{FF2B5EF4-FFF2-40B4-BE49-F238E27FC236}">
                <a16:creationId xmlns:a16="http://schemas.microsoft.com/office/drawing/2014/main" id="{B2F29386-6E9B-488E-ABB8-2FEA9B715294}"/>
              </a:ext>
            </a:extLst>
          </p:cNvPr>
          <p:cNvSpPr>
            <a:spLocks noGrp="1"/>
          </p:cNvSpPr>
          <p:nvPr>
            <p:ph idx="1"/>
          </p:nvPr>
        </p:nvSpPr>
        <p:spPr>
          <a:xfrm>
            <a:off x="762000" y="1596413"/>
            <a:ext cx="8077200" cy="4856923"/>
          </a:xfrm>
        </p:spPr>
        <p:txBody>
          <a:bodyPr>
            <a:normAutofit fontScale="62500" lnSpcReduction="20000"/>
          </a:bodyPr>
          <a:lstStyle/>
          <a:p>
            <a:pPr marL="0" indent="0">
              <a:buNone/>
            </a:pPr>
            <a:r>
              <a:rPr lang="pl-PL" dirty="0"/>
              <a:t>Art. 41. 1. Zgłoszenia do rejestru wymaga: </a:t>
            </a:r>
          </a:p>
          <a:p>
            <a:r>
              <a:rPr lang="pl-PL" b="1" dirty="0"/>
              <a:t>1) program rozprowadzany;  (art. </a:t>
            </a:r>
            <a:r>
              <a:rPr lang="pl-PL" b="1"/>
              <a:t>4 pkt 8)</a:t>
            </a:r>
            <a:endParaRPr lang="pl-PL" b="1" dirty="0"/>
          </a:p>
          <a:p>
            <a:r>
              <a:rPr lang="pl-PL" b="1" dirty="0"/>
              <a:t>2) program telewizyjny rozpowszechniany wyłącznie w systemie teleinformatycznym. </a:t>
            </a:r>
          </a:p>
          <a:p>
            <a:pPr marL="0" indent="0">
              <a:buNone/>
            </a:pPr>
            <a:r>
              <a:rPr lang="pl-PL" dirty="0"/>
              <a:t>2. Obowiązek określony w ust. 1 pkt 1 nie dotyczy programów, o których mowa w art. 43 ust. 1. </a:t>
            </a:r>
          </a:p>
          <a:p>
            <a:pPr marL="0" indent="0">
              <a:buNone/>
            </a:pPr>
            <a:r>
              <a:rPr lang="pl-PL" dirty="0"/>
              <a:t>3. Organem prowadzącym rejestr jest Przewodniczący Krajowej Rady.</a:t>
            </a:r>
          </a:p>
          <a:p>
            <a:pPr marL="0" indent="0">
              <a:buNone/>
            </a:pPr>
            <a:r>
              <a:rPr lang="pl-PL" dirty="0"/>
              <a:t> 4. Do postępowania w sprawach wpisu do rejestru stosuje się przepisy Kodeksu postępowania administracyjnego, chyba że ustawa stanowi inaczej. </a:t>
            </a:r>
          </a:p>
          <a:p>
            <a:pPr marL="0" indent="0">
              <a:buNone/>
            </a:pPr>
            <a:r>
              <a:rPr lang="pl-PL" dirty="0"/>
              <a:t>5. Rejestr jest jawny. </a:t>
            </a:r>
          </a:p>
          <a:p>
            <a:pPr marL="0" indent="0">
              <a:buNone/>
            </a:pPr>
            <a:endParaRPr lang="pl-PL" dirty="0"/>
          </a:p>
          <a:p>
            <a:pPr marL="0" indent="0">
              <a:buNone/>
            </a:pPr>
            <a:r>
              <a:rPr lang="pl-PL" dirty="0"/>
              <a:t>Art. 42. 1. Za wpis programu do rejestru programów telewizyjnych rozpowszechnianych wyłącznie w systemie teleinformatycznym i programów rozprowadzanych podmiot zgłaszający program uiszcza opłatę w wysokości 100 zł za każdy program. </a:t>
            </a:r>
          </a:p>
          <a:p>
            <a:pPr marL="0" indent="0">
              <a:buNone/>
            </a:pPr>
            <a:r>
              <a:rPr lang="pl-PL" dirty="0"/>
              <a:t>2. Opłata, o której mowa w ust. 1, stanowi dochód budżetu państwa</a:t>
            </a:r>
          </a:p>
        </p:txBody>
      </p:sp>
      <p:sp>
        <p:nvSpPr>
          <p:cNvPr id="4" name="pole tekstowe 3">
            <a:extLst>
              <a:ext uri="{FF2B5EF4-FFF2-40B4-BE49-F238E27FC236}">
                <a16:creationId xmlns:a16="http://schemas.microsoft.com/office/drawing/2014/main" id="{971D980F-4FB4-4D43-BD0A-453D4D4E89F4}"/>
              </a:ext>
            </a:extLst>
          </p:cNvPr>
          <p:cNvSpPr txBox="1"/>
          <p:nvPr/>
        </p:nvSpPr>
        <p:spPr>
          <a:xfrm>
            <a:off x="8839200" y="692696"/>
            <a:ext cx="989384" cy="369332"/>
          </a:xfrm>
          <a:prstGeom prst="rect">
            <a:avLst/>
          </a:prstGeom>
          <a:noFill/>
        </p:spPr>
        <p:txBody>
          <a:bodyPr wrap="square" rtlCol="0">
            <a:spAutoFit/>
          </a:bodyPr>
          <a:lstStyle/>
          <a:p>
            <a:endParaRPr lang="pl-PL" dirty="0"/>
          </a:p>
        </p:txBody>
      </p:sp>
    </p:spTree>
    <p:extLst>
      <p:ext uri="{BB962C8B-B14F-4D97-AF65-F5344CB8AC3E}">
        <p14:creationId xmlns:p14="http://schemas.microsoft.com/office/powerpoint/2010/main" val="529816204"/>
      </p:ext>
    </p:extLst>
  </p:cSld>
  <p:clrMapOvr>
    <a:masterClrMapping/>
  </p:clrMapOvr>
  <p:transition spd="slow">
    <p:wipe dir="d"/>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ytuł 3">
            <a:extLst>
              <a:ext uri="{FF2B5EF4-FFF2-40B4-BE49-F238E27FC236}">
                <a16:creationId xmlns:a16="http://schemas.microsoft.com/office/drawing/2014/main" id="{E38AEEDF-FD26-49EC-86A5-424F597ECE9A}"/>
              </a:ext>
            </a:extLst>
          </p:cNvPr>
          <p:cNvSpPr>
            <a:spLocks noGrp="1"/>
          </p:cNvSpPr>
          <p:nvPr>
            <p:ph type="title"/>
          </p:nvPr>
        </p:nvSpPr>
        <p:spPr/>
        <p:txBody>
          <a:bodyPr>
            <a:normAutofit fontScale="90000"/>
          </a:bodyPr>
          <a:lstStyle/>
          <a:p>
            <a:r>
              <a:rPr lang="pl-PL" dirty="0"/>
              <a:t>Usługa medialna – art. 4 ust. 1 u.r.t.</a:t>
            </a:r>
          </a:p>
        </p:txBody>
      </p:sp>
      <p:graphicFrame>
        <p:nvGraphicFramePr>
          <p:cNvPr id="6" name="Symbol zastępczy zawartości 5">
            <a:extLst>
              <a:ext uri="{FF2B5EF4-FFF2-40B4-BE49-F238E27FC236}">
                <a16:creationId xmlns:a16="http://schemas.microsoft.com/office/drawing/2014/main" id="{BA400B6F-181E-4C7F-B3A8-3F293CF02B13}"/>
              </a:ext>
            </a:extLst>
          </p:cNvPr>
          <p:cNvGraphicFramePr>
            <a:graphicFrameLocks noGrp="1"/>
          </p:cNvGraphicFramePr>
          <p:nvPr>
            <p:ph idx="1"/>
            <p:extLst>
              <p:ext uri="{D42A27DB-BD31-4B8C-83A1-F6EECF244321}">
                <p14:modId xmlns:p14="http://schemas.microsoft.com/office/powerpoint/2010/main" val="3146347961"/>
              </p:ext>
            </p:extLst>
          </p:nvPr>
        </p:nvGraphicFramePr>
        <p:xfrm>
          <a:off x="762000" y="1597025"/>
          <a:ext cx="8077200" cy="42973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158609939"/>
      </p:ext>
    </p:extLst>
  </p:cSld>
  <p:clrMapOvr>
    <a:masterClrMapping/>
  </p:clrMapOvr>
  <p:transition spd="slow">
    <p:wipe dir="d"/>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C203D27A-FCA9-4D3D-B43E-7191EBADA737}"/>
              </a:ext>
            </a:extLst>
          </p:cNvPr>
          <p:cNvSpPr>
            <a:spLocks noGrp="1"/>
          </p:cNvSpPr>
          <p:nvPr>
            <p:ph type="title"/>
          </p:nvPr>
        </p:nvSpPr>
        <p:spPr/>
        <p:txBody>
          <a:bodyPr/>
          <a:lstStyle/>
          <a:p>
            <a:r>
              <a:rPr lang="pl-PL" dirty="0"/>
              <a:t>AUDYCJA</a:t>
            </a:r>
          </a:p>
        </p:txBody>
      </p:sp>
      <p:sp>
        <p:nvSpPr>
          <p:cNvPr id="3" name="Symbol zastępczy zawartości 2">
            <a:extLst>
              <a:ext uri="{FF2B5EF4-FFF2-40B4-BE49-F238E27FC236}">
                <a16:creationId xmlns:a16="http://schemas.microsoft.com/office/drawing/2014/main" id="{973445B4-DCF4-4C85-AD6F-4FFE25EF0F99}"/>
              </a:ext>
            </a:extLst>
          </p:cNvPr>
          <p:cNvSpPr>
            <a:spLocks noGrp="1"/>
          </p:cNvSpPr>
          <p:nvPr>
            <p:ph idx="1"/>
          </p:nvPr>
        </p:nvSpPr>
        <p:spPr/>
        <p:txBody>
          <a:bodyPr>
            <a:normAutofit fontScale="92500" lnSpcReduction="10000"/>
          </a:bodyPr>
          <a:lstStyle/>
          <a:p>
            <a:r>
              <a:rPr lang="pl-PL" dirty="0"/>
              <a:t>Art.4 pkt 2 u.r.t - audycją jest </a:t>
            </a:r>
            <a:r>
              <a:rPr lang="pl-PL" b="1" dirty="0"/>
              <a:t>ciąg ruchomych obrazów z dźwiękiem lub bez niego </a:t>
            </a:r>
            <a:r>
              <a:rPr lang="pl-PL" dirty="0"/>
              <a:t>(audycja audiowizualna) albo </a:t>
            </a:r>
            <a:r>
              <a:rPr lang="pl-PL" b="1" dirty="0"/>
              <a:t>ciąg dźwięków </a:t>
            </a:r>
            <a:r>
              <a:rPr lang="pl-PL" dirty="0"/>
              <a:t>(audycja radiowa), stanowiący, ze względu na treść, formę, przeznaczenie lub autorstwo, odrębną całość w stworzonym przez dostawcę usługi medialnej programie lub katalogu audycji publicznie udostępnianych w ramach audiowizualnej usługi medialnej na żądanie, zwanym dalej „katalogiem”</a:t>
            </a:r>
          </a:p>
        </p:txBody>
      </p:sp>
    </p:spTree>
    <p:extLst>
      <p:ext uri="{BB962C8B-B14F-4D97-AF65-F5344CB8AC3E}">
        <p14:creationId xmlns:p14="http://schemas.microsoft.com/office/powerpoint/2010/main" val="976721936"/>
      </p:ext>
    </p:extLst>
  </p:cSld>
  <p:clrMapOvr>
    <a:masterClrMapping/>
  </p:clrMapOvr>
  <p:transition spd="slow">
    <p:wipe dir="d"/>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AA36985F-14FA-4367-BF03-E5C3041B429E}"/>
              </a:ext>
            </a:extLst>
          </p:cNvPr>
          <p:cNvSpPr>
            <a:spLocks noGrp="1"/>
          </p:cNvSpPr>
          <p:nvPr>
            <p:ph type="title"/>
          </p:nvPr>
        </p:nvSpPr>
        <p:spPr/>
        <p:txBody>
          <a:bodyPr/>
          <a:lstStyle/>
          <a:p>
            <a:r>
              <a:rPr lang="pl-PL" dirty="0"/>
              <a:t>AUDYCJE</a:t>
            </a:r>
          </a:p>
        </p:txBody>
      </p:sp>
      <p:sp>
        <p:nvSpPr>
          <p:cNvPr id="3" name="Symbol zastępczy zawartości 2">
            <a:extLst>
              <a:ext uri="{FF2B5EF4-FFF2-40B4-BE49-F238E27FC236}">
                <a16:creationId xmlns:a16="http://schemas.microsoft.com/office/drawing/2014/main" id="{1C195798-FA34-43DB-8058-435FC307C09C}"/>
              </a:ext>
            </a:extLst>
          </p:cNvPr>
          <p:cNvSpPr>
            <a:spLocks noGrp="1"/>
          </p:cNvSpPr>
          <p:nvPr>
            <p:ph idx="1"/>
          </p:nvPr>
        </p:nvSpPr>
        <p:spPr/>
        <p:txBody>
          <a:bodyPr>
            <a:normAutofit fontScale="92500" lnSpcReduction="20000"/>
          </a:bodyPr>
          <a:lstStyle/>
          <a:p>
            <a:r>
              <a:rPr lang="pl-PL" dirty="0"/>
              <a:t>nie mogą propagować działań sprzecznych z prawem, z polską racją stanu oraz postaw i poglądów sprzecznych z moralnością i dobrem społecznym, w szczególności nie mogą zawierać treści nawołujących do nienawiści lub dyskryminujących ze względu na rasę, niepełnosprawność, płeć, wyznanie lub narodowość;</a:t>
            </a:r>
          </a:p>
          <a:p>
            <a:r>
              <a:rPr lang="pl-PL" dirty="0"/>
              <a:t>powinny szanować przekonania religijne odbiorców, a zwłaszcza chrześcijański system wartości;</a:t>
            </a:r>
          </a:p>
          <a:p>
            <a:endParaRPr lang="pl-PL" dirty="0"/>
          </a:p>
        </p:txBody>
      </p:sp>
    </p:spTree>
    <p:extLst>
      <p:ext uri="{BB962C8B-B14F-4D97-AF65-F5344CB8AC3E}">
        <p14:creationId xmlns:p14="http://schemas.microsoft.com/office/powerpoint/2010/main" val="1812526971"/>
      </p:ext>
    </p:extLst>
  </p:cSld>
  <p:clrMapOvr>
    <a:masterClrMapping/>
  </p:clrMapOvr>
  <p:transition spd="slow">
    <p:wipe dir="d"/>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3194813A-A636-4822-A97A-0EA4028D304A}"/>
              </a:ext>
            </a:extLst>
          </p:cNvPr>
          <p:cNvSpPr>
            <a:spLocks noGrp="1"/>
          </p:cNvSpPr>
          <p:nvPr>
            <p:ph type="title"/>
          </p:nvPr>
        </p:nvSpPr>
        <p:spPr/>
        <p:txBody>
          <a:bodyPr>
            <a:normAutofit fontScale="90000"/>
          </a:bodyPr>
          <a:lstStyle/>
          <a:p>
            <a:r>
              <a:rPr lang="pl-PL" dirty="0"/>
              <a:t>PROGRAM</a:t>
            </a:r>
            <a:br>
              <a:rPr lang="pl-PL" dirty="0"/>
            </a:br>
            <a:endParaRPr lang="pl-PL" dirty="0"/>
          </a:p>
        </p:txBody>
      </p:sp>
      <p:sp>
        <p:nvSpPr>
          <p:cNvPr id="4" name="Symbol zastępczy zawartości 3">
            <a:extLst>
              <a:ext uri="{FF2B5EF4-FFF2-40B4-BE49-F238E27FC236}">
                <a16:creationId xmlns:a16="http://schemas.microsoft.com/office/drawing/2014/main" id="{064FEE8A-5A9B-41E6-9B13-8FBC9EBE8B20}"/>
              </a:ext>
            </a:extLst>
          </p:cNvPr>
          <p:cNvSpPr>
            <a:spLocks noGrp="1"/>
          </p:cNvSpPr>
          <p:nvPr>
            <p:ph idx="1"/>
          </p:nvPr>
        </p:nvSpPr>
        <p:spPr/>
        <p:txBody>
          <a:bodyPr>
            <a:normAutofit fontScale="85000" lnSpcReduction="20000"/>
          </a:bodyPr>
          <a:lstStyle/>
          <a:p>
            <a:r>
              <a:rPr lang="pl-PL" dirty="0"/>
              <a:t>art. 4 pkt 6 u. r. t. – programem jest uporządkowany </a:t>
            </a:r>
            <a:r>
              <a:rPr lang="pl-PL" b="1" dirty="0"/>
              <a:t>zestaw audycji</a:t>
            </a:r>
            <a:r>
              <a:rPr lang="pl-PL" dirty="0"/>
              <a:t>, </a:t>
            </a:r>
            <a:r>
              <a:rPr lang="pl-PL" b="1" dirty="0"/>
              <a:t>przekazów handlowych lub innych przekazów</a:t>
            </a:r>
            <a:r>
              <a:rPr lang="pl-PL" dirty="0"/>
              <a:t>, </a:t>
            </a:r>
            <a:r>
              <a:rPr lang="pl-PL" u="sng" dirty="0"/>
              <a:t>rozpowszechniany w całości</a:t>
            </a:r>
            <a:r>
              <a:rPr lang="pl-PL" dirty="0"/>
              <a:t>, w sposób umożliwiający jednoczesny odbiór przez odbiorców w ustalonym przez nadawcę układzie. </a:t>
            </a:r>
          </a:p>
          <a:p>
            <a:r>
              <a:rPr lang="pl-PL" b="1" dirty="0"/>
              <a:t>Program wyspecjalizowany – </a:t>
            </a:r>
            <a:r>
              <a:rPr lang="pl-PL" dirty="0"/>
              <a:t>program, w którym nie mniej niż 70% czasu nadawania programu w ciągu miesiąca w godzinach 6-23, stanowią audycje i inne przekazy realizujące przyjętą specjalizację programu </a:t>
            </a:r>
            <a:r>
              <a:rPr lang="pl-PL" dirty="0">
                <a:sym typeface="Wingdings" panose="05000000000000000000" pitchFamily="2" charset="2"/>
              </a:rPr>
              <a:t> wymaga uzyskania koncesji – art. 21 ust. 1a pkt 2 u.r.t..</a:t>
            </a:r>
            <a:br>
              <a:rPr lang="pl-PL" dirty="0"/>
            </a:br>
            <a:endParaRPr lang="pl-PL" dirty="0"/>
          </a:p>
        </p:txBody>
      </p:sp>
    </p:spTree>
    <p:extLst>
      <p:ext uri="{BB962C8B-B14F-4D97-AF65-F5344CB8AC3E}">
        <p14:creationId xmlns:p14="http://schemas.microsoft.com/office/powerpoint/2010/main" val="762927813"/>
      </p:ext>
    </p:extLst>
  </p:cSld>
  <p:clrMapOvr>
    <a:masterClrMapping/>
  </p:clrMapOvr>
  <p:transition spd="slow">
    <p:wipe dir="d"/>
  </p:transition>
</p:sld>
</file>

<file path=ppt/tags/tag1.xml><?xml version="1.0" encoding="utf-8"?>
<p:tagLst xmlns:a="http://schemas.openxmlformats.org/drawingml/2006/main" xmlns:r="http://schemas.openxmlformats.org/officeDocument/2006/relationships" xmlns:p="http://schemas.openxmlformats.org/presentationml/2006/main">
  <p:tag name="DVSECTIONID" val="yI2DOt6RzRcU51QxdhNewL"/>
</p:tagLst>
</file>

<file path=ppt/tags/tag10.xml><?xml version="1.0" encoding="utf-8"?>
<p:tagLst xmlns:a="http://schemas.openxmlformats.org/drawingml/2006/main" xmlns:r="http://schemas.openxmlformats.org/officeDocument/2006/relationships" xmlns:p="http://schemas.openxmlformats.org/presentationml/2006/main">
  <p:tag name="DVSHAPEID" val="gLAHFkz1Wny4DLE3ZEH9AS"/>
</p:tagLst>
</file>

<file path=ppt/tags/tag11.xml><?xml version="1.0" encoding="utf-8"?>
<p:tagLst xmlns:a="http://schemas.openxmlformats.org/drawingml/2006/main" xmlns:r="http://schemas.openxmlformats.org/officeDocument/2006/relationships" xmlns:p="http://schemas.openxmlformats.org/presentationml/2006/main">
  <p:tag name="DVSHAPEID" val="gLAHFkz1Wny4DLE3ZEH9AS"/>
</p:tagLst>
</file>

<file path=ppt/tags/tag12.xml><?xml version="1.0" encoding="utf-8"?>
<p:tagLst xmlns:a="http://schemas.openxmlformats.org/drawingml/2006/main" xmlns:r="http://schemas.openxmlformats.org/officeDocument/2006/relationships" xmlns:p="http://schemas.openxmlformats.org/presentationml/2006/main">
  <p:tag name="DVSHAPEID" val="gLAHFkz1Wny4DLE3ZEH9AS"/>
</p:tagLst>
</file>

<file path=ppt/tags/tag13.xml><?xml version="1.0" encoding="utf-8"?>
<p:tagLst xmlns:a="http://schemas.openxmlformats.org/drawingml/2006/main" xmlns:r="http://schemas.openxmlformats.org/officeDocument/2006/relationships" xmlns:p="http://schemas.openxmlformats.org/presentationml/2006/main">
  <p:tag name="DVSHAPEID" val="gLAHFkz1Wny4DLE3ZEH9AS"/>
</p:tagLst>
</file>

<file path=ppt/tags/tag14.xml><?xml version="1.0" encoding="utf-8"?>
<p:tagLst xmlns:a="http://schemas.openxmlformats.org/drawingml/2006/main" xmlns:r="http://schemas.openxmlformats.org/officeDocument/2006/relationships" xmlns:p="http://schemas.openxmlformats.org/presentationml/2006/main">
  <p:tag name="DVSHAPEID" val="gLAHFkz1Wny4DLE3ZEH9AS"/>
</p:tagLst>
</file>

<file path=ppt/tags/tag15.xml><?xml version="1.0" encoding="utf-8"?>
<p:tagLst xmlns:a="http://schemas.openxmlformats.org/drawingml/2006/main" xmlns:r="http://schemas.openxmlformats.org/officeDocument/2006/relationships" xmlns:p="http://schemas.openxmlformats.org/presentationml/2006/main">
  <p:tag name="DVSHAPEID" val="gLAHFkz1Wny4DLE3ZEH9AS"/>
</p:tagLst>
</file>

<file path=ppt/tags/tag16.xml><?xml version="1.0" encoding="utf-8"?>
<p:tagLst xmlns:a="http://schemas.openxmlformats.org/drawingml/2006/main" xmlns:r="http://schemas.openxmlformats.org/officeDocument/2006/relationships" xmlns:p="http://schemas.openxmlformats.org/presentationml/2006/main">
  <p:tag name="DVSHAPEID" val="gLAHFkz1Wny4DLE3ZEH9AS"/>
</p:tagLst>
</file>

<file path=ppt/tags/tag17.xml><?xml version="1.0" encoding="utf-8"?>
<p:tagLst xmlns:a="http://schemas.openxmlformats.org/drawingml/2006/main" xmlns:r="http://schemas.openxmlformats.org/officeDocument/2006/relationships" xmlns:p="http://schemas.openxmlformats.org/presentationml/2006/main">
  <p:tag name="DVSHAPEID" val="gLAHFkz1Wny4DLE3ZEH9AS"/>
</p:tagLst>
</file>

<file path=ppt/tags/tag18.xml><?xml version="1.0" encoding="utf-8"?>
<p:tagLst xmlns:a="http://schemas.openxmlformats.org/drawingml/2006/main" xmlns:r="http://schemas.openxmlformats.org/officeDocument/2006/relationships" xmlns:p="http://schemas.openxmlformats.org/presentationml/2006/main">
  <p:tag name="DVSHAPEID" val="gLAHFkz1Wny4DLE3ZEH9AS"/>
</p:tagLst>
</file>

<file path=ppt/tags/tag19.xml><?xml version="1.0" encoding="utf-8"?>
<p:tagLst xmlns:a="http://schemas.openxmlformats.org/drawingml/2006/main" xmlns:r="http://schemas.openxmlformats.org/officeDocument/2006/relationships" xmlns:p="http://schemas.openxmlformats.org/presentationml/2006/main">
  <p:tag name="DVSHAPEID" val="gLAHFkz1Wny4DLE3ZEH9AS"/>
</p:tagLst>
</file>

<file path=ppt/tags/tag2.xml><?xml version="1.0" encoding="utf-8"?>
<p:tagLst xmlns:a="http://schemas.openxmlformats.org/drawingml/2006/main" xmlns:r="http://schemas.openxmlformats.org/officeDocument/2006/relationships" xmlns:p="http://schemas.openxmlformats.org/presentationml/2006/main">
  <p:tag name="DVSHAPEID" val="HAGzTPKJNXuuOK4v20iPS7"/>
</p:tagLst>
</file>

<file path=ppt/tags/tag20.xml><?xml version="1.0" encoding="utf-8"?>
<p:tagLst xmlns:a="http://schemas.openxmlformats.org/drawingml/2006/main" xmlns:r="http://schemas.openxmlformats.org/officeDocument/2006/relationships" xmlns:p="http://schemas.openxmlformats.org/presentationml/2006/main">
  <p:tag name="DVSHAPEID" val="gLAHFkz1Wny4DLE3ZEH9AS"/>
</p:tagLst>
</file>

<file path=ppt/tags/tag3.xml><?xml version="1.0" encoding="utf-8"?>
<p:tagLst xmlns:a="http://schemas.openxmlformats.org/drawingml/2006/main" xmlns:r="http://schemas.openxmlformats.org/officeDocument/2006/relationships" xmlns:p="http://schemas.openxmlformats.org/presentationml/2006/main">
  <p:tag name="DVSHAPEID" val="0uhWvCQomImT50qU5y4Znw"/>
</p:tagLst>
</file>

<file path=ppt/tags/tag4.xml><?xml version="1.0" encoding="utf-8"?>
<p:tagLst xmlns:a="http://schemas.openxmlformats.org/drawingml/2006/main" xmlns:r="http://schemas.openxmlformats.org/officeDocument/2006/relationships" xmlns:p="http://schemas.openxmlformats.org/presentationml/2006/main">
  <p:tag name="DVSECTIONID" val="QUq8QELArFIgadhH063fpq"/>
</p:tagLst>
</file>

<file path=ppt/tags/tag5.xml><?xml version="1.0" encoding="utf-8"?>
<p:tagLst xmlns:a="http://schemas.openxmlformats.org/drawingml/2006/main" xmlns:r="http://schemas.openxmlformats.org/officeDocument/2006/relationships" xmlns:p="http://schemas.openxmlformats.org/presentationml/2006/main">
  <p:tag name="DVSECTIONID" val="FpChuQ9mrn7ncHkUb4wJDg"/>
</p:tagLst>
</file>

<file path=ppt/tags/tag6.xml><?xml version="1.0" encoding="utf-8"?>
<p:tagLst xmlns:a="http://schemas.openxmlformats.org/drawingml/2006/main" xmlns:r="http://schemas.openxmlformats.org/officeDocument/2006/relationships" xmlns:p="http://schemas.openxmlformats.org/presentationml/2006/main">
  <p:tag name="DVSECTIONID" val="FpChuQ9mrn7ncHkUb4wJDg"/>
</p:tagLst>
</file>

<file path=ppt/tags/tag7.xml><?xml version="1.0" encoding="utf-8"?>
<p:tagLst xmlns:a="http://schemas.openxmlformats.org/drawingml/2006/main" xmlns:r="http://schemas.openxmlformats.org/officeDocument/2006/relationships" xmlns:p="http://schemas.openxmlformats.org/presentationml/2006/main">
  <p:tag name="DVSHAPEID" val="gLAHFkz1Wny4DLE3ZEH9AS"/>
</p:tagLst>
</file>

<file path=ppt/tags/tag8.xml><?xml version="1.0" encoding="utf-8"?>
<p:tagLst xmlns:a="http://schemas.openxmlformats.org/drawingml/2006/main" xmlns:r="http://schemas.openxmlformats.org/officeDocument/2006/relationships" xmlns:p="http://schemas.openxmlformats.org/presentationml/2006/main">
  <p:tag name="DVSECTIONID" val="FpChuQ9mrn7ncHkUb4wJDg"/>
</p:tagLst>
</file>

<file path=ppt/tags/tag9.xml><?xml version="1.0" encoding="utf-8"?>
<p:tagLst xmlns:a="http://schemas.openxmlformats.org/drawingml/2006/main" xmlns:r="http://schemas.openxmlformats.org/officeDocument/2006/relationships" xmlns:p="http://schemas.openxmlformats.org/presentationml/2006/main">
  <p:tag name="DVSHAPEID" val="gLAHFkz1Wny4DLE3ZEH9AS"/>
</p:tagLst>
</file>

<file path=ppt/theme/theme1.xml><?xml version="1.0" encoding="utf-8"?>
<a:theme xmlns:a="http://schemas.openxmlformats.org/drawingml/2006/main" name="Training">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8"?>
<?mso-contentType ?>
<FormTemplates xmlns="http://schemas.microsoft.com/sharepoint/v3/contenttype/forms">
  <Display>DocumentLibraryForm</Display>
  <Edit>AssetEditForm</Edit>
  <New>DocumentLibraryForm</New>
</FormTemplates>
</file>

<file path=customXml/itemProps1.xml><?xml version="1.0" encoding="utf-8"?>
<ds:datastoreItem xmlns:ds="http://schemas.openxmlformats.org/officeDocument/2006/customXml" ds:itemID="{44C569A2-569D-4524-A909-44F87A026F55}">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Paralaksa</Template>
  <TotalTime>0</TotalTime>
  <Words>3911</Words>
  <Application>Microsoft Office PowerPoint</Application>
  <PresentationFormat>Pokaz na ekranie (4:3)</PresentationFormat>
  <Paragraphs>335</Paragraphs>
  <Slides>52</Slides>
  <Notes>23</Notes>
  <HiddenSlides>0</HiddenSlides>
  <MMClips>0</MMClips>
  <ScaleCrop>false</ScaleCrop>
  <HeadingPairs>
    <vt:vector size="6" baseType="variant">
      <vt:variant>
        <vt:lpstr>Używane czcionki</vt:lpstr>
      </vt:variant>
      <vt:variant>
        <vt:i4>4</vt:i4>
      </vt:variant>
      <vt:variant>
        <vt:lpstr>Motyw</vt:lpstr>
      </vt:variant>
      <vt:variant>
        <vt:i4>1</vt:i4>
      </vt:variant>
      <vt:variant>
        <vt:lpstr>Tytuły slajdów</vt:lpstr>
      </vt:variant>
      <vt:variant>
        <vt:i4>52</vt:i4>
      </vt:variant>
    </vt:vector>
  </HeadingPairs>
  <TitlesOfParts>
    <vt:vector size="57" baseType="lpstr">
      <vt:lpstr>Arial</vt:lpstr>
      <vt:lpstr>Calibri</vt:lpstr>
      <vt:lpstr>Georgia</vt:lpstr>
      <vt:lpstr>Times New Roman</vt:lpstr>
      <vt:lpstr>Training</vt:lpstr>
      <vt:lpstr>radiofonia i telewizja - uregulowania prawne, podstawowe pojęcia, KRRiT, koncesjonowanie działalności</vt:lpstr>
      <vt:lpstr>Podstawa prawna: Ustawa z dn. 29 grudnia 1992r. O radiofonii i telewizji   dyrektywa parlamentu europejskiego i rady 2010/12/UE z 10 marca 2010r. W sprawie koordynacji niektórych przepisów ustawowych, wykonawczych i administracyjnych państw członkowskich dotyczących świadczenia audiowizualnych usług medialnych (dyrektywa o audiowizualnych usługach medialnych) </vt:lpstr>
      <vt:lpstr>Zadania Radiofonii i Telewizji </vt:lpstr>
      <vt:lpstr>Wyłączenia z zakresu zastosowania ustawy - Art. 2 ust. 2 u.r.t. </vt:lpstr>
      <vt:lpstr>Art. 3.  Do rozpowszechniania programów radiowych i telewizyjnych stosuje się przepisy prawa prasowego, o ile ustawa nie stanowi inaczej.  - Stosowanie „wprost”, a nie „odpowiednio”, - tylko w odniesieniu do działalności radiowej i telewizyjnej, - przepisy Prawa prasowego, które znajdą zastosowanie: art. 2, art. 3a i 4, art.5,  rozdział 2, art. 25, art., 27, rozdziały 5 – 8. </vt:lpstr>
      <vt:lpstr>Usługa medialna – art. 4 ust. 1 u.r.t.</vt:lpstr>
      <vt:lpstr>AUDYCJA</vt:lpstr>
      <vt:lpstr>AUDYCJE</vt:lpstr>
      <vt:lpstr>PROGRAM </vt:lpstr>
      <vt:lpstr>Prawo do rozpowszechniania programów</vt:lpstr>
      <vt:lpstr>Pojęcie nadawcy</vt:lpstr>
      <vt:lpstr>      NADAWCA </vt:lpstr>
      <vt:lpstr>Nadawca społeczny (art. 4 ust. 1a)</vt:lpstr>
      <vt:lpstr>Wykaz nadawców społecznych  (stan na dzień 25 czerwca 2018 r.)</vt:lpstr>
      <vt:lpstr> ZAKAZ ROZPOWSZECHNIANIA OKREŚLONYCH AUDYCJI </vt:lpstr>
      <vt:lpstr>Rozpowszechnianie i rozprowadzenie</vt:lpstr>
      <vt:lpstr> IDENTYFIKACJA NADCAWCY PROGRAMU  Art. 14a. </vt:lpstr>
      <vt:lpstr> </vt:lpstr>
      <vt:lpstr>AUDYCJE W JĘZYKU POLSKIM </vt:lpstr>
      <vt:lpstr>AUDYCJE W JĘZYKU POLSKIM </vt:lpstr>
      <vt:lpstr>AUDYCJE W JĘZYKU POLSKIM</vt:lpstr>
      <vt:lpstr>AUDYCJE EUROPEJSKIE</vt:lpstr>
      <vt:lpstr>AUDYCJE EUROPEJSKIE</vt:lpstr>
      <vt:lpstr>„WAŻNE WYDARZENIE”</vt:lpstr>
      <vt:lpstr>PRAWO DO KRÓTKIEGO SPRAWOZDANIA</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Media Publiczne</vt:lpstr>
      <vt:lpstr>Prezentacja programu PowerPoint</vt:lpstr>
      <vt:lpstr>Prezentacja programu PowerPoint</vt:lpstr>
      <vt:lpstr>Prezentacja programu PowerPoint</vt:lpstr>
      <vt:lpstr>Prezentacja programu PowerPoint</vt:lpstr>
      <vt:lpstr>Prezentacja programu PowerPoint</vt:lpstr>
      <vt:lpstr>Uprawnienia organów państwowych</vt:lpstr>
      <vt:lpstr>Przedstawianie stanowisk </vt:lpstr>
      <vt:lpstr>Prezentacja programu PowerPoint</vt:lpstr>
      <vt:lpstr>Prezentacja programu PowerPoint</vt:lpstr>
      <vt:lpstr>Prezentacja programu PowerPoint</vt:lpstr>
      <vt:lpstr>Koncesje na rozpowszechnianie programów</vt:lpstr>
      <vt:lpstr>Postępowanie koncesyjne</vt:lpstr>
      <vt:lpstr>Cofnięcie koncesji - obligatoryjne</vt:lpstr>
      <vt:lpstr>Cofnięcie koncesji - fakultatywne</vt:lpstr>
      <vt:lpstr>Rejestr programów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
  <cp:lastModifiedBy/>
  <cp:revision>1</cp:revision>
  <dcterms:created xsi:type="dcterms:W3CDTF">2017-12-11T13:18:20Z</dcterms:created>
  <dcterms:modified xsi:type="dcterms:W3CDTF">2019-11-21T07:30:37Z</dcterms:modified>
  <cp:version/>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TC016745579991</vt:lpwstr>
  </property>
</Properties>
</file>