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65938" cy="95408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77044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77044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00721831-8944-4D17-96CB-F3EB17C77405}" type="datetimeFigureOut">
              <a:rPr lang="pl-PL" smtClean="0"/>
              <a:t>29.09.2021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062175"/>
            <a:ext cx="2975240" cy="477044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9109" y="9062175"/>
            <a:ext cx="2975240" cy="477044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E6A75022-5A50-4913-BCA4-EE125A61F0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8956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77044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77044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6CC5D23C-A6F3-4780-84E4-0FFAB8E02CCE}" type="datetimeFigureOut">
              <a:rPr lang="pl-PL" smtClean="0"/>
              <a:t>29.09.2021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0" y="715963"/>
            <a:ext cx="4770438" cy="3578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6594" y="4531916"/>
            <a:ext cx="5492750" cy="4293394"/>
          </a:xfrm>
          <a:prstGeom prst="rect">
            <a:avLst/>
          </a:prstGeom>
        </p:spPr>
        <p:txBody>
          <a:bodyPr vert="horz" lIns="93744" tIns="46872" rIns="93744" bIns="46872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062175"/>
            <a:ext cx="2975240" cy="477044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9109" y="9062175"/>
            <a:ext cx="2975240" cy="477044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613B06DF-59C7-438A-A6F6-7295F3B446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6633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B06DF-59C7-438A-A6F6-7295F3B4460B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80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29.09.2021</a:t>
            </a:fld>
            <a:endParaRPr lang="pl-PL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29.09.2021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29.09.2021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29.09.2021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29.09.2021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29.09.2021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29.09.2021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29.09.2021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29.09.2021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29.09.2021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29.09.2021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D17FA3B-C404-4317-B0BC-953931111309}" type="datetimeFigureOut">
              <a:rPr lang="pl-PL" smtClean="0"/>
              <a:t>29.09.2021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11899" y="-99392"/>
            <a:ext cx="9144000" cy="4267200"/>
          </a:xfrm>
        </p:spPr>
        <p:txBody>
          <a:bodyPr/>
          <a:lstStyle/>
          <a:p>
            <a:r>
              <a:rPr lang="pl-PL" sz="72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Reguły egzegezy – zarys</a:t>
            </a:r>
            <a:endParaRPr lang="pl-PL" sz="7200" b="1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95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latin typeface="Times New Roman" pitchFamily="18" charset="0"/>
                <a:cs typeface="Times New Roman" pitchFamily="18" charset="0"/>
              </a:rPr>
              <a:t>2.3.2. </a:t>
            </a:r>
            <a:r>
              <a:rPr lang="pl-PL" b="1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b="1" i="1" dirty="0" err="1" smtClean="0">
                <a:latin typeface="Times New Roman" pitchFamily="18" charset="0"/>
                <a:cs typeface="Times New Roman" pitchFamily="18" charset="0"/>
              </a:rPr>
              <a:t>simili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2.3.2.1. </a:t>
            </a:r>
            <a:r>
              <a:rPr lang="pl-PL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Analogia legis </a:t>
            </a: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(analogia z ustawy)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2.3.2.2. </a:t>
            </a:r>
            <a:r>
              <a:rPr lang="pl-PL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Analogia iuris </a:t>
            </a: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(analogia z prawa)</a:t>
            </a: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02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latin typeface="Times New Roman" pitchFamily="18" charset="0"/>
                <a:cs typeface="Times New Roman" pitchFamily="18" charset="0"/>
              </a:rPr>
              <a:t>3. Reguły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kolizyjne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3.1. Reguły kolizyjne pierwszego stopnia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3.2. Reguły kolizyjne drugiego stopnia</a:t>
            </a: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80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3.1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. Reguły kolizyjne pierwszego stopnia</a:t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3.1.1. Hierarchiczna reguła kolizyjna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3.1.1. </a:t>
            </a: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Chronologiczna reguła </a:t>
            </a:r>
            <a:r>
              <a:rPr lang="pl-P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kolizyjna</a:t>
            </a: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3.1.1. </a:t>
            </a: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Zakresowa reguła </a:t>
            </a:r>
            <a:r>
              <a:rPr lang="pl-P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kolizyjna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81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pl-PL" sz="49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900" b="1" dirty="0">
                <a:latin typeface="Times New Roman" pitchFamily="18" charset="0"/>
                <a:cs typeface="Times New Roman" pitchFamily="18" charset="0"/>
              </a:rPr>
            </a:br>
            <a:r>
              <a:rPr lang="pl-PL" sz="49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9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900" b="1" dirty="0" smtClean="0">
                <a:latin typeface="Times New Roman" pitchFamily="18" charset="0"/>
                <a:cs typeface="Times New Roman" pitchFamily="18" charset="0"/>
              </a:rPr>
              <a:t>3.2</a:t>
            </a:r>
            <a:r>
              <a:rPr lang="pl-PL" sz="4900" b="1" dirty="0">
                <a:latin typeface="Times New Roman" pitchFamily="18" charset="0"/>
                <a:cs typeface="Times New Roman" pitchFamily="18" charset="0"/>
              </a:rPr>
              <a:t>. Reguły kolizyjne drugiego </a:t>
            </a:r>
            <a:r>
              <a:rPr lang="pl-PL" sz="4900" b="1" dirty="0" smtClean="0">
                <a:latin typeface="Times New Roman" pitchFamily="18" charset="0"/>
                <a:cs typeface="Times New Roman" pitchFamily="18" charset="0"/>
              </a:rPr>
              <a:t>stopnia</a:t>
            </a:r>
            <a:endParaRPr lang="pl-PL" sz="49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3.2.1. Hierarchiczna reguła kolizyjna &gt; chronologiczna reguła kolizyjna 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3.2.2. </a:t>
            </a:r>
            <a:r>
              <a:rPr lang="pl-P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Hierarchiczna reguła </a:t>
            </a: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kolizyjna &gt; zakresowa reguła </a:t>
            </a:r>
            <a:r>
              <a:rPr lang="pl-P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kolizyjna </a:t>
            </a: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3.2.3. Chronologiczna i zakresowa reguła kolizyjna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-podejście </a:t>
            </a:r>
            <a:r>
              <a:rPr lang="pl-PL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pl-PL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abstracto</a:t>
            </a:r>
            <a:endParaRPr lang="pl-PL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-podejście </a:t>
            </a:r>
            <a:r>
              <a:rPr lang="pl-PL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concreto</a:t>
            </a: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96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600200"/>
          </a:xfrm>
        </p:spPr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Pytania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zachowaniu jakiego założenia związanego z wyobrażaniem sobie prawa jako systemu służą 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wnioskowania prawnicze, a jakiemu reguły kolizyjne?</a:t>
            </a:r>
          </a:p>
          <a:p>
            <a:pPr>
              <a:buNone/>
            </a:pPr>
            <a:r>
              <a:rPr lang="pl-PL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jaką koncepcją </a:t>
            </a: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obowiązywania związane są wnioskowania prawnicze i reguły kolizyjne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pl-PL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-&gt; które z operacji zreferowanych w toku prezentacji są dokonywane na tekście prawnym (na przepisach), a które na normach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pl-PL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czy </a:t>
            </a: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można konstatować co do kwestii relacji chronologicznej pomiędzy procesem wykładni 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wnioskowaniami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prawniczymi i regułami kolizyjnymi?</a:t>
            </a:r>
          </a:p>
          <a:p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80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Reguły egzegezy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Reguły wykładni (dyrektywy interpretacyjne)</a:t>
            </a: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Reguły inferencyjne (reguły dokonywania </a:t>
            </a:r>
            <a:r>
              <a:rPr lang="pl-PL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wnioskowań</a:t>
            </a: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prawniczych)</a:t>
            </a:r>
          </a:p>
          <a:p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Reguły kolizyjne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06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1. Dyrektywy interpretacyjne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 Dyrektywy interpretacyjne pierwszego stopnia</a:t>
            </a: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1.2. Dyrektywy interpretacyjne drugiego stopnia</a:t>
            </a: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2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1.1. Dyrektywy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interpretacyjne pierwszego stopnia</a:t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1.1.1. Kontekst językowy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1.1.2. Kontekst systemowy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1.1.3. Kontekst funkcjonalny</a:t>
            </a: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2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1.2.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Dyrektywy interpretacyjne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drugiego stopnia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1.2.1. Dyrektywy procedury wykładni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1.2.2. Dyrektywy preferencji wykładni </a:t>
            </a: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2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2. Wnioskowania prawnicze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2.1. Wnioskowania logiczne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2.2. Wnioskowania instrumentalne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2.3. Wnioskowania aksjologiczne</a:t>
            </a: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67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2.2. Wnioskowania instrumentalne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2.2.1. Reguła instrumentalnego nakazu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2.2.2. Reguła instrumentalnego zakazu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67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2.3. Wnioskowania aksjologiczne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2.3.1. </a:t>
            </a:r>
            <a:r>
              <a:rPr lang="pl-PL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fortiori</a:t>
            </a: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2.3.2. </a:t>
            </a:r>
            <a:r>
              <a:rPr lang="pl-PL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simili</a:t>
            </a:r>
            <a:endParaRPr lang="pl-PL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2.3.3. </a:t>
            </a:r>
            <a:r>
              <a:rPr lang="pl-PL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contrario</a:t>
            </a:r>
            <a:endParaRPr lang="pl-PL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35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2.3.1. 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b="1" i="1" dirty="0" err="1" smtClean="0">
                <a:latin typeface="Times New Roman" pitchFamily="18" charset="0"/>
                <a:cs typeface="Times New Roman" pitchFamily="18" charset="0"/>
              </a:rPr>
              <a:t>fortiori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2.3.1.1. </a:t>
            </a:r>
            <a:r>
              <a:rPr lang="pl-PL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minori</a:t>
            </a:r>
            <a:r>
              <a:rPr lang="pl-PL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 </a:t>
            </a:r>
            <a:r>
              <a:rPr lang="pl-PL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maius</a:t>
            </a:r>
            <a:endParaRPr lang="pl-PL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2.3.1.2. </a:t>
            </a:r>
            <a:r>
              <a:rPr lang="pl-PL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maiori</a:t>
            </a:r>
            <a:r>
              <a:rPr lang="pl-PL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 minus</a:t>
            </a:r>
            <a:endParaRPr lang="pl-PL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27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BD2A03270D09F43B1D0233F9E439208" ma:contentTypeVersion="2" ma:contentTypeDescription="Utwórz nowy dokument." ma:contentTypeScope="" ma:versionID="cc095df93b2e2e2dae97ac400ec14faa">
  <xsd:schema xmlns:xsd="http://www.w3.org/2001/XMLSchema" xmlns:xs="http://www.w3.org/2001/XMLSchema" xmlns:p="http://schemas.microsoft.com/office/2006/metadata/properties" xmlns:ns2="bbc1efe1-ee11-4e20-863e-d2c5aa53c6f5" targetNamespace="http://schemas.microsoft.com/office/2006/metadata/properties" ma:root="true" ma:fieldsID="f0bbb2fdf659250613eab0184e3ae889" ns2:_="">
    <xsd:import namespace="bbc1efe1-ee11-4e20-863e-d2c5aa53c6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c1efe1-ee11-4e20-863e-d2c5aa53c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9A164D-8614-420A-BBCF-D603C99232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c1efe1-ee11-4e20-863e-d2c5aa53c6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02CE84-A218-44A0-8FA5-6C843C9A0A98}">
  <ds:schemaRefs>
    <ds:schemaRef ds:uri="http://schemas.microsoft.com/office/2006/documentManagement/types"/>
    <ds:schemaRef ds:uri="http://schemas.microsoft.com/office/infopath/2007/PartnerControls"/>
    <ds:schemaRef ds:uri="bbc1efe1-ee11-4e20-863e-d2c5aa53c6f5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70276E-F50D-4B12-87AB-C79BFDF04B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164</TotalTime>
  <Words>274</Words>
  <Application>Microsoft Office PowerPoint</Application>
  <PresentationFormat>Pokaz na ekranie (4:3)</PresentationFormat>
  <Paragraphs>94</Paragraphs>
  <Slides>14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Kierownictwo</vt:lpstr>
      <vt:lpstr>Reguły egzegezy – zarys</vt:lpstr>
      <vt:lpstr>Reguły egzegezy</vt:lpstr>
      <vt:lpstr>  1. Dyrektywy interpretacyjne</vt:lpstr>
      <vt:lpstr>           1.1. Dyrektywy interpretacyjne pierwszego stopnia </vt:lpstr>
      <vt:lpstr>    1.2. Dyrektywy interpretacyjne drugiego stopnia </vt:lpstr>
      <vt:lpstr>  2. Wnioskowania prawnicze</vt:lpstr>
      <vt:lpstr>    2.2. Wnioskowania instrumentalne</vt:lpstr>
      <vt:lpstr>      2.3. Wnioskowania aksjologiczne</vt:lpstr>
      <vt:lpstr>2.3.1. A fortiori</vt:lpstr>
      <vt:lpstr>2.3.2. A simili</vt:lpstr>
      <vt:lpstr>3. Reguły kolizyjne</vt:lpstr>
      <vt:lpstr>    3.1. Reguły kolizyjne pierwszego stopnia </vt:lpstr>
      <vt:lpstr>  3.2. Reguły kolizyjne drugiego stopnia</vt:lpstr>
      <vt:lpstr>Pytania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Reguły egzegezy – zarys</dc:title>
  <dc:creator>Mateusz Wojtanowski</dc:creator>
  <cp:lastModifiedBy>Kowalski Ryszard</cp:lastModifiedBy>
  <cp:revision>15</cp:revision>
  <cp:lastPrinted>2021-09-29T10:31:54Z</cp:lastPrinted>
  <dcterms:created xsi:type="dcterms:W3CDTF">2018-12-08T17:37:12Z</dcterms:created>
  <dcterms:modified xsi:type="dcterms:W3CDTF">2021-09-29T10:34:02Z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0x0101001BD2A03270D09F43B1D0233F9E439208</vt:lpwstr>
  </property>
</Properties>
</file>