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4" r:id="rId2"/>
    <p:sldId id="299" r:id="rId3"/>
    <p:sldId id="300" r:id="rId4"/>
    <p:sldId id="272" r:id="rId5"/>
    <p:sldId id="273" r:id="rId6"/>
    <p:sldId id="275" r:id="rId7"/>
    <p:sldId id="276" r:id="rId8"/>
    <p:sldId id="277" r:id="rId9"/>
    <p:sldId id="306" r:id="rId10"/>
    <p:sldId id="302" r:id="rId11"/>
    <p:sldId id="304" r:id="rId12"/>
    <p:sldId id="303" r:id="rId13"/>
    <p:sldId id="305" r:id="rId14"/>
    <p:sldId id="312" r:id="rId15"/>
    <p:sldId id="311" r:id="rId16"/>
    <p:sldId id="278" r:id="rId17"/>
    <p:sldId id="279" r:id="rId18"/>
    <p:sldId id="319" r:id="rId19"/>
    <p:sldId id="314" r:id="rId20"/>
    <p:sldId id="298" r:id="rId21"/>
    <p:sldId id="297" r:id="rId22"/>
    <p:sldId id="313" r:id="rId23"/>
    <p:sldId id="280" r:id="rId24"/>
    <p:sldId id="283" r:id="rId25"/>
    <p:sldId id="284" r:id="rId26"/>
    <p:sldId id="320" r:id="rId27"/>
    <p:sldId id="281" r:id="rId28"/>
    <p:sldId id="285" r:id="rId29"/>
    <p:sldId id="282" r:id="rId30"/>
    <p:sldId id="287" r:id="rId31"/>
    <p:sldId id="288" r:id="rId32"/>
    <p:sldId id="307" r:id="rId33"/>
    <p:sldId id="308" r:id="rId34"/>
    <p:sldId id="309" r:id="rId35"/>
    <p:sldId id="310" r:id="rId36"/>
    <p:sldId id="316" r:id="rId37"/>
    <p:sldId id="317" r:id="rId38"/>
    <p:sldId id="318" r:id="rId3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177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41F92-3286-4548-9BED-126F0535F8B7}"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pl-PL"/>
        </a:p>
      </dgm:t>
    </dgm:pt>
    <dgm:pt modelId="{C58FCCEF-5103-4BC9-B359-A0151CF24797}">
      <dgm:prSet/>
      <dgm:spPr/>
      <dgm:t>
        <a:bodyPr/>
        <a:lstStyle/>
        <a:p>
          <a:pPr rtl="0"/>
          <a:r>
            <a:rPr lang="pl-PL" dirty="0"/>
            <a:t>Zakazane są</a:t>
          </a:r>
        </a:p>
      </dgm:t>
    </dgm:pt>
    <dgm:pt modelId="{C0FB2FE2-3575-4741-A50A-3C66FF42297D}" type="parTrans" cxnId="{898B5974-0E9A-49BD-9E20-F2549640168A}">
      <dgm:prSet/>
      <dgm:spPr/>
      <dgm:t>
        <a:bodyPr/>
        <a:lstStyle/>
        <a:p>
          <a:endParaRPr lang="pl-PL"/>
        </a:p>
      </dgm:t>
    </dgm:pt>
    <dgm:pt modelId="{96EFA2C6-9219-43C5-A5AF-391D22CD008A}" type="sibTrans" cxnId="{898B5974-0E9A-49BD-9E20-F2549640168A}">
      <dgm:prSet/>
      <dgm:spPr/>
      <dgm:t>
        <a:bodyPr/>
        <a:lstStyle/>
        <a:p>
          <a:endParaRPr lang="pl-PL"/>
        </a:p>
      </dgm:t>
    </dgm:pt>
    <dgm:pt modelId="{566FA2B8-F3F9-48A4-B3A6-8EF1EFC49FB5}">
      <dgm:prSet/>
      <dgm:spPr/>
      <dgm:t>
        <a:bodyPr/>
        <a:lstStyle/>
        <a:p>
          <a:pPr rtl="0"/>
          <a:r>
            <a:rPr lang="pl-PL" dirty="0"/>
            <a:t>ukryte przekazy handlowe</a:t>
          </a:r>
        </a:p>
      </dgm:t>
    </dgm:pt>
    <dgm:pt modelId="{967AA6F8-5F40-4DA6-B645-C55F470816DF}" type="parTrans" cxnId="{1D6500F0-A837-4F9B-B183-246D202ADCC6}">
      <dgm:prSet/>
      <dgm:spPr/>
      <dgm:t>
        <a:bodyPr/>
        <a:lstStyle/>
        <a:p>
          <a:endParaRPr lang="pl-PL"/>
        </a:p>
      </dgm:t>
    </dgm:pt>
    <dgm:pt modelId="{7367B8CF-652F-4C46-8C56-2EA173EA5D22}" type="sibTrans" cxnId="{1D6500F0-A837-4F9B-B183-246D202ADCC6}">
      <dgm:prSet/>
      <dgm:spPr/>
      <dgm:t>
        <a:bodyPr/>
        <a:lstStyle/>
        <a:p>
          <a:endParaRPr lang="pl-PL"/>
        </a:p>
      </dgm:t>
    </dgm:pt>
    <dgm:pt modelId="{1E31FFEE-FE74-4E2C-9862-B3986DE061E3}">
      <dgm:prSet/>
      <dgm:spPr/>
      <dgm:t>
        <a:bodyPr/>
        <a:lstStyle/>
        <a:p>
          <a:pPr rtl="0"/>
          <a:r>
            <a:rPr lang="pl-PL" dirty="0"/>
            <a:t>lokowanie produktów, z zastrzeżeniem art. 17a</a:t>
          </a:r>
        </a:p>
      </dgm:t>
    </dgm:pt>
    <dgm:pt modelId="{6CC46E34-D015-42CD-992B-D9612F0F3096}" type="parTrans" cxnId="{3A0D24D0-EEDF-4BB2-9E1F-DD5819CE856A}">
      <dgm:prSet/>
      <dgm:spPr/>
      <dgm:t>
        <a:bodyPr/>
        <a:lstStyle/>
        <a:p>
          <a:endParaRPr lang="pl-PL"/>
        </a:p>
      </dgm:t>
    </dgm:pt>
    <dgm:pt modelId="{5BF4BFD1-1940-484B-A2FD-B61AEF9E3B29}" type="sibTrans" cxnId="{3A0D24D0-EEDF-4BB2-9E1F-DD5819CE856A}">
      <dgm:prSet/>
      <dgm:spPr/>
      <dgm:t>
        <a:bodyPr/>
        <a:lstStyle/>
        <a:p>
          <a:endParaRPr lang="pl-PL"/>
        </a:p>
      </dgm:t>
    </dgm:pt>
    <dgm:pt modelId="{BA815543-D9ED-497A-9C61-F37FDE4888EC}">
      <dgm:prSet/>
      <dgm:spPr/>
      <dgm:t>
        <a:bodyPr/>
        <a:lstStyle/>
        <a:p>
          <a:pPr rtl="0"/>
          <a:r>
            <a:rPr lang="pl-PL" dirty="0"/>
            <a:t>lokowanie tematów</a:t>
          </a:r>
        </a:p>
      </dgm:t>
    </dgm:pt>
    <dgm:pt modelId="{6A523EB5-5988-4331-AB3D-91DE72825BAC}" type="parTrans" cxnId="{DD66362B-3975-45AF-89C5-E5A4EC5768DE}">
      <dgm:prSet/>
      <dgm:spPr/>
      <dgm:t>
        <a:bodyPr/>
        <a:lstStyle/>
        <a:p>
          <a:endParaRPr lang="pl-PL"/>
        </a:p>
      </dgm:t>
    </dgm:pt>
    <dgm:pt modelId="{04619229-95E3-4CDC-917C-3A18B1B396FA}" type="sibTrans" cxnId="{DD66362B-3975-45AF-89C5-E5A4EC5768DE}">
      <dgm:prSet/>
      <dgm:spPr/>
      <dgm:t>
        <a:bodyPr/>
        <a:lstStyle/>
        <a:p>
          <a:endParaRPr lang="pl-PL"/>
        </a:p>
      </dgm:t>
    </dgm:pt>
    <dgm:pt modelId="{826F1C9B-07E8-4D3D-B8E2-58905F7AA7B7}" type="pres">
      <dgm:prSet presAssocID="{20841F92-3286-4548-9BED-126F0535F8B7}" presName="hierChild1" presStyleCnt="0">
        <dgm:presLayoutVars>
          <dgm:orgChart val="1"/>
          <dgm:chPref val="1"/>
          <dgm:dir/>
          <dgm:animOne val="branch"/>
          <dgm:animLvl val="lvl"/>
          <dgm:resizeHandles/>
        </dgm:presLayoutVars>
      </dgm:prSet>
      <dgm:spPr/>
    </dgm:pt>
    <dgm:pt modelId="{E2B07925-B707-4689-A30C-421444FE0457}" type="pres">
      <dgm:prSet presAssocID="{C58FCCEF-5103-4BC9-B359-A0151CF24797}" presName="hierRoot1" presStyleCnt="0">
        <dgm:presLayoutVars>
          <dgm:hierBranch val="init"/>
        </dgm:presLayoutVars>
      </dgm:prSet>
      <dgm:spPr/>
    </dgm:pt>
    <dgm:pt modelId="{F077ABD6-54EA-4382-8456-022BCB1E579B}" type="pres">
      <dgm:prSet presAssocID="{C58FCCEF-5103-4BC9-B359-A0151CF24797}" presName="rootComposite1" presStyleCnt="0"/>
      <dgm:spPr/>
    </dgm:pt>
    <dgm:pt modelId="{2C28A7EA-E027-4245-A188-E052C3DA3BB7}" type="pres">
      <dgm:prSet presAssocID="{C58FCCEF-5103-4BC9-B359-A0151CF24797}" presName="rootText1" presStyleLbl="node0" presStyleIdx="0" presStyleCnt="1">
        <dgm:presLayoutVars>
          <dgm:chPref val="3"/>
        </dgm:presLayoutVars>
      </dgm:prSet>
      <dgm:spPr/>
    </dgm:pt>
    <dgm:pt modelId="{2B4DEA9C-E356-40A3-82D6-6A40BB2BCFFA}" type="pres">
      <dgm:prSet presAssocID="{C58FCCEF-5103-4BC9-B359-A0151CF24797}" presName="rootConnector1" presStyleLbl="node1" presStyleIdx="0" presStyleCnt="0"/>
      <dgm:spPr/>
    </dgm:pt>
    <dgm:pt modelId="{02523C51-3D17-4700-B401-18D164A65D1B}" type="pres">
      <dgm:prSet presAssocID="{C58FCCEF-5103-4BC9-B359-A0151CF24797}" presName="hierChild2" presStyleCnt="0"/>
      <dgm:spPr/>
    </dgm:pt>
    <dgm:pt modelId="{5A905490-47B7-4C37-A409-1356E0B2A12B}" type="pres">
      <dgm:prSet presAssocID="{967AA6F8-5F40-4DA6-B645-C55F470816DF}" presName="Name37" presStyleLbl="parChTrans1D2" presStyleIdx="0" presStyleCnt="3"/>
      <dgm:spPr/>
    </dgm:pt>
    <dgm:pt modelId="{5F364FBB-E1FD-4E21-8E63-CD808E4AAA19}" type="pres">
      <dgm:prSet presAssocID="{566FA2B8-F3F9-48A4-B3A6-8EF1EFC49FB5}" presName="hierRoot2" presStyleCnt="0">
        <dgm:presLayoutVars>
          <dgm:hierBranch val="init"/>
        </dgm:presLayoutVars>
      </dgm:prSet>
      <dgm:spPr/>
    </dgm:pt>
    <dgm:pt modelId="{C472FAEB-3317-44CB-A46E-70C8707FA233}" type="pres">
      <dgm:prSet presAssocID="{566FA2B8-F3F9-48A4-B3A6-8EF1EFC49FB5}" presName="rootComposite" presStyleCnt="0"/>
      <dgm:spPr/>
    </dgm:pt>
    <dgm:pt modelId="{16839BEF-B9F9-4323-A090-78EAEC2622EA}" type="pres">
      <dgm:prSet presAssocID="{566FA2B8-F3F9-48A4-B3A6-8EF1EFC49FB5}" presName="rootText" presStyleLbl="node2" presStyleIdx="0" presStyleCnt="3">
        <dgm:presLayoutVars>
          <dgm:chPref val="3"/>
        </dgm:presLayoutVars>
      </dgm:prSet>
      <dgm:spPr/>
    </dgm:pt>
    <dgm:pt modelId="{2B172EB0-48A7-4D6F-860D-96E67B115B16}" type="pres">
      <dgm:prSet presAssocID="{566FA2B8-F3F9-48A4-B3A6-8EF1EFC49FB5}" presName="rootConnector" presStyleLbl="node2" presStyleIdx="0" presStyleCnt="3"/>
      <dgm:spPr/>
    </dgm:pt>
    <dgm:pt modelId="{3E3D0507-A70B-480B-AD28-84254C626F13}" type="pres">
      <dgm:prSet presAssocID="{566FA2B8-F3F9-48A4-B3A6-8EF1EFC49FB5}" presName="hierChild4" presStyleCnt="0"/>
      <dgm:spPr/>
    </dgm:pt>
    <dgm:pt modelId="{F3B557F7-A76D-4D12-BAAF-39229E67AF54}" type="pres">
      <dgm:prSet presAssocID="{566FA2B8-F3F9-48A4-B3A6-8EF1EFC49FB5}" presName="hierChild5" presStyleCnt="0"/>
      <dgm:spPr/>
    </dgm:pt>
    <dgm:pt modelId="{53F4A827-B09A-4B94-89E6-A4F6CFFC6B6A}" type="pres">
      <dgm:prSet presAssocID="{6CC46E34-D015-42CD-992B-D9612F0F3096}" presName="Name37" presStyleLbl="parChTrans1D2" presStyleIdx="1" presStyleCnt="3"/>
      <dgm:spPr/>
    </dgm:pt>
    <dgm:pt modelId="{6FD70838-EDED-4DB3-81EF-45C8C16D69B3}" type="pres">
      <dgm:prSet presAssocID="{1E31FFEE-FE74-4E2C-9862-B3986DE061E3}" presName="hierRoot2" presStyleCnt="0">
        <dgm:presLayoutVars>
          <dgm:hierBranch val="init"/>
        </dgm:presLayoutVars>
      </dgm:prSet>
      <dgm:spPr/>
    </dgm:pt>
    <dgm:pt modelId="{DD3B524C-EED0-4911-9873-78E6C475CB29}" type="pres">
      <dgm:prSet presAssocID="{1E31FFEE-FE74-4E2C-9862-B3986DE061E3}" presName="rootComposite" presStyleCnt="0"/>
      <dgm:spPr/>
    </dgm:pt>
    <dgm:pt modelId="{3BBC2DFA-D015-4E51-B301-8B597585EBB8}" type="pres">
      <dgm:prSet presAssocID="{1E31FFEE-FE74-4E2C-9862-B3986DE061E3}" presName="rootText" presStyleLbl="node2" presStyleIdx="1" presStyleCnt="3">
        <dgm:presLayoutVars>
          <dgm:chPref val="3"/>
        </dgm:presLayoutVars>
      </dgm:prSet>
      <dgm:spPr/>
    </dgm:pt>
    <dgm:pt modelId="{25A258A6-37B7-4488-A0EF-E55143CE6568}" type="pres">
      <dgm:prSet presAssocID="{1E31FFEE-FE74-4E2C-9862-B3986DE061E3}" presName="rootConnector" presStyleLbl="node2" presStyleIdx="1" presStyleCnt="3"/>
      <dgm:spPr/>
    </dgm:pt>
    <dgm:pt modelId="{C849BAFD-BEBC-45D6-8476-E6293630CF7A}" type="pres">
      <dgm:prSet presAssocID="{1E31FFEE-FE74-4E2C-9862-B3986DE061E3}" presName="hierChild4" presStyleCnt="0"/>
      <dgm:spPr/>
    </dgm:pt>
    <dgm:pt modelId="{417842FF-57C4-4731-97AC-0AAFDF3270C4}" type="pres">
      <dgm:prSet presAssocID="{1E31FFEE-FE74-4E2C-9862-B3986DE061E3}" presName="hierChild5" presStyleCnt="0"/>
      <dgm:spPr/>
    </dgm:pt>
    <dgm:pt modelId="{4835CE5C-2500-4775-89AC-190624734AB3}" type="pres">
      <dgm:prSet presAssocID="{6A523EB5-5988-4331-AB3D-91DE72825BAC}" presName="Name37" presStyleLbl="parChTrans1D2" presStyleIdx="2" presStyleCnt="3"/>
      <dgm:spPr/>
    </dgm:pt>
    <dgm:pt modelId="{1431F78E-9436-4867-A4BA-136993BC31F1}" type="pres">
      <dgm:prSet presAssocID="{BA815543-D9ED-497A-9C61-F37FDE4888EC}" presName="hierRoot2" presStyleCnt="0">
        <dgm:presLayoutVars>
          <dgm:hierBranch val="init"/>
        </dgm:presLayoutVars>
      </dgm:prSet>
      <dgm:spPr/>
    </dgm:pt>
    <dgm:pt modelId="{5401B980-5467-4A06-90A8-DDD0B316DCCD}" type="pres">
      <dgm:prSet presAssocID="{BA815543-D9ED-497A-9C61-F37FDE4888EC}" presName="rootComposite" presStyleCnt="0"/>
      <dgm:spPr/>
    </dgm:pt>
    <dgm:pt modelId="{30F9D4E1-4F00-439D-AB2E-4F99E17E50D0}" type="pres">
      <dgm:prSet presAssocID="{BA815543-D9ED-497A-9C61-F37FDE4888EC}" presName="rootText" presStyleLbl="node2" presStyleIdx="2" presStyleCnt="3">
        <dgm:presLayoutVars>
          <dgm:chPref val="3"/>
        </dgm:presLayoutVars>
      </dgm:prSet>
      <dgm:spPr/>
    </dgm:pt>
    <dgm:pt modelId="{646BC2A2-41C8-4FBF-B29E-DA5384DD22A7}" type="pres">
      <dgm:prSet presAssocID="{BA815543-D9ED-497A-9C61-F37FDE4888EC}" presName="rootConnector" presStyleLbl="node2" presStyleIdx="2" presStyleCnt="3"/>
      <dgm:spPr/>
    </dgm:pt>
    <dgm:pt modelId="{ADD387A1-D831-4A04-9FE2-DB364381AEA1}" type="pres">
      <dgm:prSet presAssocID="{BA815543-D9ED-497A-9C61-F37FDE4888EC}" presName="hierChild4" presStyleCnt="0"/>
      <dgm:spPr/>
    </dgm:pt>
    <dgm:pt modelId="{F008273A-D171-4B29-8D50-C49D9EFCA3FB}" type="pres">
      <dgm:prSet presAssocID="{BA815543-D9ED-497A-9C61-F37FDE4888EC}" presName="hierChild5" presStyleCnt="0"/>
      <dgm:spPr/>
    </dgm:pt>
    <dgm:pt modelId="{1AF069E1-7BF6-4E70-BF01-98E0B442D661}" type="pres">
      <dgm:prSet presAssocID="{C58FCCEF-5103-4BC9-B359-A0151CF24797}" presName="hierChild3" presStyleCnt="0"/>
      <dgm:spPr/>
    </dgm:pt>
  </dgm:ptLst>
  <dgm:cxnLst>
    <dgm:cxn modelId="{ADB8030A-0E5B-43B3-A226-16ED3B29C3CB}" type="presOf" srcId="{C58FCCEF-5103-4BC9-B359-A0151CF24797}" destId="{2B4DEA9C-E356-40A3-82D6-6A40BB2BCFFA}" srcOrd="1" destOrd="0" presId="urn:microsoft.com/office/officeart/2005/8/layout/orgChart1"/>
    <dgm:cxn modelId="{1A7E7D0F-32F8-4B46-AA1C-D4521B701140}" type="presOf" srcId="{1E31FFEE-FE74-4E2C-9862-B3986DE061E3}" destId="{3BBC2DFA-D015-4E51-B301-8B597585EBB8}" srcOrd="0" destOrd="0" presId="urn:microsoft.com/office/officeart/2005/8/layout/orgChart1"/>
    <dgm:cxn modelId="{AE48CB11-3B20-4C68-88BE-9499D7B06155}" type="presOf" srcId="{BA815543-D9ED-497A-9C61-F37FDE4888EC}" destId="{646BC2A2-41C8-4FBF-B29E-DA5384DD22A7}" srcOrd="1" destOrd="0" presId="urn:microsoft.com/office/officeart/2005/8/layout/orgChart1"/>
    <dgm:cxn modelId="{DD66362B-3975-45AF-89C5-E5A4EC5768DE}" srcId="{C58FCCEF-5103-4BC9-B359-A0151CF24797}" destId="{BA815543-D9ED-497A-9C61-F37FDE4888EC}" srcOrd="2" destOrd="0" parTransId="{6A523EB5-5988-4331-AB3D-91DE72825BAC}" sibTransId="{04619229-95E3-4CDC-917C-3A18B1B396FA}"/>
    <dgm:cxn modelId="{104A9D3D-BB2C-423C-B959-48EA8E87C2BE}" type="presOf" srcId="{1E31FFEE-FE74-4E2C-9862-B3986DE061E3}" destId="{25A258A6-37B7-4488-A0EF-E55143CE6568}" srcOrd="1" destOrd="0" presId="urn:microsoft.com/office/officeart/2005/8/layout/orgChart1"/>
    <dgm:cxn modelId="{22713C43-A9EF-4A4F-B471-36388319531B}" type="presOf" srcId="{967AA6F8-5F40-4DA6-B645-C55F470816DF}" destId="{5A905490-47B7-4C37-A409-1356E0B2A12B}" srcOrd="0" destOrd="0" presId="urn:microsoft.com/office/officeart/2005/8/layout/orgChart1"/>
    <dgm:cxn modelId="{F896DB67-9703-4C0F-8ECB-04E0BCFCEB12}" type="presOf" srcId="{C58FCCEF-5103-4BC9-B359-A0151CF24797}" destId="{2C28A7EA-E027-4245-A188-E052C3DA3BB7}" srcOrd="0" destOrd="0" presId="urn:microsoft.com/office/officeart/2005/8/layout/orgChart1"/>
    <dgm:cxn modelId="{577A3A6F-3EB7-4DC8-B030-49597CC994C4}" type="presOf" srcId="{6CC46E34-D015-42CD-992B-D9612F0F3096}" destId="{53F4A827-B09A-4B94-89E6-A4F6CFFC6B6A}" srcOrd="0" destOrd="0" presId="urn:microsoft.com/office/officeart/2005/8/layout/orgChart1"/>
    <dgm:cxn modelId="{898B5974-0E9A-49BD-9E20-F2549640168A}" srcId="{20841F92-3286-4548-9BED-126F0535F8B7}" destId="{C58FCCEF-5103-4BC9-B359-A0151CF24797}" srcOrd="0" destOrd="0" parTransId="{C0FB2FE2-3575-4741-A50A-3C66FF42297D}" sibTransId="{96EFA2C6-9219-43C5-A5AF-391D22CD008A}"/>
    <dgm:cxn modelId="{3D57F1AA-7630-49E9-BD59-FB4438BBB192}" type="presOf" srcId="{566FA2B8-F3F9-48A4-B3A6-8EF1EFC49FB5}" destId="{16839BEF-B9F9-4323-A090-78EAEC2622EA}" srcOrd="0" destOrd="0" presId="urn:microsoft.com/office/officeart/2005/8/layout/orgChart1"/>
    <dgm:cxn modelId="{321574BB-1EAB-4FF0-85D9-13564E93FB02}" type="presOf" srcId="{BA815543-D9ED-497A-9C61-F37FDE4888EC}" destId="{30F9D4E1-4F00-439D-AB2E-4F99E17E50D0}" srcOrd="0" destOrd="0" presId="urn:microsoft.com/office/officeart/2005/8/layout/orgChart1"/>
    <dgm:cxn modelId="{7851B6BB-96A3-4950-B34F-2792E1204635}" type="presOf" srcId="{20841F92-3286-4548-9BED-126F0535F8B7}" destId="{826F1C9B-07E8-4D3D-B8E2-58905F7AA7B7}" srcOrd="0" destOrd="0" presId="urn:microsoft.com/office/officeart/2005/8/layout/orgChart1"/>
    <dgm:cxn modelId="{3A0D24D0-EEDF-4BB2-9E1F-DD5819CE856A}" srcId="{C58FCCEF-5103-4BC9-B359-A0151CF24797}" destId="{1E31FFEE-FE74-4E2C-9862-B3986DE061E3}" srcOrd="1" destOrd="0" parTransId="{6CC46E34-D015-42CD-992B-D9612F0F3096}" sibTransId="{5BF4BFD1-1940-484B-A2FD-B61AEF9E3B29}"/>
    <dgm:cxn modelId="{F67E3CDE-81D6-4EE8-9ACC-1C7E73B82A32}" type="presOf" srcId="{6A523EB5-5988-4331-AB3D-91DE72825BAC}" destId="{4835CE5C-2500-4775-89AC-190624734AB3}" srcOrd="0" destOrd="0" presId="urn:microsoft.com/office/officeart/2005/8/layout/orgChart1"/>
    <dgm:cxn modelId="{1D6500F0-A837-4F9B-B183-246D202ADCC6}" srcId="{C58FCCEF-5103-4BC9-B359-A0151CF24797}" destId="{566FA2B8-F3F9-48A4-B3A6-8EF1EFC49FB5}" srcOrd="0" destOrd="0" parTransId="{967AA6F8-5F40-4DA6-B645-C55F470816DF}" sibTransId="{7367B8CF-652F-4C46-8C56-2EA173EA5D22}"/>
    <dgm:cxn modelId="{416706F9-E3B9-4B76-A2D2-566C15FFE667}" type="presOf" srcId="{566FA2B8-F3F9-48A4-B3A6-8EF1EFC49FB5}" destId="{2B172EB0-48A7-4D6F-860D-96E67B115B16}" srcOrd="1" destOrd="0" presId="urn:microsoft.com/office/officeart/2005/8/layout/orgChart1"/>
    <dgm:cxn modelId="{B8048130-E768-4ECC-A81B-B724AE7ECA5D}" type="presParOf" srcId="{826F1C9B-07E8-4D3D-B8E2-58905F7AA7B7}" destId="{E2B07925-B707-4689-A30C-421444FE0457}" srcOrd="0" destOrd="0" presId="urn:microsoft.com/office/officeart/2005/8/layout/orgChart1"/>
    <dgm:cxn modelId="{669D047B-C221-4096-BA52-C8E6FC871858}" type="presParOf" srcId="{E2B07925-B707-4689-A30C-421444FE0457}" destId="{F077ABD6-54EA-4382-8456-022BCB1E579B}" srcOrd="0" destOrd="0" presId="urn:microsoft.com/office/officeart/2005/8/layout/orgChart1"/>
    <dgm:cxn modelId="{BCBB0BE6-CC8A-4A0A-9A4C-5BFF95A38A7A}" type="presParOf" srcId="{F077ABD6-54EA-4382-8456-022BCB1E579B}" destId="{2C28A7EA-E027-4245-A188-E052C3DA3BB7}" srcOrd="0" destOrd="0" presId="urn:microsoft.com/office/officeart/2005/8/layout/orgChart1"/>
    <dgm:cxn modelId="{ED933856-E5EF-44DF-ACF4-92D293D30F0C}" type="presParOf" srcId="{F077ABD6-54EA-4382-8456-022BCB1E579B}" destId="{2B4DEA9C-E356-40A3-82D6-6A40BB2BCFFA}" srcOrd="1" destOrd="0" presId="urn:microsoft.com/office/officeart/2005/8/layout/orgChart1"/>
    <dgm:cxn modelId="{2CFCE471-555C-4D2F-8BA8-16808C199620}" type="presParOf" srcId="{E2B07925-B707-4689-A30C-421444FE0457}" destId="{02523C51-3D17-4700-B401-18D164A65D1B}" srcOrd="1" destOrd="0" presId="urn:microsoft.com/office/officeart/2005/8/layout/orgChart1"/>
    <dgm:cxn modelId="{1F85E315-0BFF-411D-82F9-37B407D6CD98}" type="presParOf" srcId="{02523C51-3D17-4700-B401-18D164A65D1B}" destId="{5A905490-47B7-4C37-A409-1356E0B2A12B}" srcOrd="0" destOrd="0" presId="urn:microsoft.com/office/officeart/2005/8/layout/orgChart1"/>
    <dgm:cxn modelId="{4CAABF36-4913-4939-A2C9-6459992EEC81}" type="presParOf" srcId="{02523C51-3D17-4700-B401-18D164A65D1B}" destId="{5F364FBB-E1FD-4E21-8E63-CD808E4AAA19}" srcOrd="1" destOrd="0" presId="urn:microsoft.com/office/officeart/2005/8/layout/orgChart1"/>
    <dgm:cxn modelId="{4165DEF1-1018-40F1-89ED-B126080CCDC9}" type="presParOf" srcId="{5F364FBB-E1FD-4E21-8E63-CD808E4AAA19}" destId="{C472FAEB-3317-44CB-A46E-70C8707FA233}" srcOrd="0" destOrd="0" presId="urn:microsoft.com/office/officeart/2005/8/layout/orgChart1"/>
    <dgm:cxn modelId="{22551153-AFA5-460A-8E66-07A7BF412871}" type="presParOf" srcId="{C472FAEB-3317-44CB-A46E-70C8707FA233}" destId="{16839BEF-B9F9-4323-A090-78EAEC2622EA}" srcOrd="0" destOrd="0" presId="urn:microsoft.com/office/officeart/2005/8/layout/orgChart1"/>
    <dgm:cxn modelId="{FC8CDBFA-C07C-475C-8337-E623789C08FD}" type="presParOf" srcId="{C472FAEB-3317-44CB-A46E-70C8707FA233}" destId="{2B172EB0-48A7-4D6F-860D-96E67B115B16}" srcOrd="1" destOrd="0" presId="urn:microsoft.com/office/officeart/2005/8/layout/orgChart1"/>
    <dgm:cxn modelId="{4380DB89-6AFB-447C-AA7C-9A881BA54668}" type="presParOf" srcId="{5F364FBB-E1FD-4E21-8E63-CD808E4AAA19}" destId="{3E3D0507-A70B-480B-AD28-84254C626F13}" srcOrd="1" destOrd="0" presId="urn:microsoft.com/office/officeart/2005/8/layout/orgChart1"/>
    <dgm:cxn modelId="{4CADE2AC-2149-45A5-AE45-7165F75CF1E0}" type="presParOf" srcId="{5F364FBB-E1FD-4E21-8E63-CD808E4AAA19}" destId="{F3B557F7-A76D-4D12-BAAF-39229E67AF54}" srcOrd="2" destOrd="0" presId="urn:microsoft.com/office/officeart/2005/8/layout/orgChart1"/>
    <dgm:cxn modelId="{A05148F5-8733-4F0A-99CF-5E046AC5A0D1}" type="presParOf" srcId="{02523C51-3D17-4700-B401-18D164A65D1B}" destId="{53F4A827-B09A-4B94-89E6-A4F6CFFC6B6A}" srcOrd="2" destOrd="0" presId="urn:microsoft.com/office/officeart/2005/8/layout/orgChart1"/>
    <dgm:cxn modelId="{901A04F6-B266-486A-871E-E0AF28BA844F}" type="presParOf" srcId="{02523C51-3D17-4700-B401-18D164A65D1B}" destId="{6FD70838-EDED-4DB3-81EF-45C8C16D69B3}" srcOrd="3" destOrd="0" presId="urn:microsoft.com/office/officeart/2005/8/layout/orgChart1"/>
    <dgm:cxn modelId="{FA52159C-515F-45CE-B5CD-E29FC20138A5}" type="presParOf" srcId="{6FD70838-EDED-4DB3-81EF-45C8C16D69B3}" destId="{DD3B524C-EED0-4911-9873-78E6C475CB29}" srcOrd="0" destOrd="0" presId="urn:microsoft.com/office/officeart/2005/8/layout/orgChart1"/>
    <dgm:cxn modelId="{A4CA6454-A232-4D76-BE62-BEE33AE48820}" type="presParOf" srcId="{DD3B524C-EED0-4911-9873-78E6C475CB29}" destId="{3BBC2DFA-D015-4E51-B301-8B597585EBB8}" srcOrd="0" destOrd="0" presId="urn:microsoft.com/office/officeart/2005/8/layout/orgChart1"/>
    <dgm:cxn modelId="{EDE7FD56-DBC7-4209-BB40-075FE4C91585}" type="presParOf" srcId="{DD3B524C-EED0-4911-9873-78E6C475CB29}" destId="{25A258A6-37B7-4488-A0EF-E55143CE6568}" srcOrd="1" destOrd="0" presId="urn:microsoft.com/office/officeart/2005/8/layout/orgChart1"/>
    <dgm:cxn modelId="{EEA368A4-A459-4E80-9FD8-A4164062950B}" type="presParOf" srcId="{6FD70838-EDED-4DB3-81EF-45C8C16D69B3}" destId="{C849BAFD-BEBC-45D6-8476-E6293630CF7A}" srcOrd="1" destOrd="0" presId="urn:microsoft.com/office/officeart/2005/8/layout/orgChart1"/>
    <dgm:cxn modelId="{B6107D77-308A-49C0-9DF8-58288C0F407D}" type="presParOf" srcId="{6FD70838-EDED-4DB3-81EF-45C8C16D69B3}" destId="{417842FF-57C4-4731-97AC-0AAFDF3270C4}" srcOrd="2" destOrd="0" presId="urn:microsoft.com/office/officeart/2005/8/layout/orgChart1"/>
    <dgm:cxn modelId="{5E2531F3-6067-4B63-81CF-D7196F1251E7}" type="presParOf" srcId="{02523C51-3D17-4700-B401-18D164A65D1B}" destId="{4835CE5C-2500-4775-89AC-190624734AB3}" srcOrd="4" destOrd="0" presId="urn:microsoft.com/office/officeart/2005/8/layout/orgChart1"/>
    <dgm:cxn modelId="{2ACAA0F6-8468-4F35-96ED-4F1FC5A9C301}" type="presParOf" srcId="{02523C51-3D17-4700-B401-18D164A65D1B}" destId="{1431F78E-9436-4867-A4BA-136993BC31F1}" srcOrd="5" destOrd="0" presId="urn:microsoft.com/office/officeart/2005/8/layout/orgChart1"/>
    <dgm:cxn modelId="{AFB44FF2-EDDA-439D-9770-314FBB241143}" type="presParOf" srcId="{1431F78E-9436-4867-A4BA-136993BC31F1}" destId="{5401B980-5467-4A06-90A8-DDD0B316DCCD}" srcOrd="0" destOrd="0" presId="urn:microsoft.com/office/officeart/2005/8/layout/orgChart1"/>
    <dgm:cxn modelId="{8ACABE6D-73DB-4E85-92A5-89A6BAB47F39}" type="presParOf" srcId="{5401B980-5467-4A06-90A8-DDD0B316DCCD}" destId="{30F9D4E1-4F00-439D-AB2E-4F99E17E50D0}" srcOrd="0" destOrd="0" presId="urn:microsoft.com/office/officeart/2005/8/layout/orgChart1"/>
    <dgm:cxn modelId="{A0505704-7AAE-4E5B-AD34-BCD91C572399}" type="presParOf" srcId="{5401B980-5467-4A06-90A8-DDD0B316DCCD}" destId="{646BC2A2-41C8-4FBF-B29E-DA5384DD22A7}" srcOrd="1" destOrd="0" presId="urn:microsoft.com/office/officeart/2005/8/layout/orgChart1"/>
    <dgm:cxn modelId="{9FEA92AB-F814-4F7F-8DF0-38ABDD0D77DD}" type="presParOf" srcId="{1431F78E-9436-4867-A4BA-136993BC31F1}" destId="{ADD387A1-D831-4A04-9FE2-DB364381AEA1}" srcOrd="1" destOrd="0" presId="urn:microsoft.com/office/officeart/2005/8/layout/orgChart1"/>
    <dgm:cxn modelId="{3A11E7F3-79EF-4563-B45A-2BFCBFA6FB3D}" type="presParOf" srcId="{1431F78E-9436-4867-A4BA-136993BC31F1}" destId="{F008273A-D171-4B29-8D50-C49D9EFCA3FB}" srcOrd="2" destOrd="0" presId="urn:microsoft.com/office/officeart/2005/8/layout/orgChart1"/>
    <dgm:cxn modelId="{AEA8AF9A-863D-4AE0-A525-4812832B3F21}" type="presParOf" srcId="{E2B07925-B707-4689-A30C-421444FE0457}" destId="{1AF069E1-7BF6-4E70-BF01-98E0B442D6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5CE5C-2500-4775-89AC-190624734AB3}">
      <dsp:nvSpPr>
        <dsp:cNvPr id="0" name=""/>
        <dsp:cNvSpPr/>
      </dsp:nvSpPr>
      <dsp:spPr>
        <a:xfrm>
          <a:off x="4114799" y="19341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4A827-B09A-4B94-89E6-A4F6CFFC6B6A}">
      <dsp:nvSpPr>
        <dsp:cNvPr id="0" name=""/>
        <dsp:cNvSpPr/>
      </dsp:nvSpPr>
      <dsp:spPr>
        <a:xfrm>
          <a:off x="4069079" y="1934152"/>
          <a:ext cx="91440" cy="505258"/>
        </a:xfrm>
        <a:custGeom>
          <a:avLst/>
          <a:gdLst/>
          <a:ahLst/>
          <a:cxnLst/>
          <a:rect l="0" t="0" r="0" b="0"/>
          <a:pathLst>
            <a:path>
              <a:moveTo>
                <a:pt x="45720" y="0"/>
              </a:moveTo>
              <a:lnTo>
                <a:pt x="45720" y="505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05490-47B7-4C37-A409-1356E0B2A12B}">
      <dsp:nvSpPr>
        <dsp:cNvPr id="0" name=""/>
        <dsp:cNvSpPr/>
      </dsp:nvSpPr>
      <dsp:spPr>
        <a:xfrm>
          <a:off x="1203548" y="19341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8A7EA-E027-4245-A188-E052C3DA3BB7}">
      <dsp:nvSpPr>
        <dsp:cNvPr id="0" name=""/>
        <dsp:cNvSpPr/>
      </dsp:nvSpPr>
      <dsp:spPr>
        <a:xfrm>
          <a:off x="2911803" y="731155"/>
          <a:ext cx="2405992" cy="1202996"/>
        </a:xfrm>
        <a:prstGeom prst="rect">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pl-PL" sz="2000" kern="1200" dirty="0"/>
            <a:t>Zakazane są</a:t>
          </a:r>
        </a:p>
      </dsp:txBody>
      <dsp:txXfrm>
        <a:off x="2911803" y="731155"/>
        <a:ext cx="2405992" cy="1202996"/>
      </dsp:txXfrm>
    </dsp:sp>
    <dsp:sp modelId="{16839BEF-B9F9-4323-A090-78EAEC2622EA}">
      <dsp:nvSpPr>
        <dsp:cNvPr id="0" name=""/>
        <dsp:cNvSpPr/>
      </dsp:nvSpPr>
      <dsp:spPr>
        <a:xfrm>
          <a:off x="552" y="2439410"/>
          <a:ext cx="2405992" cy="1202996"/>
        </a:xfrm>
        <a:prstGeom prst="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pl-PL" sz="2000" kern="1200" dirty="0"/>
            <a:t>ukryte przekazy handlowe</a:t>
          </a:r>
        </a:p>
      </dsp:txBody>
      <dsp:txXfrm>
        <a:off x="552" y="2439410"/>
        <a:ext cx="2405992" cy="1202996"/>
      </dsp:txXfrm>
    </dsp:sp>
    <dsp:sp modelId="{3BBC2DFA-D015-4E51-B301-8B597585EBB8}">
      <dsp:nvSpPr>
        <dsp:cNvPr id="0" name=""/>
        <dsp:cNvSpPr/>
      </dsp:nvSpPr>
      <dsp:spPr>
        <a:xfrm>
          <a:off x="2911803" y="2439410"/>
          <a:ext cx="2405992" cy="1202996"/>
        </a:xfrm>
        <a:prstGeom prst="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pl-PL" sz="2000" kern="1200" dirty="0"/>
            <a:t>lokowanie produktów, z zastrzeżeniem art. 17a</a:t>
          </a:r>
        </a:p>
      </dsp:txBody>
      <dsp:txXfrm>
        <a:off x="2911803" y="2439410"/>
        <a:ext cx="2405992" cy="1202996"/>
      </dsp:txXfrm>
    </dsp:sp>
    <dsp:sp modelId="{30F9D4E1-4F00-439D-AB2E-4F99E17E50D0}">
      <dsp:nvSpPr>
        <dsp:cNvPr id="0" name=""/>
        <dsp:cNvSpPr/>
      </dsp:nvSpPr>
      <dsp:spPr>
        <a:xfrm>
          <a:off x="5823054" y="2439410"/>
          <a:ext cx="2405992" cy="1202996"/>
        </a:xfrm>
        <a:prstGeom prst="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pl-PL" sz="2000" kern="1200" dirty="0"/>
            <a:t>lokowanie tematów</a:t>
          </a:r>
        </a:p>
      </dsp:txBody>
      <dsp:txXfrm>
        <a:off x="5823054" y="243941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1B0D17C-D6FC-4989-BCDD-2069F339A963}" type="slidenum">
              <a:rPr lang="pl-PL" smtClean="0"/>
              <a:pPr/>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B0D17C-D6FC-4989-BCDD-2069F339A963}" type="slidenum">
              <a:rPr lang="pl-PL" smtClean="0"/>
              <a:pPr/>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1B0D17C-D6FC-4989-BCDD-2069F339A96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B0D17C-D6FC-4989-BCDD-2069F339A963}" type="slidenum">
              <a:rPr lang="pl-PL" smtClean="0"/>
              <a:pPr/>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EDCA59D7-289A-4343-92FA-99350080B8C3}" type="datetimeFigureOut">
              <a:rPr lang="pl-PL" smtClean="0"/>
              <a:pPr/>
              <a:t>13.01.2019</a:t>
            </a:fld>
            <a:endParaRPr lang="pl-PL"/>
          </a:p>
        </p:txBody>
      </p:sp>
      <p:sp>
        <p:nvSpPr>
          <p:cNvPr id="7" name="Slide Number Placeholder 6"/>
          <p:cNvSpPr>
            <a:spLocks noGrp="1"/>
          </p:cNvSpPr>
          <p:nvPr>
            <p:ph type="sldNum" sz="quarter" idx="12"/>
          </p:nvPr>
        </p:nvSpPr>
        <p:spPr/>
        <p:txBody>
          <a:bodyPr/>
          <a:lstStyle/>
          <a:p>
            <a:fld id="{91B0D17C-D6FC-4989-BCDD-2069F339A963}" type="slidenum">
              <a:rPr lang="pl-PL" smtClean="0"/>
              <a:pPr/>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DCA59D7-289A-4343-92FA-99350080B8C3}" type="datetimeFigureOut">
              <a:rPr lang="pl-PL" smtClean="0"/>
              <a:pPr/>
              <a:t>13.01.2019</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1B0D17C-D6FC-4989-BCDD-2069F339A963}" type="slidenum">
              <a:rPr lang="pl-PL" smtClean="0"/>
              <a:pPr/>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wabNEhdlRH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8000" b="1" dirty="0"/>
              <a:t>Reklama</a:t>
            </a:r>
          </a:p>
        </p:txBody>
      </p:sp>
      <p:sp>
        <p:nvSpPr>
          <p:cNvPr id="3" name="Symbol zastępczy tekstu 2"/>
          <p:cNvSpPr>
            <a:spLocks noGrp="1"/>
          </p:cNvSpPr>
          <p:nvPr>
            <p:ph type="body" idx="1"/>
          </p:nvPr>
        </p:nvSpPr>
        <p:spPr/>
        <p:txBody>
          <a:bodyPr/>
          <a:lstStyle/>
          <a:p>
            <a:r>
              <a:rPr lang="pl-PL" dirty="0"/>
              <a:t>Lokowanie produktu, sponsorowanie</a:t>
            </a:r>
          </a:p>
        </p:txBody>
      </p:sp>
    </p:spTree>
    <p:extLst>
      <p:ext uri="{BB962C8B-B14F-4D97-AF65-F5344CB8AC3E}">
        <p14:creationId xmlns:p14="http://schemas.microsoft.com/office/powerpoint/2010/main" val="25234985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CA817C-FB76-42D5-81A5-8BF182D7D055}"/>
              </a:ext>
            </a:extLst>
          </p:cNvPr>
          <p:cNvSpPr>
            <a:spLocks noGrp="1"/>
          </p:cNvSpPr>
          <p:nvPr>
            <p:ph type="title"/>
          </p:nvPr>
        </p:nvSpPr>
        <p:spPr/>
        <p:txBody>
          <a:bodyPr>
            <a:normAutofit fontScale="90000"/>
          </a:bodyPr>
          <a:lstStyle/>
          <a:p>
            <a:r>
              <a:rPr lang="pl-PL" dirty="0"/>
              <a:t>Bloki poświęcone telesprzedaży – Art. 16 ust. 6</a:t>
            </a:r>
          </a:p>
        </p:txBody>
      </p:sp>
      <p:sp>
        <p:nvSpPr>
          <p:cNvPr id="3" name="Symbol zastępczy zawartości 2">
            <a:extLst>
              <a:ext uri="{FF2B5EF4-FFF2-40B4-BE49-F238E27FC236}">
                <a16:creationId xmlns:a16="http://schemas.microsoft.com/office/drawing/2014/main" id="{FBCF3059-F847-4EBD-BFE9-327E1C0D787F}"/>
              </a:ext>
            </a:extLst>
          </p:cNvPr>
          <p:cNvSpPr>
            <a:spLocks noGrp="1"/>
          </p:cNvSpPr>
          <p:nvPr>
            <p:ph idx="1"/>
          </p:nvPr>
        </p:nvSpPr>
        <p:spPr/>
        <p:txBody>
          <a:bodyPr>
            <a:normAutofit fontScale="92500"/>
          </a:bodyPr>
          <a:lstStyle/>
          <a:p>
            <a:pPr marL="0" indent="0">
              <a:buNone/>
            </a:pPr>
            <a:r>
              <a:rPr lang="pl-PL" dirty="0"/>
              <a:t>Bloki programowe poświęcone wyłącznie telesprzedaży powinny być wyraźnie oznaczone w sposób wizualny i dźwiękowy oraz nadawane </a:t>
            </a:r>
            <a:r>
              <a:rPr lang="pl-PL" b="1" dirty="0"/>
              <a:t>w sposób nieprzerwany przez co najmniej 15 minut</a:t>
            </a:r>
            <a:r>
              <a:rPr lang="pl-PL" dirty="0"/>
              <a:t>. Do bloków takich nie stosuje się ograniczenia określonego w ust. 3.</a:t>
            </a:r>
          </a:p>
          <a:p>
            <a:endParaRPr lang="pl-PL" i="1" dirty="0"/>
          </a:p>
          <a:p>
            <a:pPr>
              <a:buNone/>
            </a:pPr>
            <a:r>
              <a:rPr lang="pl-PL" i="1" dirty="0"/>
              <a:t>	Dla takich bloków nie ma aktualnie maksymalnych ograniczeń czasowych. Brak również ograniczeń liczby takich bloków w programie w ciągu dnia. Mogą one zajmować dowolną część programu i występować w takiej liczbie, jaka możliwa jest do zmieszczenia w dziennym czasie nadawania programu.  </a:t>
            </a:r>
          </a:p>
          <a:p>
            <a:endParaRPr lang="pl-PL" dirty="0"/>
          </a:p>
        </p:txBody>
      </p:sp>
    </p:spTree>
    <p:extLst>
      <p:ext uri="{BB962C8B-B14F-4D97-AF65-F5344CB8AC3E}">
        <p14:creationId xmlns:p14="http://schemas.microsoft.com/office/powerpoint/2010/main" val="286963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F248E1-58B9-4FC7-8677-0E99B43E26B1}"/>
              </a:ext>
            </a:extLst>
          </p:cNvPr>
          <p:cNvSpPr>
            <a:spLocks noGrp="1"/>
          </p:cNvSpPr>
          <p:nvPr>
            <p:ph type="title"/>
          </p:nvPr>
        </p:nvSpPr>
        <p:spPr/>
        <p:txBody>
          <a:bodyPr/>
          <a:lstStyle/>
          <a:p>
            <a:r>
              <a:rPr lang="pl-PL" dirty="0"/>
              <a:t>Inne limity czasowe</a:t>
            </a:r>
          </a:p>
        </p:txBody>
      </p:sp>
      <p:sp>
        <p:nvSpPr>
          <p:cNvPr id="3" name="Symbol zastępczy zawartości 2">
            <a:extLst>
              <a:ext uri="{FF2B5EF4-FFF2-40B4-BE49-F238E27FC236}">
                <a16:creationId xmlns:a16="http://schemas.microsoft.com/office/drawing/2014/main" id="{2B86B8B6-8EE8-4A76-A8CD-0586106891E9}"/>
              </a:ext>
            </a:extLst>
          </p:cNvPr>
          <p:cNvSpPr>
            <a:spLocks noGrp="1"/>
          </p:cNvSpPr>
          <p:nvPr>
            <p:ph idx="1"/>
          </p:nvPr>
        </p:nvSpPr>
        <p:spPr/>
        <p:txBody>
          <a:bodyPr/>
          <a:lstStyle/>
          <a:p>
            <a:r>
              <a:rPr lang="pl-PL" dirty="0"/>
              <a:t>§ 9 Rozporządzenia </a:t>
            </a:r>
            <a:r>
              <a:rPr lang="pl-PL" dirty="0" err="1"/>
              <a:t>KRRiT</a:t>
            </a:r>
            <a:r>
              <a:rPr lang="pl-PL" dirty="0"/>
              <a:t>,</a:t>
            </a:r>
          </a:p>
          <a:p>
            <a:endParaRPr lang="pl-PL" dirty="0"/>
          </a:p>
          <a:p>
            <a:r>
              <a:rPr lang="pl-PL" dirty="0"/>
              <a:t>Nadawca nie może udostępnić więcej niż 35% czasu wykorzystywanego na reklamy i telesprzedaż w okresie jednego roku na reklamę i telesprzedaż </a:t>
            </a:r>
            <a:r>
              <a:rPr lang="pl-PL" u="sng" dirty="0"/>
              <a:t>produktów i usług jednego przedsiębiorcy lub ugrupowania gospodarczego.</a:t>
            </a:r>
          </a:p>
          <a:p>
            <a:endParaRPr lang="pl-PL" dirty="0"/>
          </a:p>
        </p:txBody>
      </p:sp>
    </p:spTree>
    <p:extLst>
      <p:ext uri="{BB962C8B-B14F-4D97-AF65-F5344CB8AC3E}">
        <p14:creationId xmlns:p14="http://schemas.microsoft.com/office/powerpoint/2010/main" val="112833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F548E5-6AEF-4460-9243-298F14D579D5}"/>
              </a:ext>
            </a:extLst>
          </p:cNvPr>
          <p:cNvSpPr>
            <a:spLocks noGrp="1"/>
          </p:cNvSpPr>
          <p:nvPr>
            <p:ph type="title"/>
          </p:nvPr>
        </p:nvSpPr>
        <p:spPr>
          <a:xfrm>
            <a:off x="611560" y="408373"/>
            <a:ext cx="8075240" cy="788380"/>
          </a:xfrm>
        </p:spPr>
        <p:txBody>
          <a:bodyPr/>
          <a:lstStyle/>
          <a:p>
            <a:r>
              <a:rPr lang="pl-PL" dirty="0"/>
              <a:t>Rozporządzenie KRRiT - § 5 </a:t>
            </a:r>
          </a:p>
        </p:txBody>
      </p:sp>
      <p:sp>
        <p:nvSpPr>
          <p:cNvPr id="3" name="Symbol zastępczy zawartości 2">
            <a:extLst>
              <a:ext uri="{FF2B5EF4-FFF2-40B4-BE49-F238E27FC236}">
                <a16:creationId xmlns:a16="http://schemas.microsoft.com/office/drawing/2014/main" id="{0CA55764-A3B1-4F26-8C25-1CC3D8E0F17B}"/>
              </a:ext>
            </a:extLst>
          </p:cNvPr>
          <p:cNvSpPr>
            <a:spLocks noGrp="1"/>
          </p:cNvSpPr>
          <p:nvPr>
            <p:ph idx="1"/>
          </p:nvPr>
        </p:nvSpPr>
        <p:spPr>
          <a:xfrm>
            <a:off x="426128" y="1447799"/>
            <a:ext cx="8260672" cy="5221561"/>
          </a:xfrm>
        </p:spPr>
        <p:txBody>
          <a:bodyPr>
            <a:normAutofit fontScale="62500" lnSpcReduction="20000"/>
          </a:bodyPr>
          <a:lstStyle/>
          <a:p>
            <a:pPr marL="114300" indent="0">
              <a:buNone/>
            </a:pPr>
            <a:r>
              <a:rPr lang="pl-PL" dirty="0"/>
              <a:t>1.W przypadku rozpowszechniania w programie telewizyjnym przekazu handlowego dotyczącego </a:t>
            </a:r>
            <a:r>
              <a:rPr lang="pl-PL" b="1" dirty="0"/>
              <a:t>loterii </a:t>
            </a:r>
            <a:r>
              <a:rPr lang="pl-PL" b="1" dirty="0" err="1"/>
              <a:t>audioteksowych</a:t>
            </a:r>
            <a:r>
              <a:rPr lang="pl-PL" dirty="0"/>
              <a:t>, o których mowa w art. 2 ust. 1 pkt 11 ustawy z dnia 19 listopada 2009 r. o grach hazardowych (Dz. U. Nr 201, poz. 1540, z </a:t>
            </a:r>
            <a:r>
              <a:rPr lang="pl-PL" dirty="0" err="1"/>
              <a:t>późn</a:t>
            </a:r>
            <a:r>
              <a:rPr lang="pl-PL" dirty="0"/>
              <a:t>. zm.), oraz przekazu handlowego dotyczącego publicznie dostępnej usługi telekomunikacyjnej obejmującej usługę telekomunikacyjną z dodatkowym świadczeniem, o której mowa w art. 64 ustawy z dnia 16 lipca 2004 r. - Prawo telekomunikacyjne (Dz. U. Nr 171, poz. 1800, z </a:t>
            </a:r>
            <a:r>
              <a:rPr lang="pl-PL" dirty="0" err="1"/>
              <a:t>późn</a:t>
            </a:r>
            <a:r>
              <a:rPr lang="pl-PL" dirty="0"/>
              <a:t>. zm.):</a:t>
            </a:r>
          </a:p>
          <a:p>
            <a:pPr marL="0" indent="0">
              <a:buNone/>
            </a:pPr>
            <a:r>
              <a:rPr lang="pl-PL" dirty="0"/>
              <a:t>1)napis informujący o cenie za jednostkę rozliczeniową usługi albo cenie za połączenie, w przypadku usługi taryfikowanej za całe połączenie, ze wskazaniem ceny brutto oraz o nazwie podmiotu realizującego dodatkowe świadczenie umieszcza się każdorazowo podczas całego czasu rozpowszechniania informacji zawierającej numer usługi;</a:t>
            </a:r>
          </a:p>
          <a:p>
            <a:pPr marL="0" indent="0">
              <a:buNone/>
            </a:pPr>
            <a:r>
              <a:rPr lang="pl-PL" dirty="0"/>
              <a:t>2)rozmiar czcionki napisu, o którym mowa w pkt 1, nie może być mniejszy niż 60% rozmiaru czcionki numeru tej usługi;</a:t>
            </a:r>
          </a:p>
          <a:p>
            <a:pPr marL="0" indent="0">
              <a:buNone/>
            </a:pPr>
            <a:r>
              <a:rPr lang="pl-PL" dirty="0"/>
              <a:t>3)napis, o którym mowa w pkt 1, powinien być emitowany w sposób czytelny, a jego forma graficzna powinna być zgodna z formą graficzną informacji zawierającej numer usługi, w szczególności w zakresie:</a:t>
            </a:r>
          </a:p>
          <a:p>
            <a:pPr marL="0" indent="0">
              <a:buNone/>
            </a:pPr>
            <a:r>
              <a:rPr lang="pl-PL" dirty="0"/>
              <a:t>a)kroju i koloru czcionki,</a:t>
            </a:r>
          </a:p>
          <a:p>
            <a:pPr marL="0" indent="0">
              <a:buNone/>
            </a:pPr>
            <a:r>
              <a:rPr lang="pl-PL" dirty="0"/>
              <a:t>b)rodzaju i koloru tła,</a:t>
            </a:r>
          </a:p>
          <a:p>
            <a:pPr marL="0" indent="0">
              <a:buNone/>
            </a:pPr>
            <a:r>
              <a:rPr lang="pl-PL" dirty="0"/>
              <a:t>c)rodzaju i koloru wypełnienia liter.</a:t>
            </a:r>
          </a:p>
          <a:p>
            <a:pPr marL="114300" indent="0">
              <a:buNone/>
            </a:pPr>
            <a:r>
              <a:rPr lang="pl-PL" dirty="0"/>
              <a:t>2.W przypadku rozpowszechniania w programie radiowym przekazów handlowych, o których mowa w ust. 1, komunikat informujący o cenie za jednostkę rozliczeniową usługi albo cenie za połączenie, w przypadku usługi taryfikowanej za całe połączenie, ze wskazaniem ceny brutto oraz o nazwie podmiotu realizującego dodatkowe świadczenie, czytany przez lektora, umieszcza się bezpośrednio przed lub po komunikacie zawierającym numer telefonu.</a:t>
            </a:r>
          </a:p>
          <a:p>
            <a:endParaRPr lang="pl-PL" dirty="0"/>
          </a:p>
        </p:txBody>
      </p:sp>
    </p:spTree>
    <p:extLst>
      <p:ext uri="{BB962C8B-B14F-4D97-AF65-F5344CB8AC3E}">
        <p14:creationId xmlns:p14="http://schemas.microsoft.com/office/powerpoint/2010/main" val="238222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A48F1E-12FF-4755-A81B-604A820F4014}"/>
              </a:ext>
            </a:extLst>
          </p:cNvPr>
          <p:cNvSpPr>
            <a:spLocks noGrp="1"/>
          </p:cNvSpPr>
          <p:nvPr>
            <p:ph type="title"/>
          </p:nvPr>
        </p:nvSpPr>
        <p:spPr/>
        <p:txBody>
          <a:bodyPr>
            <a:normAutofit fontScale="90000"/>
          </a:bodyPr>
          <a:lstStyle/>
          <a:p>
            <a:r>
              <a:rPr lang="pl-PL" dirty="0"/>
              <a:t>Ewidencja czasu nadawanych reklam</a:t>
            </a:r>
          </a:p>
        </p:txBody>
      </p:sp>
      <p:sp>
        <p:nvSpPr>
          <p:cNvPr id="3" name="Symbol zastępczy zawartości 2">
            <a:extLst>
              <a:ext uri="{FF2B5EF4-FFF2-40B4-BE49-F238E27FC236}">
                <a16:creationId xmlns:a16="http://schemas.microsoft.com/office/drawing/2014/main" id="{B8D4C466-00A4-48C5-8785-7E5EC646E6FA}"/>
              </a:ext>
            </a:extLst>
          </p:cNvPr>
          <p:cNvSpPr>
            <a:spLocks noGrp="1"/>
          </p:cNvSpPr>
          <p:nvPr>
            <p:ph idx="1"/>
          </p:nvPr>
        </p:nvSpPr>
        <p:spPr/>
        <p:txBody>
          <a:bodyPr>
            <a:normAutofit fontScale="85000" lnSpcReduction="20000"/>
          </a:bodyPr>
          <a:lstStyle/>
          <a:p>
            <a:r>
              <a:rPr lang="pl-PL" dirty="0"/>
              <a:t>Rozporządzenie KRRiT - § 11</a:t>
            </a:r>
          </a:p>
          <a:p>
            <a:r>
              <a:rPr lang="pl-PL" dirty="0"/>
              <a:t>1.Nadawca prowadzi ewidencję czasu nadawanych reklam i telesprzedaży.</a:t>
            </a:r>
          </a:p>
          <a:p>
            <a:pPr>
              <a:buFont typeface="Wingdings 3"/>
            </a:pPr>
            <a:r>
              <a:rPr lang="pl-PL" dirty="0"/>
              <a:t>2.Ewidencja nadanych reklam i telesprzedaży zawiera następujące dane:</a:t>
            </a:r>
          </a:p>
          <a:p>
            <a:pPr marL="0" indent="0">
              <a:buNone/>
            </a:pPr>
            <a:r>
              <a:rPr lang="pl-PL" dirty="0"/>
              <a:t>1)nazwę produktu lub usługi;</a:t>
            </a:r>
          </a:p>
          <a:p>
            <a:pPr marL="0" indent="0">
              <a:buNone/>
            </a:pPr>
            <a:r>
              <a:rPr lang="pl-PL" dirty="0"/>
              <a:t>2)nazwę zleceniodawcy;</a:t>
            </a:r>
          </a:p>
          <a:p>
            <a:pPr marL="0" indent="0">
              <a:buNone/>
            </a:pPr>
            <a:r>
              <a:rPr lang="pl-PL" dirty="0"/>
              <a:t>3)datę nadawania;</a:t>
            </a:r>
          </a:p>
          <a:p>
            <a:pPr marL="0" indent="0">
              <a:buNone/>
            </a:pPr>
            <a:r>
              <a:rPr lang="pl-PL" dirty="0"/>
              <a:t>4)godzinę nadawania i czas trwania reklamy i telesprzedaży;</a:t>
            </a:r>
          </a:p>
          <a:p>
            <a:pPr marL="0" indent="0">
              <a:buNone/>
            </a:pPr>
            <a:r>
              <a:rPr lang="pl-PL" dirty="0"/>
              <a:t>5)czas trwania bloku reklamowego i telesprzedaży;</a:t>
            </a:r>
          </a:p>
          <a:p>
            <a:pPr marL="0" indent="0">
              <a:buNone/>
            </a:pPr>
            <a:r>
              <a:rPr lang="pl-PL" dirty="0"/>
              <a:t>6)łączny czas trwania reklam w godzinie zegarowej;</a:t>
            </a:r>
          </a:p>
          <a:p>
            <a:pPr marL="0" indent="0">
              <a:buNone/>
            </a:pPr>
            <a:r>
              <a:rPr lang="pl-PL" dirty="0"/>
              <a:t>7)dzienną liczbę i czas wyemitowanych bloków telesprzedaży.</a:t>
            </a:r>
          </a:p>
          <a:p>
            <a:pPr>
              <a:buFont typeface="Wingdings 3"/>
            </a:pPr>
            <a:r>
              <a:rPr lang="pl-PL" dirty="0"/>
              <a:t>3.Nadawca przechowuje ewidencję, o której mowa w ust. 1, przez okres 1 roku od zakończenia roku kalendarzowego, w którym reklama lub telesprzedaż została nadana.</a:t>
            </a:r>
          </a:p>
          <a:p>
            <a:endParaRPr lang="pl-PL" dirty="0"/>
          </a:p>
        </p:txBody>
      </p:sp>
    </p:spTree>
    <p:extLst>
      <p:ext uri="{BB962C8B-B14F-4D97-AF65-F5344CB8AC3E}">
        <p14:creationId xmlns:p14="http://schemas.microsoft.com/office/powerpoint/2010/main" val="169457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Zakazy:</a:t>
            </a:r>
          </a:p>
        </p:txBody>
      </p:sp>
      <p:pic>
        <p:nvPicPr>
          <p:cNvPr id="4" name="Symbol zastępczy zawartości 3" descr="5823456-papierosy-tyton-stare-reklamy-533-643.jpg"/>
          <p:cNvPicPr>
            <a:picLocks noGrp="1" noChangeAspect="1"/>
          </p:cNvPicPr>
          <p:nvPr>
            <p:ph idx="1"/>
          </p:nvPr>
        </p:nvPicPr>
        <p:blipFill>
          <a:blip r:embed="rId2" cstate="print"/>
          <a:stretch>
            <a:fillRect/>
          </a:stretch>
        </p:blipFill>
        <p:spPr>
          <a:xfrm>
            <a:off x="2759318" y="1752600"/>
            <a:ext cx="3625364" cy="4373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sz="3600" dirty="0"/>
            </a:br>
            <a:r>
              <a:rPr lang="pl-PL" sz="3600" dirty="0"/>
              <a:t>Zakazane jest nadawanie przekazu handlowego:</a:t>
            </a:r>
            <a:br>
              <a:rPr lang="pl-PL" sz="3600" dirty="0"/>
            </a:br>
            <a:endParaRPr lang="pl-PL" dirty="0"/>
          </a:p>
        </p:txBody>
      </p:sp>
      <p:sp>
        <p:nvSpPr>
          <p:cNvPr id="3" name="Symbol zastępczy zawartości 2"/>
          <p:cNvSpPr>
            <a:spLocks noGrp="1"/>
          </p:cNvSpPr>
          <p:nvPr>
            <p:ph idx="1"/>
          </p:nvPr>
        </p:nvSpPr>
        <p:spPr/>
        <p:txBody>
          <a:bodyPr>
            <a:normAutofit fontScale="77500" lnSpcReduction="20000"/>
          </a:bodyPr>
          <a:lstStyle/>
          <a:p>
            <a:pPr marL="285750" indent="-285750">
              <a:spcBef>
                <a:spcPts val="600"/>
              </a:spcBef>
            </a:pPr>
            <a:r>
              <a:rPr lang="pl-PL" b="1" dirty="0"/>
              <a:t>wyrobów tytoniowych</a:t>
            </a:r>
            <a:r>
              <a:rPr lang="pl-PL" dirty="0"/>
              <a:t>, rekwizytów tytoniowych, produktów imitujących wyroby tytoniowe lub rekwizyty tytoniowe oraz symboli związanych z używaniem tytoniu;</a:t>
            </a:r>
          </a:p>
          <a:p>
            <a:pPr marL="285750" indent="-285750">
              <a:spcBef>
                <a:spcPts val="600"/>
              </a:spcBef>
            </a:pPr>
            <a:r>
              <a:rPr lang="pl-PL" b="1" dirty="0"/>
              <a:t>napojów alkoholowych</a:t>
            </a:r>
            <a:r>
              <a:rPr lang="pl-PL" dirty="0"/>
              <a:t>, w zakresie regulowanym przez ustawę;</a:t>
            </a:r>
          </a:p>
          <a:p>
            <a:pPr marL="285750" indent="-285750">
              <a:spcBef>
                <a:spcPts val="600"/>
              </a:spcBef>
            </a:pPr>
            <a:r>
              <a:rPr lang="pl-PL" b="1" dirty="0"/>
              <a:t>świadczeń zdrowotnych </a:t>
            </a:r>
            <a:r>
              <a:rPr lang="pl-PL" dirty="0"/>
              <a:t>w rozumieniu przepisów o działalności leczniczej udzielanych </a:t>
            </a:r>
            <a:r>
              <a:rPr lang="pl-PL" b="1" dirty="0"/>
              <a:t>wyłącznie na podstawie skierowania lekarza;</a:t>
            </a:r>
          </a:p>
          <a:p>
            <a:pPr marL="285750" indent="-285750">
              <a:spcBef>
                <a:spcPts val="600"/>
              </a:spcBef>
            </a:pPr>
            <a:r>
              <a:rPr lang="pl-PL" b="1" dirty="0"/>
              <a:t>produktów leczniczych</a:t>
            </a:r>
            <a:r>
              <a:rPr lang="pl-PL" dirty="0"/>
              <a:t>, w zakresie regulowanym przez ustawę;</a:t>
            </a:r>
          </a:p>
          <a:p>
            <a:pPr marL="285750" indent="-285750">
              <a:spcBef>
                <a:spcPts val="600"/>
              </a:spcBef>
            </a:pPr>
            <a:r>
              <a:rPr lang="pl-PL" b="1" dirty="0"/>
              <a:t>gier </a:t>
            </a:r>
            <a:r>
              <a:rPr lang="pl-PL" dirty="0"/>
              <a:t>cylindrycznych, gier w karty, gier w kości, zakładów wzajemnych, gier na automatach, w zakresie regulowanym ustawą;</a:t>
            </a:r>
          </a:p>
          <a:p>
            <a:pPr marL="285750" indent="-285750">
              <a:spcBef>
                <a:spcPts val="600"/>
              </a:spcBef>
            </a:pPr>
            <a:r>
              <a:rPr lang="pl-PL" b="1" dirty="0"/>
              <a:t>Substancji psychotropowych lub środków odurzających oraz środków spożywczych i innych produktów uregulowanych ustawą o przeciwdziałaniu narkomanii,</a:t>
            </a:r>
          </a:p>
          <a:p>
            <a:pPr marL="285750" indent="-285750">
              <a:spcBef>
                <a:spcPts val="600"/>
              </a:spcBef>
            </a:pPr>
            <a:r>
              <a:rPr lang="pl-PL" b="1" dirty="0"/>
              <a:t>Usług w zakresie udostępniania solarium </a:t>
            </a:r>
            <a:r>
              <a:rPr lang="pl-PL" dirty="0"/>
              <a:t>– w zakresie ustawy o ochronie zdrowia przed następstwami korzystania z solarium, </a:t>
            </a:r>
          </a:p>
          <a:p>
            <a:pPr marL="285750" indent="-285750"/>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58081" y="410497"/>
            <a:ext cx="8280920" cy="5355312"/>
          </a:xfrm>
          <a:prstGeom prst="rect">
            <a:avLst/>
          </a:prstGeom>
          <a:noFill/>
        </p:spPr>
        <p:txBody>
          <a:bodyPr wrap="square" rtlCol="0">
            <a:spAutoFit/>
          </a:bodyPr>
          <a:lstStyle/>
          <a:p>
            <a:r>
              <a:rPr lang="pl-PL" sz="2400" b="1" dirty="0">
                <a:solidFill>
                  <a:schemeClr val="tx2"/>
                </a:solidFill>
              </a:rPr>
              <a:t>Rodzaje przekazu objęte zakazem przerywania reklamami:</a:t>
            </a:r>
          </a:p>
          <a:p>
            <a:endParaRPr lang="pl-PL" sz="2400" dirty="0">
              <a:solidFill>
                <a:schemeClr val="tx2"/>
              </a:solidFill>
            </a:endParaRPr>
          </a:p>
          <a:p>
            <a:endParaRPr lang="pl-PL" sz="2400" dirty="0">
              <a:solidFill>
                <a:schemeClr val="tx2"/>
              </a:solidFill>
            </a:endParaRPr>
          </a:p>
          <a:p>
            <a:r>
              <a:rPr lang="pl-PL" sz="2400" dirty="0">
                <a:solidFill>
                  <a:schemeClr val="tx2"/>
                </a:solidFill>
              </a:rPr>
              <a:t>Nie można przerywać w celu nadania reklam lub </a:t>
            </a:r>
            <a:br>
              <a:rPr lang="pl-PL" sz="2400" dirty="0">
                <a:solidFill>
                  <a:schemeClr val="tx2"/>
                </a:solidFill>
              </a:rPr>
            </a:br>
            <a:r>
              <a:rPr lang="pl-PL" sz="2400" dirty="0" err="1">
                <a:solidFill>
                  <a:schemeClr val="tx2"/>
                </a:solidFill>
              </a:rPr>
              <a:t>telesprzedaży</a:t>
            </a:r>
            <a:r>
              <a:rPr lang="pl-PL" dirty="0">
                <a:solidFill>
                  <a:schemeClr val="tx2"/>
                </a:solidFill>
              </a:rPr>
              <a:t>:</a:t>
            </a:r>
          </a:p>
          <a:p>
            <a:endParaRPr lang="pl-PL" dirty="0">
              <a:solidFill>
                <a:schemeClr val="tx2"/>
              </a:solidFill>
            </a:endParaRPr>
          </a:p>
          <a:p>
            <a:r>
              <a:rPr lang="pl-PL" dirty="0">
                <a:solidFill>
                  <a:schemeClr val="tx2"/>
                </a:solidFill>
              </a:rPr>
              <a:t>					</a:t>
            </a:r>
          </a:p>
          <a:p>
            <a:pPr marL="1200150" lvl="2" indent="-285750">
              <a:buFont typeface="Arial" panose="020B0604020202020204" pitchFamily="34" charset="0"/>
              <a:buChar char="•"/>
            </a:pPr>
            <a:r>
              <a:rPr lang="pl-PL" dirty="0">
                <a:solidFill>
                  <a:schemeClr val="tx2"/>
                </a:solidFill>
              </a:rPr>
              <a:t>serwisów informacyjnych;</a:t>
            </a:r>
          </a:p>
          <a:p>
            <a:pPr marL="1200150" lvl="2" indent="-285750">
              <a:buFont typeface="Arial" panose="020B0604020202020204" pitchFamily="34" charset="0"/>
              <a:buChar char="•"/>
            </a:pPr>
            <a:r>
              <a:rPr lang="pl-PL" dirty="0">
                <a:solidFill>
                  <a:schemeClr val="tx2"/>
                </a:solidFill>
              </a:rPr>
              <a:t>audycji o treści religijnej;</a:t>
            </a:r>
          </a:p>
          <a:p>
            <a:pPr marL="1200150" lvl="2" indent="-285750">
              <a:buFont typeface="Arial" panose="020B0604020202020204" pitchFamily="34" charset="0"/>
              <a:buChar char="•"/>
            </a:pPr>
            <a:r>
              <a:rPr lang="pl-PL" dirty="0">
                <a:solidFill>
                  <a:schemeClr val="tx2"/>
                </a:solidFill>
              </a:rPr>
              <a:t>audycji publicystycznych o czasie krótszym niż 30 minut;</a:t>
            </a:r>
          </a:p>
          <a:p>
            <a:pPr marL="1200150" lvl="2" indent="-285750">
              <a:buFont typeface="Arial" panose="020B0604020202020204" pitchFamily="34" charset="0"/>
              <a:buChar char="•"/>
            </a:pPr>
            <a:r>
              <a:rPr lang="pl-PL" dirty="0">
                <a:solidFill>
                  <a:schemeClr val="tx2"/>
                </a:solidFill>
              </a:rPr>
              <a:t>audycji dla dzieci;</a:t>
            </a:r>
          </a:p>
          <a:p>
            <a:endParaRPr lang="pl-PL" dirty="0">
              <a:solidFill>
                <a:schemeClr val="tx2"/>
              </a:solidFill>
            </a:endParaRPr>
          </a:p>
          <a:p>
            <a:endParaRPr lang="pl-PL" dirty="0"/>
          </a:p>
          <a:p>
            <a:endParaRPr lang="pl-PL" dirty="0"/>
          </a:p>
          <a:p>
            <a:endParaRPr lang="pl-PL" dirty="0"/>
          </a:p>
          <a:p>
            <a:endParaRPr lang="pl-PL"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653136"/>
            <a:ext cx="3707904" cy="1457206"/>
          </a:xfrm>
          <a:prstGeom prst="rect">
            <a:avLst/>
          </a:prstGeom>
        </p:spPr>
      </p:pic>
    </p:spTree>
    <p:extLst>
      <p:ext uri="{BB962C8B-B14F-4D97-AF65-F5344CB8AC3E}">
        <p14:creationId xmlns:p14="http://schemas.microsoft.com/office/powerpoint/2010/main" val="93467359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9024" y="2708920"/>
            <a:ext cx="8784976" cy="3508653"/>
          </a:xfrm>
          <a:prstGeom prst="rect">
            <a:avLst/>
          </a:prstGeom>
        </p:spPr>
        <p:txBody>
          <a:bodyPr wrap="square">
            <a:spAutoFit/>
          </a:bodyPr>
          <a:lstStyle/>
          <a:p>
            <a:pPr marL="285750" indent="-285750">
              <a:buFont typeface="Arial" panose="020B0604020202020204" pitchFamily="34" charset="0"/>
              <a:buChar char="•"/>
            </a:pPr>
            <a:endParaRPr lang="pl-PL" dirty="0">
              <a:solidFill>
                <a:schemeClr val="tx2"/>
              </a:solidFill>
            </a:endParaRPr>
          </a:p>
          <a:p>
            <a:r>
              <a:rPr lang="pl-PL" sz="2400" dirty="0">
                <a:solidFill>
                  <a:schemeClr val="tx2"/>
                </a:solidFill>
              </a:rPr>
              <a:t>Przekaz handlowy nie może:</a:t>
            </a:r>
            <a:endParaRPr lang="pl-PL" dirty="0">
              <a:solidFill>
                <a:schemeClr val="tx2"/>
              </a:solidFill>
            </a:endParaRPr>
          </a:p>
          <a:p>
            <a:pPr marL="285750" indent="-285750">
              <a:buFont typeface="Arial" panose="020B0604020202020204" pitchFamily="34" charset="0"/>
              <a:buChar char="•"/>
            </a:pPr>
            <a:r>
              <a:rPr lang="pl-PL" dirty="0">
                <a:solidFill>
                  <a:schemeClr val="tx2"/>
                </a:solidFill>
              </a:rPr>
              <a:t>naruszać godności ludzkiej;</a:t>
            </a:r>
          </a:p>
          <a:p>
            <a:pPr marL="285750" indent="-285750">
              <a:buFont typeface="Arial" panose="020B0604020202020204" pitchFamily="34" charset="0"/>
              <a:buChar char="•"/>
            </a:pPr>
            <a:r>
              <a:rPr lang="pl-PL" dirty="0">
                <a:solidFill>
                  <a:schemeClr val="tx2"/>
                </a:solidFill>
              </a:rPr>
              <a:t>zawierać treści dyskryminujących ze względu na rasę, płeć, narodowość, pochodzenie etniczne, wyznanie lub światopogląd, niepełnosprawność, wiek czy orientację seksualną;</a:t>
            </a:r>
          </a:p>
          <a:p>
            <a:pPr marL="285750" indent="-285750">
              <a:buFont typeface="Arial" panose="020B0604020202020204" pitchFamily="34" charset="0"/>
              <a:buChar char="•"/>
            </a:pPr>
            <a:r>
              <a:rPr lang="pl-PL" dirty="0">
                <a:solidFill>
                  <a:schemeClr val="tx2"/>
                </a:solidFill>
              </a:rPr>
              <a:t>ranić przekonań religijnych lub politycznych;</a:t>
            </a:r>
          </a:p>
          <a:p>
            <a:pPr marL="285750" indent="-285750">
              <a:buFont typeface="Arial" panose="020B0604020202020204" pitchFamily="34" charset="0"/>
              <a:buChar char="•"/>
            </a:pPr>
            <a:r>
              <a:rPr lang="pl-PL" dirty="0">
                <a:solidFill>
                  <a:schemeClr val="tx2"/>
                </a:solidFill>
              </a:rPr>
              <a:t>zagrażać fizycznemu, psychicznemu lub moralnemu rozwojowi małoletnich;</a:t>
            </a:r>
          </a:p>
          <a:p>
            <a:pPr marL="285750" indent="-285750">
              <a:buFont typeface="Arial" panose="020B0604020202020204" pitchFamily="34" charset="0"/>
              <a:buChar char="•"/>
            </a:pPr>
            <a:r>
              <a:rPr lang="pl-PL" dirty="0">
                <a:solidFill>
                  <a:schemeClr val="tx2"/>
                </a:solidFill>
              </a:rPr>
              <a:t>sprzyjać </a:t>
            </a:r>
            <a:r>
              <a:rPr lang="pl-PL" dirty="0" err="1">
                <a:solidFill>
                  <a:schemeClr val="tx2"/>
                </a:solidFill>
              </a:rPr>
              <a:t>zachowaniom</a:t>
            </a:r>
            <a:r>
              <a:rPr lang="pl-PL" dirty="0">
                <a:solidFill>
                  <a:schemeClr val="tx2"/>
                </a:solidFill>
              </a:rPr>
              <a:t> zagrażającym zdrowiu, bezpieczeństwu lub ochronie środowiska.</a:t>
            </a:r>
          </a:p>
          <a:p>
            <a:endParaRPr lang="pl-PL" dirty="0">
              <a:solidFill>
                <a:schemeClr val="tx2"/>
              </a:solidFill>
            </a:endParaRPr>
          </a:p>
        </p:txBody>
      </p:sp>
      <p:sp>
        <p:nvSpPr>
          <p:cNvPr id="7" name="pole tekstowe 6"/>
          <p:cNvSpPr txBox="1"/>
          <p:nvPr/>
        </p:nvSpPr>
        <p:spPr>
          <a:xfrm>
            <a:off x="683568" y="836712"/>
            <a:ext cx="7416824" cy="1077218"/>
          </a:xfrm>
          <a:prstGeom prst="rect">
            <a:avLst/>
          </a:prstGeom>
          <a:noFill/>
        </p:spPr>
        <p:txBody>
          <a:bodyPr wrap="square" rtlCol="0">
            <a:spAutoFit/>
          </a:bodyPr>
          <a:lstStyle/>
          <a:p>
            <a:r>
              <a:rPr lang="pl-PL" sz="3200" b="1" dirty="0"/>
              <a:t>Ogólne wytyczne dotyczące przekazu handlowego:</a:t>
            </a:r>
          </a:p>
        </p:txBody>
      </p:sp>
    </p:spTree>
    <p:extLst>
      <p:ext uri="{BB962C8B-B14F-4D97-AF65-F5344CB8AC3E}">
        <p14:creationId xmlns:p14="http://schemas.microsoft.com/office/powerpoint/2010/main" val="280562423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C01C451-3F8B-491B-A171-D0DA91CE6D59}"/>
              </a:ext>
            </a:extLst>
          </p:cNvPr>
          <p:cNvSpPr>
            <a:spLocks noGrp="1"/>
          </p:cNvSpPr>
          <p:nvPr>
            <p:ph type="title"/>
          </p:nvPr>
        </p:nvSpPr>
        <p:spPr/>
        <p:txBody>
          <a:bodyPr/>
          <a:lstStyle/>
          <a:p>
            <a:endParaRPr lang="pl-PL"/>
          </a:p>
        </p:txBody>
      </p:sp>
      <p:pic>
        <p:nvPicPr>
          <p:cNvPr id="5" name="Grześki - Mama - Zero bujdy.(videoo.info)">
            <a:hlinkClick r:id="" action="ppaction://media"/>
            <a:extLst>
              <a:ext uri="{FF2B5EF4-FFF2-40B4-BE49-F238E27FC236}">
                <a16:creationId xmlns:a16="http://schemas.microsoft.com/office/drawing/2014/main" id="{C68F709F-578B-4847-829F-0FCECBAD21E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4213" y="1752600"/>
            <a:ext cx="7775575" cy="4373563"/>
          </a:xfrm>
        </p:spPr>
      </p:pic>
    </p:spTree>
    <p:extLst>
      <p:ext uri="{BB962C8B-B14F-4D97-AF65-F5344CB8AC3E}">
        <p14:creationId xmlns:p14="http://schemas.microsoft.com/office/powerpoint/2010/main" val="11667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Ceneo_reklamazakonnica.jpg"/>
          <p:cNvPicPr>
            <a:picLocks noGrp="1" noChangeAspect="1"/>
          </p:cNvPicPr>
          <p:nvPr>
            <p:ph idx="1"/>
          </p:nvPr>
        </p:nvPicPr>
        <p:blipFill>
          <a:blip r:embed="rId2" cstate="print"/>
          <a:stretch>
            <a:fillRect/>
          </a:stretch>
        </p:blipFill>
        <p:spPr>
          <a:xfrm>
            <a:off x="3114145" y="1752600"/>
            <a:ext cx="2915709" cy="43735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F7F8C1A-0631-4DC4-BA50-E6FA7341FF78}"/>
              </a:ext>
            </a:extLst>
          </p:cNvPr>
          <p:cNvSpPr>
            <a:spLocks noGrp="1"/>
          </p:cNvSpPr>
          <p:nvPr>
            <p:ph type="title"/>
          </p:nvPr>
        </p:nvSpPr>
        <p:spPr/>
        <p:txBody>
          <a:bodyPr/>
          <a:lstStyle/>
          <a:p>
            <a:r>
              <a:rPr lang="pl-PL" dirty="0"/>
              <a:t>Podstawa prawna</a:t>
            </a:r>
          </a:p>
        </p:txBody>
      </p:sp>
      <p:sp>
        <p:nvSpPr>
          <p:cNvPr id="5" name="Symbol zastępczy zawartości 4">
            <a:extLst>
              <a:ext uri="{FF2B5EF4-FFF2-40B4-BE49-F238E27FC236}">
                <a16:creationId xmlns:a16="http://schemas.microsoft.com/office/drawing/2014/main" id="{501F2B5E-0E4F-402D-A073-1EBC05ECF04A}"/>
              </a:ext>
            </a:extLst>
          </p:cNvPr>
          <p:cNvSpPr>
            <a:spLocks noGrp="1"/>
          </p:cNvSpPr>
          <p:nvPr>
            <p:ph idx="1"/>
          </p:nvPr>
        </p:nvSpPr>
        <p:spPr/>
        <p:txBody>
          <a:bodyPr/>
          <a:lstStyle/>
          <a:p>
            <a:r>
              <a:rPr lang="pl-PL" dirty="0"/>
              <a:t>Ustawa z dnia 29 grudnia 1992 r. o radiofonii i telewizji (Dz.U. z 2017 r., poz. 1414)</a:t>
            </a:r>
          </a:p>
          <a:p>
            <a:r>
              <a:rPr lang="pl-PL" dirty="0"/>
              <a:t>Dyrektywa z 10 marca 2010 r. o audiowizualnych usługach medialnych (2013/12/EU)</a:t>
            </a:r>
          </a:p>
          <a:p>
            <a:r>
              <a:rPr lang="pl-PL" dirty="0"/>
              <a:t>Rozporządzenie Krajowej Rady Radiofonii i Telewizji z 30 czerwca 2011 r.  w sprawie sposobu prowadzenia w programach radiowych i telewizyjnych działalności reklamowej i telesprzedaży</a:t>
            </a:r>
          </a:p>
          <a:p>
            <a:endParaRPr lang="pl-PL" dirty="0"/>
          </a:p>
        </p:txBody>
      </p:sp>
    </p:spTree>
    <p:extLst>
      <p:ext uri="{BB962C8B-B14F-4D97-AF65-F5344CB8AC3E}">
        <p14:creationId xmlns:p14="http://schemas.microsoft.com/office/powerpoint/2010/main" val="325773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11BD21-C255-4AAA-A935-656945674058}"/>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98F4BB64-6088-4DEB-A1E7-BB3803932A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671" y="1752600"/>
            <a:ext cx="7764658" cy="4373563"/>
          </a:xfrm>
          <a:prstGeom prst="rect">
            <a:avLst/>
          </a:prstGeom>
        </p:spPr>
      </p:pic>
    </p:spTree>
    <p:extLst>
      <p:ext uri="{BB962C8B-B14F-4D97-AF65-F5344CB8AC3E}">
        <p14:creationId xmlns:p14="http://schemas.microsoft.com/office/powerpoint/2010/main" val="222612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8344733" cy="4263732"/>
          </a:xfrm>
        </p:spPr>
      </p:pic>
    </p:spTree>
    <p:extLst>
      <p:ext uri="{BB962C8B-B14F-4D97-AF65-F5344CB8AC3E}">
        <p14:creationId xmlns:p14="http://schemas.microsoft.com/office/powerpoint/2010/main" val="384299346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Małoletni jako odbiorca reklamy</a:t>
            </a:r>
          </a:p>
        </p:txBody>
      </p:sp>
      <p:sp>
        <p:nvSpPr>
          <p:cNvPr id="3" name="Symbol zastępczy zawartości 2"/>
          <p:cNvSpPr>
            <a:spLocks noGrp="1"/>
          </p:cNvSpPr>
          <p:nvPr>
            <p:ph idx="1"/>
          </p:nvPr>
        </p:nvSpPr>
        <p:spPr/>
        <p:txBody>
          <a:bodyPr>
            <a:normAutofit fontScale="92500" lnSpcReduction="10000"/>
          </a:bodyPr>
          <a:lstStyle/>
          <a:p>
            <a:r>
              <a:rPr lang="pl-PL" sz="3200" dirty="0"/>
              <a:t>Zakazane jest nadawanie przekazów handlowych:</a:t>
            </a:r>
            <a:endParaRPr lang="pl-PL" dirty="0"/>
          </a:p>
          <a:p>
            <a:pPr indent="-342900"/>
            <a:r>
              <a:rPr lang="pl-PL" dirty="0"/>
              <a:t>nawołujących bezpośrednio małoletnich do nabywania produktów lub usług;</a:t>
            </a:r>
          </a:p>
          <a:p>
            <a:pPr marL="285750" indent="-285750"/>
            <a:r>
              <a:rPr lang="pl-PL" dirty="0"/>
              <a:t>zachęcających małoletnich do wywierania presji na rodziców lub inne osoby w celu skłonienia ich do zakupu reklamowanych produktów lub usług;</a:t>
            </a:r>
          </a:p>
          <a:p>
            <a:pPr marL="285750" indent="-285750"/>
            <a:r>
              <a:rPr lang="pl-PL" dirty="0"/>
              <a:t>wykorzystujących zaufanie małoletnich, jakie pokładają oni w rodzicach, nauczycielach i innych osobach;</a:t>
            </a:r>
          </a:p>
          <a:p>
            <a:pPr marL="285750" indent="-285750"/>
            <a:r>
              <a:rPr lang="pl-PL" dirty="0"/>
              <a:t>w nieuzasadniony sposób ukazujących małoletnich w niebezpiecznych sytuacjach;</a:t>
            </a:r>
          </a:p>
          <a:p>
            <a:pPr marL="285750" indent="-285750"/>
            <a:r>
              <a:rPr lang="pl-PL" dirty="0"/>
              <a:t>oddziałujących w sposób ukryty na podświadomość.</a:t>
            </a:r>
          </a:p>
          <a:p>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Zakazane praktyki</a:t>
            </a: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863596178"/>
              </p:ext>
            </p:extLst>
          </p:nvPr>
        </p:nvGraphicFramePr>
        <p:xfrm>
          <a:off x="323528" y="1700808"/>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3338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a:t>Ukryte przekazy handlowe</a:t>
            </a:r>
          </a:p>
        </p:txBody>
      </p:sp>
      <p:sp>
        <p:nvSpPr>
          <p:cNvPr id="3" name="Symbol zastępczy zawartości 2"/>
          <p:cNvSpPr>
            <a:spLocks noGrp="1"/>
          </p:cNvSpPr>
          <p:nvPr>
            <p:ph idx="1"/>
          </p:nvPr>
        </p:nvSpPr>
        <p:spPr/>
        <p:txBody>
          <a:bodyPr/>
          <a:lstStyle/>
          <a:p>
            <a:pPr marL="114300" indent="0">
              <a:buNone/>
            </a:pPr>
            <a:r>
              <a:rPr lang="pl-PL" dirty="0"/>
              <a:t>Ukrytym przekazem handlowym </a:t>
            </a:r>
            <a:r>
              <a:rPr lang="pl-PL" b="1" dirty="0"/>
              <a:t>jest przedstawianie w audycjach</a:t>
            </a:r>
            <a:r>
              <a:rPr lang="pl-PL" dirty="0"/>
              <a:t> towarów, usług, nazwy, firmy, znaku towarowego lub działalności przedsiębiorcy będącego producentem towaru lub świadczącego usługi</a:t>
            </a:r>
            <a:r>
              <a:rPr lang="pl-PL" b="1" dirty="0"/>
              <a:t>, jeżeli zamiarem dostawcy usługi medialnej</a:t>
            </a:r>
            <a:r>
              <a:rPr lang="pl-PL" dirty="0"/>
              <a:t>, w szczególności związanym z wynagrodzeniem lub uzyskaniem innej korzyści, </a:t>
            </a:r>
            <a:r>
              <a:rPr lang="pl-PL" b="1" dirty="0"/>
              <a:t>jest osiągnięcie skutku reklamowego oraz możliwe jest wprowadzenie publiczności w błąd co do charakteru przekazu;</a:t>
            </a:r>
          </a:p>
        </p:txBody>
      </p:sp>
    </p:spTree>
    <p:extLst>
      <p:ext uri="{BB962C8B-B14F-4D97-AF65-F5344CB8AC3E}">
        <p14:creationId xmlns:p14="http://schemas.microsoft.com/office/powerpoint/2010/main" val="34858849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a:t>Lokowanie</a:t>
            </a:r>
            <a:r>
              <a:rPr lang="pl-PL" dirty="0"/>
              <a:t> </a:t>
            </a:r>
            <a:r>
              <a:rPr lang="pl-PL" sz="4000" b="1" dirty="0"/>
              <a:t>produktu</a:t>
            </a:r>
          </a:p>
        </p:txBody>
      </p:sp>
      <p:sp>
        <p:nvSpPr>
          <p:cNvPr id="3" name="Symbol zastępczy zawartości 2"/>
          <p:cNvSpPr>
            <a:spLocks noGrp="1"/>
          </p:cNvSpPr>
          <p:nvPr>
            <p:ph idx="1"/>
          </p:nvPr>
        </p:nvSpPr>
        <p:spPr/>
        <p:txBody>
          <a:bodyPr/>
          <a:lstStyle/>
          <a:p>
            <a:pPr marL="114300" indent="0">
              <a:buNone/>
            </a:pPr>
            <a:r>
              <a:rPr lang="pl-PL" dirty="0"/>
              <a:t>Lokowaniem produktu jest przekaz handlowy polegający na </a:t>
            </a:r>
            <a:r>
              <a:rPr lang="pl-PL" b="1" dirty="0"/>
              <a:t>przedstawieniu lub nawiązywaniu do towaru,</a:t>
            </a:r>
            <a:r>
              <a:rPr lang="pl-PL" dirty="0"/>
              <a:t> usługi lub ich znaku towarowego </a:t>
            </a:r>
            <a:r>
              <a:rPr lang="pl-PL" b="1" dirty="0"/>
              <a:t>w taki sposób, że stanowią one element samej audycji </a:t>
            </a:r>
            <a:r>
              <a:rPr lang="pl-PL" dirty="0"/>
              <a:t>w zamian za opłatę lub podobne wynagrodzenie, a także w postaci nieodpłatnego udostępnienia towaru lub usługi;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509120"/>
            <a:ext cx="6178941" cy="2156056"/>
          </a:xfrm>
          <a:prstGeom prst="rect">
            <a:avLst/>
          </a:prstGeom>
        </p:spPr>
      </p:pic>
    </p:spTree>
    <p:extLst>
      <p:ext uri="{BB962C8B-B14F-4D97-AF65-F5344CB8AC3E}">
        <p14:creationId xmlns:p14="http://schemas.microsoft.com/office/powerpoint/2010/main" val="16731065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0224C2-4932-4DC4-A648-ADEE441DF208}"/>
              </a:ext>
            </a:extLst>
          </p:cNvPr>
          <p:cNvSpPr>
            <a:spLocks noGrp="1"/>
          </p:cNvSpPr>
          <p:nvPr>
            <p:ph type="title"/>
          </p:nvPr>
        </p:nvSpPr>
        <p:spPr/>
        <p:txBody>
          <a:bodyPr/>
          <a:lstStyle/>
          <a:p>
            <a:endParaRPr lang="pl-PL"/>
          </a:p>
        </p:txBody>
      </p:sp>
      <p:pic>
        <p:nvPicPr>
          <p:cNvPr id="4" name="Multimedia online 3" title="Zmiennicy - Kawa Turek (lokowanie produktu)">
            <a:hlinkClick r:id="" action="ppaction://media"/>
            <a:extLst>
              <a:ext uri="{FF2B5EF4-FFF2-40B4-BE49-F238E27FC236}">
                <a16:creationId xmlns:a16="http://schemas.microsoft.com/office/drawing/2014/main" id="{9E951DA9-87D4-48D3-888F-384BD5357AB5}"/>
              </a:ext>
            </a:extLst>
          </p:cNvPr>
          <p:cNvPicPr>
            <a:picLocks noGrp="1" noRot="1" noChangeAspect="1"/>
          </p:cNvPicPr>
          <p:nvPr>
            <p:ph idx="1"/>
            <a:videoFile r:link="rId1"/>
          </p:nvPr>
        </p:nvPicPr>
        <p:blipFill>
          <a:blip r:embed="rId3"/>
          <a:stretch>
            <a:fillRect/>
          </a:stretch>
        </p:blipFill>
        <p:spPr>
          <a:xfrm>
            <a:off x="1259632" y="2276872"/>
            <a:ext cx="6372620" cy="3584599"/>
          </a:xfrm>
          <a:prstGeom prst="rect">
            <a:avLst/>
          </a:prstGeom>
        </p:spPr>
      </p:pic>
    </p:spTree>
    <p:extLst>
      <p:ext uri="{BB962C8B-B14F-4D97-AF65-F5344CB8AC3E}">
        <p14:creationId xmlns:p14="http://schemas.microsoft.com/office/powerpoint/2010/main" val="349067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a:t>Lokowanie</a:t>
            </a:r>
            <a:r>
              <a:rPr lang="pl-PL" dirty="0"/>
              <a:t> </a:t>
            </a:r>
            <a:r>
              <a:rPr lang="pl-PL" sz="4000" b="1" dirty="0"/>
              <a:t>produktu</a:t>
            </a:r>
          </a:p>
        </p:txBody>
      </p:sp>
      <p:sp>
        <p:nvSpPr>
          <p:cNvPr id="3" name="Symbol zastępczy zawartości 2"/>
          <p:cNvSpPr>
            <a:spLocks noGrp="1"/>
          </p:cNvSpPr>
          <p:nvPr>
            <p:ph idx="4294967295"/>
          </p:nvPr>
        </p:nvSpPr>
        <p:spPr>
          <a:xfrm>
            <a:off x="323528" y="1772816"/>
            <a:ext cx="8229600" cy="4628728"/>
          </a:xfrm>
        </p:spPr>
        <p:txBody>
          <a:bodyPr>
            <a:normAutofit fontScale="92500" lnSpcReduction="20000"/>
          </a:bodyPr>
          <a:lstStyle/>
          <a:p>
            <a:r>
              <a:rPr lang="pl-PL" dirty="0"/>
              <a:t>Lokowanie produktu jest dopuszczalne wyłącznie:</a:t>
            </a:r>
          </a:p>
          <a:p>
            <a:pPr lvl="1"/>
            <a:r>
              <a:rPr lang="pl-PL" dirty="0"/>
              <a:t>w filmach kinematograficznych, filmach lub serialach wytworzonych na użytek audiowizualnych usług medialnych, a także w audycjach sportowych oraz audycjach rozrywkowych, lub</a:t>
            </a:r>
          </a:p>
          <a:p>
            <a:pPr lvl="1"/>
            <a:r>
              <a:rPr lang="pl-PL" dirty="0"/>
              <a:t>w postaci nieodpłatnego udostępniania towaru lub usługi do wykorzystania w audycji, w szczególności w charakterze rekwizytu lub nagrody</a:t>
            </a:r>
          </a:p>
          <a:p>
            <a:pPr marL="114300" indent="0">
              <a:buNone/>
            </a:pPr>
            <a:r>
              <a:rPr lang="pl-PL" dirty="0"/>
              <a:t> – z wyłączeniem audycji dla dzieci.</a:t>
            </a:r>
          </a:p>
          <a:p>
            <a:endParaRPr lang="pl-PL" dirty="0"/>
          </a:p>
          <a:p>
            <a:r>
              <a:rPr lang="pl-PL" dirty="0"/>
              <a:t>Audycje, w których stosuje się lokowanie produktu, nie mogą:</a:t>
            </a:r>
          </a:p>
          <a:p>
            <a:pPr lvl="1"/>
            <a:r>
              <a:rPr lang="pl-PL" dirty="0"/>
              <a:t>nadmiernie eksponować danego produktu;</a:t>
            </a:r>
          </a:p>
          <a:p>
            <a:pPr lvl="1"/>
            <a:r>
              <a:rPr lang="pl-PL" dirty="0"/>
              <a:t>zachęcać bezpośrednio do nabycia lub najmu towarów lub usług, zwłaszcza przez promocyjne odniesienia do nich.</a:t>
            </a:r>
          </a:p>
          <a:p>
            <a:pPr marL="114300" indent="0">
              <a:buNone/>
            </a:pPr>
            <a:endParaRPr lang="pl-PL" dirty="0"/>
          </a:p>
        </p:txBody>
      </p:sp>
    </p:spTree>
    <p:extLst>
      <p:ext uri="{BB962C8B-B14F-4D97-AF65-F5344CB8AC3E}">
        <p14:creationId xmlns:p14="http://schemas.microsoft.com/office/powerpoint/2010/main" val="322136916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Lokowanie tematu</a:t>
            </a:r>
          </a:p>
        </p:txBody>
      </p:sp>
      <p:sp>
        <p:nvSpPr>
          <p:cNvPr id="3" name="pole tekstowe 2"/>
          <p:cNvSpPr txBox="1"/>
          <p:nvPr/>
        </p:nvSpPr>
        <p:spPr>
          <a:xfrm>
            <a:off x="539552" y="1988840"/>
            <a:ext cx="8208912" cy="1938992"/>
          </a:xfrm>
          <a:prstGeom prst="rect">
            <a:avLst/>
          </a:prstGeom>
          <a:noFill/>
        </p:spPr>
        <p:txBody>
          <a:bodyPr wrap="square" rtlCol="0">
            <a:spAutoFit/>
          </a:bodyPr>
          <a:lstStyle/>
          <a:p>
            <a:r>
              <a:rPr lang="pl-PL" sz="2400" dirty="0">
                <a:solidFill>
                  <a:schemeClr val="tx2"/>
                </a:solidFill>
              </a:rPr>
              <a:t>Lokowaniem tematu jest </a:t>
            </a:r>
            <a:r>
              <a:rPr lang="pl-PL" sz="2400" b="1" dirty="0">
                <a:solidFill>
                  <a:schemeClr val="tx2"/>
                </a:solidFill>
              </a:rPr>
              <a:t>przekaz handlowy </a:t>
            </a:r>
            <a:r>
              <a:rPr lang="pl-PL" sz="2400" dirty="0">
                <a:solidFill>
                  <a:schemeClr val="tx2"/>
                </a:solidFill>
              </a:rPr>
              <a:t>polegający na </a:t>
            </a:r>
            <a:r>
              <a:rPr lang="pl-PL" sz="2400" b="1" dirty="0">
                <a:solidFill>
                  <a:schemeClr val="tx2"/>
                </a:solidFill>
              </a:rPr>
              <a:t>nawiązywaniu</a:t>
            </a:r>
            <a:r>
              <a:rPr lang="pl-PL" sz="2400" dirty="0">
                <a:solidFill>
                  <a:schemeClr val="tx2"/>
                </a:solidFill>
              </a:rPr>
              <a:t> do towaru, usługi lub ich znaku towarowego w </a:t>
            </a:r>
            <a:r>
              <a:rPr lang="pl-PL" sz="2400" b="1" dirty="0">
                <a:solidFill>
                  <a:schemeClr val="tx2"/>
                </a:solidFill>
              </a:rPr>
              <a:t>scenariuszu lub liście dialogowej </a:t>
            </a:r>
            <a:r>
              <a:rPr lang="pl-PL" sz="2400" dirty="0">
                <a:solidFill>
                  <a:schemeClr val="tx2"/>
                </a:solidFill>
              </a:rPr>
              <a:t>audycji </a:t>
            </a:r>
            <a:r>
              <a:rPr lang="pl-PL" sz="2400" b="1" dirty="0">
                <a:solidFill>
                  <a:schemeClr val="tx2"/>
                </a:solidFill>
              </a:rPr>
              <a:t>w zamian za opłatę</a:t>
            </a:r>
            <a:r>
              <a:rPr lang="pl-PL" sz="2400" dirty="0">
                <a:solidFill>
                  <a:schemeClr val="tx2"/>
                </a:solidFill>
              </a:rPr>
              <a:t> lub podobne wynagrodzenie.</a:t>
            </a:r>
          </a:p>
        </p:txBody>
      </p:sp>
    </p:spTree>
    <p:extLst>
      <p:ext uri="{BB962C8B-B14F-4D97-AF65-F5344CB8AC3E}">
        <p14:creationId xmlns:p14="http://schemas.microsoft.com/office/powerpoint/2010/main" val="60439738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Sponsorowanie</a:t>
            </a:r>
          </a:p>
        </p:txBody>
      </p:sp>
      <p:sp>
        <p:nvSpPr>
          <p:cNvPr id="3" name="pole tekstowe 2"/>
          <p:cNvSpPr txBox="1"/>
          <p:nvPr/>
        </p:nvSpPr>
        <p:spPr>
          <a:xfrm>
            <a:off x="611560" y="1722288"/>
            <a:ext cx="4608512" cy="4154984"/>
          </a:xfrm>
          <a:prstGeom prst="rect">
            <a:avLst/>
          </a:prstGeom>
          <a:noFill/>
        </p:spPr>
        <p:txBody>
          <a:bodyPr wrap="square" rtlCol="0">
            <a:spAutoFit/>
          </a:bodyPr>
          <a:lstStyle/>
          <a:p>
            <a:pPr algn="just"/>
            <a:r>
              <a:rPr lang="pl-PL" sz="2400" dirty="0">
                <a:solidFill>
                  <a:schemeClr val="tx2"/>
                </a:solidFill>
              </a:rPr>
              <a:t>Sponsorowaniem jest </a:t>
            </a:r>
            <a:r>
              <a:rPr lang="pl-PL" sz="2400" b="1" dirty="0">
                <a:solidFill>
                  <a:schemeClr val="tx2"/>
                </a:solidFill>
              </a:rPr>
              <a:t>każdy wkład </a:t>
            </a:r>
            <a:r>
              <a:rPr lang="pl-PL" sz="2400" dirty="0">
                <a:solidFill>
                  <a:schemeClr val="tx2"/>
                </a:solidFill>
              </a:rPr>
              <a:t>w finansowanie usługi medialnej lub audycji, </a:t>
            </a:r>
            <a:r>
              <a:rPr lang="pl-PL" sz="2400" b="1" dirty="0">
                <a:solidFill>
                  <a:schemeClr val="tx2"/>
                </a:solidFill>
              </a:rPr>
              <a:t>przez podmiot, który nie dostarcza usług medialnych i nie produkuje audycji</a:t>
            </a:r>
            <a:r>
              <a:rPr lang="pl-PL" sz="2400" dirty="0">
                <a:solidFill>
                  <a:schemeClr val="tx2"/>
                </a:solidFill>
              </a:rPr>
              <a:t>, </a:t>
            </a:r>
            <a:r>
              <a:rPr lang="pl-PL" sz="2400" b="1" dirty="0">
                <a:solidFill>
                  <a:schemeClr val="tx2"/>
                </a:solidFill>
              </a:rPr>
              <a:t>w celu promocji </a:t>
            </a:r>
            <a:r>
              <a:rPr lang="pl-PL" sz="2400" dirty="0">
                <a:solidFill>
                  <a:schemeClr val="tx2"/>
                </a:solidFill>
              </a:rPr>
              <a:t>jego nazwy, firmy, renomy, działalności, towaru lub usługi, znaku towarowego lub innego oznaczenia indywidualizującego;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184" y="2332535"/>
            <a:ext cx="3409882" cy="2871878"/>
          </a:xfrm>
          <a:prstGeom prst="rect">
            <a:avLst/>
          </a:prstGeom>
        </p:spPr>
      </p:pic>
    </p:spTree>
    <p:extLst>
      <p:ext uri="{BB962C8B-B14F-4D97-AF65-F5344CB8AC3E}">
        <p14:creationId xmlns:p14="http://schemas.microsoft.com/office/powerpoint/2010/main" val="3014117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9E9951-C33A-446C-BE72-33782495FE6D}"/>
              </a:ext>
            </a:extLst>
          </p:cNvPr>
          <p:cNvSpPr>
            <a:spLocks noGrp="1"/>
          </p:cNvSpPr>
          <p:nvPr>
            <p:ph type="title"/>
          </p:nvPr>
        </p:nvSpPr>
        <p:spPr/>
        <p:txBody>
          <a:bodyPr/>
          <a:lstStyle/>
          <a:p>
            <a:r>
              <a:rPr lang="pl-PL" b="1" dirty="0"/>
              <a:t>Art. 4 DAUM</a:t>
            </a:r>
          </a:p>
        </p:txBody>
      </p:sp>
      <p:sp>
        <p:nvSpPr>
          <p:cNvPr id="3" name="Symbol zastępczy zawartości 2">
            <a:extLst>
              <a:ext uri="{FF2B5EF4-FFF2-40B4-BE49-F238E27FC236}">
                <a16:creationId xmlns:a16="http://schemas.microsoft.com/office/drawing/2014/main" id="{562129FD-9EFF-416A-9D12-3D27DF41FBBB}"/>
              </a:ext>
            </a:extLst>
          </p:cNvPr>
          <p:cNvSpPr>
            <a:spLocks noGrp="1"/>
          </p:cNvSpPr>
          <p:nvPr>
            <p:ph idx="1"/>
          </p:nvPr>
        </p:nvSpPr>
        <p:spPr/>
        <p:txBody>
          <a:bodyPr>
            <a:normAutofit fontScale="85000" lnSpcReduction="10000"/>
          </a:bodyPr>
          <a:lstStyle/>
          <a:p>
            <a:pPr marL="274320" indent="-274320" algn="just">
              <a:buSzPct val="100000"/>
            </a:pPr>
            <a:r>
              <a:rPr lang="pl-PL" dirty="0"/>
              <a:t>1.Państwa Członkowskie zapewnią, wtedy gdy jest to możliwe do zrealizowania i za pomocą odpowiednich środków, aby nadawcy telewizyjni zarezerwowali utworom europejskim, większości łącznego czasu nadawania programu, z wyłączeniem czasu przeznaczonego na nadawanie wiadomości, wydarzeń sportowych, gier, reklamy, teletekstu i </a:t>
            </a:r>
            <a:r>
              <a:rPr lang="pl-PL" dirty="0" err="1"/>
              <a:t>telezakupów</a:t>
            </a:r>
            <a:r>
              <a:rPr lang="pl-PL" dirty="0"/>
              <a:t>. Mając na uwadze odpowiedzialność nadawcy wobec odbiorców w zakresie informacji, edukacji, kultury oraz rozrywki, proporcja ta powinna być osiągana stopniowo, z zastosowaniem odpowiednich kryteriów</a:t>
            </a:r>
          </a:p>
          <a:p>
            <a:pPr marL="274320" indent="-274320">
              <a:buSzPct val="100000"/>
            </a:pPr>
            <a:endParaRPr lang="pl-PL" dirty="0"/>
          </a:p>
          <a:p>
            <a:pPr marL="274320" indent="-274320">
              <a:buSzPct val="100000"/>
            </a:pPr>
            <a:r>
              <a:rPr lang="pl-PL" dirty="0"/>
              <a:t>Wyrok Trybunału Sprawiedliwości Unii Europejskiej z dnia 18 lipca 2013 r. (C-234/12) - "państwa członkowskie muszą zachować prawo określenia bardziej szczegółowych bądź bardziej restrykcyjnych przepisów"</a:t>
            </a:r>
          </a:p>
          <a:p>
            <a:endParaRPr lang="pl-PL" dirty="0"/>
          </a:p>
        </p:txBody>
      </p:sp>
    </p:spTree>
    <p:extLst>
      <p:ext uri="{BB962C8B-B14F-4D97-AF65-F5344CB8AC3E}">
        <p14:creationId xmlns:p14="http://schemas.microsoft.com/office/powerpoint/2010/main" val="1609588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528" y="476672"/>
            <a:ext cx="8568952" cy="6217087"/>
          </a:xfrm>
          <a:prstGeom prst="rect">
            <a:avLst/>
          </a:prstGeom>
          <a:noFill/>
        </p:spPr>
        <p:txBody>
          <a:bodyPr wrap="square" rtlCol="0">
            <a:spAutoFit/>
          </a:bodyPr>
          <a:lstStyle/>
          <a:p>
            <a:r>
              <a:rPr lang="pl-PL" sz="2200" dirty="0">
                <a:solidFill>
                  <a:schemeClr val="tx2"/>
                </a:solidFill>
              </a:rPr>
              <a:t>Odbiorcy powinni zostać wyraźnie poinformowani o sponsorowaniu. Sponsorowane audycje lub inne przekazy są oznaczane przez wskazanie sponsora na ich początku, na końcu oraz w momencie wznowienia po przerwie na reklamę lub telesprzedaż. Wskazanie sponsora może zawierać tylko jego nazwę, firmę, znak towarowy lub inne oznaczenie indywidualizujące przedsiębiorcę lub jego działalność, odniesienie do jego towarów, usług lub ich znaku towarowego.</a:t>
            </a:r>
          </a:p>
          <a:p>
            <a:endParaRPr lang="pl-PL" sz="2200" dirty="0">
              <a:solidFill>
                <a:schemeClr val="tx2"/>
              </a:solidFill>
            </a:endParaRPr>
          </a:p>
          <a:p>
            <a:r>
              <a:rPr lang="pl-PL" sz="2200" dirty="0">
                <a:solidFill>
                  <a:schemeClr val="tx2"/>
                </a:solidFill>
              </a:rPr>
              <a:t>Zabronione jest sponsorowanie audycji lub innych przekazów, z zastrzeżeniem ust. 6, przez:</a:t>
            </a:r>
          </a:p>
          <a:p>
            <a:pPr marL="800100" lvl="1" indent="-342900">
              <a:buFont typeface="Arial" panose="020B0604020202020204" pitchFamily="34" charset="0"/>
              <a:buChar char="•"/>
            </a:pPr>
            <a:r>
              <a:rPr lang="pl-PL" dirty="0">
                <a:solidFill>
                  <a:schemeClr val="tx2"/>
                </a:solidFill>
              </a:rPr>
              <a:t>partie polityczne;</a:t>
            </a:r>
          </a:p>
          <a:p>
            <a:pPr marL="800100" lvl="1" indent="-342900">
              <a:buFont typeface="Arial" panose="020B0604020202020204" pitchFamily="34" charset="0"/>
              <a:buChar char="•"/>
            </a:pPr>
            <a:r>
              <a:rPr lang="pl-PL" dirty="0">
                <a:solidFill>
                  <a:schemeClr val="tx2"/>
                </a:solidFill>
              </a:rPr>
              <a:t>związki zawodowe;</a:t>
            </a:r>
          </a:p>
          <a:p>
            <a:pPr marL="800100" lvl="1" indent="-342900">
              <a:buFont typeface="Arial" panose="020B0604020202020204" pitchFamily="34" charset="0"/>
              <a:buChar char="•"/>
            </a:pPr>
            <a:r>
              <a:rPr lang="pl-PL" dirty="0">
                <a:solidFill>
                  <a:schemeClr val="tx2"/>
                </a:solidFill>
              </a:rPr>
              <a:t>organizacje pracodawców;</a:t>
            </a:r>
          </a:p>
          <a:p>
            <a:pPr marL="800100" lvl="1" indent="-342900">
              <a:buFont typeface="Arial" panose="020B0604020202020204" pitchFamily="34" charset="0"/>
              <a:buChar char="•"/>
            </a:pPr>
            <a:r>
              <a:rPr lang="pl-PL" dirty="0">
                <a:solidFill>
                  <a:schemeClr val="tx2"/>
                </a:solidFill>
              </a:rPr>
              <a:t>osoby fizyczne lub osoby prawne, których zasadniczą działalność stanowi produkcja lub sprzedaż towarów lub świadczenie usług, o których mowa w art. 16b ust. 1.</a:t>
            </a:r>
          </a:p>
          <a:p>
            <a:endParaRPr lang="pl-PL" sz="2200" dirty="0">
              <a:solidFill>
                <a:schemeClr val="tx2"/>
              </a:solidFill>
            </a:endParaRPr>
          </a:p>
        </p:txBody>
      </p:sp>
    </p:spTree>
    <p:extLst>
      <p:ext uri="{BB962C8B-B14F-4D97-AF65-F5344CB8AC3E}">
        <p14:creationId xmlns:p14="http://schemas.microsoft.com/office/powerpoint/2010/main" val="253032040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692696"/>
            <a:ext cx="5184576" cy="2923877"/>
          </a:xfrm>
          <a:prstGeom prst="rect">
            <a:avLst/>
          </a:prstGeom>
          <a:noFill/>
        </p:spPr>
        <p:txBody>
          <a:bodyPr wrap="square" rtlCol="0">
            <a:spAutoFit/>
          </a:bodyPr>
          <a:lstStyle/>
          <a:p>
            <a:r>
              <a:rPr lang="pl-PL" sz="2400" dirty="0">
                <a:solidFill>
                  <a:schemeClr val="tx2"/>
                </a:solidFill>
              </a:rPr>
              <a:t>Zabronione jest sponsorowanie:</a:t>
            </a:r>
          </a:p>
          <a:p>
            <a:pPr marL="285750" indent="-285750">
              <a:buFont typeface="Arial" panose="020B0604020202020204" pitchFamily="34" charset="0"/>
              <a:buChar char="•"/>
            </a:pPr>
            <a:r>
              <a:rPr lang="pl-PL" sz="2000" b="1" dirty="0">
                <a:solidFill>
                  <a:schemeClr val="tx2"/>
                </a:solidFill>
              </a:rPr>
              <a:t>serwisów informacyjnych</a:t>
            </a:r>
            <a:r>
              <a:rPr lang="pl-PL" sz="2000" dirty="0">
                <a:solidFill>
                  <a:schemeClr val="tx2"/>
                </a:solidFill>
              </a:rPr>
              <a:t>, z wyjątkiem sportowych i prognozy pogody;</a:t>
            </a:r>
          </a:p>
          <a:p>
            <a:pPr marL="285750" indent="-285750">
              <a:buFont typeface="Arial" panose="020B0604020202020204" pitchFamily="34" charset="0"/>
              <a:buChar char="•"/>
            </a:pPr>
            <a:r>
              <a:rPr lang="pl-PL" sz="2000" b="1" dirty="0">
                <a:solidFill>
                  <a:schemeClr val="tx2"/>
                </a:solidFill>
              </a:rPr>
              <a:t>audycji publicystycznych o treści społeczno-politycznej;</a:t>
            </a:r>
          </a:p>
          <a:p>
            <a:pPr marL="285750" indent="-285750">
              <a:buFont typeface="Arial" panose="020B0604020202020204" pitchFamily="34" charset="0"/>
              <a:buChar char="•"/>
            </a:pPr>
            <a:r>
              <a:rPr lang="pl-PL" sz="2000" b="1" dirty="0">
                <a:solidFill>
                  <a:schemeClr val="tx2"/>
                </a:solidFill>
              </a:rPr>
              <a:t>audycji poradniczych i konsumenckich;</a:t>
            </a:r>
          </a:p>
          <a:p>
            <a:pPr marL="285750" indent="-285750">
              <a:buFont typeface="Arial" panose="020B0604020202020204" pitchFamily="34" charset="0"/>
              <a:buChar char="•"/>
            </a:pPr>
            <a:r>
              <a:rPr lang="pl-PL" sz="2000" b="1" dirty="0">
                <a:solidFill>
                  <a:schemeClr val="tx2"/>
                </a:solidFill>
              </a:rPr>
              <a:t>audycji wyborczyc</a:t>
            </a:r>
            <a:r>
              <a:rPr lang="pl-PL" sz="2000" dirty="0">
                <a:solidFill>
                  <a:schemeClr val="tx2"/>
                </a:solidFill>
              </a:rPr>
              <a:t>h lub bezpośrednio związanych z kampanią wyborczą.</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2996952"/>
            <a:ext cx="3735288" cy="3735288"/>
          </a:xfrm>
          <a:prstGeom prst="rect">
            <a:avLst/>
          </a:prstGeom>
        </p:spPr>
      </p:pic>
    </p:spTree>
    <p:extLst>
      <p:ext uri="{BB962C8B-B14F-4D97-AF65-F5344CB8AC3E}">
        <p14:creationId xmlns:p14="http://schemas.microsoft.com/office/powerpoint/2010/main" val="399802368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ECB17E-7ACF-46F7-91B1-166A6C7D743B}"/>
              </a:ext>
            </a:extLst>
          </p:cNvPr>
          <p:cNvSpPr>
            <a:spLocks noGrp="1"/>
          </p:cNvSpPr>
          <p:nvPr>
            <p:ph type="title"/>
          </p:nvPr>
        </p:nvSpPr>
        <p:spPr/>
        <p:txBody>
          <a:bodyPr>
            <a:normAutofit fontScale="90000"/>
          </a:bodyPr>
          <a:lstStyle/>
          <a:p>
            <a:r>
              <a:rPr lang="pl-PL" dirty="0"/>
              <a:t>Kontrola działalności reklamowej</a:t>
            </a:r>
          </a:p>
        </p:txBody>
      </p:sp>
      <p:sp>
        <p:nvSpPr>
          <p:cNvPr id="3" name="Symbol zastępczy zawartości 2">
            <a:extLst>
              <a:ext uri="{FF2B5EF4-FFF2-40B4-BE49-F238E27FC236}">
                <a16:creationId xmlns:a16="http://schemas.microsoft.com/office/drawing/2014/main" id="{2B0FE3AF-F945-4EAA-BFC6-8B1AFDEB5BDE}"/>
              </a:ext>
            </a:extLst>
          </p:cNvPr>
          <p:cNvSpPr>
            <a:spLocks noGrp="1"/>
          </p:cNvSpPr>
          <p:nvPr>
            <p:ph idx="1"/>
          </p:nvPr>
        </p:nvSpPr>
        <p:spPr>
          <a:xfrm>
            <a:off x="457200" y="1752600"/>
            <a:ext cx="8229600" cy="4484712"/>
          </a:xfrm>
        </p:spPr>
        <p:txBody>
          <a:bodyPr>
            <a:normAutofit fontScale="62500" lnSpcReduction="20000"/>
          </a:bodyPr>
          <a:lstStyle/>
          <a:p>
            <a:pPr algn="ctr"/>
            <a:r>
              <a:rPr lang="pl-PL" u="sng" dirty="0"/>
              <a:t>Departament Reklamy Biura Krajowej Rady Radiofonii i Telewizji.</a:t>
            </a:r>
            <a:endParaRPr lang="pl-PL" b="1" u="sng" dirty="0"/>
          </a:p>
          <a:p>
            <a:r>
              <a:rPr lang="pl-PL" b="1" dirty="0"/>
              <a:t>Kontrola bieżąca</a:t>
            </a:r>
            <a:br>
              <a:rPr lang="pl-PL" dirty="0"/>
            </a:br>
            <a:r>
              <a:rPr lang="pl-PL" dirty="0"/>
              <a:t>Na bieżąco prowadzona jest kontrola czasu emisji reklam emitowanych przez nadawców telewizyjnych. Kontrolowana jest również emisja reklam produktów i usług, które objęte są ograniczeniem lub zakazem reklamy. Na podstawie analizy danych telemetrycznych, listów i telefonów od widzów i słuchaczy podejmowane są działania interwencyjne.</a:t>
            </a:r>
            <a:br>
              <a:rPr lang="pl-PL" dirty="0"/>
            </a:br>
            <a:br>
              <a:rPr lang="pl-PL" dirty="0"/>
            </a:br>
            <a:r>
              <a:rPr lang="pl-PL" b="1" dirty="0"/>
              <a:t>Kontrola planowa</a:t>
            </a:r>
            <a:br>
              <a:rPr lang="pl-PL" dirty="0"/>
            </a:br>
            <a:r>
              <a:rPr lang="pl-PL" dirty="0"/>
              <a:t>Corocznie przeprowadzane są kontrole wszystkich nadawców radiowych i telewizyjnych, oraz wybranych nadawców kablowych. W ramach kontroli analizowane są 4 godziny wyemitowanego programu oraz ewidencje reklam i audycji sponsorowanych. Nadawcy u których stwierdzono istotne uchybienia poddawani są ponownej kontroli.</a:t>
            </a:r>
            <a:br>
              <a:rPr lang="pl-PL" dirty="0"/>
            </a:br>
            <a:br>
              <a:rPr lang="pl-PL" dirty="0"/>
            </a:br>
            <a:r>
              <a:rPr lang="pl-PL" b="1" dirty="0"/>
              <a:t>Kontrole tematyczne</a:t>
            </a:r>
            <a:br>
              <a:rPr lang="pl-PL" dirty="0"/>
            </a:br>
            <a:r>
              <a:rPr lang="pl-PL" dirty="0"/>
              <a:t>Przeprowadzane są również kontrole i sporządzane szczegółowe opracowania związane z bieżącymi wydarzeniami np.:  wybory wszystkich szczebli, referenda itp. Ponadto analizowane są wpływy z emisji reklam w różnych przedziałach czasowych (opracowania wykonywane są na podstawie informacji nadesłanych przez nadawców jak również dostępnych badań telemetrycznych).</a:t>
            </a:r>
          </a:p>
        </p:txBody>
      </p:sp>
    </p:spTree>
    <p:extLst>
      <p:ext uri="{BB962C8B-B14F-4D97-AF65-F5344CB8AC3E}">
        <p14:creationId xmlns:p14="http://schemas.microsoft.com/office/powerpoint/2010/main" val="3586883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04EA15-1BCD-4D75-9115-C5252477E6F2}"/>
              </a:ext>
            </a:extLst>
          </p:cNvPr>
          <p:cNvSpPr>
            <a:spLocks noGrp="1"/>
          </p:cNvSpPr>
          <p:nvPr>
            <p:ph type="title"/>
          </p:nvPr>
        </p:nvSpPr>
        <p:spPr/>
        <p:txBody>
          <a:bodyPr/>
          <a:lstStyle/>
          <a:p>
            <a:r>
              <a:rPr lang="pl-PL" dirty="0"/>
              <a:t>Rada reklamy </a:t>
            </a:r>
          </a:p>
        </p:txBody>
      </p:sp>
      <p:sp>
        <p:nvSpPr>
          <p:cNvPr id="3" name="Symbol zastępczy zawartości 2">
            <a:extLst>
              <a:ext uri="{FF2B5EF4-FFF2-40B4-BE49-F238E27FC236}">
                <a16:creationId xmlns:a16="http://schemas.microsoft.com/office/drawing/2014/main" id="{DAAE5893-2369-433B-9D9F-BA2AF0F53877}"/>
              </a:ext>
            </a:extLst>
          </p:cNvPr>
          <p:cNvSpPr>
            <a:spLocks noGrp="1"/>
          </p:cNvSpPr>
          <p:nvPr>
            <p:ph idx="1"/>
          </p:nvPr>
        </p:nvSpPr>
        <p:spPr/>
        <p:txBody>
          <a:bodyPr>
            <a:normAutofit fontScale="85000" lnSpcReduction="20000"/>
          </a:bodyPr>
          <a:lstStyle/>
          <a:p>
            <a:r>
              <a:rPr lang="pl-PL" dirty="0"/>
              <a:t>Związek stowarzyszeń i innych osób prawnych,</a:t>
            </a:r>
          </a:p>
          <a:p>
            <a:r>
              <a:rPr lang="pl-PL" dirty="0"/>
              <a:t>Cele: </a:t>
            </a:r>
          </a:p>
          <a:p>
            <a:pPr lvl="1"/>
            <a:r>
              <a:rPr lang="pl-PL" dirty="0"/>
              <a:t>1) budowanie, promocja i ochrona zasad, jakimi powinni kierować się przedsiębiorcy oraz inne osoby prawne, fizyczne i jednostki organizacyjne niemające osobowości prawnej, zajmujący się działalnością reklamową na terytorium Rzeczypospolitej Polskiej,</a:t>
            </a:r>
          </a:p>
          <a:p>
            <a:pPr lvl="1"/>
            <a:r>
              <a:rPr lang="pl-PL" dirty="0"/>
              <a:t>2) ochrona odbiorców i beneficjentów reklamy,</a:t>
            </a:r>
          </a:p>
          <a:p>
            <a:pPr lvl="1"/>
            <a:r>
              <a:rPr lang="pl-PL" dirty="0"/>
              <a:t>3) ocena przekazu reklamowego celem doskonalenia praktyki reklamowej w Polsce.</a:t>
            </a:r>
          </a:p>
          <a:p>
            <a:r>
              <a:rPr lang="pl-PL" dirty="0"/>
              <a:t>Rada uchwala Kodeks Etyki Reklamy, który stanowi jej podstawowy dokument zawierający normy, których stosowanie przez podmioty zajmujące się działalnością na terytorium Rzeczypospolitej Polskiej związaną z reklamą, byłoby w opinii członków Rady zgodne z dobrymi praktykami rynkowymi oraz przyczyniłoby się do podniesie,</a:t>
            </a:r>
          </a:p>
          <a:p>
            <a:r>
              <a:rPr lang="pl-PL" dirty="0"/>
              <a:t>Organem Rady jest Komisja Etyki Reklamy. </a:t>
            </a:r>
          </a:p>
          <a:p>
            <a:endParaRPr lang="pl-PL" dirty="0"/>
          </a:p>
          <a:p>
            <a:endParaRPr lang="pl-PL" dirty="0"/>
          </a:p>
          <a:p>
            <a:endParaRPr lang="pl-PL" dirty="0"/>
          </a:p>
        </p:txBody>
      </p:sp>
    </p:spTree>
    <p:extLst>
      <p:ext uri="{BB962C8B-B14F-4D97-AF65-F5344CB8AC3E}">
        <p14:creationId xmlns:p14="http://schemas.microsoft.com/office/powerpoint/2010/main" val="400590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D79A98-F1ED-407C-8FF7-6955285DB3C0}"/>
              </a:ext>
            </a:extLst>
          </p:cNvPr>
          <p:cNvSpPr>
            <a:spLocks noGrp="1"/>
          </p:cNvSpPr>
          <p:nvPr>
            <p:ph type="title"/>
          </p:nvPr>
        </p:nvSpPr>
        <p:spPr/>
        <p:txBody>
          <a:bodyPr>
            <a:normAutofit fontScale="90000"/>
          </a:bodyPr>
          <a:lstStyle/>
          <a:p>
            <a:r>
              <a:rPr lang="pl-PL" dirty="0"/>
              <a:t>Reklama jako czyn nieuczciwej konkurencji </a:t>
            </a:r>
          </a:p>
        </p:txBody>
      </p:sp>
      <p:sp>
        <p:nvSpPr>
          <p:cNvPr id="3" name="Symbol zastępczy zawartości 2">
            <a:extLst>
              <a:ext uri="{FF2B5EF4-FFF2-40B4-BE49-F238E27FC236}">
                <a16:creationId xmlns:a16="http://schemas.microsoft.com/office/drawing/2014/main" id="{CC4869D0-5D05-4D24-A8DA-19FD101B6A80}"/>
              </a:ext>
            </a:extLst>
          </p:cNvPr>
          <p:cNvSpPr>
            <a:spLocks noGrp="1"/>
          </p:cNvSpPr>
          <p:nvPr>
            <p:ph idx="1"/>
          </p:nvPr>
        </p:nvSpPr>
        <p:spPr/>
        <p:txBody>
          <a:bodyPr>
            <a:normAutofit fontScale="85000" lnSpcReduction="10000"/>
          </a:bodyPr>
          <a:lstStyle/>
          <a:p>
            <a:r>
              <a:rPr lang="pl-PL" dirty="0"/>
              <a:t>Czynem nieuczciwej konkurencji jest działanie sprzeczne z prawem lub dobrymi obyczajami, jeżeli zagraża lub narusza interes innego przedsiębiorcy lub klienta (art. 3 ust. 1 UZNK). </a:t>
            </a:r>
          </a:p>
          <a:p>
            <a:r>
              <a:rPr lang="pl-PL" b="1" u="sng" cap="all" dirty="0"/>
              <a:t>Reklama ukryta</a:t>
            </a:r>
            <a:r>
              <a:rPr lang="pl-PL" dirty="0"/>
              <a:t>,</a:t>
            </a:r>
          </a:p>
          <a:p>
            <a:r>
              <a:rPr lang="pl-PL" b="1" u="sng" cap="all" dirty="0"/>
              <a:t>Reklama porównawcza </a:t>
            </a:r>
            <a:r>
              <a:rPr lang="pl-PL" dirty="0"/>
              <a:t>- art. 16 ust. 3 UZNK jest nią reklama umożliwiająca bezpośrednio lub pośrednio rozpoznanie konkurenta albo towarów lub usług oferowanych przez konkurenta. Reklama porównawcza stanowi czyn nieuczciwej konkurencji, jeżeli </a:t>
            </a:r>
            <a:r>
              <a:rPr lang="pl-PL" u="sng" dirty="0"/>
              <a:t>jest sprzeczna z dobrymi obyczajami.</a:t>
            </a:r>
          </a:p>
          <a:p>
            <a:r>
              <a:rPr lang="pl-PL" b="1" u="sng" dirty="0"/>
              <a:t>REKLAMA SPRZECZNA Z PRAWEM, OBYCZAJAMI LUB UCHYBIAJĄCA GODNOŚCI LUDZKIEJ</a:t>
            </a:r>
          </a:p>
          <a:p>
            <a:r>
              <a:rPr lang="pl-PL" b="1" u="sng" dirty="0"/>
              <a:t>REKLAMA WPROWADZAJĄCA W BŁĄD </a:t>
            </a:r>
            <a:r>
              <a:rPr lang="pl-PL" dirty="0"/>
              <a:t>jeżeli może wpłynąć na decyzję konsumenta, co do nabycia towaru lub usługi (art. 16 ust. 2 UZNK)</a:t>
            </a:r>
            <a:endParaRPr lang="pl-PL" b="1" u="sng" dirty="0"/>
          </a:p>
          <a:p>
            <a:endParaRPr lang="pl-PL" b="1" u="sng" dirty="0"/>
          </a:p>
          <a:p>
            <a:endParaRPr lang="pl-PL" u="sng" dirty="0"/>
          </a:p>
        </p:txBody>
      </p:sp>
    </p:spTree>
    <p:extLst>
      <p:ext uri="{BB962C8B-B14F-4D97-AF65-F5344CB8AC3E}">
        <p14:creationId xmlns:p14="http://schemas.microsoft.com/office/powerpoint/2010/main" val="2811216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6F0B55-C303-4F44-B786-9D512B61B179}"/>
              </a:ext>
            </a:extLst>
          </p:cNvPr>
          <p:cNvSpPr>
            <a:spLocks noGrp="1"/>
          </p:cNvSpPr>
          <p:nvPr>
            <p:ph type="title"/>
          </p:nvPr>
        </p:nvSpPr>
        <p:spPr/>
        <p:txBody>
          <a:bodyPr/>
          <a:lstStyle/>
          <a:p>
            <a:r>
              <a:rPr lang="pl-PL" dirty="0"/>
              <a:t>KAZUS</a:t>
            </a:r>
          </a:p>
        </p:txBody>
      </p:sp>
      <p:sp>
        <p:nvSpPr>
          <p:cNvPr id="3" name="Symbol zastępczy zawartości 2">
            <a:extLst>
              <a:ext uri="{FF2B5EF4-FFF2-40B4-BE49-F238E27FC236}">
                <a16:creationId xmlns:a16="http://schemas.microsoft.com/office/drawing/2014/main" id="{7539D655-DFE8-43EC-87FE-567BA8B08D8B}"/>
              </a:ext>
            </a:extLst>
          </p:cNvPr>
          <p:cNvSpPr>
            <a:spLocks noGrp="1"/>
          </p:cNvSpPr>
          <p:nvPr>
            <p:ph idx="1"/>
          </p:nvPr>
        </p:nvSpPr>
        <p:spPr>
          <a:xfrm>
            <a:off x="457200" y="1752600"/>
            <a:ext cx="8229600" cy="5105400"/>
          </a:xfrm>
        </p:spPr>
        <p:txBody>
          <a:bodyPr>
            <a:normAutofit fontScale="62500" lnSpcReduction="20000"/>
          </a:bodyPr>
          <a:lstStyle/>
          <a:p>
            <a:pPr marL="114300" indent="0" algn="just">
              <a:buNone/>
            </a:pPr>
            <a:r>
              <a:rPr lang="pl-PL" dirty="0"/>
              <a:t>W sobotnim porannym paśmie dla dzieci, miedzy godziną 7:00 a 8:00, jedna ze stacji komercyjnych wyemitowała 14 minutowy blok reklamowy. Wśród audycji przeważały reklamy zabawek. W jednej z reklam użyto sformułowania „wszystkie fajne dzieciaki mają już ten gadżet – powiedz mamie, że Ty też musisz mieć”. Inna, dotycząca suplementu diety wspomagającego apetytu u dzieci opierała się na wypowiedzi osoby przedstawionej jako lekarz medycyny, która twierdziła, że lecznicze działanie prezentowanego specyfiku zostało udowodnione w badaniach i oprócz wspomagania apetytu u dzieci ma wpływ na poprawę koncentracji i przyswajania przez nie wiedzy. Kolejna z reklam dotycząca soku owocowego dla dzieci – porównywała ten produkt z innym wiodącym produktem konkurencji, który ze względu na charakterystyczny kształt butelki i kolor etykiety był możliwy do zidentyfikowania dla przeciętnego konsumenta. W porównaniu stwierdzono, że w produkcie konkurencji widoczna na etykiecie informacja „nie zawiera cukru” nie jest zgodna z rzeczywistością. Jedna z reklam dotyczyła ponadto wyrobów alkoholowych w postaci piwa smakowego. Po zakończonym bloku pojawiła się dalsza część audycji dla dzieci, którą poprzedzała informacja o tym, że jej sponsorem jest partia polityczna „Prawo i Lewo” oraz pomarańczowa plansza z napisem „audycja zawiera lokowanie produktu”.</a:t>
            </a:r>
          </a:p>
          <a:p>
            <a:pPr lvl="0"/>
            <a:r>
              <a:rPr lang="pl-PL" dirty="0"/>
              <a:t>Wymień naruszenia ustawy o radiofonii i telewizji, które dostrzegasz w opisanym stanie faktycznym. Odpowiedź krótko uzasadnij.</a:t>
            </a:r>
          </a:p>
          <a:p>
            <a:pPr lvl="0"/>
            <a:r>
              <a:rPr lang="pl-PL" dirty="0"/>
              <a:t>Czy któraś z opisanych reklam mogłaby zostać uznana za czyn nieuczciwej konkurencji? Uzasadnij. </a:t>
            </a:r>
          </a:p>
          <a:p>
            <a:pPr lvl="0"/>
            <a:r>
              <a:rPr lang="pl-PL" dirty="0"/>
              <a:t>Jakie ograny są właściwe dla kontroli przekazu handlowego pod względem jego zgodności z przepisami powszechnie obowiązującymi oraz zasadami etyki?</a:t>
            </a:r>
          </a:p>
          <a:p>
            <a:endParaRPr lang="pl-PL" dirty="0"/>
          </a:p>
        </p:txBody>
      </p:sp>
    </p:spTree>
    <p:extLst>
      <p:ext uri="{BB962C8B-B14F-4D97-AF65-F5344CB8AC3E}">
        <p14:creationId xmlns:p14="http://schemas.microsoft.com/office/powerpoint/2010/main" val="2098189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Wykorzystanie wizerunku w reklamie</a:t>
            </a:r>
          </a:p>
        </p:txBody>
      </p:sp>
      <p:sp>
        <p:nvSpPr>
          <p:cNvPr id="3" name="Symbol zastępczy zawartości 2"/>
          <p:cNvSpPr>
            <a:spLocks noGrp="1"/>
          </p:cNvSpPr>
          <p:nvPr>
            <p:ph idx="1"/>
          </p:nvPr>
        </p:nvSpPr>
        <p:spPr/>
        <p:txBody>
          <a:bodyPr/>
          <a:lstStyle/>
          <a:p>
            <a:r>
              <a:rPr lang="pl-PL" dirty="0"/>
              <a:t>Agencja reklamowa X. chce wykorzystać w reklamie oraz materiałach promocyjnych wizerunek Fryderyka Chopina oraz Dworku w Żelazowej Woli. Czy może to zrobić?  </a:t>
            </a:r>
          </a:p>
        </p:txBody>
      </p:sp>
      <p:pic>
        <p:nvPicPr>
          <p:cNvPr id="4" name="Obraz 3" descr="th.jpg"/>
          <p:cNvPicPr>
            <a:picLocks noChangeAspect="1"/>
          </p:cNvPicPr>
          <p:nvPr/>
        </p:nvPicPr>
        <p:blipFill>
          <a:blip r:embed="rId2" cstate="print"/>
          <a:stretch>
            <a:fillRect/>
          </a:stretch>
        </p:blipFill>
        <p:spPr>
          <a:xfrm>
            <a:off x="5148064" y="3645024"/>
            <a:ext cx="3240360" cy="21602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Status prawy wizerunku </a:t>
            </a:r>
            <a:br>
              <a:rPr lang="pl-PL" dirty="0"/>
            </a:br>
            <a:r>
              <a:rPr lang="pl-PL" dirty="0"/>
              <a:t>F. </a:t>
            </a:r>
            <a:r>
              <a:rPr lang="pl-PL" dirty="0" err="1"/>
              <a:t>chopina</a:t>
            </a:r>
            <a:endParaRPr lang="pl-PL" dirty="0"/>
          </a:p>
        </p:txBody>
      </p:sp>
      <p:sp>
        <p:nvSpPr>
          <p:cNvPr id="3" name="Symbol zastępczy zawartości 2"/>
          <p:cNvSpPr>
            <a:spLocks noGrp="1"/>
          </p:cNvSpPr>
          <p:nvPr>
            <p:ph idx="1"/>
          </p:nvPr>
        </p:nvSpPr>
        <p:spPr>
          <a:xfrm>
            <a:off x="457200" y="1752600"/>
            <a:ext cx="8229600" cy="4700736"/>
          </a:xfrm>
        </p:spPr>
        <p:txBody>
          <a:bodyPr>
            <a:normAutofit fontScale="92500" lnSpcReduction="20000"/>
          </a:bodyPr>
          <a:lstStyle/>
          <a:p>
            <a:r>
              <a:rPr lang="pl-PL" dirty="0"/>
              <a:t>Wizerunek ten chroniony jest ustawą z 3 lutego 2001r. O ochronie dziedzictwa Fryderyka Chopina (</a:t>
            </a:r>
            <a:r>
              <a:rPr lang="pl-PL" dirty="0" err="1"/>
              <a:t>Dz.U</a:t>
            </a:r>
            <a:r>
              <a:rPr lang="pl-PL" dirty="0"/>
              <a:t>. Nr 16, poz. 168),</a:t>
            </a:r>
          </a:p>
          <a:p>
            <a:r>
              <a:rPr lang="pl-PL" dirty="0"/>
              <a:t>Pieczę nad dobrami wymienionymi w art. 1 ust. 1 ustawy sprawuje minister właściwy do spraw kultury i dziedzictwa narodowego (art. 1 ust. 2). Wykonywanie tych obowiązków powierzył on Narodowemu Instytutowi Fryderyka Chopina, w ramach którego działa Rada Programowa oraz Kapituła Ochrony Wizerunku i Imienia Fryderyka Chopina. </a:t>
            </a:r>
          </a:p>
          <a:p>
            <a:r>
              <a:rPr lang="pl-PL" dirty="0"/>
              <a:t>Nazwisko i wizerunek F. Chopina chronione są odpowiednio na zasadach dotyczących dóbr osobistych.</a:t>
            </a:r>
          </a:p>
          <a:p>
            <a:r>
              <a:rPr lang="pl-PL" b="1" dirty="0"/>
              <a:t>Odpowiedź: </a:t>
            </a:r>
            <a:r>
              <a:rPr lang="pl-PL" dirty="0"/>
              <a:t>wykorzystanie wizerunku F. Chopina lub Dworku w Żelazowej Woli jest uzależnione od zgody Instytutu.</a:t>
            </a:r>
            <a:endParaRPr lang="pl-PL"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1345628691_bgjfjh_600.jpg"/>
          <p:cNvPicPr>
            <a:picLocks noGrp="1" noChangeAspect="1"/>
          </p:cNvPicPr>
          <p:nvPr>
            <p:ph type="pic" idx="1"/>
          </p:nvPr>
        </p:nvPicPr>
        <p:blipFill>
          <a:blip r:embed="rId2" cstate="print"/>
          <a:stretch>
            <a:fillRect/>
          </a:stretch>
        </p:blipFill>
        <p:spPr>
          <a:xfrm>
            <a:off x="1694925" y="476672"/>
            <a:ext cx="5282395" cy="4331564"/>
          </a:xfrm>
        </p:spPr>
      </p:pic>
      <p:sp>
        <p:nvSpPr>
          <p:cNvPr id="6" name="Symbol zastępczy tekstu 5"/>
          <p:cNvSpPr>
            <a:spLocks noGrp="1"/>
          </p:cNvSpPr>
          <p:nvPr>
            <p:ph type="body" sz="half" idx="2"/>
          </p:nvPr>
        </p:nvSpPr>
        <p:spPr/>
        <p:txBody>
          <a:bodyPr/>
          <a:lstStyle/>
          <a:p>
            <a:endParaRPr lang="pl-PL"/>
          </a:p>
        </p:txBody>
      </p:sp>
      <p:sp>
        <p:nvSpPr>
          <p:cNvPr id="4" name="Tytuł 3"/>
          <p:cNvSpPr>
            <a:spLocks noGrp="1"/>
          </p:cNvSpPr>
          <p:nvPr>
            <p:ph type="title"/>
          </p:nvPr>
        </p:nvSpPr>
        <p:spPr/>
        <p:txBody>
          <a:bodyPr/>
          <a:lstStyle/>
          <a:p>
            <a:r>
              <a:rPr lang="pl-PL" dirty="0"/>
              <a:t>Dziękuję za uwagę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Pojęcie reklamy</a:t>
            </a:r>
          </a:p>
        </p:txBody>
      </p:sp>
      <p:sp>
        <p:nvSpPr>
          <p:cNvPr id="3" name="Symbol zastępczy zawartości 2"/>
          <p:cNvSpPr>
            <a:spLocks noGrp="1"/>
          </p:cNvSpPr>
          <p:nvPr>
            <p:ph idx="1"/>
          </p:nvPr>
        </p:nvSpPr>
        <p:spPr>
          <a:xfrm>
            <a:off x="467544" y="2492896"/>
            <a:ext cx="8229600" cy="3260576"/>
          </a:xfrm>
        </p:spPr>
        <p:txBody>
          <a:bodyPr/>
          <a:lstStyle/>
          <a:p>
            <a:r>
              <a:rPr lang="pl-PL" dirty="0"/>
              <a:t>reklamą jest </a:t>
            </a:r>
            <a:r>
              <a:rPr lang="pl-PL" b="1" dirty="0"/>
              <a:t>przekaz handlowy</a:t>
            </a:r>
            <a:r>
              <a:rPr lang="pl-PL" dirty="0"/>
              <a:t>, pochodzący od podmiotu publicznego lub prywatnego, w związku z jego działalnością gospodarczą lub zawodową, zmierzający do promocji sprzedaży lub odpłatnego korzystania z towarów lub usług; reklamą jest także autopromocja; </a:t>
            </a:r>
            <a:r>
              <a:rPr lang="pl-PL" sz="1800" dirty="0"/>
              <a:t>– </a:t>
            </a:r>
            <a:r>
              <a:rPr lang="pl-PL" sz="1800" i="1" dirty="0"/>
              <a:t>art. 4 pkt 17 u. r.t. </a:t>
            </a:r>
          </a:p>
        </p:txBody>
      </p:sp>
    </p:spTree>
    <p:extLst>
      <p:ext uri="{BB962C8B-B14F-4D97-AF65-F5344CB8AC3E}">
        <p14:creationId xmlns:p14="http://schemas.microsoft.com/office/powerpoint/2010/main" val="28468381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Przekaz handlowy</a:t>
            </a:r>
          </a:p>
        </p:txBody>
      </p:sp>
      <p:sp>
        <p:nvSpPr>
          <p:cNvPr id="3" name="Symbol zastępczy zawartości 2"/>
          <p:cNvSpPr>
            <a:spLocks noGrp="1"/>
          </p:cNvSpPr>
          <p:nvPr>
            <p:ph idx="1"/>
          </p:nvPr>
        </p:nvSpPr>
        <p:spPr>
          <a:xfrm>
            <a:off x="467544" y="1988840"/>
            <a:ext cx="8229600" cy="4373563"/>
          </a:xfrm>
        </p:spPr>
        <p:txBody>
          <a:bodyPr/>
          <a:lstStyle/>
          <a:p>
            <a:r>
              <a:rPr lang="pl-PL" dirty="0"/>
              <a:t>przekazem handlowym jest </a:t>
            </a:r>
            <a:r>
              <a:rPr lang="pl-PL" b="1" dirty="0"/>
              <a:t>każdy przekaz</a:t>
            </a:r>
            <a:r>
              <a:rPr lang="pl-PL" dirty="0"/>
              <a:t>, w tym obrazy z dźwiękiem lub bez dźwięku albo tylko dźwięki, </a:t>
            </a:r>
            <a:r>
              <a:rPr lang="pl-PL" b="1" dirty="0"/>
              <a:t>mający służyć bezpośrednio lub pośrednio promocji towarów</a:t>
            </a:r>
            <a:r>
              <a:rPr lang="pl-PL" dirty="0"/>
              <a:t>, usług lub renomy podmiotu prowadzącego działalność gospodarczą lub zawodową, </a:t>
            </a:r>
            <a:r>
              <a:rPr lang="pl-PL" b="1" dirty="0"/>
              <a:t>towarzyszący audycji lub włączony do niej</a:t>
            </a:r>
            <a:r>
              <a:rPr lang="pl-PL" dirty="0"/>
              <a:t>, w zamian za opłatę lub podobne wynagrodzenie, albo w celach autopromocji, </a:t>
            </a:r>
            <a:r>
              <a:rPr lang="pl-PL" b="1" dirty="0"/>
              <a:t>w szczególności reklama, sponsorowanie, telesprzedaż i lokowanie produktu;</a:t>
            </a:r>
            <a:r>
              <a:rPr lang="pl-PL" dirty="0"/>
              <a:t> </a:t>
            </a:r>
            <a:r>
              <a:rPr lang="pl-PL" sz="1800" i="1" dirty="0"/>
              <a:t>– art. 4 pkt 16 u.r.t.</a:t>
            </a:r>
            <a:endParaRPr lang="pl-PL" sz="1800" b="1" i="1" dirty="0"/>
          </a:p>
        </p:txBody>
      </p:sp>
    </p:spTree>
    <p:extLst>
      <p:ext uri="{BB962C8B-B14F-4D97-AF65-F5344CB8AC3E}">
        <p14:creationId xmlns:p14="http://schemas.microsoft.com/office/powerpoint/2010/main" val="32206483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sz="4000" b="1" dirty="0"/>
              <a:t>zasady</a:t>
            </a:r>
          </a:p>
        </p:txBody>
      </p:sp>
      <p:sp>
        <p:nvSpPr>
          <p:cNvPr id="3" name="Symbol zastępczy zawartości 2"/>
          <p:cNvSpPr>
            <a:spLocks noGrp="1"/>
          </p:cNvSpPr>
          <p:nvPr>
            <p:ph idx="1"/>
          </p:nvPr>
        </p:nvSpPr>
        <p:spPr>
          <a:xfrm>
            <a:off x="457200" y="1752600"/>
            <a:ext cx="4474840" cy="4844752"/>
          </a:xfrm>
        </p:spPr>
        <p:txBody>
          <a:bodyPr>
            <a:normAutofit/>
          </a:bodyPr>
          <a:lstStyle/>
          <a:p>
            <a:r>
              <a:rPr lang="pl-PL" dirty="0"/>
              <a:t>Przekaz handlowy powinien</a:t>
            </a:r>
            <a:br>
              <a:rPr lang="pl-PL" dirty="0"/>
            </a:br>
            <a:r>
              <a:rPr lang="pl-PL" dirty="0"/>
              <a:t>być </a:t>
            </a:r>
            <a:r>
              <a:rPr lang="pl-PL" b="1" dirty="0"/>
              <a:t>łatwo rozpoznawalny</a:t>
            </a:r>
            <a:r>
              <a:rPr lang="pl-PL" dirty="0"/>
              <a:t>;</a:t>
            </a:r>
          </a:p>
          <a:p>
            <a:r>
              <a:rPr lang="pl-PL" dirty="0"/>
              <a:t>Reklamy i telesprzedaż </a:t>
            </a:r>
            <a:br>
              <a:rPr lang="pl-PL" dirty="0"/>
            </a:br>
            <a:r>
              <a:rPr lang="pl-PL" dirty="0"/>
              <a:t>powinny być </a:t>
            </a:r>
            <a:r>
              <a:rPr lang="pl-PL" b="1" dirty="0"/>
              <a:t>łatwo odróżnianie od materiału redakcyjnego</a:t>
            </a:r>
            <a:r>
              <a:rPr lang="pl-PL" dirty="0"/>
              <a:t>;</a:t>
            </a:r>
          </a:p>
          <a:p>
            <a:r>
              <a:rPr lang="pl-PL" dirty="0"/>
              <a:t> Reklamy </a:t>
            </a:r>
            <a:r>
              <a:rPr lang="pl-PL" b="1" dirty="0"/>
              <a:t>nie powinny </a:t>
            </a:r>
            <a:r>
              <a:rPr lang="pl-PL" dirty="0"/>
              <a:t>zajmować </a:t>
            </a:r>
            <a:r>
              <a:rPr lang="pl-PL" b="1" dirty="0"/>
              <a:t>więcej niż </a:t>
            </a:r>
            <a:br>
              <a:rPr lang="pl-PL" b="1" dirty="0"/>
            </a:br>
            <a:r>
              <a:rPr lang="pl-PL" b="1" dirty="0"/>
              <a:t>12 minut </a:t>
            </a:r>
            <a:r>
              <a:rPr lang="pl-PL" dirty="0"/>
              <a:t>w ciągu godziny zegarowej;</a:t>
            </a:r>
          </a:p>
        </p:txBody>
      </p:sp>
      <p:pic>
        <p:nvPicPr>
          <p:cNvPr id="1026" name="Picture 2" descr="C:\Users\Ewa\Desktop\pols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60848"/>
            <a:ext cx="358599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166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Wyłączenia:</a:t>
            </a:r>
          </a:p>
        </p:txBody>
      </p:sp>
      <p:sp>
        <p:nvSpPr>
          <p:cNvPr id="3" name="Symbol zastępczy zawartości 2"/>
          <p:cNvSpPr>
            <a:spLocks noGrp="1"/>
          </p:cNvSpPr>
          <p:nvPr>
            <p:ph idx="1"/>
          </p:nvPr>
        </p:nvSpPr>
        <p:spPr/>
        <p:txBody>
          <a:bodyPr/>
          <a:lstStyle/>
          <a:p>
            <a:r>
              <a:rPr lang="pl-PL" dirty="0"/>
              <a:t>12 – minutowego ograniczenia nie stosuje się do: </a:t>
            </a:r>
          </a:p>
          <a:p>
            <a:pPr lvl="1"/>
            <a:r>
              <a:rPr lang="pl-PL" dirty="0"/>
              <a:t>ogłoszeń nadawcy, zawierających jedynie informację o jego audycjach lub fragmenty tych audycji – nie dłużej niż 2 minuty w ciągu godziny zegarowej;</a:t>
            </a:r>
          </a:p>
          <a:p>
            <a:pPr lvl="1"/>
            <a:r>
              <a:rPr lang="pl-PL" dirty="0"/>
              <a:t>ogłoszeń nadawcy zawierających jedynie informację o dodatkowych produktach uzyskiwanych bezpośrednio z audycji – nie dłużej niż 2 minuty w ciągu godziny zegarowej; </a:t>
            </a:r>
          </a:p>
          <a:p>
            <a:pPr lvl="1"/>
            <a:r>
              <a:rPr lang="pl-PL" dirty="0"/>
              <a:t>wymaganych prawem oznaczeń przekazów handlowych, w tym wskazań sponsorów.</a:t>
            </a:r>
          </a:p>
        </p:txBody>
      </p:sp>
    </p:spTree>
    <p:extLst>
      <p:ext uri="{BB962C8B-B14F-4D97-AF65-F5344CB8AC3E}">
        <p14:creationId xmlns:p14="http://schemas.microsoft.com/office/powerpoint/2010/main" val="69506472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6344D-A764-4C5F-996A-EC813D8AEB87}"/>
              </a:ext>
            </a:extLst>
          </p:cNvPr>
          <p:cNvSpPr>
            <a:spLocks noGrp="1"/>
          </p:cNvSpPr>
          <p:nvPr>
            <p:ph type="title"/>
          </p:nvPr>
        </p:nvSpPr>
        <p:spPr/>
        <p:txBody>
          <a:bodyPr>
            <a:normAutofit fontScale="90000"/>
          </a:bodyPr>
          <a:lstStyle/>
          <a:p>
            <a:r>
              <a:rPr lang="pl-PL" dirty="0"/>
              <a:t>Zasady umieszczania reklam w audycji </a:t>
            </a:r>
          </a:p>
        </p:txBody>
      </p:sp>
      <p:sp>
        <p:nvSpPr>
          <p:cNvPr id="3" name="Symbol zastępczy zawartości 2"/>
          <p:cNvSpPr>
            <a:spLocks noGrp="1"/>
          </p:cNvSpPr>
          <p:nvPr>
            <p:ph idx="1"/>
          </p:nvPr>
        </p:nvSpPr>
        <p:spPr/>
        <p:txBody>
          <a:bodyPr>
            <a:normAutofit/>
          </a:bodyPr>
          <a:lstStyle/>
          <a:p>
            <a:r>
              <a:rPr lang="pl-PL" dirty="0"/>
              <a:t>Umieszczanie reklam lub telesprzedaży podczas audycji </a:t>
            </a:r>
            <a:r>
              <a:rPr lang="pl-PL" b="1" dirty="0"/>
              <a:t>nie może naruszać integralności audycji, </a:t>
            </a:r>
            <a:r>
              <a:rPr lang="pl-PL" dirty="0"/>
              <a:t>przy uwzględnieniu naturalnych przerw w audycji, jej czasu trwania i charakteru, ani uprawnień podmiotów praw do audycji.</a:t>
            </a:r>
          </a:p>
          <a:p>
            <a:pPr lvl="1"/>
            <a:r>
              <a:rPr lang="pl-PL" dirty="0"/>
              <a:t>Art. 16 ust. 2 </a:t>
            </a:r>
            <a:r>
              <a:rPr lang="pl-PL" dirty="0" err="1"/>
              <a:t>URiT</a:t>
            </a:r>
            <a:r>
              <a:rPr lang="pl-PL" dirty="0"/>
              <a:t> -  W transmisjach zawodów sportowych zawierających przerwy wynikające z przepisów ich rozgrywania oraz w transmisjach innych wydarzeń zawierających przerwy, reklamy lub telesprzedaż mogą być nadawane wyłącznie w tych przerwach.</a:t>
            </a:r>
          </a:p>
          <a:p>
            <a:pPr lvl="1"/>
            <a:endParaRPr lang="pl-PL" dirty="0"/>
          </a:p>
          <a:p>
            <a:endParaRPr lang="pl-PL" dirty="0"/>
          </a:p>
        </p:txBody>
      </p:sp>
    </p:spTree>
    <p:extLst>
      <p:ext uri="{BB962C8B-B14F-4D97-AF65-F5344CB8AC3E}">
        <p14:creationId xmlns:p14="http://schemas.microsoft.com/office/powerpoint/2010/main" val="418828809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6E71A-0EFE-40FA-A540-22425B1C6240}"/>
              </a:ext>
            </a:extLst>
          </p:cNvPr>
          <p:cNvSpPr>
            <a:spLocks noGrp="1"/>
          </p:cNvSpPr>
          <p:nvPr>
            <p:ph type="title"/>
          </p:nvPr>
        </p:nvSpPr>
        <p:spPr/>
        <p:txBody>
          <a:bodyPr>
            <a:normAutofit fontScale="90000"/>
          </a:bodyPr>
          <a:lstStyle/>
          <a:p>
            <a:r>
              <a:rPr lang="pl-PL" dirty="0"/>
              <a:t>Przerywanie programów reklamami</a:t>
            </a:r>
          </a:p>
        </p:txBody>
      </p:sp>
      <p:sp>
        <p:nvSpPr>
          <p:cNvPr id="3" name="Symbol zastępczy zawartości 2">
            <a:extLst>
              <a:ext uri="{FF2B5EF4-FFF2-40B4-BE49-F238E27FC236}">
                <a16:creationId xmlns:a16="http://schemas.microsoft.com/office/drawing/2014/main" id="{2652D7AE-1375-41BF-A72C-6B22E3A24BE5}"/>
              </a:ext>
            </a:extLst>
          </p:cNvPr>
          <p:cNvSpPr>
            <a:spLocks noGrp="1"/>
          </p:cNvSpPr>
          <p:nvPr>
            <p:ph idx="1"/>
          </p:nvPr>
        </p:nvSpPr>
        <p:spPr>
          <a:xfrm>
            <a:off x="457200" y="1828316"/>
            <a:ext cx="8229600" cy="4697028"/>
          </a:xfrm>
        </p:spPr>
        <p:txBody>
          <a:bodyPr>
            <a:normAutofit lnSpcReduction="10000"/>
          </a:bodyPr>
          <a:lstStyle/>
          <a:p>
            <a:pPr>
              <a:buNone/>
            </a:pPr>
            <a:r>
              <a:rPr lang="pl-PL" dirty="0"/>
              <a:t>Art. 16 ust. 3. </a:t>
            </a:r>
            <a:r>
              <a:rPr lang="pl-PL" dirty="0" err="1"/>
              <a:t>URiT</a:t>
            </a:r>
            <a:r>
              <a:rPr lang="pl-PL" dirty="0"/>
              <a:t> Filmy wyprodukowane dla telewizji, z wyłączeniem serii, seriali i audycji dokumentalnych, oraz filmy kinematograficzne mogą zostać przerwane, w celu nadania reklam lub telesprzedaży, </a:t>
            </a:r>
            <a:r>
              <a:rPr lang="pl-PL" b="1" u="sng" dirty="0"/>
              <a:t>wyłącznie jeden raz podczas każdego okresu pełnych 45 minut przewidzianych w programie.</a:t>
            </a:r>
          </a:p>
          <a:p>
            <a:pPr>
              <a:buNone/>
            </a:pPr>
            <a:r>
              <a:rPr lang="pl-PL" dirty="0"/>
              <a:t>4. Audycje inne niż określone w ust. 2 mogą być przerywane w celu nadania reklam lub telesprzedaży, jeżeli okres między kolejnymi przerwami w danej audycji wynosi </a:t>
            </a:r>
            <a:r>
              <a:rPr lang="pl-PL" b="1" dirty="0"/>
              <a:t>w programie telewizyjnym co najmniej 20 minut, a w programie radiowym co najmniej 10 minut</a:t>
            </a:r>
          </a:p>
          <a:p>
            <a:pPr>
              <a:buNone/>
            </a:pPr>
            <a:endParaRPr lang="pl-PL" dirty="0"/>
          </a:p>
          <a:p>
            <a:endParaRPr lang="pl-PL" dirty="0"/>
          </a:p>
        </p:txBody>
      </p:sp>
    </p:spTree>
    <p:extLst>
      <p:ext uri="{BB962C8B-B14F-4D97-AF65-F5344CB8AC3E}">
        <p14:creationId xmlns:p14="http://schemas.microsoft.com/office/powerpoint/2010/main" val="3683715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1129</TotalTime>
  <Words>2191</Words>
  <Application>Microsoft Office PowerPoint</Application>
  <PresentationFormat>Pokaz na ekranie (4:3)</PresentationFormat>
  <Paragraphs>166</Paragraphs>
  <Slides>38</Slides>
  <Notes>0</Notes>
  <HiddenSlides>0</HiddenSlides>
  <MMClips>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Book Antiqua</vt:lpstr>
      <vt:lpstr>Century Gothic</vt:lpstr>
      <vt:lpstr>Wingdings 3</vt:lpstr>
      <vt:lpstr>Apteka</vt:lpstr>
      <vt:lpstr>Reklama</vt:lpstr>
      <vt:lpstr>Podstawa prawna</vt:lpstr>
      <vt:lpstr>Art. 4 DAUM</vt:lpstr>
      <vt:lpstr>Pojęcie reklamy</vt:lpstr>
      <vt:lpstr>Przekaz handlowy</vt:lpstr>
      <vt:lpstr>zasady</vt:lpstr>
      <vt:lpstr>Wyłączenia:</vt:lpstr>
      <vt:lpstr>Zasady umieszczania reklam w audycji </vt:lpstr>
      <vt:lpstr>Przerywanie programów reklamami</vt:lpstr>
      <vt:lpstr>Bloki poświęcone telesprzedaży – Art. 16 ust. 6</vt:lpstr>
      <vt:lpstr>Inne limity czasowe</vt:lpstr>
      <vt:lpstr>Rozporządzenie KRRiT - § 5 </vt:lpstr>
      <vt:lpstr>Ewidencja czasu nadawanych reklam</vt:lpstr>
      <vt:lpstr>Zakazy:</vt:lpstr>
      <vt:lpstr> Zakazane jest nadawanie przekazu handlowego: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Małoletni jako odbiorca reklamy</vt:lpstr>
      <vt:lpstr>Zakazane praktyki</vt:lpstr>
      <vt:lpstr>Ukryte przekazy handlowe</vt:lpstr>
      <vt:lpstr>Lokowanie produktu</vt:lpstr>
      <vt:lpstr>Prezentacja programu PowerPoint</vt:lpstr>
      <vt:lpstr>Lokowanie produktu</vt:lpstr>
      <vt:lpstr>Lokowanie tematu</vt:lpstr>
      <vt:lpstr>Sponsorowanie</vt:lpstr>
      <vt:lpstr>Prezentacja programu PowerPoint</vt:lpstr>
      <vt:lpstr>Prezentacja programu PowerPoint</vt:lpstr>
      <vt:lpstr>Kontrola działalności reklamowej</vt:lpstr>
      <vt:lpstr>Rada reklamy </vt:lpstr>
      <vt:lpstr>Reklama jako czyn nieuczciwej konkurencji </vt:lpstr>
      <vt:lpstr>KAZUS</vt:lpstr>
      <vt:lpstr>Wykorzystanie wizerunku w reklamie</vt:lpstr>
      <vt:lpstr>Status prawy wizerunku  F. chopina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MarekA</dc:creator>
  <cp:lastModifiedBy>Agnieszka Agnieszka</cp:lastModifiedBy>
  <cp:revision>56</cp:revision>
  <dcterms:created xsi:type="dcterms:W3CDTF">2017-11-25T13:47:31Z</dcterms:created>
  <dcterms:modified xsi:type="dcterms:W3CDTF">2019-01-13T15:21:52Z</dcterms:modified>
</cp:coreProperties>
</file>