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1"/>
  </p:notesMasterIdLst>
  <p:sldIdLst>
    <p:sldId id="256" r:id="rId2"/>
    <p:sldId id="257" r:id="rId3"/>
    <p:sldId id="258" r:id="rId4"/>
    <p:sldId id="288" r:id="rId5"/>
    <p:sldId id="259" r:id="rId6"/>
    <p:sldId id="260" r:id="rId7"/>
    <p:sldId id="261" r:id="rId8"/>
    <p:sldId id="289" r:id="rId9"/>
    <p:sldId id="290" r:id="rId1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87" autoAdjust="0"/>
  </p:normalViewPr>
  <p:slideViewPr>
    <p:cSldViewPr>
      <p:cViewPr varScale="1">
        <p:scale>
          <a:sx n="64" d="100"/>
          <a:sy n="64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6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95205-0EF5-4D46-803A-659D441E8A40}" type="datetimeFigureOut">
              <a:rPr lang="pl-PL" smtClean="0"/>
              <a:t>2016-06-02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E6104-1E67-4FD9-9FAD-7ABA4DA3FB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72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76E2AD-FA1D-4570-816D-55B0EE842267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7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BB94D1-8AE6-4B90-A38D-848BD18A14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CECE-D7DD-470E-9B6B-89FFF1A8EF59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CCBF7-FAE3-4CE0-A78E-A72FFF570C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4A16-93F2-4DC6-BC99-78D12220498D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604CD-6C0A-4A2B-B73B-66D8B4387F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C5C3-E8D1-42DF-81A0-38DB8CCFD495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9DE4C-BE28-4A55-9217-BAE196B8A9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8CEDAD-8561-486B-93A6-A91B4D6CF574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875167-EC06-432B-B1F9-E8976ECD77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21C42-CA4A-4D95-807F-F4EA5F1EA690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F59ED-87BC-40C2-8E72-BFAC5E0FE2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A29159-34D2-4FAE-A1E1-B07205625F0C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BF5CD4-A9DD-486D-8BA3-506E55D572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8EE30-B5C5-4CDB-BCCC-7B86A12D9222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4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81A9-BAC8-4147-B11F-B98FE723B3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rostokąt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5DB82D-8C09-4B25-9188-23206ECF24E9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B31CC2-83E0-43B8-8EA8-1AEE39F5F3F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D943FD-49CD-4F62-86F8-0E2C0E2985E0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887538-91FE-4DCF-9006-6677716A2B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Schemat blokowy: proce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chemat blokowy: proce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14ABFF-0B4C-4195-A9E7-17DDE384689F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0DE73F-4A4A-4193-92F5-DAA9AE9FF0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3596D3A-0F5D-4042-8AF0-D3FD9CA5A02B}" type="datetimeFigureOut">
              <a:rPr lang="pl-PL"/>
              <a:pPr>
                <a:defRPr/>
              </a:pPr>
              <a:t>2016-06-02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93679E3-9340-467E-9464-2A1BDCCC22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47" r:id="rId2"/>
    <p:sldLayoutId id="2147483953" r:id="rId3"/>
    <p:sldLayoutId id="2147483948" r:id="rId4"/>
    <p:sldLayoutId id="2147483954" r:id="rId5"/>
    <p:sldLayoutId id="2147483949" r:id="rId6"/>
    <p:sldLayoutId id="2147483955" r:id="rId7"/>
    <p:sldLayoutId id="2147483956" r:id="rId8"/>
    <p:sldLayoutId id="2147483957" r:id="rId9"/>
    <p:sldLayoutId id="2147483950" r:id="rId10"/>
    <p:sldLayoutId id="21474839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1" y="692696"/>
            <a:ext cx="8064897" cy="439248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5400" b="1" smtClean="0">
                <a:effectLst/>
              </a:rPr>
              <a:t/>
            </a:r>
            <a:br>
              <a:rPr lang="pl-PL" sz="5400" b="1" smtClean="0">
                <a:effectLst/>
              </a:rPr>
            </a:br>
            <a:r>
              <a:rPr lang="pl-PL" sz="5400" b="1" smtClean="0">
                <a:effectLst/>
              </a:rPr>
              <a:t/>
            </a:r>
            <a:br>
              <a:rPr lang="pl-PL" sz="5400" b="1" smtClean="0">
                <a:effectLst/>
              </a:rPr>
            </a:br>
            <a:r>
              <a:rPr lang="pl-PL" sz="5400" b="1">
                <a:effectLst/>
              </a:rPr>
              <a:t/>
            </a:r>
            <a:br>
              <a:rPr lang="pl-PL" sz="5400" b="1">
                <a:effectLst/>
              </a:rPr>
            </a:br>
            <a:r>
              <a:rPr lang="pl-PL" sz="5400" b="1" smtClean="0">
                <a:effectLst/>
              </a:rPr>
              <a:t/>
            </a:r>
            <a:br>
              <a:rPr lang="pl-PL" sz="5400" b="1" smtClean="0">
                <a:effectLst/>
              </a:rPr>
            </a:br>
            <a:r>
              <a:rPr lang="pl-PL" sz="5300" b="1" smtClean="0">
                <a:effectLst/>
              </a:rPr>
              <a:t>RODZAJE </a:t>
            </a:r>
            <a:r>
              <a:rPr lang="pl-PL" sz="5300" b="1" dirty="0" smtClean="0">
                <a:effectLst/>
              </a:rPr>
              <a:t>ZACHOWAŃ ZWIERZĄT UZASADNIAJĄCYCH</a:t>
            </a:r>
            <a:br>
              <a:rPr lang="pl-PL" sz="5300" b="1" dirty="0" smtClean="0">
                <a:effectLst/>
              </a:rPr>
            </a:br>
            <a:r>
              <a:rPr lang="pl-PL" sz="5300" b="1" dirty="0" smtClean="0">
                <a:effectLst/>
              </a:rPr>
              <a:t>ODPOWIEDZIALNOŚĆ</a:t>
            </a:r>
            <a:br>
              <a:rPr lang="pl-PL" sz="5300" b="1" dirty="0" smtClean="0">
                <a:effectLst/>
              </a:rPr>
            </a:br>
            <a:r>
              <a:rPr lang="pl-PL" sz="5300" b="1" dirty="0" smtClean="0">
                <a:effectLst/>
              </a:rPr>
              <a:t>Z ART. 431 K.C.</a:t>
            </a:r>
            <a:br>
              <a:rPr lang="pl-PL" sz="5300" b="1" dirty="0" smtClean="0">
                <a:effectLst/>
              </a:rPr>
            </a:br>
            <a:endParaRPr lang="pl-PL" sz="5300" b="1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971600" y="836712"/>
            <a:ext cx="7797552" cy="5544616"/>
          </a:xfrm>
        </p:spPr>
        <p:txBody>
          <a:bodyPr/>
          <a:lstStyle/>
          <a:p>
            <a:pPr algn="just"/>
            <a:r>
              <a:rPr lang="pl-PL" sz="2800" b="1" dirty="0"/>
              <a:t>t</a:t>
            </a:r>
            <a:r>
              <a:rPr lang="pl-PL" sz="2800" b="1" dirty="0" smtClean="0"/>
              <a:t>radycyjny </a:t>
            </a:r>
            <a:r>
              <a:rPr lang="pl-PL" sz="2800" b="1" dirty="0"/>
              <a:t>pogląd</a:t>
            </a:r>
            <a:r>
              <a:rPr lang="pl-PL" sz="2800" dirty="0"/>
              <a:t> zakłada, że odpowiedzialnością przewidzianą w art. 431 k.c. </a:t>
            </a:r>
            <a:r>
              <a:rPr lang="pl-PL" sz="2800" dirty="0" smtClean="0"/>
              <a:t>są objęte wyłącznie </a:t>
            </a:r>
            <a:r>
              <a:rPr lang="pl-PL" sz="2800" dirty="0"/>
              <a:t>szkody </a:t>
            </a:r>
            <a:r>
              <a:rPr lang="pl-PL" sz="2800" dirty="0" smtClean="0"/>
              <a:t>wyrządzone </a:t>
            </a:r>
            <a:r>
              <a:rPr lang="pl-PL" sz="2800" dirty="0"/>
              <a:t>przez </a:t>
            </a:r>
            <a:r>
              <a:rPr lang="pl-PL" sz="2800" dirty="0" smtClean="0"/>
              <a:t>zwierzę </a:t>
            </a:r>
            <a:r>
              <a:rPr lang="pl-PL" sz="2800" dirty="0"/>
              <a:t>spontanicznie</a:t>
            </a:r>
            <a:r>
              <a:rPr lang="pl-PL" sz="2800" dirty="0" smtClean="0"/>
              <a:t>, </a:t>
            </a:r>
            <a:r>
              <a:rPr lang="pl-PL" sz="2800" dirty="0"/>
              <a:t>z jego własnego </a:t>
            </a:r>
            <a:r>
              <a:rPr lang="pl-PL" sz="2800" dirty="0" smtClean="0"/>
              <a:t>popędu</a:t>
            </a:r>
          </a:p>
          <a:p>
            <a:pPr algn="just"/>
            <a:r>
              <a:rPr lang="pl-PL" sz="2800" dirty="0" smtClean="0"/>
              <a:t>zgodnie z tym stanowiskiem art. 431 k.c. nie dotyczy przypadków, w </a:t>
            </a:r>
            <a:r>
              <a:rPr lang="pl-PL" sz="2800" smtClean="0"/>
              <a:t>których </a:t>
            </a:r>
            <a:r>
              <a:rPr lang="pl-PL" sz="2800" smtClean="0"/>
              <a:t>zachowaniem </a:t>
            </a:r>
            <a:r>
              <a:rPr lang="pl-PL" sz="2800" dirty="0" smtClean="0"/>
              <a:t>zwierzęcia kierował człowiek, np. ktoś poszczuł psa (wówczas przede wszystkim odpowiedzialność z art. 415 lub 430 k.c.)</a:t>
            </a:r>
          </a:p>
          <a:p>
            <a:pPr algn="just"/>
            <a:endParaRPr lang="pl-PL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601" y="620688"/>
            <a:ext cx="7776864" cy="6237312"/>
          </a:xfrm>
        </p:spPr>
        <p:txBody>
          <a:bodyPr>
            <a:noAutofit/>
          </a:bodyPr>
          <a:lstStyle/>
          <a:p>
            <a:pPr algn="just"/>
            <a:r>
              <a:rPr lang="pl-PL" sz="2800" dirty="0"/>
              <a:t>a</a:t>
            </a:r>
            <a:r>
              <a:rPr lang="pl-PL" sz="2800" dirty="0" smtClean="0"/>
              <a:t>rt</a:t>
            </a:r>
            <a:r>
              <a:rPr lang="pl-PL" sz="2800" dirty="0"/>
              <a:t>. 431 k.c. przyjmuje się </a:t>
            </a:r>
            <a:r>
              <a:rPr lang="pl-PL" sz="2800" dirty="0" smtClean="0"/>
              <a:t>jednak jako </a:t>
            </a:r>
            <a:r>
              <a:rPr lang="pl-PL" sz="2800" dirty="0"/>
              <a:t>podstawę odpowiedzialności </a:t>
            </a:r>
            <a:r>
              <a:rPr lang="pl-PL" sz="2800" dirty="0" smtClean="0"/>
              <a:t>wtedy, </a:t>
            </a:r>
            <a:r>
              <a:rPr lang="pl-PL" sz="2800" dirty="0"/>
              <a:t>gdy kierowane przez człowieka zwierzę wyrządza szkodę reagując pod wpływem strachu lub innego bodźca, </a:t>
            </a:r>
            <a:r>
              <a:rPr lang="pl-PL" sz="2800" dirty="0" smtClean="0"/>
              <a:t>a człowiek nie zdołał </a:t>
            </a:r>
            <a:r>
              <a:rPr lang="pl-PL" sz="2800" dirty="0"/>
              <a:t>go powstrzymać. Jako przykład wskazuje się wyrządzenie szkody przez zwierzę na smyczy nie dające się opanować przez </a:t>
            </a:r>
            <a:r>
              <a:rPr lang="pl-PL" sz="2800" dirty="0" smtClean="0"/>
              <a:t>prowadzącego</a:t>
            </a:r>
          </a:p>
          <a:p>
            <a:pPr marL="82550" indent="0" algn="just">
              <a:buNone/>
            </a:pPr>
            <a:r>
              <a:rPr lang="pl-PL" sz="2800" dirty="0"/>
              <a:t> </a:t>
            </a:r>
            <a:r>
              <a:rPr lang="pl-PL" sz="2800" dirty="0" smtClean="0"/>
              <a:t>  (W. Czachórski)</a:t>
            </a:r>
          </a:p>
          <a:p>
            <a:pPr algn="just"/>
            <a:r>
              <a:rPr lang="pl-PL" sz="2800" dirty="0"/>
              <a:t>w</a:t>
            </a:r>
            <a:r>
              <a:rPr lang="pl-PL" sz="2800" dirty="0" smtClean="0"/>
              <a:t> literaturze brak uzasadnienia tego stanowiska; być może dlatego, że jako tradycyjnie przyjmowane, było jednomyślne</a:t>
            </a:r>
          </a:p>
          <a:p>
            <a:pPr marL="82550" indent="0" algn="just">
              <a:buNone/>
            </a:pPr>
            <a:endParaRPr lang="pl-PL" sz="2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692696"/>
            <a:ext cx="7560840" cy="6048672"/>
          </a:xfrm>
        </p:spPr>
        <p:txBody>
          <a:bodyPr/>
          <a:lstStyle/>
          <a:p>
            <a:pPr algn="just"/>
            <a:r>
              <a:rPr lang="pl-PL" sz="2800" dirty="0"/>
              <a:t>w</a:t>
            </a:r>
            <a:r>
              <a:rPr lang="pl-PL" sz="2800" dirty="0" smtClean="0"/>
              <a:t> </a:t>
            </a:r>
            <a:r>
              <a:rPr lang="pl-PL" sz="2800" dirty="0"/>
              <a:t>nowszej literaturze </a:t>
            </a:r>
            <a:r>
              <a:rPr lang="pl-PL" sz="2800" b="1" dirty="0"/>
              <a:t>P. Machnikowski i </a:t>
            </a:r>
            <a:r>
              <a:rPr lang="pl-PL" sz="2800" b="1" dirty="0" smtClean="0"/>
              <a:t>A</a:t>
            </a:r>
            <a:r>
              <a:rPr lang="pl-PL" sz="2800" b="1" dirty="0"/>
              <a:t>. </a:t>
            </a:r>
            <a:r>
              <a:rPr lang="pl-PL" sz="2800" b="1" dirty="0" err="1"/>
              <a:t>Śmieja</a:t>
            </a:r>
            <a:r>
              <a:rPr lang="pl-PL" sz="2800" dirty="0"/>
              <a:t> </a:t>
            </a:r>
            <a:r>
              <a:rPr lang="pl-PL" sz="2800" b="1" dirty="0" smtClean="0"/>
              <a:t>postulują ponowne przemyślenie tej kwestii </a:t>
            </a:r>
            <a:r>
              <a:rPr lang="pl-PL" sz="2000" dirty="0" smtClean="0"/>
              <a:t>(w: red. A. Olejniczak, System Prawa Prywatnego, t. 6, Prawo zobowiązań – część ogólna, Warszawa 2009, s. 496 i nast.):</a:t>
            </a:r>
          </a:p>
          <a:p>
            <a:pPr algn="just"/>
            <a:r>
              <a:rPr lang="pl-PL" sz="2800" dirty="0"/>
              <a:t>z</a:t>
            </a:r>
            <a:r>
              <a:rPr lang="pl-PL" sz="2800" dirty="0" smtClean="0"/>
              <a:t>daniem </a:t>
            </a:r>
            <a:r>
              <a:rPr lang="pl-PL" sz="2800" dirty="0"/>
              <a:t>tych autorów, określenie „wyrządzenie szkody” użyte w art. 431 k.c. należałoby rozumieć </a:t>
            </a:r>
            <a:r>
              <a:rPr lang="pl-PL" sz="2800" dirty="0" smtClean="0"/>
              <a:t>w sposób nienawiązujący do zachowania żywej istoty. W konsekwencji przepis </a:t>
            </a:r>
            <a:r>
              <a:rPr lang="pl-PL" sz="2800" dirty="0"/>
              <a:t>ten nie odnosiłby się wyłącznie do zachowań zwierzęcia sterowanych przez jego układ nerwowy. </a:t>
            </a:r>
            <a:endParaRPr lang="pl-PL" sz="2700" dirty="0"/>
          </a:p>
        </p:txBody>
      </p:sp>
    </p:spTree>
    <p:extLst>
      <p:ext uri="{BB962C8B-B14F-4D97-AF65-F5344CB8AC3E}">
        <p14:creationId xmlns:p14="http://schemas.microsoft.com/office/powerpoint/2010/main" val="424833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400" y="548680"/>
            <a:ext cx="7762056" cy="5976664"/>
          </a:xfrm>
        </p:spPr>
        <p:txBody>
          <a:bodyPr>
            <a:noAutofit/>
          </a:bodyPr>
          <a:lstStyle/>
          <a:p>
            <a:pPr marL="82550" indent="0" algn="just">
              <a:buNone/>
            </a:pPr>
            <a:endParaRPr lang="pl-PL" sz="2800" dirty="0" smtClean="0"/>
          </a:p>
          <a:p>
            <a:pPr algn="just"/>
            <a:r>
              <a:rPr lang="pl-PL" sz="2800" dirty="0"/>
              <a:t>n</a:t>
            </a:r>
            <a:r>
              <a:rPr lang="pl-PL" sz="2800" dirty="0" smtClean="0"/>
              <a:t>ie ma pewności, czy ratio </a:t>
            </a:r>
            <a:r>
              <a:rPr lang="pl-PL" sz="2800" dirty="0"/>
              <a:t>legis </a:t>
            </a:r>
            <a:r>
              <a:rPr lang="pl-PL" sz="2800" dirty="0" smtClean="0"/>
              <a:t>art. 431 k.c. należy rozumieć tak, jak w ujęciu tradycyjnym</a:t>
            </a:r>
          </a:p>
          <a:p>
            <a:pPr algn="just"/>
            <a:r>
              <a:rPr lang="pl-PL" sz="2800" dirty="0"/>
              <a:t>z</a:t>
            </a:r>
            <a:r>
              <a:rPr lang="pl-PL" sz="2800" dirty="0" smtClean="0"/>
              <a:t>agrożenie ze strony zwierzęcia może być spowodowane nie tylko jego samodzielnością w działaniu, ale również samym faktem, że jest ono żywe (np. zwierzę jako nosiciel innych żywych organizmów); nie wszystkie zagrożenia ze strony zwierzęcia wiążą się z nieprzewidywalnością jego działania, a nawet z jego mobilnością</a:t>
            </a:r>
          </a:p>
          <a:p>
            <a:pPr algn="just"/>
            <a:endParaRPr lang="pl-PL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71599" y="764704"/>
            <a:ext cx="7726313" cy="5793259"/>
          </a:xfrm>
        </p:spPr>
        <p:txBody>
          <a:bodyPr>
            <a:noAutofit/>
          </a:bodyPr>
          <a:lstStyle/>
          <a:p>
            <a:pPr algn="just"/>
            <a:r>
              <a:rPr lang="pl-PL" sz="2800" dirty="0" smtClean="0"/>
              <a:t>autorzy ci podkreślają</a:t>
            </a:r>
            <a:r>
              <a:rPr lang="pl-PL" sz="2800" dirty="0"/>
              <a:t>, że </a:t>
            </a:r>
            <a:r>
              <a:rPr lang="pl-PL" sz="2800" dirty="0" smtClean="0"/>
              <a:t>art</a:t>
            </a:r>
            <a:r>
              <a:rPr lang="pl-PL" sz="2800" dirty="0"/>
              <a:t>. 431 </a:t>
            </a:r>
            <a:r>
              <a:rPr lang="pl-PL" sz="2800" dirty="0" smtClean="0"/>
              <a:t>§</a:t>
            </a:r>
            <a:r>
              <a:rPr lang="pl-PL" sz="2800" dirty="0"/>
              <a:t> </a:t>
            </a:r>
            <a:r>
              <a:rPr lang="pl-PL" sz="2800" dirty="0" smtClean="0"/>
              <a:t>1 k.c</a:t>
            </a:r>
            <a:r>
              <a:rPr lang="pl-PL" sz="2800" dirty="0"/>
              <a:t>. </a:t>
            </a:r>
            <a:r>
              <a:rPr lang="pl-PL" sz="2800" dirty="0" smtClean="0"/>
              <a:t>nie wymaga, by wina wyrażała się w zaniedbaniu nadzoru;</a:t>
            </a:r>
          </a:p>
          <a:p>
            <a:pPr marL="82550" indent="0" algn="just">
              <a:buNone/>
            </a:pPr>
            <a:r>
              <a:rPr lang="pl-PL" sz="2800" dirty="0" smtClean="0"/>
              <a:t>   „mówi po prostu o winie i na tym koniec”</a:t>
            </a:r>
          </a:p>
          <a:p>
            <a:pPr algn="just"/>
            <a:r>
              <a:rPr lang="pl-PL" sz="2800" dirty="0" smtClean="0"/>
              <a:t>z </a:t>
            </a:r>
            <a:r>
              <a:rPr lang="pl-PL" sz="2800" dirty="0"/>
              <a:t>założenia, </a:t>
            </a:r>
            <a:r>
              <a:rPr lang="pl-PL" sz="2800" dirty="0" smtClean="0"/>
              <a:t>że </a:t>
            </a:r>
            <a:r>
              <a:rPr lang="pl-PL" sz="2800" dirty="0"/>
              <a:t>domniemanym motywem ustawodawcy mogła być chęć obciążenia odpowiedzialnością osób sprawujących nadzór nad zwierzęciem, nie wynika, że odpowiedzialność ta ogranicza się do przypadków zaniedbania nadzoru i nie odnosi się do innych </a:t>
            </a:r>
            <a:r>
              <a:rPr lang="pl-PL" sz="2800" dirty="0" smtClean="0"/>
              <a:t>nagannych zachowań</a:t>
            </a:r>
            <a:r>
              <a:rPr lang="pl-PL" sz="2800" dirty="0"/>
              <a:t>, w szczególności </a:t>
            </a:r>
            <a:r>
              <a:rPr lang="pl-PL" sz="2800" dirty="0" smtClean="0"/>
              <a:t>umyślnych</a:t>
            </a:r>
            <a:endParaRPr lang="pl-PL" sz="2800" dirty="0"/>
          </a:p>
          <a:p>
            <a:pPr algn="just"/>
            <a:endParaRPr lang="pl-PL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>
          <a:xfrm>
            <a:off x="1115615" y="980728"/>
            <a:ext cx="7582297" cy="5505797"/>
          </a:xfrm>
        </p:spPr>
        <p:txBody>
          <a:bodyPr/>
          <a:lstStyle/>
          <a:p>
            <a:pPr algn="just"/>
            <a:r>
              <a:rPr lang="pl-PL" sz="2800" dirty="0"/>
              <a:t>przychylenie się do dominującego </a:t>
            </a:r>
            <a:r>
              <a:rPr lang="pl-PL" sz="2800" dirty="0" smtClean="0"/>
              <a:t>stanowiska może prowadzić do rezultatów niesłusznych z obiektywnego punktu widzenia:</a:t>
            </a:r>
          </a:p>
          <a:p>
            <a:pPr marL="82550" indent="0" algn="just">
              <a:buNone/>
            </a:pPr>
            <a:r>
              <a:rPr lang="pl-PL" sz="2800" dirty="0" smtClean="0"/>
              <a:t>gdy chowający zwierzę umyślnie pokierował nim, wyłączenie zastosowania art. 431 k.c. na rzecz art. 415 k.c. oznacza mniej korzystny dla poszkodowanego rozkład ciężaru dowodu</a:t>
            </a:r>
          </a:p>
          <a:p>
            <a:pPr marL="82550" indent="0" algn="just">
              <a:buNone/>
            </a:pPr>
            <a:endParaRPr lang="pl-PL" sz="2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620688"/>
            <a:ext cx="7499350" cy="5160640"/>
          </a:xfrm>
        </p:spPr>
        <p:txBody>
          <a:bodyPr/>
          <a:lstStyle/>
          <a:p>
            <a:pPr algn="just"/>
            <a:r>
              <a:rPr lang="pl-PL" sz="2800" dirty="0"/>
              <a:t>tradycyjna wykładnia art. 431 k.c</a:t>
            </a:r>
            <a:r>
              <a:rPr lang="pl-PL" sz="2800" dirty="0" smtClean="0"/>
              <a:t>. skutkująca odrzuceniem tego przepisu jako podstawy odpowiedzialności może </a:t>
            </a:r>
            <a:r>
              <a:rPr lang="pl-PL" sz="2800" dirty="0"/>
              <a:t>prowadzić do pogorszenia sytuacji poszkodowanego </a:t>
            </a:r>
            <a:r>
              <a:rPr lang="pl-PL" sz="2800" dirty="0" smtClean="0"/>
              <a:t>także </a:t>
            </a:r>
            <a:r>
              <a:rPr lang="pl-PL" sz="2800" dirty="0"/>
              <a:t>przez zmianę osoby zobowiązanej do naprawienia </a:t>
            </a:r>
            <a:r>
              <a:rPr lang="pl-PL" sz="2800" dirty="0" smtClean="0"/>
              <a:t>szkody</a:t>
            </a:r>
          </a:p>
          <a:p>
            <a:pPr marL="82550" indent="0" algn="just">
              <a:buNone/>
            </a:pPr>
            <a:r>
              <a:rPr lang="pl-PL" sz="2800" dirty="0"/>
              <a:t>n</a:t>
            </a:r>
            <a:r>
              <a:rPr lang="pl-PL" sz="2800" dirty="0" smtClean="0"/>
              <a:t>p. właściciel psa powierzył swojemu 17-letniemu synowi, dojrzałemu i zrównoważonemu, wyprowadzenie psa na spacer, a syn podczas gwałtownej sprzeczki z kolegą poszczuł psa na tego kolegę</a:t>
            </a:r>
          </a:p>
        </p:txBody>
      </p:sp>
    </p:spTree>
    <p:extLst>
      <p:ext uri="{BB962C8B-B14F-4D97-AF65-F5344CB8AC3E}">
        <p14:creationId xmlns:p14="http://schemas.microsoft.com/office/powerpoint/2010/main" val="3714168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32656"/>
            <a:ext cx="7787382" cy="6264696"/>
          </a:xfrm>
        </p:spPr>
        <p:txBody>
          <a:bodyPr/>
          <a:lstStyle/>
          <a:p>
            <a:pPr algn="just"/>
            <a:r>
              <a:rPr lang="pl-PL" sz="2800" dirty="0" smtClean="0"/>
              <a:t>Konkluzje wskazanych autorów:</a:t>
            </a:r>
          </a:p>
          <a:p>
            <a:pPr marL="82550" indent="0" algn="just">
              <a:buNone/>
            </a:pPr>
            <a:r>
              <a:rPr lang="pl-PL" sz="2800" b="1" dirty="0" smtClean="0"/>
              <a:t>1) </a:t>
            </a:r>
            <a:r>
              <a:rPr lang="pl-PL" sz="2800" dirty="0" smtClean="0"/>
              <a:t>nie należy przyjmować a priori ścieśniającej wykładni art. </a:t>
            </a:r>
            <a:r>
              <a:rPr lang="pl-PL" sz="2800" dirty="0"/>
              <a:t>431 § 1 </a:t>
            </a:r>
            <a:r>
              <a:rPr lang="pl-PL" sz="2800" dirty="0" smtClean="0"/>
              <a:t>k.c.; kwestia powinna zostać do pewnego stopnia otwarta, umożliwiając sprawiedliwe rozstrzygnięcie przypadków nietypowych czy granicznych</a:t>
            </a:r>
          </a:p>
          <a:p>
            <a:pPr marL="82550" indent="0" algn="just">
              <a:buNone/>
            </a:pPr>
            <a:r>
              <a:rPr lang="pl-PL" sz="2800" b="1" dirty="0" smtClean="0"/>
              <a:t>2) </a:t>
            </a:r>
            <a:r>
              <a:rPr lang="pl-PL" sz="2800" dirty="0" smtClean="0"/>
              <a:t>nie należy ograniczać zakresu zastosowania art. 431 k.c. tylko do tych zachowań, które są specyficzne dla zwierząt w ogóle lub też dla danego ich gatunku</a:t>
            </a:r>
          </a:p>
          <a:p>
            <a:pPr marL="82550" indent="0" algn="just">
              <a:buNone/>
            </a:pPr>
            <a:r>
              <a:rPr lang="pl-PL" sz="2800" b="1" dirty="0" smtClean="0"/>
              <a:t>3) </a:t>
            </a:r>
            <a:r>
              <a:rPr lang="pl-PL" sz="2800" dirty="0" smtClean="0"/>
              <a:t>nie należy ograniczać zakresu zastosowania art. 431 k.c. tylko do aktywnych zachowań zwierząt, wyłączając jego zastosowanie wtedy, gdy zwierzę jest bierne</a:t>
            </a:r>
          </a:p>
        </p:txBody>
      </p:sp>
    </p:spTree>
    <p:extLst>
      <p:ext uri="{BB962C8B-B14F-4D97-AF65-F5344CB8AC3E}">
        <p14:creationId xmlns:p14="http://schemas.microsoft.com/office/powerpoint/2010/main" val="459319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1051</TotalTime>
  <Words>571</Words>
  <Application>Microsoft Office PowerPoint</Application>
  <PresentationFormat>Pokaz na ekranie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Verdana</vt:lpstr>
      <vt:lpstr>Wingdings 2</vt:lpstr>
      <vt:lpstr>Przesilenie</vt:lpstr>
      <vt:lpstr>    RODZAJE ZACHOWAŃ ZWIERZĄT UZASADNIAJĄCYCH ODPOWIEDZIALNOŚĆ Z ART. 431 K.C.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 Tenenbaum-Kulig</cp:lastModifiedBy>
  <cp:revision>149</cp:revision>
  <dcterms:created xsi:type="dcterms:W3CDTF">2013-10-05T07:34:23Z</dcterms:created>
  <dcterms:modified xsi:type="dcterms:W3CDTF">2016-06-02T10:28:05Z</dcterms:modified>
</cp:coreProperties>
</file>