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0" r:id="rId2"/>
  </p:sldMasterIdLst>
  <p:sldIdLst>
    <p:sldId id="256" r:id="rId3"/>
    <p:sldId id="275" r:id="rId4"/>
    <p:sldId id="257" r:id="rId5"/>
    <p:sldId id="276" r:id="rId6"/>
    <p:sldId id="278" r:id="rId7"/>
    <p:sldId id="277" r:id="rId8"/>
    <p:sldId id="287" r:id="rId9"/>
    <p:sldId id="279" r:id="rId10"/>
    <p:sldId id="288" r:id="rId11"/>
    <p:sldId id="289" r:id="rId12"/>
    <p:sldId id="290" r:id="rId13"/>
    <p:sldId id="280" r:id="rId14"/>
    <p:sldId id="292" r:id="rId15"/>
    <p:sldId id="281" r:id="rId16"/>
    <p:sldId id="291" r:id="rId17"/>
    <p:sldId id="282" r:id="rId18"/>
    <p:sldId id="283" r:id="rId19"/>
    <p:sldId id="258" r:id="rId20"/>
    <p:sldId id="259" r:id="rId21"/>
    <p:sldId id="260" r:id="rId22"/>
    <p:sldId id="261" r:id="rId23"/>
    <p:sldId id="262" r:id="rId24"/>
    <p:sldId id="284" r:id="rId25"/>
    <p:sldId id="285" r:id="rId26"/>
    <p:sldId id="286" r:id="rId27"/>
    <p:sldId id="293"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7815E8-00ED-429F-B056-03725B6D2614}"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pl-PL"/>
        </a:p>
      </dgm:t>
    </dgm:pt>
    <dgm:pt modelId="{8634D318-9F4D-47D4-A104-B9073532E5E6}">
      <dgm:prSet phldrT="[Tekst]"/>
      <dgm:spPr/>
      <dgm:t>
        <a:bodyPr/>
        <a:lstStyle/>
        <a:p>
          <a:r>
            <a:rPr lang="pl-PL" dirty="0"/>
            <a:t>Podstawienie</a:t>
          </a:r>
        </a:p>
      </dgm:t>
    </dgm:pt>
    <dgm:pt modelId="{7B5DE934-5B2C-48FC-ACCF-FFBC8B5A7C07}" type="parTrans" cxnId="{9B6D5E92-9DCA-422D-93F8-7FE84B11DC43}">
      <dgm:prSet/>
      <dgm:spPr/>
      <dgm:t>
        <a:bodyPr/>
        <a:lstStyle/>
        <a:p>
          <a:endParaRPr lang="pl-PL"/>
        </a:p>
      </dgm:t>
    </dgm:pt>
    <dgm:pt modelId="{6BB51F3B-03C3-41B7-9F00-099AEC8F6818}" type="sibTrans" cxnId="{9B6D5E92-9DCA-422D-93F8-7FE84B11DC43}">
      <dgm:prSet/>
      <dgm:spPr/>
      <dgm:t>
        <a:bodyPr/>
        <a:lstStyle/>
        <a:p>
          <a:endParaRPr lang="pl-PL"/>
        </a:p>
      </dgm:t>
    </dgm:pt>
    <dgm:pt modelId="{53A9BD01-15C7-4CC1-82CF-AFDC7CD4787D}">
      <dgm:prSet phldrT="[Tekst]"/>
      <dgm:spPr/>
      <dgm:t>
        <a:bodyPr/>
        <a:lstStyle/>
        <a:p>
          <a:r>
            <a:rPr lang="pl-PL" dirty="0"/>
            <a:t>Sytuacja, w której gdy jeden ze spadkobierców nie chce lub nie może dziedziczyć, w jego miejsce wchodzi inny, wskazany przez testatora, spadkobierca</a:t>
          </a:r>
        </a:p>
      </dgm:t>
    </dgm:pt>
    <dgm:pt modelId="{5C9ABD42-0271-4505-A993-0FD06472FD77}" type="parTrans" cxnId="{6E7EB19E-055B-4168-943A-83AF41549EFD}">
      <dgm:prSet/>
      <dgm:spPr/>
      <dgm:t>
        <a:bodyPr/>
        <a:lstStyle/>
        <a:p>
          <a:endParaRPr lang="pl-PL"/>
        </a:p>
      </dgm:t>
    </dgm:pt>
    <dgm:pt modelId="{9C6BFE54-53DE-4649-AAB1-297D6CA8978F}" type="sibTrans" cxnId="{6E7EB19E-055B-4168-943A-83AF41549EFD}">
      <dgm:prSet/>
      <dgm:spPr/>
      <dgm:t>
        <a:bodyPr/>
        <a:lstStyle/>
        <a:p>
          <a:endParaRPr lang="pl-PL"/>
        </a:p>
      </dgm:t>
    </dgm:pt>
    <dgm:pt modelId="{379DEEB1-5ECC-441A-88D1-D51A360C0E10}">
      <dgm:prSet phldrT="[Tekst]"/>
      <dgm:spPr/>
      <dgm:t>
        <a:bodyPr/>
        <a:lstStyle/>
        <a:p>
          <a:r>
            <a:rPr lang="pl-PL" dirty="0"/>
            <a:t>Np. powołuję do spadku córkę Annę, a gdyby ona nie chciała lub nie mogła dziedziczyć powołuję w jej miejsce brata Andrzeja. </a:t>
          </a:r>
        </a:p>
      </dgm:t>
    </dgm:pt>
    <dgm:pt modelId="{65714116-18CD-44CC-88B7-F5543331DEA4}" type="parTrans" cxnId="{81F64AF2-8F59-4AAB-B312-34588477E3E9}">
      <dgm:prSet/>
      <dgm:spPr/>
      <dgm:t>
        <a:bodyPr/>
        <a:lstStyle/>
        <a:p>
          <a:endParaRPr lang="pl-PL"/>
        </a:p>
      </dgm:t>
    </dgm:pt>
    <dgm:pt modelId="{4D29852C-1791-4505-B9B5-FEDA3CCB2AF8}" type="sibTrans" cxnId="{81F64AF2-8F59-4AAB-B312-34588477E3E9}">
      <dgm:prSet/>
      <dgm:spPr/>
      <dgm:t>
        <a:bodyPr/>
        <a:lstStyle/>
        <a:p>
          <a:endParaRPr lang="pl-PL"/>
        </a:p>
      </dgm:t>
    </dgm:pt>
    <dgm:pt modelId="{6F82CA03-298C-4267-9F5D-141E5D07B635}">
      <dgm:prSet phldrT="[Tekst]"/>
      <dgm:spPr/>
      <dgm:t>
        <a:bodyPr/>
        <a:lstStyle/>
        <a:p>
          <a:r>
            <a:rPr lang="pl-PL" dirty="0"/>
            <a:t>Przyrost </a:t>
          </a:r>
        </a:p>
      </dgm:t>
    </dgm:pt>
    <dgm:pt modelId="{F252A050-B6E2-4155-9671-5D028815B700}" type="parTrans" cxnId="{4B31E1DF-F94D-4463-836F-29C944C80070}">
      <dgm:prSet/>
      <dgm:spPr/>
      <dgm:t>
        <a:bodyPr/>
        <a:lstStyle/>
        <a:p>
          <a:endParaRPr lang="pl-PL"/>
        </a:p>
      </dgm:t>
    </dgm:pt>
    <dgm:pt modelId="{AE97E500-3F7D-4BB0-879D-40501F3E717D}" type="sibTrans" cxnId="{4B31E1DF-F94D-4463-836F-29C944C80070}">
      <dgm:prSet/>
      <dgm:spPr/>
      <dgm:t>
        <a:bodyPr/>
        <a:lstStyle/>
        <a:p>
          <a:endParaRPr lang="pl-PL"/>
        </a:p>
      </dgm:t>
    </dgm:pt>
    <dgm:pt modelId="{F8C98DFB-4A36-4FE2-AA87-637170085FE1}">
      <dgm:prSet phldrT="[Tekst]"/>
      <dgm:spPr/>
      <dgm:t>
        <a:bodyPr/>
        <a:lstStyle/>
        <a:p>
          <a:r>
            <a:rPr lang="pl-PL" dirty="0"/>
            <a:t>Sytuacja, w której jeden z spadkobierców nie chce lub nie może dziedziczyć, a jego część przypada pozostałym spadkobiercom testamentowym.</a:t>
          </a:r>
        </a:p>
      </dgm:t>
    </dgm:pt>
    <dgm:pt modelId="{62539512-0666-49B6-9B28-97C79325CB01}" type="parTrans" cxnId="{4041421B-1058-49C4-BB4A-0DA5A7B50877}">
      <dgm:prSet/>
      <dgm:spPr/>
      <dgm:t>
        <a:bodyPr/>
        <a:lstStyle/>
        <a:p>
          <a:endParaRPr lang="pl-PL"/>
        </a:p>
      </dgm:t>
    </dgm:pt>
    <dgm:pt modelId="{0E55AF0D-66A0-40BE-9CB0-CEF1DBF13657}" type="sibTrans" cxnId="{4041421B-1058-49C4-BB4A-0DA5A7B50877}">
      <dgm:prSet/>
      <dgm:spPr/>
      <dgm:t>
        <a:bodyPr/>
        <a:lstStyle/>
        <a:p>
          <a:endParaRPr lang="pl-PL"/>
        </a:p>
      </dgm:t>
    </dgm:pt>
    <dgm:pt modelId="{CDD3E3B9-7619-4B58-886C-FD3378A5E7EB}">
      <dgm:prSet phldrT="[Tekst]"/>
      <dgm:spPr/>
      <dgm:t>
        <a:bodyPr/>
        <a:lstStyle/>
        <a:p>
          <a:r>
            <a:rPr lang="pl-PL" dirty="0"/>
            <a:t>Np. spadkodawca powołał do dziedziczenia synów A, B i C w częściach równych. Syn C, zmarł przed otwarciem spadku, nie pozostawiwszy spadkobierców. Jego część w częściach równych przypadnie braciom A i B. Każdy z nich odziedziczy swoją część spadku (1/3) i połowę części zmarłego brata (1/6). Łącznie 3/6 spadku, czyli połowę.  </a:t>
          </a:r>
        </a:p>
      </dgm:t>
    </dgm:pt>
    <dgm:pt modelId="{217E7396-0C60-4642-9814-2DF5B71CC548}" type="parTrans" cxnId="{7AAA444F-BEAB-4338-AA5B-84098A55313F}">
      <dgm:prSet/>
      <dgm:spPr/>
      <dgm:t>
        <a:bodyPr/>
        <a:lstStyle/>
        <a:p>
          <a:endParaRPr lang="pl-PL"/>
        </a:p>
      </dgm:t>
    </dgm:pt>
    <dgm:pt modelId="{55797BC8-E147-46DC-B0B3-7746FA35075F}" type="sibTrans" cxnId="{7AAA444F-BEAB-4338-AA5B-84098A55313F}">
      <dgm:prSet/>
      <dgm:spPr/>
      <dgm:t>
        <a:bodyPr/>
        <a:lstStyle/>
        <a:p>
          <a:endParaRPr lang="pl-PL"/>
        </a:p>
      </dgm:t>
    </dgm:pt>
    <dgm:pt modelId="{E8DBAFA1-3186-41E7-AF7B-332DDE059BE7}" type="pres">
      <dgm:prSet presAssocID="{2D7815E8-00ED-429F-B056-03725B6D2614}" presName="Name0" presStyleCnt="0">
        <dgm:presLayoutVars>
          <dgm:dir/>
          <dgm:animLvl val="lvl"/>
          <dgm:resizeHandles val="exact"/>
        </dgm:presLayoutVars>
      </dgm:prSet>
      <dgm:spPr/>
    </dgm:pt>
    <dgm:pt modelId="{AE587A79-D8F1-48BA-A13F-F8E36885CE30}" type="pres">
      <dgm:prSet presAssocID="{8634D318-9F4D-47D4-A104-B9073532E5E6}" presName="composite" presStyleCnt="0"/>
      <dgm:spPr/>
    </dgm:pt>
    <dgm:pt modelId="{6A5645B3-1D6F-4A89-8C05-E55398280523}" type="pres">
      <dgm:prSet presAssocID="{8634D318-9F4D-47D4-A104-B9073532E5E6}" presName="parTx" presStyleLbl="alignNode1" presStyleIdx="0" presStyleCnt="2">
        <dgm:presLayoutVars>
          <dgm:chMax val="0"/>
          <dgm:chPref val="0"/>
          <dgm:bulletEnabled val="1"/>
        </dgm:presLayoutVars>
      </dgm:prSet>
      <dgm:spPr/>
    </dgm:pt>
    <dgm:pt modelId="{250A810F-4F5A-4A9D-B2F8-3642D3A5D130}" type="pres">
      <dgm:prSet presAssocID="{8634D318-9F4D-47D4-A104-B9073532E5E6}" presName="desTx" presStyleLbl="alignAccFollowNode1" presStyleIdx="0" presStyleCnt="2">
        <dgm:presLayoutVars>
          <dgm:bulletEnabled val="1"/>
        </dgm:presLayoutVars>
      </dgm:prSet>
      <dgm:spPr/>
    </dgm:pt>
    <dgm:pt modelId="{DA488CAC-9D6B-4D16-AF4B-8D67D16E7819}" type="pres">
      <dgm:prSet presAssocID="{6BB51F3B-03C3-41B7-9F00-099AEC8F6818}" presName="space" presStyleCnt="0"/>
      <dgm:spPr/>
    </dgm:pt>
    <dgm:pt modelId="{D97279DD-30E2-4454-992D-C581C6E1B6BF}" type="pres">
      <dgm:prSet presAssocID="{6F82CA03-298C-4267-9F5D-141E5D07B635}" presName="composite" presStyleCnt="0"/>
      <dgm:spPr/>
    </dgm:pt>
    <dgm:pt modelId="{8E7717C9-A78B-4FE8-B2F2-1FD2199F75CA}" type="pres">
      <dgm:prSet presAssocID="{6F82CA03-298C-4267-9F5D-141E5D07B635}" presName="parTx" presStyleLbl="alignNode1" presStyleIdx="1" presStyleCnt="2">
        <dgm:presLayoutVars>
          <dgm:chMax val="0"/>
          <dgm:chPref val="0"/>
          <dgm:bulletEnabled val="1"/>
        </dgm:presLayoutVars>
      </dgm:prSet>
      <dgm:spPr/>
    </dgm:pt>
    <dgm:pt modelId="{0AFCC8D8-47EE-43F7-82D2-C0AFA4BDFD11}" type="pres">
      <dgm:prSet presAssocID="{6F82CA03-298C-4267-9F5D-141E5D07B635}" presName="desTx" presStyleLbl="alignAccFollowNode1" presStyleIdx="1" presStyleCnt="2">
        <dgm:presLayoutVars>
          <dgm:bulletEnabled val="1"/>
        </dgm:presLayoutVars>
      </dgm:prSet>
      <dgm:spPr/>
    </dgm:pt>
  </dgm:ptLst>
  <dgm:cxnLst>
    <dgm:cxn modelId="{78732307-3116-4B57-91CA-131BCA42AE2A}" type="presOf" srcId="{6F82CA03-298C-4267-9F5D-141E5D07B635}" destId="{8E7717C9-A78B-4FE8-B2F2-1FD2199F75CA}" srcOrd="0" destOrd="0" presId="urn:microsoft.com/office/officeart/2005/8/layout/hList1"/>
    <dgm:cxn modelId="{4041421B-1058-49C4-BB4A-0DA5A7B50877}" srcId="{6F82CA03-298C-4267-9F5D-141E5D07B635}" destId="{F8C98DFB-4A36-4FE2-AA87-637170085FE1}" srcOrd="0" destOrd="0" parTransId="{62539512-0666-49B6-9B28-97C79325CB01}" sibTransId="{0E55AF0D-66A0-40BE-9CB0-CEF1DBF13657}"/>
    <dgm:cxn modelId="{149F6B2A-2178-4FE9-9BFF-7F80EE844DA7}" type="presOf" srcId="{F8C98DFB-4A36-4FE2-AA87-637170085FE1}" destId="{0AFCC8D8-47EE-43F7-82D2-C0AFA4BDFD11}" srcOrd="0" destOrd="0" presId="urn:microsoft.com/office/officeart/2005/8/layout/hList1"/>
    <dgm:cxn modelId="{0AEF6831-3540-4CB1-8CDA-B50FB60D471A}" type="presOf" srcId="{379DEEB1-5ECC-441A-88D1-D51A360C0E10}" destId="{250A810F-4F5A-4A9D-B2F8-3642D3A5D130}" srcOrd="0" destOrd="1" presId="urn:microsoft.com/office/officeart/2005/8/layout/hList1"/>
    <dgm:cxn modelId="{F6C3B966-C3C1-4BB5-BF48-95E34521EC09}" type="presOf" srcId="{CDD3E3B9-7619-4B58-886C-FD3378A5E7EB}" destId="{0AFCC8D8-47EE-43F7-82D2-C0AFA4BDFD11}" srcOrd="0" destOrd="1" presId="urn:microsoft.com/office/officeart/2005/8/layout/hList1"/>
    <dgm:cxn modelId="{7AAA444F-BEAB-4338-AA5B-84098A55313F}" srcId="{6F82CA03-298C-4267-9F5D-141E5D07B635}" destId="{CDD3E3B9-7619-4B58-886C-FD3378A5E7EB}" srcOrd="1" destOrd="0" parTransId="{217E7396-0C60-4642-9814-2DF5B71CC548}" sibTransId="{55797BC8-E147-46DC-B0B3-7746FA35075F}"/>
    <dgm:cxn modelId="{9B6D5E92-9DCA-422D-93F8-7FE84B11DC43}" srcId="{2D7815E8-00ED-429F-B056-03725B6D2614}" destId="{8634D318-9F4D-47D4-A104-B9073532E5E6}" srcOrd="0" destOrd="0" parTransId="{7B5DE934-5B2C-48FC-ACCF-FFBC8B5A7C07}" sibTransId="{6BB51F3B-03C3-41B7-9F00-099AEC8F6818}"/>
    <dgm:cxn modelId="{6E7EB19E-055B-4168-943A-83AF41549EFD}" srcId="{8634D318-9F4D-47D4-A104-B9073532E5E6}" destId="{53A9BD01-15C7-4CC1-82CF-AFDC7CD4787D}" srcOrd="0" destOrd="0" parTransId="{5C9ABD42-0271-4505-A993-0FD06472FD77}" sibTransId="{9C6BFE54-53DE-4649-AAB1-297D6CA8978F}"/>
    <dgm:cxn modelId="{3A758BC9-5479-4A78-8A55-0BE9E3DDF184}" type="presOf" srcId="{8634D318-9F4D-47D4-A104-B9073532E5E6}" destId="{6A5645B3-1D6F-4A89-8C05-E55398280523}" srcOrd="0" destOrd="0" presId="urn:microsoft.com/office/officeart/2005/8/layout/hList1"/>
    <dgm:cxn modelId="{4B31E1DF-F94D-4463-836F-29C944C80070}" srcId="{2D7815E8-00ED-429F-B056-03725B6D2614}" destId="{6F82CA03-298C-4267-9F5D-141E5D07B635}" srcOrd="1" destOrd="0" parTransId="{F252A050-B6E2-4155-9671-5D028815B700}" sibTransId="{AE97E500-3F7D-4BB0-879D-40501F3E717D}"/>
    <dgm:cxn modelId="{152755EB-E92E-42FC-A68E-3740A4617E50}" type="presOf" srcId="{53A9BD01-15C7-4CC1-82CF-AFDC7CD4787D}" destId="{250A810F-4F5A-4A9D-B2F8-3642D3A5D130}" srcOrd="0" destOrd="0" presId="urn:microsoft.com/office/officeart/2005/8/layout/hList1"/>
    <dgm:cxn modelId="{81F64AF2-8F59-4AAB-B312-34588477E3E9}" srcId="{8634D318-9F4D-47D4-A104-B9073532E5E6}" destId="{379DEEB1-5ECC-441A-88D1-D51A360C0E10}" srcOrd="1" destOrd="0" parTransId="{65714116-18CD-44CC-88B7-F5543331DEA4}" sibTransId="{4D29852C-1791-4505-B9B5-FEDA3CCB2AF8}"/>
    <dgm:cxn modelId="{0A9E1CFA-D86B-41A1-849B-825298D70EF1}" type="presOf" srcId="{2D7815E8-00ED-429F-B056-03725B6D2614}" destId="{E8DBAFA1-3186-41E7-AF7B-332DDE059BE7}" srcOrd="0" destOrd="0" presId="urn:microsoft.com/office/officeart/2005/8/layout/hList1"/>
    <dgm:cxn modelId="{820223E2-8CCC-4C6D-90D6-1DCD05AB9F27}" type="presParOf" srcId="{E8DBAFA1-3186-41E7-AF7B-332DDE059BE7}" destId="{AE587A79-D8F1-48BA-A13F-F8E36885CE30}" srcOrd="0" destOrd="0" presId="urn:microsoft.com/office/officeart/2005/8/layout/hList1"/>
    <dgm:cxn modelId="{BC882214-2290-4CAE-898E-B970C74B44D2}" type="presParOf" srcId="{AE587A79-D8F1-48BA-A13F-F8E36885CE30}" destId="{6A5645B3-1D6F-4A89-8C05-E55398280523}" srcOrd="0" destOrd="0" presId="urn:microsoft.com/office/officeart/2005/8/layout/hList1"/>
    <dgm:cxn modelId="{4A2280D7-25CD-4F26-84C4-62351B733EC5}" type="presParOf" srcId="{AE587A79-D8F1-48BA-A13F-F8E36885CE30}" destId="{250A810F-4F5A-4A9D-B2F8-3642D3A5D130}" srcOrd="1" destOrd="0" presId="urn:microsoft.com/office/officeart/2005/8/layout/hList1"/>
    <dgm:cxn modelId="{70ED8340-DFC1-4612-BA05-A630D785580E}" type="presParOf" srcId="{E8DBAFA1-3186-41E7-AF7B-332DDE059BE7}" destId="{DA488CAC-9D6B-4D16-AF4B-8D67D16E7819}" srcOrd="1" destOrd="0" presId="urn:microsoft.com/office/officeart/2005/8/layout/hList1"/>
    <dgm:cxn modelId="{99F8B1B2-4DD5-4529-B9EC-F90AEFF1D828}" type="presParOf" srcId="{E8DBAFA1-3186-41E7-AF7B-332DDE059BE7}" destId="{D97279DD-30E2-4454-992D-C581C6E1B6BF}" srcOrd="2" destOrd="0" presId="urn:microsoft.com/office/officeart/2005/8/layout/hList1"/>
    <dgm:cxn modelId="{DFA1737A-16B5-4D97-AFEF-858F2154A6F0}" type="presParOf" srcId="{D97279DD-30E2-4454-992D-C581C6E1B6BF}" destId="{8E7717C9-A78B-4FE8-B2F2-1FD2199F75CA}" srcOrd="0" destOrd="0" presId="urn:microsoft.com/office/officeart/2005/8/layout/hList1"/>
    <dgm:cxn modelId="{F1CD1936-A8FA-425D-BBBD-3970A45DFB78}" type="presParOf" srcId="{D97279DD-30E2-4454-992D-C581C6E1B6BF}" destId="{0AFCC8D8-47EE-43F7-82D2-C0AFA4BDFD1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5645B3-1D6F-4A89-8C05-E55398280523}">
      <dsp:nvSpPr>
        <dsp:cNvPr id="0" name=""/>
        <dsp:cNvSpPr/>
      </dsp:nvSpPr>
      <dsp:spPr>
        <a:xfrm>
          <a:off x="48" y="144585"/>
          <a:ext cx="4642063" cy="547200"/>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Podstawienie</a:t>
          </a:r>
        </a:p>
      </dsp:txBody>
      <dsp:txXfrm>
        <a:off x="48" y="144585"/>
        <a:ext cx="4642063" cy="547200"/>
      </dsp:txXfrm>
    </dsp:sp>
    <dsp:sp modelId="{250A810F-4F5A-4A9D-B2F8-3642D3A5D130}">
      <dsp:nvSpPr>
        <dsp:cNvPr id="0" name=""/>
        <dsp:cNvSpPr/>
      </dsp:nvSpPr>
      <dsp:spPr>
        <a:xfrm>
          <a:off x="48" y="691785"/>
          <a:ext cx="4642063" cy="4072979"/>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pl-PL" sz="1900" kern="1200" dirty="0"/>
            <a:t>Sytuacja, w której gdy jeden ze spadkobierców nie chce lub nie może dziedziczyć, w jego miejsce wchodzi inny, wskazany przez testatora, spadkobierca</a:t>
          </a:r>
        </a:p>
        <a:p>
          <a:pPr marL="171450" lvl="1" indent="-171450" algn="l" defTabSz="844550">
            <a:lnSpc>
              <a:spcPct val="90000"/>
            </a:lnSpc>
            <a:spcBef>
              <a:spcPct val="0"/>
            </a:spcBef>
            <a:spcAft>
              <a:spcPct val="15000"/>
            </a:spcAft>
            <a:buChar char="•"/>
          </a:pPr>
          <a:r>
            <a:rPr lang="pl-PL" sz="1900" kern="1200" dirty="0"/>
            <a:t>Np. powołuję do spadku córkę Annę, a gdyby ona nie chciała lub nie mogła dziedziczyć powołuję w jej miejsce brata Andrzeja. </a:t>
          </a:r>
        </a:p>
      </dsp:txBody>
      <dsp:txXfrm>
        <a:off x="48" y="691785"/>
        <a:ext cx="4642063" cy="4072979"/>
      </dsp:txXfrm>
    </dsp:sp>
    <dsp:sp modelId="{8E7717C9-A78B-4FE8-B2F2-1FD2199F75CA}">
      <dsp:nvSpPr>
        <dsp:cNvPr id="0" name=""/>
        <dsp:cNvSpPr/>
      </dsp:nvSpPr>
      <dsp:spPr>
        <a:xfrm>
          <a:off x="5292000" y="144585"/>
          <a:ext cx="4642063" cy="547200"/>
        </a:xfrm>
        <a:prstGeom prst="rect">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Przyrost </a:t>
          </a:r>
        </a:p>
      </dsp:txBody>
      <dsp:txXfrm>
        <a:off x="5292000" y="144585"/>
        <a:ext cx="4642063" cy="547200"/>
      </dsp:txXfrm>
    </dsp:sp>
    <dsp:sp modelId="{0AFCC8D8-47EE-43F7-82D2-C0AFA4BDFD11}">
      <dsp:nvSpPr>
        <dsp:cNvPr id="0" name=""/>
        <dsp:cNvSpPr/>
      </dsp:nvSpPr>
      <dsp:spPr>
        <a:xfrm>
          <a:off x="5292000" y="691785"/>
          <a:ext cx="4642063" cy="4072979"/>
        </a:xfrm>
        <a:prstGeom prst="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pl-PL" sz="1900" kern="1200" dirty="0"/>
            <a:t>Sytuacja, w której jeden z spadkobierców nie chce lub nie może dziedziczyć, a jego część przypada pozostałym spadkobiercom testamentowym.</a:t>
          </a:r>
        </a:p>
        <a:p>
          <a:pPr marL="171450" lvl="1" indent="-171450" algn="l" defTabSz="844550">
            <a:lnSpc>
              <a:spcPct val="90000"/>
            </a:lnSpc>
            <a:spcBef>
              <a:spcPct val="0"/>
            </a:spcBef>
            <a:spcAft>
              <a:spcPct val="15000"/>
            </a:spcAft>
            <a:buChar char="•"/>
          </a:pPr>
          <a:r>
            <a:rPr lang="pl-PL" sz="1900" kern="1200" dirty="0"/>
            <a:t>Np. spadkodawca powołał do dziedziczenia synów A, B i C w częściach równych. Syn C, zmarł przed otwarciem spadku, nie pozostawiwszy spadkobierców. Jego część w częściach równych przypadnie braciom A i B. Każdy z nich odziedziczy swoją część spadku (1/3) i połowę części zmarłego brata (1/6). Łącznie 3/6 spadku, czyli połowę.  </a:t>
          </a:r>
        </a:p>
      </dsp:txBody>
      <dsp:txXfrm>
        <a:off x="5292000" y="691785"/>
        <a:ext cx="4642063" cy="4072979"/>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pl-PL"/>
              <a:t>Kliknij, aby edytować styl</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3/26/2020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3/26/2020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pl-PL"/>
              <a:t>Kliknij, aby edytować styl</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3/26/2020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pl-PL"/>
              <a:t>Kliknij, aby edytować styl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78ABE3C1-DBE1-495D-B57B-2849774B866A}" type="datetimeFigureOut">
              <a:rPr lang="en-US" smtClean="0"/>
              <a:t>3/26/2020</a:t>
            </a:fld>
            <a:endParaRPr lang="en-US" dirty="0"/>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endParaRPr lang="en-US" dirty="0"/>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5965389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pl-PL"/>
              <a:t>Kliknij, aby edytować styl</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3/26/2020</a:t>
            </a:fld>
            <a:endParaRPr lang="en-US" dirty="0"/>
          </a:p>
        </p:txBody>
      </p:sp>
      <p:sp>
        <p:nvSpPr>
          <p:cNvPr id="5" name="Footer Placeholder 4"/>
          <p:cNvSpPr>
            <a:spLocks noGrp="1"/>
          </p:cNvSpPr>
          <p:nvPr>
            <p:ph type="ftr" sz="quarter" idx="11"/>
          </p:nvPr>
        </p:nvSpPr>
        <p:spPr/>
        <p:txBody>
          <a:bodyPr/>
          <a:lstStyle>
            <a:lvl1pPr>
              <a:defRPr sz="1000" b="1"/>
            </a:lvl1p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1876313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30578ACC-22D6-47C1-A373-4FD133E34F3C}" type="datetimeFigureOut">
              <a:rPr lang="en-US" smtClean="0"/>
              <a:t>3/26/2020</a:t>
            </a:fld>
            <a:endParaRPr lang="en-US" dirty="0"/>
          </a:p>
        </p:txBody>
      </p:sp>
      <p:sp>
        <p:nvSpPr>
          <p:cNvPr id="5" name="Footer Placeholder 4"/>
          <p:cNvSpPr>
            <a:spLocks noGrp="1"/>
          </p:cNvSpPr>
          <p:nvPr>
            <p:ph type="ftr" sz="quarter" idx="11"/>
          </p:nvPr>
        </p:nvSpPr>
        <p:spPr/>
        <p:txBody>
          <a:bodyPr/>
          <a:lstStyle>
            <a:lvl1pPr>
              <a:defRPr sz="1000" b="1"/>
            </a:lvl1p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444012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pl-PL"/>
              <a:t>Kliknij, aby edytować styl</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3/26/2020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305229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3/26/2020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734546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3/26/2020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689499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3/26/2020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311559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pl-PL"/>
              <a:t>Kliknij, aby edytować styl</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331444B-B92B-4E27-8C94-BB93EAF5CB18}" type="datetimeFigureOut">
              <a:rPr lang="en-US" smtClean="0"/>
              <a:t>3/26/2020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006689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nchor="ct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3/26/2020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pl-PL"/>
              <a:t>Kliknij, aby edytować styl</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363EFA5E-FA76-400D-B3DC-F0BA90E6D107}" type="datetimeFigureOut">
              <a:rPr lang="en-US" smtClean="0"/>
              <a:t>3/26/2020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5383689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Obraz panoramiczny z podpisem">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46C117F-5CCF-4837-BE5F-2B92066CAFAF}" type="datetimeFigureOut">
              <a:rPr lang="en-US" smtClean="0"/>
              <a:t>3/26/2020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503792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Tytuł i podpis">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pl-PL"/>
              <a:t>Kliknij, aby edytować styl</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84EB90BD-B6CE-46B7-997F-7313B992CCDC}" type="datetimeFigureOut">
              <a:rPr lang="en-US" smtClean="0"/>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332799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p:cSld name="Oferta z podpisem">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pl-PL"/>
              <a:t>Kliknij, aby edytować styl</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pl-PL"/>
              <a:t>Kliknij, aby edytować style wzorca tekstu</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9D6E9DEC-419B-4CC5-A080-3B06BD5A8291}" type="datetimeFigureOut">
              <a:rPr lang="en-US" smtClean="0"/>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54218582"/>
      </p:ext>
    </p:extLst>
  </p:cSld>
  <p:clrMapOvr>
    <a:masterClrMapping/>
  </p:clrMapOvr>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Karta nazwy">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9D6E9DEC-419B-4CC5-A080-3B06BD5A8291}" type="datetimeFigureOut">
              <a:rPr lang="en-US" smtClean="0"/>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96502550"/>
      </p:ext>
    </p:extLst>
  </p:cSld>
  <p:clrMapOvr>
    <a:masterClrMapping/>
  </p:clrMapOvr>
  <p:hf sldNum="0"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pl-PL"/>
              <a:t>Kliknij, aby edytować styl</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4B24536-994D-4021-A283-9F449C0DB509}" type="datetimeFigureOut">
              <a:rPr lang="en-US" smtClean="0"/>
              <a:t>3/26/2020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1077407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pl-PL"/>
              <a:t>Kliknij, aby edytować styl</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3CBBBB78-C96F-47B7-AB17-D852CA960AC9}" type="datetimeFigureOut">
              <a:rPr lang="en-US" smtClean="0"/>
              <a:t>3/26/2020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3066991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786578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pl-PL"/>
              <a:t>Kliknij, aby edytować styl</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178E61D-D431-422C-9764-11DAFE33AB63}" type="datetimeFigureOut">
              <a:rPr lang="en-US" smtClean="0"/>
              <a:t>3/26/2020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10434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pl-PL"/>
              <a:t>Kliknij, aby edytować styl</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3E5059C3-6A89-4494-99FF-5A4D6FFD50EB}" type="datetimeFigureOut">
              <a:rPr lang="en-US" dirty="0"/>
              <a:t>3/26/2020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pl-PL"/>
              <a:t>Kliknij, aby edytować styl</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3/26/2020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pl-PL"/>
              <a:t>Kliknij, aby edytować styl</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2609285" y="2851331"/>
            <a:ext cx="3893623" cy="3071434"/>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666635" y="2851331"/>
            <a:ext cx="3899798" cy="3071434"/>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3/26/2020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3/26/2020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3/26/2020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pl-PL"/>
              <a:t>Kliknij, aby edytować styl</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37D525BB-DA17-4BA0-B3C8-3AC3ABC827E6}" type="datetimeFigureOut">
              <a:rPr lang="en-US" dirty="0"/>
              <a:t>3/26/2020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pl-PL"/>
              <a:t>Kliknij, aby edytować styl</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16C4C9A-3960-41CF-A4E9-2A8FB932454B}" type="datetimeFigureOut">
              <a:rPr lang="en-US" dirty="0"/>
              <a:t>3/26/2020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4.jpe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3/26/2020</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44488" algn="l" defTabSz="914400" rtl="0" eaLnBrk="1" latinLnBrk="0" hangingPunct="1">
        <a:lnSpc>
          <a:spcPct val="120000"/>
        </a:lnSpc>
        <a:spcBef>
          <a:spcPts val="10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13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4448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pl-PL"/>
              <a:t>Kliknij, aby edytować styl</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9D6E9DEC-419B-4CC5-A080-3B06BD5A8291}" type="datetimeFigureOut">
              <a:rPr lang="en-US" smtClean="0"/>
              <a:t>3/26/2020</a:t>
            </a:fld>
            <a:endParaRPr lang="en-US" dirty="0"/>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endParaRPr lang="en-US" dirty="0"/>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6191348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DB7C962-647A-495A-BCEF-DE097FA184C6}"/>
              </a:ext>
            </a:extLst>
          </p:cNvPr>
          <p:cNvSpPr>
            <a:spLocks noGrp="1"/>
          </p:cNvSpPr>
          <p:nvPr>
            <p:ph type="ctrTitle"/>
          </p:nvPr>
        </p:nvSpPr>
        <p:spPr/>
        <p:txBody>
          <a:bodyPr/>
          <a:lstStyle/>
          <a:p>
            <a:r>
              <a:rPr lang="pl-PL" dirty="0"/>
              <a:t>Rozrządzenia testamentowe</a:t>
            </a:r>
          </a:p>
        </p:txBody>
      </p:sp>
      <p:sp>
        <p:nvSpPr>
          <p:cNvPr id="3" name="Podtytuł 2">
            <a:extLst>
              <a:ext uri="{FF2B5EF4-FFF2-40B4-BE49-F238E27FC236}">
                <a16:creationId xmlns:a16="http://schemas.microsoft.com/office/drawing/2014/main" id="{A2781D08-F0C5-4B37-A505-FF0FC2385F56}"/>
              </a:ext>
            </a:extLst>
          </p:cNvPr>
          <p:cNvSpPr>
            <a:spLocks noGrp="1"/>
          </p:cNvSpPr>
          <p:nvPr>
            <p:ph type="subTitle" idx="1"/>
          </p:nvPr>
        </p:nvSpPr>
        <p:spPr/>
        <p:txBody>
          <a:bodyPr/>
          <a:lstStyle/>
          <a:p>
            <a:r>
              <a:rPr lang="pl-PL" dirty="0"/>
              <a:t>Agnieszka Kwiecień-Madej</a:t>
            </a:r>
          </a:p>
        </p:txBody>
      </p:sp>
    </p:spTree>
    <p:extLst>
      <p:ext uri="{BB962C8B-B14F-4D97-AF65-F5344CB8AC3E}">
        <p14:creationId xmlns:p14="http://schemas.microsoft.com/office/powerpoint/2010/main" val="2308863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514D2C1-82DC-423D-8996-5D3E8532AD31}"/>
              </a:ext>
            </a:extLst>
          </p:cNvPr>
          <p:cNvSpPr>
            <a:spLocks noGrp="1"/>
          </p:cNvSpPr>
          <p:nvPr>
            <p:ph type="title"/>
          </p:nvPr>
        </p:nvSpPr>
        <p:spPr/>
        <p:txBody>
          <a:bodyPr/>
          <a:lstStyle/>
          <a:p>
            <a:r>
              <a:rPr lang="pl-PL" dirty="0"/>
              <a:t>Przedmiot zapisu zwykłego</a:t>
            </a:r>
          </a:p>
        </p:txBody>
      </p:sp>
      <p:sp>
        <p:nvSpPr>
          <p:cNvPr id="3" name="Symbol zastępczy zawartości 2">
            <a:extLst>
              <a:ext uri="{FF2B5EF4-FFF2-40B4-BE49-F238E27FC236}">
                <a16:creationId xmlns:a16="http://schemas.microsoft.com/office/drawing/2014/main" id="{31614DC5-9115-4EF0-AB1A-54A6094AF45B}"/>
              </a:ext>
            </a:extLst>
          </p:cNvPr>
          <p:cNvSpPr>
            <a:spLocks noGrp="1"/>
          </p:cNvSpPr>
          <p:nvPr>
            <p:ph idx="1"/>
          </p:nvPr>
        </p:nvSpPr>
        <p:spPr>
          <a:xfrm>
            <a:off x="1056443" y="2052116"/>
            <a:ext cx="9513696" cy="3997828"/>
          </a:xfrm>
        </p:spPr>
        <p:txBody>
          <a:bodyPr>
            <a:normAutofit fontScale="85000" lnSpcReduction="20000"/>
          </a:bodyPr>
          <a:lstStyle/>
          <a:p>
            <a:r>
              <a:rPr lang="pl-PL" dirty="0"/>
              <a:t>Rozrządzenie testamentowe określane przez ustawodawcę mianem zapisu zwykłego polega na nałożeniu obowiązku spełnienia określonego </a:t>
            </a:r>
            <a:r>
              <a:rPr lang="pl-PL" b="1" dirty="0"/>
              <a:t>świadczenia majątkowego</a:t>
            </a:r>
            <a:r>
              <a:rPr lang="pl-PL" dirty="0"/>
              <a:t> na rzecz oznaczonej osoby. Powszechnie przyjmuje się, że świadczenie takie </a:t>
            </a:r>
            <a:r>
              <a:rPr lang="pl-PL" b="1" dirty="0"/>
              <a:t>może polegać na działaniu lub zaniechaniu</a:t>
            </a:r>
            <a:r>
              <a:rPr lang="pl-PL" dirty="0"/>
              <a:t>. Gdy idzie o rodzaje świadczeń, to mogą to być </a:t>
            </a:r>
            <a:r>
              <a:rPr lang="pl-PL" b="1" dirty="0"/>
              <a:t>świadczenia podzielne lub niepodzielne, jednorazowe, okresowe lub ciągłe, dotyczące rzeczy oznaczonych co do tożsamości lub co do gatunku,</a:t>
            </a:r>
          </a:p>
          <a:p>
            <a:r>
              <a:rPr lang="pl-PL" dirty="0"/>
              <a:t>np. obowiązek wypłacenia zapisobiercy określonej kwoty pieniężnej, czy to jednorazowo, czy to w postaci periodycznych wypłat, obowiązek płacenia </a:t>
            </a:r>
            <a:r>
              <a:rPr lang="pl-PL" b="1" dirty="0"/>
              <a:t>renty</a:t>
            </a:r>
            <a:r>
              <a:rPr lang="pl-PL" dirty="0"/>
              <a:t> o wysokości określonej w testamencie, dokonania przelewu wierzytelności na rzecz zapisobiercy lub umorzenia długu.</a:t>
            </a:r>
          </a:p>
          <a:p>
            <a:r>
              <a:rPr lang="pl-PL" dirty="0"/>
              <a:t>Zapis zwykły może także przybrać postać </a:t>
            </a:r>
            <a:r>
              <a:rPr lang="pl-PL" b="1" dirty="0"/>
              <a:t>zobowiązania do przeniesienia na rzecz zapisobiercy prawa własności określonej rzeczy</a:t>
            </a:r>
            <a:r>
              <a:rPr lang="pl-PL" dirty="0"/>
              <a:t>, </a:t>
            </a:r>
            <a:r>
              <a:rPr lang="pl-PL" b="1" dirty="0"/>
              <a:t>zwolnienia go z długu, ustanowienia na jego rzecz określonego ograniczonego prawa rzeczowego bądź zrzeczenia się ograniczonego prawa rzeczowego obciążającego nieruchomość zapisobiercy</a:t>
            </a:r>
            <a:r>
              <a:rPr lang="pl-PL" dirty="0"/>
              <a:t> </a:t>
            </a:r>
          </a:p>
        </p:txBody>
      </p:sp>
    </p:spTree>
    <p:extLst>
      <p:ext uri="{BB962C8B-B14F-4D97-AF65-F5344CB8AC3E}">
        <p14:creationId xmlns:p14="http://schemas.microsoft.com/office/powerpoint/2010/main" val="2040726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FC5A719-E8A7-4EC2-8D87-530714ABAE68}"/>
              </a:ext>
            </a:extLst>
          </p:cNvPr>
          <p:cNvSpPr>
            <a:spLocks noGrp="1"/>
          </p:cNvSpPr>
          <p:nvPr>
            <p:ph type="title"/>
          </p:nvPr>
        </p:nvSpPr>
        <p:spPr/>
        <p:txBody>
          <a:bodyPr/>
          <a:lstStyle/>
          <a:p>
            <a:r>
              <a:rPr lang="pl-PL" dirty="0"/>
              <a:t>Zobowiązanie wynikające z zapisu zwykłego</a:t>
            </a:r>
          </a:p>
        </p:txBody>
      </p:sp>
      <p:sp>
        <p:nvSpPr>
          <p:cNvPr id="3" name="Symbol zastępczy zawartości 2">
            <a:extLst>
              <a:ext uri="{FF2B5EF4-FFF2-40B4-BE49-F238E27FC236}">
                <a16:creationId xmlns:a16="http://schemas.microsoft.com/office/drawing/2014/main" id="{EFF760D5-82A0-494F-91C1-D5F4DEE77DD8}"/>
              </a:ext>
            </a:extLst>
          </p:cNvPr>
          <p:cNvSpPr>
            <a:spLocks noGrp="1"/>
          </p:cNvSpPr>
          <p:nvPr>
            <p:ph idx="1"/>
          </p:nvPr>
        </p:nvSpPr>
        <p:spPr>
          <a:xfrm>
            <a:off x="1162975" y="2052116"/>
            <a:ext cx="9407164" cy="3997828"/>
          </a:xfrm>
        </p:spPr>
        <p:txBody>
          <a:bodyPr>
            <a:normAutofit/>
          </a:bodyPr>
          <a:lstStyle/>
          <a:p>
            <a:r>
              <a:rPr lang="pl-PL" dirty="0"/>
              <a:t>W momencie otwarcia spadku po określonym spadkodawcy zastrzeżenie w jego testamencie zapisu zwykłego powoduje </a:t>
            </a:r>
            <a:r>
              <a:rPr lang="pl-PL" b="1" dirty="0"/>
              <a:t>powstanie stosunku zobowiązaniowego </a:t>
            </a:r>
            <a:r>
              <a:rPr lang="pl-PL" dirty="0"/>
              <a:t>pomiędzy osobą obciążoną obowiązkiem wykonania zapisu a podmiotem uprawnionym z tytułu tego zapisu. Temu ostatniemu przysługuje wierzytelność w stosunku do obciążonego obowiązkiem wykonania zapisu, może od niego żądać wykonania tego zapisu,</a:t>
            </a:r>
          </a:p>
          <a:p>
            <a:r>
              <a:rPr lang="pl-PL" dirty="0"/>
              <a:t>W związku z tym przyjmuje się, że w zakresie, w którym nic innego nie wynika z przepisów dotyczących zapisu zwykłego (a więc przede wszystkim z art. 970–981, 1003–1007 i 1033 KC), do zapisu tego znajdują zastosowanie przepisy o wykonaniu zobowiązań </a:t>
            </a:r>
          </a:p>
        </p:txBody>
      </p:sp>
    </p:spTree>
    <p:extLst>
      <p:ext uri="{BB962C8B-B14F-4D97-AF65-F5344CB8AC3E}">
        <p14:creationId xmlns:p14="http://schemas.microsoft.com/office/powerpoint/2010/main" val="2912063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8F7AD35-A3DB-4843-A0EA-0D2CAC3F9D42}"/>
              </a:ext>
            </a:extLst>
          </p:cNvPr>
          <p:cNvSpPr>
            <a:spLocks noGrp="1"/>
          </p:cNvSpPr>
          <p:nvPr>
            <p:ph type="title"/>
          </p:nvPr>
        </p:nvSpPr>
        <p:spPr/>
        <p:txBody>
          <a:bodyPr/>
          <a:lstStyle/>
          <a:p>
            <a:r>
              <a:rPr lang="pl-PL" dirty="0"/>
              <a:t>Zapis windykacyjny – art. 981(1) k.c.</a:t>
            </a:r>
          </a:p>
        </p:txBody>
      </p:sp>
      <p:sp>
        <p:nvSpPr>
          <p:cNvPr id="3" name="Symbol zastępczy zawartości 2">
            <a:extLst>
              <a:ext uri="{FF2B5EF4-FFF2-40B4-BE49-F238E27FC236}">
                <a16:creationId xmlns:a16="http://schemas.microsoft.com/office/drawing/2014/main" id="{E47059D2-C6ED-4386-9BDB-DFD7EC46965D}"/>
              </a:ext>
            </a:extLst>
          </p:cNvPr>
          <p:cNvSpPr>
            <a:spLocks noGrp="1"/>
          </p:cNvSpPr>
          <p:nvPr>
            <p:ph idx="1"/>
          </p:nvPr>
        </p:nvSpPr>
        <p:spPr>
          <a:xfrm>
            <a:off x="1216241" y="2052116"/>
            <a:ext cx="9353898" cy="3997828"/>
          </a:xfrm>
        </p:spPr>
        <p:txBody>
          <a:bodyPr>
            <a:normAutofit fontScale="85000" lnSpcReduction="20000"/>
          </a:bodyPr>
          <a:lstStyle/>
          <a:p>
            <a:r>
              <a:rPr lang="pl-PL" dirty="0"/>
              <a:t>Zapis windykacyjny stanowi typ rozrządzenia testamentowego, na mocy którego oznaczona przez testatora osoba nabywa przedmiot takiego zapisu z chwilą otwarcia spadku (art. 981</a:t>
            </a:r>
            <a:r>
              <a:rPr lang="pl-PL" baseline="30000" dirty="0"/>
              <a:t>1</a:t>
            </a:r>
            <a:r>
              <a:rPr lang="pl-PL" dirty="0"/>
              <a:t> § 1 KC). </a:t>
            </a:r>
          </a:p>
          <a:p>
            <a:r>
              <a:rPr lang="pl-PL" dirty="0"/>
              <a:t>W przeciwieństwie do zapisu zwykłego, tu </a:t>
            </a:r>
            <a:r>
              <a:rPr lang="pl-PL" b="1" dirty="0"/>
              <a:t>nie powstaje z mocy zapisu windykacyjnego stosunek zobowiązaniowy</a:t>
            </a:r>
            <a:r>
              <a:rPr lang="pl-PL" dirty="0"/>
              <a:t> pomiędzy spadkobiercą a zapisobiercą windykacyjnym,</a:t>
            </a:r>
          </a:p>
          <a:p>
            <a:r>
              <a:rPr lang="pl-PL" dirty="0"/>
              <a:t>Zapis windykacyjny poczyniony w testamencie wywołuje bowiem z chwilą otwarcia spadku </a:t>
            </a:r>
            <a:r>
              <a:rPr lang="pl-PL" b="1" dirty="0"/>
              <a:t>skutek rozporządzający,</a:t>
            </a:r>
          </a:p>
          <a:p>
            <a:r>
              <a:rPr lang="pl-PL" dirty="0"/>
              <a:t>Zapis windykacyjny może być uczyniony </a:t>
            </a:r>
            <a:r>
              <a:rPr lang="pl-PL" b="1" dirty="0"/>
              <a:t>jedynie w testamencie sporządzonym w formie aktu notarialnego,</a:t>
            </a:r>
          </a:p>
          <a:p>
            <a:r>
              <a:rPr lang="pl-PL" dirty="0"/>
              <a:t>WAŻNE: Przedmiot lub prawo objęte ważnym i skutecznym zapisem windykacyjnym nie wchodzi w skład spadku.</a:t>
            </a:r>
          </a:p>
        </p:txBody>
      </p:sp>
    </p:spTree>
    <p:extLst>
      <p:ext uri="{BB962C8B-B14F-4D97-AF65-F5344CB8AC3E}">
        <p14:creationId xmlns:p14="http://schemas.microsoft.com/office/powerpoint/2010/main" val="1213155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A64F3F8-D4C3-446F-A742-F506DF0D2DFE}"/>
              </a:ext>
            </a:extLst>
          </p:cNvPr>
          <p:cNvSpPr>
            <a:spLocks noGrp="1"/>
          </p:cNvSpPr>
          <p:nvPr>
            <p:ph type="title"/>
          </p:nvPr>
        </p:nvSpPr>
        <p:spPr/>
        <p:txBody>
          <a:bodyPr/>
          <a:lstStyle/>
          <a:p>
            <a:r>
              <a:rPr lang="pl-PL" dirty="0"/>
              <a:t>Przedmiot zapisu windykacyjnego</a:t>
            </a:r>
          </a:p>
        </p:txBody>
      </p:sp>
      <p:sp>
        <p:nvSpPr>
          <p:cNvPr id="3" name="Symbol zastępczy zawartości 2">
            <a:extLst>
              <a:ext uri="{FF2B5EF4-FFF2-40B4-BE49-F238E27FC236}">
                <a16:creationId xmlns:a16="http://schemas.microsoft.com/office/drawing/2014/main" id="{0B44D408-B978-4ADE-ACD8-90260AEBECFD}"/>
              </a:ext>
            </a:extLst>
          </p:cNvPr>
          <p:cNvSpPr>
            <a:spLocks noGrp="1"/>
          </p:cNvSpPr>
          <p:nvPr>
            <p:ph idx="1"/>
          </p:nvPr>
        </p:nvSpPr>
        <p:spPr>
          <a:xfrm>
            <a:off x="1322773" y="2052116"/>
            <a:ext cx="9247366" cy="3997828"/>
          </a:xfrm>
        </p:spPr>
        <p:txBody>
          <a:bodyPr>
            <a:normAutofit fontScale="85000" lnSpcReduction="10000"/>
          </a:bodyPr>
          <a:lstStyle/>
          <a:p>
            <a:r>
              <a:rPr lang="pl-PL" b="1" dirty="0"/>
              <a:t>Przedmiotem zapisu windykacyjnego może być:</a:t>
            </a:r>
          </a:p>
          <a:p>
            <a:pPr marL="0" indent="0">
              <a:buNone/>
            </a:pPr>
            <a:r>
              <a:rPr lang="pl-PL" b="1" dirty="0"/>
              <a:t>1) rzecz oznaczona co do tożsamości;</a:t>
            </a:r>
          </a:p>
          <a:p>
            <a:pPr marL="0" indent="0">
              <a:buNone/>
            </a:pPr>
            <a:r>
              <a:rPr lang="pl-PL" b="1" dirty="0"/>
              <a:t>2) zbywalne prawo majątkowe;</a:t>
            </a:r>
          </a:p>
          <a:p>
            <a:pPr marL="0" indent="0">
              <a:buNone/>
            </a:pPr>
            <a:r>
              <a:rPr lang="pl-PL" b="1" dirty="0"/>
              <a:t>3) przedsiębiorstwo lub gospodarstwo rolne;</a:t>
            </a:r>
          </a:p>
          <a:p>
            <a:pPr marL="0" indent="0">
              <a:buNone/>
            </a:pPr>
            <a:r>
              <a:rPr lang="pl-PL" b="1" dirty="0"/>
              <a:t>4) ustanowienie na rzecz zapisobiercy użytkowania lub służebności;</a:t>
            </a:r>
          </a:p>
          <a:p>
            <a:pPr marL="0" indent="0">
              <a:buNone/>
            </a:pPr>
            <a:r>
              <a:rPr lang="pl-PL" b="1" dirty="0"/>
              <a:t>5) ogół praw i obowiązków wspólnika spółki osobowej.</a:t>
            </a:r>
          </a:p>
          <a:p>
            <a:pPr marL="0" indent="0">
              <a:buNone/>
            </a:pPr>
            <a:endParaRPr lang="pl-PL" b="1" dirty="0"/>
          </a:p>
          <a:p>
            <a:pPr marL="0" indent="0">
              <a:buNone/>
            </a:pPr>
            <a:r>
              <a:rPr lang="pl-PL" b="1" dirty="0"/>
              <a:t>Pytanie: Czy pieniądze mogą stanowić przedmiot zapisu windykacyjnego? Uzasadnij.</a:t>
            </a:r>
          </a:p>
          <a:p>
            <a:endParaRPr lang="pl-PL" b="1" dirty="0"/>
          </a:p>
          <a:p>
            <a:endParaRPr lang="pl-PL" dirty="0"/>
          </a:p>
        </p:txBody>
      </p:sp>
    </p:spTree>
    <p:extLst>
      <p:ext uri="{BB962C8B-B14F-4D97-AF65-F5344CB8AC3E}">
        <p14:creationId xmlns:p14="http://schemas.microsoft.com/office/powerpoint/2010/main" val="15078527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DAC411-D812-4F2D-8293-78F2CBB04300}"/>
              </a:ext>
            </a:extLst>
          </p:cNvPr>
          <p:cNvSpPr>
            <a:spLocks noGrp="1"/>
          </p:cNvSpPr>
          <p:nvPr>
            <p:ph type="title"/>
          </p:nvPr>
        </p:nvSpPr>
        <p:spPr/>
        <p:txBody>
          <a:bodyPr/>
          <a:lstStyle/>
          <a:p>
            <a:r>
              <a:rPr lang="pl-PL" dirty="0"/>
              <a:t>Polecenie (art. 982 k.c.)</a:t>
            </a:r>
          </a:p>
        </p:txBody>
      </p:sp>
      <p:sp>
        <p:nvSpPr>
          <p:cNvPr id="3" name="Symbol zastępczy zawartości 2">
            <a:extLst>
              <a:ext uri="{FF2B5EF4-FFF2-40B4-BE49-F238E27FC236}">
                <a16:creationId xmlns:a16="http://schemas.microsoft.com/office/drawing/2014/main" id="{7143E4CC-475C-41F5-863C-3D06E7DA5266}"/>
              </a:ext>
            </a:extLst>
          </p:cNvPr>
          <p:cNvSpPr>
            <a:spLocks noGrp="1"/>
          </p:cNvSpPr>
          <p:nvPr>
            <p:ph idx="1"/>
          </p:nvPr>
        </p:nvSpPr>
        <p:spPr>
          <a:xfrm>
            <a:off x="1305018" y="1544715"/>
            <a:ext cx="9265122" cy="4505229"/>
          </a:xfrm>
        </p:spPr>
        <p:txBody>
          <a:bodyPr>
            <a:normAutofit fontScale="92500" lnSpcReduction="10000"/>
          </a:bodyPr>
          <a:lstStyle/>
          <a:p>
            <a:r>
              <a:rPr lang="pl-PL" dirty="0"/>
              <a:t>Polega ono na nałożeniu przez spadkodawcę na spadkobiercę lub zapisobiercę obowiązku oznaczonego działania lub zaniechania, bez czynienia nikogo wierzycielem (art. 982 KC). </a:t>
            </a:r>
          </a:p>
          <a:p>
            <a:r>
              <a:rPr lang="pl-PL" dirty="0"/>
              <a:t>To działanie lub zaniechanie może leżeć </a:t>
            </a:r>
            <a:r>
              <a:rPr lang="pl-PL" b="1" dirty="0"/>
              <a:t>w interesie spadkodawcy</a:t>
            </a:r>
            <a:r>
              <a:rPr lang="pl-PL" dirty="0"/>
              <a:t> (np. postawienie nagrobka), </a:t>
            </a:r>
            <a:r>
              <a:rPr lang="pl-PL" b="1" dirty="0"/>
              <a:t>osoby obciążonej poleceniem</a:t>
            </a:r>
            <a:r>
              <a:rPr lang="pl-PL" dirty="0"/>
              <a:t> (polecenie przeznaczenia określonej kwoty na sfinansowanie studiów, kursu), </a:t>
            </a:r>
            <a:r>
              <a:rPr lang="pl-PL" b="1" dirty="0"/>
              <a:t>osoby trzeciej</a:t>
            </a:r>
            <a:r>
              <a:rPr lang="pl-PL" dirty="0"/>
              <a:t> (polecenie zaopiekowania się krewnym) </a:t>
            </a:r>
            <a:r>
              <a:rPr lang="pl-PL" b="1" dirty="0"/>
              <a:t>lub w interesie społecznym</a:t>
            </a:r>
            <a:r>
              <a:rPr lang="pl-PL" dirty="0"/>
              <a:t> (wsparcie realizacji określonego celu, np. pomocy osobom chorym na określoną chorobę), </a:t>
            </a:r>
          </a:p>
          <a:p>
            <a:r>
              <a:rPr lang="pl-PL" dirty="0"/>
              <a:t>Tylko testator może </a:t>
            </a:r>
            <a:r>
              <a:rPr lang="pl-PL" b="1" dirty="0"/>
              <a:t>osobiście</a:t>
            </a:r>
            <a:r>
              <a:rPr lang="pl-PL" dirty="0"/>
              <a:t> dokonać rozrządzenia testamentowego w postaci polecenia, </a:t>
            </a:r>
            <a:r>
              <a:rPr lang="pl-PL" b="1" dirty="0"/>
              <a:t>nie może on pozostawić osobie trzeciej</a:t>
            </a:r>
            <a:r>
              <a:rPr lang="pl-PL" dirty="0"/>
              <a:t> możliwości określenia lub choćby doprecyzowania polecenia </a:t>
            </a:r>
          </a:p>
        </p:txBody>
      </p:sp>
    </p:spTree>
    <p:extLst>
      <p:ext uri="{BB962C8B-B14F-4D97-AF65-F5344CB8AC3E}">
        <p14:creationId xmlns:p14="http://schemas.microsoft.com/office/powerpoint/2010/main" val="21638765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FF5128A-B43C-443D-BFC5-C069C4A69AAE}"/>
              </a:ext>
            </a:extLst>
          </p:cNvPr>
          <p:cNvSpPr>
            <a:spLocks noGrp="1"/>
          </p:cNvSpPr>
          <p:nvPr>
            <p:ph type="title"/>
          </p:nvPr>
        </p:nvSpPr>
        <p:spPr>
          <a:xfrm>
            <a:off x="3135590" y="168864"/>
            <a:ext cx="7958331" cy="1077229"/>
          </a:xfrm>
        </p:spPr>
        <p:txBody>
          <a:bodyPr/>
          <a:lstStyle/>
          <a:p>
            <a:r>
              <a:rPr lang="pl-PL" dirty="0"/>
              <a:t>Odpowiedzialność z tytułu polecenia</a:t>
            </a:r>
          </a:p>
        </p:txBody>
      </p:sp>
      <p:sp>
        <p:nvSpPr>
          <p:cNvPr id="3" name="Symbol zastępczy zawartości 2">
            <a:extLst>
              <a:ext uri="{FF2B5EF4-FFF2-40B4-BE49-F238E27FC236}">
                <a16:creationId xmlns:a16="http://schemas.microsoft.com/office/drawing/2014/main" id="{CECAEE82-F062-4DDF-8284-3E5BF86A2E9E}"/>
              </a:ext>
            </a:extLst>
          </p:cNvPr>
          <p:cNvSpPr>
            <a:spLocks noGrp="1"/>
          </p:cNvSpPr>
          <p:nvPr>
            <p:ph idx="1"/>
          </p:nvPr>
        </p:nvSpPr>
        <p:spPr>
          <a:xfrm>
            <a:off x="1340527" y="1464816"/>
            <a:ext cx="9685539" cy="5224320"/>
          </a:xfrm>
        </p:spPr>
        <p:txBody>
          <a:bodyPr>
            <a:normAutofit fontScale="70000" lnSpcReduction="20000"/>
          </a:bodyPr>
          <a:lstStyle/>
          <a:p>
            <a:r>
              <a:rPr lang="pl-PL" dirty="0"/>
              <a:t>Polecenie jako dług spadkowy. Polecenie stanowi dług spadkowy (art. 922 § 3 k.c.).</a:t>
            </a:r>
          </a:p>
          <a:p>
            <a:r>
              <a:rPr lang="pl-PL" dirty="0"/>
              <a:t>Wobec bardzo specyficznego uregulowania przez ustawodawcę konstrukcji polecenia, pojawia się duża rozbieżność poglądów w kwestii tego, czy jest ono źródłem powstania stosunku prawnego i jeśli tak, to jakiego. </a:t>
            </a:r>
            <a:r>
              <a:rPr lang="pl-PL" b="1" dirty="0"/>
              <a:t>Według jednego z zapatrywań ustanowienie przez testatora polecenia jest źródłem "osobliwego" stosunku prawnego niemającego cech stosunku zobowiązaniowego</a:t>
            </a:r>
            <a:r>
              <a:rPr lang="pl-PL" dirty="0"/>
              <a:t>, gdzie istnieje dług i odpowiedzialność za niego, a jednocześnie beneficjentowi polecenia nie przysługuje roszczenie o jego wykonanie, nie ma on pozycji wierzyciela, lecz w miejsce wierzyciela wchodzą inne podmioty uprawnione do żądania wykonania polecenia (</a:t>
            </a:r>
            <a:r>
              <a:rPr lang="pl-PL" i="1" dirty="0"/>
              <a:t>M. Zelek</a:t>
            </a:r>
            <a:r>
              <a:rPr lang="pl-PL" dirty="0"/>
              <a:t>, w: </a:t>
            </a:r>
            <a:r>
              <a:rPr lang="pl-PL" i="1" dirty="0"/>
              <a:t>M. Gutowski</a:t>
            </a:r>
            <a:r>
              <a:rPr lang="pl-PL" dirty="0"/>
              <a:t>, Komentarz KC, t. 2, 2016, s. 1666). </a:t>
            </a:r>
          </a:p>
          <a:p>
            <a:r>
              <a:rPr lang="pl-PL" dirty="0"/>
              <a:t>Wielu autorów podziela zapatrywanie, że </a:t>
            </a:r>
            <a:r>
              <a:rPr lang="pl-PL" b="1" dirty="0"/>
              <a:t>polecenie nie prowadzi do powstania stosunku zobowiązaniowego</a:t>
            </a:r>
            <a:r>
              <a:rPr lang="pl-PL" dirty="0"/>
              <a:t> (</a:t>
            </a:r>
            <a:r>
              <a:rPr lang="pl-PL" i="1" dirty="0"/>
              <a:t>P. Księżak</a:t>
            </a:r>
            <a:r>
              <a:rPr lang="pl-PL" dirty="0"/>
              <a:t>, Żądanie, s. 51; </a:t>
            </a:r>
            <a:r>
              <a:rPr lang="pl-PL" i="1" dirty="0"/>
              <a:t>J. Ciszewski, J. </a:t>
            </a:r>
            <a:r>
              <a:rPr lang="pl-PL" i="1" dirty="0" err="1"/>
              <a:t>Knabe</a:t>
            </a:r>
            <a:r>
              <a:rPr lang="pl-PL" dirty="0"/>
              <a:t>, w: </a:t>
            </a:r>
            <a:r>
              <a:rPr lang="pl-PL" i="1" dirty="0"/>
              <a:t>J. Ciszewski</a:t>
            </a:r>
            <a:r>
              <a:rPr lang="pl-PL" dirty="0"/>
              <a:t>, Komentarz KC, 2014, s. 1690 i 1693; </a:t>
            </a:r>
            <a:r>
              <a:rPr lang="pl-PL" i="1" dirty="0"/>
              <a:t>J. </a:t>
            </a:r>
            <a:r>
              <a:rPr lang="pl-PL" i="1" dirty="0" err="1"/>
              <a:t>Kremis</a:t>
            </a:r>
            <a:r>
              <a:rPr lang="pl-PL" dirty="0"/>
              <a:t>, w: </a:t>
            </a:r>
            <a:r>
              <a:rPr lang="pl-PL" i="1" dirty="0"/>
              <a:t>E. Gniewek, P. Machnikowski</a:t>
            </a:r>
            <a:r>
              <a:rPr lang="pl-PL" dirty="0"/>
              <a:t>, Komentarz KC, 2014, s. 1786; </a:t>
            </a:r>
            <a:r>
              <a:rPr lang="pl-PL" i="1" dirty="0"/>
              <a:t>S. Wójcik, F. Zoll</a:t>
            </a:r>
            <a:r>
              <a:rPr lang="pl-PL" dirty="0"/>
              <a:t>, w: SPP, t. 10, 2015, s. 461).</a:t>
            </a:r>
          </a:p>
          <a:p>
            <a:r>
              <a:rPr lang="pl-PL" dirty="0"/>
              <a:t>Niekiedy zajmowane jest takie stanowisko, że w wyniku zastrzeżenia polecenia w testamencie powstaje </a:t>
            </a:r>
            <a:r>
              <a:rPr lang="pl-PL" b="1" dirty="0"/>
              <a:t>zobowiązanie naturalne</a:t>
            </a:r>
            <a:r>
              <a:rPr lang="pl-PL" dirty="0"/>
              <a:t> (</a:t>
            </a:r>
            <a:r>
              <a:rPr lang="pl-PL" i="1" dirty="0"/>
              <a:t>E. Skowrońska-Bocian, J. Wierciński</a:t>
            </a:r>
            <a:r>
              <a:rPr lang="pl-PL" dirty="0"/>
              <a:t>, w: </a:t>
            </a:r>
            <a:r>
              <a:rPr lang="pl-PL" i="1" dirty="0"/>
              <a:t>J. Gudowski</a:t>
            </a:r>
            <a:r>
              <a:rPr lang="pl-PL" dirty="0"/>
              <a:t>, Komentarz KC, t. 6, 2017, s. 244), ponieważ istnieje tu dług, a brak jest wierzytelności (post. SN z 19.4.2002 r., III CZP 19/02, OSP 2003, Nr 10, poz. 123.</a:t>
            </a:r>
          </a:p>
          <a:p>
            <a:r>
              <a:rPr lang="pl-PL" dirty="0"/>
              <a:t>Spotkać się można jednak i z takim poglądem, że w wyniku polecenia testamentowego </a:t>
            </a:r>
            <a:r>
              <a:rPr lang="pl-PL" b="1" dirty="0"/>
              <a:t>nie powstaje żaden stosunek prawny</a:t>
            </a:r>
            <a:r>
              <a:rPr lang="pl-PL" dirty="0"/>
              <a:t> (</a:t>
            </a:r>
            <a:r>
              <a:rPr lang="pl-PL" i="1" dirty="0"/>
              <a:t>K. </a:t>
            </a:r>
            <a:r>
              <a:rPr lang="pl-PL" i="1" dirty="0" err="1"/>
              <a:t>Osajda</a:t>
            </a:r>
            <a:r>
              <a:rPr lang="pl-PL" dirty="0"/>
              <a:t>, w: </a:t>
            </a:r>
            <a:r>
              <a:rPr lang="pl-PL" i="1" dirty="0"/>
              <a:t>K. </a:t>
            </a:r>
            <a:r>
              <a:rPr lang="pl-PL" i="1" dirty="0" err="1"/>
              <a:t>Osajda</a:t>
            </a:r>
            <a:r>
              <a:rPr lang="pl-PL" dirty="0"/>
              <a:t>, Komentarz KC, t. 3, 2013, s. 657).</a:t>
            </a:r>
          </a:p>
          <a:p>
            <a:endParaRPr lang="pl-PL" dirty="0"/>
          </a:p>
          <a:p>
            <a:endParaRPr lang="pl-PL" dirty="0"/>
          </a:p>
        </p:txBody>
      </p:sp>
    </p:spTree>
    <p:extLst>
      <p:ext uri="{BB962C8B-B14F-4D97-AF65-F5344CB8AC3E}">
        <p14:creationId xmlns:p14="http://schemas.microsoft.com/office/powerpoint/2010/main" val="1917090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552E56F-F701-42DB-8D22-7CD0D620630D}"/>
              </a:ext>
            </a:extLst>
          </p:cNvPr>
          <p:cNvSpPr>
            <a:spLocks noGrp="1"/>
          </p:cNvSpPr>
          <p:nvPr>
            <p:ph type="title"/>
          </p:nvPr>
        </p:nvSpPr>
        <p:spPr/>
        <p:txBody>
          <a:bodyPr/>
          <a:lstStyle/>
          <a:p>
            <a:r>
              <a:rPr lang="pl-PL" dirty="0"/>
              <a:t>Powołanie wykonawcy testamentu – art. 986 k.c.</a:t>
            </a:r>
          </a:p>
        </p:txBody>
      </p:sp>
      <p:sp>
        <p:nvSpPr>
          <p:cNvPr id="3" name="Symbol zastępczy zawartości 2">
            <a:extLst>
              <a:ext uri="{FF2B5EF4-FFF2-40B4-BE49-F238E27FC236}">
                <a16:creationId xmlns:a16="http://schemas.microsoft.com/office/drawing/2014/main" id="{A3252A4A-3201-422B-B00B-676ECE81C565}"/>
              </a:ext>
            </a:extLst>
          </p:cNvPr>
          <p:cNvSpPr>
            <a:spLocks noGrp="1"/>
          </p:cNvSpPr>
          <p:nvPr>
            <p:ph idx="1"/>
          </p:nvPr>
        </p:nvSpPr>
        <p:spPr>
          <a:xfrm>
            <a:off x="1091953" y="1722268"/>
            <a:ext cx="9478186" cy="4785064"/>
          </a:xfrm>
        </p:spPr>
        <p:txBody>
          <a:bodyPr>
            <a:normAutofit fontScale="70000" lnSpcReduction="20000"/>
          </a:bodyPr>
          <a:lstStyle/>
          <a:p>
            <a:r>
              <a:rPr lang="pl-PL" dirty="0"/>
              <a:t>Powołanie wykonawcy lub wykonawców testamentu może być dokonane </a:t>
            </a:r>
            <a:r>
              <a:rPr lang="pl-PL" b="1" dirty="0"/>
              <a:t>jedynie w ramach ważnego testamentu</a:t>
            </a:r>
            <a:r>
              <a:rPr lang="pl-PL" dirty="0"/>
              <a:t>, a nie jakiejkolwiek innej czynności prawnej,</a:t>
            </a:r>
          </a:p>
          <a:p>
            <a:r>
              <a:rPr lang="pl-PL" dirty="0"/>
              <a:t>Spadkodawca </a:t>
            </a:r>
            <a:r>
              <a:rPr lang="pl-PL" b="1" dirty="0"/>
              <a:t>może powołać jednego lub większą liczbę wykonawców testamentu,</a:t>
            </a:r>
          </a:p>
          <a:p>
            <a:r>
              <a:rPr lang="pl-PL" dirty="0"/>
              <a:t>Z punktu widzenia spadkodawcy powołanie wykonawcy testamentu może służyć dążeniu </a:t>
            </a:r>
            <a:r>
              <a:rPr lang="pl-PL" b="1" dirty="0"/>
              <a:t>do uzyskania większego stopnia pewności co do tego</a:t>
            </a:r>
            <a:r>
              <a:rPr lang="pl-PL" dirty="0"/>
              <a:t>, że rozrządzenia spadkodawcy, jego </a:t>
            </a:r>
            <a:r>
              <a:rPr lang="pl-PL" b="1" dirty="0"/>
              <a:t>wola wyrażona na wypadek śmierci zostanie należycie i starannie wykonana</a:t>
            </a:r>
            <a:r>
              <a:rPr lang="pl-PL" dirty="0"/>
              <a:t> dzięki temu, że przypilnuje tego powoływany na wykonawcę testamentu </a:t>
            </a:r>
            <a:r>
              <a:rPr lang="pl-PL" b="1" dirty="0"/>
              <a:t>ktoś, kogo spadkodawca darzy dużym zaufaniem</a:t>
            </a:r>
            <a:r>
              <a:rPr lang="pl-PL" dirty="0"/>
              <a:t>, np. ze względu na jego uczciwość, rzetelność czy inne walory moralne, a czasem także np. ze względu na posiadanie przez tę osobę </a:t>
            </a:r>
            <a:r>
              <a:rPr lang="pl-PL" b="1" dirty="0"/>
              <a:t>specjalistycznej wiedzy i doświadczenia</a:t>
            </a:r>
            <a:r>
              <a:rPr lang="pl-PL" dirty="0"/>
              <a:t> sprzyjającego prawidłowemu zarządzaniu określonymi specyficznymi składnikami spadku, jak np. dziełami sztuki czy funkcjonującym przedsiębiorstwem,</a:t>
            </a:r>
          </a:p>
          <a:p>
            <a:r>
              <a:rPr lang="pl-PL" dirty="0"/>
              <a:t>Ustawa wymaga, by wykonawca testamentu miał pełną zdolność do czynności prawnych (art. 986 § 2 KC). </a:t>
            </a:r>
            <a:r>
              <a:rPr lang="pl-PL" b="1" dirty="0"/>
              <a:t>Nie musi jej posiadać w momencie sporządzania testamentu powołującego go do tej roli.</a:t>
            </a:r>
          </a:p>
          <a:p>
            <a:r>
              <a:rPr lang="pl-PL" dirty="0"/>
              <a:t>wykonawcą testamentu może być równie dobrze osoba fizyczna, jak i osoba prawna czy jednostka organizacyjna, o której mowa w art. 331 KC,</a:t>
            </a:r>
          </a:p>
          <a:p>
            <a:r>
              <a:rPr lang="pl-PL" b="1" dirty="0"/>
              <a:t>Wykonawcą testamentu może bez przeszkód zostać powołana osoba, dla której testator przewidział w testamencie określoną korzyść</a:t>
            </a:r>
            <a:r>
              <a:rPr lang="pl-PL" dirty="0"/>
              <a:t> </a:t>
            </a:r>
          </a:p>
        </p:txBody>
      </p:sp>
    </p:spTree>
    <p:extLst>
      <p:ext uri="{BB962C8B-B14F-4D97-AF65-F5344CB8AC3E}">
        <p14:creationId xmlns:p14="http://schemas.microsoft.com/office/powerpoint/2010/main" val="30787289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287F476-8279-428F-B868-44CEDDD4F06B}"/>
              </a:ext>
            </a:extLst>
          </p:cNvPr>
          <p:cNvSpPr>
            <a:spLocks noGrp="1"/>
          </p:cNvSpPr>
          <p:nvPr>
            <p:ph type="title"/>
          </p:nvPr>
        </p:nvSpPr>
        <p:spPr/>
        <p:txBody>
          <a:bodyPr/>
          <a:lstStyle/>
          <a:p>
            <a:r>
              <a:rPr lang="pl-PL" dirty="0"/>
              <a:t>Wydziedziczenie – art. 1008 k.c.</a:t>
            </a:r>
          </a:p>
        </p:txBody>
      </p:sp>
      <p:sp>
        <p:nvSpPr>
          <p:cNvPr id="3" name="Symbol zastępczy zawartości 2">
            <a:extLst>
              <a:ext uri="{FF2B5EF4-FFF2-40B4-BE49-F238E27FC236}">
                <a16:creationId xmlns:a16="http://schemas.microsoft.com/office/drawing/2014/main" id="{0F3ACB4E-59F4-4206-B817-43D7B621B012}"/>
              </a:ext>
            </a:extLst>
          </p:cNvPr>
          <p:cNvSpPr>
            <a:spLocks noGrp="1"/>
          </p:cNvSpPr>
          <p:nvPr>
            <p:ph idx="1"/>
          </p:nvPr>
        </p:nvSpPr>
        <p:spPr>
          <a:xfrm>
            <a:off x="1278384" y="2052116"/>
            <a:ext cx="9291755" cy="3997828"/>
          </a:xfrm>
        </p:spPr>
        <p:txBody>
          <a:bodyPr>
            <a:normAutofit/>
          </a:bodyPr>
          <a:lstStyle/>
          <a:p>
            <a:r>
              <a:rPr lang="pl-PL" dirty="0"/>
              <a:t>Wydziedziczenie to pozbawienie prawa do zachowku – 1008 </a:t>
            </a:r>
            <a:r>
              <a:rPr lang="pl-PL" i="1" dirty="0"/>
              <a:t>in </a:t>
            </a:r>
            <a:r>
              <a:rPr lang="pl-PL" i="1" dirty="0" err="1"/>
              <a:t>principio</a:t>
            </a:r>
            <a:r>
              <a:rPr lang="pl-PL" i="1" dirty="0"/>
              <a:t> </a:t>
            </a:r>
            <a:r>
              <a:rPr lang="pl-PL" dirty="0"/>
              <a:t>k.c.</a:t>
            </a:r>
          </a:p>
          <a:p>
            <a:r>
              <a:rPr lang="pl-PL" dirty="0"/>
              <a:t>NIE jest wydziedziczeniem wyłączenie od dziedziczenia testamentem pozytywnym czy negatywnym – wyłączony od dziedziczenia zachowuje prawo do zachowku, </a:t>
            </a:r>
          </a:p>
          <a:p>
            <a:r>
              <a:rPr lang="pl-PL" dirty="0"/>
              <a:t>Jest sankcją prywatną za określone, nieetyczne zachowanie uprawnionego, </a:t>
            </a:r>
          </a:p>
          <a:p>
            <a:r>
              <a:rPr lang="pl-PL" dirty="0"/>
              <a:t>Nie jest możliwe zrzeczenie się prawa do wydziedziczenia, </a:t>
            </a:r>
          </a:p>
          <a:p>
            <a:r>
              <a:rPr lang="pl-PL" dirty="0"/>
              <a:t>Dopuszczalność wydziedziczenia częściowego – dyskusyjne, </a:t>
            </a:r>
          </a:p>
          <a:p>
            <a:endParaRPr lang="pl-PL" dirty="0"/>
          </a:p>
        </p:txBody>
      </p:sp>
    </p:spTree>
    <p:extLst>
      <p:ext uri="{BB962C8B-B14F-4D97-AF65-F5344CB8AC3E}">
        <p14:creationId xmlns:p14="http://schemas.microsoft.com/office/powerpoint/2010/main" val="23777226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BB1E62-CA85-4C3B-B9EE-4ED5D3E22CB0}"/>
              </a:ext>
            </a:extLst>
          </p:cNvPr>
          <p:cNvSpPr>
            <a:spLocks noGrp="1"/>
          </p:cNvSpPr>
          <p:nvPr>
            <p:ph type="title"/>
          </p:nvPr>
        </p:nvSpPr>
        <p:spPr>
          <a:xfrm>
            <a:off x="1027113" y="90980"/>
            <a:ext cx="9905998" cy="1478570"/>
          </a:xfrm>
        </p:spPr>
        <p:txBody>
          <a:bodyPr/>
          <a:lstStyle/>
          <a:p>
            <a:r>
              <a:rPr lang="pl-PL" dirty="0"/>
              <a:t>Podstawy wydziedziczenia</a:t>
            </a:r>
          </a:p>
        </p:txBody>
      </p:sp>
      <p:sp>
        <p:nvSpPr>
          <p:cNvPr id="3" name="Symbol zastępczy zawartości 2">
            <a:extLst>
              <a:ext uri="{FF2B5EF4-FFF2-40B4-BE49-F238E27FC236}">
                <a16:creationId xmlns:a16="http://schemas.microsoft.com/office/drawing/2014/main" id="{5885BDAE-6517-4BF3-B6DA-87C707BF21E8}"/>
              </a:ext>
            </a:extLst>
          </p:cNvPr>
          <p:cNvSpPr>
            <a:spLocks noGrp="1"/>
          </p:cNvSpPr>
          <p:nvPr>
            <p:ph idx="1"/>
          </p:nvPr>
        </p:nvSpPr>
        <p:spPr>
          <a:xfrm>
            <a:off x="896816" y="1195754"/>
            <a:ext cx="10150596" cy="5468815"/>
          </a:xfrm>
        </p:spPr>
        <p:txBody>
          <a:bodyPr>
            <a:normAutofit lnSpcReduction="10000"/>
          </a:bodyPr>
          <a:lstStyle/>
          <a:p>
            <a:r>
              <a:rPr lang="pl-PL" dirty="0"/>
              <a:t>Podstawą wydziedziczenia może być </a:t>
            </a:r>
            <a:r>
              <a:rPr lang="pl-PL" b="1" dirty="0"/>
              <a:t>uporczywe postępowanie wbrew woli spadkodawcy </a:t>
            </a:r>
            <a:r>
              <a:rPr lang="pl-PL" dirty="0"/>
              <a:t>w sposób sprzeczny z zasadami współżycia społecznego (art. 1008 pkt 1 k.c.)</a:t>
            </a:r>
          </a:p>
          <a:p>
            <a:pPr lvl="1"/>
            <a:r>
              <a:rPr lang="pl-PL" dirty="0"/>
              <a:t>Zachowanie obiektywnie naganne,</a:t>
            </a:r>
          </a:p>
          <a:p>
            <a:pPr lvl="1"/>
            <a:r>
              <a:rPr lang="pl-PL" dirty="0"/>
              <a:t>Ocena zindywidualizowana i odniesiona do konkretnej rodziny,</a:t>
            </a:r>
          </a:p>
          <a:p>
            <a:pPr lvl="1"/>
            <a:r>
              <a:rPr lang="pl-PL" dirty="0"/>
              <a:t>Uporczywość zachowania – długotrwałość, ciągłość, powtarzanie się,</a:t>
            </a:r>
          </a:p>
          <a:p>
            <a:pPr lvl="1"/>
            <a:r>
              <a:rPr lang="pl-PL" dirty="0"/>
              <a:t>Świadome działanie wbrew woli spadkodawcy </a:t>
            </a:r>
          </a:p>
          <a:p>
            <a:r>
              <a:rPr lang="pl-PL" dirty="0"/>
              <a:t>Dopuszczenie się względem spadkodawcy albo jednej z jego najbliższych osób umyślnego przestępstwa przeciwko życiu, zdrowiu lub wolności albo rażącej obrazy czci (art. 1008 pkt 2 k.c.)</a:t>
            </a:r>
          </a:p>
          <a:p>
            <a:pPr lvl="1"/>
            <a:r>
              <a:rPr lang="pl-PL" dirty="0"/>
              <a:t>Ocena przestępstwa tylko częściowo na podstawie i przy zastosowaniu zasad prawa karnego, </a:t>
            </a:r>
          </a:p>
          <a:p>
            <a:pPr lvl="1"/>
            <a:r>
              <a:rPr lang="pl-PL" dirty="0"/>
              <a:t>Pojęcia z art. 1008 pkt 2 k.c. mają charakter autonomiczny </a:t>
            </a:r>
          </a:p>
        </p:txBody>
      </p:sp>
    </p:spTree>
    <p:extLst>
      <p:ext uri="{BB962C8B-B14F-4D97-AF65-F5344CB8AC3E}">
        <p14:creationId xmlns:p14="http://schemas.microsoft.com/office/powerpoint/2010/main" val="961708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84D08D-6020-4FEE-BC81-AA1D9A2AA0BD}"/>
              </a:ext>
            </a:extLst>
          </p:cNvPr>
          <p:cNvSpPr>
            <a:spLocks noGrp="1"/>
          </p:cNvSpPr>
          <p:nvPr>
            <p:ph type="title"/>
          </p:nvPr>
        </p:nvSpPr>
        <p:spPr>
          <a:xfrm>
            <a:off x="896815" y="0"/>
            <a:ext cx="9825280" cy="1332157"/>
          </a:xfrm>
        </p:spPr>
        <p:txBody>
          <a:bodyPr/>
          <a:lstStyle/>
          <a:p>
            <a:r>
              <a:rPr lang="pl-PL" dirty="0"/>
              <a:t>Podstawy wydziedziczenia cz. 2</a:t>
            </a:r>
          </a:p>
        </p:txBody>
      </p:sp>
      <p:sp>
        <p:nvSpPr>
          <p:cNvPr id="3" name="Symbol zastępczy zawartości 2">
            <a:extLst>
              <a:ext uri="{FF2B5EF4-FFF2-40B4-BE49-F238E27FC236}">
                <a16:creationId xmlns:a16="http://schemas.microsoft.com/office/drawing/2014/main" id="{FA7B8158-A43A-48F3-9AAB-10EC75437983}"/>
              </a:ext>
            </a:extLst>
          </p:cNvPr>
          <p:cNvSpPr>
            <a:spLocks noGrp="1"/>
          </p:cNvSpPr>
          <p:nvPr>
            <p:ph idx="1"/>
          </p:nvPr>
        </p:nvSpPr>
        <p:spPr>
          <a:xfrm>
            <a:off x="800100" y="1081454"/>
            <a:ext cx="10247311" cy="5345723"/>
          </a:xfrm>
        </p:spPr>
        <p:txBody>
          <a:bodyPr>
            <a:normAutofit lnSpcReduction="10000"/>
          </a:bodyPr>
          <a:lstStyle/>
          <a:p>
            <a:pPr lvl="1"/>
            <a:r>
              <a:rPr lang="pl-PL" dirty="0"/>
              <a:t>Pojęcie „osoby najbliższej spadkodawcy: - ocena indywidualna każdego przypadku,</a:t>
            </a:r>
          </a:p>
          <a:p>
            <a:r>
              <a:rPr lang="pl-PL" dirty="0"/>
              <a:t>Uporczywe niewywiązywanie się przez osobę uprawnioną do zachowku względem spadkodawcy obowiązków rodzinnych (art. 1008 pkt 3 k.c.)</a:t>
            </a:r>
          </a:p>
          <a:p>
            <a:pPr lvl="1"/>
            <a:r>
              <a:rPr lang="pl-PL" dirty="0"/>
              <a:t>Musi odnosić się do samego spadkodawcy,</a:t>
            </a:r>
          </a:p>
          <a:p>
            <a:pPr lvl="1"/>
            <a:r>
              <a:rPr lang="pl-PL" dirty="0"/>
              <a:t>Obowiązki w KRO: między małżonkami – art. 23, 27, 28(1), między rodzicami a dziećmi: art. 87, obowiązek alimentacyjny między krewnymi w linii prostej – art. 128 itd. </a:t>
            </a:r>
          </a:p>
          <a:p>
            <a:pPr lvl="1"/>
            <a:r>
              <a:rPr lang="pl-PL" dirty="0"/>
              <a:t>Niedopełnienie obowiązków ma mieć charakter uporczywy – zarówno w sensie długotrwałości jak i nastawienia psychicznego, </a:t>
            </a:r>
          </a:p>
          <a:p>
            <a:pPr lvl="1"/>
            <a:endParaRPr lang="pl-PL" dirty="0"/>
          </a:p>
          <a:p>
            <a:pPr marL="457200" lvl="1" indent="0">
              <a:buNone/>
            </a:pPr>
            <a:r>
              <a:rPr lang="pl-PL" dirty="0"/>
              <a:t>Podstawy wydziedziczenia mogą zachodzić łącznie, </a:t>
            </a:r>
          </a:p>
          <a:p>
            <a:pPr marL="457200" lvl="1" indent="0">
              <a:buNone/>
            </a:pPr>
            <a:r>
              <a:rPr lang="pl-PL" dirty="0"/>
              <a:t>Art. 1008 KC stanowi </a:t>
            </a:r>
            <a:r>
              <a:rPr lang="pl-PL" i="1" dirty="0"/>
              <a:t>numerus clausus</a:t>
            </a:r>
            <a:r>
              <a:rPr lang="pl-PL" dirty="0"/>
              <a:t> podstaw wydziedziczenia,</a:t>
            </a:r>
          </a:p>
          <a:p>
            <a:pPr marL="457200" lvl="1" indent="0">
              <a:buNone/>
            </a:pPr>
            <a:r>
              <a:rPr lang="pl-PL" dirty="0"/>
              <a:t>Przyczyna wydziedziczenia musi istnieć już w chwili sporządzenia testamentu,</a:t>
            </a:r>
          </a:p>
          <a:p>
            <a:pPr lvl="1"/>
            <a:endParaRPr lang="pl-PL" dirty="0"/>
          </a:p>
        </p:txBody>
      </p:sp>
    </p:spTree>
    <p:extLst>
      <p:ext uri="{BB962C8B-B14F-4D97-AF65-F5344CB8AC3E}">
        <p14:creationId xmlns:p14="http://schemas.microsoft.com/office/powerpoint/2010/main" val="15050062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08A0D8C-3334-438A-8713-FA4546601A70}"/>
              </a:ext>
            </a:extLst>
          </p:cNvPr>
          <p:cNvSpPr>
            <a:spLocks noGrp="1"/>
          </p:cNvSpPr>
          <p:nvPr>
            <p:ph type="title"/>
          </p:nvPr>
        </p:nvSpPr>
        <p:spPr>
          <a:xfrm>
            <a:off x="469154" y="529512"/>
            <a:ext cx="8825659" cy="706964"/>
          </a:xfrm>
        </p:spPr>
        <p:txBody>
          <a:bodyPr/>
          <a:lstStyle/>
          <a:p>
            <a:r>
              <a:rPr lang="pl-PL" dirty="0"/>
              <a:t>Rozrządzenia testamentowe </a:t>
            </a:r>
          </a:p>
        </p:txBody>
      </p:sp>
      <p:sp>
        <p:nvSpPr>
          <p:cNvPr id="3" name="Symbol zastępczy zawartości 2">
            <a:extLst>
              <a:ext uri="{FF2B5EF4-FFF2-40B4-BE49-F238E27FC236}">
                <a16:creationId xmlns:a16="http://schemas.microsoft.com/office/drawing/2014/main" id="{C10EDD50-5989-4B6F-ACA6-27D311C8CD6F}"/>
              </a:ext>
            </a:extLst>
          </p:cNvPr>
          <p:cNvSpPr>
            <a:spLocks noGrp="1"/>
          </p:cNvSpPr>
          <p:nvPr>
            <p:ph idx="1"/>
          </p:nvPr>
        </p:nvSpPr>
        <p:spPr>
          <a:xfrm>
            <a:off x="0" y="3048676"/>
            <a:ext cx="12100264" cy="3627332"/>
          </a:xfrm>
        </p:spPr>
        <p:txBody>
          <a:bodyPr>
            <a:normAutofit fontScale="70000" lnSpcReduction="20000"/>
          </a:bodyPr>
          <a:lstStyle/>
          <a:p>
            <a:r>
              <a:rPr lang="pl-PL" dirty="0"/>
              <a:t>Do rozrządzeń testamentowych zaliczamy </a:t>
            </a:r>
            <a:r>
              <a:rPr lang="pl-PL" b="1" u="sng" dirty="0"/>
              <a:t>w szczególności</a:t>
            </a:r>
            <a:r>
              <a:rPr lang="pl-PL" dirty="0"/>
              <a:t>:</a:t>
            </a:r>
          </a:p>
          <a:p>
            <a:pPr lvl="1"/>
            <a:r>
              <a:rPr lang="pl-PL" dirty="0"/>
              <a:t>Powołanie spadkobiercy (art. 959 k.c.),</a:t>
            </a:r>
          </a:p>
          <a:p>
            <a:pPr lvl="1"/>
            <a:r>
              <a:rPr lang="pl-PL" dirty="0"/>
              <a:t>Powołanie spadkobiercy podstawionego (art. 963 k.c.) oraz wyłączenie przyrostu (art. 965 k.c.)</a:t>
            </a:r>
          </a:p>
          <a:p>
            <a:pPr lvl="1"/>
            <a:r>
              <a:rPr lang="pl-PL" dirty="0"/>
              <a:t>Ustanowienie fundacji (art. 927 § 3 k.c.)</a:t>
            </a:r>
          </a:p>
          <a:p>
            <a:pPr lvl="1"/>
            <a:r>
              <a:rPr lang="pl-PL" dirty="0"/>
              <a:t>Zapis zwykły (art. 968 k.c.) i windykacyjny (art. 981</a:t>
            </a:r>
            <a:r>
              <a:rPr lang="pl-PL" baseline="30000" dirty="0"/>
              <a:t>1</a:t>
            </a:r>
            <a:r>
              <a:rPr lang="pl-PL" dirty="0"/>
              <a:t>k.c.)</a:t>
            </a:r>
          </a:p>
          <a:p>
            <a:pPr lvl="1"/>
            <a:r>
              <a:rPr lang="pl-PL" dirty="0"/>
              <a:t>Polecenie (art. 982 k.c.)</a:t>
            </a:r>
          </a:p>
          <a:p>
            <a:pPr lvl="1"/>
            <a:r>
              <a:rPr lang="pl-PL" dirty="0"/>
              <a:t>Powołanie wykonawcy testamentu (art. 986 k.c.) lub powołanie wykonawcy testamentu do zarządu przedmiotem zapisu windykacyjnego (art. 990(1) </a:t>
            </a:r>
            <a:r>
              <a:rPr lang="pl-PL" dirty="0" err="1"/>
              <a:t>k.c</a:t>
            </a:r>
            <a:r>
              <a:rPr lang="pl-PL" dirty="0"/>
              <a:t>)</a:t>
            </a:r>
          </a:p>
          <a:p>
            <a:pPr lvl="1"/>
            <a:r>
              <a:rPr lang="pl-PL" baseline="30000" dirty="0"/>
              <a:t> </a:t>
            </a:r>
            <a:r>
              <a:rPr lang="pl-PL" dirty="0"/>
              <a:t>wydziedziczenie (art. 1008 k.c.)</a:t>
            </a:r>
          </a:p>
          <a:p>
            <a:pPr lvl="1"/>
            <a:r>
              <a:rPr lang="pl-PL" dirty="0"/>
              <a:t>Odwołanie testamentu lub jego poszczególnych rozrządzeń (art. 943 i 946 k.c.)</a:t>
            </a:r>
          </a:p>
          <a:p>
            <a:pPr lvl="1"/>
            <a:r>
              <a:rPr lang="pl-PL" dirty="0"/>
              <a:t>Wyłączenie uprawnienia małżonka do przedmiotów urządzenia domowego (art. 939 k.c.)</a:t>
            </a:r>
          </a:p>
          <a:p>
            <a:pPr lvl="1"/>
            <a:r>
              <a:rPr lang="pl-PL" dirty="0"/>
              <a:t>Modyfikacja zasad zmniejszania zapisów zwykłych i poleceń (art. 1004 k.c.)</a:t>
            </a:r>
          </a:p>
          <a:p>
            <a:pPr lvl="1"/>
            <a:r>
              <a:rPr lang="pl-PL" dirty="0"/>
              <a:t>Włączenie przedmiotów nabytych przez spadkobiercę do jego majątku wspólnego (art. 33 pkt 2 </a:t>
            </a:r>
            <a:r>
              <a:rPr lang="pl-PL" dirty="0" err="1"/>
              <a:t>k.r.o</a:t>
            </a:r>
            <a:r>
              <a:rPr lang="pl-PL" dirty="0"/>
              <a:t>.) lub osobistego (art. 34 </a:t>
            </a:r>
            <a:r>
              <a:rPr lang="pl-PL" dirty="0" err="1"/>
              <a:t>k.r.o</a:t>
            </a:r>
            <a:r>
              <a:rPr lang="pl-PL" dirty="0"/>
              <a:t>.)</a:t>
            </a:r>
          </a:p>
          <a:p>
            <a:pPr lvl="1"/>
            <a:r>
              <a:rPr lang="pl-PL" dirty="0"/>
              <a:t>Wyłącznie przedmiotów przypadających w drodze testamentu spod zarządu rodziców i wyznaczenie zarządcy (art. 102 </a:t>
            </a:r>
            <a:r>
              <a:rPr lang="pl-PL" dirty="0" err="1"/>
              <a:t>k.r.o</a:t>
            </a:r>
            <a:r>
              <a:rPr lang="pl-PL" dirty="0"/>
              <a:t>.) </a:t>
            </a:r>
          </a:p>
        </p:txBody>
      </p:sp>
      <p:sp>
        <p:nvSpPr>
          <p:cNvPr id="4" name="pole tekstowe 3">
            <a:extLst>
              <a:ext uri="{FF2B5EF4-FFF2-40B4-BE49-F238E27FC236}">
                <a16:creationId xmlns:a16="http://schemas.microsoft.com/office/drawing/2014/main" id="{371F3BED-2651-46AF-B693-55D4BEEEF4E3}"/>
              </a:ext>
            </a:extLst>
          </p:cNvPr>
          <p:cNvSpPr txBox="1"/>
          <p:nvPr/>
        </p:nvSpPr>
        <p:spPr>
          <a:xfrm rot="834912">
            <a:off x="8483212" y="1005644"/>
            <a:ext cx="2798852" cy="461665"/>
          </a:xfrm>
          <a:prstGeom prst="rect">
            <a:avLst/>
          </a:prstGeom>
          <a:noFill/>
        </p:spPr>
        <p:txBody>
          <a:bodyPr wrap="square" rtlCol="0">
            <a:spAutoFit/>
          </a:bodyPr>
          <a:lstStyle/>
          <a:p>
            <a:r>
              <a:rPr lang="pl-PL" sz="2400" b="1" dirty="0">
                <a:solidFill>
                  <a:schemeClr val="accent3"/>
                </a:solidFill>
              </a:rPr>
              <a:t>To już wiem…</a:t>
            </a:r>
          </a:p>
        </p:txBody>
      </p:sp>
      <p:sp>
        <p:nvSpPr>
          <p:cNvPr id="5" name="pole tekstowe 4">
            <a:extLst>
              <a:ext uri="{FF2B5EF4-FFF2-40B4-BE49-F238E27FC236}">
                <a16:creationId xmlns:a16="http://schemas.microsoft.com/office/drawing/2014/main" id="{D05799D7-8457-47B9-A2ED-0FCD8577805D}"/>
              </a:ext>
            </a:extLst>
          </p:cNvPr>
          <p:cNvSpPr txBox="1"/>
          <p:nvPr/>
        </p:nvSpPr>
        <p:spPr>
          <a:xfrm>
            <a:off x="392720" y="1797077"/>
            <a:ext cx="11396826" cy="1200329"/>
          </a:xfrm>
          <a:prstGeom prst="rect">
            <a:avLst/>
          </a:prstGeom>
          <a:solidFill>
            <a:schemeClr val="accent3">
              <a:lumMod val="40000"/>
              <a:lumOff val="60000"/>
            </a:schemeClr>
          </a:solidFill>
        </p:spPr>
        <p:txBody>
          <a:bodyPr wrap="square" rtlCol="0">
            <a:spAutoFit/>
          </a:bodyPr>
          <a:lstStyle/>
          <a:p>
            <a:r>
              <a:rPr lang="pl-PL" b="1" dirty="0">
                <a:solidFill>
                  <a:schemeClr val="accent1"/>
                </a:solidFill>
              </a:rPr>
              <a:t>Rozrządzenie to każda dyspozycja (postanowienie) zawarte w testamencie. Rozrządzenie majątkiem nie jest rozporządzeniem. Wynika to z faktu, że nie polega ono na przeniesieniu, obciążeniu czy ograniczeniu prawa, lecz określeniu zasad przejścia majątku na inne osoby po śmierci </a:t>
            </a:r>
            <a:r>
              <a:rPr lang="pl-PL" b="1" dirty="0" err="1">
                <a:solidFill>
                  <a:schemeClr val="accent1"/>
                </a:solidFill>
              </a:rPr>
              <a:t>testarora</a:t>
            </a:r>
            <a:r>
              <a:rPr lang="pl-PL" b="1" dirty="0">
                <a:solidFill>
                  <a:schemeClr val="accent1"/>
                </a:solidFill>
              </a:rPr>
              <a:t>. </a:t>
            </a:r>
          </a:p>
          <a:p>
            <a:endParaRPr lang="pl-PL" dirty="0"/>
          </a:p>
        </p:txBody>
      </p:sp>
    </p:spTree>
    <p:extLst>
      <p:ext uri="{BB962C8B-B14F-4D97-AF65-F5344CB8AC3E}">
        <p14:creationId xmlns:p14="http://schemas.microsoft.com/office/powerpoint/2010/main" val="10314051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4536A06-698B-4A84-9441-AA3F380D6BE7}"/>
              </a:ext>
            </a:extLst>
          </p:cNvPr>
          <p:cNvSpPr>
            <a:spLocks noGrp="1"/>
          </p:cNvSpPr>
          <p:nvPr>
            <p:ph type="title"/>
          </p:nvPr>
        </p:nvSpPr>
        <p:spPr>
          <a:xfrm>
            <a:off x="983151" y="139216"/>
            <a:ext cx="9905998" cy="1478570"/>
          </a:xfrm>
        </p:spPr>
        <p:txBody>
          <a:bodyPr/>
          <a:lstStyle/>
          <a:p>
            <a:r>
              <a:rPr lang="pl-PL" dirty="0"/>
              <a:t>Sposób wydziedziczenia</a:t>
            </a:r>
          </a:p>
        </p:txBody>
      </p:sp>
      <p:sp>
        <p:nvSpPr>
          <p:cNvPr id="3" name="Symbol zastępczy zawartości 2">
            <a:extLst>
              <a:ext uri="{FF2B5EF4-FFF2-40B4-BE49-F238E27FC236}">
                <a16:creationId xmlns:a16="http://schemas.microsoft.com/office/drawing/2014/main" id="{ACDD82E9-BF3A-44D7-AAA7-1B6DF5873910}"/>
              </a:ext>
            </a:extLst>
          </p:cNvPr>
          <p:cNvSpPr>
            <a:spLocks noGrp="1"/>
          </p:cNvSpPr>
          <p:nvPr>
            <p:ph idx="1"/>
          </p:nvPr>
        </p:nvSpPr>
        <p:spPr>
          <a:xfrm>
            <a:off x="1141412" y="1617786"/>
            <a:ext cx="10438057" cy="4950068"/>
          </a:xfrm>
        </p:spPr>
        <p:txBody>
          <a:bodyPr>
            <a:normAutofit fontScale="85000" lnSpcReduction="20000"/>
          </a:bodyPr>
          <a:lstStyle/>
          <a:p>
            <a:r>
              <a:rPr lang="pl-PL" dirty="0"/>
              <a:t>Wyłącznie w testamencie,</a:t>
            </a:r>
          </a:p>
          <a:p>
            <a:r>
              <a:rPr lang="pl-PL" dirty="0"/>
              <a:t>Sposób dowolny, byleby wyraźnie wynikała wola wydziedziczenia</a:t>
            </a:r>
          </a:p>
          <a:p>
            <a:r>
              <a:rPr lang="pl-PL" dirty="0"/>
              <a:t>Nie jest możliwe wydziedziczenie blankietowe,</a:t>
            </a:r>
          </a:p>
          <a:p>
            <a:r>
              <a:rPr lang="pl-PL" dirty="0"/>
              <a:t>Bezskuteczność wydziedziczenia jednego z uprawnionych nie wyklucza skuteczności wydziedziczenia pozostałych, </a:t>
            </a:r>
          </a:p>
          <a:p>
            <a:r>
              <a:rPr lang="pl-PL" dirty="0"/>
              <a:t>Przyczyna wydziedziczenia powinna wynikać z testamentu – art. 1009 k.c.</a:t>
            </a:r>
          </a:p>
          <a:p>
            <a:r>
              <a:rPr lang="pl-PL" dirty="0"/>
              <a:t>Relewantna jest tylko przyczyna wynikająca z testamentu, </a:t>
            </a:r>
          </a:p>
          <a:p>
            <a:r>
              <a:rPr lang="pl-PL" dirty="0"/>
              <a:t>Przyczyna musi być prawdziwa – musi istnieć związek między podstawą a pozbawieniem zachowku,</a:t>
            </a:r>
          </a:p>
          <a:p>
            <a:r>
              <a:rPr lang="pl-PL" dirty="0"/>
              <a:t>W wyjątkowych okolicznościach, mimo braku skutecznego wydziedziczenia, dochodzenie zachowku może być uznane za nadużycie prawa (art. 5 k.c.),</a:t>
            </a:r>
          </a:p>
          <a:p>
            <a:r>
              <a:rPr lang="pl-PL" dirty="0"/>
              <a:t>Istnienie podstawy wydziedziczenia musi wykazać ten, kto wywodzi z tego faktu skutki prawne – art. 6 k.c.</a:t>
            </a:r>
          </a:p>
          <a:p>
            <a:endParaRPr lang="pl-PL" dirty="0"/>
          </a:p>
        </p:txBody>
      </p:sp>
    </p:spTree>
    <p:extLst>
      <p:ext uri="{BB962C8B-B14F-4D97-AF65-F5344CB8AC3E}">
        <p14:creationId xmlns:p14="http://schemas.microsoft.com/office/powerpoint/2010/main" val="35647732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946D23B-6CD8-4E51-9E73-3A62E765F138}"/>
              </a:ext>
            </a:extLst>
          </p:cNvPr>
          <p:cNvSpPr>
            <a:spLocks noGrp="1"/>
          </p:cNvSpPr>
          <p:nvPr>
            <p:ph type="title"/>
          </p:nvPr>
        </p:nvSpPr>
        <p:spPr/>
        <p:txBody>
          <a:bodyPr/>
          <a:lstStyle/>
          <a:p>
            <a:r>
              <a:rPr lang="pl-PL" dirty="0"/>
              <a:t>Skutki wydziedziczenia</a:t>
            </a:r>
          </a:p>
        </p:txBody>
      </p:sp>
      <p:sp>
        <p:nvSpPr>
          <p:cNvPr id="3" name="Symbol zastępczy zawartości 2">
            <a:extLst>
              <a:ext uri="{FF2B5EF4-FFF2-40B4-BE49-F238E27FC236}">
                <a16:creationId xmlns:a16="http://schemas.microsoft.com/office/drawing/2014/main" id="{4AAEA01D-2208-43D7-A828-8411FED18DF6}"/>
              </a:ext>
            </a:extLst>
          </p:cNvPr>
          <p:cNvSpPr>
            <a:spLocks noGrp="1"/>
          </p:cNvSpPr>
          <p:nvPr>
            <p:ph idx="1"/>
          </p:nvPr>
        </p:nvSpPr>
        <p:spPr/>
        <p:txBody>
          <a:bodyPr>
            <a:normAutofit fontScale="92500" lnSpcReduction="10000"/>
          </a:bodyPr>
          <a:lstStyle/>
          <a:p>
            <a:r>
              <a:rPr lang="pl-PL" dirty="0"/>
              <a:t>Wydziedziczenie NIE powoduje, że uprawniony do zachowku jest traktowany tak, jakby nie dożył otwarcia spadku, </a:t>
            </a:r>
          </a:p>
          <a:p>
            <a:r>
              <a:rPr lang="pl-PL" dirty="0"/>
              <a:t>Pozostaje on nadal osobą, która dziedziczyłaby z ustawy, gdyby nie było testamentu (art. 991 k.c.) – skutkuje to tym, że do spadku z ustawy nie dochodzą ani zstępni wydziedziczonego, ani – w ich braku – rodzice, rodzeństwo, dalsi krewni spadkodawcy. </a:t>
            </a:r>
          </a:p>
          <a:p>
            <a:r>
              <a:rPr lang="pl-PL" dirty="0"/>
              <a:t>Art. 1011 k.c. – zstępni wydziedziczonego zstępnego są uprawnieni do zachowku, chociażby przeżył on spadkodawcę, </a:t>
            </a:r>
          </a:p>
          <a:p>
            <a:pPr lvl="1"/>
            <a:r>
              <a:rPr lang="pl-PL" dirty="0"/>
              <a:t>Jest to ich własne prawo do zachowku, nie zaś prawo dziedziczone po wydziedziczonym</a:t>
            </a:r>
          </a:p>
        </p:txBody>
      </p:sp>
    </p:spTree>
    <p:extLst>
      <p:ext uri="{BB962C8B-B14F-4D97-AF65-F5344CB8AC3E}">
        <p14:creationId xmlns:p14="http://schemas.microsoft.com/office/powerpoint/2010/main" val="29802919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0FCCC2-4CCC-4B6A-992A-29057FA1293E}"/>
              </a:ext>
            </a:extLst>
          </p:cNvPr>
          <p:cNvSpPr>
            <a:spLocks noGrp="1"/>
          </p:cNvSpPr>
          <p:nvPr>
            <p:ph type="title"/>
          </p:nvPr>
        </p:nvSpPr>
        <p:spPr>
          <a:xfrm>
            <a:off x="930398" y="117357"/>
            <a:ext cx="9905998" cy="972889"/>
          </a:xfrm>
        </p:spPr>
        <p:txBody>
          <a:bodyPr/>
          <a:lstStyle/>
          <a:p>
            <a:r>
              <a:rPr lang="pl-PL" dirty="0"/>
              <a:t>przebaczenie</a:t>
            </a:r>
          </a:p>
        </p:txBody>
      </p:sp>
      <p:sp>
        <p:nvSpPr>
          <p:cNvPr id="3" name="Symbol zastępczy zawartości 2">
            <a:extLst>
              <a:ext uri="{FF2B5EF4-FFF2-40B4-BE49-F238E27FC236}">
                <a16:creationId xmlns:a16="http://schemas.microsoft.com/office/drawing/2014/main" id="{BB6C5531-BEC5-4844-9161-78161BEF576A}"/>
              </a:ext>
            </a:extLst>
          </p:cNvPr>
          <p:cNvSpPr>
            <a:spLocks noGrp="1"/>
          </p:cNvSpPr>
          <p:nvPr>
            <p:ph idx="1"/>
          </p:nvPr>
        </p:nvSpPr>
        <p:spPr>
          <a:xfrm>
            <a:off x="756139" y="993531"/>
            <a:ext cx="10220934" cy="5424854"/>
          </a:xfrm>
        </p:spPr>
        <p:txBody>
          <a:bodyPr>
            <a:normAutofit fontScale="85000" lnSpcReduction="10000"/>
          </a:bodyPr>
          <a:lstStyle/>
          <a:p>
            <a:r>
              <a:rPr lang="pl-PL" dirty="0"/>
              <a:t>Spadkodawca nie może wydziedziczyć uprawnionego do zachowku, jeśli mu przebaczył – art. 1010 par. 1 k.c.</a:t>
            </a:r>
          </a:p>
          <a:p>
            <a:r>
              <a:rPr lang="pl-PL" dirty="0"/>
              <a:t>Jeśli w chwili przebaczenia spadkodawca nie miał zdolności do czynności prawnych, przebaczenie jest skuteczne jeśli nastąpiło z dostatecznym rozeznaniem – art. 1010 par. 2 k.c.</a:t>
            </a:r>
          </a:p>
          <a:p>
            <a:r>
              <a:rPr lang="pl-PL" dirty="0"/>
              <a:t>Przebaczenie to wyrażona na zewnątrz decyzja, by nie wywodzić nic więcej z doznanej krzywdy, </a:t>
            </a:r>
          </a:p>
          <a:p>
            <a:r>
              <a:rPr lang="pl-PL" dirty="0"/>
              <a:t>Nie jest oświadczeniem woli, ani innym oświadczeniem, o którym mowa w art. 65(1) k.c.</a:t>
            </a:r>
          </a:p>
          <a:p>
            <a:r>
              <a:rPr lang="pl-PL" dirty="0"/>
              <a:t>Musi istnieć wola przebaczenia, nie jest istotne czy przebaczający znał skutki prawne tego zachowania, </a:t>
            </a:r>
          </a:p>
          <a:p>
            <a:r>
              <a:rPr lang="pl-PL" dirty="0"/>
              <a:t>Dorozumiane przebaczenie – powołanie do spadku,</a:t>
            </a:r>
          </a:p>
          <a:p>
            <a:r>
              <a:rPr lang="pl-PL" dirty="0"/>
              <a:t>Przebaczenie nie może być dokonane przez osoby trzecie, </a:t>
            </a:r>
          </a:p>
          <a:p>
            <a:r>
              <a:rPr lang="pl-PL" dirty="0"/>
              <a:t>Nieprawidłowości w procesie podejmowania decyzji o przebaczeniu skutkują jego bezskutecznością,</a:t>
            </a:r>
          </a:p>
          <a:p>
            <a:r>
              <a:rPr lang="pl-PL" dirty="0"/>
              <a:t>Przebaczenie nie może być odwołane,</a:t>
            </a:r>
          </a:p>
        </p:txBody>
      </p:sp>
    </p:spTree>
    <p:extLst>
      <p:ext uri="{BB962C8B-B14F-4D97-AF65-F5344CB8AC3E}">
        <p14:creationId xmlns:p14="http://schemas.microsoft.com/office/powerpoint/2010/main" val="20507261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479A91A-7C00-426A-BF36-DE69485B65C9}"/>
              </a:ext>
            </a:extLst>
          </p:cNvPr>
          <p:cNvSpPr>
            <a:spLocks noGrp="1"/>
          </p:cNvSpPr>
          <p:nvPr>
            <p:ph type="title"/>
          </p:nvPr>
        </p:nvSpPr>
        <p:spPr/>
        <p:txBody>
          <a:bodyPr>
            <a:normAutofit fontScale="90000"/>
          </a:bodyPr>
          <a:lstStyle/>
          <a:p>
            <a:r>
              <a:rPr lang="pl-PL" dirty="0"/>
              <a:t>Odwołanie testamentu lub poszczególnych rozrządzeń – 943 k.c. i 946 k.c.</a:t>
            </a:r>
          </a:p>
        </p:txBody>
      </p:sp>
      <p:sp>
        <p:nvSpPr>
          <p:cNvPr id="3" name="Symbol zastępczy zawartości 2">
            <a:extLst>
              <a:ext uri="{FF2B5EF4-FFF2-40B4-BE49-F238E27FC236}">
                <a16:creationId xmlns:a16="http://schemas.microsoft.com/office/drawing/2014/main" id="{6BCDDA44-8F9D-49BE-97DF-33B468062253}"/>
              </a:ext>
            </a:extLst>
          </p:cNvPr>
          <p:cNvSpPr>
            <a:spLocks noGrp="1"/>
          </p:cNvSpPr>
          <p:nvPr>
            <p:ph idx="1"/>
          </p:nvPr>
        </p:nvSpPr>
        <p:spPr>
          <a:xfrm>
            <a:off x="1225118" y="2052116"/>
            <a:ext cx="9345021" cy="3997828"/>
          </a:xfrm>
        </p:spPr>
        <p:txBody>
          <a:bodyPr>
            <a:normAutofit fontScale="92500"/>
          </a:bodyPr>
          <a:lstStyle/>
          <a:p>
            <a:r>
              <a:rPr lang="pl-PL" b="1" dirty="0"/>
              <a:t>Spadkodawca może w każdej chwili odwołać zarówno cały testament, jak i jego poszczególne postanowienia.</a:t>
            </a:r>
          </a:p>
          <a:p>
            <a:r>
              <a:rPr lang="pl-PL" dirty="0"/>
              <a:t>Jest to jeden z przejawów zapewniania przez ustawodawcę swobody testowania.</a:t>
            </a:r>
          </a:p>
          <a:p>
            <a:r>
              <a:rPr lang="pl-PL" dirty="0"/>
              <a:t>Spadkodawca nie może zrzec się prawa odwołania testamentu,</a:t>
            </a:r>
          </a:p>
          <a:p>
            <a:r>
              <a:rPr lang="pl-PL" b="1" dirty="0"/>
              <a:t>Odwołanie testamentu może nastąpić bądź w ten sposób, że spadkodawca sporządzi nowy testament, bądź też w ten sposób, że w zamiarze odwołania testament zniszczy lub pozbawi go cech, od których zależy jego ważność, bądź wreszcie w ten sposób, że dokona w testamencie zmian, z których wynika wola odwołania jego postanowień.</a:t>
            </a:r>
            <a:endParaRPr lang="pl-PL" dirty="0"/>
          </a:p>
        </p:txBody>
      </p:sp>
    </p:spTree>
    <p:extLst>
      <p:ext uri="{BB962C8B-B14F-4D97-AF65-F5344CB8AC3E}">
        <p14:creationId xmlns:p14="http://schemas.microsoft.com/office/powerpoint/2010/main" val="7843929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9D9873-B8E9-43AF-8A2A-AA85DD6A6D3D}"/>
              </a:ext>
            </a:extLst>
          </p:cNvPr>
          <p:cNvSpPr>
            <a:spLocks noGrp="1"/>
          </p:cNvSpPr>
          <p:nvPr>
            <p:ph type="title"/>
          </p:nvPr>
        </p:nvSpPr>
        <p:spPr>
          <a:xfrm>
            <a:off x="1402672" y="269441"/>
            <a:ext cx="9167467" cy="1077229"/>
          </a:xfrm>
        </p:spPr>
        <p:txBody>
          <a:bodyPr>
            <a:normAutofit fontScale="90000"/>
          </a:bodyPr>
          <a:lstStyle/>
          <a:p>
            <a:r>
              <a:rPr lang="pl-PL" dirty="0"/>
              <a:t>Wyłączenie uprawnień małżonka do przedmiotów urządzenia domowego – art. 939 </a:t>
            </a:r>
            <a:r>
              <a:rPr lang="pl-PL" dirty="0" err="1"/>
              <a:t>kc</a:t>
            </a:r>
            <a:r>
              <a:rPr lang="pl-PL" dirty="0"/>
              <a:t>. </a:t>
            </a:r>
          </a:p>
        </p:txBody>
      </p:sp>
      <p:sp>
        <p:nvSpPr>
          <p:cNvPr id="3" name="Symbol zastępczy zawartości 2">
            <a:extLst>
              <a:ext uri="{FF2B5EF4-FFF2-40B4-BE49-F238E27FC236}">
                <a16:creationId xmlns:a16="http://schemas.microsoft.com/office/drawing/2014/main" id="{573EEA59-5F4F-4DFF-A6DC-6C05D12AA472}"/>
              </a:ext>
            </a:extLst>
          </p:cNvPr>
          <p:cNvSpPr>
            <a:spLocks noGrp="1"/>
          </p:cNvSpPr>
          <p:nvPr>
            <p:ph idx="1"/>
          </p:nvPr>
        </p:nvSpPr>
        <p:spPr>
          <a:xfrm>
            <a:off x="1038686" y="1420427"/>
            <a:ext cx="10138299" cy="5168131"/>
          </a:xfrm>
        </p:spPr>
        <p:txBody>
          <a:bodyPr>
            <a:normAutofit fontScale="62500" lnSpcReduction="20000"/>
          </a:bodyPr>
          <a:lstStyle/>
          <a:p>
            <a:r>
              <a:rPr lang="pl-PL" dirty="0"/>
              <a:t>Jest to tzw. ustawowy zapis naddziałowy – oznacza to, że uprawnienie to </a:t>
            </a:r>
            <a:r>
              <a:rPr lang="pl-PL" b="1" dirty="0"/>
              <a:t>przysługuje z mocy ustawy, mają do niego odpowiednie zastosowanie przepisy o zapisie zwykłym oraz jest to możliwość żądania przez małżonka spadkodawcy czegoś ponad przysługujący mu udział spadkowy, </a:t>
            </a:r>
          </a:p>
          <a:p>
            <a:r>
              <a:rPr lang="pl-PL" dirty="0"/>
              <a:t>Z żądaniem na podstawie art. 939 KC wystąpić może tylko osoba, która w momencie śmierci spadkodawcy pozostawała z nim w ważnym związku małżeńskim,</a:t>
            </a:r>
          </a:p>
          <a:p>
            <a:r>
              <a:rPr lang="pl-PL" dirty="0"/>
              <a:t>Ustawodawca odmawia jednak małżonkowi spadkodawcy możliwości żądania ze spadku ponad jego udział przedmiotów urządzenia domowego, jeżeli za życia spadkodawcy ustało wspólne pożycie małżonków - f</a:t>
            </a:r>
            <a:r>
              <a:rPr lang="pl-PL" b="1" dirty="0"/>
              <a:t>aktyczna jedynie separacja małżonków za życia, wyłącza możliwość wystąpienia po śmierci jednego z nich przez drugiego z żądaniem z art. 939 KC</a:t>
            </a:r>
            <a:r>
              <a:rPr lang="pl-PL" dirty="0"/>
              <a:t>, przy czym wyłączenie to następuje </a:t>
            </a:r>
            <a:r>
              <a:rPr lang="pl-PL" b="1" dirty="0"/>
              <a:t>niezależnie od przyczyny tej separacji i tego, po czyjej stronie leżało jej zawinienie.</a:t>
            </a:r>
          </a:p>
          <a:p>
            <a:r>
              <a:rPr lang="pl-PL" dirty="0"/>
              <a:t>Ustawodawca jasno zastrzegł, że zastosowanie tego przepisu wchodzi w grę wówczas, gdy małżonek spadkodawcy dziedziczy po nim z ustawy. </a:t>
            </a:r>
            <a:r>
              <a:rPr lang="pl-PL" b="1" dirty="0"/>
              <a:t>Wszystkie więc okoliczności, które wyłączą go od takiego dziedziczenia</a:t>
            </a:r>
            <a:r>
              <a:rPr lang="pl-PL" dirty="0"/>
              <a:t> (np. uznanie go za niegodnego dziedziczenia, wydziedziczenie, prawomocnie sądownie orzeczona separacja, wyłączenie od dziedziczenia na podstawie art. 940 KC, odrzucenie spadku przypadającego z ustawy), </a:t>
            </a:r>
            <a:r>
              <a:rPr lang="pl-PL" b="1" dirty="0"/>
              <a:t>wykluczą występowanie przez niego z żądaniem</a:t>
            </a:r>
            <a:r>
              <a:rPr lang="pl-PL" dirty="0"/>
              <a:t>, o którym mowa w art. 939 KC.</a:t>
            </a:r>
          </a:p>
          <a:p>
            <a:r>
              <a:rPr lang="pl-PL" dirty="0"/>
              <a:t>Uprawnienie z art. 939 KC nie przysługuje jednak małżonkowi spadkodawcy, jeśli wraz z nim do dziedziczenia dochodzą zstępni spadkodawcy, którzy mieszkali razem z nim w chwili jego śmierci. </a:t>
            </a:r>
          </a:p>
          <a:p>
            <a:r>
              <a:rPr lang="pl-PL" dirty="0"/>
              <a:t>Przedmioty urządzenia domowego - </a:t>
            </a:r>
            <a:r>
              <a:rPr lang="pl-PL" b="1" dirty="0"/>
              <a:t>przedmioty związane z prowadzeniem gospodarstwa domowego, takie jak meble czy sprzęt RTV i AGD, a ogólniej rzecz ujmując – rzeczy ruchome służące do prowadzenia gospodarstwa domowego lub będące wyposażeniem mieszkania, w tym te, które służą zaspokajaniu potrzeb duchowych</a:t>
            </a:r>
            <a:endParaRPr lang="pl-PL" dirty="0"/>
          </a:p>
          <a:p>
            <a:endParaRPr lang="pl-PL" dirty="0"/>
          </a:p>
        </p:txBody>
      </p:sp>
    </p:spTree>
    <p:extLst>
      <p:ext uri="{BB962C8B-B14F-4D97-AF65-F5344CB8AC3E}">
        <p14:creationId xmlns:p14="http://schemas.microsoft.com/office/powerpoint/2010/main" val="6993021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0EC6421-2AED-4B9F-80AC-4916AF56ABA5}"/>
              </a:ext>
            </a:extLst>
          </p:cNvPr>
          <p:cNvSpPr>
            <a:spLocks noGrp="1"/>
          </p:cNvSpPr>
          <p:nvPr>
            <p:ph type="title"/>
          </p:nvPr>
        </p:nvSpPr>
        <p:spPr/>
        <p:txBody>
          <a:bodyPr/>
          <a:lstStyle/>
          <a:p>
            <a:r>
              <a:rPr lang="pl-PL" dirty="0"/>
              <a:t>Kazus 1</a:t>
            </a:r>
          </a:p>
        </p:txBody>
      </p:sp>
      <p:sp>
        <p:nvSpPr>
          <p:cNvPr id="3" name="Symbol zastępczy zawartości 2">
            <a:extLst>
              <a:ext uri="{FF2B5EF4-FFF2-40B4-BE49-F238E27FC236}">
                <a16:creationId xmlns:a16="http://schemas.microsoft.com/office/drawing/2014/main" id="{BEF09684-AF61-4CA8-AEED-F261A56CC35E}"/>
              </a:ext>
            </a:extLst>
          </p:cNvPr>
          <p:cNvSpPr>
            <a:spLocks noGrp="1"/>
          </p:cNvSpPr>
          <p:nvPr>
            <p:ph idx="1"/>
          </p:nvPr>
        </p:nvSpPr>
        <p:spPr>
          <a:xfrm>
            <a:off x="1775534" y="2052116"/>
            <a:ext cx="8794605" cy="3997828"/>
          </a:xfrm>
        </p:spPr>
        <p:txBody>
          <a:bodyPr>
            <a:normAutofit fontScale="92500" lnSpcReduction="10000"/>
          </a:bodyPr>
          <a:lstStyle/>
          <a:p>
            <a:r>
              <a:rPr lang="pl-PL" dirty="0"/>
              <a:t>Jan Z. sporządził testament własnoręczny, w którym do spadku powołał w częściach równych dwóch synów Piotra i Pawła, wydziedziczając córkę Annę z powodu zawarcia przez nią małżeństwa z Kazimierzem karanym za kradzieże. Jan Z. zmarł 12 maja 2009r., a wcześniej – 10 maja 2009r. Zmarł Piotr, pozostawiając żonę Irenę i dwoje małoletnich dzieci Karolinę i Mateusza. Uczestnicy postępowania o stwierdzenie nabycia spadku: Paweł, Irena działająca w imieniu własnym oraz jako przedstawicielka ustawowa małoletnich Karoliny i Mateusza oraz Anna nie kwestionują ważności testamentu. </a:t>
            </a:r>
          </a:p>
          <a:p>
            <a:r>
              <a:rPr lang="pl-PL" dirty="0"/>
              <a:t>Kto nabędzie spadek po Janie Z. i jakie roszczenia przysługują pozostałym uczestnikom postępowania spadkowego?</a:t>
            </a:r>
          </a:p>
          <a:p>
            <a:endParaRPr lang="pl-PL" dirty="0"/>
          </a:p>
        </p:txBody>
      </p:sp>
    </p:spTree>
    <p:extLst>
      <p:ext uri="{BB962C8B-B14F-4D97-AF65-F5344CB8AC3E}">
        <p14:creationId xmlns:p14="http://schemas.microsoft.com/office/powerpoint/2010/main" val="15421915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ACA9F6E-C014-4507-90ED-DDD918AF78AF}"/>
              </a:ext>
            </a:extLst>
          </p:cNvPr>
          <p:cNvSpPr>
            <a:spLocks noGrp="1"/>
          </p:cNvSpPr>
          <p:nvPr>
            <p:ph type="title"/>
          </p:nvPr>
        </p:nvSpPr>
        <p:spPr/>
        <p:txBody>
          <a:bodyPr/>
          <a:lstStyle/>
          <a:p>
            <a:r>
              <a:rPr lang="pl-PL" dirty="0"/>
              <a:t>Kazus 2</a:t>
            </a:r>
          </a:p>
        </p:txBody>
      </p:sp>
      <p:sp>
        <p:nvSpPr>
          <p:cNvPr id="3" name="Symbol zastępczy zawartości 2">
            <a:extLst>
              <a:ext uri="{FF2B5EF4-FFF2-40B4-BE49-F238E27FC236}">
                <a16:creationId xmlns:a16="http://schemas.microsoft.com/office/drawing/2014/main" id="{4220A70E-C9AF-447B-8528-E578959CAF11}"/>
              </a:ext>
            </a:extLst>
          </p:cNvPr>
          <p:cNvSpPr>
            <a:spLocks noGrp="1"/>
          </p:cNvSpPr>
          <p:nvPr>
            <p:ph idx="1"/>
          </p:nvPr>
        </p:nvSpPr>
        <p:spPr/>
        <p:txBody>
          <a:bodyPr>
            <a:normAutofit fontScale="85000" lnSpcReduction="10000"/>
          </a:bodyPr>
          <a:lstStyle/>
          <a:p>
            <a:r>
              <a:rPr lang="pl-PL" dirty="0"/>
              <a:t>Testamentem z 2 lutego 2008 r. Janina B. powołała do spadku syna Jarosława, obciążając go obowiązkiem zapewnienia swej córce Irenie (siostrze Jarosława), środków utrzymania na czas niezbędny do ukończenia studiów oraz ustanowiła wykonawcę testamentu Tadeusza C. Po śmierci Janiny B., Jarosław nie wykazywał żadnego zainteresowania sytuacją siostry. Tadeusz C. wystąpił z pozwem zawierającym żądanie zobowiązania Jarosława do świadczenia na rzecz Ireny kwoty 800 zł miesięcznie do czasu ukończenia przez nią studiów. </a:t>
            </a:r>
          </a:p>
          <a:p>
            <a:r>
              <a:rPr lang="pl-PL" dirty="0"/>
              <a:t>Jaki charakter miało rozrządzenie testamentowe Janiny nakładające na Jarosława opisany obowiązek?</a:t>
            </a:r>
          </a:p>
          <a:p>
            <a:r>
              <a:rPr lang="pl-PL" dirty="0"/>
              <a:t>Oceń działania Tadeusza. Czy był do nich uprawniony? Czy są one skuteczne? Uzasadnij. </a:t>
            </a:r>
          </a:p>
        </p:txBody>
      </p:sp>
    </p:spTree>
    <p:extLst>
      <p:ext uri="{BB962C8B-B14F-4D97-AF65-F5344CB8AC3E}">
        <p14:creationId xmlns:p14="http://schemas.microsoft.com/office/powerpoint/2010/main" val="22432940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016EA93-2236-424A-A203-C5FDE8BFC41D}"/>
              </a:ext>
            </a:extLst>
          </p:cNvPr>
          <p:cNvSpPr>
            <a:spLocks noGrp="1"/>
          </p:cNvSpPr>
          <p:nvPr>
            <p:ph type="title"/>
          </p:nvPr>
        </p:nvSpPr>
        <p:spPr>
          <a:xfrm>
            <a:off x="2611808" y="269441"/>
            <a:ext cx="7958331" cy="1077229"/>
          </a:xfrm>
        </p:spPr>
        <p:txBody>
          <a:bodyPr/>
          <a:lstStyle/>
          <a:p>
            <a:r>
              <a:rPr lang="pl-PL" dirty="0"/>
              <a:t>Zakres rozrządzeń testamentowych  </a:t>
            </a:r>
          </a:p>
        </p:txBody>
      </p:sp>
      <p:sp>
        <p:nvSpPr>
          <p:cNvPr id="3" name="Symbol zastępczy zawartości 2">
            <a:extLst>
              <a:ext uri="{FF2B5EF4-FFF2-40B4-BE49-F238E27FC236}">
                <a16:creationId xmlns:a16="http://schemas.microsoft.com/office/drawing/2014/main" id="{3BEBF319-27F6-4F8B-B6F4-E0723D5366A0}"/>
              </a:ext>
            </a:extLst>
          </p:cNvPr>
          <p:cNvSpPr>
            <a:spLocks noGrp="1"/>
          </p:cNvSpPr>
          <p:nvPr>
            <p:ph idx="1"/>
          </p:nvPr>
        </p:nvSpPr>
        <p:spPr>
          <a:xfrm>
            <a:off x="1163781" y="1059873"/>
            <a:ext cx="9406357" cy="4990071"/>
          </a:xfrm>
        </p:spPr>
        <p:txBody>
          <a:bodyPr/>
          <a:lstStyle/>
          <a:p>
            <a:r>
              <a:rPr lang="pl-PL" dirty="0"/>
              <a:t>Jest w zasadzie nieograniczony. Zawarty na poprzednim slajdzie katalog ma charakter katalogu otwartego. </a:t>
            </a:r>
          </a:p>
          <a:p>
            <a:r>
              <a:rPr lang="pl-PL" dirty="0"/>
              <a:t>Należy mieć na względzie fakt, że skutki prawne, będą wywoływały tylko te rozrządzenia testamentowe, które wyraźnie przewiduje ustawodawca np. możemy powołać w testamencie psa jako spadkobiercę, ale w świetle prawa nie wywoła to skutków, gdyż zwierzęta nie posiadają zdolności dziedziczenia. </a:t>
            </a:r>
          </a:p>
          <a:p>
            <a:r>
              <a:rPr lang="pl-PL" dirty="0"/>
              <a:t>Te postanowienia spadkowe, które nie zostały wprost przewidziane przez ustawodawcę, a jednocześnie nie są sprzeczne z prawem ani zasadami współżycia społecznego, powinny być w miarę możliwości uwzględniane przez beneficjentów testamentu i sądy. Np. dyspozycje związane z pochówkiem spadkodawcy. </a:t>
            </a:r>
          </a:p>
        </p:txBody>
      </p:sp>
    </p:spTree>
    <p:extLst>
      <p:ext uri="{BB962C8B-B14F-4D97-AF65-F5344CB8AC3E}">
        <p14:creationId xmlns:p14="http://schemas.microsoft.com/office/powerpoint/2010/main" val="1015270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630EBE2-A451-4DA7-9C86-859B1B7852DD}"/>
              </a:ext>
            </a:extLst>
          </p:cNvPr>
          <p:cNvSpPr>
            <a:spLocks noGrp="1"/>
          </p:cNvSpPr>
          <p:nvPr>
            <p:ph type="title"/>
          </p:nvPr>
        </p:nvSpPr>
        <p:spPr>
          <a:xfrm>
            <a:off x="1174173" y="122256"/>
            <a:ext cx="9551830" cy="1077229"/>
          </a:xfrm>
        </p:spPr>
        <p:txBody>
          <a:bodyPr/>
          <a:lstStyle/>
          <a:p>
            <a:r>
              <a:rPr lang="pl-PL" dirty="0"/>
              <a:t>Inne postanowienia, które mogą zostać zawarte w testamencie i wywołują skutki prawne</a:t>
            </a:r>
          </a:p>
        </p:txBody>
      </p:sp>
      <p:sp>
        <p:nvSpPr>
          <p:cNvPr id="3" name="Symbol zastępczy zawartości 2">
            <a:extLst>
              <a:ext uri="{FF2B5EF4-FFF2-40B4-BE49-F238E27FC236}">
                <a16:creationId xmlns:a16="http://schemas.microsoft.com/office/drawing/2014/main" id="{F9348074-28BD-4429-A13D-1D55231150C3}"/>
              </a:ext>
            </a:extLst>
          </p:cNvPr>
          <p:cNvSpPr>
            <a:spLocks noGrp="1"/>
          </p:cNvSpPr>
          <p:nvPr>
            <p:ph idx="1"/>
          </p:nvPr>
        </p:nvSpPr>
        <p:spPr>
          <a:xfrm>
            <a:off x="1174173" y="1371600"/>
            <a:ext cx="9395966" cy="4678344"/>
          </a:xfrm>
        </p:spPr>
        <p:txBody>
          <a:bodyPr>
            <a:normAutofit fontScale="92500"/>
          </a:bodyPr>
          <a:lstStyle/>
          <a:p>
            <a:pPr marL="457200" indent="-457200">
              <a:buAutoNum type="arabicPeriod"/>
            </a:pPr>
            <a:r>
              <a:rPr lang="pl-PL" dirty="0"/>
              <a:t>Przebaczenie, </a:t>
            </a:r>
          </a:p>
          <a:p>
            <a:pPr marL="457200" indent="-457200">
              <a:buAutoNum type="arabicPeriod"/>
            </a:pPr>
            <a:r>
              <a:rPr lang="pl-PL" dirty="0"/>
              <a:t>Oświadczenie o zwolnieniu z / nałożeniu obowiązku zaliczenia darowizny lub zapisu windykacyjnego na schedę spadkową (art. 1039 § 1 i 2 k.c.)</a:t>
            </a:r>
          </a:p>
          <a:p>
            <a:pPr marL="457200" indent="-457200">
              <a:buAutoNum type="arabicPeriod"/>
            </a:pPr>
            <a:r>
              <a:rPr lang="pl-PL" dirty="0"/>
              <a:t>Wskazanie osoby, która powinna zostać opiekunem małoletniego dziecka (art. 149 </a:t>
            </a:r>
            <a:r>
              <a:rPr lang="pl-PL" dirty="0" err="1"/>
              <a:t>k.r.o</a:t>
            </a:r>
            <a:r>
              <a:rPr lang="pl-PL" dirty="0"/>
              <a:t>.)</a:t>
            </a:r>
          </a:p>
          <a:p>
            <a:pPr marL="457200" indent="-457200">
              <a:buAutoNum type="arabicPeriod"/>
            </a:pPr>
            <a:r>
              <a:rPr lang="pl-PL" dirty="0"/>
              <a:t>Uznanie roszczenia (art. 123 k.c.)</a:t>
            </a:r>
          </a:p>
          <a:p>
            <a:pPr marL="457200" indent="-457200">
              <a:buAutoNum type="arabicPeriod"/>
            </a:pPr>
            <a:r>
              <a:rPr lang="pl-PL" dirty="0"/>
              <a:t>Wskazanie osób, które mogą po śmierci twórcy wystąpić z powództwem o ochronę autorskich praw osobistych (art. 78 ust. 2 </a:t>
            </a:r>
            <a:r>
              <a:rPr lang="pl-PL" dirty="0" err="1"/>
              <a:t>Pr.Aut</a:t>
            </a:r>
            <a:r>
              <a:rPr lang="pl-PL" dirty="0"/>
              <a:t>.)</a:t>
            </a:r>
          </a:p>
          <a:p>
            <a:pPr marL="457200" indent="-457200">
              <a:buAutoNum type="arabicPeriod"/>
            </a:pPr>
            <a:r>
              <a:rPr lang="pl-PL" dirty="0"/>
              <a:t>Pisemne oświadczenie o przekazaniu swoich zwłok publicznej uczelni medycznej (art. 10 ust. 6 ustawy o cmentarzach i chowaniu zmarłych z dnia 31.01.1959 r.)</a:t>
            </a:r>
          </a:p>
        </p:txBody>
      </p:sp>
    </p:spTree>
    <p:extLst>
      <p:ext uri="{BB962C8B-B14F-4D97-AF65-F5344CB8AC3E}">
        <p14:creationId xmlns:p14="http://schemas.microsoft.com/office/powerpoint/2010/main" val="3501593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EF1374B8-96BE-4804-83E4-C163D3EEE166}"/>
              </a:ext>
            </a:extLst>
          </p:cNvPr>
          <p:cNvSpPr>
            <a:spLocks noGrp="1"/>
          </p:cNvSpPr>
          <p:nvPr>
            <p:ph type="title"/>
          </p:nvPr>
        </p:nvSpPr>
        <p:spPr/>
        <p:txBody>
          <a:bodyPr/>
          <a:lstStyle/>
          <a:p>
            <a:r>
              <a:rPr lang="pl-PL" dirty="0"/>
              <a:t>Najważniejsze rozrządzenia testamentowe</a:t>
            </a:r>
          </a:p>
        </p:txBody>
      </p:sp>
      <p:sp>
        <p:nvSpPr>
          <p:cNvPr id="5" name="Symbol zastępczy tekstu 4">
            <a:extLst>
              <a:ext uri="{FF2B5EF4-FFF2-40B4-BE49-F238E27FC236}">
                <a16:creationId xmlns:a16="http://schemas.microsoft.com/office/drawing/2014/main" id="{6969D8AC-D9EF-4F7A-AE95-B1D6B5E429B6}"/>
              </a:ext>
            </a:extLst>
          </p:cNvPr>
          <p:cNvSpPr>
            <a:spLocks noGrp="1"/>
          </p:cNvSpPr>
          <p:nvPr>
            <p:ph type="body" idx="1"/>
          </p:nvPr>
        </p:nvSpPr>
        <p:spPr/>
        <p:txBody>
          <a:bodyPr/>
          <a:lstStyle/>
          <a:p>
            <a:endParaRPr lang="pl-PL"/>
          </a:p>
        </p:txBody>
      </p:sp>
    </p:spTree>
    <p:extLst>
      <p:ext uri="{BB962C8B-B14F-4D97-AF65-F5344CB8AC3E}">
        <p14:creationId xmlns:p14="http://schemas.microsoft.com/office/powerpoint/2010/main" val="3082445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937511E-0739-49FD-8F95-3E873B05DB1D}"/>
              </a:ext>
            </a:extLst>
          </p:cNvPr>
          <p:cNvSpPr>
            <a:spLocks noGrp="1"/>
          </p:cNvSpPr>
          <p:nvPr>
            <p:ph type="title"/>
          </p:nvPr>
        </p:nvSpPr>
        <p:spPr/>
        <p:txBody>
          <a:bodyPr/>
          <a:lstStyle/>
          <a:p>
            <a:r>
              <a:rPr lang="pl-PL" dirty="0"/>
              <a:t>Powołanie spadkobiercy – art. 959 </a:t>
            </a:r>
            <a:r>
              <a:rPr lang="pl-PL" dirty="0" err="1"/>
              <a:t>k.c</a:t>
            </a:r>
            <a:r>
              <a:rPr lang="pl-PL" dirty="0"/>
              <a:t> </a:t>
            </a:r>
          </a:p>
        </p:txBody>
      </p:sp>
      <p:sp>
        <p:nvSpPr>
          <p:cNvPr id="3" name="Symbol zastępczy zawartości 2">
            <a:extLst>
              <a:ext uri="{FF2B5EF4-FFF2-40B4-BE49-F238E27FC236}">
                <a16:creationId xmlns:a16="http://schemas.microsoft.com/office/drawing/2014/main" id="{6353D453-01EB-417F-A0CE-116B1756332A}"/>
              </a:ext>
            </a:extLst>
          </p:cNvPr>
          <p:cNvSpPr>
            <a:spLocks noGrp="1"/>
          </p:cNvSpPr>
          <p:nvPr>
            <p:ph idx="1"/>
          </p:nvPr>
        </p:nvSpPr>
        <p:spPr>
          <a:xfrm>
            <a:off x="1246639" y="1537210"/>
            <a:ext cx="9655139" cy="4916855"/>
          </a:xfrm>
        </p:spPr>
        <p:txBody>
          <a:bodyPr>
            <a:normAutofit fontScale="92500" lnSpcReduction="10000"/>
          </a:bodyPr>
          <a:lstStyle/>
          <a:p>
            <a:r>
              <a:rPr lang="pl-PL" dirty="0"/>
              <a:t>W ujęciu praktycznym: Najważniejsze postanowienie testamentu, które powoduje zmianę reguł dziedziczenia ustawowego, </a:t>
            </a:r>
          </a:p>
          <a:p>
            <a:r>
              <a:rPr lang="pl-PL" dirty="0"/>
              <a:t>Znaczenie materialnoprawne tego rozrządzenia jest równe wszystkim pozostałym,</a:t>
            </a:r>
          </a:p>
          <a:p>
            <a:r>
              <a:rPr lang="pl-PL" dirty="0"/>
              <a:t>Do spadku, w myśl art. 959 k.c. może być powołana jedna lub kilka osób, </a:t>
            </a:r>
          </a:p>
          <a:p>
            <a:r>
              <a:rPr lang="pl-PL" dirty="0"/>
              <a:t>Spadkobiercą, w myśl art. 927 k.c. może być </a:t>
            </a:r>
            <a:r>
              <a:rPr lang="pl-PL" b="1" dirty="0"/>
              <a:t>każda osoba, która w chwili otwarcia spadku posiada </a:t>
            </a:r>
            <a:r>
              <a:rPr lang="pl-PL" b="1" u="sng" dirty="0"/>
              <a:t>zdolność dziedziczenia </a:t>
            </a:r>
            <a:r>
              <a:rPr lang="pl-PL" dirty="0"/>
              <a:t>(bez znaczenia pozostaje natomiast to czy osoba ta istnieje w chwili sporządzania testamentu),</a:t>
            </a:r>
          </a:p>
          <a:p>
            <a:r>
              <a:rPr lang="pl-PL" dirty="0"/>
              <a:t>Powołanie spadkobiercy nie wymaga użycia żadnej szczególnej formuły – ważna jest możliwość zidentyfikowania osoby,</a:t>
            </a:r>
          </a:p>
          <a:p>
            <a:r>
              <a:rPr lang="pl-PL" dirty="0"/>
              <a:t>Z powołaniem spadkobiercy wiąże się również - powołanie spadkobiercy podstawionego (art. 963 k.c.) oraz wyłączenie przyrostu (art. 965 k.c.)</a:t>
            </a:r>
          </a:p>
          <a:p>
            <a:endParaRPr lang="pl-PL" dirty="0"/>
          </a:p>
        </p:txBody>
      </p:sp>
    </p:spTree>
    <p:extLst>
      <p:ext uri="{BB962C8B-B14F-4D97-AF65-F5344CB8AC3E}">
        <p14:creationId xmlns:p14="http://schemas.microsoft.com/office/powerpoint/2010/main" val="3556465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D73F4FF-DD0B-4E84-9593-3D0CF3276F25}"/>
              </a:ext>
            </a:extLst>
          </p:cNvPr>
          <p:cNvSpPr>
            <a:spLocks noGrp="1"/>
          </p:cNvSpPr>
          <p:nvPr>
            <p:ph type="title"/>
          </p:nvPr>
        </p:nvSpPr>
        <p:spPr>
          <a:xfrm>
            <a:off x="2558542" y="266518"/>
            <a:ext cx="7958331" cy="1077229"/>
          </a:xfrm>
        </p:spPr>
        <p:txBody>
          <a:bodyPr/>
          <a:lstStyle/>
          <a:p>
            <a:r>
              <a:rPr lang="pl-PL" dirty="0"/>
              <a:t>Podstawienie – art. 963 k.c. i przyrost – 965 k.c.</a:t>
            </a:r>
          </a:p>
        </p:txBody>
      </p:sp>
      <p:graphicFrame>
        <p:nvGraphicFramePr>
          <p:cNvPr id="4" name="Symbol zastępczy zawartości 3">
            <a:extLst>
              <a:ext uri="{FF2B5EF4-FFF2-40B4-BE49-F238E27FC236}">
                <a16:creationId xmlns:a16="http://schemas.microsoft.com/office/drawing/2014/main" id="{C03A6618-DFC6-42C5-B1BF-DE2A701167FE}"/>
              </a:ext>
            </a:extLst>
          </p:cNvPr>
          <p:cNvGraphicFramePr>
            <a:graphicFrameLocks noGrp="1"/>
          </p:cNvGraphicFramePr>
          <p:nvPr>
            <p:ph idx="1"/>
            <p:extLst>
              <p:ext uri="{D42A27DB-BD31-4B8C-83A1-F6EECF244321}">
                <p14:modId xmlns:p14="http://schemas.microsoft.com/office/powerpoint/2010/main" val="277658754"/>
              </p:ext>
            </p:extLst>
          </p:nvPr>
        </p:nvGraphicFramePr>
        <p:xfrm>
          <a:off x="1083076" y="1518082"/>
          <a:ext cx="9934112" cy="49093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0243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EB483A-7A96-4125-A912-A1EFECAD6E3B}"/>
              </a:ext>
            </a:extLst>
          </p:cNvPr>
          <p:cNvSpPr>
            <a:spLocks noGrp="1"/>
          </p:cNvSpPr>
          <p:nvPr>
            <p:ph type="title"/>
          </p:nvPr>
        </p:nvSpPr>
        <p:spPr/>
        <p:txBody>
          <a:bodyPr/>
          <a:lstStyle/>
          <a:p>
            <a:r>
              <a:rPr lang="pl-PL" dirty="0"/>
              <a:t>Zapis zwykły – art. 968 </a:t>
            </a:r>
            <a:r>
              <a:rPr lang="pl-PL" dirty="0" err="1"/>
              <a:t>k.c</a:t>
            </a:r>
            <a:endParaRPr lang="pl-PL" dirty="0"/>
          </a:p>
        </p:txBody>
      </p:sp>
      <p:sp>
        <p:nvSpPr>
          <p:cNvPr id="3" name="Symbol zastępczy zawartości 2">
            <a:extLst>
              <a:ext uri="{FF2B5EF4-FFF2-40B4-BE49-F238E27FC236}">
                <a16:creationId xmlns:a16="http://schemas.microsoft.com/office/drawing/2014/main" id="{EF588656-6D52-4D83-A0E4-878835A0F062}"/>
              </a:ext>
            </a:extLst>
          </p:cNvPr>
          <p:cNvSpPr>
            <a:spLocks noGrp="1"/>
          </p:cNvSpPr>
          <p:nvPr>
            <p:ph idx="1"/>
          </p:nvPr>
        </p:nvSpPr>
        <p:spPr>
          <a:xfrm>
            <a:off x="1162975" y="1553592"/>
            <a:ext cx="9407164" cy="4496352"/>
          </a:xfrm>
        </p:spPr>
        <p:txBody>
          <a:bodyPr/>
          <a:lstStyle/>
          <a:p>
            <a:endParaRPr lang="pl-PL" dirty="0"/>
          </a:p>
          <a:p>
            <a:r>
              <a:rPr lang="pl-PL" dirty="0"/>
              <a:t> Zapis ten określany bywa także jako </a:t>
            </a:r>
            <a:r>
              <a:rPr lang="pl-PL" b="1" dirty="0"/>
              <a:t>legat</a:t>
            </a:r>
            <a:r>
              <a:rPr lang="pl-PL" dirty="0"/>
              <a:t> lub legat </a:t>
            </a:r>
            <a:r>
              <a:rPr lang="pl-PL" dirty="0" err="1"/>
              <a:t>damnacyjny</a:t>
            </a:r>
            <a:endParaRPr lang="pl-PL" dirty="0"/>
          </a:p>
          <a:p>
            <a:r>
              <a:rPr lang="pl-PL" dirty="0"/>
              <a:t>Poprzez zapis zwykły spadkodawca zobowiązuje spadkobiercę ustawowego lub testamentowego do spełnienia określenia świadczenia na rzecz oznaczonej osoby. </a:t>
            </a:r>
          </a:p>
          <a:p>
            <a:r>
              <a:rPr lang="pl-PL" dirty="0"/>
              <a:t>Zapisem zwykłym może być obciążony również zapisobierca (art. 968 § 2 k.c.) – dalszy zapis</a:t>
            </a:r>
          </a:p>
        </p:txBody>
      </p:sp>
    </p:spTree>
    <p:extLst>
      <p:ext uri="{BB962C8B-B14F-4D97-AF65-F5344CB8AC3E}">
        <p14:creationId xmlns:p14="http://schemas.microsoft.com/office/powerpoint/2010/main" val="955945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F6D4EED-44BF-437A-AC4E-67473AF5BBCE}"/>
              </a:ext>
            </a:extLst>
          </p:cNvPr>
          <p:cNvSpPr>
            <a:spLocks noGrp="1"/>
          </p:cNvSpPr>
          <p:nvPr>
            <p:ph type="title"/>
          </p:nvPr>
        </p:nvSpPr>
        <p:spPr/>
        <p:txBody>
          <a:bodyPr/>
          <a:lstStyle/>
          <a:p>
            <a:r>
              <a:rPr lang="pl-PL" dirty="0"/>
              <a:t>Ustanowienie zapisu zwykłego</a:t>
            </a:r>
          </a:p>
        </p:txBody>
      </p:sp>
      <p:sp>
        <p:nvSpPr>
          <p:cNvPr id="3" name="Symbol zastępczy zawartości 2">
            <a:extLst>
              <a:ext uri="{FF2B5EF4-FFF2-40B4-BE49-F238E27FC236}">
                <a16:creationId xmlns:a16="http://schemas.microsoft.com/office/drawing/2014/main" id="{44025044-9BE7-46EE-8B04-252503B2DCD2}"/>
              </a:ext>
            </a:extLst>
          </p:cNvPr>
          <p:cNvSpPr>
            <a:spLocks noGrp="1"/>
          </p:cNvSpPr>
          <p:nvPr>
            <p:ph idx="1"/>
          </p:nvPr>
        </p:nvSpPr>
        <p:spPr/>
        <p:txBody>
          <a:bodyPr/>
          <a:lstStyle/>
          <a:p>
            <a:r>
              <a:rPr lang="pl-PL" dirty="0"/>
              <a:t>Jedynie spadkodawca może w swoim testamencie ustanowić zapis zwykły. Nie może być on poczyniony przez pełnomocnika.</a:t>
            </a:r>
          </a:p>
          <a:p>
            <a:r>
              <a:rPr lang="pl-PL" b="1" dirty="0"/>
              <a:t>Nie dopuszcza się możliwości pozostawienia przez spadkodawcę oznaczenia zapisobiercy przez osobę trzecią.</a:t>
            </a:r>
            <a:endParaRPr lang="pl-PL" dirty="0"/>
          </a:p>
        </p:txBody>
      </p:sp>
    </p:spTree>
    <p:extLst>
      <p:ext uri="{BB962C8B-B14F-4D97-AF65-F5344CB8AC3E}">
        <p14:creationId xmlns:p14="http://schemas.microsoft.com/office/powerpoint/2010/main" val="2207169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ppt/theme/theme2.xml><?xml version="1.0" encoding="utf-8"?>
<a:theme xmlns:a="http://schemas.openxmlformats.org/drawingml/2006/main" name="Jon (sala konferencyjna)">
  <a:themeElements>
    <a:clrScheme name="Jon (sala konferencyjna)">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Jon (sala konferencyjna)">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Jon (sala konferencyjna)">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docProps/app.xml><?xml version="1.0" encoding="utf-8"?>
<Properties xmlns="http://schemas.openxmlformats.org/officeDocument/2006/extended-properties" xmlns:vt="http://schemas.openxmlformats.org/officeDocument/2006/docPropsVTypes">
  <Template>{AEC46C8D-5402-4EB4-B6D2-9489AEB32CF3}tf16401375</Template>
  <TotalTime>1174</TotalTime>
  <Words>3306</Words>
  <Application>Microsoft Office PowerPoint</Application>
  <PresentationFormat>Panoramiczny</PresentationFormat>
  <Paragraphs>160</Paragraphs>
  <Slides>26</Slides>
  <Notes>0</Notes>
  <HiddenSlides>0</HiddenSlides>
  <MMClips>0</MMClips>
  <ScaleCrop>false</ScaleCrop>
  <HeadingPairs>
    <vt:vector size="6" baseType="variant">
      <vt:variant>
        <vt:lpstr>Używane czcionki</vt:lpstr>
      </vt:variant>
      <vt:variant>
        <vt:i4>5</vt:i4>
      </vt:variant>
      <vt:variant>
        <vt:lpstr>Motyw</vt:lpstr>
      </vt:variant>
      <vt:variant>
        <vt:i4>2</vt:i4>
      </vt:variant>
      <vt:variant>
        <vt:lpstr>Tytuły slajdów</vt:lpstr>
      </vt:variant>
      <vt:variant>
        <vt:i4>26</vt:i4>
      </vt:variant>
    </vt:vector>
  </HeadingPairs>
  <TitlesOfParts>
    <vt:vector size="33" baseType="lpstr">
      <vt:lpstr>Arial</vt:lpstr>
      <vt:lpstr>Century Gothic</vt:lpstr>
      <vt:lpstr>MS Shell Dlg 2</vt:lpstr>
      <vt:lpstr>Wingdings</vt:lpstr>
      <vt:lpstr>Wingdings 3</vt:lpstr>
      <vt:lpstr>Madison</vt:lpstr>
      <vt:lpstr>Jon (sala konferencyjna)</vt:lpstr>
      <vt:lpstr>Rozrządzenia testamentowe</vt:lpstr>
      <vt:lpstr>Rozrządzenia testamentowe </vt:lpstr>
      <vt:lpstr>Zakres rozrządzeń testamentowych  </vt:lpstr>
      <vt:lpstr>Inne postanowienia, które mogą zostać zawarte w testamencie i wywołują skutki prawne</vt:lpstr>
      <vt:lpstr>Najważniejsze rozrządzenia testamentowe</vt:lpstr>
      <vt:lpstr>Powołanie spadkobiercy – art. 959 k.c </vt:lpstr>
      <vt:lpstr>Podstawienie – art. 963 k.c. i przyrost – 965 k.c.</vt:lpstr>
      <vt:lpstr>Zapis zwykły – art. 968 k.c</vt:lpstr>
      <vt:lpstr>Ustanowienie zapisu zwykłego</vt:lpstr>
      <vt:lpstr>Przedmiot zapisu zwykłego</vt:lpstr>
      <vt:lpstr>Zobowiązanie wynikające z zapisu zwykłego</vt:lpstr>
      <vt:lpstr>Zapis windykacyjny – art. 981(1) k.c.</vt:lpstr>
      <vt:lpstr>Przedmiot zapisu windykacyjnego</vt:lpstr>
      <vt:lpstr>Polecenie (art. 982 k.c.)</vt:lpstr>
      <vt:lpstr>Odpowiedzialność z tytułu polecenia</vt:lpstr>
      <vt:lpstr>Powołanie wykonawcy testamentu – art. 986 k.c.</vt:lpstr>
      <vt:lpstr>Wydziedziczenie – art. 1008 k.c.</vt:lpstr>
      <vt:lpstr>Podstawy wydziedziczenia</vt:lpstr>
      <vt:lpstr>Podstawy wydziedziczenia cz. 2</vt:lpstr>
      <vt:lpstr>Sposób wydziedziczenia</vt:lpstr>
      <vt:lpstr>Skutki wydziedziczenia</vt:lpstr>
      <vt:lpstr>przebaczenie</vt:lpstr>
      <vt:lpstr>Odwołanie testamentu lub poszczególnych rozrządzeń – 943 k.c. i 946 k.c.</vt:lpstr>
      <vt:lpstr>Wyłączenie uprawnień małżonka do przedmiotów urządzenia domowego – art. 939 kc. </vt:lpstr>
      <vt:lpstr>Kazus 1</vt:lpstr>
      <vt:lpstr>Kazus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Rozrządzenia testamentowe</dc:title>
  <dc:creator>Agnieszka Agnieszka</dc:creator>
  <cp:lastModifiedBy>Agnieszka Agnieszka</cp:lastModifiedBy>
  <cp:revision>20</cp:revision>
  <dcterms:created xsi:type="dcterms:W3CDTF">2020-03-26T14:07:19Z</dcterms:created>
  <dcterms:modified xsi:type="dcterms:W3CDTF">2020-03-27T09:41:58Z</dcterms:modified>
</cp:coreProperties>
</file>