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57"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7E15E63C-0012-4603-8E93-E7E625ABA059}" type="datetimeFigureOut">
              <a:rPr lang="pl-PL" smtClean="0"/>
              <a:pPr/>
              <a:t>17.03.2020</a:t>
            </a:fld>
            <a:endParaRPr lang="pl-PL"/>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pl-PL"/>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AAF9FAE-132D-4373-B91A-ACD2F7AAB83D}"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E15E63C-0012-4603-8E93-E7E625ABA059}"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AAF9FAE-132D-4373-B91A-ACD2F7AAB83D}"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E15E63C-0012-4603-8E93-E7E625ABA059}"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AAF9FAE-132D-4373-B91A-ACD2F7AAB83D}"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7E15E63C-0012-4603-8E93-E7E625ABA059}" type="datetimeFigureOut">
              <a:rPr lang="pl-PL" smtClean="0"/>
              <a:pPr/>
              <a:t>17.03.2020</a:t>
            </a:fld>
            <a:endParaRPr lang="pl-PL"/>
          </a:p>
        </p:txBody>
      </p:sp>
      <p:sp>
        <p:nvSpPr>
          <p:cNvPr id="5" name="Footer Placeholder 4"/>
          <p:cNvSpPr>
            <a:spLocks noGrp="1"/>
          </p:cNvSpPr>
          <p:nvPr>
            <p:ph type="ftr" sz="quarter" idx="11"/>
          </p:nvPr>
        </p:nvSpPr>
        <p:spPr>
          <a:xfrm>
            <a:off x="457200" y="6480969"/>
            <a:ext cx="4260056" cy="300831"/>
          </a:xfrm>
        </p:spPr>
        <p:txBody>
          <a:bodyPr/>
          <a:lstStyle/>
          <a:p>
            <a:endParaRPr lang="pl-PL"/>
          </a:p>
        </p:txBody>
      </p:sp>
      <p:sp>
        <p:nvSpPr>
          <p:cNvPr id="6" name="Slide Number Placeholder 5"/>
          <p:cNvSpPr>
            <a:spLocks noGrp="1"/>
          </p:cNvSpPr>
          <p:nvPr>
            <p:ph type="sldNum" sz="quarter" idx="12"/>
          </p:nvPr>
        </p:nvSpPr>
        <p:spPr/>
        <p:txBody>
          <a:bodyPr/>
          <a:lstStyle/>
          <a:p>
            <a:fld id="{2AAF9FAE-132D-4373-B91A-ACD2F7AAB83D}"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7E15E63C-0012-4603-8E93-E7E625ABA059}" type="datetimeFigureOut">
              <a:rPr lang="pl-PL" smtClean="0"/>
              <a:pPr/>
              <a:t>17.03.2020</a:t>
            </a:fld>
            <a:endParaRPr lang="pl-PL"/>
          </a:p>
        </p:txBody>
      </p:sp>
      <p:sp>
        <p:nvSpPr>
          <p:cNvPr id="5" name="Footer Placeholder 4"/>
          <p:cNvSpPr>
            <a:spLocks noGrp="1"/>
          </p:cNvSpPr>
          <p:nvPr>
            <p:ph type="ftr" sz="quarter" idx="11"/>
          </p:nvPr>
        </p:nvSpPr>
        <p:spPr>
          <a:xfrm>
            <a:off x="2619376" y="6480969"/>
            <a:ext cx="4260056" cy="300831"/>
          </a:xfrm>
        </p:spPr>
        <p:txBody>
          <a:bodyPr/>
          <a:lstStyle/>
          <a:p>
            <a:endParaRPr lang="pl-PL"/>
          </a:p>
        </p:txBody>
      </p:sp>
      <p:sp>
        <p:nvSpPr>
          <p:cNvPr id="6" name="Slide Number Placeholder 5"/>
          <p:cNvSpPr>
            <a:spLocks noGrp="1"/>
          </p:cNvSpPr>
          <p:nvPr>
            <p:ph type="sldNum" sz="quarter" idx="12"/>
          </p:nvPr>
        </p:nvSpPr>
        <p:spPr>
          <a:xfrm>
            <a:off x="8451056" y="809624"/>
            <a:ext cx="502920" cy="300831"/>
          </a:xfrm>
        </p:spPr>
        <p:txBody>
          <a:bodyPr/>
          <a:lstStyle/>
          <a:p>
            <a:fld id="{2AAF9FAE-132D-4373-B91A-ACD2F7AAB83D}" type="slidenum">
              <a:rPr lang="pl-PL" smtClean="0"/>
              <a:pPr/>
              <a:t>‹#›</a:t>
            </a:fld>
            <a:endParaRPr lang="pl-PL"/>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7E15E63C-0012-4603-8E93-E7E625ABA059}" type="datetimeFigureOut">
              <a:rPr lang="pl-PL" smtClean="0"/>
              <a:pPr/>
              <a:t>17.03.2020</a:t>
            </a:fld>
            <a:endParaRPr lang="pl-PL"/>
          </a:p>
        </p:txBody>
      </p:sp>
      <p:sp>
        <p:nvSpPr>
          <p:cNvPr id="6" name="Footer Placeholder 5"/>
          <p:cNvSpPr>
            <a:spLocks noGrp="1"/>
          </p:cNvSpPr>
          <p:nvPr>
            <p:ph type="ftr" sz="quarter" idx="11"/>
          </p:nvPr>
        </p:nvSpPr>
        <p:spPr>
          <a:xfrm>
            <a:off x="457200" y="6480969"/>
            <a:ext cx="4260056" cy="301752"/>
          </a:xfrm>
        </p:spPr>
        <p:txBody>
          <a:bodyPr/>
          <a:lstStyle/>
          <a:p>
            <a:endParaRPr lang="pl-PL"/>
          </a:p>
        </p:txBody>
      </p:sp>
      <p:sp>
        <p:nvSpPr>
          <p:cNvPr id="7" name="Slide Number Placeholder 6"/>
          <p:cNvSpPr>
            <a:spLocks noGrp="1"/>
          </p:cNvSpPr>
          <p:nvPr>
            <p:ph type="sldNum" sz="quarter" idx="12"/>
          </p:nvPr>
        </p:nvSpPr>
        <p:spPr>
          <a:xfrm>
            <a:off x="7589520" y="6480969"/>
            <a:ext cx="502920" cy="301752"/>
          </a:xfrm>
        </p:spPr>
        <p:txBody>
          <a:bodyPr/>
          <a:lstStyle/>
          <a:p>
            <a:fld id="{2AAF9FAE-132D-4373-B91A-ACD2F7AAB83D}"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7E15E63C-0012-4603-8E93-E7E625ABA059}" type="datetimeFigureOut">
              <a:rPr lang="pl-PL" smtClean="0"/>
              <a:pPr/>
              <a:t>17.03.2020</a:t>
            </a:fld>
            <a:endParaRPr lang="pl-PL"/>
          </a:p>
        </p:txBody>
      </p:sp>
      <p:sp>
        <p:nvSpPr>
          <p:cNvPr id="8" name="Footer Placeholder 7"/>
          <p:cNvSpPr>
            <a:spLocks noGrp="1"/>
          </p:cNvSpPr>
          <p:nvPr>
            <p:ph type="ftr" sz="quarter" idx="11"/>
          </p:nvPr>
        </p:nvSpPr>
        <p:spPr>
          <a:xfrm>
            <a:off x="457200" y="6480969"/>
            <a:ext cx="4261104" cy="301752"/>
          </a:xfrm>
        </p:spPr>
        <p:txBody>
          <a:bodyPr/>
          <a:lstStyle/>
          <a:p>
            <a:endParaRPr lang="pl-PL"/>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2AAF9FAE-132D-4373-B91A-ACD2F7AAB83D}"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7E15E63C-0012-4603-8E93-E7E625ABA059}" type="datetimeFigureOut">
              <a:rPr lang="pl-PL" smtClean="0"/>
              <a:pPr/>
              <a:t>17.03.2020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2AAF9FAE-132D-4373-B91A-ACD2F7AAB83D}"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7E15E63C-0012-4603-8E93-E7E625ABA059}" type="datetimeFigureOut">
              <a:rPr lang="pl-PL" smtClean="0"/>
              <a:pPr/>
              <a:t>17.03.2020</a:t>
            </a:fld>
            <a:endParaRPr lang="pl-PL"/>
          </a:p>
        </p:txBody>
      </p:sp>
      <p:sp>
        <p:nvSpPr>
          <p:cNvPr id="3" name="Footer Placeholder 2"/>
          <p:cNvSpPr>
            <a:spLocks noGrp="1"/>
          </p:cNvSpPr>
          <p:nvPr>
            <p:ph type="ftr" sz="quarter" idx="11"/>
          </p:nvPr>
        </p:nvSpPr>
        <p:spPr>
          <a:xfrm>
            <a:off x="457200" y="6481890"/>
            <a:ext cx="4260056" cy="300831"/>
          </a:xfrm>
        </p:spPr>
        <p:txBody>
          <a:bodyPr/>
          <a:lstStyle/>
          <a:p>
            <a:endParaRPr lang="pl-PL"/>
          </a:p>
        </p:txBody>
      </p:sp>
      <p:sp>
        <p:nvSpPr>
          <p:cNvPr id="4" name="Slide Number Placeholder 3"/>
          <p:cNvSpPr>
            <a:spLocks noGrp="1"/>
          </p:cNvSpPr>
          <p:nvPr>
            <p:ph type="sldNum" sz="quarter" idx="12"/>
          </p:nvPr>
        </p:nvSpPr>
        <p:spPr>
          <a:xfrm>
            <a:off x="7589520" y="6480969"/>
            <a:ext cx="502920" cy="301752"/>
          </a:xfrm>
        </p:spPr>
        <p:txBody>
          <a:bodyPr/>
          <a:lstStyle/>
          <a:p>
            <a:fld id="{2AAF9FAE-132D-4373-B91A-ACD2F7AAB83D}"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7E15E63C-0012-4603-8E93-E7E625ABA059}" type="datetimeFigureOut">
              <a:rPr lang="pl-PL" smtClean="0"/>
              <a:pPr/>
              <a:t>17.03.2020</a:t>
            </a:fld>
            <a:endParaRPr lang="pl-PL"/>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pl-PL"/>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2AAF9FAE-132D-4373-B91A-ACD2F7AAB83D}"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7E15E63C-0012-4603-8E93-E7E625ABA059}" type="datetimeFigureOut">
              <a:rPr lang="pl-PL" smtClean="0"/>
              <a:pPr/>
              <a:t>17.03.2020</a:t>
            </a:fld>
            <a:endParaRPr lang="pl-PL"/>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pl-PL"/>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2AAF9FAE-132D-4373-B91A-ACD2F7AAB83D}"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7E15E63C-0012-4603-8E93-E7E625ABA059}" type="datetimeFigureOut">
              <a:rPr lang="pl-PL" smtClean="0"/>
              <a:pPr/>
              <a:t>17.03.2020</a:t>
            </a:fld>
            <a:endParaRPr lang="pl-PL"/>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pl-PL"/>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AAF9FAE-132D-4373-B91A-ACD2F7AAB83D}"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biblioteka3.inforlex.pl/dok/tresc,OSN.1998.001.002645000,Wyrok-SN-z-dnia-17-lutego-1998-r-sygn-I-PKN-57297.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pl-PL" sz="3600" b="1" dirty="0"/>
              <a:t>Rozwiązanie stosunku pracy bez wypowiedzenia</a:t>
            </a:r>
          </a:p>
        </p:txBody>
      </p:sp>
      <p:sp>
        <p:nvSpPr>
          <p:cNvPr id="3" name="Subtitle 2"/>
          <p:cNvSpPr>
            <a:spLocks noGrp="1"/>
          </p:cNvSpPr>
          <p:nvPr>
            <p:ph type="subTitle" idx="1"/>
          </p:nvPr>
        </p:nvSpPr>
        <p:spPr>
          <a:xfrm>
            <a:off x="-324544" y="4653136"/>
            <a:ext cx="8062912" cy="1752600"/>
          </a:xfrm>
        </p:spPr>
        <p:txBody>
          <a:bodyPr/>
          <a:lstStyle/>
          <a:p>
            <a:endParaRPr lang="pl-PL" dirty="0"/>
          </a:p>
          <a:p>
            <a:endParaRPr lang="pl-PL" dirty="0"/>
          </a:p>
          <a:p>
            <a:r>
              <a:rPr lang="pl-PL" dirty="0"/>
              <a:t>mgr Marta Wasil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pl-PL" sz="3600" b="1" dirty="0"/>
              <a:t>ROZWIĄZANIE UMOWY O PRACĘ BEZ WYPOWIEDZENIA PRZEZ PRACOWNIKA </a:t>
            </a:r>
            <a:br>
              <a:rPr lang="pl-PL" dirty="0"/>
            </a:br>
            <a:endParaRPr lang="pl-PL" dirty="0"/>
          </a:p>
        </p:txBody>
      </p:sp>
      <p:sp>
        <p:nvSpPr>
          <p:cNvPr id="3" name="Content Placeholder 2"/>
          <p:cNvSpPr>
            <a:spLocks noGrp="1"/>
          </p:cNvSpPr>
          <p:nvPr>
            <p:ph idx="1"/>
          </p:nvPr>
        </p:nvSpPr>
        <p:spPr>
          <a:xfrm>
            <a:off x="457200" y="1268760"/>
            <a:ext cx="8229600" cy="5186048"/>
          </a:xfrm>
        </p:spPr>
        <p:txBody>
          <a:bodyPr>
            <a:normAutofit fontScale="70000" lnSpcReduction="20000"/>
          </a:bodyPr>
          <a:lstStyle/>
          <a:p>
            <a:r>
              <a:rPr lang="pl-PL" dirty="0"/>
              <a:t>Pracownik może rozwiązać stosunek pracy bez wypowiedzenia:</a:t>
            </a:r>
          </a:p>
          <a:p>
            <a:pPr>
              <a:buNone/>
            </a:pPr>
            <a:endParaRPr lang="pl-PL" dirty="0"/>
          </a:p>
          <a:p>
            <a:pPr algn="just"/>
            <a:r>
              <a:rPr lang="pl-PL" dirty="0"/>
              <a:t>zgodnie z art. 55 § 1 jeżeli zostanie wydane orzeczenie lekarskie stwierdzające szkodliwy wpływ wykonywanej pracy na zdrowie pracownika, a pracodawca nie przeniesie go w terminie wskazanym w orzeczeniu lekarskim do innej pracy, odpowiedniej ze względu na stan jego zdrowia i kwalifikacje zawodowe,</a:t>
            </a:r>
          </a:p>
          <a:p>
            <a:pPr algn="just">
              <a:buNone/>
            </a:pPr>
            <a:endParaRPr lang="pl-PL" dirty="0"/>
          </a:p>
          <a:p>
            <a:pPr algn="just"/>
            <a:r>
              <a:rPr lang="pl-PL" dirty="0"/>
              <a:t>zgodnie z art. 55 § 1</a:t>
            </a:r>
            <a:r>
              <a:rPr lang="pl-PL" baseline="30000" dirty="0"/>
              <a:t>1 </a:t>
            </a:r>
            <a:r>
              <a:rPr lang="pl-PL" dirty="0"/>
              <a:t>gdy pracodawca dopuścił się ciężkiego naruszenia podstawowych obowiązków wobec pracownika – w takim przypadku pracownikowi przysługuje ponadto odszkodowanie w wysokości wynagrodzenia za okres wypowiedzenia, a jeżeli umowa </a:t>
            </a:r>
            <a:br>
              <a:rPr lang="pl-PL" dirty="0"/>
            </a:br>
            <a:r>
              <a:rPr lang="pl-PL" dirty="0"/>
              <a:t>o pracę została zawarta na czas określony lub na czas wykonania określonej pracy  - w wysokości wynagrodzenia za okres 2 tyg.</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785242"/>
          </a:xfrm>
        </p:spPr>
        <p:txBody>
          <a:bodyPr>
            <a:noAutofit/>
          </a:bodyPr>
          <a:lstStyle/>
          <a:p>
            <a:pPr algn="ctr"/>
            <a:r>
              <a:rPr lang="pl-PL" sz="2800" b="1" dirty="0"/>
              <a:t>Rozwiązanie bez wypowiedzenia przez pracownika c.d.</a:t>
            </a:r>
          </a:p>
        </p:txBody>
      </p:sp>
      <p:sp>
        <p:nvSpPr>
          <p:cNvPr id="3" name="Content Placeholder 2"/>
          <p:cNvSpPr>
            <a:spLocks noGrp="1"/>
          </p:cNvSpPr>
          <p:nvPr>
            <p:ph idx="1"/>
          </p:nvPr>
        </p:nvSpPr>
        <p:spPr>
          <a:xfrm>
            <a:off x="467544" y="1268760"/>
            <a:ext cx="8229600" cy="5373216"/>
          </a:xfrm>
        </p:spPr>
        <p:txBody>
          <a:bodyPr>
            <a:normAutofit fontScale="25000" lnSpcReduction="20000"/>
          </a:bodyPr>
          <a:lstStyle/>
          <a:p>
            <a:r>
              <a:rPr lang="pl-PL" sz="5600" dirty="0"/>
              <a:t>W praktyce przyjmuje się, że np. niepłacenie wynagrodzenia stanowi ciężkie naruszenie obowiązków pracodawcy, uzasadniające rozwiązanie natychmiastowe przez pracownika. Tyczy się to zarówno zawinionego, jak i niezawinionego wypłacania wynagrodzenia. </a:t>
            </a:r>
          </a:p>
          <a:p>
            <a:pPr>
              <a:buNone/>
            </a:pPr>
            <a:endParaRPr lang="pl-PL" sz="5600" dirty="0"/>
          </a:p>
          <a:p>
            <a:r>
              <a:rPr lang="pl-PL" sz="5600" dirty="0"/>
              <a:t>Do podstawowych obowiązków pracodawców, których naruszenie może uzasadniać niezwłoczne rozwiązanie stosunku pracy przez pracownika należą obowiązki z zakresu bhp. Jako naruszenie podstawowych obowiązków można również kwalifikować nieudzielenie urlopu wypoczynkowego.</a:t>
            </a:r>
          </a:p>
          <a:p>
            <a:endParaRPr lang="pl-PL" sz="5600" dirty="0"/>
          </a:p>
          <a:p>
            <a:r>
              <a:rPr lang="pl-PL" sz="5600" b="1" dirty="0"/>
              <a:t>Rozwiązanie umowy w tym trybie</a:t>
            </a:r>
            <a:r>
              <a:rPr lang="pl-PL" sz="5600" dirty="0"/>
              <a:t> powinno nastąpić na piśmie z podaniem przyczyny uzasadniającej rozwiązanie.</a:t>
            </a:r>
          </a:p>
          <a:p>
            <a:endParaRPr lang="pl-PL" sz="5600" dirty="0"/>
          </a:p>
          <a:p>
            <a:r>
              <a:rPr lang="pl-PL" sz="5600" dirty="0"/>
              <a:t>Rozwiązanie jest skuteczne bez względu na to, czy wskazane przez pracownika przyczyny faktycznie wystąpiły. </a:t>
            </a:r>
          </a:p>
          <a:p>
            <a:pPr>
              <a:buNone/>
            </a:pPr>
            <a:endParaRPr lang="pl-PL" sz="5600" dirty="0"/>
          </a:p>
          <a:p>
            <a:r>
              <a:rPr lang="pl-PL" sz="5600" b="1" dirty="0"/>
              <a:t>Rozwiązanie umowy  przez pracownika w tym trbie pociąga za sobą skutki, jakie przepisy wiążą z rozwiązaniem umowy o pracę przez pracodawcę za wypowiedzeniem!!!</a:t>
            </a:r>
          </a:p>
          <a:p>
            <a:endParaRPr lang="pl-PL" sz="5600" dirty="0"/>
          </a:p>
          <a:p>
            <a:r>
              <a:rPr lang="pl-PL" sz="5600" dirty="0"/>
              <a:t>Art. 61</a:t>
            </a:r>
            <a:r>
              <a:rPr lang="pl-PL" sz="5600" baseline="30000" dirty="0"/>
              <a:t>1</a:t>
            </a:r>
            <a:r>
              <a:rPr lang="pl-PL" sz="5600" dirty="0"/>
              <a:t>, w razie nieuzasadnionego rozwiązania przez pracownika umowy o pracę bez wypowiedzenia na podstawie art. 55 § 1</a:t>
            </a:r>
            <a:r>
              <a:rPr lang="pl-PL" sz="5600" baseline="30000" dirty="0"/>
              <a:t>1</a:t>
            </a:r>
            <a:r>
              <a:rPr lang="pl-PL" sz="5600" dirty="0"/>
              <a:t>, pracodawcy przysługuje roszczenie o odszkodowanie.  </a:t>
            </a:r>
            <a:r>
              <a:rPr lang="pl-PL" sz="5600" b="1" dirty="0"/>
              <a:t>Regulacja ta ma charakter wyczerpujący. Pracodawca nie może dochodzić od pracownika innych roszczeń na podstawie KC. </a:t>
            </a:r>
            <a:r>
              <a:rPr lang="pl-PL" sz="5600" dirty="0"/>
              <a:t> </a:t>
            </a:r>
            <a:r>
              <a:rPr lang="pl-PL" sz="5600" b="1" dirty="0"/>
              <a:t>Uprawnienia pracodawcy są tu ograniczone tylko do odszkodowania</a:t>
            </a:r>
            <a:r>
              <a:rPr lang="pl-PL" sz="5600" dirty="0"/>
              <a:t>. Nie może więc dochodzić od pracownika kontynuacji zatrudnienia. Odszkodowanie w razie nieuzasadnionego rozwiązania przez pracownika umowy o pracę bez wypowiedzenia przysługuje w wysokości wynagrodzenia pracownika za okres wypowiedzenia, a w wypadku rozwiązania stosunku pracy na czas określony/ czas wykonania określonej pracy (okres 2 tygodni).</a:t>
            </a:r>
          </a:p>
          <a:p>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b="1" dirty="0"/>
              <a:t>ROSZCZENIA</a:t>
            </a:r>
            <a:endParaRPr lang="pl-PL" dirty="0"/>
          </a:p>
        </p:txBody>
      </p:sp>
      <p:sp>
        <p:nvSpPr>
          <p:cNvPr id="3" name="Content Placeholder 2"/>
          <p:cNvSpPr>
            <a:spLocks noGrp="1"/>
          </p:cNvSpPr>
          <p:nvPr>
            <p:ph idx="1"/>
          </p:nvPr>
        </p:nvSpPr>
        <p:spPr>
          <a:xfrm>
            <a:off x="457200" y="1340768"/>
            <a:ext cx="8229600" cy="5517232"/>
          </a:xfrm>
        </p:spPr>
        <p:txBody>
          <a:bodyPr>
            <a:normAutofit fontScale="77500" lnSpcReduction="20000"/>
          </a:bodyPr>
          <a:lstStyle/>
          <a:p>
            <a:pPr algn="just"/>
            <a:r>
              <a:rPr lang="pl-PL" dirty="0"/>
              <a:t>Pracodawca, wypowiadając umowę o pracę lub rozwiązując ją bez wypowiedzenia, musi postępować zgodnie z wymogami prawa pracy. Kodeks pracy wskazuje szczegółowo na jakich zasadach, </a:t>
            </a:r>
            <a:br>
              <a:rPr lang="pl-PL" dirty="0"/>
            </a:br>
            <a:r>
              <a:rPr lang="pl-PL" dirty="0"/>
              <a:t>w odniesieniu do poszczególnych rodzajów umów </a:t>
            </a:r>
            <a:br>
              <a:rPr lang="pl-PL" dirty="0"/>
            </a:br>
            <a:r>
              <a:rPr lang="pl-PL" dirty="0"/>
              <a:t>o pracę, pracodawca może wypowiedzieć stosunek pracy.</a:t>
            </a:r>
          </a:p>
          <a:p>
            <a:pPr algn="just">
              <a:buNone/>
            </a:pPr>
            <a:endParaRPr lang="pl-PL" dirty="0"/>
          </a:p>
          <a:p>
            <a:pPr algn="just"/>
            <a:r>
              <a:rPr lang="pl-PL" dirty="0"/>
              <a:t>Przepisy dokładnie wskazują, w jakiej formie pracodawca powinien złożyć oświadczenie </a:t>
            </a:r>
            <a:br>
              <a:rPr lang="pl-PL" dirty="0"/>
            </a:br>
            <a:r>
              <a:rPr lang="pl-PL" dirty="0"/>
              <a:t>o rozwiązaniu stosunku pracy (pisemnej) i z jakiej przyczyny może nastąpić rozwiązanie stosunku pracy. Przepisy w wielu wypadkach nakładają na pracodawcę inne obowiązki związane </a:t>
            </a:r>
            <a:br>
              <a:rPr lang="pl-PL" dirty="0"/>
            </a:br>
            <a:r>
              <a:rPr lang="pl-PL" dirty="0"/>
              <a:t>z rozwiązaniem umowy o pracę (np. obowiązek konsultacji zwolnienia ze związkami zawodowymi, obowiązek uzasadnienia wypowiedzenia umowy </a:t>
            </a:r>
            <a:br>
              <a:rPr lang="pl-PL" dirty="0"/>
            </a:br>
            <a:r>
              <a:rPr lang="pl-PL" dirty="0"/>
              <a:t>o pracę na czas nieokreślony).</a:t>
            </a:r>
          </a:p>
          <a:p>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pl-PL"/>
          </a:p>
        </p:txBody>
      </p:sp>
      <p:sp>
        <p:nvSpPr>
          <p:cNvPr id="3" name="Content Placeholder 2"/>
          <p:cNvSpPr>
            <a:spLocks noGrp="1"/>
          </p:cNvSpPr>
          <p:nvPr>
            <p:ph idx="1"/>
          </p:nvPr>
        </p:nvSpPr>
        <p:spPr/>
        <p:txBody>
          <a:bodyPr>
            <a:normAutofit fontScale="77500" lnSpcReduction="20000"/>
          </a:bodyPr>
          <a:lstStyle/>
          <a:p>
            <a:r>
              <a:rPr lang="pl-PL" dirty="0"/>
              <a:t>Rozwiązanie przez pracodawcę stosunku pracy z naruszeniem przepisów Kodeksu pracy dotyczących tego zagadnienia powoduje, że takie rozwiązanie jest </a:t>
            </a:r>
            <a:r>
              <a:rPr lang="pl-PL" b="1" dirty="0"/>
              <a:t>wadliwe</a:t>
            </a:r>
            <a:r>
              <a:rPr lang="pl-PL" dirty="0"/>
              <a:t>.W przypadku wadliwego rozwiązania umowy o pracę pracownikowi przysługuje </a:t>
            </a:r>
            <a:r>
              <a:rPr lang="pl-PL" b="1" dirty="0"/>
              <a:t>prawo odwołania się do sądu</a:t>
            </a:r>
            <a:r>
              <a:rPr lang="pl-PL" dirty="0"/>
              <a:t>.</a:t>
            </a:r>
          </a:p>
          <a:p>
            <a:r>
              <a:rPr lang="pl-PL" dirty="0"/>
              <a:t>To, że w przypadku wadliwego rozwiązania stosunku pracy pracownikowi przysługuje prawo odwołania się do sądu, nie oznacza, że do czasu zakończenia postępowania sądowego w sądzie pracy pracownik pozostaje w stosunku pracy. Wadliwe rozwiązanie stosunku pracy przez pracodawcę jest zawsze skuteczne i powoduje ustanie stosunku pracy.</a:t>
            </a:r>
          </a:p>
          <a:p>
            <a:br>
              <a:rPr lang="pl-PL" dirty="0"/>
            </a:br>
            <a:endParaRPr lang="pl-PL" dirty="0"/>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b="1" dirty="0"/>
              <a:t>Roszczenia - terminy</a:t>
            </a:r>
          </a:p>
        </p:txBody>
      </p:sp>
      <p:sp>
        <p:nvSpPr>
          <p:cNvPr id="3" name="Content Placeholder 2"/>
          <p:cNvSpPr>
            <a:spLocks noGrp="1"/>
          </p:cNvSpPr>
          <p:nvPr>
            <p:ph idx="1"/>
          </p:nvPr>
        </p:nvSpPr>
        <p:spPr>
          <a:xfrm>
            <a:off x="457200" y="1882808"/>
            <a:ext cx="8229600" cy="4975192"/>
          </a:xfrm>
        </p:spPr>
        <p:txBody>
          <a:bodyPr>
            <a:normAutofit fontScale="55000" lnSpcReduction="20000"/>
          </a:bodyPr>
          <a:lstStyle/>
          <a:p>
            <a:r>
              <a:rPr lang="pl-PL" dirty="0"/>
              <a:t>Przepisy Kodeksu pracy – odnoszące się do wadliwego rozwiązania stosunku pracy – dokładnie określają </a:t>
            </a:r>
            <a:r>
              <a:rPr lang="pl-PL" b="1" dirty="0"/>
              <a:t>terminy</a:t>
            </a:r>
            <a:r>
              <a:rPr lang="pl-PL" dirty="0"/>
              <a:t>, w jakich pracownik może wystąpić do sądu pracy z roszczeniem i czego się domagać.</a:t>
            </a:r>
          </a:p>
          <a:p>
            <a:pPr>
              <a:buNone/>
            </a:pPr>
            <a:endParaRPr lang="pl-PL" dirty="0"/>
          </a:p>
          <a:p>
            <a:r>
              <a:rPr lang="pl-PL" dirty="0"/>
              <a:t>W przypadku wadliwego rozwiązania umowy za wypowiedzeniem, stosownie do art. 264 § 1 K.p. pracownikowi przysługuje prawo odwołania się do sądu w ciągu </a:t>
            </a:r>
            <a:r>
              <a:rPr lang="pl-PL" b="1" dirty="0"/>
              <a:t>7 dni </a:t>
            </a:r>
            <a:r>
              <a:rPr lang="pl-PL" dirty="0"/>
              <a:t>od dnia doręczenia pisma wypowiadającego umowę o pracę.</a:t>
            </a:r>
          </a:p>
          <a:p>
            <a:pPr>
              <a:buNone/>
            </a:pPr>
            <a:endParaRPr lang="pl-PL" dirty="0"/>
          </a:p>
          <a:p>
            <a:r>
              <a:rPr lang="pl-PL" dirty="0"/>
              <a:t>Warto dodać, że jeśli chodzi o wadliwie wypowiedzianą umowę o pracę zawartą na</a:t>
            </a:r>
            <a:r>
              <a:rPr lang="pl-PL" b="1" dirty="0"/>
              <a:t>c zas nieokreślony</a:t>
            </a:r>
            <a:r>
              <a:rPr lang="pl-PL" dirty="0"/>
              <a:t>, o ile nie uległa ona jeszcze rozwiązaniu, pracownik może domagać się uznania wypowiedzenia za bezskuteczne. Jeżeli umowa została już rozwiązana (upłynął termin wypowiedzenia) pracownik może, zgodnie z art. 45 K.p., domagać się przywrócenia do pracy lub odszkodowania.</a:t>
            </a:r>
          </a:p>
          <a:p>
            <a:endParaRPr lang="pl-PL" dirty="0"/>
          </a:p>
          <a:p>
            <a:r>
              <a:rPr lang="pl-PL" dirty="0"/>
              <a:t>Jeżeli pracodawca niezgodnie z obowiązującymi przepisami wypowiedział </a:t>
            </a:r>
            <a:r>
              <a:rPr lang="pl-PL" b="1" dirty="0"/>
              <a:t>umowę terminową </a:t>
            </a:r>
            <a:r>
              <a:rPr lang="pl-PL" dirty="0"/>
              <a:t>(na czas określony, na okres próbny, na czas wykonywania określonej pracy), pracownik może żądać odszkodowania w wysokości wynagrodzenia za czas, do którego umowa miała trwać, nie dłużej jednak niż za 3 miesiące.</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b="1" dirty="0"/>
              <a:t>Roszczenia – terminy c.d.</a:t>
            </a:r>
            <a:endParaRPr lang="pl-PL" dirty="0"/>
          </a:p>
        </p:txBody>
      </p:sp>
      <p:sp>
        <p:nvSpPr>
          <p:cNvPr id="3" name="Content Placeholder 2"/>
          <p:cNvSpPr>
            <a:spLocks noGrp="1"/>
          </p:cNvSpPr>
          <p:nvPr>
            <p:ph idx="1"/>
          </p:nvPr>
        </p:nvSpPr>
        <p:spPr>
          <a:xfrm>
            <a:off x="457200" y="1628800"/>
            <a:ext cx="8229600" cy="5229200"/>
          </a:xfrm>
        </p:spPr>
        <p:txBody>
          <a:bodyPr>
            <a:normAutofit fontScale="55000" lnSpcReduction="20000"/>
          </a:bodyPr>
          <a:lstStyle/>
          <a:p>
            <a:pPr algn="just"/>
            <a:r>
              <a:rPr lang="pl-PL" sz="3300" dirty="0"/>
              <a:t>W przypadku wadliwego rozwiązania umowy o pracę bez wypowiedzenia pracownik może w ciągu </a:t>
            </a:r>
            <a:r>
              <a:rPr lang="pl-PL" sz="3300" b="1" dirty="0"/>
              <a:t>21 dni</a:t>
            </a:r>
            <a:r>
              <a:rPr lang="pl-PL" sz="3300" dirty="0"/>
              <a:t> od dnia doręczenia zawiadomienia o rozwiązaniu umowy złożyć w sądzie pracy – wedle swojego wyboru – </a:t>
            </a:r>
            <a:r>
              <a:rPr lang="pl-PL" sz="3300" b="1" dirty="0"/>
              <a:t>pozew o odszkodowanie lub przywrócenie do pracy</a:t>
            </a:r>
            <a:r>
              <a:rPr lang="pl-PL" sz="3300" dirty="0"/>
              <a:t> (art. 264 § 2 K.p.). W przypadku, gdy przywrócenie do pracy byłoby niemożliwe lub niecelowe sąd orzeka odszkodowanie (nie dotyczy to pracowników szczególnie chronionych – kobiet w ciąży, pracowników korzystających z urlopu macierzyńskiego i pracowników, którym brakuje nie więcej niż 4 lat do osiągnięcia wieku emerytalnego, z wyjątkiem likwidacji pracodawcy lub ogłoszenia jego upadłości).</a:t>
            </a:r>
          </a:p>
          <a:p>
            <a:pPr algn="just">
              <a:buNone/>
            </a:pPr>
            <a:endParaRPr lang="pl-PL" sz="3300" dirty="0"/>
          </a:p>
          <a:p>
            <a:pPr algn="just"/>
            <a:r>
              <a:rPr lang="pl-PL" sz="3300" dirty="0"/>
              <a:t>Terminy określone w art. 264 K.p. są terminami </a:t>
            </a:r>
            <a:r>
              <a:rPr lang="pl-PL" sz="3300" b="1" dirty="0"/>
              <a:t>zawitymi </a:t>
            </a:r>
            <a:r>
              <a:rPr lang="pl-PL" sz="3300" dirty="0"/>
              <a:t>(prekluzyjnymi), co oznacza, że po upływie określonego w Kodeksie pracy terminu następuje </a:t>
            </a:r>
            <a:r>
              <a:rPr lang="pl-PL" sz="3300" b="1" dirty="0"/>
              <a:t>wygaśniecie uprawnienia</a:t>
            </a:r>
            <a:r>
              <a:rPr lang="pl-PL" sz="3300" dirty="0"/>
              <a:t> pracownika do wystąpienia do sądu pracy z roszczeniami przysługującymi mu w związku z wadliwym rozwiązaniem stosunku pracy. W przypadku wystąpienia przez pracownika z roszczeniami do sądu po upływie terminów wskazanych w ustawie, sąd uwzględni ten fakt z urzędu i odrzuci pozew.</a:t>
            </a:r>
          </a:p>
          <a:p>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b="1" dirty="0"/>
              <a:t>Roszczenia – terminy c.d.</a:t>
            </a:r>
            <a:endParaRPr lang="pl-PL" dirty="0"/>
          </a:p>
        </p:txBody>
      </p:sp>
      <p:sp>
        <p:nvSpPr>
          <p:cNvPr id="3" name="Content Placeholder 2"/>
          <p:cNvSpPr>
            <a:spLocks noGrp="1"/>
          </p:cNvSpPr>
          <p:nvPr>
            <p:ph idx="1"/>
          </p:nvPr>
        </p:nvSpPr>
        <p:spPr/>
        <p:txBody>
          <a:bodyPr>
            <a:normAutofit fontScale="70000" lnSpcReduction="20000"/>
          </a:bodyPr>
          <a:lstStyle/>
          <a:p>
            <a:pPr algn="just"/>
            <a:r>
              <a:rPr lang="pl-PL" dirty="0"/>
              <a:t>Kodeks pracy przewiduje możliwość </a:t>
            </a:r>
            <a:r>
              <a:rPr lang="pl-PL" b="1" dirty="0"/>
              <a:t>przywrócenia terminu</a:t>
            </a:r>
            <a:r>
              <a:rPr lang="pl-PL" dirty="0"/>
              <a:t> do wystąpienia z roszczeniem pracownika do sądu. Bowiem zgodnie z art. 265 § 1 K.p., jeżeli pracownik nie dokonał – bez swojej winy – w terminie czynności, o których mowa w art. 264, sąd pracy na wniosek pracownika postanowi o przywróceniu uchybionego terminu.</a:t>
            </a:r>
          </a:p>
          <a:p>
            <a:pPr algn="just">
              <a:buNone/>
            </a:pPr>
            <a:endParaRPr lang="pl-PL" dirty="0"/>
          </a:p>
          <a:p>
            <a:pPr algn="just"/>
            <a:r>
              <a:rPr lang="pl-PL" b="1" dirty="0"/>
              <a:t>Wniosek o przywrócenie terminu</a:t>
            </a:r>
            <a:r>
              <a:rPr lang="pl-PL" dirty="0"/>
              <a:t>, wraz z uprawdopodobnieniem okoliczności uzasadniających to przywrócenie (wykazanie braku winy w uchybieniu terminu), wnosi się do sądu pracy w terminie 7 dni od dnia ustania przyczyny uchybienia terminu (art. 265 § 2 K.p.). Jeżeli sąd pracy uzna, że uchybienie to było niezawinione przez pracownika, przywróci ten termin i rozpatrzy odwołanie pracownika.</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b="1" dirty="0"/>
              <a:t>Przywrócenie do pracy</a:t>
            </a:r>
          </a:p>
        </p:txBody>
      </p:sp>
      <p:sp>
        <p:nvSpPr>
          <p:cNvPr id="3" name="Content Placeholder 2"/>
          <p:cNvSpPr>
            <a:spLocks noGrp="1"/>
          </p:cNvSpPr>
          <p:nvPr>
            <p:ph idx="1"/>
          </p:nvPr>
        </p:nvSpPr>
        <p:spPr>
          <a:xfrm>
            <a:off x="457200" y="1628800"/>
            <a:ext cx="8229600" cy="5229200"/>
          </a:xfrm>
        </p:spPr>
        <p:txBody>
          <a:bodyPr>
            <a:normAutofit fontScale="55000" lnSpcReduction="20000"/>
          </a:bodyPr>
          <a:lstStyle/>
          <a:p>
            <a:pPr algn="just"/>
            <a:r>
              <a:rPr lang="pl-PL" u="sng" dirty="0"/>
              <a:t>W przypadku uznania przez sąd pracy, że rozwiązanie umowy o pracę nastąpiło niezgodnie z prawem, sąd może przywrócić zwolnionego pracownika do pracy.</a:t>
            </a:r>
            <a:r>
              <a:rPr lang="pl-PL" dirty="0"/>
              <a:t> Pracodawca ma wówczas obowiązek przyjąć pracownika, jeżeli zgłosi się on do pracy w ciągu 7 dni od uprawomocnienia się wyroku.</a:t>
            </a:r>
          </a:p>
          <a:p>
            <a:pPr algn="just">
              <a:buNone/>
            </a:pPr>
            <a:endParaRPr lang="pl-PL" dirty="0"/>
          </a:p>
          <a:p>
            <a:pPr algn="just"/>
            <a:r>
              <a:rPr lang="pl-PL" dirty="0"/>
              <a:t>Przywrócony do pracy może zostać zarówno pracownik, któremu pracodawca niezgodnie z przepisami wypowiedział umowę o pracę, jak i pracownik, który został zwolniony z pracy dyscyplinarnie. Jednak </a:t>
            </a:r>
            <a:r>
              <a:rPr lang="pl-PL" b="1" dirty="0"/>
              <a:t>prawo do przywrócenia do pracy zależy od rodzaju umowy o pracę</a:t>
            </a:r>
            <a:r>
              <a:rPr lang="pl-PL" dirty="0"/>
              <a:t>. Nie każda bowiem wadliwie rozwiązana umowa o pracę uprawnia pracownika do przywrócenia do pracy.</a:t>
            </a:r>
          </a:p>
          <a:p>
            <a:pPr algn="just"/>
            <a:endParaRPr lang="pl-PL" dirty="0"/>
          </a:p>
          <a:p>
            <a:pPr algn="just"/>
            <a:r>
              <a:rPr lang="pl-PL" dirty="0"/>
              <a:t>Ocena, czy przywrócenie do pracy jest niemożliwe lub niecelowe, należy do sądu. Istniejący między pracownikiem a pracodawcą konflikt może stanowić okoliczność świadczącą o niecelowości przywrócenia do pracy.Pracodawca nie może odmówić przywrócenia do pracy powołując się na to, że na miejsce przywróconego do pracy pracownika zatrudnił inną osobę (np. wyrok Sądu Najwyższego z 17 lutego 1998 r., </a:t>
            </a:r>
            <a:r>
              <a:rPr lang="pl-PL" u="sng" dirty="0">
                <a:hlinkClick r:id="rId2"/>
              </a:rPr>
              <a:t>I PKN 572/97</a:t>
            </a:r>
            <a:r>
              <a:rPr lang="pl-PL" dirty="0"/>
              <a:t>, OSNP 1999/3/83).</a:t>
            </a:r>
          </a:p>
          <a:p>
            <a:pPr algn="just"/>
            <a:endParaRPr lang="pl-PL" dirty="0"/>
          </a:p>
          <a:p>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713234"/>
          </a:xfrm>
        </p:spPr>
        <p:txBody>
          <a:bodyPr>
            <a:normAutofit fontScale="90000"/>
          </a:bodyPr>
          <a:lstStyle/>
          <a:p>
            <a:pPr algn="just"/>
            <a:r>
              <a:rPr lang="pl-PL" b="1" dirty="0"/>
              <a:t>Przywrócenie do pracy c.d.</a:t>
            </a:r>
          </a:p>
        </p:txBody>
      </p:sp>
      <p:sp>
        <p:nvSpPr>
          <p:cNvPr id="3" name="Content Placeholder 2"/>
          <p:cNvSpPr>
            <a:spLocks noGrp="1"/>
          </p:cNvSpPr>
          <p:nvPr>
            <p:ph idx="1"/>
          </p:nvPr>
        </p:nvSpPr>
        <p:spPr>
          <a:xfrm>
            <a:off x="457200" y="1196752"/>
            <a:ext cx="8229600" cy="5661248"/>
          </a:xfrm>
        </p:spPr>
        <p:txBody>
          <a:bodyPr>
            <a:normAutofit fontScale="47500" lnSpcReduction="20000"/>
          </a:bodyPr>
          <a:lstStyle/>
          <a:p>
            <a:pPr algn="just"/>
            <a:r>
              <a:rPr lang="pl-PL" dirty="0"/>
              <a:t>Warunkiem skorzystania przez pracownika z uprawnień po przywróceniu do pracy jest stawienie się do pracy w przewidzianym w przepisach terminie. Pracodawca może bowiem odmówić ponownego przyjęcia pracownika, jeżeli nie zgłosił on gotowości podjęcia pracy w ciągu 7 dni od przywrócenia do pracy, chyba że niedopełnienie terminu nastąpiło z powodów niezależnych od pracownika (art. 48 § 1 Kodeksu pracy). Przepisy prawa pracy nie wymieniają takich powodów wprost, zatem ich katalog jest nieograniczony ustawowo.</a:t>
            </a:r>
          </a:p>
          <a:p>
            <a:pPr algn="just">
              <a:buNone/>
            </a:pPr>
            <a:endParaRPr lang="pl-PL" dirty="0"/>
          </a:p>
          <a:p>
            <a:pPr algn="just"/>
            <a:r>
              <a:rPr lang="pl-PL" dirty="0"/>
              <a:t>Termin 7 dni na zgłoszenie gotowości niezwłocznego podjęcia pracy biegnie od daty uprawomocnienia się wyroku sądu dotyczącego przywrócenia do pracy.Zgłoszenie może nastąpić w każdej formie, np. telefonicznie.</a:t>
            </a:r>
          </a:p>
          <a:p>
            <a:pPr algn="just">
              <a:buNone/>
            </a:pPr>
            <a:endParaRPr lang="pl-PL" dirty="0"/>
          </a:p>
          <a:p>
            <a:pPr algn="just"/>
            <a:r>
              <a:rPr lang="pl-PL" u="sng" dirty="0"/>
              <a:t>Przywrócenie do pracy na poprzednich warunkach oznacza, że pracodawca ma obowiązek zatrudnić pracownika na takim samym stanowisku, jakie zajmował przed zwolnieniem. </a:t>
            </a:r>
            <a:r>
              <a:rPr lang="pl-PL" dirty="0"/>
              <a:t>Należy mu więc zapewnić wykonywanie takiej samej pracy, jaką poprzednio świadczył, oraz wynagrodzenie w tej samej wysokości, jakie poprzednio otrzymywał. Potwierdził to Sąd Najwyższy w wyroku z 6 czerwca 2007 r. (II PK 318/06, OSNP 2008/23–24/344).</a:t>
            </a:r>
          </a:p>
          <a:p>
            <a:pPr algn="just">
              <a:buNone/>
            </a:pPr>
            <a:endParaRPr lang="pl-PL" dirty="0"/>
          </a:p>
          <a:p>
            <a:pPr algn="just"/>
            <a:r>
              <a:rPr lang="pl-PL" dirty="0"/>
              <a:t>Nie zawsze jednak jest możliwe przywrócenie pracownika na takie samo stanowisko, jakie zajmował przed zwolnieniem. Powodem tego może być np. likwidacja stanowiska pracy. Wówczas pracodawca może powierzyć pracownikowi inną pracę, do której wykonywania pracownik ma kwalifikacje na okres nie dłuższy niż 3 miesiące w roku kalendarzowym (art. 42 § 4 Kodeksu pracy). Powierzenie innej pracy nie może powodować obniżenia wynagrodzenia. Jeżeli pracodawca chce zmienić pracownikowi stanowisko na stałe, może to zrobić za porozumieniem stron lub dokonać wypowiedzenia zmieniającego (w razie niewyrażenia zgody pracownika na takie porozumienie).</a:t>
            </a:r>
          </a:p>
          <a:p>
            <a:endParaRPr lang="pl-PL" dirty="0"/>
          </a:p>
          <a:p>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857250"/>
          </a:xfrm>
        </p:spPr>
        <p:txBody>
          <a:bodyPr>
            <a:normAutofit/>
          </a:bodyPr>
          <a:lstStyle/>
          <a:p>
            <a:pPr algn="ctr"/>
            <a:r>
              <a:rPr lang="pl-PL" sz="3600" b="1" dirty="0"/>
              <a:t>Przywrócenie do pracy c.d.</a:t>
            </a:r>
          </a:p>
        </p:txBody>
      </p:sp>
      <p:sp>
        <p:nvSpPr>
          <p:cNvPr id="3" name="Content Placeholder 2"/>
          <p:cNvSpPr>
            <a:spLocks noGrp="1"/>
          </p:cNvSpPr>
          <p:nvPr>
            <p:ph idx="1"/>
          </p:nvPr>
        </p:nvSpPr>
        <p:spPr>
          <a:xfrm>
            <a:off x="457200" y="1124744"/>
            <a:ext cx="8229600" cy="5544616"/>
          </a:xfrm>
        </p:spPr>
        <p:txBody>
          <a:bodyPr>
            <a:normAutofit fontScale="47500" lnSpcReduction="20000"/>
          </a:bodyPr>
          <a:lstStyle/>
          <a:p>
            <a:pPr algn="just"/>
            <a:r>
              <a:rPr lang="pl-PL" dirty="0"/>
              <a:t>Pracownikowi, który podejmuje pracę po przywróceniu do pracy, wynagrodzenie przysługuje od dnia faktycznego przystąpienia o pracy. Nie można go naliczać od dnia uprawomocnienia się wyroku przywracającego pracownika do pracy.</a:t>
            </a:r>
          </a:p>
          <a:p>
            <a:pPr algn="just">
              <a:buNone/>
            </a:pPr>
            <a:endParaRPr lang="pl-PL" dirty="0"/>
          </a:p>
          <a:p>
            <a:pPr algn="just"/>
            <a:r>
              <a:rPr lang="pl-PL" dirty="0"/>
              <a:t>Pracownikowi, który podjął pracę w wyniku przywrócenia do pracy, do okresu zatrudnienia wlicza się okres pozostawania bez pracy, za który przyznano wynagrodzenie (art. 51 i art. 57 § 4 Kodeksu pracy). W praktyce oznacza to, że okres pozostawania bez pracy, za który pracownik otrzymał wynagrodzenie, wlicza się do stażu pracy, od którego zależy wymiar urlopu wypoczynkowego lub wysokość innych świadczeń pracowniczych, np. nagród jubileuszowych, dodatku stażowego itp. Pracownik nie nabywa jednak za okres pozostawania bez pracy prawa do świadczeń pracowniczych. Wynika to z faktu, że w okresie pozostawania bez pracy pracownik faktycznie nie wykonuje pracy. Dlatego prawo do urlopu wypoczynkowego podlega proporcjonalnemu wyliczeniu od momentu podjęcia przez pracownika pracy na skutek przywrócenia do pracy. Okresu pozostawania bez pracy, za który nie przyznano wspomnianego wynagrodzenia, nie uważa się jednak za taką przerwę w zatrudnieniu, która pociągałaby za sobą utratę uprawnień pracowniczych zależnych od nieprzerwanego stażu pracy.</a:t>
            </a:r>
          </a:p>
          <a:p>
            <a:pPr algn="just"/>
            <a:endParaRPr lang="pl-PL" dirty="0"/>
          </a:p>
          <a:p>
            <a:pPr algn="just"/>
            <a:r>
              <a:rPr lang="pl-PL" dirty="0"/>
              <a:t>W przypadku gdy zwolniony dyscyplinarnie pracownik zostanie przywrócony do pracy, pracodawca jest zobowiązany wydać mu nowe świadectwo pracy, w którym należy podać, że umowa rozwiązała się za wypowiedzeniem przez pracodawcę (art. 97 § 3 Kodeksu pracy). Wydanie nowego świadectwa pracy powinno nastąpić w ciągu 3 dni od uprawomocnienia się wyroku. Natomiast jeżeli do pracy zostanie przywrócony pracownik zwolniony za wypowiedzeniem, pracodawca na prośbę pracownika jest zobowiązany zamieścić w świadectwie pracy dodatkową informację o tym wyroku. Informację taką zamieszczamy w ust. 6 świadectwa pracy w rubryce „Informacje uzupełniające”.</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pl-PL" sz="4000" b="1" dirty="0"/>
              <a:t>Rozwiązanie stosunku pracy bez wypowiedzenia</a:t>
            </a:r>
          </a:p>
        </p:txBody>
      </p:sp>
      <p:sp>
        <p:nvSpPr>
          <p:cNvPr id="3" name="Content Placeholder 2"/>
          <p:cNvSpPr>
            <a:spLocks noGrp="1"/>
          </p:cNvSpPr>
          <p:nvPr>
            <p:ph idx="1"/>
          </p:nvPr>
        </p:nvSpPr>
        <p:spPr/>
        <p:txBody>
          <a:bodyPr>
            <a:normAutofit fontScale="77500" lnSpcReduction="20000"/>
          </a:bodyPr>
          <a:lstStyle/>
          <a:p>
            <a:pPr algn="just"/>
            <a:r>
              <a:rPr lang="pl-PL" dirty="0"/>
              <a:t>Oświadczenie o rozwiązaniu stosunku pracy bez wypowiedzenia powinno być złożone w formie pisemnej. Powinno ono zawierać również wskazanie przyczyny uzasadniającej rozwiązanie stosunku pracy. </a:t>
            </a:r>
          </a:p>
          <a:p>
            <a:pPr algn="just"/>
            <a:endParaRPr lang="pl-PL" dirty="0"/>
          </a:p>
          <a:p>
            <a:pPr algn="just"/>
            <a:r>
              <a:rPr lang="pl-PL" dirty="0"/>
              <a:t>Rozwiązanie stosunku pracy bez wypowiedzenia jest to oświadczenie woli złożone przez jedną stronę stosunku pracy drugiej stronie, powodujące natychmiastowe ustanie tego stosunku prawnego. Ustanie stosunku pracy następuje z chwilą, gdy oświadczenie woli doszło do drugiej strony w taki sposób, że mogła się zapoznać z jego treścią.</a:t>
            </a:r>
          </a:p>
          <a:p>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pl-PL" sz="3200" b="1" dirty="0"/>
              <a:t> Dziękuję za uwagę!</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713234"/>
          </a:xfrm>
        </p:spPr>
        <p:txBody>
          <a:bodyPr>
            <a:normAutofit fontScale="90000"/>
          </a:bodyPr>
          <a:lstStyle/>
          <a:p>
            <a:pPr algn="ctr"/>
            <a:r>
              <a:rPr lang="pl-PL" sz="3100" b="1" dirty="0"/>
              <a:t>ROZWIĄZANIE STOSUNKU PRACY BEZ WYPOWIEDZENIA Z WINY PRACOWNIKA</a:t>
            </a:r>
            <a:br>
              <a:rPr lang="pl-PL" dirty="0"/>
            </a:br>
            <a:endParaRPr lang="pl-PL" dirty="0"/>
          </a:p>
        </p:txBody>
      </p:sp>
      <p:sp>
        <p:nvSpPr>
          <p:cNvPr id="3" name="Content Placeholder 2"/>
          <p:cNvSpPr>
            <a:spLocks noGrp="1"/>
          </p:cNvSpPr>
          <p:nvPr>
            <p:ph idx="1"/>
          </p:nvPr>
        </p:nvSpPr>
        <p:spPr>
          <a:xfrm>
            <a:off x="457200" y="1412776"/>
            <a:ext cx="8229600" cy="5445224"/>
          </a:xfrm>
        </p:spPr>
        <p:txBody>
          <a:bodyPr>
            <a:normAutofit fontScale="55000" lnSpcReduction="20000"/>
          </a:bodyPr>
          <a:lstStyle/>
          <a:p>
            <a:r>
              <a:rPr lang="pl-PL" sz="3300" dirty="0"/>
              <a:t>Art. 52. § 1. Pracodawca może rozwiązać umowę o pracę bez wypowiedzenia z winy pracownika </a:t>
            </a:r>
            <a:br>
              <a:rPr lang="pl-PL" sz="3300" dirty="0"/>
            </a:br>
            <a:r>
              <a:rPr lang="pl-PL" sz="3300" dirty="0"/>
              <a:t>w razie:</a:t>
            </a:r>
          </a:p>
          <a:p>
            <a:r>
              <a:rPr lang="pl-PL" sz="3300" dirty="0"/>
              <a:t>1)   ciężkiego naruszenia przez pracownika podstawowych obowiązków pracowniczych,</a:t>
            </a:r>
          </a:p>
          <a:p>
            <a:r>
              <a:rPr lang="pl-PL" sz="3300" dirty="0"/>
              <a:t>2)   popełnienia przez pracownika w czasie trwania umowy o pracę przestępstwa, które uniemożliwia dalsze zatrudnianie go na zajmowanym stanowisku, jeżeli przestępstwo jest oczywiste lub zostało stwierdzone prawomocnym wyrokiem,</a:t>
            </a:r>
          </a:p>
          <a:p>
            <a:r>
              <a:rPr lang="pl-PL" sz="3300" dirty="0"/>
              <a:t>3) zawinionej przez pracownika utraty uprawnień koniecznych do wykonywania pracy na zajmowanym stanowisku.</a:t>
            </a:r>
          </a:p>
          <a:p>
            <a:r>
              <a:rPr lang="pl-PL" sz="3300" dirty="0"/>
              <a:t>§ 2. Rozwiązanie umowy o pracę bez wypowiedzenia z winy pracownika </a:t>
            </a:r>
            <a:r>
              <a:rPr lang="pl-PL" sz="3300" b="1" dirty="0"/>
              <a:t>nie</a:t>
            </a:r>
            <a:r>
              <a:rPr lang="pl-PL" sz="3300" dirty="0"/>
              <a:t> </a:t>
            </a:r>
            <a:r>
              <a:rPr lang="pl-PL" sz="3300" b="1" dirty="0"/>
              <a:t>może nastąpić po upływie 1 miesiąca od uzyskania przez pracodawcę wiadomości</a:t>
            </a:r>
            <a:r>
              <a:rPr lang="pl-PL" sz="3300" dirty="0"/>
              <a:t> o okoliczności uzasadniającej rozwiązanie umowy.</a:t>
            </a:r>
          </a:p>
          <a:p>
            <a:r>
              <a:rPr lang="pl-PL" sz="3300" dirty="0"/>
              <a:t>§ 3. Pracodawca podejmuje decyzję w sprawie rozwiązania umowy </a:t>
            </a:r>
            <a:r>
              <a:rPr lang="pl-PL" sz="3300" b="1" dirty="0"/>
              <a:t>po zasięgnięciu opinii reprezentującej pracownika zakładowej organizacji związkowej</a:t>
            </a:r>
            <a:r>
              <a:rPr lang="pl-PL" sz="3300" dirty="0"/>
              <a:t>, którą zawiadamia o przyczynie uzasadniającej rozwiązanie umowy. W razie zastrzeżeń co do zasadności rozwiązania umowy zakładowa organizacja związkowa wyraża swoją opinię niezwłocznie, nie później jednak niż w ciągu 3 dni.</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sz="3600" b="1" dirty="0" err="1"/>
              <a:t>Ciężkie</a:t>
            </a:r>
            <a:r>
              <a:rPr lang="en-US" sz="3600" b="1" dirty="0"/>
              <a:t> </a:t>
            </a:r>
            <a:r>
              <a:rPr lang="en-US" sz="3600" b="1" dirty="0" err="1"/>
              <a:t>naruszenie</a:t>
            </a:r>
            <a:r>
              <a:rPr lang="en-US" sz="3600" b="1" dirty="0"/>
              <a:t> </a:t>
            </a:r>
            <a:r>
              <a:rPr lang="en-US" sz="3600" b="1" dirty="0" err="1"/>
              <a:t>podstawowych</a:t>
            </a:r>
            <a:r>
              <a:rPr lang="en-US" sz="3600" b="1" dirty="0"/>
              <a:t> </a:t>
            </a:r>
            <a:r>
              <a:rPr lang="en-US" sz="3600" b="1" dirty="0" err="1"/>
              <a:t>obowiązków</a:t>
            </a:r>
            <a:r>
              <a:rPr lang="en-US" sz="3600" b="1" dirty="0"/>
              <a:t> </a:t>
            </a:r>
            <a:r>
              <a:rPr lang="en-US" sz="3600" b="1" dirty="0" err="1"/>
              <a:t>pracowniczych</a:t>
            </a:r>
            <a:br>
              <a:rPr lang="pl-PL" dirty="0"/>
            </a:br>
            <a:endParaRPr lang="pl-PL" dirty="0"/>
          </a:p>
        </p:txBody>
      </p:sp>
      <p:sp>
        <p:nvSpPr>
          <p:cNvPr id="3" name="Content Placeholder 2"/>
          <p:cNvSpPr>
            <a:spLocks noGrp="1"/>
          </p:cNvSpPr>
          <p:nvPr>
            <p:ph idx="1"/>
          </p:nvPr>
        </p:nvSpPr>
        <p:spPr>
          <a:xfrm>
            <a:off x="395536" y="1412776"/>
            <a:ext cx="8229600" cy="5661248"/>
          </a:xfrm>
        </p:spPr>
        <p:txBody>
          <a:bodyPr>
            <a:normAutofit fontScale="47500" lnSpcReduction="20000"/>
          </a:bodyPr>
          <a:lstStyle/>
          <a:p>
            <a:pPr lvl="0" algn="just"/>
            <a:r>
              <a:rPr lang="en-US" sz="3400" b="1" dirty="0" err="1"/>
              <a:t>Ciężkie</a:t>
            </a:r>
            <a:r>
              <a:rPr lang="en-US" sz="3400" b="1" dirty="0"/>
              <a:t> </a:t>
            </a:r>
            <a:r>
              <a:rPr lang="en-US" sz="3400" b="1" dirty="0" err="1"/>
              <a:t>naruszenie</a:t>
            </a:r>
            <a:r>
              <a:rPr lang="en-US" sz="3400" b="1" dirty="0"/>
              <a:t> </a:t>
            </a:r>
            <a:r>
              <a:rPr lang="en-US" sz="3400" b="1" dirty="0" err="1"/>
              <a:t>podstawowych</a:t>
            </a:r>
            <a:r>
              <a:rPr lang="en-US" sz="3400" b="1" dirty="0"/>
              <a:t> </a:t>
            </a:r>
            <a:r>
              <a:rPr lang="en-US" sz="3400" b="1" dirty="0" err="1"/>
              <a:t>obowiązków</a:t>
            </a:r>
            <a:r>
              <a:rPr lang="en-US" sz="3400" b="1" dirty="0"/>
              <a:t> </a:t>
            </a:r>
            <a:r>
              <a:rPr lang="en-US" sz="3400" b="1" dirty="0" err="1"/>
              <a:t>pracowniczych</a:t>
            </a:r>
            <a:endParaRPr lang="pl-PL" sz="3400" dirty="0"/>
          </a:p>
          <a:p>
            <a:pPr algn="just"/>
            <a:endParaRPr lang="pl-PL" sz="3400" dirty="0"/>
          </a:p>
          <a:p>
            <a:pPr algn="just"/>
            <a:r>
              <a:rPr lang="pl-PL" sz="3400" dirty="0"/>
              <a:t>Aby spełnić warunek ciężkiego naruszenia – niezbędny jest znaczny stopień winy pracownika. O jej istnieniu wnioskuje się na podstawie </a:t>
            </a:r>
            <a:r>
              <a:rPr lang="pl-PL" sz="3400" b="1" dirty="0"/>
              <a:t>całokształtu</a:t>
            </a:r>
            <a:r>
              <a:rPr lang="pl-PL" sz="3400" dirty="0"/>
              <a:t> okoliczności zw. z zachowaniem pracownika. </a:t>
            </a:r>
          </a:p>
          <a:p>
            <a:pPr algn="just">
              <a:buNone/>
            </a:pPr>
            <a:endParaRPr lang="pl-PL" sz="3400" dirty="0"/>
          </a:p>
          <a:p>
            <a:pPr algn="just"/>
            <a:r>
              <a:rPr lang="pl-PL" sz="3400" dirty="0"/>
              <a:t>To jakie są podstawowe obowiązki pracownika zależy od </a:t>
            </a:r>
            <a:r>
              <a:rPr lang="pl-PL" sz="3400" b="1" dirty="0"/>
              <a:t>rodzaju pracy </a:t>
            </a:r>
            <a:br>
              <a:rPr lang="pl-PL" sz="3400" b="1" dirty="0"/>
            </a:br>
            <a:r>
              <a:rPr lang="pl-PL" sz="3400" b="1" dirty="0"/>
              <a:t>i szkody</a:t>
            </a:r>
            <a:r>
              <a:rPr lang="pl-PL" sz="3400" dirty="0"/>
              <a:t> jaką wywołało lub mogłoby wywołać naruszenie obowiązków przez pracownika. Kwalifikacja obowiązków jako podstawowych powinna uwzględniać:</a:t>
            </a:r>
          </a:p>
          <a:p>
            <a:pPr algn="just">
              <a:buFont typeface="Wingdings" pitchFamily="2" charset="2"/>
              <a:buChar char="Ø"/>
            </a:pPr>
            <a:r>
              <a:rPr lang="pl-PL" sz="3400" dirty="0"/>
              <a:t>charakter pracy wykonywanej przez pracownika,</a:t>
            </a:r>
          </a:p>
          <a:p>
            <a:pPr algn="just">
              <a:buFont typeface="Wingdings" pitchFamily="2" charset="2"/>
              <a:buChar char="Ø"/>
            </a:pPr>
            <a:r>
              <a:rPr lang="pl-PL" sz="3400" dirty="0"/>
              <a:t>rodzaj działalności pracodawcy,</a:t>
            </a:r>
          </a:p>
          <a:p>
            <a:pPr algn="just">
              <a:buFont typeface="Wingdings" pitchFamily="2" charset="2"/>
              <a:buChar char="Ø"/>
            </a:pPr>
            <a:r>
              <a:rPr lang="pl-PL" sz="3400" dirty="0"/>
              <a:t>rozmiar szkody wyrządzonej bądź grożącej pracodawcy</a:t>
            </a:r>
          </a:p>
          <a:p>
            <a:pPr algn="just">
              <a:buFont typeface="Wingdings" pitchFamily="2" charset="2"/>
              <a:buChar char="Ø"/>
            </a:pPr>
            <a:endParaRPr lang="pl-PL" sz="3400" dirty="0"/>
          </a:p>
          <a:p>
            <a:pPr algn="just"/>
            <a:r>
              <a:rPr lang="pl-PL" sz="3400" dirty="0"/>
              <a:t>Zachowanie musi:</a:t>
            </a:r>
          </a:p>
          <a:p>
            <a:pPr marL="578358" indent="-514350" algn="just">
              <a:buNone/>
            </a:pPr>
            <a:r>
              <a:rPr lang="pl-PL" sz="3400" dirty="0"/>
              <a:t>	1. naruszać objęte treścią stosunku pracy obowiązki o charakterze podstawowym, </a:t>
            </a:r>
            <a:br>
              <a:rPr lang="pl-PL" sz="3400" dirty="0"/>
            </a:br>
            <a:r>
              <a:rPr lang="pl-PL" sz="3400" dirty="0"/>
              <a:t>2. być ciężkie – ciężka wina (tzw. subiektywna), przez którą rozumie się umyślność lub rażące niedbalstwo,</a:t>
            </a:r>
          </a:p>
          <a:p>
            <a:pPr marL="578358" indent="-514350" algn="just">
              <a:buNone/>
            </a:pPr>
            <a:r>
              <a:rPr lang="pl-PL" sz="3400" dirty="0"/>
              <a:t> 	3. spowodować poważne naruszenie interesów pracodawcy bądź naraziło go na szkodę, przy czym wystarcza samo zagrożenie powstania takich skutków</a:t>
            </a:r>
          </a:p>
          <a:p>
            <a:pPr marL="578358" indent="-514350" algn="just">
              <a:buNone/>
            </a:pPr>
            <a:endParaRPr lang="pl-PL" sz="3400" dirty="0"/>
          </a:p>
          <a:p>
            <a:pPr algn="just"/>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pl-PL" sz="3600" b="1" dirty="0"/>
              <a:t>Popełnienie przestępstwa uniemożliwiającego dalsze zatrudnienie pracownika</a:t>
            </a:r>
            <a:br>
              <a:rPr lang="pl-PL" dirty="0"/>
            </a:br>
            <a:endParaRPr lang="pl-PL" dirty="0"/>
          </a:p>
        </p:txBody>
      </p:sp>
      <p:sp>
        <p:nvSpPr>
          <p:cNvPr id="3" name="Content Placeholder 2"/>
          <p:cNvSpPr>
            <a:spLocks noGrp="1"/>
          </p:cNvSpPr>
          <p:nvPr>
            <p:ph idx="1"/>
          </p:nvPr>
        </p:nvSpPr>
        <p:spPr>
          <a:xfrm>
            <a:off x="457200" y="1484784"/>
            <a:ext cx="8229600" cy="4970024"/>
          </a:xfrm>
        </p:spPr>
        <p:txBody>
          <a:bodyPr>
            <a:normAutofit fontScale="70000" lnSpcReduction="20000"/>
          </a:bodyPr>
          <a:lstStyle/>
          <a:p>
            <a:pPr algn="just"/>
            <a:r>
              <a:rPr lang="pl-PL" b="1" dirty="0"/>
              <a:t>Popełnienie przestępstwa uniemożliwiającego dalsze zatrudnienie pracownika</a:t>
            </a:r>
            <a:endParaRPr lang="pl-PL" dirty="0"/>
          </a:p>
          <a:p>
            <a:pPr algn="just"/>
            <a:endParaRPr lang="pl-PL" dirty="0"/>
          </a:p>
          <a:p>
            <a:pPr algn="just"/>
            <a:r>
              <a:rPr lang="pl-PL" dirty="0"/>
              <a:t>Istotnym elementem jest jedynie okoliczność, czy przestępstwo popełnione w czasie trwania stosunku pracy uniemożliwia dalsze zatrudnienie pracownika na zajmowanym stanowisku.</a:t>
            </a:r>
          </a:p>
          <a:p>
            <a:pPr algn="just">
              <a:buNone/>
            </a:pPr>
            <a:endParaRPr lang="pl-PL" dirty="0"/>
          </a:p>
          <a:p>
            <a:pPr algn="just"/>
            <a:r>
              <a:rPr lang="pl-PL" dirty="0"/>
              <a:t>Przestępstwo to powinno być:</a:t>
            </a:r>
          </a:p>
          <a:p>
            <a:pPr algn="just">
              <a:buFont typeface="Wingdings" pitchFamily="2" charset="2"/>
              <a:buChar char="Ø"/>
            </a:pPr>
            <a:r>
              <a:rPr lang="pl-PL" dirty="0"/>
              <a:t>oczywiste,</a:t>
            </a:r>
          </a:p>
          <a:p>
            <a:pPr algn="just">
              <a:buFont typeface="Wingdings" pitchFamily="2" charset="2"/>
              <a:buChar char="Ø"/>
            </a:pPr>
            <a:r>
              <a:rPr lang="pl-PL" dirty="0"/>
              <a:t>lub zostać stwierdzone prawomocnym wyrokiem.</a:t>
            </a:r>
          </a:p>
          <a:p>
            <a:pPr algn="just">
              <a:buNone/>
            </a:pPr>
            <a:endParaRPr lang="pl-PL" dirty="0"/>
          </a:p>
          <a:p>
            <a:pPr algn="just"/>
            <a:r>
              <a:rPr lang="pl-PL" dirty="0"/>
              <a:t>Oczywistość może być stwierdzona nie tylko na podstawie prawomocnego wyroku skazującego, ale również i bez niego na podstawie takiej oceny konkretnego zdarzenia, która nie pozostawia wątpliwości co do wyniku ewentualnego postępowania karnego.</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pl-PL" sz="3200" b="1" dirty="0"/>
              <a:t>Zawiniona utrata uprawnień koniecznych do wykonywania pracy</a:t>
            </a:r>
            <a:br>
              <a:rPr lang="pl-PL" sz="3200" b="1" dirty="0"/>
            </a:br>
            <a:endParaRPr lang="pl-PL" sz="3200" b="1" dirty="0"/>
          </a:p>
        </p:txBody>
      </p:sp>
      <p:sp>
        <p:nvSpPr>
          <p:cNvPr id="3" name="Content Placeholder 2"/>
          <p:cNvSpPr>
            <a:spLocks noGrp="1"/>
          </p:cNvSpPr>
          <p:nvPr>
            <p:ph idx="1"/>
          </p:nvPr>
        </p:nvSpPr>
        <p:spPr>
          <a:xfrm>
            <a:off x="457200" y="1412776"/>
            <a:ext cx="8229600" cy="5042032"/>
          </a:xfrm>
        </p:spPr>
        <p:txBody>
          <a:bodyPr>
            <a:normAutofit fontScale="85000" lnSpcReduction="10000"/>
          </a:bodyPr>
          <a:lstStyle/>
          <a:p>
            <a:pPr algn="just"/>
            <a:r>
              <a:rPr lang="pl-PL" b="1" dirty="0"/>
              <a:t>Zawiniona utrata uprawnień koniecznych do wykonywania pracy</a:t>
            </a:r>
          </a:p>
          <a:p>
            <a:pPr algn="just"/>
            <a:endParaRPr lang="pl-PL" dirty="0"/>
          </a:p>
          <a:p>
            <a:pPr algn="just"/>
            <a:r>
              <a:rPr lang="pl-PL" dirty="0"/>
              <a:t>Chodzi tu o formalne uprawnienia do wykonywania zawodu np. lekarza, pielęgniarki, kierowcy. Utrata uprawnień musi być zawiniona, ale stopień winy jest bez znaczenia.</a:t>
            </a:r>
          </a:p>
          <a:p>
            <a:pPr algn="just"/>
            <a:endParaRPr lang="pl-PL" dirty="0"/>
          </a:p>
          <a:p>
            <a:pPr algn="just"/>
            <a:r>
              <a:rPr lang="pl-PL" dirty="0"/>
              <a:t>Utrata uprawnień powinna być stwierdzona orzeczeniem uprawnionego organu. Może to być np. decyzja administracyjna np. cofnięcie prawa jazdy l</a:t>
            </a:r>
            <a:r>
              <a:rPr lang="en-US" dirty="0" err="1"/>
              <a:t>ub</a:t>
            </a:r>
            <a:r>
              <a:rPr lang="en-US" dirty="0"/>
              <a:t> </a:t>
            </a:r>
            <a:r>
              <a:rPr lang="en-US" dirty="0" err="1"/>
              <a:t>też</a:t>
            </a:r>
            <a:r>
              <a:rPr lang="en-US" dirty="0"/>
              <a:t> </a:t>
            </a:r>
            <a:r>
              <a:rPr lang="en-US" dirty="0" err="1"/>
              <a:t>wyrok</a:t>
            </a:r>
            <a:r>
              <a:rPr lang="en-US" dirty="0"/>
              <a:t> </a:t>
            </a:r>
            <a:r>
              <a:rPr lang="en-US" dirty="0" err="1"/>
              <a:t>sądowy</a:t>
            </a:r>
            <a:r>
              <a:rPr lang="en-US" dirty="0"/>
              <a:t>. </a:t>
            </a:r>
            <a:endParaRPr lang="pl-PL" dirty="0"/>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399032"/>
          </a:xfrm>
        </p:spPr>
        <p:txBody>
          <a:bodyPr>
            <a:normAutofit/>
          </a:bodyPr>
          <a:lstStyle/>
          <a:p>
            <a:pPr algn="ctr"/>
            <a:r>
              <a:rPr lang="pl-PL" sz="2400" b="1" dirty="0"/>
              <a:t>Obowiązki pracodawcy dotyczące rozwiązania umowy o pracę bez wypowiedzenia z winy pracownika</a:t>
            </a:r>
          </a:p>
        </p:txBody>
      </p:sp>
      <p:sp>
        <p:nvSpPr>
          <p:cNvPr id="3" name="Content Placeholder 2"/>
          <p:cNvSpPr>
            <a:spLocks noGrp="1"/>
          </p:cNvSpPr>
          <p:nvPr>
            <p:ph idx="1"/>
          </p:nvPr>
        </p:nvSpPr>
        <p:spPr>
          <a:xfrm>
            <a:off x="395536" y="1340768"/>
            <a:ext cx="8229600" cy="5517232"/>
          </a:xfrm>
        </p:spPr>
        <p:txBody>
          <a:bodyPr>
            <a:normAutofit fontScale="47500" lnSpcReduction="20000"/>
          </a:bodyPr>
          <a:lstStyle/>
          <a:p>
            <a:pPr algn="just"/>
            <a:r>
              <a:rPr lang="pl-PL" sz="3400" dirty="0"/>
              <a:t> Na pracodawcy ciąży:</a:t>
            </a:r>
          </a:p>
          <a:p>
            <a:pPr marL="578358" lvl="0" indent="-514350" algn="just">
              <a:buNone/>
            </a:pPr>
            <a:r>
              <a:rPr lang="pl-PL" sz="3400" b="1" dirty="0"/>
              <a:t>A.   Obowiązek zasięgnięcia opinii zakładowej organizacji związkowej</a:t>
            </a:r>
            <a:endParaRPr lang="pl-PL" sz="3400" dirty="0"/>
          </a:p>
          <a:p>
            <a:pPr algn="just">
              <a:buNone/>
            </a:pPr>
            <a:endParaRPr lang="pl-PL" sz="3400" dirty="0"/>
          </a:p>
          <a:p>
            <a:pPr lvl="0" algn="just"/>
            <a:r>
              <a:rPr lang="pl-PL" sz="3400" dirty="0"/>
              <a:t>Dotyczy to pracownika, który jest reprezentowany przez zoz z tytułu członkostwa lub objęcia ochroną pracownika niezrzeszonego. Zasięgnięcie opinii to wymóg ustawowy. Jego niedotrzymanie powoduje niezgodność z prawem rozwiązania stosunku pracy bez wypowiedzenia. Ze względów dowodowych wskazane jest zawiadomienie zoz w formie pisemnej. W razie zastrzeżeń co do zasadności rozwiązania umowy zoz wyraża swoją opinię niezwłocznie, nie później niż w ciągu 3 dni.</a:t>
            </a:r>
            <a:r>
              <a:rPr lang="en-US" sz="3400" b="1" dirty="0"/>
              <a:t> </a:t>
            </a:r>
            <a:endParaRPr lang="pl-PL" sz="3400" b="1" dirty="0"/>
          </a:p>
          <a:p>
            <a:pPr lvl="0" algn="just"/>
            <a:endParaRPr lang="pl-PL" sz="3400" b="1" dirty="0"/>
          </a:p>
          <a:p>
            <a:pPr marL="578358" lvl="0" indent="-514350" algn="just">
              <a:buNone/>
            </a:pPr>
            <a:r>
              <a:rPr lang="pl-PL" sz="3400" b="1" dirty="0"/>
              <a:t>B.   </a:t>
            </a:r>
            <a:r>
              <a:rPr lang="en-US" sz="3400" b="1" dirty="0" err="1"/>
              <a:t>Obowiązek</a:t>
            </a:r>
            <a:r>
              <a:rPr lang="en-US" sz="3400" b="1" dirty="0"/>
              <a:t> </a:t>
            </a:r>
            <a:r>
              <a:rPr lang="en-US" sz="3400" b="1" dirty="0" err="1"/>
              <a:t>uzyskania</a:t>
            </a:r>
            <a:r>
              <a:rPr lang="en-US" sz="3400" b="1" dirty="0"/>
              <a:t> </a:t>
            </a:r>
            <a:r>
              <a:rPr lang="en-US" sz="3400" b="1" dirty="0" err="1"/>
              <a:t>zgody</a:t>
            </a:r>
            <a:r>
              <a:rPr lang="en-US" sz="3400" b="1" dirty="0"/>
              <a:t> </a:t>
            </a:r>
            <a:r>
              <a:rPr lang="en-US" sz="3400" b="1" dirty="0" err="1"/>
              <a:t>zoz</a:t>
            </a:r>
            <a:endParaRPr lang="pl-PL" sz="3400" dirty="0"/>
          </a:p>
          <a:p>
            <a:pPr algn="just"/>
            <a:r>
              <a:rPr lang="pl-PL" sz="3400" dirty="0"/>
              <a:t>W przypadku niektórych pracowników pracodawca jest obowiązany uzyskać zgodę zoz. Zakres takiej ochrony obejmuje m.in.:</a:t>
            </a:r>
          </a:p>
          <a:p>
            <a:pPr algn="just">
              <a:buFont typeface="Wingdings" pitchFamily="2" charset="2"/>
              <a:buChar char="Ø"/>
            </a:pPr>
            <a:r>
              <a:rPr lang="pl-PL" sz="3400" dirty="0"/>
              <a:t>imiennie wskazanego uchwałą zarządu członka tego zarządu lub innego pracownika będącego członkiem danej zoz upoważnionego do reprezentowania tej org. wobec pracodawcy,</a:t>
            </a:r>
          </a:p>
          <a:p>
            <a:pPr algn="just">
              <a:buFont typeface="Wingdings" pitchFamily="2" charset="2"/>
              <a:buChar char="Ø"/>
            </a:pPr>
            <a:r>
              <a:rPr lang="en-US" sz="3400" dirty="0" err="1"/>
              <a:t>społecznych</a:t>
            </a:r>
            <a:r>
              <a:rPr lang="en-US" sz="3400" dirty="0"/>
              <a:t> </a:t>
            </a:r>
            <a:r>
              <a:rPr lang="en-US" sz="3400" dirty="0" err="1"/>
              <a:t>inspektorów</a:t>
            </a:r>
            <a:r>
              <a:rPr lang="en-US" sz="3400" dirty="0"/>
              <a:t> </a:t>
            </a:r>
            <a:r>
              <a:rPr lang="en-US" sz="3400" dirty="0" err="1"/>
              <a:t>pracy</a:t>
            </a:r>
            <a:r>
              <a:rPr lang="en-US" sz="3400" dirty="0"/>
              <a:t>.</a:t>
            </a:r>
            <a:endParaRPr lang="pl-PL" sz="3400" dirty="0"/>
          </a:p>
          <a:p>
            <a:pPr algn="just"/>
            <a:endParaRPr lang="pl-PL" sz="3400" dirty="0"/>
          </a:p>
          <a:p>
            <a:pPr algn="just"/>
            <a:r>
              <a:rPr lang="pl-PL" sz="3400" b="1" dirty="0"/>
              <a:t>Pracodawca ma1 miesiąc</a:t>
            </a:r>
            <a:r>
              <a:rPr lang="pl-PL" sz="3400" dirty="0"/>
              <a:t> od dnia uzyskania przez pracodawcę wiadomości o okolicznościach uzasadniających złożenie oświadczenia o rozw. bez wypowiedzenia. Uchybienie terminowi powoduje, że rozwiązanie jest niezgodne z prawem.</a:t>
            </a:r>
          </a:p>
          <a:p>
            <a:endParaRPr lang="pl-PL" dirty="0"/>
          </a:p>
          <a:p>
            <a:pPr>
              <a:buNone/>
            </a:pPr>
            <a:endParaRPr lang="pl-PL" dirty="0"/>
          </a:p>
          <a:p>
            <a:pPr>
              <a:buNone/>
            </a:pPr>
            <a:endParaRPr lang="pl-PL" b="1" dirty="0"/>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857250"/>
          </a:xfrm>
        </p:spPr>
        <p:txBody>
          <a:bodyPr>
            <a:normAutofit fontScale="90000"/>
          </a:bodyPr>
          <a:lstStyle/>
          <a:p>
            <a:pPr algn="ctr"/>
            <a:r>
              <a:rPr lang="pl-PL" sz="2700" b="1" dirty="0"/>
              <a:t>ROZWIĄZANIE UMOWY O PRACĘ BEZ WYPOWIEDZENIA Z PRZYCZYN NIEZAWINIONYCH PRZEZ PRACOWNIKA </a:t>
            </a:r>
            <a:br>
              <a:rPr lang="pl-PL" dirty="0"/>
            </a:br>
            <a:endParaRPr lang="pl-PL" dirty="0"/>
          </a:p>
        </p:txBody>
      </p:sp>
      <p:sp>
        <p:nvSpPr>
          <p:cNvPr id="3" name="Content Placeholder 2"/>
          <p:cNvSpPr>
            <a:spLocks noGrp="1"/>
          </p:cNvSpPr>
          <p:nvPr>
            <p:ph idx="1"/>
          </p:nvPr>
        </p:nvSpPr>
        <p:spPr>
          <a:xfrm>
            <a:off x="457200" y="1340768"/>
            <a:ext cx="8229600" cy="5328592"/>
          </a:xfrm>
        </p:spPr>
        <p:txBody>
          <a:bodyPr>
            <a:normAutofit fontScale="47500" lnSpcReduction="20000"/>
          </a:bodyPr>
          <a:lstStyle/>
          <a:p>
            <a:pPr algn="just"/>
            <a:r>
              <a:rPr lang="pl-PL" sz="3400" dirty="0"/>
              <a:t>Pracodawca może rozwiązać umowę w tym trybie, w razie upływu okresów usprawiedliwionej nieobecności. Katalog tych przyczyn jest zamknięty.</a:t>
            </a:r>
          </a:p>
          <a:p>
            <a:pPr algn="just">
              <a:buNone/>
            </a:pPr>
            <a:endParaRPr lang="pl-PL" sz="3400" dirty="0"/>
          </a:p>
          <a:p>
            <a:pPr marL="578358" lvl="0" indent="-514350" algn="just">
              <a:buAutoNum type="arabicPeriod"/>
            </a:pPr>
            <a:r>
              <a:rPr lang="pl-PL" sz="3400" b="1" dirty="0"/>
              <a:t>Pierwszą przyczyną jest choroba pracownika</a:t>
            </a:r>
            <a:r>
              <a:rPr lang="pl-PL" sz="3400" dirty="0"/>
              <a:t> – jej długość uprawnia pracodawcę do zastsowania tego trybu. Okres trwania choroby, po którym można rozwiązać umowę w tym trybie jest zależny od stażu pracy </a:t>
            </a:r>
            <a:br>
              <a:rPr lang="pl-PL" sz="3400" dirty="0"/>
            </a:br>
            <a:r>
              <a:rPr lang="pl-PL" sz="3400" dirty="0"/>
              <a:t>u danego pracodawcy.:</a:t>
            </a:r>
          </a:p>
          <a:p>
            <a:pPr marL="578358" lvl="0" indent="-514350" algn="just">
              <a:buAutoNum type="arabicPeriod"/>
            </a:pPr>
            <a:endParaRPr lang="pl-PL" sz="3400" dirty="0"/>
          </a:p>
          <a:p>
            <a:pPr lvl="0" algn="just">
              <a:buFont typeface="Wingdings" pitchFamily="2" charset="2"/>
              <a:buChar char="Ø"/>
            </a:pPr>
            <a:r>
              <a:rPr lang="pl-PL" sz="3400" dirty="0"/>
              <a:t>staż pracy trwa krócej niż 6 miesięcy – gdy pracownik jest nieobecny dłużej niż 3 miesiące (ciągle, a nie suma kilku kolejnych urlopów) </a:t>
            </a:r>
          </a:p>
          <a:p>
            <a:pPr lvl="0" algn="just">
              <a:buFont typeface="Wingdings" pitchFamily="2" charset="2"/>
              <a:buChar char="Ø"/>
            </a:pPr>
            <a:r>
              <a:rPr lang="pl-PL" sz="3400" dirty="0"/>
              <a:t>staż pracy trwa co najmniej 6 miesięcy lub niezdolność została spowodowana wypadkiem przy pracy albo chorobą zawodową – jeżeli nieobecność trwa dłużej niż łączny okres pobierania z tego tytułu wynagrodzenia i zasiłku Jeżeli pracownik był w pracy  i wykonywał swoje obowiązki mimo zwolnienia lekarskiego nie może być to wliczane  w okres nieobecności. </a:t>
            </a:r>
          </a:p>
          <a:p>
            <a:pPr lvl="0" algn="just">
              <a:buFont typeface="Wingdings" pitchFamily="2" charset="2"/>
              <a:buChar char="Ø"/>
            </a:pPr>
            <a:endParaRPr lang="pl-PL" sz="3400" dirty="0"/>
          </a:p>
          <a:p>
            <a:pPr algn="just"/>
            <a:r>
              <a:rPr lang="pl-PL" sz="3400" dirty="0"/>
              <a:t>Pracodawca może jednak nie dopuścić do pracy pracownika, który stawia się tylko po to, aby przerwać bieg tego terminu.  </a:t>
            </a:r>
            <a:r>
              <a:rPr lang="pl-PL" sz="3400" b="1" dirty="0"/>
              <a:t>Rozwiązanie tego stosunku nie może jednak nastąpić: </a:t>
            </a:r>
          </a:p>
          <a:p>
            <a:pPr lvl="0" algn="just">
              <a:buFont typeface="Wingdings" pitchFamily="2" charset="2"/>
              <a:buChar char="v"/>
            </a:pPr>
            <a:r>
              <a:rPr lang="pl-PL" sz="3400" dirty="0"/>
              <a:t>w wypadku odosobnienia ze względu na chorobę zakaźną w okresie pobierania z tego tytułu wynagrodzenia i zasiłku, dotyczy </a:t>
            </a:r>
          </a:p>
          <a:p>
            <a:pPr lvl="0" algn="just">
              <a:buFont typeface="Wingdings" pitchFamily="2" charset="2"/>
              <a:buChar char="v"/>
            </a:pPr>
            <a:r>
              <a:rPr lang="pl-PL" sz="3400" dirty="0"/>
              <a:t>w wypradku sprawowania opieki nad dzieckiem w okresie pobierania z tego tytułu zasiłku </a:t>
            </a:r>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pl-PL" sz="2800" b="1" dirty="0"/>
              <a:t>ROZWIĄZANIE UMOWY O PRACĘ BEZ WYPOWIEDZENIA Z PRZYCZYN NIEZAWINIONYCH PRZEZ PRACOWNIKA</a:t>
            </a:r>
            <a:endParaRPr lang="pl-PL" sz="2800" dirty="0"/>
          </a:p>
        </p:txBody>
      </p:sp>
      <p:sp>
        <p:nvSpPr>
          <p:cNvPr id="3" name="Content Placeholder 2"/>
          <p:cNvSpPr>
            <a:spLocks noGrp="1"/>
          </p:cNvSpPr>
          <p:nvPr>
            <p:ph idx="1"/>
          </p:nvPr>
        </p:nvSpPr>
        <p:spPr/>
        <p:txBody>
          <a:bodyPr>
            <a:normAutofit fontScale="85000" lnSpcReduction="20000"/>
          </a:bodyPr>
          <a:lstStyle/>
          <a:p>
            <a:pPr algn="just">
              <a:buNone/>
            </a:pPr>
            <a:r>
              <a:rPr lang="pl-PL" dirty="0">
                <a:solidFill>
                  <a:schemeClr val="accent1"/>
                </a:solidFill>
              </a:rPr>
              <a:t>2. </a:t>
            </a:r>
            <a:r>
              <a:rPr lang="pl-PL" dirty="0"/>
              <a:t>Kolejną grupą przesłanek, które uzasadniają rozwiązanie w tym trybie zostały określone przez ustawodawcę jako </a:t>
            </a:r>
            <a:r>
              <a:rPr lang="pl-PL" b="1" dirty="0"/>
              <a:t>inne przyczyny</a:t>
            </a:r>
            <a:r>
              <a:rPr lang="pl-PL" dirty="0"/>
              <a:t>.</a:t>
            </a:r>
          </a:p>
          <a:p>
            <a:pPr algn="just">
              <a:buNone/>
            </a:pPr>
            <a:endParaRPr lang="pl-PL" dirty="0"/>
          </a:p>
          <a:p>
            <a:pPr lvl="0" algn="just"/>
            <a:r>
              <a:rPr lang="pl-PL" dirty="0"/>
              <a:t>Te inne przyczyny należy rozumieć jako usprawiedliwioną nieobecność pracownika w pracy z innych przyczyn niż poprzednie, która trwa dłużej niż miesiąc.</a:t>
            </a:r>
          </a:p>
          <a:p>
            <a:pPr lvl="0" algn="just">
              <a:buNone/>
            </a:pPr>
            <a:endParaRPr lang="pl-PL" dirty="0"/>
          </a:p>
          <a:p>
            <a:pPr algn="just"/>
            <a:r>
              <a:rPr lang="pl-PL" dirty="0"/>
              <a:t>Pracodawca ma obowiązek powiadomić </a:t>
            </a:r>
            <a:br>
              <a:rPr lang="pl-PL" dirty="0"/>
            </a:br>
            <a:r>
              <a:rPr lang="pl-PL" dirty="0"/>
              <a:t>i zasięgnąć opinii związku zawodowego. Ma on ją wyrazić niezwłocznie, nie dalej niż w ciągu 3 dni.</a:t>
            </a:r>
          </a:p>
          <a:p>
            <a:pPr>
              <a:buNone/>
            </a:pPr>
            <a:endParaRPr lang="pl-P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251</TotalTime>
  <Words>2859</Words>
  <Application>Microsoft Office PowerPoint</Application>
  <PresentationFormat>Pokaz na ekranie (4:3)</PresentationFormat>
  <Paragraphs>137</Paragraphs>
  <Slides>20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20</vt:i4>
      </vt:variant>
    </vt:vector>
  </HeadingPairs>
  <TitlesOfParts>
    <vt:vector size="25" baseType="lpstr">
      <vt:lpstr>Century Gothic</vt:lpstr>
      <vt:lpstr>Verdana</vt:lpstr>
      <vt:lpstr>Wingdings</vt:lpstr>
      <vt:lpstr>Wingdings 2</vt:lpstr>
      <vt:lpstr>Verve</vt:lpstr>
      <vt:lpstr>Rozwiązanie stosunku pracy bez wypowiedzenia</vt:lpstr>
      <vt:lpstr>Rozwiązanie stosunku pracy bez wypowiedzenia</vt:lpstr>
      <vt:lpstr>ROZWIĄZANIE STOSUNKU PRACY BEZ WYPOWIEDZENIA Z WINY PRACOWNIKA </vt:lpstr>
      <vt:lpstr>Ciężkie naruszenie podstawowych obowiązków pracowniczych </vt:lpstr>
      <vt:lpstr>Popełnienie przestępstwa uniemożliwiającego dalsze zatrudnienie pracownika </vt:lpstr>
      <vt:lpstr>Zawiniona utrata uprawnień koniecznych do wykonywania pracy </vt:lpstr>
      <vt:lpstr>Obowiązki pracodawcy dotyczące rozwiązania umowy o pracę bez wypowiedzenia z winy pracownika</vt:lpstr>
      <vt:lpstr>ROZWIĄZANIE UMOWY O PRACĘ BEZ WYPOWIEDZENIA Z PRZYCZYN NIEZAWINIONYCH PRZEZ PRACOWNIKA  </vt:lpstr>
      <vt:lpstr>ROZWIĄZANIE UMOWY O PRACĘ BEZ WYPOWIEDZENIA Z PRZYCZYN NIEZAWINIONYCH PRZEZ PRACOWNIKA</vt:lpstr>
      <vt:lpstr>ROZWIĄZANIE UMOWY O PRACĘ BEZ WYPOWIEDZENIA PRZEZ PRACOWNIKA  </vt:lpstr>
      <vt:lpstr>Rozwiązanie bez wypowiedzenia przez pracownika c.d.</vt:lpstr>
      <vt:lpstr>ROSZCZENIA</vt:lpstr>
      <vt:lpstr>Prezentacja programu PowerPoint</vt:lpstr>
      <vt:lpstr>Roszczenia - terminy</vt:lpstr>
      <vt:lpstr>Roszczenia – terminy c.d.</vt:lpstr>
      <vt:lpstr>Roszczenia – terminy c.d.</vt:lpstr>
      <vt:lpstr>Przywrócenie do pracy</vt:lpstr>
      <vt:lpstr>Przywrócenie do pracy c.d.</vt:lpstr>
      <vt:lpstr>Przywrócenie do pracy c.d.</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Rozwiązanie stosunku pracy bez wypowiedzenia. Roszczenia</dc:title>
  <dc:creator>rózuś</dc:creator>
  <cp:lastModifiedBy>Marta Wasil</cp:lastModifiedBy>
  <cp:revision>27</cp:revision>
  <dcterms:created xsi:type="dcterms:W3CDTF">2015-05-20T12:37:09Z</dcterms:created>
  <dcterms:modified xsi:type="dcterms:W3CDTF">2020-03-17T20:46:44Z</dcterms:modified>
</cp:coreProperties>
</file>