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0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AF907-7086-4911-877F-D3C96C615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Rozwiązywanie stosunków pracy z przyczyn niedotyczących pracowników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0824CDC-242D-4EF5-A4D1-6D622FBCE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mgr Sabina Pochopień</a:t>
            </a:r>
          </a:p>
        </p:txBody>
      </p:sp>
    </p:spTree>
    <p:extLst>
      <p:ext uri="{BB962C8B-B14F-4D97-AF65-F5344CB8AC3E}">
        <p14:creationId xmlns:p14="http://schemas.microsoft.com/office/powerpoint/2010/main" val="3419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EF893-5D5F-45EB-8736-DEFB9D05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Konsultacja zamiaru przeprowadzenia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E3171F-D0A7-433A-9FF6-019A287C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Pracodawca jest obowiązany</a:t>
            </a:r>
            <a:r>
              <a:rPr lang="pl-PL" b="1" dirty="0"/>
              <a:t> skonsultować </a:t>
            </a:r>
            <a:r>
              <a:rPr lang="pl-PL" dirty="0"/>
              <a:t>zamiar przeprowadzenia grupowego zwolnienia z </a:t>
            </a:r>
            <a:r>
              <a:rPr lang="pl-PL" b="1" dirty="0"/>
              <a:t>zakładowymi organizacjami związkowymi </a:t>
            </a:r>
            <a:r>
              <a:rPr lang="pl-PL" dirty="0"/>
              <a:t>działającymi u tego pracodawcy</a:t>
            </a:r>
          </a:p>
          <a:p>
            <a:pPr algn="just"/>
            <a:r>
              <a:rPr lang="pl-PL" dirty="0"/>
              <a:t>Jeżeli u danego pracodawcy nie działają zakładowe organizacje związkowe, uprawnienia tych organizacji przysługują </a:t>
            </a:r>
            <a:r>
              <a:rPr lang="pl-PL" b="1" dirty="0"/>
              <a:t>przedstawicielom pracowników </a:t>
            </a:r>
            <a:r>
              <a:rPr lang="pl-PL" dirty="0"/>
              <a:t>wyłonionym w trybie przyjętym u danego pracodawcy</a:t>
            </a:r>
          </a:p>
        </p:txBody>
      </p:sp>
    </p:spTree>
    <p:extLst>
      <p:ext uri="{BB962C8B-B14F-4D97-AF65-F5344CB8AC3E}">
        <p14:creationId xmlns:p14="http://schemas.microsoft.com/office/powerpoint/2010/main" val="79282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D4F52-0F74-4EFD-8435-396BC816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Konsultacja zamiaru przeprowadzenia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A5686A-4F33-4E53-AB1A-442E331A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Konsultacja, dotyczy w szczególności </a:t>
            </a:r>
            <a:r>
              <a:rPr lang="pl-PL" b="1" dirty="0"/>
              <a:t>możliwości uniknięcia lub zmniejszenia rozmiaru grupowego zwolnienia </a:t>
            </a:r>
            <a:r>
              <a:rPr lang="pl-PL" dirty="0"/>
              <a:t>oraz </a:t>
            </a:r>
            <a:r>
              <a:rPr lang="pl-PL" b="1" dirty="0"/>
              <a:t>spraw pracowniczych związanych z tym zwolnieniem</a:t>
            </a:r>
            <a:r>
              <a:rPr lang="pl-PL" dirty="0"/>
              <a:t>, w tym zwłaszcza możliwości przekwalifikowania lub przeszkolenia zawodowego, a także uzyskania innego zatrudnienia przez zwolnionych pracowników.</a:t>
            </a:r>
          </a:p>
        </p:txBody>
      </p:sp>
    </p:spTree>
    <p:extLst>
      <p:ext uri="{BB962C8B-B14F-4D97-AF65-F5344CB8AC3E}">
        <p14:creationId xmlns:p14="http://schemas.microsoft.com/office/powerpoint/2010/main" val="381558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9E20D-7023-47AC-861A-B4AF2E20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Konsultacja zamiaru przeprowadzenia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9B71E-A9F9-4EC3-A693-A842329D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Pracodawca jest obowiązany zawiadomić na piśmie zakładowe organizacje związkowe o:</a:t>
            </a:r>
          </a:p>
          <a:p>
            <a:pPr marL="0" indent="0" algn="just">
              <a:buNone/>
            </a:pPr>
            <a:r>
              <a:rPr lang="pl-PL" dirty="0"/>
              <a:t>-  przyczynach zamierzonego grupowego zwolnienia, </a:t>
            </a:r>
          </a:p>
          <a:p>
            <a:pPr algn="just">
              <a:buFontTx/>
              <a:buChar char="-"/>
            </a:pPr>
            <a:r>
              <a:rPr lang="pl-PL" dirty="0"/>
              <a:t>liczbie zatrudnionych pracowników i grupach zawodowych, do których oni należą, </a:t>
            </a:r>
          </a:p>
          <a:p>
            <a:pPr algn="just">
              <a:buFontTx/>
              <a:buChar char="-"/>
            </a:pPr>
            <a:r>
              <a:rPr lang="pl-PL" dirty="0"/>
              <a:t> grupach zawodowych pracowników objętych zamiarem grupowego zwolnienia,</a:t>
            </a:r>
          </a:p>
          <a:p>
            <a:pPr algn="just">
              <a:buFontTx/>
              <a:buChar char="-"/>
            </a:pPr>
            <a:r>
              <a:rPr lang="pl-PL" dirty="0"/>
              <a:t> okresie, w ciągu którego nastąpi takie zwolnienie, </a:t>
            </a:r>
          </a:p>
          <a:p>
            <a:pPr algn="just">
              <a:buFontTx/>
              <a:buChar char="-"/>
            </a:pPr>
            <a:r>
              <a:rPr lang="pl-PL" dirty="0"/>
              <a:t>proponowanych kryteriach doboru pracowników do grupowego zwolnienia, </a:t>
            </a:r>
          </a:p>
          <a:p>
            <a:pPr algn="just">
              <a:buFontTx/>
              <a:buChar char="-"/>
            </a:pPr>
            <a:r>
              <a:rPr lang="pl-PL" dirty="0"/>
              <a:t>kolejności dokonywania zwolnień pracowników, </a:t>
            </a:r>
          </a:p>
          <a:p>
            <a:pPr algn="just">
              <a:buFontTx/>
              <a:buChar char="-"/>
            </a:pPr>
            <a:r>
              <a:rPr lang="pl-PL" dirty="0"/>
              <a:t>propozycjach rozstrzygnięcia spraw pracowniczych związanych z zamierzonym grupowym zwolnieniem, a jeżeli obejmują one świadczenia pieniężne, pracodawca jest obowiązany dodatkowo przedstawić sposób ustalania ich wysokości</a:t>
            </a:r>
          </a:p>
        </p:txBody>
      </p:sp>
    </p:spTree>
    <p:extLst>
      <p:ext uri="{BB962C8B-B14F-4D97-AF65-F5344CB8AC3E}">
        <p14:creationId xmlns:p14="http://schemas.microsoft.com/office/powerpoint/2010/main" val="61974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63BDA-36E9-4230-B573-3D0DF276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Konsultacja zamiaru przeprowadzenia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20A59F-E6BE-42CC-AB8B-79099F1C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Pracodawca przekazuje zakładowym organizacjom związkowym informacje, o których mowa w ust. 3, w terminie umożliwiającym tym organizacjom zgłoszenie w ramach konsultacji propozycji dotyczących spraw określonych w ust. 2.</a:t>
            </a:r>
          </a:p>
          <a:p>
            <a:pPr algn="just"/>
            <a:r>
              <a:rPr lang="pl-PL" dirty="0"/>
              <a:t>W trakcie konsultacji pracodawca jest obowiązany przekazać zakładowym organizacjom związkowym także </a:t>
            </a:r>
            <a:r>
              <a:rPr lang="pl-PL" b="1" dirty="0"/>
              <a:t>inne niż określone w ust. 3 informacje</a:t>
            </a:r>
            <a:r>
              <a:rPr lang="pl-PL" dirty="0"/>
              <a:t>, jeżeli </a:t>
            </a:r>
            <a:r>
              <a:rPr lang="pl-PL" b="1" dirty="0"/>
              <a:t>mogą one mieć wpływ na przebieg konsultacji oraz treść porozumienia</a:t>
            </a:r>
            <a:r>
              <a:rPr lang="pl-PL" dirty="0"/>
              <a:t>, o którym mowa w art. 3</a:t>
            </a:r>
          </a:p>
        </p:txBody>
      </p:sp>
    </p:spTree>
    <p:extLst>
      <p:ext uri="{BB962C8B-B14F-4D97-AF65-F5344CB8AC3E}">
        <p14:creationId xmlns:p14="http://schemas.microsoft.com/office/powerpoint/2010/main" val="327954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C0804-2E73-4057-BCA4-D680861F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Zawiadomienie powiatowego urzędu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B01EF0-6047-42D7-AD4C-11840E88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Pracodawca przekazuje na piśmie właściwemu powiatowemu urzędowi pracy informacje, o których mowa w ust. 3, z wyłączeniem informacji dotyczących sposobu ustalania wysokości świadczeń pieniężnych przysługujących pracownikom</a:t>
            </a:r>
          </a:p>
          <a:p>
            <a:pPr algn="just"/>
            <a:r>
              <a:rPr lang="pl-PL" dirty="0"/>
              <a:t>W przypadku zamiaru przeprowadzenia grupowego zwolnienia dotyczącego członków załogi statku morskiego o polskiej przynależności pracodawca przekazuje informacje, o których mowa w ust. 6, powiatowemu urzędowi pracy właściwemu ze względu na siedzibę armatora.</a:t>
            </a:r>
          </a:p>
        </p:txBody>
      </p:sp>
    </p:spTree>
    <p:extLst>
      <p:ext uri="{BB962C8B-B14F-4D97-AF65-F5344CB8AC3E}">
        <p14:creationId xmlns:p14="http://schemas.microsoft.com/office/powerpoint/2010/main" val="8645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9C07F-A41D-4423-BA16-F30E1A4F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Porozumienie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56BF8-067C-4B79-BD97-FCF00BF22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terminie nie dłuższym niż </a:t>
            </a:r>
            <a:r>
              <a:rPr lang="pl-PL" b="1" dirty="0"/>
              <a:t>20 dni od dnia zawiadomienia  </a:t>
            </a:r>
            <a:r>
              <a:rPr lang="pl-PL" dirty="0"/>
              <a:t>pracodawca i zakładowe organizacje związkowe zawierają porozumienie</a:t>
            </a:r>
          </a:p>
          <a:p>
            <a:pPr algn="just"/>
            <a:r>
              <a:rPr lang="pl-PL" dirty="0"/>
              <a:t>Jeżeli nie jest możliwe uzgodnienie treści porozumienia ze wszystkimi zakładowymi organizacjami związkowymi, pracodawca uzgadnia treść porozumienia z organizacjami związkowymi reprezentatywnymi w rozumieniu art. 25(3) ust. 1 lub 2 ustawy z dnia 23 maja 1991 r. o związkach zawodowych, z których każda zrzesza co najmniej </a:t>
            </a:r>
            <a:r>
              <a:rPr lang="pl-PL" b="1" dirty="0"/>
              <a:t>5% pracowników zatrudnionych u pracodawcy.</a:t>
            </a:r>
          </a:p>
        </p:txBody>
      </p:sp>
    </p:spTree>
    <p:extLst>
      <p:ext uri="{BB962C8B-B14F-4D97-AF65-F5344CB8AC3E}">
        <p14:creationId xmlns:p14="http://schemas.microsoft.com/office/powerpoint/2010/main" val="6479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7F1EA-6DF9-41CE-809B-B7E914DF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Porozumienie - treść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5B6DDB-B2EF-4F30-B5A3-5A71E04D7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 porozumieniu określa się zasady postępowania w sprawach dotyczących pracowników objętych zamiarem grupowego zwolnienia, a także obowiązki pracodawcy w zakresie niezbędnym do rozstrzygnięcia innych spraw pracowniczych związanych z zamierzonym grupowym zwolnieniem.</a:t>
            </a:r>
          </a:p>
        </p:txBody>
      </p:sp>
    </p:spTree>
    <p:extLst>
      <p:ext uri="{BB962C8B-B14F-4D97-AF65-F5344CB8AC3E}">
        <p14:creationId xmlns:p14="http://schemas.microsoft.com/office/powerpoint/2010/main" val="19409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84B841-DE42-4FFB-9D95-021CC1A9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Regulamin zwolnień grupowych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BA7369-2B2F-439E-9F88-F51A6548D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Jeżeli nie jest możliwe zawarcie porozumienia </a:t>
            </a:r>
            <a:r>
              <a:rPr lang="pl-PL" dirty="0"/>
              <a:t>zgodnie z ust. 1 i 3, zasady postępowania w sprawach dotyczących pracowników objętych zamiarem grupowego zwolnienia </a:t>
            </a:r>
            <a:r>
              <a:rPr lang="pl-PL" b="1" dirty="0"/>
              <a:t>ustala pracodawca w regulaminie</a:t>
            </a:r>
            <a:r>
              <a:rPr lang="pl-PL" dirty="0"/>
              <a:t>, uwzględniając, w miarę możliwości, propozycje przedstawione w ramach konsultacji przez zakładowe organizacje związkowe</a:t>
            </a:r>
          </a:p>
          <a:p>
            <a:pPr algn="just"/>
            <a:r>
              <a:rPr lang="pl-PL" b="1" dirty="0"/>
              <a:t>Jeżeli u danego pracodawcy nie działają zakładowe organizacje związkowe</a:t>
            </a:r>
            <a:r>
              <a:rPr lang="pl-PL" dirty="0"/>
              <a:t>, zasady postępowania w sprawach dotyczących pracowników objętych zamiarem grupowego zwolnienia ustala </a:t>
            </a:r>
            <a:r>
              <a:rPr lang="pl-PL" b="1" dirty="0"/>
              <a:t>pracodawca w regulaminie</a:t>
            </a:r>
            <a:r>
              <a:rPr lang="pl-PL" dirty="0"/>
              <a:t>, po konsultacji z przedstawicielami pracowników wyłonionymi w trybie przyjętym u danego pracodawcy</a:t>
            </a:r>
          </a:p>
        </p:txBody>
      </p:sp>
    </p:spTree>
    <p:extLst>
      <p:ext uri="{BB962C8B-B14F-4D97-AF65-F5344CB8AC3E}">
        <p14:creationId xmlns:p14="http://schemas.microsoft.com/office/powerpoint/2010/main" val="201459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D1EB1-48DD-46E7-B78C-7C6B565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Zawiadomienie powiatowego urzędu pracy o ustaleniach dotyczących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0348D-DE12-4533-A29A-F599BAA1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Pracodawca – po zawarciu porozumienia, a w razie </a:t>
            </a:r>
            <a:r>
              <a:rPr lang="pl-PL" dirty="0" err="1"/>
              <a:t>niezawarcia</a:t>
            </a:r>
            <a:r>
              <a:rPr lang="pl-PL" dirty="0"/>
              <a:t> porozumienia po spełnieniu obowiązku, o którym mowa w art. 3 ust. 4 lub 5 – zawiadamia na piśmie właściwy powiatowy urząd pracy o przyjętych ustaleniach dotyczących grupowego zwolnienia, w tym o:</a:t>
            </a:r>
          </a:p>
          <a:p>
            <a:pPr algn="just">
              <a:buFontTx/>
              <a:buChar char="-"/>
            </a:pPr>
            <a:r>
              <a:rPr lang="pl-PL" dirty="0"/>
              <a:t>liczbie zatrudnionych i zwalnianych pracowników oraz o przyczynach ich zwolnienia, </a:t>
            </a:r>
          </a:p>
          <a:p>
            <a:pPr algn="just">
              <a:buFontTx/>
              <a:buChar char="-"/>
            </a:pPr>
            <a:r>
              <a:rPr lang="pl-PL" dirty="0"/>
              <a:t>okresie, w ciągu którego ma być dokonane zwolnienie</a:t>
            </a:r>
          </a:p>
          <a:p>
            <a:pPr algn="just">
              <a:buFontTx/>
              <a:buChar char="-"/>
            </a:pPr>
            <a:r>
              <a:rPr lang="pl-PL" dirty="0"/>
              <a:t>o przeprowadzonej konsultacji zamierzonego grupowego zwolnienia z zakładowymi organizacjami związkowymi lub z przedstawicielami pracowników wyłonionymi w trybie przyjętym u danego pracodawcy</a:t>
            </a:r>
          </a:p>
        </p:txBody>
      </p:sp>
    </p:spTree>
    <p:extLst>
      <p:ext uri="{BB962C8B-B14F-4D97-AF65-F5344CB8AC3E}">
        <p14:creationId xmlns:p14="http://schemas.microsoft.com/office/powerpoint/2010/main" val="242128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337CC7-E5EF-4A2D-9B64-FE3F46CE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Zawiadomienie powiatowego urzędu pracy o ustaleniach dotyczących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4F36E-E9BD-4570-AD67-AF26FEC5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 razie zakończenia działalności pracodawcy wskutek prawomocnego orzeczenia sądowego zawiadomienie jest wymagane, gdy z takim wnioskiem wystąpi właściwy powiatowy urząd pracy</a:t>
            </a:r>
          </a:p>
        </p:txBody>
      </p:sp>
    </p:spTree>
    <p:extLst>
      <p:ext uri="{BB962C8B-B14F-4D97-AF65-F5344CB8AC3E}">
        <p14:creationId xmlns:p14="http://schemas.microsoft.com/office/powerpoint/2010/main" val="68170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F9623-B843-4920-BA35-CCC6A8EB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35544E-4E31-4A5E-9A4F-E897B923C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Ustawa z dnia 13 marca 2003 roku o szczególnych zasadach rozwiązywania z pracownikami stosunków pracy z przyczyn niedotyczących pracowników</a:t>
            </a:r>
          </a:p>
          <a:p>
            <a:pPr marL="0" indent="0">
              <a:buNone/>
            </a:pPr>
            <a:r>
              <a:rPr lang="pl-PL" dirty="0"/>
              <a:t>(Dz.U. 2018 poz. 1969)</a:t>
            </a:r>
          </a:p>
        </p:txBody>
      </p:sp>
    </p:spTree>
    <p:extLst>
      <p:ext uri="{BB962C8B-B14F-4D97-AF65-F5344CB8AC3E}">
        <p14:creationId xmlns:p14="http://schemas.microsoft.com/office/powerpoint/2010/main" val="313141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66CB2-B3D9-443C-B826-644CE209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Zawiadomienie powiatowego urzędu pracy o ustaleniach dotyczących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72C568-B139-409A-B190-DE93540C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Kopię zawiadomienia  pracodawca przekazuje zakładowym organizacjom związkowym. Zakładowe organizacje związkowe mogą przedstawić właściwemu powiatowemu urzędowi pracy swoją opinię w sprawie grupowego zwolnienia</a:t>
            </a:r>
          </a:p>
          <a:p>
            <a:pPr algn="just"/>
            <a:r>
              <a:rPr lang="pl-PL" dirty="0"/>
              <a:t>Jeżeli u danego pracodawcy nie działają zakładowe organizacje związkowe, regułę wysłowioną w punkcie poprzedzającym stosuje się odpowiednio do przedstawicieli pracowników wyłonionych w trybie przyjętym u danego pracodawcy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56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7A301-E46E-4930-A8F8-A04DC1B1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Stosowanie art. 38 i 41 </a:t>
            </a:r>
            <a:r>
              <a:rPr lang="pl-PL" dirty="0" err="1"/>
              <a:t>k.p</a:t>
            </a:r>
            <a:r>
              <a:rPr lang="pl-PL" dirty="0"/>
              <a:t>. w przypadku zwolnień grupowych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BE4A5-5013-451F-A843-D2EBD780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Przy wypowiadaniu pracownikom stosunków pracy w ramach grupowego zwolnienia nie stosuje się art. </a:t>
            </a:r>
            <a:r>
              <a:rPr lang="pl-PL" b="1" dirty="0"/>
              <a:t>38 i 41 Kodeksu pracy</a:t>
            </a:r>
            <a:r>
              <a:rPr lang="pl-PL" dirty="0"/>
              <a:t>, z zastrzeżeniem ust. 2–4, a także </a:t>
            </a:r>
            <a:r>
              <a:rPr lang="pl-PL" b="1" dirty="0"/>
              <a:t>przepisów odrębnych dotyczących szczególnej ochrony </a:t>
            </a:r>
            <a:r>
              <a:rPr lang="pl-PL" dirty="0"/>
              <a:t>pracowników przed wypowiedzeniem lub rozwiązaniem stosunku pracy, z zastrzeżeniem ust. 5.</a:t>
            </a:r>
          </a:p>
        </p:txBody>
      </p:sp>
    </p:spTree>
    <p:extLst>
      <p:ext uri="{BB962C8B-B14F-4D97-AF65-F5344CB8AC3E}">
        <p14:creationId xmlns:p14="http://schemas.microsoft.com/office/powerpoint/2010/main" val="421670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D8558-06CB-40A4-9AC7-049D4E1D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38 </a:t>
            </a:r>
            <a:r>
              <a:rPr lang="pl-PL" dirty="0" err="1"/>
              <a:t>k.p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8C1D7-A9DA-4679-9258-243EBA52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O zamiarze wypowiedzenia pracownikowi umowy o pracę zawartej na czas nieokreślony pracodawca zawiadamia na piśmie reprezentującą pracownika zakładową organizację związkową, podając przyczynę uzasadniającą rozwiązanie umowy. </a:t>
            </a:r>
          </a:p>
        </p:txBody>
      </p:sp>
    </p:spTree>
    <p:extLst>
      <p:ext uri="{BB962C8B-B14F-4D97-AF65-F5344CB8AC3E}">
        <p14:creationId xmlns:p14="http://schemas.microsoft.com/office/powerpoint/2010/main" val="273997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0F2B2-AB59-4670-82FF-92A5B1FA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41 </a:t>
            </a:r>
            <a:r>
              <a:rPr lang="pl-PL" dirty="0" err="1"/>
              <a:t>k.p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16B16B-479B-4920-B08F-86747BC5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Pracodawca nie może wypowiedzieć umowy o pracę w czasie urlopu pracownika, a także w czasie innej usprawiedliwionej nieobecności pracownika w pracy, jeżeli nie upłynął jeszcze okres uprawniający do rozwiązania umowy o pracę bez wypowiedzenia</a:t>
            </a:r>
          </a:p>
        </p:txBody>
      </p:sp>
    </p:spTree>
    <p:extLst>
      <p:ext uri="{BB962C8B-B14F-4D97-AF65-F5344CB8AC3E}">
        <p14:creationId xmlns:p14="http://schemas.microsoft.com/office/powerpoint/2010/main" val="2151303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900C62-23F8-4E79-9FA2-B251AE57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Stosowanie art. 38 </a:t>
            </a:r>
            <a:r>
              <a:rPr lang="pl-PL" dirty="0" err="1"/>
              <a:t>k.p</a:t>
            </a:r>
            <a:r>
              <a:rPr lang="pl-PL" dirty="0"/>
              <a:t>. w przypadku zwolnień grupowych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0EE1AC-943D-405A-B2EA-8A029814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 razie </a:t>
            </a:r>
            <a:r>
              <a:rPr lang="pl-PL" dirty="0" err="1"/>
              <a:t>niezawarcia</a:t>
            </a:r>
            <a:r>
              <a:rPr lang="pl-PL" dirty="0"/>
              <a:t> porozumienia, przy wypowiadaniu pracownikom stosunków pracy, a także warunków pracy i płacy, </a:t>
            </a:r>
            <a:r>
              <a:rPr lang="pl-PL" b="1" dirty="0"/>
              <a:t>stosuje się art. 38 Kodeksu pracy.</a:t>
            </a:r>
          </a:p>
        </p:txBody>
      </p:sp>
    </p:spTree>
    <p:extLst>
      <p:ext uri="{BB962C8B-B14F-4D97-AF65-F5344CB8AC3E}">
        <p14:creationId xmlns:p14="http://schemas.microsoft.com/office/powerpoint/2010/main" val="395324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48FEA-7ED5-4924-B96D-89CC93BB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Stosowanie art. 38 </a:t>
            </a:r>
            <a:r>
              <a:rPr lang="pl-PL" dirty="0" err="1"/>
              <a:t>k.p</a:t>
            </a:r>
            <a:r>
              <a:rPr lang="pl-PL" dirty="0"/>
              <a:t>. w przypadku zwolnień grupowych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D8B82-4FCD-4E22-B6C3-B9B9C2AC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Wypowiedzenie pracownikom stosunków pracy w sytuacjach, o których mowa w art. 41 Kodeksu pracy, jest dopuszczalne </a:t>
            </a:r>
            <a:r>
              <a:rPr lang="pl-PL" b="1" dirty="0"/>
              <a:t>w czasie urlopu trwającego co najmniej 3 miesiące, a także w czasie innej usprawiedliwionej nieobecności pracownika w pracy, jeżeli upłynął już okres uprawniający pracodawcę do rozwiązania umowy o pracę bez wypowiedzenia</a:t>
            </a:r>
          </a:p>
          <a:p>
            <a:pPr algn="just"/>
            <a:r>
              <a:rPr lang="pl-PL" dirty="0"/>
              <a:t>Wypowiedzenie pracownikom </a:t>
            </a:r>
            <a:r>
              <a:rPr lang="pl-PL" b="1" dirty="0"/>
              <a:t>warunków pracy i płacy </a:t>
            </a:r>
            <a:r>
              <a:rPr lang="pl-PL" dirty="0"/>
              <a:t>w sytuacjach, o których mowa w art. 41 Kodeksu pracy, </a:t>
            </a:r>
            <a:r>
              <a:rPr lang="pl-PL" b="1" dirty="0"/>
              <a:t>jest dopuszczalne niezależnie od okresu trwania urlopu lub innej usprawiedliwionej nieobecności pracownika w pracy</a:t>
            </a:r>
            <a:r>
              <a:rPr lang="pl-PL" dirty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560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DB373-DD3A-4D21-B02A-7A6AF97E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Pracownicy, którym można dokonać jedynie wypowiedzenia warunków pracy i płacy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FBFA1-3F31-43F2-9997-9D825864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W okresie objęcia szczególną ochroną przed wypowiedzeniem lub rozwiązaniem stosunku pracy pracodawca może jedynie wypowiedzieć dotychczasowe warunki pracy i płacy pracownikowi:</a:t>
            </a:r>
          </a:p>
          <a:p>
            <a:pPr marL="457200" indent="-457200" algn="just">
              <a:buAutoNum type="arabicParenR"/>
            </a:pPr>
            <a:r>
              <a:rPr lang="pl-PL" dirty="0"/>
              <a:t>któremu brakuje nie więcej niż 4 lata do osiągnięcia wieku emerytalnego, pracownicy w ciąży, pracownikowi w okresie urlopu macierzyńskiego, urlopu na warunkach urlopu macierzyńskiego, urlopu rodzicielskiego oraz urlopu ojcowskiego; </a:t>
            </a:r>
          </a:p>
          <a:p>
            <a:pPr marL="457200" indent="-457200" algn="just">
              <a:buAutoNum type="arabicParenR"/>
            </a:pPr>
            <a:r>
              <a:rPr lang="pl-PL" dirty="0"/>
              <a:t>będącemu członkiem rady pracowniczej przedsiębiorstwa państwowego; </a:t>
            </a:r>
          </a:p>
          <a:p>
            <a:pPr marL="457200" indent="-457200" algn="just">
              <a:buAutoNum type="arabicParenR"/>
            </a:pPr>
            <a:r>
              <a:rPr lang="pl-PL" dirty="0"/>
              <a:t>będącemu członkiem zarządu zakładowej organizacji związkowej;</a:t>
            </a:r>
          </a:p>
          <a:p>
            <a:pPr marL="457200" indent="-457200" algn="just">
              <a:buAutoNum type="arabicParenR"/>
            </a:pPr>
            <a:r>
              <a:rPr lang="pl-PL" dirty="0"/>
              <a:t> będącemu członkiem zakładowej organizacji związkowej, upoważnionemu do reprezentowania tej organizacji wobec pracodawcy albo organu lub osoby dokonującej za pracodawcę czynności w sprawach z zakresu prawa pracy;</a:t>
            </a:r>
          </a:p>
        </p:txBody>
      </p:sp>
    </p:spTree>
    <p:extLst>
      <p:ext uri="{BB962C8B-B14F-4D97-AF65-F5344CB8AC3E}">
        <p14:creationId xmlns:p14="http://schemas.microsoft.com/office/powerpoint/2010/main" val="3534956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5B4FC-CCDE-49AF-B32A-CA55164E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Pracownicy, którym można dokonać jedynie wypowiedzenia warunków pracy i płacy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89850-D49A-4918-A907-8A5AFDF22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W okresie objęcia szczególną ochroną przed wypowiedzeniem lub rozwiązaniem stosunku pracy pracodawca może jedynie wypowiedzieć dotychczasowe warunki pracy i płacy pracownikowi:</a:t>
            </a:r>
          </a:p>
          <a:p>
            <a:pPr marL="0" indent="0" algn="just">
              <a:buNone/>
            </a:pPr>
            <a:r>
              <a:rPr lang="pl-PL" dirty="0"/>
              <a:t>4a) będącemu członkiem specjalnego zespołu negocjacyjnego lub europejskiej rady zakładowej; </a:t>
            </a:r>
          </a:p>
          <a:p>
            <a:pPr marL="0" indent="0" algn="just">
              <a:buNone/>
            </a:pPr>
            <a:r>
              <a:rPr lang="pl-PL" dirty="0"/>
              <a:t>4b) będącemu członkiem specjalnego zespołu negocjacyjnego, organu przedstawicielskiego lub przedstawicielem pracowników w spółce europejskiej; </a:t>
            </a:r>
          </a:p>
          <a:p>
            <a:pPr marL="0" indent="0" algn="just">
              <a:buNone/>
            </a:pPr>
            <a:r>
              <a:rPr lang="pl-PL" dirty="0"/>
              <a:t>4c) będącemu członkiem specjalnego zespołu negocjacyjnego, organu przedstawicielskiego lub przedstawicielem pracowników w spółdzielni europejskiej;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142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374D11-6A5D-45EE-9B38-10A9536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Pracownicy, którym można dokonać jedynie wypowiedzenia warunków pracy i płacy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B6FA9E-4D17-4D34-9638-B25C16A7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W okresie objęcia szczególną ochroną przed wypowiedzeniem lub rozwiązaniem stosunku pracy pracodawca może jedynie wypowiedzieć dotychczasowe warunki pracy i płacy pracownikowi:</a:t>
            </a:r>
          </a:p>
          <a:p>
            <a:pPr marL="0" indent="0" algn="just">
              <a:buNone/>
            </a:pPr>
            <a:r>
              <a:rPr lang="pl-PL" dirty="0"/>
              <a:t>4d) będącemu członkiem specjalnego zespołu negocjacyjnego, zespołu przedstawicielskiego albo przedstawicielem pracowników w radzie nadzorczej spółki powstałej w wyniku połączenia transgranicznego spółek; </a:t>
            </a:r>
          </a:p>
          <a:p>
            <a:pPr marL="0" indent="0" algn="just">
              <a:buNone/>
            </a:pPr>
            <a:r>
              <a:rPr lang="pl-PL" dirty="0"/>
              <a:t>5) będącemu społecznym inspektorem pracy; </a:t>
            </a:r>
          </a:p>
          <a:p>
            <a:pPr marL="0" indent="0" algn="just">
              <a:buNone/>
            </a:pPr>
            <a:r>
              <a:rPr lang="pl-PL" dirty="0"/>
              <a:t>6) powołanemu do odbycia czynnej służby wojskowej, służby zastępczej, zasadniczej służby wojskowej albo przeszkolenia wojskowego; </a:t>
            </a:r>
          </a:p>
          <a:p>
            <a:pPr marL="0" indent="0" algn="just">
              <a:buNone/>
            </a:pPr>
            <a:r>
              <a:rPr lang="pl-PL" dirty="0"/>
              <a:t>7) będącemu członkiem rady pracowników lub określonym w porozumieniu, o którym mowa w art. 24 ustawy z dnia 7 kwietnia 2006 r. o informowaniu pracowników i przeprowadzaniu z nimi konsultacji (Dz. U. poz. 550, z 2008 r. poz. 584 oraz z 2009 r. poz. 805), przedstawicielem pracowników uprawnionym do uzyskiwania od pracodawcy informacji i prowadzenia z nim konsultacji.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06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CF909-9DA0-4825-B8ED-7ED9CF88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Dodatek wyrównawczy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37E522-D635-4376-B1D7-28A9091C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Jeżeli wypowiedzenie warunków pracy i płacy powoduje obniżenie wynagrodzenia, pracownikom, o których mowa w slajdzie poprzedzającym, przysługuje, </a:t>
            </a:r>
            <a:r>
              <a:rPr lang="pl-PL" b="1" dirty="0"/>
              <a:t>do końca okresu, w którym korzystaliby ze szczególnej ochrony przed wypowiedzeniem lub rozwiązaniem stosunku pracy, dodatek wyrównawczy </a:t>
            </a:r>
            <a:r>
              <a:rPr lang="pl-PL" dirty="0"/>
              <a:t>obliczony według zasad wynikających z Kodeksu pracy. </a:t>
            </a:r>
          </a:p>
        </p:txBody>
      </p:sp>
    </p:spTree>
    <p:extLst>
      <p:ext uri="{BB962C8B-B14F-4D97-AF65-F5344CB8AC3E}">
        <p14:creationId xmlns:p14="http://schemas.microsoft.com/office/powerpoint/2010/main" val="11452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DC357-66AA-4C04-90BE-E7B383CA4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Przepisy ustawy znajdują zastosowanie do pracodawców </a:t>
            </a:r>
            <a:r>
              <a:rPr lang="pl-PL" b="1" u="sng" dirty="0"/>
              <a:t>zatrudniających 20 i więcej pracowników.</a:t>
            </a:r>
          </a:p>
        </p:txBody>
      </p:sp>
    </p:spTree>
    <p:extLst>
      <p:ext uri="{BB962C8B-B14F-4D97-AF65-F5344CB8AC3E}">
        <p14:creationId xmlns:p14="http://schemas.microsoft.com/office/powerpoint/2010/main" val="3605093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065D39-BC13-4872-A15B-25E3DF09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Termin wypowiedzenia i  rozwiązania stosunku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54112A-C129-43ED-9F0A-AF9E9092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Wypowiedzenie pracownikowi stosunku pracy w ramach grupowego zwolnienia może nastąpić nie wcześniej niż po dokonaniu przez pracodawcę zawiadomienia, o którym mowa w art. 4 ust. 1, a w przypadku gdy nie jest ono wymagane – nie wcześniej niż po zawarciu porozumienia lub spełnieniu obowiązku, o którym mowa w art. 3 ust. 4 lub 5.</a:t>
            </a:r>
          </a:p>
          <a:p>
            <a:pPr algn="just"/>
            <a:r>
              <a:rPr lang="pl-PL" dirty="0"/>
              <a:t>Rozwiązanie z pracownikiem stosunku pracy w ramach grupowego zwolnienia może nastąpić nie wcześniej niż </a:t>
            </a:r>
            <a:r>
              <a:rPr lang="pl-PL" b="1" dirty="0"/>
              <a:t>po upływie 30 dni od dnia zawiadomienia</a:t>
            </a:r>
            <a:r>
              <a:rPr lang="pl-PL" dirty="0"/>
              <a:t>, o którym mowa w art. 4 ust. 1, a w przypadku gdy nie jest ono wymagane – nie wcześniej niż </a:t>
            </a:r>
            <a:r>
              <a:rPr lang="pl-PL" b="1" dirty="0"/>
              <a:t>po upływie 30 dni od dnia zawarcia porozumienia lub spełnienia obowiązku, o którym mowa w art. 3 ust. 4 lub </a:t>
            </a:r>
          </a:p>
          <a:p>
            <a:pPr algn="just"/>
            <a:r>
              <a:rPr lang="pl-PL" dirty="0"/>
              <a:t>Nie dotyczy to przypadków rozwiązania z pracownikami stosunków pracy w razie zakończenia działalności pracodawcy wskutek prawomocnego orzeczenia sądowego.</a:t>
            </a:r>
          </a:p>
        </p:txBody>
      </p:sp>
    </p:spTree>
    <p:extLst>
      <p:ext uri="{BB962C8B-B14F-4D97-AF65-F5344CB8AC3E}">
        <p14:creationId xmlns:p14="http://schemas.microsoft.com/office/powerpoint/2010/main" val="1843021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3E3CC2-E3E1-4AAE-859D-05CCD71C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271764-C1F8-4C39-801C-B89CB3BA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Pracownikowi, w związku z rozwiązaniem stosunku pracy w ramach grupowego zwolnienia, przysługuje odprawa pieniężna w wysokości:</a:t>
            </a:r>
          </a:p>
          <a:p>
            <a:pPr marL="0" indent="0" algn="just">
              <a:buNone/>
            </a:pPr>
            <a:r>
              <a:rPr lang="pl-PL" dirty="0"/>
              <a:t>1) </a:t>
            </a:r>
            <a:r>
              <a:rPr lang="pl-PL" b="1" dirty="0"/>
              <a:t>jednomiesięcznego</a:t>
            </a:r>
            <a:r>
              <a:rPr lang="pl-PL" dirty="0"/>
              <a:t> wynagrodzenia, jeżeli pracownik był zatrudniony u danego pracodawcy </a:t>
            </a:r>
            <a:r>
              <a:rPr lang="pl-PL" b="1" dirty="0"/>
              <a:t>krócej niż 2 lata</a:t>
            </a:r>
            <a:r>
              <a:rPr lang="pl-PL" dirty="0"/>
              <a:t>;</a:t>
            </a:r>
          </a:p>
          <a:p>
            <a:pPr marL="0" indent="0" algn="just">
              <a:buNone/>
            </a:pPr>
            <a:r>
              <a:rPr lang="pl-PL" dirty="0"/>
              <a:t>2) </a:t>
            </a:r>
            <a:r>
              <a:rPr lang="pl-PL" b="1" dirty="0"/>
              <a:t>dwumiesięcznego </a:t>
            </a:r>
            <a:r>
              <a:rPr lang="pl-PL" dirty="0"/>
              <a:t>wynagrodzenia, jeżeli pracownik był zatrudniony u danego pracodawcy </a:t>
            </a:r>
            <a:r>
              <a:rPr lang="pl-PL" b="1" dirty="0"/>
              <a:t>od 2 do 8 lat</a:t>
            </a:r>
            <a:r>
              <a:rPr lang="pl-PL" dirty="0"/>
              <a:t>;</a:t>
            </a:r>
          </a:p>
          <a:p>
            <a:pPr marL="0" indent="0" algn="just">
              <a:buNone/>
            </a:pPr>
            <a:r>
              <a:rPr lang="pl-PL" dirty="0"/>
              <a:t>3) </a:t>
            </a:r>
            <a:r>
              <a:rPr lang="pl-PL" b="1" dirty="0"/>
              <a:t>trzymiesięcznego</a:t>
            </a:r>
            <a:r>
              <a:rPr lang="pl-PL" dirty="0"/>
              <a:t> wynagrodzenia, jeżeli pracownik był zatrudniony u danego pracodawcy </a:t>
            </a:r>
            <a:r>
              <a:rPr lang="pl-PL" b="1" dirty="0"/>
              <a:t>ponad 8 lat</a:t>
            </a:r>
          </a:p>
        </p:txBody>
      </p:sp>
    </p:spTree>
    <p:extLst>
      <p:ext uri="{BB962C8B-B14F-4D97-AF65-F5344CB8AC3E}">
        <p14:creationId xmlns:p14="http://schemas.microsoft.com/office/powerpoint/2010/main" val="1410484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7F9E5-F7AF-4602-BA22-2B2DAF6C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BF5BE-FC03-4880-A561-719BC3E5E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Przy ustalaniu okresu zatrudnienia, o którym mowa w ust. 1, przepis art. 36 § 1 (1) Kodeksu pracy stosuje się odpowiednio</a:t>
            </a:r>
          </a:p>
          <a:p>
            <a:pPr algn="just"/>
            <a:r>
              <a:rPr lang="pl-PL" dirty="0"/>
              <a:t>Odprawę pieniężną ustala się według zasad obowiązujących przy obliczaniu ekwiwalentu pieniężnego za urlop wypoczynkowy</a:t>
            </a:r>
          </a:p>
          <a:p>
            <a:pPr algn="just"/>
            <a:r>
              <a:rPr lang="pl-PL" dirty="0"/>
              <a:t>Wysokość odprawy pieniężnej </a:t>
            </a:r>
            <a:r>
              <a:rPr lang="pl-PL" b="1" dirty="0"/>
              <a:t>nie może przekraczać kwoty 15-krotnego minimalnego wynagrodzenia za pracę</a:t>
            </a:r>
            <a:r>
              <a:rPr lang="pl-PL" dirty="0"/>
              <a:t>, ustalanego na podstawie odrębnych przepisów, obowiązującego w dniu rozwiązania stosunku pracy.</a:t>
            </a:r>
          </a:p>
        </p:txBody>
      </p:sp>
    </p:spTree>
    <p:extLst>
      <p:ext uri="{BB962C8B-B14F-4D97-AF65-F5344CB8AC3E}">
        <p14:creationId xmlns:p14="http://schemas.microsoft.com/office/powerpoint/2010/main" val="126521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ABD50-A05A-4E7A-9F26-C60FFFCB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Ponowne zatrudnienie pracownika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6B06C-76B6-468B-959B-E41F0D13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razie ponownego zatrudniania pracowników </a:t>
            </a:r>
            <a:r>
              <a:rPr lang="pl-PL" b="1" dirty="0"/>
              <a:t>w tej samej grupie zawodowej </a:t>
            </a:r>
            <a:r>
              <a:rPr lang="pl-PL" dirty="0"/>
              <a:t>pracodawca powinien zatrudnić pracownika, z którym rozwiązał stosunek pracy w ramach grupowego zwolnienia, jeżeli zwolniony pracownik zgłosi zamiar podjęcia zatrudnienia u tego pracodawcy </a:t>
            </a:r>
            <a:r>
              <a:rPr lang="pl-PL" b="1" dirty="0"/>
              <a:t>w ciągu roku od dnia rozwiązania z nim stosunku pracy.</a:t>
            </a:r>
          </a:p>
          <a:p>
            <a:pPr algn="just"/>
            <a:r>
              <a:rPr lang="pl-PL" dirty="0"/>
              <a:t>Pracodawca powinien ponownie zatrudnić pracownika, o którym mowa w punkcie poprzedzającym, </a:t>
            </a:r>
            <a:r>
              <a:rPr lang="pl-PL" b="1" dirty="0"/>
              <a:t>w okresie 15 miesięcy od dnia rozwiązania z nim stosunku pracy w ramach grupowego zwolnienia</a:t>
            </a:r>
          </a:p>
        </p:txBody>
      </p:sp>
    </p:spTree>
    <p:extLst>
      <p:ext uri="{BB962C8B-B14F-4D97-AF65-F5344CB8AC3E}">
        <p14:creationId xmlns:p14="http://schemas.microsoft.com/office/powerpoint/2010/main" val="255321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DF3225-58A5-41BF-8619-4D96D03F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Indywidualne zwolnienia z przyczyn niedotyczących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4478DE-0453-48B5-8D19-4CA78D08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Indywidualne zwolnienie ma miejsce w razie konieczności rozwiązania przez pracodawcę zatrudniającego </a:t>
            </a:r>
            <a:r>
              <a:rPr lang="pl-PL" b="1" dirty="0"/>
              <a:t>co najmniej 20 pracowników </a:t>
            </a:r>
            <a:r>
              <a:rPr lang="pl-PL" dirty="0"/>
              <a:t>stosunków pracy </a:t>
            </a:r>
            <a:r>
              <a:rPr lang="pl-PL" b="1" dirty="0"/>
              <a:t>z przyczyn niedotyczących pracowników</a:t>
            </a:r>
            <a:r>
              <a:rPr lang="pl-PL" dirty="0"/>
              <a:t>, jeżeli przyczyny te stanowią </a:t>
            </a:r>
            <a:r>
              <a:rPr lang="pl-PL" b="1" dirty="0"/>
              <a:t>wyłączny powód </a:t>
            </a:r>
            <a:r>
              <a:rPr lang="pl-PL" dirty="0"/>
              <a:t>uzasadniający wypowiedzenie stosunku pracy lub jego rozwiązanie na mocy porozumienia stron, a zwolnienia </a:t>
            </a:r>
            <a:r>
              <a:rPr lang="pl-PL" b="1" dirty="0"/>
              <a:t>w okresie nieprzekraczającym 30 dni obejmują mniejszą liczbę pracowników niż określona w art. 1.</a:t>
            </a:r>
          </a:p>
          <a:p>
            <a:pPr algn="just"/>
            <a:r>
              <a:rPr lang="pl-PL" dirty="0"/>
              <a:t>W tym przypadku 5 ust. 3–6 i art. 8 stosuje się odpowiednio.</a:t>
            </a:r>
          </a:p>
        </p:txBody>
      </p:sp>
    </p:spTree>
    <p:extLst>
      <p:ext uri="{BB962C8B-B14F-4D97-AF65-F5344CB8AC3E}">
        <p14:creationId xmlns:p14="http://schemas.microsoft.com/office/powerpoint/2010/main" val="2750936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1929D-FFC5-4504-B054-45DB761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Indywidualne zwolnienia z przyczyn niedotyczących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D487C6-9F36-4F5D-B15D-0EC8DAEAD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 przypadku określonym  w slajdzie poprzedzającym pracodawca może rozwiązać stosunki pracy, w drodze wypowiedzenia, z pracownikami, których stosunek pracy podlega z mocy odrębnych przepisów szczególnej ochronie przed wypowiedzeniem lub rozwiązaniem i wobec których jest dopuszczalne wypowiedzenie stosunku pracy w ramach grupowego zwolnienia, pod warunkiem </a:t>
            </a:r>
            <a:r>
              <a:rPr lang="pl-PL" b="1" dirty="0"/>
              <a:t>niezgłoszenia sprzeciwu przez zakładową organizację związkową w terminie 14 dni od dnia otrzymania zawiadomienia o zamierzonym wypowiedzeniu.</a:t>
            </a:r>
          </a:p>
        </p:txBody>
      </p:sp>
    </p:spTree>
    <p:extLst>
      <p:ext uri="{BB962C8B-B14F-4D97-AF65-F5344CB8AC3E}">
        <p14:creationId xmlns:p14="http://schemas.microsoft.com/office/powerpoint/2010/main" val="341875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19EB2-2FEA-4BCF-8275-F4DABB44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Indywidualne zwolnienia z przyczyn niedotyczących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69D7D-1833-4200-B74C-2F62F2C7B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Pracodawca może wypowiedzieć warunki pracy i płacy pracownikom, o których mowa w slajdzie poprzedzającym, jeżeli z przyczyn określonych w art. 10 ust. 1 nie jest możliwe dalsze ich zatrudnianie na dotychczasowych stanowiskach pracy.  </a:t>
            </a:r>
            <a:r>
              <a:rPr lang="pl-PL" b="1" dirty="0"/>
              <a:t>W takim przypadku stosuje się art. 38 Kodeksu pracy.</a:t>
            </a:r>
          </a:p>
        </p:txBody>
      </p:sp>
    </p:spTree>
    <p:extLst>
      <p:ext uri="{BB962C8B-B14F-4D97-AF65-F5344CB8AC3E}">
        <p14:creationId xmlns:p14="http://schemas.microsoft.com/office/powerpoint/2010/main" val="2705214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08477-5B98-42F0-BE74-0D528208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Dodatek wyrównawczy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6D636-8650-4000-B00F-42DB2F5C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Jeżeli wypowiedzenie warunków pracy i płacy w okolicznościach określonych w art. 10 ust. 3 powoduje obniżenie wynagrodzenia, pracownikom przysługuje, przez okres </a:t>
            </a:r>
            <a:r>
              <a:rPr lang="pl-PL" b="1" dirty="0"/>
              <a:t>nieprzekraczający 6 miesięcy, dodatek wyrównawczy obliczony według zasad wynikających z Kodeksu pracy</a:t>
            </a:r>
            <a:r>
              <a:rPr lang="pl-PL" dirty="0"/>
              <a:t>. Prawo do dodatku wyrównawczego nie przysługuje pracownikom, których szczególna ochrona przed wypowiedzeniem umowy o pracę wynika z art. 41 Kodeksu pracy. </a:t>
            </a:r>
          </a:p>
        </p:txBody>
      </p:sp>
    </p:spTree>
    <p:extLst>
      <p:ext uri="{BB962C8B-B14F-4D97-AF65-F5344CB8AC3E}">
        <p14:creationId xmlns:p14="http://schemas.microsoft.com/office/powerpoint/2010/main" val="320372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C5D3D-A516-4AF0-9194-E7B6531F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Wyłączenia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0C897-F46A-4B19-AE44-9F7E0F3F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Przepisy art. 10 ust. 1-4 nie znajdują zastosowania do pracowników będących:</a:t>
            </a:r>
          </a:p>
          <a:p>
            <a:pPr algn="just">
              <a:buFontTx/>
              <a:buChar char="-"/>
            </a:pPr>
            <a:r>
              <a:rPr lang="pl-PL" dirty="0"/>
              <a:t>posłami, </a:t>
            </a:r>
          </a:p>
          <a:p>
            <a:pPr algn="just">
              <a:buFontTx/>
              <a:buChar char="-"/>
            </a:pPr>
            <a:r>
              <a:rPr lang="pl-PL" dirty="0"/>
              <a:t>senatorami,</a:t>
            </a:r>
          </a:p>
          <a:p>
            <a:pPr algn="just">
              <a:buFontTx/>
              <a:buChar char="-"/>
            </a:pPr>
            <a:r>
              <a:rPr lang="pl-PL" dirty="0"/>
              <a:t> radnymi,</a:t>
            </a:r>
          </a:p>
          <a:p>
            <a:pPr marL="0" indent="0" algn="just">
              <a:buNone/>
            </a:pPr>
            <a:r>
              <a:rPr lang="pl-PL" dirty="0"/>
              <a:t> w okresie, w którym ich stosunek pracy podlega z mocy odrębnych przepisów szczególnej ochronie przed wypowiedzeniem lub rozwiązaniem</a:t>
            </a:r>
          </a:p>
        </p:txBody>
      </p:sp>
    </p:spTree>
    <p:extLst>
      <p:ext uri="{BB962C8B-B14F-4D97-AF65-F5344CB8AC3E}">
        <p14:creationId xmlns:p14="http://schemas.microsoft.com/office/powerpoint/2010/main" val="1536669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4FCA23-0913-4167-ABAE-F342BF43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Przepisów ustawy nie stosuje się do pracowników zatrudnionych </a:t>
            </a:r>
            <a:r>
              <a:rPr lang="pl-PL" b="1" dirty="0"/>
              <a:t>na podstawie mianowania</a:t>
            </a:r>
          </a:p>
        </p:txBody>
      </p:sp>
    </p:spTree>
    <p:extLst>
      <p:ext uri="{BB962C8B-B14F-4D97-AF65-F5344CB8AC3E}">
        <p14:creationId xmlns:p14="http://schemas.microsoft.com/office/powerpoint/2010/main" val="76214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7E7A58-00DB-42C1-912F-73B7DAAA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grupowego zwolnienia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B802C-D923-415E-8EC1-95FD7CCA1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Pojęcie grupowego zwolnienia jest wyznaczone przez trzy elementy:</a:t>
            </a:r>
          </a:p>
          <a:p>
            <a:pPr marL="457200" indent="-457200" algn="just">
              <a:buAutoNum type="arabicParenR"/>
            </a:pPr>
            <a:r>
              <a:rPr lang="pl-PL" dirty="0"/>
              <a:t>Przyczyny niedotyczące pracowników powodujące konieczność rozwiązania z nimi stosunku pracy,</a:t>
            </a:r>
          </a:p>
          <a:p>
            <a:pPr marL="457200" indent="-457200" algn="just">
              <a:buAutoNum type="arabicParenR"/>
            </a:pPr>
            <a:r>
              <a:rPr lang="pl-PL" dirty="0"/>
              <a:t>Określona grupa pracowników objętych zwolnieniem,</a:t>
            </a:r>
          </a:p>
          <a:p>
            <a:pPr marL="457200" indent="-457200" algn="just">
              <a:buAutoNum type="arabicParenR"/>
            </a:pPr>
            <a:r>
              <a:rPr lang="pl-PL" dirty="0"/>
              <a:t>Przedział czasu, w którym dochodzi do złożenia oświadczeń o wypowiedzeniu lub oferty rozwiązania stosunku pracy za porozumieniem stron</a:t>
            </a:r>
          </a:p>
          <a:p>
            <a:pPr marL="457200" indent="-45720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062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52F00-E54C-472E-9D96-0AD607CA1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Przy rozwiązywaniu stosunków pracy z przyczyn niedotyczących pracowników, w zakresie </a:t>
            </a:r>
            <a:r>
              <a:rPr lang="pl-PL" b="1" dirty="0"/>
              <a:t>nieuregulowanym w niniejszej ustawie</a:t>
            </a:r>
            <a:r>
              <a:rPr lang="pl-PL" dirty="0"/>
              <a:t>, a także </a:t>
            </a:r>
            <a:r>
              <a:rPr lang="pl-PL" b="1" dirty="0"/>
              <a:t>przy rozpatrywaniu sporów </a:t>
            </a:r>
            <a:r>
              <a:rPr lang="pl-PL" dirty="0"/>
              <a:t>związanych z naruszeniem przepisów niniejszej ustawy stosuje się przepisy Kodeksu pracy.</a:t>
            </a:r>
          </a:p>
        </p:txBody>
      </p:sp>
    </p:spTree>
    <p:extLst>
      <p:ext uri="{BB962C8B-B14F-4D97-AF65-F5344CB8AC3E}">
        <p14:creationId xmlns:p14="http://schemas.microsoft.com/office/powerpoint/2010/main" val="4955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08D05-048F-4CE9-AC0B-B79D029F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niedotyczące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BC6FD4-C9DA-4FE7-8C65-BB12C56E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Pojęcie ,,zwolnienie z przyczyn niedotyczących pracowników” obejmuje wszystkie przypadki, które nie są związane </a:t>
            </a:r>
            <a:r>
              <a:rPr lang="pl-PL" b="1" dirty="0"/>
              <a:t>ani z osobą pracownika, ani ze sposobem świadczenia przez niego pracy.</a:t>
            </a:r>
          </a:p>
        </p:txBody>
      </p:sp>
    </p:spTree>
    <p:extLst>
      <p:ext uri="{BB962C8B-B14F-4D97-AF65-F5344CB8AC3E}">
        <p14:creationId xmlns:p14="http://schemas.microsoft.com/office/powerpoint/2010/main" val="158956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CABC5-3D45-4099-9ED8-E594CD78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niedotyczące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B00D6A-252A-4448-8176-201FC13F3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Najczęściej występującymi w praktyce przyczynami uzasadniającymi rozwiązanie stosunku pracy, a niedotyczącymi pracownika są:</a:t>
            </a:r>
          </a:p>
          <a:p>
            <a:pPr algn="just">
              <a:buFontTx/>
              <a:buChar char="-"/>
            </a:pPr>
            <a:r>
              <a:rPr lang="pl-PL" dirty="0"/>
              <a:t>zmiany organizacyjne,</a:t>
            </a:r>
          </a:p>
          <a:p>
            <a:pPr algn="just">
              <a:buFontTx/>
              <a:buChar char="-"/>
            </a:pPr>
            <a:r>
              <a:rPr lang="pl-PL" dirty="0"/>
              <a:t>likwidacja zakładu pracy,</a:t>
            </a:r>
          </a:p>
          <a:p>
            <a:pPr algn="just">
              <a:buFontTx/>
              <a:buChar char="-"/>
            </a:pPr>
            <a:r>
              <a:rPr lang="pl-PL" dirty="0"/>
              <a:t>zmiany technologiczne,</a:t>
            </a:r>
          </a:p>
          <a:p>
            <a:pPr algn="just">
              <a:buFontTx/>
              <a:buChar char="-"/>
            </a:pPr>
            <a:r>
              <a:rPr lang="pl-PL" dirty="0"/>
              <a:t>zmiany produkcyjne,</a:t>
            </a:r>
          </a:p>
          <a:p>
            <a:pPr algn="just">
              <a:buFontTx/>
              <a:buChar char="-"/>
            </a:pPr>
            <a:r>
              <a:rPr lang="pl-PL" dirty="0"/>
              <a:t>ogłoszenie upadłości pracodawcy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5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727E0-4F63-44AB-A038-9228E686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niedotyczące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48B5F6-7E36-49D2-9F91-C75572AC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przyczyny ekonomiczne,</a:t>
            </a:r>
          </a:p>
          <a:p>
            <a:pPr>
              <a:buFontTx/>
              <a:buChar char="-"/>
            </a:pPr>
            <a:r>
              <a:rPr lang="pl-PL" dirty="0"/>
              <a:t>przejęcie zakładu pracy,</a:t>
            </a:r>
          </a:p>
          <a:p>
            <a:pPr>
              <a:buFontTx/>
              <a:buChar char="-"/>
            </a:pPr>
            <a:r>
              <a:rPr lang="pl-PL" dirty="0"/>
              <a:t>odwołanie z funkcji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0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A33F7-89D4-448F-A2D0-E89BAD3A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Określona grupa pracowników objętych zwolnieniem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3F580-832B-4EF5-B396-88630450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Grupowe zwolnienie ma miejsce, jeżeli obejmuje co najmniej:</a:t>
            </a:r>
          </a:p>
          <a:p>
            <a:pPr marL="0" indent="0" algn="just">
              <a:buNone/>
            </a:pPr>
            <a:r>
              <a:rPr lang="pl-PL" dirty="0"/>
              <a:t>1) </a:t>
            </a:r>
            <a:r>
              <a:rPr lang="pl-PL" b="1" dirty="0"/>
              <a:t>10 pracowników</a:t>
            </a:r>
            <a:r>
              <a:rPr lang="pl-PL" dirty="0"/>
              <a:t>, gdy pracodawca zatrudnia </a:t>
            </a:r>
            <a:r>
              <a:rPr lang="pl-PL" b="1" dirty="0"/>
              <a:t>mniej niż 100 pracowników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r>
              <a:rPr lang="pl-PL" dirty="0"/>
              <a:t>2) </a:t>
            </a:r>
            <a:r>
              <a:rPr lang="pl-PL" b="1" dirty="0"/>
              <a:t>10% pracowników</a:t>
            </a:r>
            <a:r>
              <a:rPr lang="pl-PL" dirty="0"/>
              <a:t>, gdy pracodawca zatrudnia </a:t>
            </a:r>
            <a:r>
              <a:rPr lang="pl-PL" b="1" dirty="0"/>
              <a:t>co najmniej 100, jednakże mniej niż 300 pracowników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r>
              <a:rPr lang="pl-PL" dirty="0"/>
              <a:t>3) </a:t>
            </a:r>
            <a:r>
              <a:rPr lang="pl-PL" b="1" dirty="0"/>
              <a:t>30 pracowników</a:t>
            </a:r>
            <a:r>
              <a:rPr lang="pl-PL" dirty="0"/>
              <a:t>, gdy pracodawca zatrudnia </a:t>
            </a:r>
            <a:r>
              <a:rPr lang="pl-PL" b="1" dirty="0"/>
              <a:t>co najmniej 300 lub więcej pracowników</a:t>
            </a:r>
          </a:p>
          <a:p>
            <a:pPr algn="just"/>
            <a:r>
              <a:rPr lang="pl-PL" dirty="0"/>
              <a:t>Do liczby zwalnianych pracowników, o której mowa powyżej, zalicza się tych, z którymi rozwiązanie stosunku pracy następuje na mocy porozumienia stron, jeżeli dotyczy to </a:t>
            </a:r>
            <a:r>
              <a:rPr lang="pl-PL" b="1" dirty="0"/>
              <a:t>co najmniej 5 pracowników </a:t>
            </a:r>
          </a:p>
        </p:txBody>
      </p:sp>
    </p:spTree>
    <p:extLst>
      <p:ext uri="{BB962C8B-B14F-4D97-AF65-F5344CB8AC3E}">
        <p14:creationId xmlns:p14="http://schemas.microsoft.com/office/powerpoint/2010/main" val="72749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17903-7BDD-4C90-ACB7-39595D8D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Przedział czasu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32EDB-9E77-4F32-9A4B-28A727D01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Zwolnienie musi nastąpić </a:t>
            </a:r>
            <a:r>
              <a:rPr lang="pl-PL" b="1" dirty="0"/>
              <a:t>jednorazowo lub w okresie nieprzekraczającym 30 dni</a:t>
            </a:r>
            <a:r>
              <a:rPr lang="pl-PL" dirty="0"/>
              <a:t> w drodze wypowiedzenia dokonanego przez pracodawcę bądź z inicjatywy pracodawcy w drodze porozumienia stron</a:t>
            </a:r>
          </a:p>
          <a:p>
            <a:pPr algn="just"/>
            <a:r>
              <a:rPr lang="pl-PL" dirty="0"/>
              <a:t>Na równi z rozwiązaniem stosunku pracy za wypowiedzeniem przez pracodawcę należy traktować przypadek, gdy pracodawca z przyczyn niedotyczących pracownika wypowiedział mu warunki pracy lub płacy, a ten nie przyjął zaproponowanych mu nowych warunków i stosunek pracy uległ rozwiązaniu </a:t>
            </a:r>
          </a:p>
        </p:txBody>
      </p:sp>
    </p:spTree>
    <p:extLst>
      <p:ext uri="{BB962C8B-B14F-4D97-AF65-F5344CB8AC3E}">
        <p14:creationId xmlns:p14="http://schemas.microsoft.com/office/powerpoint/2010/main" val="402562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2442</Words>
  <Application>Microsoft Office PowerPoint</Application>
  <PresentationFormat>Panoramiczny</PresentationFormat>
  <Paragraphs>139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Arial</vt:lpstr>
      <vt:lpstr>Garamond</vt:lpstr>
      <vt:lpstr>Organiczny</vt:lpstr>
      <vt:lpstr>Rozwiązywanie stosunków pracy z przyczyn niedotyczących pracowników</vt:lpstr>
      <vt:lpstr>Podstawa prawna</vt:lpstr>
      <vt:lpstr>Prezentacja programu PowerPoint</vt:lpstr>
      <vt:lpstr>Pojęcie grupowego zwolnienia</vt:lpstr>
      <vt:lpstr>Przyczyny niedotyczące pracowników</vt:lpstr>
      <vt:lpstr>Przyczyny niedotyczące pracowników</vt:lpstr>
      <vt:lpstr>Przyczyny niedotyczące pracowników</vt:lpstr>
      <vt:lpstr>Określona grupa pracowników objętych zwolnieniem</vt:lpstr>
      <vt:lpstr>Przedział czasu</vt:lpstr>
      <vt:lpstr>Konsultacja zamiaru przeprowadzenia grupowego zwolnienia</vt:lpstr>
      <vt:lpstr>Konsultacja zamiaru przeprowadzenia grupowego zwolnienia</vt:lpstr>
      <vt:lpstr>Konsultacja zamiaru przeprowadzenia grupowego zwolnienia</vt:lpstr>
      <vt:lpstr>Konsultacja zamiaru przeprowadzenia grupowego zwolnienia</vt:lpstr>
      <vt:lpstr>Zawiadomienie powiatowego urzędu pracy</vt:lpstr>
      <vt:lpstr>Porozumienie</vt:lpstr>
      <vt:lpstr>Porozumienie - treść</vt:lpstr>
      <vt:lpstr>Regulamin zwolnień grupowych</vt:lpstr>
      <vt:lpstr>Zawiadomienie powiatowego urzędu pracy o ustaleniach dotyczących grupowego zwolnienia</vt:lpstr>
      <vt:lpstr>Zawiadomienie powiatowego urzędu pracy o ustaleniach dotyczących grupowego zwolnienia</vt:lpstr>
      <vt:lpstr>Zawiadomienie powiatowego urzędu pracy o ustaleniach dotyczących grupowego zwolnienia</vt:lpstr>
      <vt:lpstr>Stosowanie art. 38 i 41 k.p. w przypadku zwolnień grupowych</vt:lpstr>
      <vt:lpstr>art. 38 k.p.</vt:lpstr>
      <vt:lpstr>art. 41 k.p.</vt:lpstr>
      <vt:lpstr>Stosowanie art. 38 k.p. w przypadku zwolnień grupowych</vt:lpstr>
      <vt:lpstr>Stosowanie art. 38 k.p. w przypadku zwolnień grupowych</vt:lpstr>
      <vt:lpstr>Pracownicy, którym można dokonać jedynie wypowiedzenia warunków pracy i płacy</vt:lpstr>
      <vt:lpstr>Pracownicy, którym można dokonać jedynie wypowiedzenia warunków pracy i płacy</vt:lpstr>
      <vt:lpstr>Pracownicy, którym można dokonać jedynie wypowiedzenia warunków pracy i płacy</vt:lpstr>
      <vt:lpstr>Dodatek wyrównawczy</vt:lpstr>
      <vt:lpstr>Termin wypowiedzenia i  rozwiązania stosunku pracy</vt:lpstr>
      <vt:lpstr>Odprawa</vt:lpstr>
      <vt:lpstr>Odprawa</vt:lpstr>
      <vt:lpstr>Ponowne zatrudnienie pracownika</vt:lpstr>
      <vt:lpstr>Indywidualne zwolnienia z przyczyn niedotyczących pracowników</vt:lpstr>
      <vt:lpstr>Indywidualne zwolnienia z przyczyn niedotyczących pracowników</vt:lpstr>
      <vt:lpstr>Indywidualne zwolnienia z przyczyn niedotyczących pracowników</vt:lpstr>
      <vt:lpstr>Dodatek wyrównawczy</vt:lpstr>
      <vt:lpstr>Wyłączenia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Rozwiązywanie stosunków pracy z przyczyn niedotyczących pracowników</dc:title>
  <dc:creator>Sabina Pochopien</dc:creator>
  <cp:lastModifiedBy>Sabina Pochopien</cp:lastModifiedBy>
  <cp:revision>20</cp:revision>
  <dcterms:created xsi:type="dcterms:W3CDTF">2019-02-13T15:16:25Z</dcterms:created>
  <dcterms:modified xsi:type="dcterms:W3CDTF">2019-02-20T19:02:41Z</dcterms:modified>
</cp:coreProperties>
</file>