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4" r:id="rId17"/>
    <p:sldId id="270" r:id="rId18"/>
    <p:sldId id="271" r:id="rId19"/>
    <p:sldId id="272" r:id="rId20"/>
    <p:sldId id="286" r:id="rId21"/>
    <p:sldId id="273" r:id="rId22"/>
    <p:sldId id="274" r:id="rId23"/>
    <p:sldId id="275" r:id="rId24"/>
    <p:sldId id="276" r:id="rId25"/>
    <p:sldId id="277" r:id="rId26"/>
    <p:sldId id="291" r:id="rId27"/>
    <p:sldId id="292" r:id="rId28"/>
    <p:sldId id="283" r:id="rId29"/>
    <p:sldId id="287" r:id="rId30"/>
    <p:sldId id="289" r:id="rId31"/>
    <p:sldId id="29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87125-8FEB-40A0-BCAF-46D9EBAAF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5A1F0C-7DD6-4EA4-B556-5BC2D7019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77489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CB0B7-F6F1-4968-BAE6-F9BDF154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9136C-4813-4022-84E4-8FC59A9D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Okres wypowiedzenia umowy o pracę zawartej na czas  nieokreślony i umowy o pracę zawartej na czas określony  jest uzależniony od okresu zatrudnienia u danego  pracodawcy i wynosi: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1) </a:t>
            </a:r>
            <a:r>
              <a:rPr lang="pl-PL" b="1" dirty="0"/>
              <a:t>2 tygodnie</a:t>
            </a:r>
            <a:r>
              <a:rPr lang="pl-PL" dirty="0"/>
              <a:t> - jeżeli pracownik był zatrudniony </a:t>
            </a:r>
            <a:r>
              <a:rPr lang="pl-PL" b="1" dirty="0"/>
              <a:t>krócej niż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dirty="0"/>
              <a:t>1 miesiąc</a:t>
            </a:r>
            <a:r>
              <a:rPr lang="pl-PL" dirty="0"/>
              <a:t> - jeżeli pracownik był zatrudniony </a:t>
            </a:r>
            <a:r>
              <a:rPr lang="pl-PL" b="1" dirty="0"/>
              <a:t>co najmniej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3) </a:t>
            </a:r>
            <a:r>
              <a:rPr lang="pl-PL" b="1" dirty="0"/>
              <a:t>3 miesiące-</a:t>
            </a:r>
            <a:r>
              <a:rPr lang="pl-PL" dirty="0"/>
              <a:t>  jeżeli pracownik był zatrudniony </a:t>
            </a:r>
            <a:r>
              <a:rPr lang="pl-PL" b="1" dirty="0"/>
              <a:t>co najmniej 3 lata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764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D0B5AE-1AC7-4102-AA7A-256686B3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131F92-EF1A-4A27-A9DD-9E6C6FE7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Termin wypowiedzenia to określony ustawą dzień, w którym  kończy się okres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Terminy wypowiedzenia określa art. 30 § 2 (1) </a:t>
            </a:r>
            <a:r>
              <a:rPr lang="pl-PL" dirty="0" err="1"/>
              <a:t>k.p</a:t>
            </a:r>
            <a:r>
              <a:rPr lang="pl-PL" dirty="0"/>
              <a:t>. Zgodnie z powołanym przepisem okres wypowiedzenia umowy o pracę obejmujący</a:t>
            </a:r>
            <a:r>
              <a:rPr lang="pl-PL" b="1" dirty="0"/>
              <a:t> tydzień</a:t>
            </a:r>
            <a:r>
              <a:rPr lang="pl-PL" dirty="0"/>
              <a:t> lub </a:t>
            </a:r>
            <a:r>
              <a:rPr lang="pl-PL" b="1" dirty="0"/>
              <a:t>miesiąc</a:t>
            </a:r>
            <a:r>
              <a:rPr lang="pl-PL" dirty="0"/>
              <a:t> albo ich wielokrotność kończy się </a:t>
            </a:r>
            <a:r>
              <a:rPr lang="pl-PL" b="1" dirty="0"/>
              <a:t>w sobotę lub w ostatnim dniu miesiąca.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kodeksie pracy nie określono w sposób szczególny dnia, w którym kończy się okres wypowiedzenia wynoszący 3 dni. Upływ takiego okresu wypowiedzenia ustala się zgodnie z przepisami Kodeksu cywilnego o terminach.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28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BB85B5-FE13-4548-9CD1-9E6E0EE2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Powszechna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6E4251-CED7-49DD-B5AF-D1EE4598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Powszechną ochroną przed wypowiedzeniem objęci zostali pracownicy zatrudnieni na podstawie </a:t>
            </a:r>
            <a:r>
              <a:rPr lang="pl-PL" b="1" dirty="0"/>
              <a:t>umów o pracę na czas nieokreślony.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Pracownicy chronieni są przed samowolnym wypowiadaniem przez pracodawcę umów o pracę na czas nieokreślony przez wprowadzenie następujących ograniczeń: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umowa o pracę może być wypowiedziana dopiero po wyczerpaniu określonego w Kodeksie pracy trybu umożliwiającego </a:t>
            </a:r>
            <a:r>
              <a:rPr lang="pl-PL" b="1" dirty="0"/>
              <a:t>zakładowej organizacji związkowej zajęcie stanowiska w sprawie zamiaru wypowiedzenia,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wypowiedzenie umowy o pracę może nastąpić tylko z </a:t>
            </a:r>
            <a:r>
              <a:rPr lang="pl-PL" b="1" dirty="0"/>
              <a:t>uzasadnionych powodów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4936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173471-7A7D-46DA-9538-C03345BA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Konsultacja zamiaru wypowiedzenia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061EC0-08AA-4B04-8F9A-2A29C582C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 zamiarze wypowiedzenia pracownikowi umowy o pracę  zawartej na czas nieokreślony pracodawca zawiadamia na  piśmie reprezentującą pracownika zakładową organizację  związkową podając przyczynę uzasadniającą rozwiązanie  umowy (art. 38 § 1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Jeżeli zakładowa organizacja związkowa uważa, że wypowiedzenie byłoby nieuzasadnione, może w ciągu</a:t>
            </a:r>
            <a:r>
              <a:rPr lang="pl-PL" b="1" dirty="0"/>
              <a:t> 5 dni od otrzymania zawiadomienia</a:t>
            </a:r>
            <a:r>
              <a:rPr lang="pl-PL" dirty="0"/>
              <a:t> zgłosić na piśmie pracodawcy </a:t>
            </a:r>
            <a:r>
              <a:rPr lang="pl-PL" b="1" dirty="0"/>
              <a:t>umotywowane zastrzeżenia</a:t>
            </a:r>
            <a:r>
              <a:rPr lang="pl-PL" dirty="0"/>
              <a:t> (art. 38 § 2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Po rozpatrzeniu stanowiska organizacji związkowej, a także w razie niezajęcia przez nią stanowiska w ustalonym terminie, pracodawca podejmuje decyzję w sprawie wypowiedzenia (art. 38 § 5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368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A8EAFB-0683-4278-AAEE-39993E953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C02F4-8CDF-4C38-B440-7B66D7CB2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Kodeks pracy nie zawiera katalogu przyczyn  uzasadniających wypowiedzenie umowy o pracę.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Sąd Najwyższy w wyroku z dnia 6 czerwca 2000 roku, I  PKN 689/99 wskazał, że przyczyna uzasadniająca  wypowiedzenie stosunku pracy powinna być </a:t>
            </a:r>
            <a:r>
              <a:rPr lang="pl-PL" b="1" dirty="0"/>
              <a:t>rzeczywista, konkretna a pracownik winien o niej wiedzieć.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Natomiast w orzeczeniu z dnia 21 marca 2001 roku, I  PKN 311/00 Sąd Najwyższy stwierdził, że brak podania  przyczyny wypowiedzenia, podanie jej w sposób  niezrozumiały lub mało konkretny stanowi naruszenie  prawa.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18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94EAD8-2DBC-43B5-94A1-CB130915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7941E9-8B9C-4E35-A2F7-BB1C7E865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Przyczyny uzasadniające wypowiedzenie  stosunku pracy mogą występować </a:t>
            </a:r>
            <a:r>
              <a:rPr lang="pl-PL" b="1" dirty="0"/>
              <a:t>po stronie pracodawcy jak też pracownika.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Wśród przyczyn dotyczących pracownika można wymienić: całkowitą lub częściową nieprzydatność do pracy umówionego rodzaju, zawinione naruszenie obowiązków, naganne zachowanie, przeciwwskazania lekarskie, odmowę wykonania polecenia, prowadzenie działalności konkurencyjnej.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uchwale siedmiu sędziów z dnia 21 stycznia 2009 roku, II PZP 13/08 Sąd Najwyższy wskazał, że osiągnięcie wieku emerytalnego i nabycie prawa do emerytury nie może stanowić wyłącznej przyczyny wypowiedzenia umowy o pracę. Takie wypowiedzenie należy uznać za bezprawne gdyż stanowi przejaw dyskryminacji bezpośredniej ze względu na wiek i pośredniej ze względu na płeć.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91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1E20C4-C844-46C8-ACC7-9A112BA80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050742"/>
            <a:ext cx="9150037" cy="368928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1</a:t>
            </a:r>
          </a:p>
          <a:p>
            <a:pPr marL="0" indent="0" algn="just">
              <a:buNone/>
            </a:pPr>
            <a:r>
              <a:rPr lang="pl-PL" dirty="0"/>
              <a:t>Pracodawca wypowiedział Joannie W. umowę o pracę na czas nieokreślony.  Joannie W. doręczono oświadczenie pracodawcy wraz z odrębnym pismem, w którym pracodawca wskazał przyczynę wypowiedzenia. Kobieta wniosła odwołanie od wypowiedzenia, podnosząc, że pracodawca dopuścił się  naruszenia wymogów formalnych.</a:t>
            </a:r>
          </a:p>
          <a:p>
            <a:pPr marL="0" indent="0" algn="just">
              <a:buNone/>
            </a:pPr>
            <a:r>
              <a:rPr lang="pl-PL" dirty="0"/>
              <a:t>Proszę ocenić zasadność powyższego stanowiska.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9573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B7FAD-601A-4D2E-96D4-389EDA15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D804E6-1D88-4018-96D6-D9CBDDD2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Konstrukcja szczególnej ochrony przed wypowiedzeniem obejmuje:</a:t>
            </a:r>
            <a:endParaRPr lang="pl-PL" sz="20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zakaz rozwiązania stosunku pracy w drodze wypowiedzenia,</a:t>
            </a:r>
            <a:endParaRPr lang="pl-PL" sz="18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-obowiązek pracodawcy uzyskania zgody określonego podmiotu na dokonanie wypowiedzenia</a:t>
            </a:r>
            <a:endParaRPr lang="pl-PL" sz="18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Pracodawca nie może wypowiedzieć umowy o pracę w czasie urlopu pracownika, a także w czasie innej usprawiedliwionej nieobecności pracownika w pracy, jeżeli nie upłynął jeszcze okres uprawniający do rozwiązania umowy o pracę bez wypowiedzenia ( art. 41 </a:t>
            </a:r>
            <a:r>
              <a:rPr lang="pl-PL" dirty="0" err="1"/>
              <a:t>k.p</a:t>
            </a:r>
            <a:r>
              <a:rPr lang="pl-PL" dirty="0"/>
              <a:t>.)</a:t>
            </a:r>
            <a:endParaRPr lang="pl-PL" sz="2000" dirty="0"/>
          </a:p>
          <a:p>
            <a:pPr lvl="1" algn="just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8152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F74950-1BE6-4A11-B565-59FE44B7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CEF768-0D99-4C78-9A87-6089DAF2D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Pracodawca nie może ponadto wypowiedzieć umowy o  pracę  pracownikowi, któremu brakuje </a:t>
            </a:r>
            <a:r>
              <a:rPr lang="pl-PL" b="1" dirty="0"/>
              <a:t>nie więcej niż 4 lata do osiągnięcia wieku emerytalnego,</a:t>
            </a:r>
            <a:r>
              <a:rPr lang="pl-PL" dirty="0"/>
              <a:t> jeżeli okres  zatrudnienia  umożliwia mu uzyskanie prawa do emerytury z  osiągnięciem  tego wieku (art. 39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8255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D2E942-C68A-4DD5-BD8F-735E783B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7040CC-18B9-4F00-99A0-760DFD2D9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nie może wypowiedzieć ani rozwiązać umowy o pracę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okresie ciąży, a także w okresie urlopu macierzyńskiego pracownicy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chyba że zachodzą przyczyny uzasadniające rozwiązanie umowy bez wypowiedzenia z jej winy i reprezentująca pracownicę zakładowa organizacja związkowa wyraziła zgodę na rozwiązanie umowy (art. 177 § 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Powyższy przepis nie znajduje zastosowania do pracownicy w okresie próbnym nieprzekraczającym miesiąca.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Umowa o pracę zawarta na czas określony albo na okres próbny przekraczający jeden miesiąc, która ulegałaby rozwiązaniu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upływie trzeciego miesiąca ciąży, ulega przedłużeniu do dnia porodu.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poprzedniego punktu nie znajdują zastosowania do umów o pracę na czas określony zawartych  w celu zastępstwa pracownika w czasie jego usprawiedliwionej nieobecności w pracy.</a:t>
            </a:r>
          </a:p>
        </p:txBody>
      </p:sp>
    </p:spTree>
    <p:extLst>
      <p:ext uri="{BB962C8B-B14F-4D97-AF65-F5344CB8AC3E}">
        <p14:creationId xmlns:p14="http://schemas.microsoft.com/office/powerpoint/2010/main" val="25672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97B997-95CA-4627-B84A-064A57C9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5BD96A-0BE9-4CB4-90AA-CAB9F035E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Ustanie stosunku pracy to instytucja prawna obejmująca 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rozwiązanie stosunku pracy,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wygaśnięcie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jest następstwem </a:t>
            </a:r>
            <a:r>
              <a:rPr lang="pl-PL" b="1" dirty="0"/>
              <a:t>czynności prawnej</a:t>
            </a:r>
            <a:r>
              <a:rPr lang="pl-PL" dirty="0"/>
              <a:t> (oświadczenia woli) jednej lub obydwu stron stosunku pracy. Katalog czynności prawnych powodujących rozwiązanie stosunku pracy określony został w art. 30 </a:t>
            </a:r>
            <a:r>
              <a:rPr lang="pl-PL" dirty="0" err="1"/>
              <a:t>k.p</a:t>
            </a:r>
            <a:r>
              <a:rPr lang="pl-PL" dirty="0"/>
              <a:t>. w </a:t>
            </a:r>
            <a:r>
              <a:rPr lang="pl-PL" b="1" dirty="0"/>
              <a:t>sposób zamknięty.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Wygaśnięcie stosunku pracy jest to ustanie stosunku pracy z mocy </a:t>
            </a:r>
            <a:r>
              <a:rPr lang="pl-PL" b="1" dirty="0"/>
              <a:t>zdarzenia</a:t>
            </a:r>
            <a:r>
              <a:rPr lang="pl-PL" dirty="0"/>
              <a:t> określonego w Kodeksie pracy oraz w przepisach szczególnych </a:t>
            </a:r>
            <a:r>
              <a:rPr lang="pl-PL" b="1" dirty="0"/>
              <a:t>innego niż czynność prawna.</a:t>
            </a:r>
            <a:r>
              <a:rPr lang="pl-PL" dirty="0"/>
              <a:t> Zdarzenia powodujące wygaśnięcie stosunku pracy są określone w przepisach prawa pracy wyczerpująco.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220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E7E09-E03A-4F4B-AA8B-5D14838E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19922"/>
            <a:ext cx="9292080" cy="392010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2 </a:t>
            </a:r>
          </a:p>
          <a:p>
            <a:pPr marL="0" indent="0" algn="just">
              <a:buNone/>
            </a:pPr>
            <a:r>
              <a:rPr lang="pl-PL" dirty="0"/>
              <a:t>Pracodawca wypowiedział będącej w ciąży Dagmarze D. umowę o pracę, zawartą na okres próbny w wymiarze jednego miesiąca. Pracownica wniosła odwołanie do sądu pracy, twierdząc, że pracodawca naruszył przepisy o wypowiadaniu umów o pracę.</a:t>
            </a:r>
          </a:p>
          <a:p>
            <a:pPr marL="0" indent="0" algn="just">
              <a:buNone/>
            </a:pPr>
            <a:r>
              <a:rPr lang="pl-PL" dirty="0"/>
              <a:t>Proszę ocenić czy umowa o pracę wypowiedziana została w sposób prawidłowy.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519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F9223-BD88-4551-ACBD-44E48805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DD4CF6-CB7C-44F1-9A02-DCF137E56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Rozwiązanie przez pracodawcę umowy o pracę za wypowiedzeniem w okresie ciąży lub urlopu macierzyńskiego może nastąpić tylko w razie </a:t>
            </a:r>
            <a:r>
              <a:rPr lang="pl-PL" b="1" dirty="0"/>
              <a:t>ogłoszenia upadłości lub likwidacji pracodawcy.</a:t>
            </a:r>
            <a:r>
              <a:rPr lang="pl-PL" dirty="0"/>
              <a:t> Pracodawca jest obowiązany uzgodnić z reprezentującą pracownicę zakładową organizacją związkową termin rozwiązania umowy o pracę. W razie niemożności zapewnienia w tym okresie innego zatrudnienia, pracownicy przysługują świadczenia określone w odrębnych przepisach. Okres pobierania tych świadczeń wlicza się do okresu zatrudnienia, od którego zależą uprawnienia  pracownicze.</a:t>
            </a:r>
          </a:p>
          <a:p>
            <a:pPr algn="just"/>
            <a:r>
              <a:rPr lang="pl-PL" dirty="0"/>
              <a:t>Przepisy art. 177 § 1, 2 i 4 stosuje się odpowiednio także do pracownika - ojca wychowującego dziecko lub pracownika - innego członka najbliższej rodziny, w okresie korzystania z urlopu macierzyńskiego.</a:t>
            </a:r>
          </a:p>
        </p:txBody>
      </p:sp>
    </p:spTree>
    <p:extLst>
      <p:ext uri="{BB962C8B-B14F-4D97-AF65-F5344CB8AC3E}">
        <p14:creationId xmlns:p14="http://schemas.microsoft.com/office/powerpoint/2010/main" val="133722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B50B9-E4BE-4ADD-8DEE-F8463E08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790732-62DE-4E39-A0BB-633CF354C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Pracodawca nie może wypowiedzieć ani rozwiązać umowy o pracę w okresie od dnia złożenia przez pracownika uprawnionego do urlopu wychowawczego wniosku o :</a:t>
            </a:r>
          </a:p>
          <a:p>
            <a:pPr marL="342900" indent="-342900" algn="just">
              <a:buAutoNum type="arabicParenR"/>
            </a:pPr>
            <a:r>
              <a:rPr lang="pl-PL" dirty="0"/>
              <a:t>udzielenie urlopu wychowawczego – do dnia zakończenia tego urlopu;</a:t>
            </a:r>
          </a:p>
          <a:p>
            <a:pPr marL="342900" indent="-342900" algn="just">
              <a:buAutoNum type="arabicParenR"/>
            </a:pPr>
            <a:r>
              <a:rPr lang="pl-PL" dirty="0"/>
              <a:t>obniżenie wymiaru czasu pracy – do dnia powrotu do nieobniżonego wymiaru czasu pracy, nie dłużej jednak niż przez łączny okres 12 miesięcy. (art. 186 (8)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W przypadkach, o których mowa powyżej, rozwiązanie przez pracodawcę umowy jest dopuszczalne tylko w razie ogłoszenia upadłości lub likwidacji, a także gdy zachodzą przyczyny uzasadniające rozwiązanie umowy o pracę bez wypowiedzenia z winy pracownika.</a:t>
            </a:r>
          </a:p>
        </p:txBody>
      </p:sp>
    </p:spTree>
    <p:extLst>
      <p:ext uri="{BB962C8B-B14F-4D97-AF65-F5344CB8AC3E}">
        <p14:creationId xmlns:p14="http://schemas.microsoft.com/office/powerpoint/2010/main" val="2359320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FB394-5D7C-40CE-A2B2-F9C47937E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8EC35-DCEC-4CE6-B18A-67D7B3ECD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przypadku złożenia przez pracownika wniosku o udzielenie urlopu wychowawczego bądź obniżenie wymiaru czasu pracy, wcześniej niż 21 dni przed rozpoczęciem korzystania z urlopu wychowawczego albo obniżonego wymiaru czasu pracy, zakaz ten zaczyna obowiązywać na 21 dni przed rozpoczęciem korzystania z urlopu albo obniżonego wymiaru czasu pracy.</a:t>
            </a:r>
          </a:p>
          <a:p>
            <a:pPr algn="just"/>
            <a:r>
              <a:rPr lang="pl-PL" dirty="0"/>
              <a:t>W przypadku złożenia przez pracownika wniosku po dokonaniu czynności zmierzającej do rozwiązania umowy o pracę, umowa rozwiązuje się w terminie wynikającym z tej czynności. </a:t>
            </a:r>
          </a:p>
        </p:txBody>
      </p:sp>
    </p:spTree>
    <p:extLst>
      <p:ext uri="{BB962C8B-B14F-4D97-AF65-F5344CB8AC3E}">
        <p14:creationId xmlns:p14="http://schemas.microsoft.com/office/powerpoint/2010/main" val="1996642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600B6E-4F04-42DF-8D43-DA0D7139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18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D3B2C-64B0-4D73-B514-BCD737895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Pracownik może wnieść odwołanie od wypowiedzenia stosunku pracy do sądu pracy.</a:t>
            </a:r>
          </a:p>
          <a:p>
            <a:pPr lvl="1"/>
            <a:endParaRPr lang="pl-PL" dirty="0"/>
          </a:p>
          <a:p>
            <a:r>
              <a:rPr lang="pl-PL" dirty="0"/>
              <a:t> W razie wypowiedzenia stosunku pracy na czas nieokreślony pracownikowi przysługuje roszczenie o </a:t>
            </a:r>
            <a:r>
              <a:rPr lang="pl-PL" b="1" dirty="0"/>
              <a:t>uznanie wypowiedzenia za bezskuteczne</a:t>
            </a:r>
            <a:r>
              <a:rPr lang="pl-PL" dirty="0"/>
              <a:t>, a jeżeli umowa uległa rozwiązaniu </a:t>
            </a:r>
            <a:r>
              <a:rPr lang="pl-PL" b="1" dirty="0"/>
              <a:t>roszczenie o przywrócenie do pracy na poprzednich warunkach albo o odszkodowanie. </a:t>
            </a:r>
            <a:endParaRPr lang="pl-PL" dirty="0"/>
          </a:p>
          <a:p>
            <a:pPr lvl="1"/>
            <a:endParaRPr lang="pl-PL" dirty="0"/>
          </a:p>
          <a:p>
            <a:r>
              <a:rPr lang="pl-PL" dirty="0"/>
              <a:t>Restytucja stosunku pracy na podstawie orzeczenia o przywróceniu do pracy nie następuje już z chwilą uprawomocnienia się orzeczenia, lecz dopiero po spełnieniu dodatkowej przesłanki, jaką jest zgłoszenie przez pracownika gotowości niezwłocznego podjęcia pracy w ciągu </a:t>
            </a:r>
            <a:r>
              <a:rPr lang="pl-PL" b="1" dirty="0"/>
              <a:t>7 dni od przywrócenia do pracy</a:t>
            </a:r>
            <a:r>
              <a:rPr lang="pl-PL" dirty="0"/>
              <a:t> lub nawet po tym terminie jeżeli jego przekroczenie nastąpiło z przyczyn niezawinionych przez pracownika.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247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43405-D6F2-4E04-8E96-B1CE2943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AE6097-1884-46BF-808B-1383803DC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Sąd pracy może nie uwzględnić roszczenia pracownika o przywrócenie do pracy, jeżeli uzna, że uwzględnienie takiego roszczenia jest  </a:t>
            </a:r>
            <a:r>
              <a:rPr lang="pl-PL" b="1" dirty="0"/>
              <a:t>niemożliwe lub niecelowe.</a:t>
            </a:r>
            <a:r>
              <a:rPr lang="pl-PL" dirty="0"/>
              <a:t> </a:t>
            </a:r>
          </a:p>
          <a:p>
            <a:r>
              <a:rPr lang="pl-PL" dirty="0"/>
              <a:t>Sąd Najwyższy w wyroku z dnia 3 kwietnia 1997 roku, I PKN 63/97 uznał, że przywrócenie do pracy jest niemożliwe ze względu na </a:t>
            </a:r>
            <a:r>
              <a:rPr lang="pl-PL" b="1" dirty="0"/>
              <a:t>poważny konflikt pracownika z przełożonym.</a:t>
            </a:r>
          </a:p>
          <a:p>
            <a:pPr algn="just"/>
            <a:r>
              <a:rPr lang="pl-PL" dirty="0"/>
              <a:t> Pracownikowi, który podjął pracę w wyniku przywrócenia do pracy, przysługuje </a:t>
            </a:r>
            <a:r>
              <a:rPr lang="pl-PL" b="1" dirty="0"/>
              <a:t>wynagrodzenie za czas pozostawania bez pracy, nie więcej jednak niż za 2 miesiące, a gdy okres wypowiedzenia wynosił 3 miesiące - nie więcej niż za 1 miesiąc</a:t>
            </a:r>
            <a:r>
              <a:rPr lang="pl-PL" dirty="0"/>
              <a:t>. Jeżeli umowę o pracę rozwiązano z pracownikiem, o którym mowa w art. 39, albo z pracownicą w okresie ciąży lub urlopu macierzyńskiego, wynagrodzenie przysługuje za cały czas pozostawania bez pracy; dotyczy to także przypadku, gdy rozwiązano umowę o pracę z pracownikiem - ojcem wychowującym dziecko lub pracownikiem - innym członkiem najbliższej rodziny, o którym mowa w art. 175</a:t>
            </a:r>
            <a:r>
              <a:rPr lang="pl-PL" baseline="30000" dirty="0"/>
              <a:t>1</a:t>
            </a:r>
            <a:r>
              <a:rPr lang="pl-PL" dirty="0"/>
              <a:t> pkt 3, w okresie korzystania z urlopu macierzyńskiego, albo gdy rozwiązanie umowy o pracę podlega ograniczeniu z mocy przepisu szczególnego.</a:t>
            </a:r>
            <a:endParaRPr lang="pl-PL" sz="2000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488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51888-67F7-4D5F-964A-CF356D01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/>
              <a:t>Roszczenia pracownika w razie nieuzasadnionego lub niezgodnego z prawem wypowiedzenia stosunku pracy przez pracodawcę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D74281-54C7-4E4B-9FD0-E444ADF3F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pracownik nie chce wystąpić z roszczeniem o uznanie wypowiedzenia za bezskuteczne lub o przywrócenie do pracy, może wystąpić o </a:t>
            </a:r>
            <a:r>
              <a:rPr lang="pl-PL" b="1" dirty="0"/>
              <a:t>odszkodowanie.</a:t>
            </a:r>
          </a:p>
          <a:p>
            <a:pPr algn="just"/>
            <a:r>
              <a:rPr lang="pl-PL" dirty="0"/>
              <a:t>Odszkodowanie, o którym mowa w art. 45, przysługuje w wysokości </a:t>
            </a:r>
            <a:r>
              <a:rPr lang="pl-PL" b="1" dirty="0"/>
              <a:t>wynagrodzenia za okres od 2 tygodni do 3 miesięcy, nie niższej jednak od wynagrodzenia za okres wypowiedzenia.</a:t>
            </a:r>
            <a:endParaRPr lang="pl-PL" sz="2000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4039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3CAEC-480F-4132-A3A7-844FAFAC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/>
              <a:t>Roszczenia pracownika w razie nieuzasadnionego lub niezgodnego z prawem wypowiedzenia stosunku pracy przez pracodawcę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FD66B0-EF10-47FF-8679-2806FDACE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Jeżeli wypowiedzenie umowy o pracę zawartej na okres próbny nastąpiło z naruszeniem przepisów o wypowiadaniu tych umów, </a:t>
            </a:r>
            <a:r>
              <a:rPr lang="pl-PL" b="1" dirty="0"/>
              <a:t>pracownikowi przysługuje wyłącznie odszkodowanie.</a:t>
            </a:r>
            <a:r>
              <a:rPr lang="pl-PL" dirty="0"/>
              <a:t> Odszkodowanie przysługuje w wysokości wynagrodzenia za czas, do upływu którego umowa miała trwać.</a:t>
            </a:r>
          </a:p>
          <a:p>
            <a:pPr algn="just"/>
            <a:r>
              <a:rPr lang="pl-PL" dirty="0"/>
              <a:t>Jeżeli wypowiedzenie umowy o pracę zawartej na czas określony nastąpiło z naruszeniem przepisów o wypowiadaniu takiej umowy, pracownikowi przysługuje wyłącznie odszkodowanie. </a:t>
            </a:r>
            <a:br>
              <a:rPr lang="pl-PL" dirty="0"/>
            </a:br>
            <a:r>
              <a:rPr lang="pl-PL" dirty="0"/>
              <a:t>Wskazanego przepisu nie stosuje się w razie wypowiedzenia umowy o pracę pracownikowi, o którym mowa w art. 39, pracownicy w okresie ciąży lub urlopu macierzyńskiego, pracownikowi - ojcu wychowującemu dziecko lub pracownikowi - innemu członkowi najbliższej rodziny, o którym mowa w art. 175</a:t>
            </a:r>
            <a:r>
              <a:rPr lang="pl-PL" baseline="30000" dirty="0"/>
              <a:t>1</a:t>
            </a:r>
            <a:r>
              <a:rPr lang="pl-PL" dirty="0"/>
              <a:t> pkt 3, w okresie korzystania z urlopu macierzyńskiego, a także pracownikowi w okresie korzystania z ochrony stosunku pracy na podstawie przepisów ustawy o związkach zawodowych. W tych przypadkach stosuje się odpowiednio przepisy art. 45.</a:t>
            </a:r>
          </a:p>
          <a:p>
            <a:pPr algn="just"/>
            <a:r>
              <a:rPr lang="pl-PL" dirty="0"/>
              <a:t>Odszkodowanie, o którym mowa w punkcie poprzedzającym przysługuje w wysokości </a:t>
            </a:r>
            <a:r>
              <a:rPr lang="pl-PL" b="1" dirty="0"/>
              <a:t>wynagrodzenia za czas, do upływu którego umowa miała trwać, nie więcej jednak niż za 3 miesiące.</a:t>
            </a:r>
          </a:p>
          <a:p>
            <a:pPr algn="just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63325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15614-1DC6-49ED-A147-3CA25BF61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18" y="736847"/>
            <a:ext cx="11360727" cy="587701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sz="4800" b="1" dirty="0"/>
              <a:t>Kazus nr 3</a:t>
            </a:r>
            <a:endParaRPr lang="pl-PL" sz="4800" dirty="0"/>
          </a:p>
          <a:p>
            <a:pPr marL="0" indent="0" algn="just">
              <a:buNone/>
            </a:pPr>
            <a:r>
              <a:rPr lang="pl-PL" sz="4800" dirty="0"/>
              <a:t>Pan X był zatrudniony na stanowisku kierownika działu sprzedaży w firmie A, na podstawie umowy na czas nieokreślony. Legitymował się kierunkowym wykształceniem na prestiżowej uczelni oraz wieloma latami doświadczenia, niemniej jednak jego trudny charakter powodował problemy we współpracy zarówno z podwładnymi, jak i pozostałymi pracownikami szczebla kierowniczego.  Pan X. przyjął jako metodę działania  antagonizowanie pracowników i ich nastawianie przeciw sobie, doprowadzając do zrujnowania dobrej atmosfery, która przed jego zatrudnieniem panowała w firmie A. Z tego powodu, a także ze względu na powtarzające się skargi zarzucające mu działanie o charakterze </a:t>
            </a:r>
            <a:r>
              <a:rPr lang="pl-PL" sz="4800" dirty="0" err="1"/>
              <a:t>mobbingowym</a:t>
            </a:r>
            <a:r>
              <a:rPr lang="pl-PL" sz="4800" dirty="0"/>
              <a:t> (lekceważące i poniżające pracowników wypowiedzi, wprowadzanie atmosfery zastraszania itp.) Prezes P. jako pracodawca kilkakrotnie przeprowadził z Panem X. rozmowę dyscyplinującą. Rozmowy te przebiegały w nerwowej atmosferze. Pan X. bronił się, twierdząc, ze jego zachowanie jest wyrazem jego strategii zarządzania, zarzuty są przesadzone, a on sam jest niedoceniany przez zarząd, którego wsparcia oczekuje. Kiedy w trakcie ostatniej z rozmów z Prezesem P. Pan X. zarzucił mu, że Prezes P błędnie pojmuje interes firmy i popierając pozostałych kierowników wbrew Panu X. działa  na szkodę spółki, Prezes P. zdecydował się rozwiązać stosunek pracy z Panem X. za wypowiedzeniem. Jako przyczynę wypowiedzenia wskazał jego konfliktowość i wynikający z niej brak umiejętności współpracy z innymi pracownikami. Pan X. wystąpił do sądu pracy, wnosząc o przywrócenie do pracy z uwagi na naruszenie przez pracodawcę przepisów o wypowiadaniu umów o pracę- tj. błędne wskazanie okresu i terminu wypowiedzenia, a także podnosząc, że wypowiedzenie mu umowy o pracę było nieuzasadnione, gdyż jego kompetencje kierownicze nie mogą być kwestionowane. W odpowiedzi na pozew firma A wniosła o nieuwzględnienie roszczenia Pana X. o przywrócenie do pracy jako niecelowe, wskazując, że powrót Pana X. wpłynąłby negatywnie na morale pracowników, którzy z radością przyjęli odejście nielubianego Pana X. Ponadto wskazano na istniejący konflikt między Panem X. a Prezesem P., a także okoliczność, że na stanowisku zajmowanym przez Pana X. firma zatrudniła Panią Y.,  która była bardzo pozytywnie oceniana zarówno z punktu widzenia jej fachowości, jak i zdolności interpersonalnych.</a:t>
            </a:r>
          </a:p>
          <a:p>
            <a:pPr lvl="0" algn="just"/>
            <a:r>
              <a:rPr lang="pl-PL" sz="4800" dirty="0"/>
              <a:t>Czy cecha charakteru pracownika jaką jest konfliktowość i wynikający z niej brak umiejętności współpracy w grupie może być przyczyną uzasadniającą wypowiedzenie?</a:t>
            </a:r>
          </a:p>
          <a:p>
            <a:pPr lvl="0" algn="just"/>
            <a:r>
              <a:rPr lang="pl-PL" sz="4800" dirty="0"/>
              <a:t>Czy w opisanej sytuacji przywrócenie Pana X. do pracy mogłoby zostać ocenione jako niecelowe?</a:t>
            </a:r>
          </a:p>
          <a:p>
            <a:pPr lvl="0" algn="just"/>
            <a:r>
              <a:rPr lang="pl-PL" sz="4800" dirty="0"/>
              <a:t>Czy zatrudnienie Pani Y. ma w tym kontekście jakieś znaczenie?   </a:t>
            </a:r>
          </a:p>
          <a:p>
            <a:pPr marL="0" indent="0" algn="just">
              <a:buNone/>
            </a:pPr>
            <a:r>
              <a:rPr lang="pl-PL" sz="4800" dirty="0"/>
              <a:t>    Opracowano na podstawie: Sebastian Samol (red.), </a:t>
            </a:r>
            <a:r>
              <a:rPr lang="pl-PL" sz="4800" i="1" dirty="0"/>
              <a:t>Prawo pracy. Kazusy.</a:t>
            </a:r>
            <a:endParaRPr lang="pl-PL" sz="4800" dirty="0"/>
          </a:p>
          <a:p>
            <a:pPr marL="0" lvl="0" indent="0" algn="just">
              <a:buNone/>
            </a:pPr>
            <a:endParaRPr lang="pl-PL" sz="48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942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D74F63-EB37-49F0-AFE9-B4100D753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7" y="346229"/>
            <a:ext cx="11508509" cy="66404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600" b="1" dirty="0"/>
              <a:t>Kazus nr 4</a:t>
            </a:r>
          </a:p>
          <a:p>
            <a:pPr marL="0" indent="0" algn="just">
              <a:buNone/>
            </a:pPr>
            <a:r>
              <a:rPr lang="pl-PL" sz="1600" dirty="0"/>
              <a:t>Barnaba G. był zatrudniony w Q Sp. z o.o. na podstawie umowy o pracę na czas nieokreślony od 7 lipca 1991 roku na stanowisku specjalisty ds. logistyki. Od początku zatrudnienia między pracownikiem a przełożonym trwał konflikt. Barnaba G. był znany wśród kierownictwa jako osoba konfliktowa. Do współpracowników, w szczególności kobiet, zwykł zwracać się  w sposób niegrzeczny i wulgarny. 7 lutego 2011 roku zarząd Q Sp. z o. o., na skutek coraz liczniejszych skarg oraz nieskuteczności zastosowanych wcześniej kar porządkowych, podjął decyzję o zakończeniu współpracy z niezdyscyplinowanym pracownikiem. W związku z długotrwałym stażem pracy Barnaby G. zdecydowano o rozwiązaniu stosunku pracy za wypowiedzeniem. Tego samego dnia o zamiarach pracodawcy poinformowano jedyną działającą w zakładzie pracy organizację związkową. Do 13 lutego nie uzyskano odpowiedzi.  15 lutego Barnaba G. otrzymał pismo informujące go o przyczynach rozwiązania z nim umowy o pracę (naruszenie zasad współżycia społecznego oraz niemożność porozumienia się i współpracy), 20 lutego 2011 roku zaś Q Sp. Z o.o. przesłała pracownikowi listem poleconym oryginał pisma o wypowiedzeniu umowy pod adres domowy. W dniu 23 lutego 2011 roku listonosz nie zastał Barnaby G. pod wskazanym adresem, wobec czego pozostawił przesyłkę na poczcie, sporządzając o tym informację dla adresata (awizo). 1 marca 2011 roku pracownik odebrał z poczty pismo spółki o wypowiedzeniu umowy o pracę ze skutkiem na 20 maja 2011 roku. Barnaba G. odwołał się od wypowiedzenia do sądu pracy. W odwołaniu zarzucił pracodawcy naruszenie art. 30 </a:t>
            </a:r>
            <a:r>
              <a:rPr lang="pl-PL" sz="1600" dirty="0" err="1"/>
              <a:t>k.p</a:t>
            </a:r>
            <a:r>
              <a:rPr lang="pl-PL" sz="1600" dirty="0"/>
              <a:t>. (brak podania przyczyny uzasadniającej rozwiązanie stosunku pracy w piśmie zawierającym wypowiedzenie), art. 38 </a:t>
            </a:r>
            <a:r>
              <a:rPr lang="pl-PL" sz="1600" dirty="0" err="1"/>
              <a:t>k.p</a:t>
            </a:r>
            <a:r>
              <a:rPr lang="pl-PL" sz="1600" dirty="0"/>
              <a:t>. (brak zgody zakładowej organizacji związkowej na rozwiązanie stosunku pracy) oraz art. 45 </a:t>
            </a:r>
            <a:r>
              <a:rPr lang="pl-PL" sz="1600" dirty="0" err="1"/>
              <a:t>k.p</a:t>
            </a:r>
            <a:r>
              <a:rPr lang="pl-PL" sz="1600" dirty="0"/>
              <a:t>. Skoro bowiem kierownictwo tolerowało jego sposób bycia przez wiele lat, oznacza to według Barnaby G. domniemaną zgodę na jego zachowanie. Dodatkowo pracownik podkreślił, że nie zgadza się na rozwiązanie z nim stosunku pracy ani za wypowiedzeniem, ani w jakimkolwiek innym trybie, co, jak uważa, jest warunkiem koniecznym skutecznego oświadczenia woli o wypowiedzeniu umowy o pracę.</a:t>
            </a:r>
          </a:p>
          <a:p>
            <a:pPr algn="just">
              <a:buFontTx/>
              <a:buChar char="-"/>
            </a:pPr>
            <a:r>
              <a:rPr lang="pl-PL" sz="1600" dirty="0"/>
              <a:t>Czy argumentacja Barnaby G. jest zasadna?</a:t>
            </a:r>
          </a:p>
          <a:p>
            <a:pPr algn="just">
              <a:buFontTx/>
              <a:buChar char="-"/>
            </a:pPr>
            <a:r>
              <a:rPr lang="pl-PL" sz="1600" dirty="0"/>
              <a:t>Jakie elementy powinno zawierać oświadczenie woli o wypowiedzeniu umowy o pracę, aby zostało uznane za skuteczne?</a:t>
            </a:r>
          </a:p>
          <a:p>
            <a:pPr algn="just">
              <a:buFontTx/>
              <a:buChar char="-"/>
            </a:pPr>
            <a:r>
              <a:rPr lang="pl-PL" sz="1600" dirty="0"/>
              <a:t>W jaki sposób ustawodawca uregulował instytucję powszechnej ochrony trwałości stosunku pracy?</a:t>
            </a:r>
          </a:p>
          <a:p>
            <a:pPr algn="just">
              <a:buFontTx/>
              <a:buChar char="-"/>
            </a:pPr>
            <a:r>
              <a:rPr lang="pl-PL" sz="1600" dirty="0"/>
              <a:t>Czy termin wypowiedzenia został przez pracodawcę prawidłowo oznaczony?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16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Czerniak-</a:t>
            </a:r>
            <a:r>
              <a:rPr lang="pl-PL" sz="16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Swędzioł</a:t>
            </a: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(red.), </a:t>
            </a:r>
            <a:r>
              <a:rPr lang="pl-PL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Polskie prawo pracy. Kazusy.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65831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CC0895-7784-4609-8C76-973B1132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56C885-5A85-4A59-A4EA-1C95CBAD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Rozwiązanie stosunku pracy na mocy porozumienia stron  dochodzi do skutku przez </a:t>
            </a:r>
            <a:r>
              <a:rPr lang="pl-PL" b="1" dirty="0"/>
              <a:t>zgodne oświadczenie pracownika i pracodawcy.</a:t>
            </a:r>
            <a:r>
              <a:rPr lang="pl-PL" dirty="0"/>
              <a:t>  Porozumienie rozwiązujące  stosunek pracy jest więc umową między pracodawcą a  pracownikiem. Do oświadczeń woli stron rozwiązujących  stosunek pracy oraz ich skuteczności mają zastosowanie  przepisy </a:t>
            </a:r>
            <a:r>
              <a:rPr lang="pl-PL" b="1" dirty="0"/>
              <a:t>Kodeksu cywilnego.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na mocy porozumienia stron  nie jest ograniczone żadnymi terminami ani zakazami.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285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3A4B96-4304-46F6-9E28-AF3352E0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646545"/>
            <a:ext cx="11185236" cy="58373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Kazus 5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 dniu 1.8.2016 r. Katarzyna G. zawarła z Mirosławem F. umowę o pracę na 3-miesięczny okres próbny, w ramach której zatrudniona została na stanowisku kelnerki w restauracji ,,Jak u mamy”. Po upływie zaledwie kilku dni Katarzyna G. zorientowała się, że warunki pracy nie odpowiadają jej oczekiwaniom z uwagi na niekorzystny dla nowych pracowników podział napiwków między kelnerami. Już w czwartek 4.8.2016 roku odbyła z pracodawcą rozmowę, w której oświadczyła, że chce zakończyć współpracę i że w związku z tym w czwartek 18.8.2016 roku po raz ostatni będzie w pracy. Ponadto Katarzyna G. poinformowała Mirosława F., że w okresie wypowiedzenia chciałaby odbyć co najmniej dwie rozmowy kwalifikacyjne, na co zgodnie z przepisami prawa pracy przysługują jej </a:t>
            </a:r>
            <a:r>
              <a:rPr lang="pl-PL"/>
              <a:t>dwa dni </a:t>
            </a:r>
            <a:r>
              <a:rPr lang="pl-PL" dirty="0"/>
              <a:t>wolne. Ostatecznie celem zapewnienia pracownicy oczekiwanego przez nią czasu na poszukiwanie nowego zatrudnienia Katarzyna G. i Mirosław F. zawarli porozumienie o wcześniejszym terminie rozwiązania umowy, które nastąpiło 11.8.2016 r.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Czy oświadczenie Katarzyny G. było poprawne pod względem formalnym? W którym dniu zgodnie z przepisami nastąpiłoby rozwiązanie stosunku pracy, gdyby strony nie zawarły w tym zakresie odrębnego porozumienia? Czy pracownicy przysługiwało zwolnienie na poszukiwanie pracy, a jeżeli tak – w jakim wymiarze? Jaki tryb rozwiązania stosunku pracy pracodawca powinien w takiej sytuacji wskazać w świadectwie pracy wydanym Katarzynie G.?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M. </a:t>
            </a:r>
            <a:r>
              <a:rPr lang="pl-PL" dirty="0" err="1"/>
              <a:t>Barzycka-Banaszczyk</a:t>
            </a:r>
            <a:r>
              <a:rPr lang="pl-PL" dirty="0"/>
              <a:t>, A. </a:t>
            </a:r>
            <a:r>
              <a:rPr lang="pl-PL" dirty="0" err="1"/>
              <a:t>Grzelachowska-Larek</a:t>
            </a:r>
            <a:r>
              <a:rPr lang="pl-PL" dirty="0"/>
              <a:t>, G. </a:t>
            </a:r>
            <a:r>
              <a:rPr lang="pl-PL" dirty="0" err="1"/>
              <a:t>Larek</a:t>
            </a:r>
            <a:r>
              <a:rPr lang="pl-PL" dirty="0"/>
              <a:t>, </a:t>
            </a:r>
            <a:r>
              <a:rPr lang="pl-PL" i="1" dirty="0"/>
              <a:t>Prawo pracy. Pytania.  Kazusy. Tablice. Testy., </a:t>
            </a:r>
            <a:r>
              <a:rPr lang="pl-PL" dirty="0"/>
              <a:t>Warszawa 2016</a:t>
            </a:r>
          </a:p>
        </p:txBody>
      </p:sp>
    </p:spTree>
    <p:extLst>
      <p:ext uri="{BB962C8B-B14F-4D97-AF65-F5344CB8AC3E}">
        <p14:creationId xmlns:p14="http://schemas.microsoft.com/office/powerpoint/2010/main" val="4250496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19C2CC-EE83-43D3-9D7E-0310A4B4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45" y="1062182"/>
            <a:ext cx="10649527" cy="5412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Kazus 6</a:t>
            </a:r>
          </a:p>
          <a:p>
            <a:pPr marL="0" indent="0" algn="just">
              <a:buNone/>
            </a:pPr>
            <a:r>
              <a:rPr lang="pl-PL" dirty="0"/>
              <a:t>Pracownik Janusz Z. został zatrudniony w firmie produkującej środki czyszczące na podstawie umowy o pracę na czas określony od 1.3.2016 r. do 31.5.2016 r., a następnie od 1.6.2016 roku do 31.,1.2017 r. Pracodawca 23.8.2016 roku zwrócił się do zakładowej organizacji związkowej o udzielenie informacji czy Janusz Z. jest reprezentowany przez związek. W dniu 26.8.2016 r. pracodawca otrzymał odpowiedź, że Janusz Z. nie jest objęty indywidualną reprezentacją zakładowej organizacji związkowej. W związku z tym pracodawca odstąpił od konsultacji wypowiedzenia w trybie art. 38 </a:t>
            </a:r>
            <a:r>
              <a:rPr lang="pl-PL" dirty="0" err="1"/>
              <a:t>k.p</a:t>
            </a:r>
            <a:r>
              <a:rPr lang="pl-PL" dirty="0"/>
              <a:t>. i w dniu 30.8.2016 roku złożył pracownikowi pisemne oświadczenie o wypowiedzeniu umowy o pracę, wskazując, że 2-tygodniowy okres wypowiedzenia upłynie 13.9.2016 roku. i z tym dniem umowa o pracę ulegnie rozwiązaniu. W wypowiedzeniu nie została podana przyczyna uzasadniająca zwolnienie, co zdziwiło pracownika. Janusz Z. został pouczony przez pracodawcę o prawie wniesienia odwołania i rozważa, czy skierować sprawę do sądu.</a:t>
            </a:r>
          </a:p>
          <a:p>
            <a:pPr marL="0" indent="0" algn="just">
              <a:buNone/>
            </a:pPr>
            <a:r>
              <a:rPr lang="pl-PL" dirty="0"/>
              <a:t>Oceń, czy postępowanie pracodawcy było zgodne z prawem? Wymień dostrzeżone nieprawidłowości przy wypowiadaniu umowy o pracę i wskaż na podanym przykładzie, jakie są podstawowe zasady ustalania długości okresu wypowiedzenia i terminu jego zakończenia. </a:t>
            </a:r>
          </a:p>
          <a:p>
            <a:pPr marL="0" lvl="0" indent="0" algn="just">
              <a:lnSpc>
                <a:spcPct val="120000"/>
              </a:lnSpc>
              <a:buClr>
                <a:srgbClr val="9BAFB5"/>
              </a:buClr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Barzycka-Banaszczyk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A.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Grzelachowska-Larek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G.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Larek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Prawo pracy. Pytania.  Kazusy. Tablice. Testy., 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Warszawa 2016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98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9A21F-B87E-453F-80B1-23790BD9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69FEC-87C5-46FE-8F0A-DD20190EB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Przepis art. 30 </a:t>
            </a:r>
            <a:r>
              <a:rPr lang="pl-PL" dirty="0" err="1"/>
              <a:t>k.p</a:t>
            </a:r>
            <a:r>
              <a:rPr lang="pl-PL" dirty="0"/>
              <a:t>. nie zastrzega dla rozwiązania stosunku  pracy na mocy porozumienia stron formy pisemnej. Brak  rygoru takiej formy oznacza, że stosunek pracy może być  rozwiązany nie tylko na mocy porozumienia zawartego </a:t>
            </a:r>
            <a:r>
              <a:rPr lang="pl-PL" b="1" dirty="0"/>
              <a:t>ustnie</a:t>
            </a:r>
            <a:r>
              <a:rPr lang="pl-PL" dirty="0"/>
              <a:t>, ale także na skutek </a:t>
            </a:r>
            <a:r>
              <a:rPr lang="pl-PL" b="1" dirty="0"/>
              <a:t>porozumienia dorozumianego</a:t>
            </a:r>
            <a:r>
              <a:rPr lang="pl-PL" dirty="0"/>
              <a:t>, czyli zachowania stron, z którego wynika  wola rozwiązania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Porozumienie o rozwiązaniu stosunku pracy dochodzi do  skutku nie tylko wtedy, gdy strony równocześnie złożą  oświadczenie woli , ale także wtedy gdy pracownik złoży  wniosek o rozwiązanie stosunku pracy za porozumieniem  stron, a pracodawca w odpowiedzi wyrazi na to zgodę. W   takim przypadku znajdują zastosowanie przepisy Kodeksu  cywilnego o zawieraniu umów, a w szczególności o ofercie.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2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CC811-B19B-484D-A3D4-8173E465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UCHYLENIE SIĘ OD SKUTKÓW PRAWNYCH OŚWIADCZENIA WOLI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B9A89-276A-47E1-8E47-184F7A04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rozwiązania stosunku pracy na mocy  porozumienia stron pracownikowi n</a:t>
            </a:r>
            <a:r>
              <a:rPr lang="pl-PL" b="1" dirty="0"/>
              <a:t>ie przysługują żadne środki odwoławcze.</a:t>
            </a:r>
            <a:r>
              <a:rPr lang="pl-PL" dirty="0"/>
              <a:t>  Pracownik może jedynie uchylić się od  skutków złożonego oświadczenia woli poprzez</a:t>
            </a:r>
            <a:r>
              <a:rPr lang="pl-PL" b="1" dirty="0"/>
              <a:t> powołanie się na jego wadę.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147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4D9483-75F9-4748-A965-2F5C17C9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za wypowiedzeniem</a:t>
            </a:r>
          </a:p>
        </p:txBody>
      </p:sp>
    </p:spTree>
    <p:extLst>
      <p:ext uri="{BB962C8B-B14F-4D97-AF65-F5344CB8AC3E}">
        <p14:creationId xmlns:p14="http://schemas.microsoft.com/office/powerpoint/2010/main" val="19218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734D1-01FD-4EC6-ACE1-455FB048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DD1C0-72BF-4EA1-9E77-135C14A0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 Wypowiedzenie stosunku pracy jest to </a:t>
            </a:r>
            <a:r>
              <a:rPr lang="pl-PL" b="1" dirty="0"/>
              <a:t>jednostronne oświadczenie woli </a:t>
            </a:r>
            <a:r>
              <a:rPr lang="pl-PL" dirty="0"/>
              <a:t> złożone przez jedną ze stron drugiej,  powodujące rozwiązanie stosunku pracy z upływem okresu 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o wypowiedzeniu należy uznać za złożone  z chwilą gdy doszło do drugiej strony w taki sposób, że  mogła się z nim zapoznać.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każdej ze stron o wypowiedzeniu stosunku  pracy powinno nastąpić </a:t>
            </a:r>
            <a:r>
              <a:rPr lang="pl-PL" b="1" dirty="0"/>
              <a:t>na piśmie.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oświadczeniu pracodawcy o wypowiedzeniu stosunku  pracy zawartego na czas nieokreślony powinna być  wskazana </a:t>
            </a:r>
            <a:r>
              <a:rPr lang="pl-PL" b="1" dirty="0"/>
              <a:t>przyczyna uzasadniająca wypowiedzenie.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103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D7D9F-7E75-4E84-ABA9-989CD92D0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BDEFC-9176-4338-875A-EA7F15884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Okres wypowiedzenia to czas po upływie którego  następuje  rozwiązanie stosunku pracy na mocy  oświadczenia  wypowiadającego.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Okres wypowiedzenia zależy od rodzaju umowy o pracę,  a  przy umowie o pracę na czas nieokreślony i umowie o  pracę na czas określony od okresu zatrudnienia u danego  pracodawcy.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74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8D5E7B-3293-4ACC-BBDB-61053F8D7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EBE45C-62FC-4BFE-BBAA-C4BC272E7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Okres wypowiedzenia umowy o pracę zawartej na okres  próbny wynosi: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1) </a:t>
            </a:r>
            <a:r>
              <a:rPr lang="pl-PL" b="1" dirty="0"/>
              <a:t>3 dni</a:t>
            </a:r>
            <a:r>
              <a:rPr lang="pl-PL" dirty="0"/>
              <a:t>  robocze, jeżeli okres próbny </a:t>
            </a:r>
            <a:r>
              <a:rPr lang="pl-PL" b="1" dirty="0"/>
              <a:t>nie przekracza 2 tygodni,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2) </a:t>
            </a:r>
            <a:r>
              <a:rPr lang="pl-PL" b="1" dirty="0"/>
              <a:t>1 tydzień</a:t>
            </a:r>
            <a:r>
              <a:rPr lang="pl-PL" dirty="0"/>
              <a:t> , jeżeli okres próbny jest </a:t>
            </a:r>
            <a:r>
              <a:rPr lang="pl-PL" b="1" dirty="0"/>
              <a:t>dłuższy niż 2 tygodnie,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3) </a:t>
            </a:r>
            <a:r>
              <a:rPr lang="pl-PL" b="1" dirty="0"/>
              <a:t>2 tygodnie</a:t>
            </a:r>
            <a:r>
              <a:rPr lang="pl-PL" dirty="0"/>
              <a:t> , jeżeli okres próbny wynosi </a:t>
            </a:r>
            <a:r>
              <a:rPr lang="pl-PL" b="1" dirty="0"/>
              <a:t>3 miesiące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572316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243</TotalTime>
  <Words>3476</Words>
  <Application>Microsoft Office PowerPoint</Application>
  <PresentationFormat>Panoramiczny</PresentationFormat>
  <Paragraphs>160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5" baseType="lpstr">
      <vt:lpstr>Arial</vt:lpstr>
      <vt:lpstr>Gill Sans MT</vt:lpstr>
      <vt:lpstr>Times New Roman</vt:lpstr>
      <vt:lpstr>Paczka</vt:lpstr>
      <vt:lpstr>Rozwiązanie stosunku pracy na mocy porozumienia stron </vt:lpstr>
      <vt:lpstr>Ustanie stosunku pracy</vt:lpstr>
      <vt:lpstr>Rozwiązanie stosunku pracy na mocy porozumienia stron</vt:lpstr>
      <vt:lpstr>Rozwiązanie stosunku pracy na mocy porozumienia stron</vt:lpstr>
      <vt:lpstr>UCHYLENIE SIĘ OD SKUTKÓW PRAWNYCH OŚWIADCZENIA WOLI</vt:lpstr>
      <vt:lpstr>Rozwiązanie stosunku pracy za wypowiedzeniem</vt:lpstr>
      <vt:lpstr>Wypowiedzenie stosunku pracy</vt:lpstr>
      <vt:lpstr>Okresy wypowiedzenia</vt:lpstr>
      <vt:lpstr>Okresy wypowiedzenia</vt:lpstr>
      <vt:lpstr>Okresy wypowiedzenia</vt:lpstr>
      <vt:lpstr>Termin wypowiedzenia</vt:lpstr>
      <vt:lpstr>Powszechna ochrona przed wypowiedzeniem</vt:lpstr>
      <vt:lpstr>Konsultacja zamiaru wypowiedzenia stosunku pracy</vt:lpstr>
      <vt:lpstr>Przyczyny uzasadniające wypowiedzenie</vt:lpstr>
      <vt:lpstr>Przyczyny uzasadniające wypowiedzenie</vt:lpstr>
      <vt:lpstr>Prezentacja programu PowerPoint</vt:lpstr>
      <vt:lpstr>Szczególna ochrona przed wypowiedzeniem</vt:lpstr>
      <vt:lpstr>Szczególna ochrona przed wypowiedzeniem</vt:lpstr>
      <vt:lpstr>Szczególna ochrona przed wypowiedzeniem</vt:lpstr>
      <vt:lpstr>Prezentacja programu PowerPoint</vt:lpstr>
      <vt:lpstr>Szczególna ochrona przed wypowiedzeniem</vt:lpstr>
      <vt:lpstr>Szczególna ochrona przed wypowiedzeniem</vt:lpstr>
      <vt:lpstr>Szczególna ochrona przed wypowiedzeniem</vt:lpstr>
      <vt:lpstr>Roszczenia pracownika w razie nieuzasadnionego lub niezgodnego z prawem wypowiedzenia stosunku pracy przez pracodawcę</vt:lpstr>
      <vt:lpstr>Roszczenia pracownika w razie nieuzasadnionego lub niezgodnego z prawem wypowiedzenia stosunku pracy przez pracodawcę</vt:lpstr>
      <vt:lpstr>Roszczenia pracownika w razie nieuzasadnionego lub niezgodnego z prawem wypowiedzenia stosunku pracy przez pracodawcę</vt:lpstr>
      <vt:lpstr>Roszczenia pracownika w razie nieuzasadnionego lub niezgodnego z prawem wypowiedzenia stosunku pracy przez pracodawcę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Rozwiązanie stosunku pracy za wypowiedzeniem</dc:title>
  <dc:creator>Wieslaw Pochopien</dc:creator>
  <cp:lastModifiedBy>Sabina Pochopien</cp:lastModifiedBy>
  <cp:revision>25</cp:revision>
  <dcterms:created xsi:type="dcterms:W3CDTF">2017-10-21T16:22:33Z</dcterms:created>
  <dcterms:modified xsi:type="dcterms:W3CDTF">2019-10-29T11:22:01Z</dcterms:modified>
</cp:coreProperties>
</file>