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7" r:id="rId2"/>
    <p:sldId id="270" r:id="rId3"/>
    <p:sldId id="279" r:id="rId4"/>
    <p:sldId id="257" r:id="rId5"/>
    <p:sldId id="275" r:id="rId6"/>
    <p:sldId id="272" r:id="rId7"/>
    <p:sldId id="269" r:id="rId8"/>
    <p:sldId id="274" r:id="rId9"/>
    <p:sldId id="280" r:id="rId10"/>
    <p:sldId id="260" r:id="rId11"/>
    <p:sldId id="262" r:id="rId12"/>
    <p:sldId id="277"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4994" autoAdjust="0"/>
    <p:restoredTop sz="94660"/>
  </p:normalViewPr>
  <p:slideViewPr>
    <p:cSldViewPr snapToGrid="0">
      <p:cViewPr varScale="1">
        <p:scale>
          <a:sx n="88" d="100"/>
          <a:sy n="88" d="100"/>
        </p:scale>
        <p:origin x="-466" y="-7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pl-PL"/>
              <a:t>Kliknij, aby edytować styl</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dirty="0"/>
              <a:t>Kliknij ikonę, aby dodać obraz</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Date Placeholder 2"/>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pl-PL"/>
              <a:t>Kliknij, aby edytować styl</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Edytuj style wzorca tekstu</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pl-PL"/>
              <a:t>Kliknij, aby edytować styl</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pl-PL"/>
              <a:t>Kliknij, aby edytować styl</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l-PL"/>
              <a:t>Edytuj style wzorca tekstu</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pl-PL"/>
              <a:t>Kliknij, aby edytować styl</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pl-PL"/>
              <a:t>Edytuj style wzorca tekstu</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nchor="ct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pl-PL"/>
              <a:t>Kliknij, aby edytować styl</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l-PL"/>
              <a:t>Kliknij, aby edytować styl</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pl-PL"/>
              <a:t>Kliknij, aby edytować styl</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pl-PL"/>
              <a:t>Kliknij, aby edytować styl</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dirty="0"/>
              <a:t>Kliknij ikonę, aby dodać obraz</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5" name="Date Placeholder 4"/>
          <p:cNvSpPr>
            <a:spLocks noGrp="1"/>
          </p:cNvSpPr>
          <p:nvPr>
            <p:ph type="dt" sz="half" idx="10"/>
          </p:nvPr>
        </p:nvSpPr>
        <p:spPr/>
        <p:txBody>
          <a:bodyPr/>
          <a:lstStyle/>
          <a:p>
            <a:fld id="{B61BEF0D-F0BB-DE4B-95CE-6DB70DBA9567}" type="datetimeFigureOut">
              <a:rPr lang="en-US" dirty="0"/>
              <a:pPr/>
              <a:t>11/30/2019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11/30/2019</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4212" y="685799"/>
            <a:ext cx="11137674" cy="3076304"/>
          </a:xfrm>
        </p:spPr>
        <p:txBody>
          <a:bodyPr>
            <a:normAutofit/>
          </a:bodyPr>
          <a:lstStyle/>
          <a:p>
            <a:r>
              <a:rPr lang="pl-PL" dirty="0" smtClean="0"/>
              <a:t>Faszyzm, Nazizm, totalitaryzm, autorytaryzm, konserwatyzm </a:t>
            </a:r>
            <a:endParaRPr lang="pl-P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45023" y="215537"/>
            <a:ext cx="11268302" cy="5950131"/>
          </a:xfrm>
        </p:spPr>
        <p:txBody>
          <a:bodyPr anchor="t"/>
          <a:lstStyle/>
          <a:p>
            <a:pPr algn="ctr"/>
            <a:r>
              <a:rPr lang="pl-PL" sz="2800" dirty="0" smtClean="0">
                <a:solidFill>
                  <a:schemeClr val="tx1"/>
                </a:solidFill>
              </a:rPr>
              <a:t>Totalitaryzm </a:t>
            </a:r>
            <a:endParaRPr lang="pl-PL" sz="2800" dirty="0">
              <a:solidFill>
                <a:schemeClr val="tx1"/>
              </a:solidFill>
            </a:endParaRPr>
          </a:p>
          <a:p>
            <a:pPr algn="ctr"/>
            <a:endParaRPr lang="pl-PL" dirty="0"/>
          </a:p>
          <a:p>
            <a:pPr algn="just"/>
            <a:r>
              <a:rPr lang="pl-PL" dirty="0" smtClean="0">
                <a:solidFill>
                  <a:schemeClr val="tx1"/>
                </a:solidFill>
              </a:rPr>
              <a:t>Syndrom totalitarny wg Zbigniewa Brzezińskiego i Carla Friedricha:</a:t>
            </a:r>
          </a:p>
          <a:p>
            <a:pPr algn="just"/>
            <a:r>
              <a:rPr lang="pl-PL" dirty="0" smtClean="0">
                <a:solidFill>
                  <a:schemeClr val="tx1"/>
                </a:solidFill>
              </a:rPr>
              <a:t>1) oficjalna ideologia obejmująca „wszystkie aspekty ludzkiej egzystencji” i zawierająca wizje idealnego ustroju społecznego, co prowadzi do radykalnej krytyki i odrzucenia istniejącego porządku społecznego; </a:t>
            </a:r>
          </a:p>
          <a:p>
            <a:pPr algn="just"/>
            <a:r>
              <a:rPr lang="pl-PL" dirty="0" smtClean="0">
                <a:solidFill>
                  <a:schemeClr val="tx1"/>
                </a:solidFill>
              </a:rPr>
              <a:t>2) monopartia – kierowana przez dyktatora, członkowie partii wierzą w oficjalna ideologię, a sama partia jest zorganizowana hierarchicznie i pełni nadrzędną funkcje wobec administracji państwowej; </a:t>
            </a:r>
          </a:p>
          <a:p>
            <a:pPr algn="just"/>
            <a:r>
              <a:rPr lang="pl-PL" dirty="0" smtClean="0">
                <a:solidFill>
                  <a:schemeClr val="tx1"/>
                </a:solidFill>
              </a:rPr>
              <a:t>3) system terrorystycznej kontroli policyjnej</a:t>
            </a:r>
          </a:p>
          <a:p>
            <a:pPr algn="just"/>
            <a:r>
              <a:rPr lang="pl-PL" dirty="0" smtClean="0">
                <a:solidFill>
                  <a:schemeClr val="tx1"/>
                </a:solidFill>
              </a:rPr>
              <a:t>4) warunkowana technologicznie kontrola środków społecznej komunikacji takich jak prasa, radio, telewizja;</a:t>
            </a:r>
          </a:p>
          <a:p>
            <a:pPr algn="just"/>
            <a:r>
              <a:rPr lang="pl-PL" dirty="0" smtClean="0">
                <a:solidFill>
                  <a:schemeClr val="tx1"/>
                </a:solidFill>
              </a:rPr>
              <a:t> 5) kontrola środków przymusu poprzez dysponowanie armią i policją; </a:t>
            </a:r>
          </a:p>
          <a:p>
            <a:pPr algn="just"/>
            <a:r>
              <a:rPr lang="pl-PL" dirty="0" smtClean="0">
                <a:solidFill>
                  <a:schemeClr val="tx1"/>
                </a:solidFill>
              </a:rPr>
              <a:t>6) kontrola gospodarki poprzez biurokratyczną koordynację poprzednio niezależnych jednostek poprzez plan gospodarczy i system nakazowo-rozdzielczy</a:t>
            </a:r>
            <a:endParaRPr lang="en-US" dirty="0">
              <a:solidFill>
                <a:schemeClr val="tx1"/>
              </a:solidFill>
            </a:endParaRPr>
          </a:p>
        </p:txBody>
      </p:sp>
    </p:spTree>
    <p:extLst>
      <p:ext uri="{BB962C8B-B14F-4D97-AF65-F5344CB8AC3E}">
        <p14:creationId xmlns="" xmlns:p14="http://schemas.microsoft.com/office/powerpoint/2010/main" val="7109569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45023" y="215537"/>
            <a:ext cx="11268302" cy="6642463"/>
          </a:xfrm>
        </p:spPr>
        <p:txBody>
          <a:bodyPr anchor="t">
            <a:normAutofit lnSpcReduction="10000"/>
          </a:bodyPr>
          <a:lstStyle/>
          <a:p>
            <a:pPr algn="ctr"/>
            <a:r>
              <a:rPr lang="pl-PL" sz="2800" dirty="0" smtClean="0">
                <a:solidFill>
                  <a:schemeClr val="tx1"/>
                </a:solidFill>
              </a:rPr>
              <a:t>Autorytaryzm </a:t>
            </a:r>
          </a:p>
          <a:p>
            <a:pPr algn="ctr"/>
            <a:endParaRPr lang="pl-PL" sz="2800" dirty="0" smtClean="0">
              <a:solidFill>
                <a:schemeClr val="tx1"/>
              </a:solidFill>
            </a:endParaRPr>
          </a:p>
          <a:p>
            <a:r>
              <a:rPr lang="pl-PL" dirty="0" smtClean="0">
                <a:solidFill>
                  <a:schemeClr val="tx1"/>
                </a:solidFill>
              </a:rPr>
              <a:t>Autorytaryzm według Juana </a:t>
            </a:r>
            <a:r>
              <a:rPr lang="pl-PL" dirty="0" err="1" smtClean="0">
                <a:solidFill>
                  <a:schemeClr val="tx1"/>
                </a:solidFill>
              </a:rPr>
              <a:t>Linza</a:t>
            </a:r>
            <a:r>
              <a:rPr lang="pl-PL" dirty="0" smtClean="0">
                <a:solidFill>
                  <a:schemeClr val="tx1"/>
                </a:solidFill>
              </a:rPr>
              <a:t>: </a:t>
            </a:r>
          </a:p>
          <a:p>
            <a:r>
              <a:rPr lang="pl-PL" dirty="0" smtClean="0">
                <a:solidFill>
                  <a:schemeClr val="tx1"/>
                </a:solidFill>
              </a:rPr>
              <a:t>Systemy autorytarne to „systemy polityczne o ograniczonym, zwolnionym z odpowiedzialności przed społeczeństwem pluralizmie politycznym, pozbawione dopracowanej, wiodącej ideologii, ale z wyraźnymi cechami mentalnymi, wolne (z wyjątkiem pewnych okresów swego rozwoju) od ekstensywnej i intensywnej mobilizacji politycznej, i takie, w których przywódca lub niekiedy mała grupa przywódcza dysponuje władzę o słabo określonych, formalnych granicach, które jednak w istocie łatwo przewidzieć”.</a:t>
            </a:r>
          </a:p>
          <a:p>
            <a:r>
              <a:rPr lang="pl-PL" dirty="0" smtClean="0">
                <a:solidFill>
                  <a:schemeClr val="tx1"/>
                </a:solidFill>
              </a:rPr>
              <a:t>Reżimy autorytarne charakteryzuje ograniczony pluralizm. Ograniczenie pluralizmu może mieć charakter formalny lub zwyczajowy, może być mniej lub bardziej skutecznie narzucony. Istotne jest to, że istnieją niezależne od państwa grupy mające pewien wpływ na procesy polityczne – czasami istnieje nawet legalna opozycja</a:t>
            </a:r>
          </a:p>
          <a:p>
            <a:r>
              <a:rPr lang="pl-PL" dirty="0" smtClean="0">
                <a:solidFill>
                  <a:schemeClr val="tx1"/>
                </a:solidFill>
              </a:rPr>
              <a:t>Wszystkie niemal reżimy autorytarne zmierzają do depolityzacji mas i ograniczenia mobilizacji</a:t>
            </a:r>
          </a:p>
          <a:p>
            <a:r>
              <a:rPr lang="pl-PL" dirty="0" smtClean="0">
                <a:solidFill>
                  <a:schemeClr val="tx1"/>
                </a:solidFill>
              </a:rPr>
              <a:t>Systemy autorytarne nie są zideologizowane. </a:t>
            </a:r>
          </a:p>
          <a:p>
            <a:pPr>
              <a:buNone/>
            </a:pPr>
            <a:r>
              <a:rPr lang="pl-PL" dirty="0" smtClean="0">
                <a:solidFill>
                  <a:schemeClr val="tx1"/>
                </a:solidFill>
              </a:rPr>
              <a:t>,,Autorytaryzm mówi Ci, czego masz nie robić, a totalitaryzm mówi Ci co masz robić”</a:t>
            </a:r>
          </a:p>
          <a:p>
            <a:endParaRPr lang="pl-PL" dirty="0" smtClean="0">
              <a:solidFill>
                <a:schemeClr val="tx1"/>
              </a:solidFill>
            </a:endParaRPr>
          </a:p>
        </p:txBody>
      </p:sp>
    </p:spTree>
    <p:extLst>
      <p:ext uri="{BB962C8B-B14F-4D97-AF65-F5344CB8AC3E}">
        <p14:creationId xmlns="" xmlns:p14="http://schemas.microsoft.com/office/powerpoint/2010/main" val="7109569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45023" y="215537"/>
            <a:ext cx="11268302" cy="5950131"/>
          </a:xfrm>
        </p:spPr>
        <p:txBody>
          <a:bodyPr anchor="t">
            <a:normAutofit fontScale="92500"/>
          </a:bodyPr>
          <a:lstStyle/>
          <a:p>
            <a:pPr algn="ctr">
              <a:buNone/>
            </a:pPr>
            <a:r>
              <a:rPr lang="pl-PL" sz="2800" b="1" dirty="0" smtClean="0">
                <a:solidFill>
                  <a:schemeClr val="tx1"/>
                </a:solidFill>
              </a:rPr>
              <a:t>Rasizm </a:t>
            </a:r>
          </a:p>
          <a:p>
            <a:pPr algn="ctr">
              <a:buNone/>
            </a:pPr>
            <a:endParaRPr lang="pl-PL" sz="2800" b="1" dirty="0" smtClean="0">
              <a:solidFill>
                <a:schemeClr val="tx1"/>
              </a:solidFill>
            </a:endParaRPr>
          </a:p>
          <a:p>
            <a:pPr>
              <a:buNone/>
            </a:pPr>
            <a:r>
              <a:rPr lang="pl-PL" sz="2800" dirty="0" smtClean="0">
                <a:solidFill>
                  <a:schemeClr val="tx1"/>
                </a:solidFill>
              </a:rPr>
              <a:t>Rasizm to grupa idei wysnuwana z wyodrębnienia ras ludzkich przypisania im określonych cech, w celu sformułowania jakichś doktryn politycznych i ideologii jako podstaw praktyki rasistowskiej. Charakteryzują go trzy cechy:  </a:t>
            </a:r>
          </a:p>
          <a:p>
            <a:pPr lvl="0"/>
            <a:r>
              <a:rPr lang="pl-PL" sz="2800" dirty="0" smtClean="0">
                <a:solidFill>
                  <a:schemeClr val="tx1"/>
                </a:solidFill>
              </a:rPr>
              <a:t>Istnieje hierarchia ras, jedna z ras jest lepsza od innych. Jedna rasa jest powołana do panowania nad innymi;</a:t>
            </a:r>
          </a:p>
          <a:p>
            <a:pPr lvl="0"/>
            <a:r>
              <a:rPr lang="pl-PL" sz="2800" dirty="0" smtClean="0">
                <a:solidFill>
                  <a:schemeClr val="tx1"/>
                </a:solidFill>
              </a:rPr>
              <a:t>Mieszanie ras jest czymś niepożądanym i jej skutkiem jest stopniowa degeneracja ludzkości;</a:t>
            </a:r>
          </a:p>
          <a:p>
            <a:pPr lvl="0"/>
            <a:r>
              <a:rPr lang="pl-PL" sz="2800" dirty="0" smtClean="0">
                <a:solidFill>
                  <a:schemeClr val="tx1"/>
                </a:solidFill>
              </a:rPr>
              <a:t>Biologiczne cechy ras mają wpływ na ich społeczne, kulturowe i polityczne życie. Zatem im wyższa rasa, tym lepszej jakości kultura. </a:t>
            </a:r>
          </a:p>
          <a:p>
            <a:endParaRPr lang="pl-PL" sz="2800" dirty="0" smtClean="0">
              <a:solidFill>
                <a:schemeClr val="tx1"/>
              </a:solidFill>
            </a:endParaRPr>
          </a:p>
          <a:p>
            <a:endParaRPr lang="pl-PL" dirty="0" smtClean="0">
              <a:solidFill>
                <a:schemeClr val="tx1"/>
              </a:solidFill>
            </a:endParaRPr>
          </a:p>
          <a:p>
            <a:endParaRPr lang="pl-PL" dirty="0" smtClean="0">
              <a:solidFill>
                <a:schemeClr val="tx1"/>
              </a:solidFill>
            </a:endParaRPr>
          </a:p>
        </p:txBody>
      </p:sp>
    </p:spTree>
    <p:extLst>
      <p:ext uri="{BB962C8B-B14F-4D97-AF65-F5344CB8AC3E}">
        <p14:creationId xmlns="" xmlns:p14="http://schemas.microsoft.com/office/powerpoint/2010/main" val="7109569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45023" y="215537"/>
            <a:ext cx="11268302" cy="5950131"/>
          </a:xfrm>
        </p:spPr>
        <p:txBody>
          <a:bodyPr anchor="t">
            <a:normAutofit/>
          </a:bodyPr>
          <a:lstStyle/>
          <a:p>
            <a:pPr algn="ctr"/>
            <a:endParaRPr lang="pl-PL" sz="2800" dirty="0" smtClean="0">
              <a:solidFill>
                <a:schemeClr val="tx1"/>
              </a:solidFill>
            </a:endParaRPr>
          </a:p>
          <a:p>
            <a:pPr algn="ctr"/>
            <a:r>
              <a:rPr lang="pl-PL" sz="2800" dirty="0" err="1" smtClean="0">
                <a:solidFill>
                  <a:schemeClr val="tx1"/>
                </a:solidFill>
              </a:rPr>
              <a:t>Decyzjonizm</a:t>
            </a:r>
            <a:endParaRPr lang="pl-PL" sz="2800" dirty="0" smtClean="0">
              <a:solidFill>
                <a:schemeClr val="tx1"/>
              </a:solidFill>
            </a:endParaRPr>
          </a:p>
          <a:p>
            <a:pPr algn="ctr"/>
            <a:endParaRPr lang="pl-PL" sz="2800" dirty="0" smtClean="0">
              <a:solidFill>
                <a:schemeClr val="tx1"/>
              </a:solidFill>
            </a:endParaRPr>
          </a:p>
          <a:p>
            <a:r>
              <a:rPr lang="pl-PL" b="1" dirty="0" smtClean="0">
                <a:solidFill>
                  <a:schemeClr val="tx1"/>
                </a:solidFill>
              </a:rPr>
              <a:t>DECYZJONIZM</a:t>
            </a:r>
            <a:r>
              <a:rPr lang="pl-PL" dirty="0" smtClean="0">
                <a:solidFill>
                  <a:schemeClr val="tx1"/>
                </a:solidFill>
              </a:rPr>
              <a:t> (łac. </a:t>
            </a:r>
            <a:r>
              <a:rPr lang="pl-PL" i="1" dirty="0" err="1" smtClean="0">
                <a:solidFill>
                  <a:schemeClr val="tx1"/>
                </a:solidFill>
              </a:rPr>
              <a:t>decisio</a:t>
            </a:r>
            <a:r>
              <a:rPr lang="pl-PL" dirty="0" smtClean="0">
                <a:solidFill>
                  <a:schemeClr val="tx1"/>
                </a:solidFill>
              </a:rPr>
              <a:t> — postanowienie, rozstrzygnięcie) — doktryna prawno-polityczna — upatrująca w decyzji, tj. w rozstrzygającym wszelkie spory akcie woli politycznego suwerena, kreacyjną moc ustanawiania wydobywanego z chaosu </a:t>
            </a:r>
            <a:r>
              <a:rPr lang="pl-PL" dirty="0" err="1" smtClean="0">
                <a:solidFill>
                  <a:schemeClr val="tx1"/>
                </a:solidFill>
              </a:rPr>
              <a:t>przedpolityczności</a:t>
            </a:r>
            <a:r>
              <a:rPr lang="pl-PL" dirty="0" smtClean="0">
                <a:solidFill>
                  <a:schemeClr val="tx1"/>
                </a:solidFill>
              </a:rPr>
              <a:t> (względnie rewolucyjnej „</a:t>
            </a:r>
            <a:r>
              <a:rPr lang="pl-PL" dirty="0" err="1" smtClean="0">
                <a:solidFill>
                  <a:schemeClr val="tx1"/>
                </a:solidFill>
              </a:rPr>
              <a:t>antypolityki</a:t>
            </a:r>
            <a:r>
              <a:rPr lang="pl-PL" dirty="0" smtClean="0">
                <a:solidFill>
                  <a:schemeClr val="tx1"/>
                </a:solidFill>
              </a:rPr>
              <a:t>”) ładu politycznego (państwowego). Postanowienie to, choć faktycznie bierze się „z niczego” (</a:t>
            </a:r>
            <a:r>
              <a:rPr lang="pl-PL" i="1" dirty="0" smtClean="0">
                <a:solidFill>
                  <a:schemeClr val="tx1"/>
                </a:solidFill>
              </a:rPr>
              <a:t>ex </a:t>
            </a:r>
            <a:r>
              <a:rPr lang="pl-PL" i="1" dirty="0" err="1" smtClean="0">
                <a:solidFill>
                  <a:schemeClr val="tx1"/>
                </a:solidFill>
              </a:rPr>
              <a:t>nihilo</a:t>
            </a:r>
            <a:r>
              <a:rPr lang="pl-PL" dirty="0" smtClean="0">
                <a:solidFill>
                  <a:schemeClr val="tx1"/>
                </a:solidFill>
              </a:rPr>
              <a:t>), tzn. nie poprzedza go żadne uregulowanie normatywne na gruncie prawa pozytywnego, zawiera się jednak przedmiotowo w czystej egzystencji nadrzędnego autorytetu; dlatego „rozstrzygnięcie jako takie jest już wartością, ponieważ właśnie wśród rzeczy ważnych najważniejsze jest, że rozstrzygnięcie zapada, jak i to, że już się dokonało”</a:t>
            </a:r>
          </a:p>
          <a:p>
            <a:endParaRPr lang="pl-PL" dirty="0" smtClean="0">
              <a:solidFill>
                <a:schemeClr val="tx1"/>
              </a:solidFill>
            </a:endParaRPr>
          </a:p>
        </p:txBody>
      </p:sp>
    </p:spTree>
    <p:extLst>
      <p:ext uri="{BB962C8B-B14F-4D97-AF65-F5344CB8AC3E}">
        <p14:creationId xmlns="" xmlns:p14="http://schemas.microsoft.com/office/powerpoint/2010/main" val="710956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dirty="0"/>
          </a:p>
        </p:txBody>
      </p:sp>
      <p:sp>
        <p:nvSpPr>
          <p:cNvPr id="3" name="Symbol zastępczy zawartości 2"/>
          <p:cNvSpPr>
            <a:spLocks noGrp="1"/>
          </p:cNvSpPr>
          <p:nvPr>
            <p:ph idx="1"/>
          </p:nvPr>
        </p:nvSpPr>
        <p:spPr/>
        <p:txBody>
          <a:bodyPr/>
          <a:lstStyle/>
          <a:p>
            <a:endParaRPr lang="pl-PL" dirty="0"/>
          </a:p>
        </p:txBody>
      </p:sp>
      <p:pic>
        <p:nvPicPr>
          <p:cNvPr id="26628" name="Picture 4" descr="Znalezione obrazy dla zapytania czy hitler byÅ nazistÄ"/>
          <p:cNvPicPr>
            <a:picLocks noChangeAspect="1" noChangeArrowheads="1"/>
          </p:cNvPicPr>
          <p:nvPr/>
        </p:nvPicPr>
        <p:blipFill>
          <a:blip r:embed="rId2"/>
          <a:srcRect/>
          <a:stretch>
            <a:fillRect/>
          </a:stretch>
        </p:blipFill>
        <p:spPr bwMode="auto">
          <a:xfrm>
            <a:off x="561702" y="271652"/>
            <a:ext cx="10084525" cy="5823813"/>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Symbol zastępczy zawartości 4"/>
          <p:cNvGraphicFramePr>
            <a:graphicFrameLocks noGrp="1"/>
          </p:cNvGraphicFramePr>
          <p:nvPr>
            <p:ph idx="1"/>
          </p:nvPr>
        </p:nvGraphicFramePr>
        <p:xfrm>
          <a:off x="684211" y="685800"/>
          <a:ext cx="11020108" cy="4450080"/>
        </p:xfrm>
        <a:graphic>
          <a:graphicData uri="http://schemas.openxmlformats.org/drawingml/2006/table">
            <a:tbl>
              <a:tblPr firstRow="1" bandRow="1">
                <a:tableStyleId>{5C22544A-7EE6-4342-B048-85BDC9FD1C3A}</a:tableStyleId>
              </a:tblPr>
              <a:tblGrid>
                <a:gridCol w="2755027"/>
                <a:gridCol w="2755027"/>
                <a:gridCol w="2755027"/>
                <a:gridCol w="2755027"/>
              </a:tblGrid>
              <a:tr h="370840">
                <a:tc gridSpan="2">
                  <a:txBody>
                    <a:bodyPr/>
                    <a:lstStyle/>
                    <a:p>
                      <a:pPr algn="ctr"/>
                      <a:r>
                        <a:rPr lang="pl-PL" dirty="0" smtClean="0"/>
                        <a:t>Źródła</a:t>
                      </a:r>
                      <a:r>
                        <a:rPr lang="pl-PL" baseline="0" dirty="0" smtClean="0"/>
                        <a:t> </a:t>
                      </a:r>
                      <a:endParaRPr lang="pl-PL" dirty="0"/>
                    </a:p>
                  </a:txBody>
                  <a:tcPr/>
                </a:tc>
                <a:tc hMerge="1">
                  <a:txBody>
                    <a:bodyPr/>
                    <a:lstStyle/>
                    <a:p>
                      <a:endParaRPr lang="pl-PL" dirty="0"/>
                    </a:p>
                  </a:txBody>
                  <a:tcPr/>
                </a:tc>
                <a:tc gridSpan="2">
                  <a:txBody>
                    <a:bodyPr/>
                    <a:lstStyle/>
                    <a:p>
                      <a:pPr algn="ctr"/>
                      <a:r>
                        <a:rPr lang="pl-PL" dirty="0" smtClean="0"/>
                        <a:t>Cechy</a:t>
                      </a:r>
                      <a:endParaRPr lang="pl-PL" dirty="0"/>
                    </a:p>
                  </a:txBody>
                  <a:tcPr/>
                </a:tc>
                <a:tc hMerge="1">
                  <a:txBody>
                    <a:bodyPr/>
                    <a:lstStyle/>
                    <a:p>
                      <a:endParaRPr lang="pl-PL" dirty="0"/>
                    </a:p>
                  </a:txBody>
                  <a:tcPr/>
                </a:tc>
              </a:tr>
              <a:tr h="370840">
                <a:tc>
                  <a:txBody>
                    <a:bodyPr/>
                    <a:lstStyle/>
                    <a:p>
                      <a:pPr algn="ctr"/>
                      <a:r>
                        <a:rPr lang="pl-PL" dirty="0" smtClean="0"/>
                        <a:t>Faszyzm </a:t>
                      </a:r>
                      <a:endParaRPr lang="pl-PL" dirty="0"/>
                    </a:p>
                  </a:txBody>
                  <a:tcPr>
                    <a:solidFill>
                      <a:schemeClr val="bg2">
                        <a:lumMod val="60000"/>
                        <a:lumOff val="40000"/>
                      </a:schemeClr>
                    </a:solidFill>
                  </a:tcPr>
                </a:tc>
                <a:tc>
                  <a:txBody>
                    <a:bodyPr/>
                    <a:lstStyle/>
                    <a:p>
                      <a:pPr algn="ctr"/>
                      <a:r>
                        <a:rPr lang="pl-PL" dirty="0" smtClean="0"/>
                        <a:t>Nazizm </a:t>
                      </a:r>
                      <a:endParaRPr lang="pl-PL" dirty="0"/>
                    </a:p>
                  </a:txBody>
                  <a:tcPr>
                    <a:solidFill>
                      <a:schemeClr val="bg2">
                        <a:lumMod val="60000"/>
                        <a:lumOff val="40000"/>
                      </a:schemeClr>
                    </a:solidFill>
                  </a:tcPr>
                </a:tc>
                <a:tc>
                  <a:txBody>
                    <a:bodyPr/>
                    <a:lstStyle/>
                    <a:p>
                      <a:pPr algn="ctr"/>
                      <a:r>
                        <a:rPr lang="pl-PL" dirty="0" smtClean="0"/>
                        <a:t>Faszyzm</a:t>
                      </a:r>
                      <a:endParaRPr lang="pl-PL" dirty="0"/>
                    </a:p>
                  </a:txBody>
                  <a:tcPr>
                    <a:solidFill>
                      <a:schemeClr val="bg2">
                        <a:lumMod val="60000"/>
                        <a:lumOff val="40000"/>
                      </a:schemeClr>
                    </a:solidFill>
                  </a:tcPr>
                </a:tc>
                <a:tc>
                  <a:txBody>
                    <a:bodyPr/>
                    <a:lstStyle/>
                    <a:p>
                      <a:pPr algn="ctr"/>
                      <a:r>
                        <a:rPr lang="pl-PL" dirty="0" smtClean="0"/>
                        <a:t>Nazizm </a:t>
                      </a:r>
                      <a:endParaRPr lang="pl-PL" dirty="0"/>
                    </a:p>
                  </a:txBody>
                  <a:tcPr>
                    <a:solidFill>
                      <a:schemeClr val="bg2">
                        <a:lumMod val="60000"/>
                        <a:lumOff val="40000"/>
                      </a:schemeClr>
                    </a:solidFill>
                  </a:tcPr>
                </a:tc>
              </a:tr>
              <a:tr h="370840">
                <a:tc>
                  <a:txBody>
                    <a:bodyPr/>
                    <a:lstStyle/>
                    <a:p>
                      <a:endParaRPr lang="pl-PL" dirty="0"/>
                    </a:p>
                  </a:txBody>
                  <a:tcPr/>
                </a:tc>
                <a:tc>
                  <a:txBody>
                    <a:bodyPr/>
                    <a:lstStyle/>
                    <a:p>
                      <a:endParaRPr lang="pl-PL"/>
                    </a:p>
                  </a:txBody>
                  <a:tcPr/>
                </a:tc>
                <a:tc>
                  <a:txBody>
                    <a:bodyPr/>
                    <a:lstStyle/>
                    <a:p>
                      <a:endParaRPr lang="pl-PL" dirty="0"/>
                    </a:p>
                  </a:txBody>
                  <a:tcPr/>
                </a:tc>
                <a:tc>
                  <a:txBody>
                    <a:bodyPr/>
                    <a:lstStyle/>
                    <a:p>
                      <a:endParaRPr lang="pl-PL" dirty="0"/>
                    </a:p>
                  </a:txBody>
                  <a:tcPr/>
                </a:tc>
              </a:tr>
              <a:tr h="370840">
                <a:tc>
                  <a:txBody>
                    <a:bodyPr/>
                    <a:lstStyle/>
                    <a:p>
                      <a:endParaRPr lang="pl-PL"/>
                    </a:p>
                  </a:txBody>
                  <a:tcPr/>
                </a:tc>
                <a:tc>
                  <a:txBody>
                    <a:bodyPr/>
                    <a:lstStyle/>
                    <a:p>
                      <a:endParaRPr lang="pl-PL" dirty="0"/>
                    </a:p>
                  </a:txBody>
                  <a:tcPr/>
                </a:tc>
                <a:tc>
                  <a:txBody>
                    <a:bodyPr/>
                    <a:lstStyle/>
                    <a:p>
                      <a:endParaRPr lang="pl-PL" dirty="0"/>
                    </a:p>
                  </a:txBody>
                  <a:tcPr/>
                </a:tc>
                <a:tc>
                  <a:txBody>
                    <a:bodyPr/>
                    <a:lstStyle/>
                    <a:p>
                      <a:endParaRPr lang="pl-PL" dirty="0"/>
                    </a:p>
                  </a:txBody>
                  <a:tcPr/>
                </a:tc>
              </a:tr>
              <a:tr h="370840">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a:p>
                  </a:txBody>
                  <a:tcPr/>
                </a:tc>
              </a:tr>
              <a:tr h="370840">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r>
              <a:tr h="370840">
                <a:tc>
                  <a:txBody>
                    <a:bodyPr/>
                    <a:lstStyle/>
                    <a:p>
                      <a:endParaRPr lang="pl-PL"/>
                    </a:p>
                  </a:txBody>
                  <a:tcPr/>
                </a:tc>
                <a:tc>
                  <a:txBody>
                    <a:bodyPr/>
                    <a:lstStyle/>
                    <a:p>
                      <a:endParaRPr lang="pl-PL"/>
                    </a:p>
                  </a:txBody>
                  <a:tcPr/>
                </a:tc>
                <a:tc>
                  <a:txBody>
                    <a:bodyPr/>
                    <a:lstStyle/>
                    <a:p>
                      <a:endParaRPr lang="pl-PL"/>
                    </a:p>
                  </a:txBody>
                  <a:tcPr/>
                </a:tc>
                <a:tc>
                  <a:txBody>
                    <a:bodyPr/>
                    <a:lstStyle/>
                    <a:p>
                      <a:endParaRPr lang="pl-PL" dirty="0"/>
                    </a:p>
                  </a:txBody>
                  <a:tcPr/>
                </a:tc>
              </a:tr>
              <a:tr h="370840">
                <a:tc>
                  <a:txBody>
                    <a:bodyPr/>
                    <a:lstStyle/>
                    <a:p>
                      <a:endParaRPr lang="pl-PL"/>
                    </a:p>
                  </a:txBody>
                  <a:tcPr/>
                </a:tc>
                <a:tc>
                  <a:txBody>
                    <a:bodyPr/>
                    <a:lstStyle/>
                    <a:p>
                      <a:endParaRPr lang="pl-PL"/>
                    </a:p>
                  </a:txBody>
                  <a:tcPr/>
                </a:tc>
                <a:tc>
                  <a:txBody>
                    <a:bodyPr/>
                    <a:lstStyle/>
                    <a:p>
                      <a:endParaRPr lang="pl-PL" dirty="0"/>
                    </a:p>
                  </a:txBody>
                  <a:tcPr/>
                </a:tc>
                <a:tc>
                  <a:txBody>
                    <a:bodyPr/>
                    <a:lstStyle/>
                    <a:p>
                      <a:endParaRPr lang="pl-PL" dirty="0"/>
                    </a:p>
                  </a:txBody>
                  <a:tcPr/>
                </a:tc>
              </a:tr>
              <a:tr h="370840">
                <a:tc>
                  <a:txBody>
                    <a:bodyPr/>
                    <a:lstStyle/>
                    <a:p>
                      <a:endParaRPr lang="pl-PL"/>
                    </a:p>
                  </a:txBody>
                  <a:tcPr/>
                </a:tc>
                <a:tc>
                  <a:txBody>
                    <a:bodyPr/>
                    <a:lstStyle/>
                    <a:p>
                      <a:endParaRPr lang="pl-PL" dirty="0"/>
                    </a:p>
                  </a:txBody>
                  <a:tcPr/>
                </a:tc>
                <a:tc>
                  <a:txBody>
                    <a:bodyPr/>
                    <a:lstStyle/>
                    <a:p>
                      <a:endParaRPr lang="pl-PL" dirty="0"/>
                    </a:p>
                  </a:txBody>
                  <a:tcPr/>
                </a:tc>
                <a:tc>
                  <a:txBody>
                    <a:bodyPr/>
                    <a:lstStyle/>
                    <a:p>
                      <a:endParaRPr lang="pl-PL" dirty="0"/>
                    </a:p>
                  </a:txBody>
                  <a:tcPr/>
                </a:tc>
              </a:tr>
              <a:tr h="370840">
                <a:tc>
                  <a:txBody>
                    <a:bodyPr/>
                    <a:lstStyle/>
                    <a:p>
                      <a:endParaRPr lang="pl-PL"/>
                    </a:p>
                  </a:txBody>
                  <a:tcPr/>
                </a:tc>
                <a:tc>
                  <a:txBody>
                    <a:bodyPr/>
                    <a:lstStyle/>
                    <a:p>
                      <a:endParaRPr lang="pl-PL" dirty="0"/>
                    </a:p>
                  </a:txBody>
                  <a:tcPr/>
                </a:tc>
                <a:tc>
                  <a:txBody>
                    <a:bodyPr/>
                    <a:lstStyle/>
                    <a:p>
                      <a:endParaRPr lang="pl-PL" dirty="0"/>
                    </a:p>
                  </a:txBody>
                  <a:tcPr/>
                </a:tc>
                <a:tc>
                  <a:txBody>
                    <a:bodyPr/>
                    <a:lstStyle/>
                    <a:p>
                      <a:endParaRPr lang="pl-PL" dirty="0"/>
                    </a:p>
                  </a:txBody>
                  <a:tcPr/>
                </a:tc>
              </a:tr>
              <a:tr h="370840">
                <a:tc>
                  <a:txBody>
                    <a:bodyPr/>
                    <a:lstStyle/>
                    <a:p>
                      <a:endParaRPr lang="pl-PL"/>
                    </a:p>
                  </a:txBody>
                  <a:tcPr/>
                </a:tc>
                <a:tc>
                  <a:txBody>
                    <a:bodyPr/>
                    <a:lstStyle/>
                    <a:p>
                      <a:endParaRPr lang="pl-PL"/>
                    </a:p>
                  </a:txBody>
                  <a:tcPr/>
                </a:tc>
                <a:tc>
                  <a:txBody>
                    <a:bodyPr/>
                    <a:lstStyle/>
                    <a:p>
                      <a:endParaRPr lang="pl-PL" dirty="0"/>
                    </a:p>
                  </a:txBody>
                  <a:tcPr/>
                </a:tc>
                <a:tc>
                  <a:txBody>
                    <a:bodyPr/>
                    <a:lstStyle/>
                    <a:p>
                      <a:endParaRPr lang="pl-PL" dirty="0"/>
                    </a:p>
                  </a:txBody>
                  <a:tcPr/>
                </a:tc>
              </a:tr>
              <a:tr h="370840">
                <a:tc>
                  <a:txBody>
                    <a:bodyPr/>
                    <a:lstStyle/>
                    <a:p>
                      <a:endParaRPr lang="pl-PL"/>
                    </a:p>
                  </a:txBody>
                  <a:tcPr/>
                </a:tc>
                <a:tc>
                  <a:txBody>
                    <a:bodyPr/>
                    <a:lstStyle/>
                    <a:p>
                      <a:endParaRPr lang="pl-PL"/>
                    </a:p>
                  </a:txBody>
                  <a:tcPr/>
                </a:tc>
                <a:tc>
                  <a:txBody>
                    <a:bodyPr/>
                    <a:lstStyle/>
                    <a:p>
                      <a:endParaRPr lang="pl-PL" dirty="0"/>
                    </a:p>
                  </a:txBody>
                  <a:tcPr/>
                </a:tc>
                <a:tc>
                  <a:txBody>
                    <a:bodyPr/>
                    <a:lstStyle/>
                    <a:p>
                      <a:endParaRPr lang="pl-PL" dirty="0"/>
                    </a:p>
                  </a:txBody>
                  <a:tcPr/>
                </a:tc>
              </a:tr>
            </a:tbl>
          </a:graphicData>
        </a:graphic>
      </p:graphicFrame>
      <p:cxnSp>
        <p:nvCxnSpPr>
          <p:cNvPr id="7" name="Łącznik prosty ze strzałką 6"/>
          <p:cNvCxnSpPr/>
          <p:nvPr/>
        </p:nvCxnSpPr>
        <p:spPr>
          <a:xfrm rot="5400000">
            <a:off x="3958046" y="2926080"/>
            <a:ext cx="4480560" cy="13063"/>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4211" y="391886"/>
            <a:ext cx="11163799" cy="6204857"/>
          </a:xfrm>
        </p:spPr>
        <p:txBody>
          <a:bodyPr anchor="t">
            <a:normAutofit fontScale="85000" lnSpcReduction="10000"/>
          </a:bodyPr>
          <a:lstStyle/>
          <a:p>
            <a:pPr marL="0" indent="0" algn="ctr">
              <a:buNone/>
            </a:pPr>
            <a:r>
              <a:rPr lang="pl-PL" sz="2800" dirty="0" smtClean="0">
                <a:solidFill>
                  <a:schemeClr val="tx1"/>
                </a:solidFill>
              </a:rPr>
              <a:t>Faszyzm</a:t>
            </a:r>
            <a:endParaRPr lang="pl-PL" sz="2800" dirty="0">
              <a:solidFill>
                <a:schemeClr val="tx1"/>
              </a:solidFill>
            </a:endParaRPr>
          </a:p>
          <a:p>
            <a:pPr marL="0" indent="0" algn="just">
              <a:buNone/>
            </a:pPr>
            <a:r>
              <a:rPr lang="pl-PL" dirty="0" smtClean="0">
                <a:solidFill>
                  <a:schemeClr val="tx1"/>
                </a:solidFill>
              </a:rPr>
              <a:t>Do elementów faszyzmu zaliczyć można: </a:t>
            </a:r>
          </a:p>
          <a:p>
            <a:pPr marL="457200" indent="-457200" algn="just">
              <a:buAutoNum type="alphaLcParenR"/>
            </a:pPr>
            <a:r>
              <a:rPr lang="pl-PL" dirty="0" smtClean="0">
                <a:solidFill>
                  <a:schemeClr val="tx1"/>
                </a:solidFill>
              </a:rPr>
              <a:t>nacjonalizm (nie ma faszyzmu bez nacjonalizmu, opartego na egzaltacji narodowej wspólnoty), </a:t>
            </a:r>
          </a:p>
          <a:p>
            <a:pPr marL="457200" indent="-457200" algn="just">
              <a:buAutoNum type="alphaLcParenR"/>
            </a:pPr>
            <a:r>
              <a:rPr lang="pl-PL" dirty="0" err="1" smtClean="0">
                <a:solidFill>
                  <a:schemeClr val="tx1"/>
                </a:solidFill>
              </a:rPr>
              <a:t>antyindywidualizm</a:t>
            </a:r>
            <a:r>
              <a:rPr lang="pl-PL" dirty="0" smtClean="0">
                <a:solidFill>
                  <a:schemeClr val="tx1"/>
                </a:solidFill>
              </a:rPr>
              <a:t> wyrażany przez antykomunizm, antyliberalizm, </a:t>
            </a:r>
            <a:r>
              <a:rPr lang="pl-PL" dirty="0" err="1" smtClean="0">
                <a:solidFill>
                  <a:schemeClr val="tx1"/>
                </a:solidFill>
              </a:rPr>
              <a:t>antykonserwatyzm</a:t>
            </a:r>
            <a:r>
              <a:rPr lang="pl-PL" dirty="0" smtClean="0">
                <a:solidFill>
                  <a:schemeClr val="tx1"/>
                </a:solidFill>
              </a:rPr>
              <a:t>, </a:t>
            </a:r>
          </a:p>
          <a:p>
            <a:pPr marL="457200" indent="-457200" algn="just">
              <a:buAutoNum type="alphaLcParenR"/>
            </a:pPr>
            <a:r>
              <a:rPr lang="pl-PL" dirty="0" smtClean="0">
                <a:solidFill>
                  <a:schemeClr val="tx1"/>
                </a:solidFill>
              </a:rPr>
              <a:t>ideę silnego państwa zmierzającego do całkowitej kontroli społeczeństwa, </a:t>
            </a:r>
          </a:p>
          <a:p>
            <a:pPr marL="457200" indent="-457200" algn="just">
              <a:buAutoNum type="alphaLcParenR"/>
            </a:pPr>
            <a:r>
              <a:rPr lang="pl-PL" dirty="0" err="1" smtClean="0">
                <a:solidFill>
                  <a:schemeClr val="tx1"/>
                </a:solidFill>
              </a:rPr>
              <a:t>antypacyfizm</a:t>
            </a:r>
            <a:r>
              <a:rPr lang="pl-PL" dirty="0" smtClean="0">
                <a:solidFill>
                  <a:schemeClr val="tx1"/>
                </a:solidFill>
              </a:rPr>
              <a:t> (podkreślanie roli walki i siły), kult czynu  </a:t>
            </a:r>
          </a:p>
          <a:p>
            <a:pPr marL="457200" indent="-457200" algn="just">
              <a:buAutoNum type="alphaLcParenR"/>
            </a:pPr>
            <a:r>
              <a:rPr lang="pl-PL" dirty="0" smtClean="0">
                <a:solidFill>
                  <a:schemeClr val="tx1"/>
                </a:solidFill>
              </a:rPr>
              <a:t>antykapitalizm, </a:t>
            </a:r>
          </a:p>
          <a:p>
            <a:pPr marL="457200" indent="-457200" algn="just">
              <a:buAutoNum type="alphaLcParenR"/>
            </a:pPr>
            <a:r>
              <a:rPr lang="pl-PL" dirty="0" smtClean="0">
                <a:solidFill>
                  <a:schemeClr val="tx1"/>
                </a:solidFill>
              </a:rPr>
              <a:t>kult mitu, wiara przenosi góry „Credo faszyzmu to heroizm, credo burżuazji to egoizm” − Mussolini, g</a:t>
            </a:r>
          </a:p>
          <a:p>
            <a:pPr marL="457200" indent="-457200" algn="just">
              <a:buAutoNum type="alphaLcParenR"/>
            </a:pPr>
            <a:r>
              <a:rPr lang="pl-PL" dirty="0" smtClean="0">
                <a:solidFill>
                  <a:schemeClr val="tx1"/>
                </a:solidFill>
              </a:rPr>
              <a:t>odrzucenie przeszłości i zapowiedź stworzenia nowego świata, </a:t>
            </a:r>
          </a:p>
          <a:p>
            <a:pPr marL="457200" indent="-457200" algn="just">
              <a:buAutoNum type="alphaLcParenR"/>
            </a:pPr>
            <a:r>
              <a:rPr lang="pl-PL" dirty="0" smtClean="0">
                <a:solidFill>
                  <a:schemeClr val="tx1"/>
                </a:solidFill>
              </a:rPr>
              <a:t>zasadę wodzostwa, które stoi nad masami, </a:t>
            </a:r>
          </a:p>
          <a:p>
            <a:pPr marL="457200" indent="-457200" algn="just">
              <a:buAutoNum type="alphaLcParenR"/>
            </a:pPr>
            <a:r>
              <a:rPr lang="pl-PL" dirty="0" smtClean="0">
                <a:solidFill>
                  <a:schemeClr val="tx1"/>
                </a:solidFill>
              </a:rPr>
              <a:t>państwo faszystowskie jest państwem o totalitarnej formie: zanika rozróżnienie między państwem a społeczeństwem, </a:t>
            </a:r>
          </a:p>
          <a:p>
            <a:pPr marL="457200" indent="-457200" algn="just">
              <a:buAutoNum type="alphaLcParenR"/>
            </a:pPr>
            <a:r>
              <a:rPr lang="pl-PL" dirty="0" err="1" smtClean="0">
                <a:solidFill>
                  <a:schemeClr val="tx1"/>
                </a:solidFill>
              </a:rPr>
              <a:t>antyparlamentaryzm</a:t>
            </a:r>
            <a:r>
              <a:rPr lang="pl-PL" dirty="0" smtClean="0">
                <a:solidFill>
                  <a:schemeClr val="tx1"/>
                </a:solidFill>
              </a:rPr>
              <a:t> i </a:t>
            </a:r>
            <a:r>
              <a:rPr lang="pl-PL" dirty="0" err="1" smtClean="0">
                <a:solidFill>
                  <a:schemeClr val="tx1"/>
                </a:solidFill>
              </a:rPr>
              <a:t>antypartyjniactwo</a:t>
            </a:r>
            <a:r>
              <a:rPr lang="pl-PL" dirty="0" smtClean="0">
                <a:solidFill>
                  <a:schemeClr val="tx1"/>
                </a:solidFill>
              </a:rPr>
              <a:t>,</a:t>
            </a:r>
          </a:p>
          <a:p>
            <a:pPr marL="457200" indent="-457200" algn="just">
              <a:buAutoNum type="alphaLcParenR"/>
            </a:pPr>
            <a:r>
              <a:rPr lang="pl-PL" dirty="0" err="1" smtClean="0">
                <a:solidFill>
                  <a:schemeClr val="tx1"/>
                </a:solidFill>
              </a:rPr>
              <a:t>monopartyjność</a:t>
            </a:r>
            <a:r>
              <a:rPr lang="pl-PL" dirty="0" smtClean="0">
                <a:solidFill>
                  <a:schemeClr val="tx1"/>
                </a:solidFill>
              </a:rPr>
              <a:t>, </a:t>
            </a:r>
          </a:p>
          <a:p>
            <a:pPr marL="457200" indent="-457200" algn="just">
              <a:buAutoNum type="alphaLcParenR"/>
            </a:pPr>
            <a:r>
              <a:rPr lang="pl-PL" dirty="0" smtClean="0">
                <a:solidFill>
                  <a:schemeClr val="tx1"/>
                </a:solidFill>
              </a:rPr>
              <a:t>stosowanie terroru psychicznego i fizycznego, </a:t>
            </a:r>
          </a:p>
          <a:p>
            <a:pPr marL="457200" indent="-457200" algn="just">
              <a:buAutoNum type="alphaLcParenR"/>
            </a:pPr>
            <a:r>
              <a:rPr lang="pl-PL" dirty="0" smtClean="0">
                <a:solidFill>
                  <a:schemeClr val="tx1"/>
                </a:solidFill>
              </a:rPr>
              <a:t>państwo faszystowskie wprowadza kontrolę nad gospodarką „militaryzuje gospodarkę” z jednoczesnym umacnianiem kapitału i wprowadzaniem przywilejów socjalnych dla robotników.</a:t>
            </a:r>
            <a:endParaRPr lang="pl-PL" dirty="0">
              <a:solidFill>
                <a:schemeClr val="tx1"/>
              </a:solidFill>
            </a:endParaRPr>
          </a:p>
        </p:txBody>
      </p:sp>
    </p:spTree>
    <p:extLst>
      <p:ext uri="{BB962C8B-B14F-4D97-AF65-F5344CB8AC3E}">
        <p14:creationId xmlns="" xmlns:p14="http://schemas.microsoft.com/office/powerpoint/2010/main" val="603906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4211" y="685799"/>
            <a:ext cx="11189925" cy="5153297"/>
          </a:xfrm>
        </p:spPr>
        <p:txBody>
          <a:bodyPr>
            <a:normAutofit lnSpcReduction="10000"/>
          </a:bodyPr>
          <a:lstStyle/>
          <a:p>
            <a:r>
              <a:rPr lang="pl-PL" dirty="0" smtClean="0">
                <a:solidFill>
                  <a:schemeClr val="tx1"/>
                </a:solidFill>
              </a:rPr>
              <a:t>,,u podstawy tej antysocjalistycznej i anty-liberalnej walki, istniała jakaś rzecz pozytywna, a była nią etyczna koncepcja Państwa, jako osobowości autonomicznej, która ma swój walor, i swoje cele; i podporządkowuje sobie każde istnienie i interesy indywidualne, nie kasując ich, ale uznając je tylko, jako realizację, samej osobowości Państwa, jako świadomości i jako woli.</a:t>
            </a:r>
          </a:p>
          <a:p>
            <a:r>
              <a:rPr lang="pl-PL" dirty="0" smtClean="0">
                <a:solidFill>
                  <a:schemeClr val="tx1"/>
                </a:solidFill>
              </a:rPr>
              <a:t>Z tego pojęcia, pochodzi logicznie forma Państwa autorytatywnego; ale takiego autorytaryzmu, który jest negacją politycznej wolności, tylko dla tych, którzy nie umieją pojąć idei inaczej, jak w abstrakcyjnym wyróżnieniu; zaś autorytaryzm faszystów neguje taką bezprawną wolność, która nie jest wolnością, o ile to jest prawdą, iż tylko po przez Państwo można zrealizować wolność, i że dlatego właśnie nigdy nie istniała. Lecz Faszyzm rewindykuje i uświęca tę wolność, którą pisarze faszystowscy kilkakrotnie określali jako wolność Państwa (nie indywiduum), to jest wolność takiego Państwa, które realizuje swoją egzystencję w najlepszej części świadomości i woli obywatela. Egzystencja istotna, która nie znaczy: „być i nie być“, a więc prawo bez mocy ani pewności, poddane wahaniu i wątpieniu indywidualnej samowoli, ale niezachwiany Rząd wyższej i dominującej woli. </a:t>
            </a:r>
          </a:p>
          <a:p>
            <a:r>
              <a:rPr lang="pl-PL" dirty="0" smtClean="0">
                <a:solidFill>
                  <a:schemeClr val="tx1"/>
                </a:solidFill>
              </a:rPr>
              <a:t>- Giovanni Gentile </a:t>
            </a:r>
            <a:endParaRPr lang="pl-PL"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4211" y="391886"/>
            <a:ext cx="11163799" cy="6204857"/>
          </a:xfrm>
        </p:spPr>
        <p:txBody>
          <a:bodyPr anchor="t">
            <a:normAutofit/>
          </a:bodyPr>
          <a:lstStyle/>
          <a:p>
            <a:pPr marL="0" indent="0" algn="ctr">
              <a:buNone/>
            </a:pPr>
            <a:r>
              <a:rPr lang="pl-PL" sz="2800" dirty="0" smtClean="0">
                <a:solidFill>
                  <a:schemeClr val="tx1"/>
                </a:solidFill>
              </a:rPr>
              <a:t>Doktryny/poglądy, które miały wpływ na faszyzm</a:t>
            </a:r>
          </a:p>
          <a:p>
            <a:pPr marL="0" indent="0" algn="ctr">
              <a:buNone/>
            </a:pPr>
            <a:endParaRPr lang="pl-PL" sz="2800" dirty="0">
              <a:solidFill>
                <a:schemeClr val="tx1"/>
              </a:solidFill>
            </a:endParaRPr>
          </a:p>
          <a:p>
            <a:pPr marL="457200" indent="-457200" algn="just">
              <a:buAutoNum type="alphaLcParenR"/>
            </a:pPr>
            <a:r>
              <a:rPr lang="pl-PL" dirty="0" smtClean="0">
                <a:solidFill>
                  <a:schemeClr val="tx1"/>
                </a:solidFill>
              </a:rPr>
              <a:t>Nacjonalizm integralny </a:t>
            </a:r>
          </a:p>
          <a:p>
            <a:pPr marL="457200" indent="-457200" algn="just">
              <a:buAutoNum type="alphaLcParenR"/>
            </a:pPr>
            <a:r>
              <a:rPr lang="pl-PL" dirty="0" smtClean="0">
                <a:solidFill>
                  <a:schemeClr val="tx1"/>
                </a:solidFill>
              </a:rPr>
              <a:t>Anarchosyndykalizm</a:t>
            </a:r>
          </a:p>
          <a:p>
            <a:pPr marL="457200" indent="-457200" algn="just">
              <a:buAutoNum type="alphaLcParenR"/>
            </a:pPr>
            <a:r>
              <a:rPr lang="pl-PL" dirty="0" smtClean="0">
                <a:solidFill>
                  <a:schemeClr val="tx1"/>
                </a:solidFill>
              </a:rPr>
              <a:t>Teorie elit</a:t>
            </a:r>
          </a:p>
          <a:p>
            <a:pPr marL="457200" indent="-457200" algn="just">
              <a:buAutoNum type="alphaLcParenR"/>
            </a:pPr>
            <a:r>
              <a:rPr lang="pl-PL" dirty="0" smtClean="0">
                <a:solidFill>
                  <a:schemeClr val="tx1"/>
                </a:solidFill>
              </a:rPr>
              <a:t>Korporacjonizm</a:t>
            </a:r>
          </a:p>
          <a:p>
            <a:pPr marL="457200" indent="-457200" algn="just">
              <a:buAutoNum type="alphaLcParenR"/>
            </a:pPr>
            <a:r>
              <a:rPr lang="pl-PL" dirty="0" smtClean="0">
                <a:solidFill>
                  <a:schemeClr val="tx1"/>
                </a:solidFill>
              </a:rPr>
              <a:t>Socjalizm</a:t>
            </a:r>
          </a:p>
          <a:p>
            <a:pPr marL="457200" indent="-457200" algn="just">
              <a:buAutoNum type="alphaLcParenR"/>
            </a:pPr>
            <a:r>
              <a:rPr lang="pl-PL" dirty="0" smtClean="0">
                <a:solidFill>
                  <a:schemeClr val="tx1"/>
                </a:solidFill>
              </a:rPr>
              <a:t>Antykomunizm</a:t>
            </a:r>
          </a:p>
          <a:p>
            <a:pPr marL="457200" indent="-457200" algn="just">
              <a:buAutoNum type="alphaLcParenR"/>
            </a:pPr>
            <a:endParaRPr lang="pl-PL" dirty="0" smtClean="0">
              <a:solidFill>
                <a:schemeClr val="tx1"/>
              </a:solidFill>
            </a:endParaRPr>
          </a:p>
          <a:p>
            <a:pPr marL="457200" indent="-457200" algn="just">
              <a:buAutoNum type="alphaLcParenR"/>
            </a:pPr>
            <a:endParaRPr lang="pl-PL" dirty="0" smtClean="0">
              <a:solidFill>
                <a:schemeClr val="tx1"/>
              </a:solidFill>
            </a:endParaRPr>
          </a:p>
          <a:p>
            <a:pPr marL="457200" indent="-457200" algn="just">
              <a:buAutoNum type="alphaLcParenR"/>
            </a:pPr>
            <a:endParaRPr lang="pl-PL" dirty="0">
              <a:solidFill>
                <a:schemeClr val="tx1"/>
              </a:solidFill>
            </a:endParaRPr>
          </a:p>
        </p:txBody>
      </p:sp>
    </p:spTree>
    <p:extLst>
      <p:ext uri="{BB962C8B-B14F-4D97-AF65-F5344CB8AC3E}">
        <p14:creationId xmlns="" xmlns:p14="http://schemas.microsoft.com/office/powerpoint/2010/main" val="603906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4211" y="391886"/>
            <a:ext cx="11163799" cy="6204857"/>
          </a:xfrm>
        </p:spPr>
        <p:txBody>
          <a:bodyPr anchor="t">
            <a:normAutofit/>
          </a:bodyPr>
          <a:lstStyle/>
          <a:p>
            <a:pPr marL="0" indent="0" algn="ctr">
              <a:buNone/>
            </a:pPr>
            <a:r>
              <a:rPr lang="pl-PL" sz="2800" dirty="0" smtClean="0">
                <a:solidFill>
                  <a:schemeClr val="tx1"/>
                </a:solidFill>
              </a:rPr>
              <a:t>Nazizm </a:t>
            </a:r>
            <a:endParaRPr lang="pl-PL" sz="2800" dirty="0">
              <a:solidFill>
                <a:schemeClr val="tx1"/>
              </a:solidFill>
            </a:endParaRPr>
          </a:p>
          <a:p>
            <a:pPr marL="0" indent="0" algn="just">
              <a:buNone/>
            </a:pPr>
            <a:r>
              <a:rPr lang="pl-PL" dirty="0" smtClean="0">
                <a:solidFill>
                  <a:schemeClr val="tx1"/>
                </a:solidFill>
              </a:rPr>
              <a:t>Prócz tego co w faszyzmie: </a:t>
            </a:r>
          </a:p>
          <a:p>
            <a:pPr marL="457200" indent="-457200" algn="just">
              <a:buAutoNum type="alphaLcParenR"/>
            </a:pPr>
            <a:r>
              <a:rPr lang="pl-PL" dirty="0" smtClean="0">
                <a:solidFill>
                  <a:schemeClr val="tx1"/>
                </a:solidFill>
              </a:rPr>
              <a:t>Mesjanizm niemiecki</a:t>
            </a:r>
          </a:p>
          <a:p>
            <a:pPr marL="457200" indent="-457200" algn="just">
              <a:buAutoNum type="alphaLcParenR"/>
            </a:pPr>
            <a:r>
              <a:rPr lang="pl-PL" dirty="0" smtClean="0">
                <a:solidFill>
                  <a:schemeClr val="tx1"/>
                </a:solidFill>
              </a:rPr>
              <a:t>Rasizm</a:t>
            </a:r>
          </a:p>
          <a:p>
            <a:pPr marL="457200" indent="-457200" algn="just">
              <a:buAutoNum type="alphaLcParenR"/>
            </a:pPr>
            <a:r>
              <a:rPr lang="pl-PL" dirty="0" smtClean="0">
                <a:solidFill>
                  <a:schemeClr val="tx1"/>
                </a:solidFill>
              </a:rPr>
              <a:t>Antysemityzm</a:t>
            </a:r>
          </a:p>
          <a:p>
            <a:pPr marL="457200" indent="-457200" algn="just">
              <a:buAutoNum type="alphaLcParenR"/>
            </a:pPr>
            <a:r>
              <a:rPr lang="pl-PL" dirty="0" smtClean="0">
                <a:solidFill>
                  <a:schemeClr val="tx1"/>
                </a:solidFill>
              </a:rPr>
              <a:t>Darwinizm społeczny</a:t>
            </a:r>
          </a:p>
          <a:p>
            <a:pPr marL="457200" indent="-457200" algn="just">
              <a:buAutoNum type="alphaLcParenR"/>
            </a:pPr>
            <a:r>
              <a:rPr lang="pl-PL" dirty="0" smtClean="0">
                <a:solidFill>
                  <a:schemeClr val="tx1"/>
                </a:solidFill>
              </a:rPr>
              <a:t>Imperializm – idea ,,przestrzeni życiowej”</a:t>
            </a:r>
          </a:p>
          <a:p>
            <a:pPr marL="457200" indent="-457200" algn="just">
              <a:buAutoNum type="alphaLcParenR"/>
            </a:pPr>
            <a:endParaRPr lang="pl-PL" dirty="0" smtClean="0">
              <a:solidFill>
                <a:schemeClr val="tx1"/>
              </a:solidFill>
            </a:endParaRPr>
          </a:p>
        </p:txBody>
      </p:sp>
    </p:spTree>
    <p:extLst>
      <p:ext uri="{BB962C8B-B14F-4D97-AF65-F5344CB8AC3E}">
        <p14:creationId xmlns="" xmlns:p14="http://schemas.microsoft.com/office/powerpoint/2010/main" val="603906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4211" y="391886"/>
            <a:ext cx="11163799" cy="6204857"/>
          </a:xfrm>
        </p:spPr>
        <p:txBody>
          <a:bodyPr anchor="t">
            <a:normAutofit/>
          </a:bodyPr>
          <a:lstStyle/>
          <a:p>
            <a:pPr marL="0" indent="0" algn="ctr">
              <a:buNone/>
            </a:pPr>
            <a:r>
              <a:rPr lang="pl-PL" sz="2800" dirty="0" smtClean="0">
                <a:solidFill>
                  <a:schemeClr val="tx1"/>
                </a:solidFill>
              </a:rPr>
              <a:t>Doktryny/poglądy, które miały wpływ na nazizm</a:t>
            </a:r>
          </a:p>
          <a:p>
            <a:pPr marL="0" indent="0" algn="ctr">
              <a:buNone/>
            </a:pPr>
            <a:endParaRPr lang="pl-PL" sz="2800" dirty="0">
              <a:solidFill>
                <a:schemeClr val="tx1"/>
              </a:solidFill>
            </a:endParaRPr>
          </a:p>
          <a:p>
            <a:pPr marL="457200" indent="-457200" algn="just">
              <a:buAutoNum type="alphaLcParenR"/>
            </a:pPr>
            <a:r>
              <a:rPr lang="pl-PL" dirty="0" smtClean="0">
                <a:solidFill>
                  <a:schemeClr val="tx1"/>
                </a:solidFill>
              </a:rPr>
              <a:t>Nacjonalizm – mesjanizm niemiecki</a:t>
            </a:r>
          </a:p>
          <a:p>
            <a:pPr marL="457200" indent="-457200" algn="just">
              <a:buAutoNum type="alphaLcParenR"/>
            </a:pPr>
            <a:r>
              <a:rPr lang="pl-PL" dirty="0" err="1" smtClean="0">
                <a:solidFill>
                  <a:schemeClr val="tx1"/>
                </a:solidFill>
              </a:rPr>
              <a:t>Volkizm</a:t>
            </a:r>
            <a:endParaRPr lang="pl-PL" dirty="0" smtClean="0">
              <a:solidFill>
                <a:schemeClr val="tx1"/>
              </a:solidFill>
            </a:endParaRPr>
          </a:p>
          <a:p>
            <a:pPr marL="457200" indent="-457200" algn="just">
              <a:buAutoNum type="alphaLcParenR"/>
            </a:pPr>
            <a:r>
              <a:rPr lang="pl-PL" dirty="0" smtClean="0">
                <a:solidFill>
                  <a:schemeClr val="tx1"/>
                </a:solidFill>
              </a:rPr>
              <a:t>Rasizm</a:t>
            </a:r>
          </a:p>
          <a:p>
            <a:pPr marL="457200" indent="-457200" algn="just">
              <a:buAutoNum type="alphaLcParenR"/>
            </a:pPr>
            <a:r>
              <a:rPr lang="pl-PL" dirty="0" smtClean="0">
                <a:solidFill>
                  <a:schemeClr val="tx1"/>
                </a:solidFill>
              </a:rPr>
              <a:t>Darwinizm społeczny</a:t>
            </a:r>
          </a:p>
          <a:p>
            <a:pPr marL="457200" indent="-457200" algn="just">
              <a:buAutoNum type="alphaLcParenR"/>
            </a:pPr>
            <a:r>
              <a:rPr lang="pl-PL" dirty="0" smtClean="0">
                <a:solidFill>
                  <a:schemeClr val="tx1"/>
                </a:solidFill>
              </a:rPr>
              <a:t>Pangermanizm</a:t>
            </a:r>
          </a:p>
          <a:p>
            <a:pPr marL="457200" indent="-457200" algn="just">
              <a:buAutoNum type="alphaLcParenR"/>
            </a:pPr>
            <a:r>
              <a:rPr lang="pl-PL" dirty="0" smtClean="0">
                <a:solidFill>
                  <a:schemeClr val="tx1"/>
                </a:solidFill>
              </a:rPr>
              <a:t>Nietscheanizm – idea nadczłowieka</a:t>
            </a:r>
          </a:p>
          <a:p>
            <a:pPr marL="457200" indent="-457200" algn="just">
              <a:buAutoNum type="alphaLcParenR"/>
            </a:pPr>
            <a:r>
              <a:rPr lang="pl-PL" dirty="0" smtClean="0">
                <a:solidFill>
                  <a:schemeClr val="tx1"/>
                </a:solidFill>
              </a:rPr>
              <a:t>Konserwatywna rewolucja </a:t>
            </a:r>
          </a:p>
          <a:p>
            <a:pPr marL="457200" indent="-457200" algn="just">
              <a:buAutoNum type="alphaLcParenR"/>
            </a:pPr>
            <a:endParaRPr lang="pl-PL" dirty="0" smtClean="0">
              <a:solidFill>
                <a:schemeClr val="tx1"/>
              </a:solidFill>
            </a:endParaRPr>
          </a:p>
          <a:p>
            <a:pPr marL="457200" indent="-457200" algn="just">
              <a:buAutoNum type="alphaLcParenR"/>
            </a:pPr>
            <a:endParaRPr lang="pl-PL" dirty="0" smtClean="0">
              <a:solidFill>
                <a:schemeClr val="tx1"/>
              </a:solidFill>
            </a:endParaRPr>
          </a:p>
          <a:p>
            <a:pPr marL="457200" indent="-457200" algn="just">
              <a:buAutoNum type="alphaLcParenR"/>
            </a:pPr>
            <a:endParaRPr lang="pl-PL" dirty="0" smtClean="0">
              <a:solidFill>
                <a:schemeClr val="tx1"/>
              </a:solidFill>
            </a:endParaRPr>
          </a:p>
          <a:p>
            <a:pPr marL="457200" indent="-457200" algn="just">
              <a:buAutoNum type="alphaLcParenR"/>
            </a:pPr>
            <a:endParaRPr lang="pl-PL" dirty="0">
              <a:solidFill>
                <a:schemeClr val="tx1"/>
              </a:solidFill>
            </a:endParaRPr>
          </a:p>
        </p:txBody>
      </p:sp>
    </p:spTree>
    <p:extLst>
      <p:ext uri="{BB962C8B-B14F-4D97-AF65-F5344CB8AC3E}">
        <p14:creationId xmlns="" xmlns:p14="http://schemas.microsoft.com/office/powerpoint/2010/main" val="603906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 Carl Schmitt nie do </a:t>
            </a:r>
            <a:r>
              <a:rPr lang="pl-PL" dirty="0" err="1" smtClean="0"/>
              <a:t>końcA</a:t>
            </a:r>
            <a:endParaRPr lang="pl-PL" dirty="0"/>
          </a:p>
        </p:txBody>
      </p:sp>
      <p:graphicFrame>
        <p:nvGraphicFramePr>
          <p:cNvPr id="5" name="Symbol zastępczy zawartości 4"/>
          <p:cNvGraphicFramePr>
            <a:graphicFrameLocks noGrp="1"/>
          </p:cNvGraphicFramePr>
          <p:nvPr>
            <p:ph idx="1"/>
          </p:nvPr>
        </p:nvGraphicFramePr>
        <p:xfrm>
          <a:off x="684213" y="685800"/>
          <a:ext cx="8534400" cy="2225040"/>
        </p:xfrm>
        <a:graphic>
          <a:graphicData uri="http://schemas.openxmlformats.org/drawingml/2006/table">
            <a:tbl>
              <a:tblPr firstRow="1" bandRow="1">
                <a:tableStyleId>{5C22544A-7EE6-4342-B048-85BDC9FD1C3A}</a:tableStyleId>
              </a:tblPr>
              <a:tblGrid>
                <a:gridCol w="4267200"/>
                <a:gridCol w="4267200"/>
              </a:tblGrid>
              <a:tr h="370840">
                <a:tc>
                  <a:txBody>
                    <a:bodyPr/>
                    <a:lstStyle/>
                    <a:p>
                      <a:r>
                        <a:rPr lang="pl-PL" dirty="0" smtClean="0"/>
                        <a:t>Ideologowie</a:t>
                      </a:r>
                      <a:r>
                        <a:rPr lang="pl-PL" baseline="0" dirty="0" smtClean="0"/>
                        <a:t> Faszyzmu włoskiego</a:t>
                      </a:r>
                      <a:endParaRPr lang="pl-PL" dirty="0"/>
                    </a:p>
                  </a:txBody>
                  <a:tcPr/>
                </a:tc>
                <a:tc>
                  <a:txBody>
                    <a:bodyPr/>
                    <a:lstStyle/>
                    <a:p>
                      <a:r>
                        <a:rPr lang="pl-PL" dirty="0" smtClean="0"/>
                        <a:t>Ideologowie</a:t>
                      </a:r>
                      <a:r>
                        <a:rPr lang="pl-PL" baseline="0" dirty="0" smtClean="0"/>
                        <a:t> nazizmu</a:t>
                      </a:r>
                      <a:endParaRPr lang="pl-PL" dirty="0"/>
                    </a:p>
                  </a:txBody>
                  <a:tcPr/>
                </a:tc>
              </a:tr>
              <a:tr h="370840">
                <a:tc>
                  <a:txBody>
                    <a:bodyPr/>
                    <a:lstStyle/>
                    <a:p>
                      <a:r>
                        <a:rPr lang="pl-PL" dirty="0" smtClean="0"/>
                        <a:t>Benito</a:t>
                      </a:r>
                      <a:r>
                        <a:rPr lang="pl-PL" baseline="0" dirty="0" smtClean="0"/>
                        <a:t> Mussolini </a:t>
                      </a:r>
                      <a:endParaRPr lang="pl-PL" dirty="0"/>
                    </a:p>
                  </a:txBody>
                  <a:tcPr/>
                </a:tc>
                <a:tc>
                  <a:txBody>
                    <a:bodyPr/>
                    <a:lstStyle/>
                    <a:p>
                      <a:r>
                        <a:rPr lang="pl-PL" dirty="0" smtClean="0"/>
                        <a:t>Adolf</a:t>
                      </a:r>
                      <a:r>
                        <a:rPr lang="pl-PL" baseline="0" dirty="0" smtClean="0"/>
                        <a:t> Hitler </a:t>
                      </a:r>
                      <a:endParaRPr lang="pl-PL" dirty="0"/>
                    </a:p>
                  </a:txBody>
                  <a:tcPr/>
                </a:tc>
              </a:tr>
              <a:tr h="370840">
                <a:tc>
                  <a:txBody>
                    <a:bodyPr/>
                    <a:lstStyle/>
                    <a:p>
                      <a:r>
                        <a:rPr lang="pl-PL" dirty="0" smtClean="0"/>
                        <a:t>Giovanni Gentile</a:t>
                      </a:r>
                      <a:endParaRPr lang="pl-PL" dirty="0"/>
                    </a:p>
                  </a:txBody>
                  <a:tcPr/>
                </a:tc>
                <a:tc>
                  <a:txBody>
                    <a:bodyPr/>
                    <a:lstStyle/>
                    <a:p>
                      <a:r>
                        <a:rPr lang="pl-PL" dirty="0" smtClean="0"/>
                        <a:t>Alfred Rosenberg</a:t>
                      </a:r>
                      <a:endParaRPr lang="pl-PL" dirty="0"/>
                    </a:p>
                  </a:txBody>
                  <a:tcPr/>
                </a:tc>
              </a:tr>
              <a:tr h="370840">
                <a:tc>
                  <a:txBody>
                    <a:bodyPr/>
                    <a:lstStyle/>
                    <a:p>
                      <a:r>
                        <a:rPr lang="pl-PL" dirty="0" smtClean="0"/>
                        <a:t>Alfredo</a:t>
                      </a:r>
                      <a:r>
                        <a:rPr lang="pl-PL" baseline="0" dirty="0" smtClean="0"/>
                        <a:t> Rocco</a:t>
                      </a:r>
                      <a:endParaRPr lang="pl-PL" dirty="0"/>
                    </a:p>
                  </a:txBody>
                  <a:tcPr/>
                </a:tc>
                <a:tc>
                  <a:txBody>
                    <a:bodyPr/>
                    <a:lstStyle/>
                    <a:p>
                      <a:r>
                        <a:rPr lang="pl-PL" sz="1800" kern="1200" dirty="0" smtClean="0">
                          <a:solidFill>
                            <a:schemeClr val="dk1"/>
                          </a:solidFill>
                          <a:latin typeface="+mn-lt"/>
                          <a:ea typeface="+mn-ea"/>
                          <a:cs typeface="+mn-cs"/>
                        </a:rPr>
                        <a:t>Reinhard </a:t>
                      </a:r>
                      <a:r>
                        <a:rPr lang="pl-PL" sz="1800" kern="1200" dirty="0" err="1" smtClean="0">
                          <a:solidFill>
                            <a:schemeClr val="dk1"/>
                          </a:solidFill>
                          <a:latin typeface="+mn-lt"/>
                          <a:ea typeface="+mn-ea"/>
                          <a:cs typeface="+mn-cs"/>
                        </a:rPr>
                        <a:t>Hoehn</a:t>
                      </a:r>
                      <a:r>
                        <a:rPr lang="pl-PL" sz="1800" kern="1200" dirty="0" smtClean="0">
                          <a:solidFill>
                            <a:schemeClr val="dk1"/>
                          </a:solidFill>
                          <a:latin typeface="+mn-lt"/>
                          <a:ea typeface="+mn-ea"/>
                          <a:cs typeface="+mn-cs"/>
                        </a:rPr>
                        <a:t> </a:t>
                      </a:r>
                      <a:endParaRPr lang="pl-PL" dirty="0"/>
                    </a:p>
                  </a:txBody>
                  <a:tcPr/>
                </a:tc>
              </a:tr>
              <a:tr h="370840">
                <a:tc>
                  <a:txBody>
                    <a:bodyPr/>
                    <a:lstStyle/>
                    <a:p>
                      <a:r>
                        <a:rPr lang="pl-PL" dirty="0" smtClean="0"/>
                        <a:t>Carlo </a:t>
                      </a:r>
                      <a:r>
                        <a:rPr lang="pl-PL" dirty="0" err="1" smtClean="0"/>
                        <a:t>Costamagna</a:t>
                      </a:r>
                      <a:endParaRPr lang="pl-PL" dirty="0"/>
                    </a:p>
                  </a:txBody>
                  <a:tcPr/>
                </a:tc>
                <a:tc>
                  <a:txBody>
                    <a:bodyPr/>
                    <a:lstStyle/>
                    <a:p>
                      <a:r>
                        <a:rPr lang="pl-PL" dirty="0" smtClean="0"/>
                        <a:t>Carl Schmitt***</a:t>
                      </a:r>
                      <a:endParaRPr lang="pl-PL" dirty="0"/>
                    </a:p>
                  </a:txBody>
                  <a:tcPr/>
                </a:tc>
              </a:tr>
              <a:tr h="370840">
                <a:tc>
                  <a:txBody>
                    <a:bodyPr/>
                    <a:lstStyle/>
                    <a:p>
                      <a:endParaRPr lang="pl-PL" dirty="0"/>
                    </a:p>
                  </a:txBody>
                  <a:tcPr/>
                </a:tc>
                <a:tc>
                  <a:txBody>
                    <a:bodyPr/>
                    <a:lstStyle/>
                    <a:p>
                      <a:endParaRPr lang="pl-PL" dirty="0"/>
                    </a:p>
                  </a:txBody>
                  <a:tcPr/>
                </a:tc>
              </a:tr>
            </a:tbl>
          </a:graphicData>
        </a:graphic>
      </p:graphicFrame>
    </p:spTree>
  </p:cSld>
  <p:clrMapOvr>
    <a:masterClrMapping/>
  </p:clrMapOvr>
</p:sld>
</file>

<file path=ppt/theme/theme1.xml><?xml version="1.0" encoding="utf-8"?>
<a:theme xmlns:a="http://schemas.openxmlformats.org/drawingml/2006/main" name="Wycinek">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526</TotalTime>
  <Words>819</Words>
  <Application>Microsoft Office PowerPoint</Application>
  <PresentationFormat>Niestandardowy</PresentationFormat>
  <Paragraphs>91</Paragraphs>
  <Slides>13</Slides>
  <Notes>0</Notes>
  <HiddenSlides>0</HiddenSlides>
  <MMClips>0</MMClips>
  <ScaleCrop>false</ScaleCrop>
  <HeadingPairs>
    <vt:vector size="4" baseType="variant">
      <vt:variant>
        <vt:lpstr>Motyw</vt:lpstr>
      </vt:variant>
      <vt:variant>
        <vt:i4>1</vt:i4>
      </vt:variant>
      <vt:variant>
        <vt:lpstr>Tytuły slajdów</vt:lpstr>
      </vt:variant>
      <vt:variant>
        <vt:i4>13</vt:i4>
      </vt:variant>
    </vt:vector>
  </HeadingPairs>
  <TitlesOfParts>
    <vt:vector size="14" baseType="lpstr">
      <vt:lpstr>Wycinek</vt:lpstr>
      <vt:lpstr>Faszyzm, Nazizm, totalitaryzm, autorytaryzm, konserwatyzm </vt:lpstr>
      <vt:lpstr>Slajd 2</vt:lpstr>
      <vt:lpstr>Slajd 3</vt:lpstr>
      <vt:lpstr>Slajd 4</vt:lpstr>
      <vt:lpstr>Slajd 5</vt:lpstr>
      <vt:lpstr>Slajd 6</vt:lpstr>
      <vt:lpstr>Slajd 7</vt:lpstr>
      <vt:lpstr>Slajd 8</vt:lpstr>
      <vt:lpstr>***- Carl Schmitt nie do końcA</vt:lpstr>
      <vt:lpstr>Slajd 10</vt:lpstr>
      <vt:lpstr>Slajd 11</vt:lpstr>
      <vt:lpstr>Slajd 12</vt:lpstr>
      <vt:lpstr>Slajd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Law and Government</dc:title>
  <dc:creator>Marcin</dc:creator>
  <cp:lastModifiedBy>MJ</cp:lastModifiedBy>
  <cp:revision>52</cp:revision>
  <dcterms:created xsi:type="dcterms:W3CDTF">2016-10-07T09:19:11Z</dcterms:created>
  <dcterms:modified xsi:type="dcterms:W3CDTF">2019-11-30T07:34:25Z</dcterms:modified>
</cp:coreProperties>
</file>