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57" r:id="rId4"/>
    <p:sldId id="258" r:id="rId5"/>
    <p:sldId id="259" r:id="rId6"/>
    <p:sldId id="260" r:id="rId7"/>
    <p:sldId id="261" r:id="rId8"/>
    <p:sldId id="279" r:id="rId9"/>
    <p:sldId id="262" r:id="rId10"/>
    <p:sldId id="263" r:id="rId11"/>
    <p:sldId id="264" r:id="rId12"/>
    <p:sldId id="265" r:id="rId13"/>
    <p:sldId id="266" r:id="rId14"/>
    <p:sldId id="267" r:id="rId15"/>
    <p:sldId id="280" r:id="rId16"/>
    <p:sldId id="270" r:id="rId17"/>
    <p:sldId id="268" r:id="rId18"/>
    <p:sldId id="269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773467-A536-436B-B384-9DA37B205B69}" type="datetimeFigureOut">
              <a:rPr lang="pl-PL" smtClean="0"/>
              <a:pPr/>
              <a:t>2016-06-06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773467-A536-436B-B384-9DA37B205B69}" type="datetimeFigureOut">
              <a:rPr lang="pl-PL" smtClean="0"/>
              <a:pPr/>
              <a:t>2016-06-06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773467-A536-436B-B384-9DA37B205B69}" type="datetimeFigureOut">
              <a:rPr lang="pl-PL" smtClean="0"/>
              <a:pPr/>
              <a:t>2016-06-06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773467-A536-436B-B384-9DA37B205B69}" type="datetimeFigureOut">
              <a:rPr lang="pl-PL" smtClean="0"/>
              <a:pPr/>
              <a:t>2016-06-06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773467-A536-436B-B384-9DA37B205B69}" type="datetimeFigureOut">
              <a:rPr lang="pl-PL" smtClean="0"/>
              <a:pPr/>
              <a:t>2016-06-06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773467-A536-436B-B384-9DA37B205B69}" type="datetimeFigureOut">
              <a:rPr lang="pl-PL" smtClean="0"/>
              <a:pPr/>
              <a:t>2016-06-06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773467-A536-436B-B384-9DA37B205B69}" type="datetimeFigureOut">
              <a:rPr lang="pl-PL" smtClean="0"/>
              <a:pPr/>
              <a:t>2016-06-06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773467-A536-436B-B384-9DA37B205B69}" type="datetimeFigureOut">
              <a:rPr lang="pl-PL" smtClean="0"/>
              <a:pPr/>
              <a:t>2016-06-06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773467-A536-436B-B384-9DA37B205B69}" type="datetimeFigureOut">
              <a:rPr lang="pl-PL" smtClean="0"/>
              <a:pPr/>
              <a:t>2016-06-06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7773467-A536-436B-B384-9DA37B205B69}" type="datetimeFigureOut">
              <a:rPr lang="pl-PL" smtClean="0"/>
              <a:pPr/>
              <a:t>2016-06-06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773467-A536-436B-B384-9DA37B205B69}" type="datetimeFigureOut">
              <a:rPr lang="pl-PL" smtClean="0"/>
              <a:pPr/>
              <a:t>2016-06-06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7773467-A536-436B-B384-9DA37B205B69}" type="datetimeFigureOut">
              <a:rPr lang="pl-PL" smtClean="0"/>
              <a:pPr/>
              <a:t>2016-06-06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ODPOWIEDZIALNOŚĆ PRACOWNICZA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DR JACEK BOROWICZ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019340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ctr">
              <a:buNone/>
            </a:pPr>
            <a:r>
              <a:rPr lang="pl-PL" sz="3200" b="1" dirty="0" smtClean="0"/>
              <a:t>Stosowanie odpowiedzialności porządkowe</a:t>
            </a:r>
            <a:r>
              <a:rPr lang="pl-PL" sz="3200" dirty="0" smtClean="0"/>
              <a:t>j</a:t>
            </a:r>
          </a:p>
          <a:p>
            <a:endParaRPr lang="pl-PL" sz="3200" dirty="0"/>
          </a:p>
          <a:p>
            <a:pPr marL="109728" indent="0">
              <a:buNone/>
            </a:pPr>
            <a:r>
              <a:rPr lang="pl-PL" sz="3200" dirty="0" smtClean="0"/>
              <a:t>   tryb nakładania </a:t>
            </a:r>
          </a:p>
          <a:p>
            <a:pPr marL="109728" indent="0">
              <a:buNone/>
            </a:pPr>
            <a:r>
              <a:rPr lang="pl-PL" sz="3200" dirty="0" smtClean="0"/>
              <a:t> kar porządkowych</a:t>
            </a:r>
          </a:p>
          <a:p>
            <a:pPr marL="109728" indent="0">
              <a:buNone/>
            </a:pPr>
            <a:r>
              <a:rPr lang="pl-PL" sz="3200" b="1" dirty="0" smtClean="0"/>
              <a:t>(Art</a:t>
            </a:r>
            <a:r>
              <a:rPr lang="pl-PL" sz="3200" b="1" dirty="0"/>
              <a:t>. 109. </a:t>
            </a:r>
            <a:r>
              <a:rPr lang="pl-PL" sz="3200" b="1" dirty="0" smtClean="0"/>
              <a:t>– 111 </a:t>
            </a:r>
            <a:r>
              <a:rPr lang="pl-PL" sz="3200" b="1" dirty="0" err="1" smtClean="0"/>
              <a:t>k.p</a:t>
            </a:r>
            <a:r>
              <a:rPr lang="pl-PL" sz="3200" b="1" dirty="0" smtClean="0"/>
              <a:t>. )</a:t>
            </a:r>
          </a:p>
          <a:p>
            <a:pPr marL="109728" indent="0">
              <a:buNone/>
            </a:pPr>
            <a:r>
              <a:rPr lang="pl-PL" sz="3200" dirty="0" smtClean="0"/>
              <a:t>					tryb weryfikacji</a:t>
            </a:r>
          </a:p>
          <a:p>
            <a:pPr marL="109728" indent="0">
              <a:buNone/>
            </a:pPr>
            <a:r>
              <a:rPr lang="pl-PL" sz="3200" dirty="0" smtClean="0"/>
              <a:t>				      kar porządkowych</a:t>
            </a:r>
          </a:p>
          <a:p>
            <a:pPr marL="109728" indent="0">
              <a:buNone/>
            </a:pPr>
            <a:r>
              <a:rPr lang="pl-PL" sz="3200" b="1" dirty="0" smtClean="0"/>
              <a:t>					(</a:t>
            </a:r>
            <a:r>
              <a:rPr lang="pl-PL" sz="3200" b="1" dirty="0"/>
              <a:t>Art. </a:t>
            </a:r>
            <a:r>
              <a:rPr lang="pl-PL" sz="3200" b="1" dirty="0" smtClean="0"/>
              <a:t>112 </a:t>
            </a:r>
            <a:r>
              <a:rPr lang="pl-PL" sz="3200" b="1" dirty="0" err="1"/>
              <a:t>k.p</a:t>
            </a:r>
            <a:r>
              <a:rPr lang="pl-PL" sz="3200" b="1" dirty="0"/>
              <a:t>. )</a:t>
            </a:r>
          </a:p>
          <a:p>
            <a:pPr marL="109728" indent="0">
              <a:buNone/>
            </a:pPr>
            <a:endParaRPr lang="pl-PL" sz="32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</a:t>
            </a:r>
            <a:r>
              <a:rPr lang="pl-PL" sz="2800" i="1" u="sng" dirty="0" smtClean="0"/>
              <a:t>pracownicza - porządkowa</a:t>
            </a:r>
            <a:endParaRPr lang="pl-PL" sz="2800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411760" y="2492896"/>
            <a:ext cx="1944216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355976" y="2492896"/>
            <a:ext cx="2016224" cy="2016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341997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ctr">
              <a:buNone/>
            </a:pPr>
            <a:r>
              <a:rPr lang="pl-PL" sz="3200" dirty="0" smtClean="0"/>
              <a:t>KONSEKWENCJE UKARANIA</a:t>
            </a:r>
          </a:p>
          <a:p>
            <a:pPr marL="109728" indent="0">
              <a:buNone/>
            </a:pPr>
            <a:endParaRPr lang="pl-PL" sz="3200" dirty="0"/>
          </a:p>
          <a:p>
            <a:pPr marL="109728" indent="0">
              <a:buNone/>
            </a:pPr>
            <a:r>
              <a:rPr lang="pl-PL" sz="3200" dirty="0" smtClean="0"/>
              <a:t>Wpis do akt</a:t>
            </a:r>
          </a:p>
          <a:p>
            <a:pPr marL="109728" indent="0">
              <a:buNone/>
            </a:pPr>
            <a:r>
              <a:rPr lang="pl-PL" sz="3200" dirty="0" smtClean="0"/>
              <a:t>                 </a:t>
            </a:r>
          </a:p>
          <a:p>
            <a:pPr marL="109728" indent="0">
              <a:buNone/>
            </a:pPr>
            <a:r>
              <a:rPr lang="pl-PL" sz="3200" dirty="0"/>
              <a:t> </a:t>
            </a:r>
            <a:r>
              <a:rPr lang="pl-PL" sz="3200" dirty="0" smtClean="0"/>
              <a:t>             Zatarcie ukarania</a:t>
            </a:r>
          </a:p>
          <a:p>
            <a:pPr marL="109728" indent="0">
              <a:buNone/>
            </a:pPr>
            <a:r>
              <a:rPr lang="pl-PL" sz="3200" dirty="0" smtClean="0"/>
              <a:t>                               </a:t>
            </a:r>
          </a:p>
          <a:p>
            <a:pPr marL="109728" indent="0">
              <a:buNone/>
            </a:pPr>
            <a:r>
              <a:rPr lang="pl-PL" sz="3200" dirty="0"/>
              <a:t> </a:t>
            </a:r>
            <a:r>
              <a:rPr lang="pl-PL" sz="3200" dirty="0" smtClean="0"/>
              <a:t>                            Wielokrotne karanie?</a:t>
            </a:r>
          </a:p>
          <a:p>
            <a:pPr marL="109728" indent="0">
              <a:buNone/>
            </a:pPr>
            <a:endParaRPr lang="pl-PL" sz="3200" dirty="0" smtClean="0"/>
          </a:p>
          <a:p>
            <a:pPr marL="109728" indent="0">
              <a:buNone/>
            </a:pPr>
            <a:endParaRPr lang="pl-PL" sz="32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</a:t>
            </a:r>
            <a:r>
              <a:rPr lang="pl-PL" sz="2800" i="1" u="sng" dirty="0" smtClean="0"/>
              <a:t>pracownicza - porządkowa</a:t>
            </a:r>
            <a:endParaRPr lang="pl-PL" sz="28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907704" y="1988840"/>
            <a:ext cx="2592288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flipH="1">
            <a:off x="4139952" y="1988840"/>
            <a:ext cx="360040" cy="1512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4499992" y="1988840"/>
            <a:ext cx="3024336" cy="26642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Elipsa 6"/>
          <p:cNvSpPr/>
          <p:nvPr/>
        </p:nvSpPr>
        <p:spPr>
          <a:xfrm>
            <a:off x="1475656" y="1484784"/>
            <a:ext cx="6120680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31295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endParaRPr lang="pl-PL" sz="3200" dirty="0" smtClean="0"/>
          </a:p>
          <a:p>
            <a:pPr marL="109728" indent="0">
              <a:buNone/>
            </a:pPr>
            <a:endParaRPr lang="pl-PL" sz="3200" dirty="0" smtClean="0"/>
          </a:p>
          <a:p>
            <a:pPr marL="109728" indent="0" algn="ctr">
              <a:buNone/>
            </a:pPr>
            <a:r>
              <a:rPr lang="pl-PL" sz="3600" b="1" dirty="0" smtClean="0"/>
              <a:t>PRACOWNICZA </a:t>
            </a:r>
          </a:p>
          <a:p>
            <a:pPr marL="109728" indent="0" algn="ctr">
              <a:buNone/>
            </a:pPr>
            <a:r>
              <a:rPr lang="pl-PL" sz="3600" b="1" dirty="0" smtClean="0"/>
              <a:t>ODPOWIEDZIALNOŚĆ MATERIALNA</a:t>
            </a:r>
            <a:endParaRPr lang="pl-PL" sz="36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pracownicza</a:t>
            </a:r>
            <a:endParaRPr lang="pl-PL" sz="2800" dirty="0"/>
          </a:p>
        </p:txBody>
      </p:sp>
    </p:spTree>
    <p:extLst>
      <p:ext uri="{BB962C8B-B14F-4D97-AF65-F5344CB8AC3E}">
        <p14:creationId xmlns="" xmlns:p14="http://schemas.microsoft.com/office/powerpoint/2010/main" val="4083082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13184" y="1526058"/>
            <a:ext cx="8229600" cy="4525963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pl-PL" sz="3200" b="1" dirty="0" smtClean="0"/>
              <a:t>PRACOWNICZA ODPOWIEDZIALNOŚĆ MATERIALNA</a:t>
            </a:r>
          </a:p>
          <a:p>
            <a:pPr marL="109728" indent="0">
              <a:buNone/>
            </a:pPr>
            <a:r>
              <a:rPr lang="pl-PL" sz="3200" dirty="0" smtClean="0"/>
              <a:t>na zasadach                          za szkoda                  ogólnych                             wyrządzoną</a:t>
            </a:r>
          </a:p>
          <a:p>
            <a:pPr marL="109728" indent="0" algn="ctr">
              <a:buNone/>
            </a:pPr>
            <a:r>
              <a:rPr lang="pl-PL" sz="3200" dirty="0" smtClean="0"/>
              <a:t>                     za mienie       osobie 3ciej              powierzone                      </a:t>
            </a:r>
            <a:endParaRPr lang="pl-PL" sz="3200" dirty="0"/>
          </a:p>
          <a:p>
            <a:pPr marL="109728" indent="0" algn="ctr">
              <a:buNone/>
            </a:pPr>
            <a:endParaRPr lang="pl-PL" sz="3200" dirty="0" smtClean="0"/>
          </a:p>
          <a:p>
            <a:pPr marL="109728" indent="0" algn="r">
              <a:buNone/>
            </a:pPr>
            <a:r>
              <a:rPr lang="pl-PL" sz="3200" dirty="0"/>
              <a:t>z winy umyślnej</a:t>
            </a:r>
          </a:p>
          <a:p>
            <a:pPr marL="109728" indent="0" algn="r">
              <a:buNone/>
            </a:pPr>
            <a:endParaRPr lang="pl-PL" sz="32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</a:t>
            </a:r>
            <a:r>
              <a:rPr lang="pl-PL" sz="2800" i="1" u="sng" dirty="0" smtClean="0"/>
              <a:t>pracownicza materialna</a:t>
            </a:r>
            <a:endParaRPr lang="pl-PL" sz="28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915816" y="2420888"/>
            <a:ext cx="1512168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27984" y="2420888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427984" y="2420888"/>
            <a:ext cx="2808312" cy="27363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>
            <a:off x="4427984" y="2420888"/>
            <a:ext cx="1656184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77461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109728" indent="0">
              <a:buNone/>
            </a:pPr>
            <a:r>
              <a:rPr lang="pl-PL" b="1" dirty="0" smtClean="0"/>
              <a:t>PRZESŁANKI:</a:t>
            </a:r>
          </a:p>
          <a:p>
            <a:r>
              <a:rPr lang="pl-PL" dirty="0" smtClean="0"/>
              <a:t>wyrządzenie szkody materialnej</a:t>
            </a:r>
          </a:p>
          <a:p>
            <a:r>
              <a:rPr lang="pl-PL" dirty="0" smtClean="0"/>
              <a:t>w mieniu pracodawcy </a:t>
            </a:r>
          </a:p>
          <a:p>
            <a:r>
              <a:rPr lang="pl-PL" dirty="0" smtClean="0"/>
              <a:t>na wskutek zawinionego nienależytego wykonania lub niewykonania obowiązków pracowniczych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MATERIALNA NA ZASADACH OGÓLNYCH</a:t>
            </a:r>
            <a:endParaRPr lang="pl-PL" sz="2800" dirty="0"/>
          </a:p>
        </p:txBody>
      </p:sp>
    </p:spTree>
    <p:extLst>
      <p:ext uri="{BB962C8B-B14F-4D97-AF65-F5344CB8AC3E}">
        <p14:creationId xmlns="" xmlns:p14="http://schemas.microsoft.com/office/powerpoint/2010/main" val="608778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>
              <a:buNone/>
            </a:pPr>
            <a:r>
              <a:rPr lang="pl-PL" b="1" dirty="0" smtClean="0"/>
              <a:t>SZKODA MATERIALNA – jaki zakres?</a:t>
            </a:r>
          </a:p>
          <a:p>
            <a:pPr marL="109728" indent="0">
              <a:buNone/>
            </a:pPr>
            <a:endParaRPr lang="pl-PL" b="1" dirty="0" smtClean="0"/>
          </a:p>
          <a:p>
            <a:pPr algn="r"/>
            <a:r>
              <a:rPr lang="pl-PL" dirty="0" err="1" smtClean="0"/>
              <a:t>damnum</a:t>
            </a:r>
            <a:r>
              <a:rPr lang="pl-PL" dirty="0" smtClean="0"/>
              <a:t> </a:t>
            </a:r>
            <a:r>
              <a:rPr lang="pl-PL" dirty="0" err="1" smtClean="0"/>
              <a:t>emergens</a:t>
            </a:r>
            <a:r>
              <a:rPr lang="pl-PL" dirty="0" smtClean="0"/>
              <a:t> – strata rzeczywista?</a:t>
            </a:r>
          </a:p>
          <a:p>
            <a:pPr algn="r"/>
            <a:r>
              <a:rPr lang="pl-PL" dirty="0" err="1"/>
              <a:t>l</a:t>
            </a:r>
            <a:r>
              <a:rPr lang="pl-PL" dirty="0" err="1" smtClean="0"/>
              <a:t>ucrum</a:t>
            </a:r>
            <a:r>
              <a:rPr lang="pl-PL" dirty="0" smtClean="0"/>
              <a:t> </a:t>
            </a:r>
            <a:r>
              <a:rPr lang="pl-PL" dirty="0" err="1" smtClean="0"/>
              <a:t>cessans</a:t>
            </a:r>
            <a:r>
              <a:rPr lang="pl-PL" dirty="0" smtClean="0"/>
              <a:t> – utracone korzyści?</a:t>
            </a:r>
          </a:p>
          <a:p>
            <a:pPr algn="r"/>
            <a:r>
              <a:rPr lang="pl-PL" dirty="0"/>
              <a:t>w</a:t>
            </a:r>
            <a:r>
              <a:rPr lang="pl-PL" dirty="0" smtClean="0"/>
              <a:t>artość emocjonalna?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MATERIALNA NA ZASADACH OGÓLNYCH</a:t>
            </a:r>
            <a:endParaRPr lang="pl-PL" sz="2800" dirty="0"/>
          </a:p>
        </p:txBody>
      </p:sp>
    </p:spTree>
    <p:extLst>
      <p:ext uri="{BB962C8B-B14F-4D97-AF65-F5344CB8AC3E}">
        <p14:creationId xmlns="" xmlns:p14="http://schemas.microsoft.com/office/powerpoint/2010/main" val="712178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SZKODA 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r>
              <a:rPr lang="pl-PL" dirty="0" smtClean="0"/>
              <a:t>USZCZERBEK MATERIALNY (ZMNIEJSZENIE AKTYWÓW, ZWIEKSZENIE PASYWÓW) </a:t>
            </a:r>
          </a:p>
          <a:p>
            <a:r>
              <a:rPr lang="pl-PL" dirty="0" smtClean="0"/>
              <a:t>STRATA RZECZYWISTA</a:t>
            </a:r>
          </a:p>
          <a:p>
            <a:endParaRPr lang="pl-PL" dirty="0"/>
          </a:p>
          <a:p>
            <a:endParaRPr lang="pl-PL" dirty="0" smtClean="0"/>
          </a:p>
          <a:p>
            <a:pPr algn="r"/>
            <a:r>
              <a:rPr lang="pl-PL" dirty="0" smtClean="0"/>
              <a:t>WYŁĄCZNIA: ubytki naturalne, normalne zużycie rzeczy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MATERIALNA NA ZASADACH OGÓLNYCH</a:t>
            </a:r>
            <a:endParaRPr lang="pl-PL" sz="2800" dirty="0"/>
          </a:p>
        </p:txBody>
      </p:sp>
    </p:spTree>
    <p:extLst>
      <p:ext uri="{BB962C8B-B14F-4D97-AF65-F5344CB8AC3E}">
        <p14:creationId xmlns="" xmlns:p14="http://schemas.microsoft.com/office/powerpoint/2010/main" val="2701816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BEZPRAWNOŚĆ – NARUSZENIE OBOWIĄZKU</a:t>
            </a:r>
          </a:p>
          <a:p>
            <a:endParaRPr lang="pl-PL" dirty="0"/>
          </a:p>
          <a:p>
            <a:r>
              <a:rPr lang="pl-PL" dirty="0" smtClean="0"/>
              <a:t>SYTUACJE WYŁACZAJĄCE BEZPRAWNOŚĆ</a:t>
            </a:r>
          </a:p>
          <a:p>
            <a:endParaRPr lang="pl-PL" dirty="0"/>
          </a:p>
          <a:p>
            <a:pPr marL="109728" indent="0" algn="r">
              <a:buNone/>
            </a:pPr>
            <a:r>
              <a:rPr lang="pl-PL" dirty="0" smtClean="0"/>
              <a:t> - Dopuszczalne ryzyko</a:t>
            </a:r>
          </a:p>
          <a:p>
            <a:pPr marL="109728" indent="0" algn="r">
              <a:buNone/>
            </a:pPr>
            <a:r>
              <a:rPr lang="pl-PL" dirty="0" smtClean="0"/>
              <a:t>-</a:t>
            </a:r>
            <a:r>
              <a:rPr lang="pl-PL" dirty="0"/>
              <a:t> </a:t>
            </a:r>
            <a:r>
              <a:rPr lang="pl-PL" dirty="0" smtClean="0"/>
              <a:t>Stan wyższej konieczności</a:t>
            </a:r>
          </a:p>
          <a:p>
            <a:pPr marL="109728" indent="0" algn="r">
              <a:buNone/>
            </a:pPr>
            <a:r>
              <a:rPr lang="pl-PL" dirty="0" smtClean="0"/>
              <a:t>- Wyłącznie świadomości (np. omdlenie, zasłabnięcie)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MATERIALNA NA ZASADACH OGÓLNYCH</a:t>
            </a:r>
            <a:endParaRPr lang="pl-PL" sz="2800" dirty="0"/>
          </a:p>
        </p:txBody>
      </p:sp>
    </p:spTree>
    <p:extLst>
      <p:ext uri="{BB962C8B-B14F-4D97-AF65-F5344CB8AC3E}">
        <p14:creationId xmlns="" xmlns:p14="http://schemas.microsoft.com/office/powerpoint/2010/main" val="1784895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WINA PRACOWNIKA</a:t>
            </a:r>
          </a:p>
          <a:p>
            <a:pPr marL="109728" indent="0" algn="ctr">
              <a:buNone/>
            </a:pPr>
            <a:r>
              <a:rPr lang="pl-PL" b="1" dirty="0" smtClean="0"/>
              <a:t>NIEUMYŚLNA!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dirty="0" smtClean="0"/>
              <a:t>LEKKOMYSLNOŚĆ              NIEDBALSTWO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just">
              <a:buNone/>
            </a:pPr>
            <a:endParaRPr lang="pl-PL" dirty="0" smtClean="0"/>
          </a:p>
          <a:p>
            <a:pPr marL="109728" indent="0" algn="just">
              <a:buNone/>
            </a:pPr>
            <a:r>
              <a:rPr lang="pl-PL" dirty="0" smtClean="0"/>
              <a:t>WYŁĄCZENIA: niepoczytalność, niezawiniona nieudolność, stan wyższej konieczności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MATERIALNA NA ZASADACH OGÓLNYCH</a:t>
            </a:r>
            <a:endParaRPr lang="pl-PL" sz="28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627784" y="2852936"/>
            <a:ext cx="2016224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644008" y="2852936"/>
            <a:ext cx="2088232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20046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ADEKWATNY ZWIĄZEK PRZYCZYNOWY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CZYN PRACOWNIKA      SZKODA PRACODAWCY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just">
              <a:buNone/>
            </a:pPr>
            <a:endParaRPr lang="pl-PL" dirty="0" smtClean="0"/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b="1" dirty="0" smtClean="0"/>
              <a:t>OGRANICZENIA:</a:t>
            </a:r>
            <a:r>
              <a:rPr lang="pl-PL" dirty="0" smtClean="0"/>
              <a:t> PRZYCZYNIENIE SIĘ PRACODAWCY LUB </a:t>
            </a:r>
            <a:r>
              <a:rPr lang="pl-PL" dirty="0" smtClean="0"/>
              <a:t>PRZYCZYNIENIE SIĘ </a:t>
            </a:r>
            <a:r>
              <a:rPr lang="pl-PL" dirty="0" smtClean="0"/>
              <a:t>INNYCH </a:t>
            </a:r>
            <a:r>
              <a:rPr lang="pl-PL" dirty="0" smtClean="0"/>
              <a:t>OSÓB (INNYCH PRACOWNIKÓW, OSÓB 3-CICH)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MATERIALNA NA ZASADACH OGÓLNYCH</a:t>
            </a:r>
            <a:endParaRPr lang="pl-PL" sz="2800" dirty="0"/>
          </a:p>
        </p:txBody>
      </p:sp>
      <p:sp>
        <p:nvSpPr>
          <p:cNvPr id="4" name="Strzałka w prawo 3"/>
          <p:cNvSpPr/>
          <p:nvPr/>
        </p:nvSpPr>
        <p:spPr>
          <a:xfrm>
            <a:off x="4067944" y="2780928"/>
            <a:ext cx="4320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90607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r>
              <a:rPr lang="pl-PL" sz="3600" b="1" dirty="0" smtClean="0"/>
              <a:t>Odpowiedzialność pracownicza</a:t>
            </a:r>
          </a:p>
          <a:p>
            <a:pPr marL="109728" indent="0">
              <a:buNone/>
            </a:pPr>
            <a:endParaRPr lang="pl-PL" sz="3600" dirty="0" smtClean="0"/>
          </a:p>
          <a:p>
            <a:pPr marL="109728" indent="0">
              <a:buNone/>
            </a:pPr>
            <a:endParaRPr lang="pl-PL" sz="3600" dirty="0" smtClean="0"/>
          </a:p>
          <a:p>
            <a:pPr marL="109728" indent="0">
              <a:buNone/>
            </a:pPr>
            <a:r>
              <a:rPr lang="pl-PL" sz="3600" dirty="0" smtClean="0"/>
              <a:t>Ujęcie wąskie         Ujęcie szerokie</a:t>
            </a:r>
          </a:p>
          <a:p>
            <a:pPr marL="109728" indent="0">
              <a:buNone/>
            </a:pPr>
            <a:endParaRPr lang="pl-PL" sz="36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Odpowiedzialność pracownicza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835696" y="2708920"/>
            <a:ext cx="2736304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572000" y="2708920"/>
            <a:ext cx="2448272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917340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ODSZKODOWANIE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r>
              <a:rPr lang="pl-PL" dirty="0" smtClean="0"/>
              <a:t>Rzeczywista strata</a:t>
            </a:r>
          </a:p>
          <a:p>
            <a:r>
              <a:rPr lang="pl-PL" dirty="0" smtClean="0"/>
              <a:t>MAX 3-miesięczne wynagrodzenie</a:t>
            </a:r>
          </a:p>
          <a:p>
            <a:r>
              <a:rPr lang="pl-PL" dirty="0" smtClean="0"/>
              <a:t>Miarkowanie w razie ugody</a:t>
            </a:r>
          </a:p>
          <a:p>
            <a:r>
              <a:rPr lang="pl-PL" dirty="0" smtClean="0"/>
              <a:t>Pieniężny charakter</a:t>
            </a:r>
          </a:p>
          <a:p>
            <a:r>
              <a:rPr lang="pl-PL" dirty="0" smtClean="0"/>
              <a:t>Roszczenie odszkodowawcze pracodawcy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MATERIALNA NA ZASADACH OGÓLNYCH</a:t>
            </a:r>
            <a:endParaRPr lang="pl-PL" sz="2800" dirty="0"/>
          </a:p>
        </p:txBody>
      </p:sp>
    </p:spTree>
    <p:extLst>
      <p:ext uri="{BB962C8B-B14F-4D97-AF65-F5344CB8AC3E}">
        <p14:creationId xmlns="" xmlns:p14="http://schemas.microsoft.com/office/powerpoint/2010/main" val="35385379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CIĘŻAR DOWODU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PRACODAWCA</a:t>
            </a:r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MATERIALNA NA ZASADACH OGÓLNYCH</a:t>
            </a:r>
            <a:endParaRPr lang="pl-PL" sz="2800" dirty="0"/>
          </a:p>
        </p:txBody>
      </p:sp>
      <p:sp>
        <p:nvSpPr>
          <p:cNvPr id="4" name="Strzałka w dół 3"/>
          <p:cNvSpPr/>
          <p:nvPr/>
        </p:nvSpPr>
        <p:spPr>
          <a:xfrm>
            <a:off x="4211960" y="2564904"/>
            <a:ext cx="792088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1128779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SZKODA WYRZĄDZONA OSOBIE TRZECIEJ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dirty="0" smtClean="0"/>
              <a:t>Przy wykonywaniu obowiązków</a:t>
            </a:r>
          </a:p>
          <a:p>
            <a:pPr marL="109728" indent="0" algn="ctr">
              <a:buNone/>
            </a:pPr>
            <a:r>
              <a:rPr lang="pl-PL" dirty="0" smtClean="0"/>
              <a:t>pracowniczych?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Czy </a:t>
            </a:r>
            <a:r>
              <a:rPr lang="pl-PL" dirty="0" smtClean="0"/>
              <a:t>też</a:t>
            </a:r>
            <a:r>
              <a:rPr lang="pl-PL" dirty="0" smtClean="0"/>
              <a:t>…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Przy okazji wykonywania obowiązków pracowniczych?</a:t>
            </a:r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MATERIALNA NA ZASADACH OGÓLNYCH</a:t>
            </a:r>
            <a:endParaRPr lang="pl-PL" sz="2800" dirty="0"/>
          </a:p>
        </p:txBody>
      </p:sp>
    </p:spTree>
    <p:extLst>
      <p:ext uri="{BB962C8B-B14F-4D97-AF65-F5344CB8AC3E}">
        <p14:creationId xmlns="" xmlns:p14="http://schemas.microsoft.com/office/powerpoint/2010/main" val="3084318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1/ PEŁNA ODPOWIEDZIALNOŚĆ PRACODAWCY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 smtClean="0"/>
              <a:t>2/ REGRES DO PRACOWNIKA DO WYSOKOŚCI STRATY RZECZYWISTEJ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i="1" u="sng" dirty="0" smtClean="0"/>
              <a:t>WYRZĄDZENIE SZKODY OSOBIE TRZECIEJ</a:t>
            </a:r>
            <a:endParaRPr lang="pl-PL" sz="2800" dirty="0"/>
          </a:p>
        </p:txBody>
      </p:sp>
      <p:sp>
        <p:nvSpPr>
          <p:cNvPr id="4" name="Strzałka w dół 3"/>
          <p:cNvSpPr/>
          <p:nvPr/>
        </p:nvSpPr>
        <p:spPr>
          <a:xfrm>
            <a:off x="3851920" y="2348880"/>
            <a:ext cx="1296144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6274351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PRZESŁANKI: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r>
              <a:rPr lang="pl-PL" dirty="0" smtClean="0"/>
              <a:t>PRAWIDŁOWE POWIERZENIE MIENIA</a:t>
            </a:r>
          </a:p>
          <a:p>
            <a:r>
              <a:rPr lang="pl-PL" dirty="0" smtClean="0"/>
              <a:t>BRAK ZWROTU LUB ROZLICZENIE Z MIENIA</a:t>
            </a:r>
          </a:p>
          <a:p>
            <a:r>
              <a:rPr lang="pl-PL" dirty="0" smtClean="0"/>
              <a:t>ZAWINIONA BEZPRAWNOŚĆ</a:t>
            </a:r>
          </a:p>
          <a:p>
            <a:r>
              <a:rPr lang="pl-PL" dirty="0" smtClean="0"/>
              <a:t>ZWIĄZEK PRZYCZYNOWY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 KONSEKWENCJA: PEŁNA ODPOWIEDZIALNOŚĆ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ZA MIENIE POWIERZONE</a:t>
            </a:r>
            <a:endParaRPr lang="pl-PL" sz="2800" dirty="0"/>
          </a:p>
        </p:txBody>
      </p:sp>
    </p:spTree>
    <p:extLst>
      <p:ext uri="{BB962C8B-B14F-4D97-AF65-F5344CB8AC3E}">
        <p14:creationId xmlns="" xmlns:p14="http://schemas.microsoft.com/office/powerpoint/2010/main" val="32997429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PRAWIDŁOWE POWIERZENIE MIENIA: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r>
              <a:rPr lang="pl-PL" dirty="0" smtClean="0"/>
              <a:t>SPRAWDZENIE STANU ILOSCIOWEGO I JAKOSCIOWEGO MIENIA </a:t>
            </a:r>
            <a:r>
              <a:rPr lang="pl-PL" dirty="0" smtClean="0"/>
              <a:t>W OBECNOŚCI PRACOWNIKA</a:t>
            </a:r>
            <a:endParaRPr lang="pl-PL" dirty="0" smtClean="0"/>
          </a:p>
          <a:p>
            <a:r>
              <a:rPr lang="pl-PL" dirty="0" smtClean="0"/>
              <a:t>WYDANIE MIENIA PRACOWNIKOWI – FAKTYCZNE WEJŚCIE </a:t>
            </a:r>
            <a:r>
              <a:rPr lang="pl-PL" dirty="0" smtClean="0"/>
              <a:t>W JEGO POSIADANIE</a:t>
            </a:r>
          </a:p>
          <a:p>
            <a:r>
              <a:rPr lang="pl-PL" dirty="0" smtClean="0"/>
              <a:t>ZAPEWNIENIE WARUNKÓW DO SPRAWOWANIA</a:t>
            </a:r>
          </a:p>
          <a:p>
            <a:pPr marL="109728" indent="0">
              <a:buNone/>
            </a:pPr>
            <a:r>
              <a:rPr lang="pl-PL" dirty="0" smtClean="0"/>
              <a:t>PIECZY NAD MIENIEM</a:t>
            </a:r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ZA MIENIE POWIERZONE</a:t>
            </a:r>
            <a:endParaRPr lang="pl-PL" sz="2800" dirty="0"/>
          </a:p>
        </p:txBody>
      </p:sp>
    </p:spTree>
    <p:extLst>
      <p:ext uri="{BB962C8B-B14F-4D97-AF65-F5344CB8AC3E}">
        <p14:creationId xmlns="" xmlns:p14="http://schemas.microsoft.com/office/powerpoint/2010/main" val="42936559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WINA UMYŚLNA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dirty="0" smtClean="0"/>
              <a:t>ZAMIAR BEZPOŚREDNI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r">
              <a:buNone/>
            </a:pPr>
            <a:r>
              <a:rPr lang="pl-PL" dirty="0" smtClean="0"/>
              <a:t>ZAMIAR EWENTUALNY</a:t>
            </a:r>
          </a:p>
          <a:p>
            <a:pPr marL="109728" indent="0" algn="r">
              <a:buNone/>
            </a:pPr>
            <a:endParaRPr lang="pl-PL" dirty="0"/>
          </a:p>
          <a:p>
            <a:pPr marL="109728" indent="0" algn="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ODPOWIEDZIALNOŚC PEŁNA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Z WINY UMYŚLNEJ</a:t>
            </a:r>
            <a:endParaRPr lang="pl-PL" sz="28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123728" y="2276872"/>
            <a:ext cx="2736304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860032" y="2276872"/>
            <a:ext cx="1872208" cy="158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2411760" y="3573016"/>
            <a:ext cx="1872208" cy="158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 flipH="1">
            <a:off x="4716016" y="4365104"/>
            <a:ext cx="1872208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495743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3600" b="1" dirty="0" smtClean="0"/>
              <a:t>Odpowiedzialność pracownicza</a:t>
            </a:r>
          </a:p>
          <a:p>
            <a:pPr marL="109728" indent="0">
              <a:buNone/>
            </a:pPr>
            <a:endParaRPr lang="pl-PL" sz="3600" dirty="0"/>
          </a:p>
          <a:p>
            <a:pPr marL="109728" indent="0" algn="r">
              <a:buNone/>
            </a:pPr>
            <a:r>
              <a:rPr lang="pl-PL" sz="3600" dirty="0" smtClean="0"/>
              <a:t>-negatywne skutki/dolegliwości</a:t>
            </a:r>
          </a:p>
          <a:p>
            <a:pPr marL="109728" indent="0" algn="r">
              <a:buNone/>
            </a:pPr>
            <a:r>
              <a:rPr lang="pl-PL" sz="3600" dirty="0" smtClean="0"/>
              <a:t>-mające charakter prawny</a:t>
            </a:r>
          </a:p>
          <a:p>
            <a:pPr marL="109728" indent="0" algn="r">
              <a:buNone/>
            </a:pPr>
            <a:r>
              <a:rPr lang="pl-PL" sz="3600" dirty="0" smtClean="0"/>
              <a:t>-stosowane wobec pracownika</a:t>
            </a:r>
          </a:p>
          <a:p>
            <a:pPr marL="109728" indent="0" algn="r">
              <a:buNone/>
            </a:pPr>
            <a:r>
              <a:rPr lang="pl-PL" sz="3600" dirty="0" smtClean="0"/>
              <a:t>-za jego naganne zachowania (niewykonanie, niewłaściwe      wykonanie obowiązku            pracowniczego)</a:t>
            </a:r>
            <a:endParaRPr lang="pl-PL" sz="36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Odpowiedzialność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291734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3600" b="1" dirty="0" smtClean="0"/>
              <a:t>Odpowiedzialność pracownicza </a:t>
            </a:r>
          </a:p>
          <a:p>
            <a:pPr marL="109728" indent="0" algn="ctr">
              <a:buNone/>
            </a:pPr>
            <a:r>
              <a:rPr lang="pl-PL" sz="3600" b="1" dirty="0" smtClean="0"/>
              <a:t>ujęcie szerokie – obejmuje np.</a:t>
            </a:r>
          </a:p>
          <a:p>
            <a:pPr marL="109728" indent="0">
              <a:buNone/>
            </a:pPr>
            <a:endParaRPr lang="pl-PL" sz="3600" dirty="0" smtClean="0"/>
          </a:p>
          <a:p>
            <a:r>
              <a:rPr lang="pl-PL" sz="2400" dirty="0" err="1" smtClean="0"/>
              <a:t>Odp.porządkowa</a:t>
            </a:r>
            <a:endParaRPr lang="pl-PL" sz="2400" dirty="0" smtClean="0"/>
          </a:p>
          <a:p>
            <a:r>
              <a:rPr lang="pl-PL" sz="2400" dirty="0" err="1" smtClean="0"/>
              <a:t>Odp.materialna</a:t>
            </a:r>
            <a:endParaRPr lang="pl-PL" sz="2400" dirty="0" smtClean="0"/>
          </a:p>
          <a:p>
            <a:r>
              <a:rPr lang="pl-PL" sz="2400" dirty="0" smtClean="0"/>
              <a:t>Rozwiązanie st.pr.</a:t>
            </a:r>
          </a:p>
          <a:p>
            <a:r>
              <a:rPr lang="pl-PL" sz="2400" dirty="0" smtClean="0"/>
              <a:t>Zmiana warunków pr. i/lub </a:t>
            </a:r>
            <a:r>
              <a:rPr lang="pl-PL" sz="2400" dirty="0" err="1" smtClean="0"/>
              <a:t>pł</a:t>
            </a:r>
            <a:r>
              <a:rPr lang="pl-PL" sz="2400" dirty="0" smtClean="0"/>
              <a:t>.</a:t>
            </a:r>
          </a:p>
          <a:p>
            <a:r>
              <a:rPr lang="pl-PL" sz="2400" dirty="0" smtClean="0"/>
              <a:t>Pozbawienie/ograniczenie premii</a:t>
            </a:r>
          </a:p>
          <a:p>
            <a:r>
              <a:rPr lang="pl-PL" sz="2400" dirty="0" smtClean="0"/>
              <a:t>Ograniczenie wynagrodzenia za pracę</a:t>
            </a:r>
            <a:endParaRPr lang="pl-PL" sz="2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Odpowiedzialność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809869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3200" dirty="0" smtClean="0"/>
              <a:t>Odpowiedzialność porządkowa</a:t>
            </a:r>
          </a:p>
          <a:p>
            <a:pPr marL="109728" indent="0" algn="ctr">
              <a:buNone/>
            </a:pPr>
            <a:r>
              <a:rPr lang="pl-PL" sz="3200" b="1" dirty="0" smtClean="0"/>
              <a:t>(Art</a:t>
            </a:r>
            <a:r>
              <a:rPr lang="pl-PL" sz="3200" b="1" dirty="0"/>
              <a:t>. 108. </a:t>
            </a:r>
            <a:r>
              <a:rPr lang="pl-PL" sz="3200" b="1" dirty="0" smtClean="0"/>
              <a:t>- Art</a:t>
            </a:r>
            <a:r>
              <a:rPr lang="pl-PL" sz="3200" b="1" dirty="0"/>
              <a:t>. </a:t>
            </a:r>
            <a:r>
              <a:rPr lang="pl-PL" sz="3200" b="1" dirty="0" smtClean="0"/>
              <a:t>113 </a:t>
            </a:r>
            <a:r>
              <a:rPr lang="pl-PL" sz="3200" b="1" dirty="0" err="1" smtClean="0"/>
              <a:t>k.p</a:t>
            </a:r>
            <a:r>
              <a:rPr lang="pl-PL" sz="3200" b="1" dirty="0" smtClean="0"/>
              <a:t>.)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Odpowiedzialność pracownicza - porządkowa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2051505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pl-PL" sz="2800" b="1" dirty="0" smtClean="0"/>
              <a:t>Nieprzestrzeganie </a:t>
            </a:r>
            <a:r>
              <a:rPr lang="pl-PL" sz="2800" b="1" dirty="0"/>
              <a:t>przez </a:t>
            </a:r>
            <a:r>
              <a:rPr lang="pl-PL" sz="2800" b="1" dirty="0" smtClean="0"/>
              <a:t>pracownika</a:t>
            </a:r>
            <a:r>
              <a:rPr lang="pl-PL" sz="2800" dirty="0" smtClean="0"/>
              <a:t>:</a:t>
            </a:r>
          </a:p>
          <a:p>
            <a:pPr marL="109728" indent="0">
              <a:buNone/>
            </a:pPr>
            <a:endParaRPr lang="pl-PL" sz="2800" dirty="0" smtClean="0"/>
          </a:p>
          <a:p>
            <a:r>
              <a:rPr lang="pl-PL" sz="2800" dirty="0" smtClean="0"/>
              <a:t>ustalonej </a:t>
            </a:r>
            <a:r>
              <a:rPr lang="pl-PL" sz="2800" dirty="0"/>
              <a:t>organizacji i porządku w procesie pracy, </a:t>
            </a:r>
            <a:endParaRPr lang="pl-PL" sz="2800" dirty="0" smtClean="0"/>
          </a:p>
          <a:p>
            <a:r>
              <a:rPr lang="pl-PL" sz="2800" dirty="0" smtClean="0"/>
              <a:t>przepisów </a:t>
            </a:r>
            <a:r>
              <a:rPr lang="pl-PL" sz="2800" dirty="0"/>
              <a:t>bezpieczeństwa i higieny pracy, </a:t>
            </a:r>
            <a:endParaRPr lang="pl-PL" sz="2800" dirty="0" smtClean="0"/>
          </a:p>
          <a:p>
            <a:pPr marL="109728" indent="0">
              <a:buNone/>
            </a:pPr>
            <a:r>
              <a:rPr lang="pl-PL" sz="2800" dirty="0" smtClean="0"/>
              <a:t>przepisów </a:t>
            </a:r>
            <a:r>
              <a:rPr lang="pl-PL" sz="2800" dirty="0"/>
              <a:t>przeciwpożarowych, </a:t>
            </a:r>
            <a:endParaRPr lang="pl-PL" sz="2800" dirty="0" smtClean="0"/>
          </a:p>
          <a:p>
            <a:r>
              <a:rPr lang="pl-PL" sz="2800" dirty="0" smtClean="0"/>
              <a:t> </a:t>
            </a:r>
            <a:r>
              <a:rPr lang="pl-PL" sz="2800" dirty="0"/>
              <a:t>przyjętego sposobu potwierdzania przybycia i obecności w pracy </a:t>
            </a:r>
            <a:r>
              <a:rPr lang="pl-PL" sz="2800" dirty="0" smtClean="0"/>
              <a:t>oraz usprawiedliwiania </a:t>
            </a:r>
            <a:r>
              <a:rPr lang="pl-PL" sz="2800" dirty="0"/>
              <a:t>nieobecności w </a:t>
            </a:r>
            <a:r>
              <a:rPr lang="pl-PL" sz="2800" dirty="0" smtClean="0"/>
              <a:t>pracy,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Odpowiedzialność pracownicza - porządkowa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2990273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pl-PL" sz="2800" b="1" dirty="0" smtClean="0"/>
              <a:t>KARY PORZĄDKOWE</a:t>
            </a:r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niemajątkowe                  majątkowe</a:t>
            </a:r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dirty="0" smtClean="0"/>
              <a:t>upomnienie, nagana         kara pieniężna</a:t>
            </a:r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dirty="0"/>
              <a:t>w</a:t>
            </a:r>
            <a:r>
              <a:rPr lang="pl-PL" sz="2800" dirty="0" smtClean="0"/>
              <a:t>szystkie przewinienia  niektóre przewinienia</a:t>
            </a:r>
          </a:p>
          <a:p>
            <a:pPr marL="109728" indent="0" algn="ctr">
              <a:buNone/>
            </a:pPr>
            <a:r>
              <a:rPr lang="pl-PL" sz="2800" dirty="0" smtClean="0"/>
              <a:t>                                   </a:t>
            </a:r>
          </a:p>
          <a:p>
            <a:pPr marL="109728" indent="0" algn="ctr">
              <a:buNone/>
            </a:pPr>
            <a:r>
              <a:rPr lang="pl-PL" sz="2800" dirty="0" smtClean="0"/>
              <a:t>                                         (</a:t>
            </a:r>
            <a:r>
              <a:rPr lang="pl-PL" sz="2800" b="1" dirty="0"/>
              <a:t>Art. 108. </a:t>
            </a:r>
            <a:r>
              <a:rPr lang="pl-PL" sz="2800" dirty="0"/>
              <a:t>§ </a:t>
            </a:r>
            <a:r>
              <a:rPr lang="pl-PL" sz="2800" dirty="0" smtClean="0"/>
              <a:t>2)</a:t>
            </a:r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     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Odpowiedzialność pracownicza - porządkowa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699792" y="1988840"/>
            <a:ext cx="1872208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572000" y="1988840"/>
            <a:ext cx="172819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2699792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6876256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2699792" y="386104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6876256" y="386104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Elipsa 11"/>
          <p:cNvSpPr/>
          <p:nvPr/>
        </p:nvSpPr>
        <p:spPr>
          <a:xfrm>
            <a:off x="1043608" y="2492896"/>
            <a:ext cx="3168352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Elipsa 13"/>
          <p:cNvSpPr/>
          <p:nvPr/>
        </p:nvSpPr>
        <p:spPr>
          <a:xfrm>
            <a:off x="5508104" y="2492896"/>
            <a:ext cx="2664296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Elipsa 15"/>
          <p:cNvSpPr/>
          <p:nvPr/>
        </p:nvSpPr>
        <p:spPr>
          <a:xfrm>
            <a:off x="323528" y="4365104"/>
            <a:ext cx="4392488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/>
          <p:nvPr/>
        </p:nvSpPr>
        <p:spPr>
          <a:xfrm>
            <a:off x="4788024" y="4365104"/>
            <a:ext cx="3960440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rostokąt zaokrąglony 19"/>
          <p:cNvSpPr/>
          <p:nvPr/>
        </p:nvSpPr>
        <p:spPr>
          <a:xfrm>
            <a:off x="2699792" y="1484784"/>
            <a:ext cx="381642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2" name="Łącznik prosty ze strzałką 21"/>
          <p:cNvCxnSpPr/>
          <p:nvPr/>
        </p:nvCxnSpPr>
        <p:spPr>
          <a:xfrm>
            <a:off x="6876256" y="494116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40624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      </a:t>
            </a:r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3200" dirty="0" smtClean="0"/>
              <a:t>Zamknięty katalog kar porządkowych!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Odpowiedzialność pracownicza - porządkowa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2240624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PRZESŁANKI ODPOWIEDZIALNOŚCI PORZĄDKOWEJ</a:t>
            </a:r>
          </a:p>
          <a:p>
            <a:endParaRPr lang="pl-PL" dirty="0"/>
          </a:p>
          <a:p>
            <a:pPr marL="109728" indent="0">
              <a:buNone/>
            </a:pPr>
            <a:r>
              <a:rPr lang="pl-PL" dirty="0" smtClean="0"/>
              <a:t> </a:t>
            </a:r>
          </a:p>
          <a:p>
            <a:pPr marL="109728" indent="0">
              <a:buNone/>
            </a:pPr>
            <a:r>
              <a:rPr lang="pl-PL" dirty="0"/>
              <a:t> </a:t>
            </a:r>
            <a:r>
              <a:rPr lang="pl-PL" dirty="0" smtClean="0"/>
              <a:t> Bezprawność-naruszanie</a:t>
            </a:r>
          </a:p>
          <a:p>
            <a:pPr marL="109728" indent="0">
              <a:buNone/>
            </a:pPr>
            <a:r>
              <a:rPr lang="pl-PL" dirty="0" err="1" smtClean="0"/>
              <a:t>obowiązku„</a:t>
            </a:r>
            <a:r>
              <a:rPr lang="pl-PL" i="1" dirty="0" err="1" smtClean="0"/>
              <a:t>porządkowego</a:t>
            </a:r>
            <a:r>
              <a:rPr lang="pl-PL" dirty="0" smtClean="0"/>
              <a:t>”</a:t>
            </a:r>
          </a:p>
          <a:p>
            <a:pPr marL="109728" indent="0">
              <a:buNone/>
            </a:pPr>
            <a:r>
              <a:rPr lang="pl-PL" dirty="0" smtClean="0"/>
              <a:t>                               </a:t>
            </a:r>
          </a:p>
          <a:p>
            <a:pPr marL="109728" indent="0">
              <a:buNone/>
            </a:pPr>
            <a:r>
              <a:rPr lang="pl-PL" dirty="0"/>
              <a:t> </a:t>
            </a:r>
            <a:r>
              <a:rPr lang="pl-PL" dirty="0" smtClean="0"/>
              <a:t>                                        Wina pracownika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</a:t>
            </a:r>
            <a:r>
              <a:rPr lang="pl-PL" sz="2800" i="1" u="sng" dirty="0" smtClean="0"/>
              <a:t>pracownicza - porządkowa</a:t>
            </a:r>
            <a:endParaRPr lang="pl-PL" sz="28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627784" y="2420888"/>
            <a:ext cx="1656184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283968" y="2420888"/>
            <a:ext cx="2088232" cy="2232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Elipsa 5"/>
          <p:cNvSpPr/>
          <p:nvPr/>
        </p:nvSpPr>
        <p:spPr>
          <a:xfrm>
            <a:off x="179512" y="3140968"/>
            <a:ext cx="5040560" cy="1368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/>
          <p:nvPr/>
        </p:nvSpPr>
        <p:spPr>
          <a:xfrm>
            <a:off x="4355976" y="4653136"/>
            <a:ext cx="3960440" cy="576064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385267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186</TotalTime>
  <Words>505</Words>
  <Application>Microsoft Office PowerPoint</Application>
  <PresentationFormat>Pokaz na ekranie (4:3)</PresentationFormat>
  <Paragraphs>202</Paragraphs>
  <Slides>26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Hol</vt:lpstr>
      <vt:lpstr>ODPOWIEDZIALNOŚĆ PRACOWNICZA</vt:lpstr>
      <vt:lpstr>Odpowiedzialność pracownicza</vt:lpstr>
      <vt:lpstr>Odpowiedzialność pracownicza</vt:lpstr>
      <vt:lpstr>Odpowiedzialność pracownicza</vt:lpstr>
      <vt:lpstr>Odpowiedzialność pracownicza - porządkowa</vt:lpstr>
      <vt:lpstr>Odpowiedzialność pracownicza - porządkowa</vt:lpstr>
      <vt:lpstr>Odpowiedzialność pracownicza - porządkowa</vt:lpstr>
      <vt:lpstr>Odpowiedzialność pracownicza - porządkowa</vt:lpstr>
      <vt:lpstr>Odpowiedzialność pracownicza - porządkowa</vt:lpstr>
      <vt:lpstr>Odpowiedzialność pracownicza - porządkowa</vt:lpstr>
      <vt:lpstr>Odpowiedzialność pracownicza - porządkowa</vt:lpstr>
      <vt:lpstr>Odpowiedzialność pracownicza</vt:lpstr>
      <vt:lpstr>Odpowiedzialność pracownicza materialna</vt:lpstr>
      <vt:lpstr>PRACOWNICZA ODPOWIEDZIALNOŚĆ   MATERIALNA NA ZASADACH OGÓLNYCH</vt:lpstr>
      <vt:lpstr>PRACOWNICZA ODPOWIEDZIALNOŚĆ   MATERIALNA NA ZASADACH OGÓLNYCH</vt:lpstr>
      <vt:lpstr>PRACOWNICZA ODPOWIEDZIALNOŚĆ   MATERIALNA NA ZASADACH OGÓLNYCH</vt:lpstr>
      <vt:lpstr>PRACOWNICZA ODPOWIEDZIALNOŚĆ   MATERIALNA NA ZASADACH OGÓLNYCH</vt:lpstr>
      <vt:lpstr>PRACOWNICZA ODPOWIEDZIALNOŚĆ   MATERIALNA NA ZASADACH OGÓLNYCH</vt:lpstr>
      <vt:lpstr>PRACOWNICZA ODPOWIEDZIALNOŚĆ   MATERIALNA NA ZASADACH OGÓLNYCH</vt:lpstr>
      <vt:lpstr>PRACOWNICZA ODPOWIEDZIALNOŚĆ   MATERIALNA NA ZASADACH OGÓLNYCH</vt:lpstr>
      <vt:lpstr>PRACOWNICZA ODPOWIEDZIALNOŚĆ   MATERIALNA NA ZASADACH OGÓLNYCH</vt:lpstr>
      <vt:lpstr>PRACOWNICZA ODPOWIEDZIALNOŚĆ   MATERIALNA NA ZASADACH OGÓLNYCH</vt:lpstr>
      <vt:lpstr>WYRZĄDZENIE SZKODY OSOBIE TRZECIEJ</vt:lpstr>
      <vt:lpstr>PRACOWNICZA ODPOWIEDZIALNOŚĆ   ZA MIENIE POWIERZONE</vt:lpstr>
      <vt:lpstr>PRACOWNICZA ODPOWIEDZIALNOŚĆ   ZA MIENIE POWIERZONE</vt:lpstr>
      <vt:lpstr>PRACOWNICZA ODPOWIEDZIALNOŚĆ   Z WINY UMYŚLNEJ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ODPOWIEDZIALNOŚĆ PRACOWNICZA</dc:title>
  <dc:creator>Jacek</dc:creator>
  <cp:lastModifiedBy>borowicz</cp:lastModifiedBy>
  <cp:revision>22</cp:revision>
  <dcterms:created xsi:type="dcterms:W3CDTF">2014-01-27T12:50:22Z</dcterms:created>
  <dcterms:modified xsi:type="dcterms:W3CDTF">2016-06-06T12:56:11Z</dcterms:modified>
</cp:coreProperties>
</file>