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75" r:id="rId11"/>
    <p:sldId id="265" r:id="rId12"/>
    <p:sldId id="266" r:id="rId13"/>
    <p:sldId id="268" r:id="rId14"/>
    <p:sldId id="269" r:id="rId15"/>
    <p:sldId id="270" r:id="rId16"/>
    <p:sldId id="274" r:id="rId17"/>
    <p:sldId id="276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97B32C-1CA4-4BBE-8B70-C3987BECADAF}" type="datetimeFigureOut">
              <a:rPr lang="pl-PL" smtClean="0"/>
              <a:pPr/>
              <a:t>2016-06-13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7B32C-1CA4-4BBE-8B70-C3987BECADAF}" type="datetimeFigureOut">
              <a:rPr lang="pl-PL" smtClean="0"/>
              <a:pPr/>
              <a:t>2016-06-13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7B32C-1CA4-4BBE-8B70-C3987BECADAF}" type="datetimeFigureOut">
              <a:rPr lang="pl-PL" smtClean="0"/>
              <a:pPr/>
              <a:t>2016-06-13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7B32C-1CA4-4BBE-8B70-C3987BECADAF}" type="datetimeFigureOut">
              <a:rPr lang="pl-PL" smtClean="0"/>
              <a:pPr/>
              <a:t>2016-06-13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7B32C-1CA4-4BBE-8B70-C3987BECADAF}" type="datetimeFigureOut">
              <a:rPr lang="pl-PL" smtClean="0"/>
              <a:pPr/>
              <a:t>2016-06-13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7B32C-1CA4-4BBE-8B70-C3987BECADAF}" type="datetimeFigureOut">
              <a:rPr lang="pl-PL" smtClean="0"/>
              <a:pPr/>
              <a:t>2016-06-13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7B32C-1CA4-4BBE-8B70-C3987BECADAF}" type="datetimeFigureOut">
              <a:rPr lang="pl-PL" smtClean="0"/>
              <a:pPr/>
              <a:t>2016-06-13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7B32C-1CA4-4BBE-8B70-C3987BECADAF}" type="datetimeFigureOut">
              <a:rPr lang="pl-PL" smtClean="0"/>
              <a:pPr/>
              <a:t>2016-06-13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97B32C-1CA4-4BBE-8B70-C3987BECADAF}" type="datetimeFigureOut">
              <a:rPr lang="pl-PL" smtClean="0"/>
              <a:pPr/>
              <a:t>2016-06-13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E97B32C-1CA4-4BBE-8B70-C3987BECADAF}" type="datetimeFigureOut">
              <a:rPr lang="pl-PL" smtClean="0"/>
              <a:pPr/>
              <a:t>2016-06-13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97B32C-1CA4-4BBE-8B70-C3987BECADAF}" type="datetimeFigureOut">
              <a:rPr lang="pl-PL" smtClean="0"/>
              <a:pPr/>
              <a:t>2016-06-13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97B32C-1CA4-4BBE-8B70-C3987BECADAF}" type="datetimeFigureOut">
              <a:rPr lang="pl-PL" smtClean="0"/>
              <a:pPr/>
              <a:t>2016-06-13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Zakazy konkurencji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2800" b="1" dirty="0" smtClean="0"/>
              <a:t>	</a:t>
            </a:r>
            <a:endParaRPr lang="pl-PL" sz="2800" b="1" dirty="0" smtClean="0"/>
          </a:p>
          <a:p>
            <a:pPr>
              <a:buNone/>
            </a:pPr>
            <a:r>
              <a:rPr lang="pl-PL" sz="2800" b="1" dirty="0" smtClean="0"/>
              <a:t>	</a:t>
            </a:r>
            <a:r>
              <a:rPr lang="pl-PL" sz="2800" i="1" dirty="0" smtClean="0"/>
              <a:t>Projektantowi kierownic samochodowych firmy Ford nie wolno będzie zawrzeć umowy o pracę na stanowisku związanym z projektowaniem kierownic w konkurencyjnych koncernach samochodowych ani też projektować kierownic dla konkurencji na podstawie umów cywilnoprawnych.</a:t>
            </a:r>
            <a:endParaRPr lang="pl-PL" sz="2800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pl-PL" sz="3600" b="1" dirty="0" smtClean="0"/>
              <a:t>Okres obowiązywania umowy </a:t>
            </a:r>
          </a:p>
          <a:p>
            <a:pPr algn="ctr">
              <a:buNone/>
            </a:pPr>
            <a:r>
              <a:rPr lang="pl-PL" sz="3600" b="1" dirty="0" smtClean="0"/>
              <a:t>o zakazie konkurencji</a:t>
            </a:r>
          </a:p>
          <a:p>
            <a:pPr>
              <a:buNone/>
            </a:pPr>
            <a:endParaRPr lang="pl-PL" sz="3600" dirty="0" smtClean="0"/>
          </a:p>
          <a:p>
            <a:pPr>
              <a:buNone/>
            </a:pPr>
            <a:r>
              <a:rPr lang="pl-PL" sz="3600" dirty="0" smtClean="0"/>
              <a:t>W trakcie trwania</a:t>
            </a:r>
          </a:p>
          <a:p>
            <a:pPr>
              <a:buNone/>
            </a:pPr>
            <a:r>
              <a:rPr lang="pl-PL" sz="3600" dirty="0" smtClean="0"/>
              <a:t>stosunku pracy</a:t>
            </a:r>
          </a:p>
          <a:p>
            <a:pPr algn="r">
              <a:buNone/>
            </a:pPr>
            <a:r>
              <a:rPr lang="pl-PL" sz="3600" dirty="0" smtClean="0"/>
              <a:t>Po ustaniu</a:t>
            </a:r>
          </a:p>
          <a:p>
            <a:pPr algn="r">
              <a:buNone/>
            </a:pPr>
            <a:r>
              <a:rPr lang="pl-PL" sz="3600" dirty="0" smtClean="0"/>
              <a:t>stosunku pracy</a:t>
            </a:r>
          </a:p>
          <a:p>
            <a:pPr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  <p:sp>
        <p:nvSpPr>
          <p:cNvPr id="4" name="Prostokąt 3"/>
          <p:cNvSpPr/>
          <p:nvPr/>
        </p:nvSpPr>
        <p:spPr>
          <a:xfrm>
            <a:off x="1187624" y="1484784"/>
            <a:ext cx="6768752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611560" y="3284984"/>
            <a:ext cx="3960440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5076056" y="4437112"/>
            <a:ext cx="3600400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2627784" y="2708920"/>
            <a:ext cx="187220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499992" y="2708920"/>
            <a:ext cx="2664296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pl-PL" sz="3600" dirty="0" smtClean="0"/>
              <a:t>Umowa </a:t>
            </a:r>
          </a:p>
          <a:p>
            <a:pPr algn="ctr">
              <a:buNone/>
            </a:pPr>
            <a:r>
              <a:rPr lang="pl-PL" sz="3600" dirty="0" smtClean="0"/>
              <a:t>o zakazie konkurencji </a:t>
            </a:r>
          </a:p>
          <a:p>
            <a:pPr algn="ctr">
              <a:buNone/>
            </a:pPr>
            <a:r>
              <a:rPr lang="pl-PL" sz="3600" dirty="0" smtClean="0"/>
              <a:t>w trakcie trwania</a:t>
            </a:r>
          </a:p>
          <a:p>
            <a:pPr algn="ctr">
              <a:buNone/>
            </a:pPr>
            <a:r>
              <a:rPr lang="pl-PL" sz="3600" dirty="0" smtClean="0"/>
              <a:t>stosunku pracy</a:t>
            </a:r>
          </a:p>
          <a:p>
            <a:pPr algn="ctr"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dirty="0" smtClean="0"/>
          </a:p>
          <a:p>
            <a:pPr algn="ctr">
              <a:buNone/>
            </a:pPr>
            <a:r>
              <a:rPr lang="pl-PL" sz="3600" dirty="0" smtClean="0"/>
              <a:t>KONSEKWENCJE  DLA STRON STOSUNKU PRACY</a:t>
            </a:r>
          </a:p>
          <a:p>
            <a:pPr algn="ctr">
              <a:buNone/>
            </a:pPr>
            <a:endParaRPr lang="pl-PL" sz="3600" dirty="0" smtClean="0"/>
          </a:p>
          <a:p>
            <a:pPr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  <p:sp>
        <p:nvSpPr>
          <p:cNvPr id="11" name="Strzałka w dół 10"/>
          <p:cNvSpPr/>
          <p:nvPr/>
        </p:nvSpPr>
        <p:spPr>
          <a:xfrm>
            <a:off x="4139952" y="3861048"/>
            <a:ext cx="936104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pl-PL" sz="3200" dirty="0" smtClean="0"/>
              <a:t>Umowa </a:t>
            </a:r>
          </a:p>
          <a:p>
            <a:pPr algn="ctr">
              <a:buNone/>
            </a:pPr>
            <a:r>
              <a:rPr lang="pl-PL" sz="3200" dirty="0" smtClean="0"/>
              <a:t>o zakazie konkurencji </a:t>
            </a:r>
          </a:p>
          <a:p>
            <a:pPr algn="ctr">
              <a:buNone/>
            </a:pPr>
            <a:r>
              <a:rPr lang="pl-PL" sz="3200" dirty="0" smtClean="0"/>
              <a:t>po ustaniu stosunku pracy</a:t>
            </a:r>
          </a:p>
          <a:p>
            <a:pPr algn="ctr">
              <a:buNone/>
            </a:pPr>
            <a:r>
              <a:rPr lang="pl-PL" sz="3200" dirty="0" smtClean="0"/>
              <a:t>(</a:t>
            </a:r>
            <a:r>
              <a:rPr lang="pl-PL" sz="3200" b="1" dirty="0" smtClean="0"/>
              <a:t>klauzula konkurencyjna</a:t>
            </a:r>
            <a:r>
              <a:rPr lang="pl-PL" sz="3200" dirty="0" smtClean="0"/>
              <a:t>)</a:t>
            </a:r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dirty="0" smtClean="0"/>
              <a:t>SPECYFIKA TREŚCI</a:t>
            </a:r>
          </a:p>
          <a:p>
            <a:pPr algn="ctr"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dirty="0" smtClean="0"/>
          </a:p>
          <a:p>
            <a:pPr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  <p:sp>
        <p:nvSpPr>
          <p:cNvPr id="5" name="Strzałka w dół 4"/>
          <p:cNvSpPr/>
          <p:nvPr/>
        </p:nvSpPr>
        <p:spPr>
          <a:xfrm>
            <a:off x="3923928" y="3645024"/>
            <a:ext cx="100811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3200" dirty="0" smtClean="0"/>
              <a:t>	</a:t>
            </a:r>
            <a:r>
              <a:rPr lang="pl-PL" sz="3200" b="1" dirty="0" smtClean="0"/>
              <a:t>Klauzula konkurencyjna poza określeniem przedmiotu i form zakazanej konkurencji zawiera</a:t>
            </a:r>
            <a:r>
              <a:rPr lang="pl-PL" sz="3200" dirty="0" smtClean="0"/>
              <a:t>:</a:t>
            </a:r>
          </a:p>
          <a:p>
            <a:pPr>
              <a:buNone/>
            </a:pPr>
            <a:endParaRPr lang="pl-PL" sz="3200" dirty="0" smtClean="0"/>
          </a:p>
          <a:p>
            <a:pPr algn="r"/>
            <a:r>
              <a:rPr lang="pl-PL" sz="3200" dirty="0" smtClean="0"/>
              <a:t>wskazanie </a:t>
            </a:r>
            <a:r>
              <a:rPr lang="pl-PL" sz="3200" u="sng" dirty="0" smtClean="0"/>
              <a:t>okresu</a:t>
            </a:r>
            <a:r>
              <a:rPr lang="pl-PL" sz="3200" dirty="0" smtClean="0"/>
              <a:t> na jaki jest zawarta</a:t>
            </a:r>
          </a:p>
          <a:p>
            <a:pPr algn="r"/>
            <a:r>
              <a:rPr lang="pl-PL" sz="3200" dirty="0" smtClean="0"/>
              <a:t>wskazanie </a:t>
            </a:r>
            <a:r>
              <a:rPr lang="pl-PL" sz="3200" u="sng" dirty="0" smtClean="0"/>
              <a:t>odszkodowania</a:t>
            </a:r>
            <a:r>
              <a:rPr lang="pl-PL" sz="3200" dirty="0" smtClean="0"/>
              <a:t> należnego pracownikowi z tytułu tego zakazu</a:t>
            </a:r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dirty="0" smtClean="0"/>
          </a:p>
          <a:p>
            <a:pPr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3200" dirty="0" smtClean="0"/>
              <a:t>	</a:t>
            </a:r>
          </a:p>
          <a:p>
            <a:pPr>
              <a:buNone/>
            </a:pPr>
            <a:r>
              <a:rPr lang="pl-PL" sz="3200" dirty="0" smtClean="0"/>
              <a:t>	</a:t>
            </a:r>
          </a:p>
          <a:p>
            <a:pPr>
              <a:buNone/>
            </a:pPr>
            <a:r>
              <a:rPr lang="pl-PL" sz="3200" i="1" dirty="0" smtClean="0"/>
              <a:t>	Czy można zawrzeć klauzulę konkurencyjna np. na 20 lat albo </a:t>
            </a:r>
            <a:r>
              <a:rPr lang="pl-PL" sz="3200" i="1" dirty="0" smtClean="0"/>
              <a:t>dożywotnio, albo np. do </a:t>
            </a:r>
            <a:r>
              <a:rPr lang="pl-PL" sz="3200" i="1" dirty="0" smtClean="0"/>
              <a:t>dnia przejścia pracownika na emeryturę?</a:t>
            </a:r>
            <a:endParaRPr lang="pl-PL" sz="3600" i="1" dirty="0" smtClean="0"/>
          </a:p>
          <a:p>
            <a:pPr algn="ctr"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dirty="0" smtClean="0"/>
          </a:p>
          <a:p>
            <a:pPr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3200" dirty="0" smtClean="0"/>
              <a:t>	</a:t>
            </a:r>
          </a:p>
          <a:p>
            <a:pPr>
              <a:buNone/>
            </a:pPr>
            <a:r>
              <a:rPr lang="pl-PL" sz="3200" dirty="0" smtClean="0"/>
              <a:t>	</a:t>
            </a:r>
          </a:p>
          <a:p>
            <a:pPr>
              <a:buNone/>
            </a:pPr>
            <a:r>
              <a:rPr lang="pl-PL" sz="3200" i="1" dirty="0" smtClean="0"/>
              <a:t>	</a:t>
            </a:r>
            <a:r>
              <a:rPr lang="pl-PL" sz="3200" dirty="0" smtClean="0"/>
              <a:t>Wysokość odszkodowania z tytułu zawarcia  klauzuli konkurencyjnej.</a:t>
            </a:r>
            <a:endParaRPr lang="pl-PL" sz="3600" dirty="0" smtClean="0"/>
          </a:p>
          <a:p>
            <a:pPr algn="ctr">
              <a:buNone/>
            </a:pPr>
            <a:endParaRPr lang="pl-PL" sz="3600" dirty="0" smtClean="0"/>
          </a:p>
          <a:p>
            <a:pPr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	</a:t>
            </a:r>
            <a:r>
              <a:rPr lang="pl-PL" sz="3200" dirty="0" smtClean="0"/>
              <a:t>Podstawa ustalenia odszkodowania</a:t>
            </a:r>
          </a:p>
          <a:p>
            <a:pPr>
              <a:buNone/>
            </a:pPr>
            <a:r>
              <a:rPr lang="pl-PL" sz="3200" dirty="0" smtClean="0"/>
              <a:t>1/ procent ( nie mniej niż 25) od</a:t>
            </a:r>
          </a:p>
          <a:p>
            <a:pPr>
              <a:buNone/>
            </a:pPr>
            <a:r>
              <a:rPr lang="pl-PL" sz="3200" dirty="0" smtClean="0"/>
              <a:t>2/wynagrodzenia pracownika</a:t>
            </a:r>
          </a:p>
          <a:p>
            <a:pPr>
              <a:buNone/>
            </a:pPr>
            <a:r>
              <a:rPr lang="pl-PL" sz="3200" dirty="0" smtClean="0"/>
              <a:t>3</a:t>
            </a:r>
            <a:r>
              <a:rPr lang="pl-PL" sz="3200" dirty="0" smtClean="0"/>
              <a:t>/o</a:t>
            </a:r>
            <a:r>
              <a:rPr lang="pl-PL" sz="3200" dirty="0" smtClean="0"/>
              <a:t>trzymane (to co dostał „na rękę”)</a:t>
            </a:r>
          </a:p>
          <a:p>
            <a:pPr>
              <a:buNone/>
            </a:pPr>
            <a:r>
              <a:rPr lang="pl-PL" sz="3200" dirty="0" smtClean="0"/>
              <a:t>4</a:t>
            </a:r>
            <a:r>
              <a:rPr lang="pl-PL" sz="3200" dirty="0" smtClean="0"/>
              <a:t>/za taki sam okres przez jaki ma trwać klauzula konkurencyjna (klauzula na 1 rok – odszkodowanie liczone od rocznego otrzymanego wynagrodzenia)</a:t>
            </a:r>
            <a:endParaRPr lang="pl-PL" sz="3200" dirty="0" smtClean="0"/>
          </a:p>
          <a:p>
            <a:pPr>
              <a:buNone/>
            </a:pPr>
            <a:r>
              <a:rPr lang="pl-PL" sz="3200" dirty="0" smtClean="0"/>
              <a:t>	</a:t>
            </a:r>
          </a:p>
          <a:p>
            <a:pPr>
              <a:buNone/>
            </a:pPr>
            <a:r>
              <a:rPr lang="pl-PL" sz="3200" i="1" dirty="0" smtClean="0"/>
              <a:t>	</a:t>
            </a:r>
            <a:endParaRPr lang="pl-PL" sz="3600" dirty="0" smtClean="0"/>
          </a:p>
          <a:p>
            <a:pPr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3200" dirty="0" smtClean="0"/>
              <a:t>	</a:t>
            </a:r>
          </a:p>
          <a:p>
            <a:pPr algn="ctr">
              <a:buNone/>
            </a:pPr>
            <a:r>
              <a:rPr lang="pl-PL" sz="3200" dirty="0" smtClean="0"/>
              <a:t>KLAUZULA KONKURENCYJNA</a:t>
            </a:r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dirty="0" smtClean="0"/>
              <a:t>	KONSEKWENCJE  DLA BYŁYCH STRON STOSUNKU PRACY</a:t>
            </a:r>
          </a:p>
          <a:p>
            <a:pPr>
              <a:buNone/>
            </a:pPr>
            <a:endParaRPr lang="pl-PL" sz="3200" dirty="0" smtClean="0"/>
          </a:p>
          <a:p>
            <a:pPr>
              <a:buNone/>
            </a:pPr>
            <a:r>
              <a:rPr lang="pl-PL" sz="3200" i="1" dirty="0" smtClean="0"/>
              <a:t>	</a:t>
            </a:r>
            <a:endParaRPr lang="pl-PL" sz="3600" dirty="0" smtClean="0"/>
          </a:p>
          <a:p>
            <a:pPr algn="ctr">
              <a:buNone/>
            </a:pPr>
            <a:endParaRPr lang="pl-PL" sz="3600" dirty="0" smtClean="0"/>
          </a:p>
          <a:p>
            <a:pPr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83968" y="2564904"/>
            <a:ext cx="93610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pl-PL" sz="3200" dirty="0" smtClean="0"/>
              <a:t>	</a:t>
            </a:r>
            <a:r>
              <a:rPr lang="pl-PL" sz="2800" i="1" dirty="0" smtClean="0"/>
              <a:t>Zenon B. pracował w marketingu w zakładach tekstylnych „Spodenki SA”. Ma klauzulę konkurencyjną na 2 lata. Zwolnił się z pracy i pracuje teraz w marketingu w zakładach mięsnych „Golonka Sp. z o.o.”. Poprzedni pracodawca odmawia wypłaty odszkodowania mówiąc, że Zenon ma przecież pracę, nie jest bezrobotny z powodu zakazu konkurencji.</a:t>
            </a:r>
            <a:endParaRPr lang="pl-PL" sz="3200" i="1" dirty="0" smtClean="0"/>
          </a:p>
          <a:p>
            <a:pPr>
              <a:buNone/>
            </a:pPr>
            <a:endParaRPr lang="pl-PL" sz="3200" dirty="0" smtClean="0"/>
          </a:p>
          <a:p>
            <a:pPr>
              <a:buNone/>
            </a:pPr>
            <a:r>
              <a:rPr lang="pl-PL" sz="3200" i="1" dirty="0" smtClean="0"/>
              <a:t>	</a:t>
            </a:r>
            <a:endParaRPr lang="pl-PL" sz="3600" dirty="0" smtClean="0"/>
          </a:p>
          <a:p>
            <a:pPr algn="ctr">
              <a:buNone/>
            </a:pPr>
            <a:endParaRPr lang="pl-PL" sz="3600" dirty="0" smtClean="0"/>
          </a:p>
          <a:p>
            <a:pPr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ZAKAZY KONKURENCJI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W trakcie trwania</a:t>
            </a:r>
          </a:p>
          <a:p>
            <a:pPr>
              <a:buNone/>
            </a:pPr>
            <a:r>
              <a:rPr lang="pl-PL" dirty="0" smtClean="0"/>
              <a:t>stosunku pracy</a:t>
            </a:r>
          </a:p>
          <a:p>
            <a:pPr>
              <a:buNone/>
            </a:pPr>
            <a:r>
              <a:rPr lang="pl-PL" b="1" dirty="0" smtClean="0"/>
              <a:t>Art. 101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1</a:t>
            </a:r>
          </a:p>
          <a:p>
            <a:pPr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Po ustaniu</a:t>
            </a:r>
          </a:p>
          <a:p>
            <a:pPr algn="r">
              <a:buNone/>
            </a:pPr>
            <a:r>
              <a:rPr lang="pl-PL" dirty="0" smtClean="0"/>
              <a:t>stosunku pracy</a:t>
            </a:r>
          </a:p>
          <a:p>
            <a:pPr algn="r">
              <a:buNone/>
            </a:pPr>
            <a:r>
              <a:rPr lang="pl-PL" dirty="0" smtClean="0"/>
              <a:t>(klauzula konkurencyjna)</a:t>
            </a:r>
          </a:p>
          <a:p>
            <a:pPr algn="r">
              <a:buNone/>
            </a:pPr>
            <a:r>
              <a:rPr lang="pl-PL" b="1" dirty="0" smtClean="0"/>
              <a:t>Art. 101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§ 1.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  <p:sp>
        <p:nvSpPr>
          <p:cNvPr id="4" name="Prostokąt 3"/>
          <p:cNvSpPr/>
          <p:nvPr/>
        </p:nvSpPr>
        <p:spPr>
          <a:xfrm>
            <a:off x="2555776" y="1412776"/>
            <a:ext cx="403244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467544" y="2276872"/>
            <a:ext cx="3096344" cy="12961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4211960" y="3861048"/>
            <a:ext cx="4536504" cy="19442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3635896" y="1988840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499992" y="1988840"/>
            <a:ext cx="2088232" cy="18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pl-PL" sz="3200" dirty="0" smtClean="0"/>
              <a:t>	</a:t>
            </a:r>
            <a:r>
              <a:rPr lang="pl-PL" sz="2800" i="1" dirty="0" smtClean="0"/>
              <a:t>Zenon B. zawarł ze swoim pracodawcą Zakłady Tekstylne „Spodenki SA”  klauzulę konkurencyjną na 2 lata. W umowie tej nie ma jednak ani słowa o odszkodowaniu o którym mowa w art. 101</a:t>
            </a:r>
            <a:r>
              <a:rPr lang="pl-PL" sz="2800" i="1" baseline="30000" dirty="0" smtClean="0"/>
              <a:t>2</a:t>
            </a:r>
            <a:r>
              <a:rPr lang="pl-PL" sz="2800" i="1" dirty="0" smtClean="0"/>
              <a:t>. § 1.i §3 </a:t>
            </a:r>
            <a:r>
              <a:rPr lang="pl-PL" sz="2800" i="1" dirty="0" err="1" smtClean="0"/>
              <a:t>kp</a:t>
            </a:r>
            <a:r>
              <a:rPr lang="pl-PL" sz="2800" i="1" dirty="0" smtClean="0"/>
              <a:t>.</a:t>
            </a:r>
          </a:p>
          <a:p>
            <a:pPr>
              <a:buNone/>
            </a:pPr>
            <a:endParaRPr lang="pl-PL" sz="3200" dirty="0" smtClean="0"/>
          </a:p>
          <a:p>
            <a:pPr>
              <a:buNone/>
            </a:pPr>
            <a:r>
              <a:rPr lang="pl-PL" sz="3200" i="1" dirty="0" smtClean="0"/>
              <a:t>	</a:t>
            </a:r>
            <a:endParaRPr lang="pl-PL" sz="3600" dirty="0" smtClean="0"/>
          </a:p>
          <a:p>
            <a:pPr algn="ctr">
              <a:buNone/>
            </a:pPr>
            <a:endParaRPr lang="pl-PL" sz="3600" dirty="0" smtClean="0"/>
          </a:p>
          <a:p>
            <a:pPr>
              <a:buNone/>
            </a:pPr>
            <a:endParaRPr lang="pl-PL" sz="3600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ZAKAZ KONKURENCJI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W trakcie trwania</a:t>
            </a:r>
          </a:p>
          <a:p>
            <a:pPr>
              <a:buNone/>
            </a:pPr>
            <a:r>
              <a:rPr lang="pl-PL" dirty="0" smtClean="0"/>
              <a:t>stosunku pracy                  każdy pracownika</a:t>
            </a:r>
          </a:p>
          <a:p>
            <a:pPr>
              <a:buNone/>
            </a:pPr>
            <a:r>
              <a:rPr lang="pl-PL" b="1" dirty="0" smtClean="0"/>
              <a:t>Art. 101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1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  <p:sp>
        <p:nvSpPr>
          <p:cNvPr id="4" name="Prostokąt 3"/>
          <p:cNvSpPr/>
          <p:nvPr/>
        </p:nvSpPr>
        <p:spPr>
          <a:xfrm>
            <a:off x="2555776" y="2348880"/>
            <a:ext cx="403244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467544" y="3284984"/>
            <a:ext cx="3096344" cy="15121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/>
          <p:nvPr/>
        </p:nvSpPr>
        <p:spPr>
          <a:xfrm>
            <a:off x="4860032" y="3501008"/>
            <a:ext cx="338437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prawo 10"/>
          <p:cNvSpPr/>
          <p:nvPr/>
        </p:nvSpPr>
        <p:spPr>
          <a:xfrm>
            <a:off x="3707904" y="3861048"/>
            <a:ext cx="100811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ZAKAZY KONKURENCJI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Po ustaniu</a:t>
            </a:r>
          </a:p>
          <a:p>
            <a:pPr>
              <a:buNone/>
            </a:pPr>
            <a:r>
              <a:rPr lang="pl-PL" dirty="0" smtClean="0"/>
              <a:t>stosunku pracy</a:t>
            </a:r>
          </a:p>
          <a:p>
            <a:pPr>
              <a:buNone/>
            </a:pPr>
            <a:r>
              <a:rPr lang="pl-PL" dirty="0" smtClean="0"/>
              <a:t>(klauzula konkurencyjna)</a:t>
            </a:r>
          </a:p>
          <a:p>
            <a:pPr>
              <a:buNone/>
            </a:pPr>
            <a:r>
              <a:rPr lang="pl-PL" b="1" dirty="0" smtClean="0"/>
              <a:t>Art. 101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§ 1.</a:t>
            </a:r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pracownik mający dostęp </a:t>
            </a:r>
          </a:p>
          <a:p>
            <a:pPr algn="r">
              <a:buNone/>
            </a:pPr>
            <a:r>
              <a:rPr lang="pl-PL" dirty="0" smtClean="0"/>
              <a:t>do szczególnie ważnych informacji, </a:t>
            </a:r>
          </a:p>
          <a:p>
            <a:pPr algn="r">
              <a:buNone/>
            </a:pPr>
            <a:r>
              <a:rPr lang="pl-PL" dirty="0" smtClean="0"/>
              <a:t>których ujawnienie mogłoby narazić </a:t>
            </a:r>
          </a:p>
          <a:p>
            <a:pPr algn="r">
              <a:buNone/>
            </a:pPr>
            <a:r>
              <a:rPr lang="pl-PL" dirty="0" smtClean="0"/>
              <a:t>pracodawcę na szkodę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  <p:sp>
        <p:nvSpPr>
          <p:cNvPr id="4" name="Prostokąt 3"/>
          <p:cNvSpPr/>
          <p:nvPr/>
        </p:nvSpPr>
        <p:spPr>
          <a:xfrm>
            <a:off x="2627784" y="1340768"/>
            <a:ext cx="40324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467544" y="2132856"/>
            <a:ext cx="4176464" cy="15841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>
            <a:off x="4788024" y="2924944"/>
            <a:ext cx="1368152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3600" dirty="0" smtClean="0"/>
              <a:t>Zakaz konkurencji</a:t>
            </a:r>
          </a:p>
          <a:p>
            <a:pPr algn="ctr">
              <a:buNone/>
            </a:pPr>
            <a:r>
              <a:rPr lang="pl-PL" sz="3600" dirty="0" smtClean="0"/>
              <a:t>„w</a:t>
            </a:r>
            <a:r>
              <a:rPr lang="pl-PL" sz="3600" i="1" dirty="0" smtClean="0"/>
              <a:t> zakresie określonym w odrębnej umowie</a:t>
            </a:r>
            <a:r>
              <a:rPr lang="pl-PL" sz="3600" dirty="0" smtClean="0"/>
              <a:t>”</a:t>
            </a:r>
          </a:p>
          <a:p>
            <a:pPr algn="ctr">
              <a:buNone/>
            </a:pPr>
            <a:endParaRPr lang="pl-PL" sz="3600" dirty="0" smtClean="0"/>
          </a:p>
          <a:p>
            <a:pPr algn="r">
              <a:buNone/>
            </a:pPr>
            <a:r>
              <a:rPr lang="pl-PL" sz="3600" i="1" dirty="0" smtClean="0"/>
              <a:t>Jak rozumieć </a:t>
            </a:r>
          </a:p>
          <a:p>
            <a:pPr algn="r">
              <a:buNone/>
            </a:pPr>
            <a:r>
              <a:rPr lang="pl-PL" sz="3600" i="1" dirty="0" smtClean="0"/>
              <a:t>„odrębność” tej umowy?</a:t>
            </a:r>
            <a:r>
              <a:rPr lang="pl-PL" sz="3600" i="1" dirty="0" smtClean="0"/>
              <a:t> </a:t>
            </a:r>
            <a:endParaRPr lang="pl-PL" sz="3600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3600" dirty="0" smtClean="0"/>
              <a:t>Umowa o pracę</a:t>
            </a:r>
          </a:p>
          <a:p>
            <a:pPr algn="ctr">
              <a:buNone/>
            </a:pPr>
            <a:r>
              <a:rPr lang="pl-PL" sz="3600" dirty="0" smtClean="0"/>
              <a:t>+</a:t>
            </a:r>
          </a:p>
          <a:p>
            <a:pPr algn="just">
              <a:buNone/>
            </a:pPr>
            <a:r>
              <a:rPr lang="pl-PL" sz="3600" dirty="0" smtClean="0"/>
              <a:t>	umowa </a:t>
            </a:r>
            <a:r>
              <a:rPr lang="pl-PL" sz="3600" dirty="0" smtClean="0"/>
              <a:t>(lub </a:t>
            </a:r>
            <a:r>
              <a:rPr lang="pl-PL" sz="3600" dirty="0" smtClean="0"/>
              <a:t>dwie umowy</a:t>
            </a:r>
            <a:r>
              <a:rPr lang="pl-PL" sz="3600" dirty="0" smtClean="0"/>
              <a:t>) o zakazie </a:t>
            </a:r>
            <a:r>
              <a:rPr lang="pl-PL" sz="3600" dirty="0" smtClean="0"/>
              <a:t>konkurencji jako </a:t>
            </a:r>
            <a:r>
              <a:rPr lang="pl-PL" sz="3600" dirty="0" smtClean="0"/>
              <a:t>dokumenty odrębne od dokumentu zawierającego umowę o pracę.</a:t>
            </a:r>
            <a:endParaRPr lang="pl-PL" sz="3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3200" b="1" dirty="0" smtClean="0"/>
              <a:t>Art. 101</a:t>
            </a:r>
            <a:r>
              <a:rPr lang="pl-PL" sz="3200" b="1" baseline="30000" dirty="0" smtClean="0"/>
              <a:t>3</a:t>
            </a:r>
            <a:r>
              <a:rPr lang="pl-PL" sz="3200" b="1" dirty="0" smtClean="0"/>
              <a:t>.</a:t>
            </a:r>
            <a:r>
              <a:rPr lang="pl-PL" sz="3200" dirty="0" smtClean="0"/>
              <a:t> </a:t>
            </a:r>
            <a:r>
              <a:rPr lang="pl-PL" sz="3200" dirty="0" err="1" smtClean="0"/>
              <a:t>k.p</a:t>
            </a:r>
            <a:r>
              <a:rPr lang="pl-PL" sz="3200" dirty="0" smtClean="0"/>
              <a:t>.</a:t>
            </a:r>
          </a:p>
          <a:p>
            <a:pPr algn="ctr">
              <a:buNone/>
            </a:pPr>
            <a:r>
              <a:rPr lang="pl-PL" sz="3200" dirty="0" smtClean="0"/>
              <a:t>Umowy, o których mowa </a:t>
            </a:r>
          </a:p>
          <a:p>
            <a:pPr algn="ctr">
              <a:buNone/>
            </a:pPr>
            <a:r>
              <a:rPr lang="pl-PL" sz="3200" dirty="0" smtClean="0"/>
              <a:t>w art. 101</a:t>
            </a:r>
            <a:r>
              <a:rPr lang="pl-PL" sz="3200" baseline="30000" dirty="0" smtClean="0"/>
              <a:t>1</a:t>
            </a:r>
            <a:r>
              <a:rPr lang="pl-PL" sz="3200" dirty="0" smtClean="0"/>
              <a:t> § 1 i w art. 101</a:t>
            </a:r>
            <a:r>
              <a:rPr lang="pl-PL" sz="3200" baseline="30000" dirty="0" smtClean="0"/>
              <a:t>2</a:t>
            </a:r>
            <a:r>
              <a:rPr lang="pl-PL" sz="3200" dirty="0" smtClean="0"/>
              <a:t> § 1, wymagają </a:t>
            </a:r>
          </a:p>
          <a:p>
            <a:pPr algn="ctr">
              <a:buNone/>
            </a:pPr>
            <a:r>
              <a:rPr lang="pl-PL" sz="3200" u="sng" dirty="0" smtClean="0"/>
              <a:t>pod rygorem nieważności </a:t>
            </a:r>
          </a:p>
          <a:p>
            <a:pPr algn="ctr">
              <a:buNone/>
            </a:pPr>
            <a:r>
              <a:rPr lang="pl-PL" sz="3200" dirty="0" smtClean="0"/>
              <a:t>formy pisemnej.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2800" b="1" dirty="0" smtClean="0"/>
              <a:t>PRACOWNIK NIE MOŻE:</a:t>
            </a:r>
          </a:p>
          <a:p>
            <a:pPr algn="ctr">
              <a:buNone/>
            </a:pPr>
            <a:endParaRPr lang="pl-PL" sz="2800" dirty="0" smtClean="0"/>
          </a:p>
          <a:p>
            <a:r>
              <a:rPr lang="pl-PL" sz="2800" dirty="0" smtClean="0"/>
              <a:t> prowadzić </a:t>
            </a:r>
            <a:r>
              <a:rPr lang="pl-PL" sz="2800" u="sng" dirty="0" smtClean="0"/>
              <a:t>działalności</a:t>
            </a:r>
            <a:r>
              <a:rPr lang="pl-PL" sz="2800" dirty="0" smtClean="0"/>
              <a:t> </a:t>
            </a:r>
            <a:r>
              <a:rPr lang="pl-PL" sz="2800" b="1" dirty="0" smtClean="0"/>
              <a:t>konkurencyjnej</a:t>
            </a:r>
          </a:p>
          <a:p>
            <a:pPr>
              <a:buNone/>
            </a:pPr>
            <a:r>
              <a:rPr lang="pl-PL" sz="2800" dirty="0" smtClean="0"/>
              <a:t> 	 wobec pracodawcy, ani też </a:t>
            </a:r>
          </a:p>
          <a:p>
            <a:r>
              <a:rPr lang="pl-PL" sz="2800" u="sng" dirty="0" smtClean="0"/>
              <a:t> świadczyć pracy w ramach stosunku pracy</a:t>
            </a:r>
            <a:r>
              <a:rPr lang="pl-PL" sz="2800" dirty="0" smtClean="0"/>
              <a:t>,     lub </a:t>
            </a:r>
          </a:p>
          <a:p>
            <a:r>
              <a:rPr lang="pl-PL" sz="2800" u="sng" dirty="0" smtClean="0"/>
              <a:t>świadczyć pracy na innej podstawie </a:t>
            </a:r>
            <a:r>
              <a:rPr lang="pl-PL" sz="2800" dirty="0" smtClean="0"/>
              <a:t>na rzecz podmiotu prowadzącego taką działalność</a:t>
            </a:r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2800" b="1" dirty="0" smtClean="0"/>
              <a:t>	Umowa o zakazie konkurencji w każdym przypadku określa:</a:t>
            </a:r>
          </a:p>
          <a:p>
            <a:pPr algn="ctr">
              <a:buNone/>
            </a:pPr>
            <a:endParaRPr lang="pl-PL" sz="2800" dirty="0" smtClean="0"/>
          </a:p>
          <a:p>
            <a:r>
              <a:rPr lang="pl-PL" sz="2800" dirty="0" smtClean="0"/>
              <a:t>przedmiot zakazanej działalności/pracy (</a:t>
            </a:r>
            <a:r>
              <a:rPr lang="pl-PL" sz="2800" dirty="0" smtClean="0"/>
              <a:t>czego (jakich czynności działań merytorycznych </a:t>
            </a:r>
            <a:r>
              <a:rPr lang="pl-PL" sz="2800" dirty="0" smtClean="0"/>
              <a:t>nie wolno konkretnie robić</a:t>
            </a:r>
            <a:r>
              <a:rPr lang="pl-PL" sz="2800" dirty="0" smtClean="0"/>
              <a:t>?)</a:t>
            </a:r>
            <a:endParaRPr lang="pl-PL" sz="2800" dirty="0" smtClean="0"/>
          </a:p>
          <a:p>
            <a:r>
              <a:rPr lang="pl-PL" sz="2800" dirty="0" smtClean="0"/>
              <a:t>zakazane formy zachowań konkurencyjnych</a:t>
            </a:r>
          </a:p>
          <a:p>
            <a:pPr>
              <a:buNone/>
            </a:pPr>
            <a:r>
              <a:rPr lang="pl-PL" sz="2800" dirty="0" smtClean="0"/>
              <a:t>  (jak nie wolno konkurować?)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Zakazy konkurencji</a:t>
            </a:r>
            <a:endParaRPr lang="pl-PL" sz="2400" i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</TotalTime>
  <Words>224</Words>
  <Application>Microsoft Office PowerPoint</Application>
  <PresentationFormat>Pokaz na ekranie (4:3)</PresentationFormat>
  <Paragraphs>156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Hol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Zakazy konkurencji</dc:title>
  <dc:creator>borowicz</dc:creator>
  <cp:lastModifiedBy>borowicz</cp:lastModifiedBy>
  <cp:revision>15</cp:revision>
  <dcterms:created xsi:type="dcterms:W3CDTF">2015-02-02T11:02:02Z</dcterms:created>
  <dcterms:modified xsi:type="dcterms:W3CDTF">2016-06-13T11:33:28Z</dcterms:modified>
</cp:coreProperties>
</file>